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414" r:id="rId2"/>
    <p:sldId id="272" r:id="rId3"/>
    <p:sldId id="446" r:id="rId4"/>
    <p:sldId id="445" r:id="rId5"/>
    <p:sldId id="442" r:id="rId6"/>
    <p:sldId id="437" r:id="rId7"/>
    <p:sldId id="447" r:id="rId8"/>
    <p:sldId id="436" r:id="rId9"/>
    <p:sldId id="439" r:id="rId10"/>
    <p:sldId id="440" r:id="rId11"/>
    <p:sldId id="443" r:id="rId12"/>
    <p:sldId id="444" r:id="rId13"/>
    <p:sldId id="448" r:id="rId14"/>
    <p:sldId id="449" r:id="rId15"/>
    <p:sldId id="458" r:id="rId16"/>
    <p:sldId id="453" r:id="rId17"/>
    <p:sldId id="454" r:id="rId18"/>
    <p:sldId id="456" r:id="rId19"/>
    <p:sldId id="455" r:id="rId20"/>
    <p:sldId id="459" r:id="rId21"/>
  </p:sldIdLst>
  <p:sldSz cx="12192000" cy="6858000"/>
  <p:notesSz cx="7315200" cy="9601200"/>
  <p:custDataLst>
    <p:tags r:id="rId24"/>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047" userDrawn="1">
          <p15:clr>
            <a:srgbClr val="A4A3A4"/>
          </p15:clr>
        </p15:guide>
        <p15:guide id="12" orient="horz" pos="1593" userDrawn="1">
          <p15:clr>
            <a:srgbClr val="A4A3A4"/>
          </p15:clr>
        </p15:guide>
        <p15:guide id="13" orient="horz" pos="2568" userDrawn="1">
          <p15:clr>
            <a:srgbClr val="A4A3A4"/>
          </p15:clr>
        </p15:guide>
        <p15:guide id="14" orient="horz" pos="3090" userDrawn="1">
          <p15:clr>
            <a:srgbClr val="A4A3A4"/>
          </p15:clr>
        </p15:guide>
        <p15:guide id="15" orient="horz" pos="3589"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91C"/>
    <a:srgbClr val="000000"/>
    <a:srgbClr val="FFCD00"/>
    <a:srgbClr val="ED8B00"/>
    <a:srgbClr val="FF9900"/>
    <a:srgbClr val="C00000"/>
    <a:srgbClr val="3C8A2E"/>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27" autoAdjust="0"/>
    <p:restoredTop sz="94799" autoAdjust="0"/>
  </p:normalViewPr>
  <p:slideViewPr>
    <p:cSldViewPr snapToGrid="0" showGuides="1">
      <p:cViewPr varScale="1">
        <p:scale>
          <a:sx n="73" d="100"/>
          <a:sy n="73" d="100"/>
        </p:scale>
        <p:origin x="474" y="72"/>
      </p:cViewPr>
      <p:guideLst>
        <p:guide/>
        <p:guide orient="horz" pos="2047"/>
        <p:guide orient="horz" pos="1593"/>
        <p:guide orient="horz" pos="2568"/>
        <p:guide orient="horz" pos="3090"/>
        <p:guide orient="horz" pos="3589"/>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81" d="100"/>
        <a:sy n="81" d="100"/>
      </p:scale>
      <p:origin x="0" y="-7164"/>
    </p:cViewPr>
  </p:sorterViewPr>
  <p:notesViewPr>
    <p:cSldViewPr snapToGrid="0" showGuides="1">
      <p:cViewPr varScale="1">
        <p:scale>
          <a:sx n="57" d="100"/>
          <a:sy n="57" d="100"/>
        </p:scale>
        <p:origin x="1992"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markovic\Desktop\Prezentacija%2015102019%20BM%20konferencija%20Hilton\Electricity%20prices%20breakdown%202015_201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zmarkovic\Desktop\Prezentacija%2015102019%20BM%20konferencija%20Hilton\Electricity%20prices%20breakdown%202015_2017.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zmarkovic\Downloads\Eurostat_Table_ten00117FlagDesc_56ab99fd-56dd-4dd1-96b1-dfa6e8d51cbc.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zmarkovic\Desktop\Prezentacija%2015102019%20BM%20konferencija%20Hilton\Electricity%20Mark-up%20time%20seri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zmarkovic\Downloads\Eurostat_Table_ten00117FlagDesc_56ab99fd-56dd-4dd1-96b1-dfa6e8d51cbc.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zmarkovic\Downloads\Eurostat_Table_ten00117FlagDesc_56ab99fd-56dd-4dd1-96b1-dfa6e8d51cbc.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zmarkovic\Desktop\Prezentacija%2015102019%20BM%20konferencija%20Hilton\Electricity%20prices%20breakdown%202015_2017.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zmarkovic\Desktop\Prezentacija%2015102019%20BM%20konferencija%20Hilton\Electricity%20prices%20breakdown%202015_2017.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zmarkovic\Desktop\Prezentacija%2015102019%20BM%20konferencija%20Hilton\Electricity%20prices%20breakdown%202015_2017.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zmarkovic\Desktop\Prezentacija%2015102019%20BM%20konferencija%20Hilton\Electricity%20prices%20breakdown%202015_201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small" spc="0" baseline="0">
                <a:solidFill>
                  <a:schemeClr val="tx1"/>
                </a:solidFill>
                <a:latin typeface="+mn-lt"/>
                <a:ea typeface="+mn-ea"/>
                <a:cs typeface="+mn-cs"/>
              </a:defRPr>
            </a:pPr>
            <a:r>
              <a:rPr lang="sr-Latn-RS" b="1" cap="small" baseline="0" dirty="0"/>
              <a:t>Prosečne cene u maloprodaji ("</a:t>
            </a:r>
            <a:r>
              <a:rPr lang="sr-Latn-RS" b="1" cap="small" baseline="0" dirty="0" err="1"/>
              <a:t>Retail</a:t>
            </a:r>
            <a:r>
              <a:rPr lang="sr-Latn-RS" b="1" cap="small" baseline="0" dirty="0"/>
              <a:t> </a:t>
            </a:r>
            <a:r>
              <a:rPr lang="sr-Latn-RS" b="1" cap="small" baseline="0" dirty="0" err="1"/>
              <a:t>prices</a:t>
            </a:r>
            <a:r>
              <a:rPr lang="sr-Latn-RS" b="1" cap="small" baseline="0" dirty="0"/>
              <a:t>") i razlika između maloprodajne i veleprodajne cene ("Mark </a:t>
            </a:r>
            <a:r>
              <a:rPr lang="sr-Latn-RS" b="1" cap="small" baseline="0" dirty="0" err="1"/>
              <a:t>up</a:t>
            </a:r>
            <a:r>
              <a:rPr lang="sr-Latn-RS" b="1" cap="small" baseline="0" dirty="0"/>
              <a:t>") u 2017. godini</a:t>
            </a:r>
          </a:p>
        </c:rich>
      </c:tx>
      <c:overlay val="0"/>
      <c:spPr>
        <a:noFill/>
        <a:ln>
          <a:noFill/>
        </a:ln>
        <a:effectLst/>
      </c:spPr>
      <c:txPr>
        <a:bodyPr rot="0" spcFirstLastPara="1" vertOverflow="ellipsis" vert="horz" wrap="square" anchor="ctr" anchorCtr="1"/>
        <a:lstStyle/>
        <a:p>
          <a:pPr>
            <a:defRPr sz="1400" b="1" i="0" u="none" strike="noStrike" kern="1200" cap="small" spc="0" baseline="0">
              <a:solidFill>
                <a:schemeClr val="tx1"/>
              </a:solidFill>
              <a:latin typeface="+mn-lt"/>
              <a:ea typeface="+mn-ea"/>
              <a:cs typeface="+mn-cs"/>
            </a:defRPr>
          </a:pPr>
          <a:endParaRPr lang="sr-Latn-RS"/>
        </a:p>
      </c:txPr>
    </c:title>
    <c:autoTitleDeleted val="0"/>
    <c:plotArea>
      <c:layout/>
      <c:barChart>
        <c:barDir val="col"/>
        <c:grouping val="clustered"/>
        <c:varyColors val="0"/>
        <c:ser>
          <c:idx val="0"/>
          <c:order val="0"/>
          <c:tx>
            <c:strRef>
              <c:f>'Mark-up'!$D$6</c:f>
              <c:strCache>
                <c:ptCount val="1"/>
                <c:pt idx="0">
                  <c:v>Retail prices (€/MWh)</c:v>
                </c:pt>
              </c:strCache>
            </c:strRef>
          </c:tx>
          <c:spPr>
            <a:solidFill>
              <a:schemeClr val="accent1"/>
            </a:solidFill>
            <a:ln>
              <a:noFill/>
            </a:ln>
            <a:effectLst/>
          </c:spPr>
          <c:invertIfNegative val="0"/>
          <c:cat>
            <c:strRef>
              <c:f>'Mark-up'!$C$7:$C$32</c:f>
              <c:strCache>
                <c:ptCount val="26"/>
                <c:pt idx="0">
                  <c:v>AT</c:v>
                </c:pt>
                <c:pt idx="1">
                  <c:v>BE</c:v>
                </c:pt>
                <c:pt idx="2">
                  <c:v>CZ</c:v>
                </c:pt>
                <c:pt idx="3">
                  <c:v>DE</c:v>
                </c:pt>
                <c:pt idx="4">
                  <c:v>DK</c:v>
                </c:pt>
                <c:pt idx="5">
                  <c:v>EE</c:v>
                </c:pt>
                <c:pt idx="6">
                  <c:v>ES</c:v>
                </c:pt>
                <c:pt idx="7">
                  <c:v>FI</c:v>
                </c:pt>
                <c:pt idx="8">
                  <c:v>FR</c:v>
                </c:pt>
                <c:pt idx="9">
                  <c:v>GB</c:v>
                </c:pt>
                <c:pt idx="10">
                  <c:v>GR</c:v>
                </c:pt>
                <c:pt idx="11">
                  <c:v>HU</c:v>
                </c:pt>
                <c:pt idx="12">
                  <c:v>IE</c:v>
                </c:pt>
                <c:pt idx="13">
                  <c:v>IT</c:v>
                </c:pt>
                <c:pt idx="14">
                  <c:v>LT</c:v>
                </c:pt>
                <c:pt idx="15">
                  <c:v>LU</c:v>
                </c:pt>
                <c:pt idx="16">
                  <c:v>LV</c:v>
                </c:pt>
                <c:pt idx="17">
                  <c:v>NL</c:v>
                </c:pt>
                <c:pt idx="18">
                  <c:v>NO</c:v>
                </c:pt>
                <c:pt idx="19">
                  <c:v>PL</c:v>
                </c:pt>
                <c:pt idx="20">
                  <c:v>PT</c:v>
                </c:pt>
                <c:pt idx="21">
                  <c:v>RO</c:v>
                </c:pt>
                <c:pt idx="22">
                  <c:v>SE</c:v>
                </c:pt>
                <c:pt idx="23">
                  <c:v>SI</c:v>
                </c:pt>
                <c:pt idx="24">
                  <c:v>SK</c:v>
                </c:pt>
                <c:pt idx="25">
                  <c:v>EU average</c:v>
                </c:pt>
              </c:strCache>
            </c:strRef>
          </c:cat>
          <c:val>
            <c:numRef>
              <c:f>'Mark-up'!$D$7:$D$32</c:f>
              <c:numCache>
                <c:formatCode>0.00</c:formatCode>
                <c:ptCount val="26"/>
                <c:pt idx="0">
                  <c:v>61.3</c:v>
                </c:pt>
                <c:pt idx="1">
                  <c:v>73.5</c:v>
                </c:pt>
                <c:pt idx="2">
                  <c:v>54.1</c:v>
                </c:pt>
                <c:pt idx="3">
                  <c:v>68.599999999999994</c:v>
                </c:pt>
                <c:pt idx="4">
                  <c:v>38.799999999999997</c:v>
                </c:pt>
                <c:pt idx="5">
                  <c:v>44.2</c:v>
                </c:pt>
                <c:pt idx="6">
                  <c:v>49.669828209999999</c:v>
                </c:pt>
                <c:pt idx="7">
                  <c:v>48.3</c:v>
                </c:pt>
                <c:pt idx="8">
                  <c:v>61.5</c:v>
                </c:pt>
                <c:pt idx="9">
                  <c:v>82</c:v>
                </c:pt>
                <c:pt idx="10">
                  <c:v>80.58</c:v>
                </c:pt>
                <c:pt idx="11">
                  <c:v>46.2</c:v>
                </c:pt>
                <c:pt idx="12">
                  <c:v>63.397142860000002</c:v>
                </c:pt>
                <c:pt idx="13">
                  <c:v>75.8</c:v>
                </c:pt>
                <c:pt idx="14">
                  <c:v>36.78</c:v>
                </c:pt>
                <c:pt idx="15">
                  <c:v>53</c:v>
                </c:pt>
                <c:pt idx="16">
                  <c:v>47.2</c:v>
                </c:pt>
                <c:pt idx="17">
                  <c:v>61.5</c:v>
                </c:pt>
                <c:pt idx="18">
                  <c:v>43.3</c:v>
                </c:pt>
                <c:pt idx="19">
                  <c:v>46.4</c:v>
                </c:pt>
                <c:pt idx="20">
                  <c:v>53.98</c:v>
                </c:pt>
                <c:pt idx="21">
                  <c:v>48.5</c:v>
                </c:pt>
                <c:pt idx="22">
                  <c:v>39</c:v>
                </c:pt>
                <c:pt idx="23">
                  <c:v>54.4</c:v>
                </c:pt>
                <c:pt idx="24">
                  <c:v>39.1</c:v>
                </c:pt>
                <c:pt idx="25">
                  <c:v>54.844278840000001</c:v>
                </c:pt>
              </c:numCache>
            </c:numRef>
          </c:val>
          <c:extLst>
            <c:ext xmlns:c16="http://schemas.microsoft.com/office/drawing/2014/chart" uri="{C3380CC4-5D6E-409C-BE32-E72D297353CC}">
              <c16:uniqueId val="{00000000-B7F2-4C1E-B476-2603C14BE1C0}"/>
            </c:ext>
          </c:extLst>
        </c:ser>
        <c:dLbls>
          <c:showLegendKey val="0"/>
          <c:showVal val="0"/>
          <c:showCatName val="0"/>
          <c:showSerName val="0"/>
          <c:showPercent val="0"/>
          <c:showBubbleSize val="0"/>
        </c:dLbls>
        <c:gapWidth val="219"/>
        <c:overlap val="-27"/>
        <c:axId val="2099705440"/>
        <c:axId val="2099714688"/>
      </c:barChart>
      <c:scatterChart>
        <c:scatterStyle val="lineMarker"/>
        <c:varyColors val="0"/>
        <c:ser>
          <c:idx val="1"/>
          <c:order val="1"/>
          <c:tx>
            <c:strRef>
              <c:f>'Mark-up'!$F$6</c:f>
              <c:strCache>
                <c:ptCount val="1"/>
                <c:pt idx="0">
                  <c:v>Mark-up (€/MWh)</c:v>
                </c:pt>
              </c:strCache>
            </c:strRef>
          </c:tx>
          <c:spPr>
            <a:ln w="25400" cap="rnd">
              <a:noFill/>
              <a:round/>
            </a:ln>
            <a:effectLst/>
          </c:spPr>
          <c:marker>
            <c:symbol val="circle"/>
            <c:size val="5"/>
            <c:spPr>
              <a:solidFill>
                <a:schemeClr val="accent2"/>
              </a:solidFill>
              <a:ln w="76200">
                <a:solidFill>
                  <a:schemeClr val="accent6"/>
                </a:solidFill>
              </a:ln>
              <a:effectLst/>
            </c:spPr>
          </c:marker>
          <c:xVal>
            <c:strRef>
              <c:f>'Mark-up'!$C$7:$C$32</c:f>
              <c:strCache>
                <c:ptCount val="26"/>
                <c:pt idx="0">
                  <c:v>AT</c:v>
                </c:pt>
                <c:pt idx="1">
                  <c:v>BE</c:v>
                </c:pt>
                <c:pt idx="2">
                  <c:v>CZ</c:v>
                </c:pt>
                <c:pt idx="3">
                  <c:v>DE</c:v>
                </c:pt>
                <c:pt idx="4">
                  <c:v>DK</c:v>
                </c:pt>
                <c:pt idx="5">
                  <c:v>EE</c:v>
                </c:pt>
                <c:pt idx="6">
                  <c:v>ES</c:v>
                </c:pt>
                <c:pt idx="7">
                  <c:v>FI</c:v>
                </c:pt>
                <c:pt idx="8">
                  <c:v>FR</c:v>
                </c:pt>
                <c:pt idx="9">
                  <c:v>GB</c:v>
                </c:pt>
                <c:pt idx="10">
                  <c:v>GR</c:v>
                </c:pt>
                <c:pt idx="11">
                  <c:v>HU</c:v>
                </c:pt>
                <c:pt idx="12">
                  <c:v>IE</c:v>
                </c:pt>
                <c:pt idx="13">
                  <c:v>IT</c:v>
                </c:pt>
                <c:pt idx="14">
                  <c:v>LT</c:v>
                </c:pt>
                <c:pt idx="15">
                  <c:v>LU</c:v>
                </c:pt>
                <c:pt idx="16">
                  <c:v>LV</c:v>
                </c:pt>
                <c:pt idx="17">
                  <c:v>NL</c:v>
                </c:pt>
                <c:pt idx="18">
                  <c:v>NO</c:v>
                </c:pt>
                <c:pt idx="19">
                  <c:v>PL</c:v>
                </c:pt>
                <c:pt idx="20">
                  <c:v>PT</c:v>
                </c:pt>
                <c:pt idx="21">
                  <c:v>RO</c:v>
                </c:pt>
                <c:pt idx="22">
                  <c:v>SE</c:v>
                </c:pt>
                <c:pt idx="23">
                  <c:v>SI</c:v>
                </c:pt>
                <c:pt idx="24">
                  <c:v>SK</c:v>
                </c:pt>
                <c:pt idx="25">
                  <c:v>EU average</c:v>
                </c:pt>
              </c:strCache>
            </c:strRef>
          </c:xVal>
          <c:yVal>
            <c:numRef>
              <c:f>'Mark-up'!$F$7:$F$32</c:f>
              <c:numCache>
                <c:formatCode>0.00</c:formatCode>
                <c:ptCount val="26"/>
                <c:pt idx="0">
                  <c:v>30.0537475</c:v>
                </c:pt>
                <c:pt idx="1">
                  <c:v>33.916318330000003</c:v>
                </c:pt>
                <c:pt idx="2">
                  <c:v>21.491621420000001</c:v>
                </c:pt>
                <c:pt idx="3">
                  <c:v>37.458429379999998</c:v>
                </c:pt>
                <c:pt idx="4">
                  <c:v>11.24746743</c:v>
                </c:pt>
                <c:pt idx="5">
                  <c:v>10.42040253</c:v>
                </c:pt>
                <c:pt idx="6">
                  <c:v>0.49234712000000003</c:v>
                </c:pt>
                <c:pt idx="7">
                  <c:v>19.127631000000001</c:v>
                </c:pt>
                <c:pt idx="8">
                  <c:v>20.888964349999998</c:v>
                </c:pt>
                <c:pt idx="9">
                  <c:v>29.560471079999999</c:v>
                </c:pt>
                <c:pt idx="10">
                  <c:v>24.734407319999999</c:v>
                </c:pt>
                <c:pt idx="11">
                  <c:v>3.99925883</c:v>
                </c:pt>
                <c:pt idx="12">
                  <c:v>18.03563999</c:v>
                </c:pt>
                <c:pt idx="13">
                  <c:v>28.201102049999999</c:v>
                </c:pt>
                <c:pt idx="14">
                  <c:v>0.10317282999999999</c:v>
                </c:pt>
                <c:pt idx="15">
                  <c:v>22.641701380000001</c:v>
                </c:pt>
                <c:pt idx="16">
                  <c:v>11.1568676</c:v>
                </c:pt>
                <c:pt idx="17">
                  <c:v>25.60018707</c:v>
                </c:pt>
                <c:pt idx="18">
                  <c:v>14.127678789999999</c:v>
                </c:pt>
                <c:pt idx="19">
                  <c:v>8.0082383799999999</c:v>
                </c:pt>
                <c:pt idx="20">
                  <c:v>7.8502151400000004</c:v>
                </c:pt>
                <c:pt idx="21">
                  <c:v>-3.93604537</c:v>
                </c:pt>
                <c:pt idx="22">
                  <c:v>7.1847199000000002</c:v>
                </c:pt>
                <c:pt idx="23">
                  <c:v>1.0931876199999999</c:v>
                </c:pt>
                <c:pt idx="24">
                  <c:v>21.947590680000001</c:v>
                </c:pt>
                <c:pt idx="25">
                  <c:v>16.216212890000001</c:v>
                </c:pt>
              </c:numCache>
            </c:numRef>
          </c:yVal>
          <c:smooth val="0"/>
          <c:extLst>
            <c:ext xmlns:c16="http://schemas.microsoft.com/office/drawing/2014/chart" uri="{C3380CC4-5D6E-409C-BE32-E72D297353CC}">
              <c16:uniqueId val="{00000001-B7F2-4C1E-B476-2603C14BE1C0}"/>
            </c:ext>
          </c:extLst>
        </c:ser>
        <c:dLbls>
          <c:showLegendKey val="0"/>
          <c:showVal val="0"/>
          <c:showCatName val="0"/>
          <c:showSerName val="0"/>
          <c:showPercent val="0"/>
          <c:showBubbleSize val="0"/>
        </c:dLbls>
        <c:axId val="2099705440"/>
        <c:axId val="2099714688"/>
      </c:scatterChart>
      <c:catAx>
        <c:axId val="20997054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sr-Latn-RS"/>
          </a:p>
        </c:txPr>
        <c:crossAx val="2099714688"/>
        <c:crosses val="autoZero"/>
        <c:auto val="1"/>
        <c:lblAlgn val="ctr"/>
        <c:lblOffset val="100"/>
        <c:noMultiLvlLbl val="0"/>
      </c:catAx>
      <c:valAx>
        <c:axId val="2099714688"/>
        <c:scaling>
          <c:orientation val="minMax"/>
          <c:max val="85"/>
          <c:min val="-1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r-Latn-RS"/>
          </a:p>
        </c:txPr>
        <c:crossAx val="2099705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r-Latn-RS"/>
        </a:p>
      </c:txPr>
    </c:legend>
    <c:plotVisOnly val="1"/>
    <c:dispBlanksAs val="gap"/>
    <c:showDLblsOverMax val="0"/>
  </c:chart>
  <c:spPr>
    <a:noFill/>
    <a:ln>
      <a:noFill/>
    </a:ln>
    <a:effectLst/>
  </c:spPr>
  <c:txPr>
    <a:bodyPr/>
    <a:lstStyle/>
    <a:p>
      <a:pPr>
        <a:defRPr>
          <a:solidFill>
            <a:schemeClr val="tx1"/>
          </a:solidFill>
        </a:defRPr>
      </a:pPr>
      <a:endParaRPr lang="sr-Latn-R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0" baseline="0">
                <a:solidFill>
                  <a:schemeClr val="tx1">
                    <a:lumMod val="65000"/>
                    <a:lumOff val="35000"/>
                  </a:schemeClr>
                </a:solidFill>
                <a:latin typeface="+mn-lt"/>
                <a:ea typeface="+mn-ea"/>
                <a:cs typeface="+mn-cs"/>
              </a:defRPr>
            </a:pPr>
            <a:r>
              <a:rPr lang="sr-Latn-RS" sz="1400" b="1" i="0" cap="none" baseline="0" dirty="0" smtClean="0">
                <a:effectLst/>
              </a:rPr>
              <a:t>Razlika između MP i VP cene u 2018. godini (domaćinstva)</a:t>
            </a:r>
            <a:endParaRPr lang="sr-Latn-CS" sz="1400" b="1" cap="none" baseline="0" dirty="0">
              <a:effectLst/>
            </a:endParaRPr>
          </a:p>
        </c:rich>
      </c:tx>
      <c:layout/>
      <c:overlay val="0"/>
      <c:spPr>
        <a:noFill/>
        <a:ln>
          <a:noFill/>
        </a:ln>
        <a:effectLst/>
      </c:spPr>
      <c:txPr>
        <a:bodyPr rot="0" spcFirstLastPara="1" vertOverflow="ellipsis" vert="horz" wrap="square" anchor="ctr" anchorCtr="1"/>
        <a:lstStyle/>
        <a:p>
          <a:pPr>
            <a:defRPr sz="1400" b="1" i="0" u="none" strike="noStrike" kern="1200" cap="none" spc="0" baseline="0">
              <a:solidFill>
                <a:schemeClr val="tx1">
                  <a:lumMod val="65000"/>
                  <a:lumOff val="35000"/>
                </a:schemeClr>
              </a:solidFill>
              <a:latin typeface="+mn-lt"/>
              <a:ea typeface="+mn-ea"/>
              <a:cs typeface="+mn-cs"/>
            </a:defRPr>
          </a:pPr>
          <a:endParaRPr lang="sr-Latn-RS"/>
        </a:p>
      </c:txPr>
    </c:title>
    <c:autoTitleDeleted val="0"/>
    <c:plotArea>
      <c:layout/>
      <c:barChart>
        <c:barDir val="col"/>
        <c:grouping val="clustered"/>
        <c:varyColors val="0"/>
        <c:ser>
          <c:idx val="0"/>
          <c:order val="0"/>
          <c:tx>
            <c:strRef>
              <c:f>Grafici!$B$80</c:f>
              <c:strCache>
                <c:ptCount val="1"/>
                <c:pt idx="0">
                  <c:v>Električna energija - MPC</c:v>
                </c:pt>
              </c:strCache>
            </c:strRef>
          </c:tx>
          <c:spPr>
            <a:solidFill>
              <a:schemeClr val="accent1"/>
            </a:solidFill>
            <a:ln>
              <a:noFill/>
            </a:ln>
            <a:effectLst/>
          </c:spPr>
          <c:invertIfNegative val="0"/>
          <c:cat>
            <c:strRef>
              <c:f>Grafici!$A$81:$A$93</c:f>
              <c:strCache>
                <c:ptCount val="13"/>
                <c:pt idx="0">
                  <c:v>Slovenija</c:v>
                </c:pt>
                <c:pt idx="1">
                  <c:v>Hrvatska</c:v>
                </c:pt>
                <c:pt idx="2">
                  <c:v>Srbija</c:v>
                </c:pt>
                <c:pt idx="3">
                  <c:v>Kosovo</c:v>
                </c:pt>
                <c:pt idx="4">
                  <c:v>BiH</c:v>
                </c:pt>
                <c:pt idx="5">
                  <c:v>Crna Gora</c:v>
                </c:pt>
                <c:pt idx="6">
                  <c:v>S. Makedonija</c:v>
                </c:pt>
                <c:pt idx="8">
                  <c:v>Mađarska</c:v>
                </c:pt>
                <c:pt idx="9">
                  <c:v>Bugarska</c:v>
                </c:pt>
                <c:pt idx="10">
                  <c:v>Rumunija</c:v>
                </c:pt>
                <c:pt idx="11">
                  <c:v>Albanija</c:v>
                </c:pt>
                <c:pt idx="12">
                  <c:v>Grčka</c:v>
                </c:pt>
              </c:strCache>
            </c:strRef>
          </c:cat>
          <c:val>
            <c:numRef>
              <c:f>Grafici!$B$81:$B$93</c:f>
              <c:numCache>
                <c:formatCode>0.0000</c:formatCode>
                <c:ptCount val="13"/>
                <c:pt idx="0">
                  <c:v>6.6083239000000002E-2</c:v>
                </c:pt>
                <c:pt idx="1">
                  <c:v>5.1997295999999998E-2</c:v>
                </c:pt>
                <c:pt idx="2">
                  <c:v>2.1501648000000002E-2</c:v>
                </c:pt>
                <c:pt idx="3">
                  <c:v>3.6464945999999998E-2</c:v>
                </c:pt>
                <c:pt idx="4">
                  <c:v>3.7014310000000002E-2</c:v>
                </c:pt>
                <c:pt idx="5">
                  <c:v>4.5772411999999998E-2</c:v>
                </c:pt>
                <c:pt idx="6">
                  <c:v>4.3615800000000003E-2</c:v>
                </c:pt>
                <c:pt idx="8">
                  <c:v>4.7023875E-2</c:v>
                </c:pt>
                <c:pt idx="9">
                  <c:v>4.8501585000000007E-2</c:v>
                </c:pt>
                <c:pt idx="10">
                  <c:v>4.1189636000000002E-2</c:v>
                </c:pt>
                <c:pt idx="11">
                  <c:v>6.2740428000000001E-2</c:v>
                </c:pt>
                <c:pt idx="12">
                  <c:v>0.10227307200000001</c:v>
                </c:pt>
              </c:numCache>
            </c:numRef>
          </c:val>
          <c:extLst>
            <c:ext xmlns:c16="http://schemas.microsoft.com/office/drawing/2014/chart" uri="{C3380CC4-5D6E-409C-BE32-E72D297353CC}">
              <c16:uniqueId val="{00000000-D4E4-407C-9944-075F2B61A4DF}"/>
            </c:ext>
          </c:extLst>
        </c:ser>
        <c:dLbls>
          <c:showLegendKey val="0"/>
          <c:showVal val="0"/>
          <c:showCatName val="0"/>
          <c:showSerName val="0"/>
          <c:showPercent val="0"/>
          <c:showBubbleSize val="0"/>
        </c:dLbls>
        <c:gapWidth val="219"/>
        <c:overlap val="-27"/>
        <c:axId val="448379712"/>
        <c:axId val="448381680"/>
      </c:barChart>
      <c:lineChart>
        <c:grouping val="standard"/>
        <c:varyColors val="0"/>
        <c:ser>
          <c:idx val="1"/>
          <c:order val="1"/>
          <c:tx>
            <c:strRef>
              <c:f>Grafici!$C$80</c:f>
              <c:strCache>
                <c:ptCount val="1"/>
                <c:pt idx="0">
                  <c:v>Električna energija - VPC</c:v>
                </c:pt>
              </c:strCache>
            </c:strRef>
          </c:tx>
          <c:spPr>
            <a:ln w="28575" cap="rnd">
              <a:solidFill>
                <a:schemeClr val="bg1">
                  <a:lumMod val="50000"/>
                </a:schemeClr>
              </a:solidFill>
              <a:round/>
            </a:ln>
            <a:effectLst/>
          </c:spPr>
          <c:marker>
            <c:symbol val="none"/>
          </c:marker>
          <c:cat>
            <c:strRef>
              <c:f>Grafici!$A$81:$A$93</c:f>
              <c:strCache>
                <c:ptCount val="13"/>
                <c:pt idx="0">
                  <c:v>Slovenija</c:v>
                </c:pt>
                <c:pt idx="1">
                  <c:v>Hrvatska</c:v>
                </c:pt>
                <c:pt idx="2">
                  <c:v>Srbija</c:v>
                </c:pt>
                <c:pt idx="3">
                  <c:v>Kosovo</c:v>
                </c:pt>
                <c:pt idx="4">
                  <c:v>BiH</c:v>
                </c:pt>
                <c:pt idx="5">
                  <c:v>Crna Gora</c:v>
                </c:pt>
                <c:pt idx="6">
                  <c:v>S. Makedonija</c:v>
                </c:pt>
                <c:pt idx="8">
                  <c:v>Mađarska</c:v>
                </c:pt>
                <c:pt idx="9">
                  <c:v>Bugarska</c:v>
                </c:pt>
                <c:pt idx="10">
                  <c:v>Rumunija</c:v>
                </c:pt>
                <c:pt idx="11">
                  <c:v>Albanija</c:v>
                </c:pt>
                <c:pt idx="12">
                  <c:v>Grčka</c:v>
                </c:pt>
              </c:strCache>
            </c:strRef>
          </c:cat>
          <c:val>
            <c:numRef>
              <c:f>Grafici!$C$81:$C$93</c:f>
              <c:numCache>
                <c:formatCode>General</c:formatCode>
                <c:ptCount val="13"/>
                <c:pt idx="0">
                  <c:v>5.2200000000000003E-2</c:v>
                </c:pt>
                <c:pt idx="1">
                  <c:v>5.2200000000000003E-2</c:v>
                </c:pt>
                <c:pt idx="2">
                  <c:v>5.2200000000000003E-2</c:v>
                </c:pt>
                <c:pt idx="3">
                  <c:v>5.2200000000000003E-2</c:v>
                </c:pt>
                <c:pt idx="4">
                  <c:v>5.2200000000000003E-2</c:v>
                </c:pt>
                <c:pt idx="5">
                  <c:v>5.2200000000000003E-2</c:v>
                </c:pt>
                <c:pt idx="6">
                  <c:v>5.2200000000000003E-2</c:v>
                </c:pt>
                <c:pt idx="7">
                  <c:v>5.2200000000000003E-2</c:v>
                </c:pt>
                <c:pt idx="8">
                  <c:v>5.2200000000000003E-2</c:v>
                </c:pt>
                <c:pt idx="9">
                  <c:v>5.2200000000000003E-2</c:v>
                </c:pt>
                <c:pt idx="10">
                  <c:v>5.2200000000000003E-2</c:v>
                </c:pt>
                <c:pt idx="11">
                  <c:v>5.2200000000000003E-2</c:v>
                </c:pt>
                <c:pt idx="12">
                  <c:v>5.2200000000000003E-2</c:v>
                </c:pt>
              </c:numCache>
            </c:numRef>
          </c:val>
          <c:smooth val="0"/>
          <c:extLst>
            <c:ext xmlns:c16="http://schemas.microsoft.com/office/drawing/2014/chart" uri="{C3380CC4-5D6E-409C-BE32-E72D297353CC}">
              <c16:uniqueId val="{00000001-D4E4-407C-9944-075F2B61A4DF}"/>
            </c:ext>
          </c:extLst>
        </c:ser>
        <c:dLbls>
          <c:showLegendKey val="0"/>
          <c:showVal val="0"/>
          <c:showCatName val="0"/>
          <c:showSerName val="0"/>
          <c:showPercent val="0"/>
          <c:showBubbleSize val="0"/>
        </c:dLbls>
        <c:marker val="1"/>
        <c:smooth val="0"/>
        <c:axId val="448379712"/>
        <c:axId val="448381680"/>
      </c:lineChart>
      <c:scatterChart>
        <c:scatterStyle val="lineMarker"/>
        <c:varyColors val="0"/>
        <c:ser>
          <c:idx val="2"/>
          <c:order val="2"/>
          <c:tx>
            <c:strRef>
              <c:f>Grafici!$D$80</c:f>
              <c:strCache>
                <c:ptCount val="1"/>
                <c:pt idx="0">
                  <c:v>Mark up</c:v>
                </c:pt>
              </c:strCache>
            </c:strRef>
          </c:tx>
          <c:spPr>
            <a:ln w="25400" cap="rnd">
              <a:noFill/>
              <a:round/>
            </a:ln>
            <a:effectLst/>
          </c:spPr>
          <c:marker>
            <c:symbol val="circle"/>
            <c:size val="10"/>
            <c:spPr>
              <a:solidFill>
                <a:schemeClr val="accent3"/>
              </a:solidFill>
              <a:ln w="9525">
                <a:solidFill>
                  <a:schemeClr val="accent3"/>
                </a:solidFill>
              </a:ln>
              <a:effectLst/>
            </c:spPr>
          </c:marker>
          <c:xVal>
            <c:strRef>
              <c:f>Grafici!$A$81:$A$93</c:f>
              <c:strCache>
                <c:ptCount val="13"/>
                <c:pt idx="0">
                  <c:v>Slovenija</c:v>
                </c:pt>
                <c:pt idx="1">
                  <c:v>Hrvatska</c:v>
                </c:pt>
                <c:pt idx="2">
                  <c:v>Srbija</c:v>
                </c:pt>
                <c:pt idx="3">
                  <c:v>Kosovo</c:v>
                </c:pt>
                <c:pt idx="4">
                  <c:v>BiH</c:v>
                </c:pt>
                <c:pt idx="5">
                  <c:v>Crna Gora</c:v>
                </c:pt>
                <c:pt idx="6">
                  <c:v>S. Makedonija</c:v>
                </c:pt>
                <c:pt idx="8">
                  <c:v>Mađarska</c:v>
                </c:pt>
                <c:pt idx="9">
                  <c:v>Bugarska</c:v>
                </c:pt>
                <c:pt idx="10">
                  <c:v>Rumunija</c:v>
                </c:pt>
                <c:pt idx="11">
                  <c:v>Albanija</c:v>
                </c:pt>
                <c:pt idx="12">
                  <c:v>Grčka</c:v>
                </c:pt>
              </c:strCache>
            </c:strRef>
          </c:xVal>
          <c:yVal>
            <c:numRef>
              <c:f>Grafici!$D$81:$D$93</c:f>
              <c:numCache>
                <c:formatCode>0.0000</c:formatCode>
                <c:ptCount val="13"/>
                <c:pt idx="0">
                  <c:v>1.3883238999999999E-2</c:v>
                </c:pt>
                <c:pt idx="1">
                  <c:v>-2.0270400000000494E-4</c:v>
                </c:pt>
                <c:pt idx="2">
                  <c:v>-3.0698352000000002E-2</c:v>
                </c:pt>
                <c:pt idx="3">
                  <c:v>-1.5735054000000005E-2</c:v>
                </c:pt>
                <c:pt idx="4">
                  <c:v>-1.5185690000000002E-2</c:v>
                </c:pt>
                <c:pt idx="5">
                  <c:v>-6.4275880000000049E-3</c:v>
                </c:pt>
                <c:pt idx="6">
                  <c:v>-8.5842000000000002E-3</c:v>
                </c:pt>
                <c:pt idx="8">
                  <c:v>-5.1761250000000036E-3</c:v>
                </c:pt>
                <c:pt idx="9">
                  <c:v>-3.6984149999999966E-3</c:v>
                </c:pt>
                <c:pt idx="10">
                  <c:v>-1.1010364000000002E-2</c:v>
                </c:pt>
                <c:pt idx="11">
                  <c:v>1.0540427999999998E-2</c:v>
                </c:pt>
                <c:pt idx="12">
                  <c:v>5.0073072000000003E-2</c:v>
                </c:pt>
              </c:numCache>
            </c:numRef>
          </c:yVal>
          <c:smooth val="0"/>
          <c:extLst>
            <c:ext xmlns:c16="http://schemas.microsoft.com/office/drawing/2014/chart" uri="{C3380CC4-5D6E-409C-BE32-E72D297353CC}">
              <c16:uniqueId val="{00000002-D4E4-407C-9944-075F2B61A4DF}"/>
            </c:ext>
          </c:extLst>
        </c:ser>
        <c:dLbls>
          <c:showLegendKey val="0"/>
          <c:showVal val="0"/>
          <c:showCatName val="0"/>
          <c:showSerName val="0"/>
          <c:showPercent val="0"/>
          <c:showBubbleSize val="0"/>
        </c:dLbls>
        <c:axId val="448379712"/>
        <c:axId val="448381680"/>
      </c:scatterChart>
      <c:catAx>
        <c:axId val="4483797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448381680"/>
        <c:crosses val="autoZero"/>
        <c:auto val="1"/>
        <c:lblAlgn val="ctr"/>
        <c:lblOffset val="100"/>
        <c:noMultiLvlLbl val="0"/>
      </c:catAx>
      <c:valAx>
        <c:axId val="448381680"/>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448379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sr-Latn-CS" sz="1600" b="1" cap="small" baseline="0" dirty="0">
                <a:solidFill>
                  <a:schemeClr val="tx1"/>
                </a:solidFill>
              </a:rPr>
              <a:t>Cene električne energije sa svim taksama i porezima izražene u €/</a:t>
            </a:r>
            <a:r>
              <a:rPr lang="sr-Latn-CS" sz="1600" b="1" cap="none" baseline="0" dirty="0" err="1">
                <a:solidFill>
                  <a:schemeClr val="tx1"/>
                </a:solidFill>
              </a:rPr>
              <a:t>kWh</a:t>
            </a:r>
            <a:r>
              <a:rPr lang="sr-Latn-CS" sz="1600" b="1" cap="small" baseline="0" dirty="0">
                <a:solidFill>
                  <a:schemeClr val="tx1"/>
                </a:solidFill>
              </a:rPr>
              <a:t> za domaćinstva u periodu od 2015. do 2017. godine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sr-Latn-RS"/>
        </a:p>
      </c:txPr>
    </c:title>
    <c:autoTitleDeleted val="0"/>
    <c:plotArea>
      <c:layout/>
      <c:barChart>
        <c:barDir val="col"/>
        <c:grouping val="clustered"/>
        <c:varyColors val="0"/>
        <c:ser>
          <c:idx val="0"/>
          <c:order val="0"/>
          <c:tx>
            <c:strRef>
              <c:f>'[Eurostat_Table_ten00117FlagDesc_56ab99fd-56dd-4dd1-96b1-dfa6e8d51cbc.xls]Sheet0'!$B$4</c:f>
              <c:strCache>
                <c:ptCount val="1"/>
                <c:pt idx="0">
                  <c:v>2015</c:v>
                </c:pt>
              </c:strCache>
            </c:strRef>
          </c:tx>
          <c:spPr>
            <a:solidFill>
              <a:schemeClr val="accent1"/>
            </a:solidFill>
            <a:ln>
              <a:noFill/>
            </a:ln>
            <a:effectLst/>
          </c:spPr>
          <c:invertIfNegative val="0"/>
          <c:cat>
            <c:strRef>
              <c:f>'[Eurostat_Table_ten00117FlagDesc_56ab99fd-56dd-4dd1-96b1-dfa6e8d51cbc.xls]Sheet0'!$A$5:$A$19</c:f>
              <c:strCache>
                <c:ptCount val="15"/>
                <c:pt idx="0">
                  <c:v>EU (28 zemalja)</c:v>
                </c:pt>
                <c:pt idx="1">
                  <c:v>exYU (prosek)</c:v>
                </c:pt>
                <c:pt idx="2">
                  <c:v>Slovenija</c:v>
                </c:pt>
                <c:pt idx="3">
                  <c:v>Hrvatska</c:v>
                </c:pt>
                <c:pt idx="4">
                  <c:v>Srbija</c:v>
                </c:pt>
                <c:pt idx="5">
                  <c:v>Kosovo*</c:v>
                </c:pt>
                <c:pt idx="6">
                  <c:v>BiH</c:v>
                </c:pt>
                <c:pt idx="7">
                  <c:v>Crna Gora</c:v>
                </c:pt>
                <c:pt idx="8">
                  <c:v>S. Makedonija</c:v>
                </c:pt>
                <c:pt idx="10">
                  <c:v>Mađarska</c:v>
                </c:pt>
                <c:pt idx="11">
                  <c:v>Bugarska</c:v>
                </c:pt>
                <c:pt idx="12">
                  <c:v>Rumunija</c:v>
                </c:pt>
                <c:pt idx="13">
                  <c:v>Albanija</c:v>
                </c:pt>
                <c:pt idx="14">
                  <c:v>Grčka</c:v>
                </c:pt>
              </c:strCache>
            </c:strRef>
          </c:cat>
          <c:val>
            <c:numRef>
              <c:f>'[Eurostat_Table_ten00117FlagDesc_56ab99fd-56dd-4dd1-96b1-dfa6e8d51cbc.xls]Sheet0'!$B$5:$B$19</c:f>
              <c:numCache>
                <c:formatCode>0.0000</c:formatCode>
                <c:ptCount val="15"/>
                <c:pt idx="0" formatCode="General">
                  <c:v>0.20880000000000001</c:v>
                </c:pt>
                <c:pt idx="1">
                  <c:v>9.6085714285714302E-2</c:v>
                </c:pt>
                <c:pt idx="2" formatCode="General">
                  <c:v>0.15890000000000001</c:v>
                </c:pt>
                <c:pt idx="3" formatCode="General">
                  <c:v>0.13170000000000001</c:v>
                </c:pt>
                <c:pt idx="4" formatCode="General">
                  <c:v>5.7500000000000002E-2</c:v>
                </c:pt>
                <c:pt idx="5" formatCode="General">
                  <c:v>6.25E-2</c:v>
                </c:pt>
                <c:pt idx="6" formatCode="General">
                  <c:v>8.1199999999999994E-2</c:v>
                </c:pt>
                <c:pt idx="7" formatCode="General">
                  <c:v>9.8199999999999996E-2</c:v>
                </c:pt>
                <c:pt idx="8" formatCode="General">
                  <c:v>8.2600000000000007E-2</c:v>
                </c:pt>
                <c:pt idx="10" formatCode="General">
                  <c:v>0.11269999999999999</c:v>
                </c:pt>
                <c:pt idx="11" formatCode="General">
                  <c:v>9.4200000000000006E-2</c:v>
                </c:pt>
                <c:pt idx="12" formatCode="General">
                  <c:v>0.1303</c:v>
                </c:pt>
                <c:pt idx="13" formatCode="General">
                  <c:v>8.1199999999999994E-2</c:v>
                </c:pt>
                <c:pt idx="14" formatCode="General">
                  <c:v>0.1767</c:v>
                </c:pt>
              </c:numCache>
            </c:numRef>
          </c:val>
          <c:extLst>
            <c:ext xmlns:c16="http://schemas.microsoft.com/office/drawing/2014/chart" uri="{C3380CC4-5D6E-409C-BE32-E72D297353CC}">
              <c16:uniqueId val="{00000000-2FD0-4FA6-BF36-EC65168C3421}"/>
            </c:ext>
          </c:extLst>
        </c:ser>
        <c:ser>
          <c:idx val="2"/>
          <c:order val="2"/>
          <c:tx>
            <c:strRef>
              <c:f>'[Eurostat_Table_ten00117FlagDesc_56ab99fd-56dd-4dd1-96b1-dfa6e8d51cbc.xls]Sheet0'!$D$4</c:f>
              <c:strCache>
                <c:ptCount val="1"/>
                <c:pt idx="0">
                  <c:v>2016</c:v>
                </c:pt>
              </c:strCache>
            </c:strRef>
          </c:tx>
          <c:spPr>
            <a:solidFill>
              <a:schemeClr val="accent3"/>
            </a:solidFill>
            <a:ln>
              <a:noFill/>
            </a:ln>
            <a:effectLst/>
          </c:spPr>
          <c:invertIfNegative val="0"/>
          <c:cat>
            <c:strRef>
              <c:f>'[Eurostat_Table_ten00117FlagDesc_56ab99fd-56dd-4dd1-96b1-dfa6e8d51cbc.xls]Sheet0'!$A$5:$A$19</c:f>
              <c:strCache>
                <c:ptCount val="15"/>
                <c:pt idx="0">
                  <c:v>EU (28 zemalja)</c:v>
                </c:pt>
                <c:pt idx="1">
                  <c:v>exYU (prosek)</c:v>
                </c:pt>
                <c:pt idx="2">
                  <c:v>Slovenija</c:v>
                </c:pt>
                <c:pt idx="3">
                  <c:v>Hrvatska</c:v>
                </c:pt>
                <c:pt idx="4">
                  <c:v>Srbija</c:v>
                </c:pt>
                <c:pt idx="5">
                  <c:v>Kosovo*</c:v>
                </c:pt>
                <c:pt idx="6">
                  <c:v>BiH</c:v>
                </c:pt>
                <c:pt idx="7">
                  <c:v>Crna Gora</c:v>
                </c:pt>
                <c:pt idx="8">
                  <c:v>S. Makedonija</c:v>
                </c:pt>
                <c:pt idx="10">
                  <c:v>Mađarska</c:v>
                </c:pt>
                <c:pt idx="11">
                  <c:v>Bugarska</c:v>
                </c:pt>
                <c:pt idx="12">
                  <c:v>Rumunija</c:v>
                </c:pt>
                <c:pt idx="13">
                  <c:v>Albanija</c:v>
                </c:pt>
                <c:pt idx="14">
                  <c:v>Grčka</c:v>
                </c:pt>
              </c:strCache>
            </c:strRef>
          </c:cat>
          <c:val>
            <c:numRef>
              <c:f>'[Eurostat_Table_ten00117FlagDesc_56ab99fd-56dd-4dd1-96b1-dfa6e8d51cbc.xls]Sheet0'!$D$5:$D$19</c:f>
              <c:numCache>
                <c:formatCode>0.0000</c:formatCode>
                <c:ptCount val="15"/>
                <c:pt idx="0" formatCode="General">
                  <c:v>0.20369999999999999</c:v>
                </c:pt>
                <c:pt idx="1">
                  <c:v>9.6700000000000008E-2</c:v>
                </c:pt>
                <c:pt idx="2" formatCode="General">
                  <c:v>0.1618</c:v>
                </c:pt>
                <c:pt idx="3" formatCode="General">
                  <c:v>0.13109999999999999</c:v>
                </c:pt>
                <c:pt idx="4" formatCode="General">
                  <c:v>6.4100000000000004E-2</c:v>
                </c:pt>
                <c:pt idx="5" formatCode="General">
                  <c:v>5.8999999999999997E-2</c:v>
                </c:pt>
                <c:pt idx="6" formatCode="General">
                  <c:v>8.3099999999999993E-2</c:v>
                </c:pt>
                <c:pt idx="7" formatCode="General">
                  <c:v>9.5600000000000004E-2</c:v>
                </c:pt>
                <c:pt idx="8" formatCode="General">
                  <c:v>8.2199999999999995E-2</c:v>
                </c:pt>
                <c:pt idx="10" formatCode="General">
                  <c:v>0.1114</c:v>
                </c:pt>
                <c:pt idx="11" formatCode="General">
                  <c:v>9.5600000000000004E-2</c:v>
                </c:pt>
                <c:pt idx="12" formatCode="General">
                  <c:v>0.126</c:v>
                </c:pt>
                <c:pt idx="13" formatCode="General">
                  <c:v>8.2400000000000001E-2</c:v>
                </c:pt>
                <c:pt idx="14" formatCode="General">
                  <c:v>0.1716</c:v>
                </c:pt>
              </c:numCache>
            </c:numRef>
          </c:val>
          <c:extLst>
            <c:ext xmlns:c16="http://schemas.microsoft.com/office/drawing/2014/chart" uri="{C3380CC4-5D6E-409C-BE32-E72D297353CC}">
              <c16:uniqueId val="{00000001-2FD0-4FA6-BF36-EC65168C3421}"/>
            </c:ext>
          </c:extLst>
        </c:ser>
        <c:ser>
          <c:idx val="4"/>
          <c:order val="4"/>
          <c:tx>
            <c:strRef>
              <c:f>'[Eurostat_Table_ten00117FlagDesc_56ab99fd-56dd-4dd1-96b1-dfa6e8d51cbc.xls]Sheet0'!$F$4</c:f>
              <c:strCache>
                <c:ptCount val="1"/>
                <c:pt idx="0">
                  <c:v>2017</c:v>
                </c:pt>
              </c:strCache>
            </c:strRef>
          </c:tx>
          <c:spPr>
            <a:solidFill>
              <a:schemeClr val="accent5"/>
            </a:solidFill>
            <a:ln>
              <a:noFill/>
            </a:ln>
            <a:effectLst/>
          </c:spPr>
          <c:invertIfNegative val="0"/>
          <c:cat>
            <c:strRef>
              <c:f>'[Eurostat_Table_ten00117FlagDesc_56ab99fd-56dd-4dd1-96b1-dfa6e8d51cbc.xls]Sheet0'!$A$5:$A$19</c:f>
              <c:strCache>
                <c:ptCount val="15"/>
                <c:pt idx="0">
                  <c:v>EU (28 zemalja)</c:v>
                </c:pt>
                <c:pt idx="1">
                  <c:v>exYU (prosek)</c:v>
                </c:pt>
                <c:pt idx="2">
                  <c:v>Slovenija</c:v>
                </c:pt>
                <c:pt idx="3">
                  <c:v>Hrvatska</c:v>
                </c:pt>
                <c:pt idx="4">
                  <c:v>Srbija</c:v>
                </c:pt>
                <c:pt idx="5">
                  <c:v>Kosovo*</c:v>
                </c:pt>
                <c:pt idx="6">
                  <c:v>BiH</c:v>
                </c:pt>
                <c:pt idx="7">
                  <c:v>Crna Gora</c:v>
                </c:pt>
                <c:pt idx="8">
                  <c:v>S. Makedonija</c:v>
                </c:pt>
                <c:pt idx="10">
                  <c:v>Mađarska</c:v>
                </c:pt>
                <c:pt idx="11">
                  <c:v>Bugarska</c:v>
                </c:pt>
                <c:pt idx="12">
                  <c:v>Rumunija</c:v>
                </c:pt>
                <c:pt idx="13">
                  <c:v>Albanija</c:v>
                </c:pt>
                <c:pt idx="14">
                  <c:v>Grčka</c:v>
                </c:pt>
              </c:strCache>
            </c:strRef>
          </c:cat>
          <c:val>
            <c:numRef>
              <c:f>'[Eurostat_Table_ten00117FlagDesc_56ab99fd-56dd-4dd1-96b1-dfa6e8d51cbc.xls]Sheet0'!$F$5:$F$19</c:f>
              <c:numCache>
                <c:formatCode>0.0000</c:formatCode>
                <c:ptCount val="15"/>
                <c:pt idx="0" formatCode="General">
                  <c:v>0.20349999999999999</c:v>
                </c:pt>
                <c:pt idx="1">
                  <c:v>9.7042857142857139E-2</c:v>
                </c:pt>
                <c:pt idx="2" formatCode="General">
                  <c:v>0.16089999999999999</c:v>
                </c:pt>
                <c:pt idx="3" formatCode="General">
                  <c:v>0.1196</c:v>
                </c:pt>
                <c:pt idx="4" formatCode="General">
                  <c:v>6.6400000000000001E-2</c:v>
                </c:pt>
                <c:pt idx="5" formatCode="General">
                  <c:v>6.6199999999999995E-2</c:v>
                </c:pt>
                <c:pt idx="6" formatCode="General">
                  <c:v>8.5900000000000004E-2</c:v>
                </c:pt>
                <c:pt idx="7" formatCode="General">
                  <c:v>9.8299999999999998E-2</c:v>
                </c:pt>
                <c:pt idx="8" formatCode="General">
                  <c:v>8.2000000000000003E-2</c:v>
                </c:pt>
                <c:pt idx="10" formatCode="General">
                  <c:v>0.1125</c:v>
                </c:pt>
                <c:pt idx="11" formatCode="General">
                  <c:v>9.5500000000000002E-2</c:v>
                </c:pt>
                <c:pt idx="12" formatCode="General">
                  <c:v>0.1198</c:v>
                </c:pt>
                <c:pt idx="13" formatCode="General">
                  <c:v>8.4400000000000003E-2</c:v>
                </c:pt>
                <c:pt idx="14" formatCode="General">
                  <c:v>0.19359999999999999</c:v>
                </c:pt>
              </c:numCache>
            </c:numRef>
          </c:val>
          <c:extLst>
            <c:ext xmlns:c16="http://schemas.microsoft.com/office/drawing/2014/chart" uri="{C3380CC4-5D6E-409C-BE32-E72D297353CC}">
              <c16:uniqueId val="{00000002-2FD0-4FA6-BF36-EC65168C3421}"/>
            </c:ext>
          </c:extLst>
        </c:ser>
        <c:dLbls>
          <c:showLegendKey val="0"/>
          <c:showVal val="0"/>
          <c:showCatName val="0"/>
          <c:showSerName val="0"/>
          <c:showPercent val="0"/>
          <c:showBubbleSize val="0"/>
        </c:dLbls>
        <c:gapWidth val="219"/>
        <c:overlap val="-27"/>
        <c:axId val="476165736"/>
        <c:axId val="476159832"/>
        <c:extLst>
          <c:ext xmlns:c15="http://schemas.microsoft.com/office/drawing/2012/chart" uri="{02D57815-91ED-43cb-92C2-25804820EDAC}">
            <c15:filteredBarSeries>
              <c15:ser>
                <c:idx val="1"/>
                <c:order val="1"/>
                <c:tx>
                  <c:strRef>
                    <c:extLst>
                      <c:ext uri="{02D57815-91ED-43cb-92C2-25804820EDAC}">
                        <c15:formulaRef>
                          <c15:sqref>'[Eurostat_Table_ten00117FlagDesc_56ab99fd-56dd-4dd1-96b1-dfa6e8d51cbc.xls]Sheet0'!$C$4</c15:sqref>
                        </c15:formulaRef>
                      </c:ext>
                    </c:extLst>
                    <c:strCache>
                      <c:ptCount val="1"/>
                    </c:strCache>
                  </c:strRef>
                </c:tx>
                <c:spPr>
                  <a:solidFill>
                    <a:schemeClr val="accent2"/>
                  </a:solidFill>
                  <a:ln>
                    <a:noFill/>
                  </a:ln>
                  <a:effectLst/>
                </c:spPr>
                <c:invertIfNegative val="0"/>
                <c:cat>
                  <c:strRef>
                    <c:extLst>
                      <c:ext uri="{02D57815-91ED-43cb-92C2-25804820EDAC}">
                        <c15:formulaRef>
                          <c15:sqref>'[Eurostat_Table_ten00117FlagDesc_56ab99fd-56dd-4dd1-96b1-dfa6e8d51cbc.xls]Sheet0'!$A$5:$A$19</c15:sqref>
                        </c15:formulaRef>
                      </c:ext>
                    </c:extLst>
                    <c:strCache>
                      <c:ptCount val="15"/>
                      <c:pt idx="0">
                        <c:v>EU (28 zemalja)</c:v>
                      </c:pt>
                      <c:pt idx="1">
                        <c:v>exYU (prosek)</c:v>
                      </c:pt>
                      <c:pt idx="2">
                        <c:v>Slovenija</c:v>
                      </c:pt>
                      <c:pt idx="3">
                        <c:v>Hrvatska</c:v>
                      </c:pt>
                      <c:pt idx="4">
                        <c:v>Srbija</c:v>
                      </c:pt>
                      <c:pt idx="5">
                        <c:v>Kosovo*</c:v>
                      </c:pt>
                      <c:pt idx="6">
                        <c:v>BiH</c:v>
                      </c:pt>
                      <c:pt idx="7">
                        <c:v>Crna Gora</c:v>
                      </c:pt>
                      <c:pt idx="8">
                        <c:v>S. Makedonija</c:v>
                      </c:pt>
                      <c:pt idx="10">
                        <c:v>Mađarska</c:v>
                      </c:pt>
                      <c:pt idx="11">
                        <c:v>Bugarska</c:v>
                      </c:pt>
                      <c:pt idx="12">
                        <c:v>Rumunija</c:v>
                      </c:pt>
                      <c:pt idx="13">
                        <c:v>Albanija</c:v>
                      </c:pt>
                      <c:pt idx="14">
                        <c:v>Grčka</c:v>
                      </c:pt>
                    </c:strCache>
                  </c:strRef>
                </c:cat>
                <c:val>
                  <c:numRef>
                    <c:extLst>
                      <c:ext uri="{02D57815-91ED-43cb-92C2-25804820EDAC}">
                        <c15:formulaRef>
                          <c15:sqref>'[Eurostat_Table_ten00117FlagDesc_56ab99fd-56dd-4dd1-96b1-dfa6e8d51cbc.xls]Sheet0'!$C$5:$C$19</c15:sqref>
                        </c15:formulaRef>
                      </c:ext>
                    </c:extLst>
                    <c:numCache>
                      <c:formatCode>General</c:formatCode>
                      <c:ptCount val="15"/>
                      <c:pt idx="0">
                        <c:v>0</c:v>
                      </c:pt>
                      <c:pt idx="2">
                        <c:v>0</c:v>
                      </c:pt>
                      <c:pt idx="3">
                        <c:v>0</c:v>
                      </c:pt>
                      <c:pt idx="4">
                        <c:v>0</c:v>
                      </c:pt>
                      <c:pt idx="5">
                        <c:v>0</c:v>
                      </c:pt>
                      <c:pt idx="6">
                        <c:v>0</c:v>
                      </c:pt>
                      <c:pt idx="7">
                        <c:v>0</c:v>
                      </c:pt>
                      <c:pt idx="8">
                        <c:v>0</c:v>
                      </c:pt>
                      <c:pt idx="10">
                        <c:v>0</c:v>
                      </c:pt>
                      <c:pt idx="12">
                        <c:v>0</c:v>
                      </c:pt>
                      <c:pt idx="13">
                        <c:v>0</c:v>
                      </c:pt>
                      <c:pt idx="14">
                        <c:v>0</c:v>
                      </c:pt>
                    </c:numCache>
                  </c:numRef>
                </c:val>
                <c:extLst>
                  <c:ext xmlns:c16="http://schemas.microsoft.com/office/drawing/2014/chart" uri="{C3380CC4-5D6E-409C-BE32-E72D297353CC}">
                    <c16:uniqueId val="{00000003-2FD0-4FA6-BF36-EC65168C342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'[Eurostat_Table_ten00117FlagDesc_56ab99fd-56dd-4dd1-96b1-dfa6e8d51cbc.xls]Sheet0'!$E$4</c15:sqref>
                        </c15:formulaRef>
                      </c:ext>
                    </c:extLst>
                    <c:strCache>
                      <c:ptCount val="1"/>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'[Eurostat_Table_ten00117FlagDesc_56ab99fd-56dd-4dd1-96b1-dfa6e8d51cbc.xls]Sheet0'!$A$5:$A$19</c15:sqref>
                        </c15:formulaRef>
                      </c:ext>
                    </c:extLst>
                    <c:strCache>
                      <c:ptCount val="15"/>
                      <c:pt idx="0">
                        <c:v>EU (28 zemalja)</c:v>
                      </c:pt>
                      <c:pt idx="1">
                        <c:v>exYU (prosek)</c:v>
                      </c:pt>
                      <c:pt idx="2">
                        <c:v>Slovenija</c:v>
                      </c:pt>
                      <c:pt idx="3">
                        <c:v>Hrvatska</c:v>
                      </c:pt>
                      <c:pt idx="4">
                        <c:v>Srbija</c:v>
                      </c:pt>
                      <c:pt idx="5">
                        <c:v>Kosovo*</c:v>
                      </c:pt>
                      <c:pt idx="6">
                        <c:v>BiH</c:v>
                      </c:pt>
                      <c:pt idx="7">
                        <c:v>Crna Gora</c:v>
                      </c:pt>
                      <c:pt idx="8">
                        <c:v>S. Makedonija</c:v>
                      </c:pt>
                      <c:pt idx="10">
                        <c:v>Mađarska</c:v>
                      </c:pt>
                      <c:pt idx="11">
                        <c:v>Bugarska</c:v>
                      </c:pt>
                      <c:pt idx="12">
                        <c:v>Rumunija</c:v>
                      </c:pt>
                      <c:pt idx="13">
                        <c:v>Albanija</c:v>
                      </c:pt>
                      <c:pt idx="14">
                        <c:v>Grčka</c:v>
                      </c:pt>
                    </c:strCache>
                  </c:strRef>
                </c:cat>
                <c:val>
                  <c:numRef>
                    <c:extLst xmlns:c15="http://schemas.microsoft.com/office/drawing/2012/chart">
                      <c:ext xmlns:c15="http://schemas.microsoft.com/office/drawing/2012/chart" uri="{02D57815-91ED-43cb-92C2-25804820EDAC}">
                        <c15:formulaRef>
                          <c15:sqref>'[Eurostat_Table_ten00117FlagDesc_56ab99fd-56dd-4dd1-96b1-dfa6e8d51cbc.xls]Sheet0'!$E$5:$E$19</c15:sqref>
                        </c15:formulaRef>
                      </c:ext>
                    </c:extLst>
                    <c:numCache>
                      <c:formatCode>General</c:formatCode>
                      <c:ptCount val="15"/>
                      <c:pt idx="0">
                        <c:v>0</c:v>
                      </c:pt>
                      <c:pt idx="2">
                        <c:v>0</c:v>
                      </c:pt>
                      <c:pt idx="3">
                        <c:v>0</c:v>
                      </c:pt>
                      <c:pt idx="4">
                        <c:v>0</c:v>
                      </c:pt>
                      <c:pt idx="5">
                        <c:v>0</c:v>
                      </c:pt>
                      <c:pt idx="6">
                        <c:v>0</c:v>
                      </c:pt>
                      <c:pt idx="7">
                        <c:v>0</c:v>
                      </c:pt>
                      <c:pt idx="8">
                        <c:v>0</c:v>
                      </c:pt>
                      <c:pt idx="10">
                        <c:v>0</c:v>
                      </c:pt>
                      <c:pt idx="12">
                        <c:v>0</c:v>
                      </c:pt>
                      <c:pt idx="13">
                        <c:v>0</c:v>
                      </c:pt>
                      <c:pt idx="14">
                        <c:v>0</c:v>
                      </c:pt>
                    </c:numCache>
                  </c:numRef>
                </c:val>
                <c:extLst xmlns:c15="http://schemas.microsoft.com/office/drawing/2012/chart">
                  <c:ext xmlns:c16="http://schemas.microsoft.com/office/drawing/2014/chart" uri="{C3380CC4-5D6E-409C-BE32-E72D297353CC}">
                    <c16:uniqueId val="{00000004-2FD0-4FA6-BF36-EC65168C3421}"/>
                  </c:ext>
                </c:extLst>
              </c15:ser>
            </c15:filteredBarSeries>
          </c:ext>
        </c:extLst>
      </c:barChart>
      <c:catAx>
        <c:axId val="476165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sr-Latn-RS"/>
          </a:p>
        </c:txPr>
        <c:crossAx val="476159832"/>
        <c:crosses val="autoZero"/>
        <c:auto val="1"/>
        <c:lblAlgn val="ctr"/>
        <c:lblOffset val="100"/>
        <c:noMultiLvlLbl val="0"/>
      </c:catAx>
      <c:valAx>
        <c:axId val="476159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sr-Latn-RS"/>
          </a:p>
        </c:txPr>
        <c:crossAx val="476165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sr-Latn-R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Latn-CS" sz="1800" b="1" i="0" cap="small" baseline="0" dirty="0" smtClean="0">
                <a:effectLst/>
              </a:rPr>
              <a:t>Cene električne energije bez* i sa svim taksama i porezima izražene u €/</a:t>
            </a:r>
            <a:r>
              <a:rPr lang="sr-Latn-CS" sz="1800" b="1" i="0" baseline="0" dirty="0" err="1" smtClean="0">
                <a:effectLst/>
              </a:rPr>
              <a:t>kWh</a:t>
            </a:r>
            <a:r>
              <a:rPr lang="sr-Latn-CS" sz="1800" b="1" i="0" cap="small" baseline="0" dirty="0" smtClean="0">
                <a:effectLst/>
              </a:rPr>
              <a:t> za domaćinstva u 2018. godini</a:t>
            </a:r>
            <a:endParaRPr lang="sr-Latn-C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barChart>
        <c:barDir val="col"/>
        <c:grouping val="clustered"/>
        <c:varyColors val="0"/>
        <c:ser>
          <c:idx val="0"/>
          <c:order val="0"/>
          <c:tx>
            <c:strRef>
              <c:f>Sheet1!$B$1</c:f>
              <c:strCache>
                <c:ptCount val="1"/>
                <c:pt idx="0">
                  <c:v>Sa svim taksama i porezima</c:v>
                </c:pt>
              </c:strCache>
            </c:strRef>
          </c:tx>
          <c:spPr>
            <a:solidFill>
              <a:schemeClr val="accent1"/>
            </a:solidFill>
            <a:ln>
              <a:noFill/>
            </a:ln>
            <a:effectLst/>
          </c:spPr>
          <c:invertIfNegative val="0"/>
          <c:cat>
            <c:strRef>
              <c:f>Sheet1!$A$2:$A$16</c:f>
              <c:strCache>
                <c:ptCount val="15"/>
                <c:pt idx="0">
                  <c:v>EU 28</c:v>
                </c:pt>
                <c:pt idx="1">
                  <c:v>ex YU (prosek)</c:v>
                </c:pt>
                <c:pt idx="2">
                  <c:v>Slovenija</c:v>
                </c:pt>
                <c:pt idx="3">
                  <c:v>Hrvatska</c:v>
                </c:pt>
                <c:pt idx="4">
                  <c:v>Srbija</c:v>
                </c:pt>
                <c:pt idx="5">
                  <c:v>Kosovo*</c:v>
                </c:pt>
                <c:pt idx="6">
                  <c:v>BiH</c:v>
                </c:pt>
                <c:pt idx="7">
                  <c:v>Crna Gora</c:v>
                </c:pt>
                <c:pt idx="8">
                  <c:v>S. Makedonija</c:v>
                </c:pt>
                <c:pt idx="10">
                  <c:v>Mađarska</c:v>
                </c:pt>
                <c:pt idx="11">
                  <c:v>Bugarska</c:v>
                </c:pt>
                <c:pt idx="12">
                  <c:v>Rumunija</c:v>
                </c:pt>
                <c:pt idx="13">
                  <c:v>Albanija</c:v>
                </c:pt>
                <c:pt idx="14">
                  <c:v>Grčka</c:v>
                </c:pt>
              </c:strCache>
            </c:strRef>
          </c:cat>
          <c:val>
            <c:numRef>
              <c:f>Sheet1!$B$2:$B$16</c:f>
              <c:numCache>
                <c:formatCode>General</c:formatCode>
                <c:ptCount val="15"/>
                <c:pt idx="0">
                  <c:v>0.21129999999999999</c:v>
                </c:pt>
                <c:pt idx="1">
                  <c:v>9.9914285714285705E-2</c:v>
                </c:pt>
                <c:pt idx="2">
                  <c:v>0.1638</c:v>
                </c:pt>
                <c:pt idx="3">
                  <c:v>0.1321</c:v>
                </c:pt>
                <c:pt idx="4">
                  <c:v>7.0900000000000005E-2</c:v>
                </c:pt>
                <c:pt idx="5">
                  <c:v>6.3799999999999996E-2</c:v>
                </c:pt>
                <c:pt idx="6">
                  <c:v>8.7099999999999997E-2</c:v>
                </c:pt>
                <c:pt idx="7">
                  <c:v>0.10299999999999999</c:v>
                </c:pt>
                <c:pt idx="8">
                  <c:v>7.8700000000000006E-2</c:v>
                </c:pt>
                <c:pt idx="10">
                  <c:v>0.1118</c:v>
                </c:pt>
                <c:pt idx="11">
                  <c:v>0.10050000000000001</c:v>
                </c:pt>
                <c:pt idx="12">
                  <c:v>0.13170000000000001</c:v>
                </c:pt>
                <c:pt idx="13">
                  <c:v>9.0999999999999998E-2</c:v>
                </c:pt>
                <c:pt idx="14">
                  <c:v>0.1646</c:v>
                </c:pt>
              </c:numCache>
            </c:numRef>
          </c:val>
          <c:extLst>
            <c:ext xmlns:c16="http://schemas.microsoft.com/office/drawing/2014/chart" uri="{C3380CC4-5D6E-409C-BE32-E72D297353CC}">
              <c16:uniqueId val="{00000000-DF48-4D0D-AB3D-5218D46B2B05}"/>
            </c:ext>
          </c:extLst>
        </c:ser>
        <c:ser>
          <c:idx val="1"/>
          <c:order val="1"/>
          <c:tx>
            <c:strRef>
              <c:f>Sheet1!$C$1</c:f>
              <c:strCache>
                <c:ptCount val="1"/>
                <c:pt idx="0">
                  <c:v>Bez taksi i poreza</c:v>
                </c:pt>
              </c:strCache>
            </c:strRef>
          </c:tx>
          <c:spPr>
            <a:solidFill>
              <a:schemeClr val="accent2"/>
            </a:solidFill>
            <a:ln>
              <a:noFill/>
            </a:ln>
            <a:effectLst/>
          </c:spPr>
          <c:invertIfNegative val="0"/>
          <c:cat>
            <c:strRef>
              <c:f>Sheet1!$A$2:$A$16</c:f>
              <c:strCache>
                <c:ptCount val="15"/>
                <c:pt idx="0">
                  <c:v>EU 28</c:v>
                </c:pt>
                <c:pt idx="1">
                  <c:v>ex YU (prosek)</c:v>
                </c:pt>
                <c:pt idx="2">
                  <c:v>Slovenija</c:v>
                </c:pt>
                <c:pt idx="3">
                  <c:v>Hrvatska</c:v>
                </c:pt>
                <c:pt idx="4">
                  <c:v>Srbija</c:v>
                </c:pt>
                <c:pt idx="5">
                  <c:v>Kosovo*</c:v>
                </c:pt>
                <c:pt idx="6">
                  <c:v>BiH</c:v>
                </c:pt>
                <c:pt idx="7">
                  <c:v>Crna Gora</c:v>
                </c:pt>
                <c:pt idx="8">
                  <c:v>S. Makedonija</c:v>
                </c:pt>
                <c:pt idx="10">
                  <c:v>Mađarska</c:v>
                </c:pt>
                <c:pt idx="11">
                  <c:v>Bugarska</c:v>
                </c:pt>
                <c:pt idx="12">
                  <c:v>Rumunija</c:v>
                </c:pt>
                <c:pt idx="13">
                  <c:v>Albanija</c:v>
                </c:pt>
                <c:pt idx="14">
                  <c:v>Grčka</c:v>
                </c:pt>
              </c:strCache>
            </c:strRef>
          </c:cat>
          <c:val>
            <c:numRef>
              <c:f>Sheet1!$C$2:$C$16</c:f>
              <c:numCache>
                <c:formatCode>#,##0.0000</c:formatCode>
                <c:ptCount val="15"/>
                <c:pt idx="0">
                  <c:v>0.13289999999999999</c:v>
                </c:pt>
                <c:pt idx="1">
                  <c:v>7.8557142857142853E-2</c:v>
                </c:pt>
                <c:pt idx="2">
                  <c:v>0.1125</c:v>
                </c:pt>
                <c:pt idx="3">
                  <c:v>0.1028</c:v>
                </c:pt>
                <c:pt idx="4">
                  <c:v>5.4199999999999998E-2</c:v>
                </c:pt>
                <c:pt idx="5">
                  <c:v>5.79E-2</c:v>
                </c:pt>
                <c:pt idx="6">
                  <c:v>7.2900000000000006E-2</c:v>
                </c:pt>
                <c:pt idx="7">
                  <c:v>8.2900000000000001E-2</c:v>
                </c:pt>
                <c:pt idx="8">
                  <c:v>6.6699999999999995E-2</c:v>
                </c:pt>
                <c:pt idx="10">
                  <c:v>8.7999999999999995E-2</c:v>
                </c:pt>
                <c:pt idx="11">
                  <c:v>8.3799999999999999E-2</c:v>
                </c:pt>
                <c:pt idx="12">
                  <c:v>9.64E-2</c:v>
                </c:pt>
                <c:pt idx="13">
                  <c:v>7.5899999999999995E-2</c:v>
                </c:pt>
                <c:pt idx="14">
                  <c:v>0.1125</c:v>
                </c:pt>
              </c:numCache>
            </c:numRef>
          </c:val>
          <c:extLst>
            <c:ext xmlns:c16="http://schemas.microsoft.com/office/drawing/2014/chart" uri="{C3380CC4-5D6E-409C-BE32-E72D297353CC}">
              <c16:uniqueId val="{00000001-DF48-4D0D-AB3D-5218D46B2B05}"/>
            </c:ext>
          </c:extLst>
        </c:ser>
        <c:dLbls>
          <c:showLegendKey val="0"/>
          <c:showVal val="0"/>
          <c:showCatName val="0"/>
          <c:showSerName val="0"/>
          <c:showPercent val="0"/>
          <c:showBubbleSize val="0"/>
        </c:dLbls>
        <c:gapWidth val="219"/>
        <c:overlap val="-27"/>
        <c:axId val="466195360"/>
        <c:axId val="466193720"/>
      </c:barChart>
      <c:catAx>
        <c:axId val="46619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466193720"/>
        <c:crosses val="autoZero"/>
        <c:auto val="1"/>
        <c:lblAlgn val="ctr"/>
        <c:lblOffset val="100"/>
        <c:noMultiLvlLbl val="0"/>
      </c:catAx>
      <c:valAx>
        <c:axId val="46619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46619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Latn-CS" dirty="0" smtClean="0"/>
              <a:t>Struktura cene </a:t>
            </a:r>
            <a:r>
              <a:rPr lang="sr-Latn-CS" dirty="0" err="1" smtClean="0"/>
              <a:t>kWh</a:t>
            </a:r>
            <a:r>
              <a:rPr lang="sr-Latn-CS" dirty="0" smtClean="0"/>
              <a:t> za VT i NT u RSD po zonama</a:t>
            </a:r>
            <a:endParaRPr lang="sr-Latn-C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barChart>
        <c:barDir val="col"/>
        <c:grouping val="stacked"/>
        <c:varyColors val="0"/>
        <c:ser>
          <c:idx val="0"/>
          <c:order val="0"/>
          <c:tx>
            <c:strRef>
              <c:f>'[Eurostat_Table_ten00117FlagDesc_56ab99fd-56dd-4dd1-96b1-dfa6e8d51cbc.xls]Sheet0'!$A$35</c:f>
              <c:strCache>
                <c:ptCount val="1"/>
                <c:pt idx="0">
                  <c:v>Električna energija</c:v>
                </c:pt>
              </c:strCache>
            </c:strRef>
          </c:tx>
          <c:spPr>
            <a:solidFill>
              <a:schemeClr val="accent1"/>
            </a:solidFill>
            <a:ln>
              <a:noFill/>
            </a:ln>
            <a:effectLst/>
          </c:spPr>
          <c:invertIfNegative val="0"/>
          <c:cat>
            <c:strRef>
              <c:f>'[Eurostat_Table_ten00117FlagDesc_56ab99fd-56dd-4dd1-96b1-dfa6e8d51cbc.xls]Sheet0'!$B$33:$G$34</c:f>
              <c:strCache>
                <c:ptCount val="6"/>
                <c:pt idx="0">
                  <c:v>VT Zelena</c:v>
                </c:pt>
                <c:pt idx="1">
                  <c:v>NT Zelena</c:v>
                </c:pt>
                <c:pt idx="2">
                  <c:v>VT Plava</c:v>
                </c:pt>
                <c:pt idx="3">
                  <c:v>NT Plava</c:v>
                </c:pt>
                <c:pt idx="4">
                  <c:v>VT Crvena</c:v>
                </c:pt>
                <c:pt idx="5">
                  <c:v>NT Crvena</c:v>
                </c:pt>
              </c:strCache>
              <c:extLst/>
            </c:strRef>
          </c:cat>
          <c:val>
            <c:numRef>
              <c:f>'[Eurostat_Table_ten00117FlagDesc_56ab99fd-56dd-4dd1-96b1-dfa6e8d51cbc.xls]Sheet0'!$B$35:$G$35</c:f>
              <c:numCache>
                <c:formatCode>General</c:formatCode>
                <c:ptCount val="6"/>
                <c:pt idx="0">
                  <c:v>2.8239999999999998</c:v>
                </c:pt>
                <c:pt idx="1">
                  <c:v>0.70699999999999996</c:v>
                </c:pt>
                <c:pt idx="2">
                  <c:v>5.8049999999999997</c:v>
                </c:pt>
                <c:pt idx="3">
                  <c:v>1.452</c:v>
                </c:pt>
                <c:pt idx="4">
                  <c:v>14.749000000000001</c:v>
                </c:pt>
                <c:pt idx="5">
                  <c:v>3.6880000000000002</c:v>
                </c:pt>
              </c:numCache>
            </c:numRef>
          </c:val>
          <c:extLst>
            <c:ext xmlns:c16="http://schemas.microsoft.com/office/drawing/2014/chart" uri="{C3380CC4-5D6E-409C-BE32-E72D297353CC}">
              <c16:uniqueId val="{00000000-3FD7-42C2-8987-47A5AE749BFE}"/>
            </c:ext>
          </c:extLst>
        </c:ser>
        <c:ser>
          <c:idx val="1"/>
          <c:order val="1"/>
          <c:tx>
            <c:strRef>
              <c:f>'[Eurostat_Table_ten00117FlagDesc_56ab99fd-56dd-4dd1-96b1-dfa6e8d51cbc.xls]Sheet0'!$A$36</c:f>
              <c:strCache>
                <c:ptCount val="1"/>
                <c:pt idx="0">
                  <c:v>Mrežarina</c:v>
                </c:pt>
              </c:strCache>
            </c:strRef>
          </c:tx>
          <c:spPr>
            <a:solidFill>
              <a:schemeClr val="accent2"/>
            </a:solidFill>
            <a:ln>
              <a:noFill/>
            </a:ln>
            <a:effectLst/>
          </c:spPr>
          <c:invertIfNegative val="0"/>
          <c:cat>
            <c:strRef>
              <c:f>'[Eurostat_Table_ten00117FlagDesc_56ab99fd-56dd-4dd1-96b1-dfa6e8d51cbc.xls]Sheet0'!$B$33:$G$34</c:f>
              <c:strCache>
                <c:ptCount val="6"/>
                <c:pt idx="0">
                  <c:v>VT Zelena</c:v>
                </c:pt>
                <c:pt idx="1">
                  <c:v>NT Zelena</c:v>
                </c:pt>
                <c:pt idx="2">
                  <c:v>VT Plava</c:v>
                </c:pt>
                <c:pt idx="3">
                  <c:v>NT Plava</c:v>
                </c:pt>
                <c:pt idx="4">
                  <c:v>VT Crvena</c:v>
                </c:pt>
                <c:pt idx="5">
                  <c:v>NT Crvena</c:v>
                </c:pt>
              </c:strCache>
              <c:extLst/>
            </c:strRef>
          </c:cat>
          <c:val>
            <c:numRef>
              <c:f>'[Eurostat_Table_ten00117FlagDesc_56ab99fd-56dd-4dd1-96b1-dfa6e8d51cbc.xls]Sheet0'!$B$36:$G$36</c:f>
              <c:numCache>
                <c:formatCode>General</c:formatCode>
                <c:ptCount val="6"/>
                <c:pt idx="0">
                  <c:v>3.1379999999999999</c:v>
                </c:pt>
                <c:pt idx="1">
                  <c:v>0.78400000000000003</c:v>
                </c:pt>
                <c:pt idx="2">
                  <c:v>3.1379999999999999</c:v>
                </c:pt>
                <c:pt idx="3">
                  <c:v>0.78400000000000003</c:v>
                </c:pt>
                <c:pt idx="4">
                  <c:v>3.1379999999999999</c:v>
                </c:pt>
                <c:pt idx="5">
                  <c:v>0.78400000000000003</c:v>
                </c:pt>
              </c:numCache>
            </c:numRef>
          </c:val>
          <c:extLst>
            <c:ext xmlns:c16="http://schemas.microsoft.com/office/drawing/2014/chart" uri="{C3380CC4-5D6E-409C-BE32-E72D297353CC}">
              <c16:uniqueId val="{00000001-3FD7-42C2-8987-47A5AE749BFE}"/>
            </c:ext>
          </c:extLst>
        </c:ser>
        <c:ser>
          <c:idx val="2"/>
          <c:order val="2"/>
          <c:tx>
            <c:strRef>
              <c:f>'[Eurostat_Table_ten00117FlagDesc_56ab99fd-56dd-4dd1-96b1-dfa6e8d51cbc.xls]Sheet0'!$A$37</c:f>
              <c:strCache>
                <c:ptCount val="1"/>
                <c:pt idx="0">
                  <c:v>Naknada za OIE</c:v>
                </c:pt>
              </c:strCache>
            </c:strRef>
          </c:tx>
          <c:spPr>
            <a:solidFill>
              <a:schemeClr val="accent3"/>
            </a:solidFill>
            <a:ln>
              <a:noFill/>
            </a:ln>
            <a:effectLst/>
          </c:spPr>
          <c:invertIfNegative val="0"/>
          <c:cat>
            <c:strRef>
              <c:f>'[Eurostat_Table_ten00117FlagDesc_56ab99fd-56dd-4dd1-96b1-dfa6e8d51cbc.xls]Sheet0'!$B$33:$G$34</c:f>
              <c:strCache>
                <c:ptCount val="6"/>
                <c:pt idx="0">
                  <c:v>VT Zelena</c:v>
                </c:pt>
                <c:pt idx="1">
                  <c:v>NT Zelena</c:v>
                </c:pt>
                <c:pt idx="2">
                  <c:v>VT Plava</c:v>
                </c:pt>
                <c:pt idx="3">
                  <c:v>NT Plava</c:v>
                </c:pt>
                <c:pt idx="4">
                  <c:v>VT Crvena</c:v>
                </c:pt>
                <c:pt idx="5">
                  <c:v>NT Crvena</c:v>
                </c:pt>
              </c:strCache>
              <c:extLst/>
            </c:strRef>
          </c:cat>
          <c:val>
            <c:numRef>
              <c:f>'[Eurostat_Table_ten00117FlagDesc_56ab99fd-56dd-4dd1-96b1-dfa6e8d51cbc.xls]Sheet0'!$B$37:$G$37</c:f>
              <c:numCache>
                <c:formatCode>General</c:formatCode>
                <c:ptCount val="6"/>
                <c:pt idx="0">
                  <c:v>9.2999999999999999E-2</c:v>
                </c:pt>
                <c:pt idx="1">
                  <c:v>9.2999999999999999E-2</c:v>
                </c:pt>
                <c:pt idx="2">
                  <c:v>9.2999999999999999E-2</c:v>
                </c:pt>
                <c:pt idx="3">
                  <c:v>9.2999999999999999E-2</c:v>
                </c:pt>
                <c:pt idx="4">
                  <c:v>9.2999999999999999E-2</c:v>
                </c:pt>
                <c:pt idx="5">
                  <c:v>9.2999999999999999E-2</c:v>
                </c:pt>
              </c:numCache>
            </c:numRef>
          </c:val>
          <c:extLst>
            <c:ext xmlns:c16="http://schemas.microsoft.com/office/drawing/2014/chart" uri="{C3380CC4-5D6E-409C-BE32-E72D297353CC}">
              <c16:uniqueId val="{00000002-3FD7-42C2-8987-47A5AE749BFE}"/>
            </c:ext>
          </c:extLst>
        </c:ser>
        <c:ser>
          <c:idx val="3"/>
          <c:order val="3"/>
          <c:tx>
            <c:strRef>
              <c:f>'[Eurostat_Table_ten00117FlagDesc_56ab99fd-56dd-4dd1-96b1-dfa6e8d51cbc.xls]Sheet0'!$A$38</c:f>
              <c:strCache>
                <c:ptCount val="1"/>
                <c:pt idx="0">
                  <c:v>Naknada za unapređenje energetske efikasnosti</c:v>
                </c:pt>
              </c:strCache>
            </c:strRef>
          </c:tx>
          <c:spPr>
            <a:solidFill>
              <a:schemeClr val="accent4"/>
            </a:solidFill>
            <a:ln>
              <a:noFill/>
            </a:ln>
            <a:effectLst/>
          </c:spPr>
          <c:invertIfNegative val="0"/>
          <c:cat>
            <c:strRef>
              <c:f>'[Eurostat_Table_ten00117FlagDesc_56ab99fd-56dd-4dd1-96b1-dfa6e8d51cbc.xls]Sheet0'!$B$33:$G$34</c:f>
              <c:strCache>
                <c:ptCount val="6"/>
                <c:pt idx="0">
                  <c:v>VT Zelena</c:v>
                </c:pt>
                <c:pt idx="1">
                  <c:v>NT Zelena</c:v>
                </c:pt>
                <c:pt idx="2">
                  <c:v>VT Plava</c:v>
                </c:pt>
                <c:pt idx="3">
                  <c:v>NT Plava</c:v>
                </c:pt>
                <c:pt idx="4">
                  <c:v>VT Crvena</c:v>
                </c:pt>
                <c:pt idx="5">
                  <c:v>NT Crvena</c:v>
                </c:pt>
              </c:strCache>
              <c:extLst/>
            </c:strRef>
          </c:cat>
          <c:val>
            <c:numRef>
              <c:f>'[Eurostat_Table_ten00117FlagDesc_56ab99fd-56dd-4dd1-96b1-dfa6e8d51cbc.xls]Sheet0'!$B$38:$G$38</c:f>
              <c:numCache>
                <c:formatCode>General</c:formatCode>
                <c:ptCount val="6"/>
                <c:pt idx="0">
                  <c:v>1.4999999999999999E-2</c:v>
                </c:pt>
                <c:pt idx="1">
                  <c:v>1.4999999999999999E-2</c:v>
                </c:pt>
                <c:pt idx="2">
                  <c:v>1.4999999999999999E-2</c:v>
                </c:pt>
                <c:pt idx="3">
                  <c:v>1.4999999999999999E-2</c:v>
                </c:pt>
                <c:pt idx="4">
                  <c:v>1.4999999999999999E-2</c:v>
                </c:pt>
                <c:pt idx="5">
                  <c:v>1.4999999999999999E-2</c:v>
                </c:pt>
              </c:numCache>
            </c:numRef>
          </c:val>
          <c:extLst>
            <c:ext xmlns:c16="http://schemas.microsoft.com/office/drawing/2014/chart" uri="{C3380CC4-5D6E-409C-BE32-E72D297353CC}">
              <c16:uniqueId val="{00000003-3FD7-42C2-8987-47A5AE749BFE}"/>
            </c:ext>
          </c:extLst>
        </c:ser>
        <c:ser>
          <c:idx val="4"/>
          <c:order val="4"/>
          <c:tx>
            <c:strRef>
              <c:f>'[Eurostat_Table_ten00117FlagDesc_56ab99fd-56dd-4dd1-96b1-dfa6e8d51cbc.xls]Sheet0'!$A$39</c:f>
              <c:strCache>
                <c:ptCount val="1"/>
                <c:pt idx="0">
                  <c:v>Akciza (7,5%)</c:v>
                </c:pt>
              </c:strCache>
            </c:strRef>
          </c:tx>
          <c:spPr>
            <a:solidFill>
              <a:schemeClr val="accent5"/>
            </a:solidFill>
            <a:ln>
              <a:noFill/>
            </a:ln>
            <a:effectLst/>
          </c:spPr>
          <c:invertIfNegative val="0"/>
          <c:cat>
            <c:strRef>
              <c:f>'[Eurostat_Table_ten00117FlagDesc_56ab99fd-56dd-4dd1-96b1-dfa6e8d51cbc.xls]Sheet0'!$B$33:$G$34</c:f>
              <c:strCache>
                <c:ptCount val="6"/>
                <c:pt idx="0">
                  <c:v>VT Zelena</c:v>
                </c:pt>
                <c:pt idx="1">
                  <c:v>NT Zelena</c:v>
                </c:pt>
                <c:pt idx="2">
                  <c:v>VT Plava</c:v>
                </c:pt>
                <c:pt idx="3">
                  <c:v>NT Plava</c:v>
                </c:pt>
                <c:pt idx="4">
                  <c:v>VT Crvena</c:v>
                </c:pt>
                <c:pt idx="5">
                  <c:v>NT Crvena</c:v>
                </c:pt>
              </c:strCache>
              <c:extLst/>
            </c:strRef>
          </c:cat>
          <c:val>
            <c:numRef>
              <c:f>'[Eurostat_Table_ten00117FlagDesc_56ab99fd-56dd-4dd1-96b1-dfa6e8d51cbc.xls]Sheet0'!$B$39:$G$39</c:f>
              <c:numCache>
                <c:formatCode>0.00</c:formatCode>
                <c:ptCount val="6"/>
                <c:pt idx="0">
                  <c:v>0.45524999999999993</c:v>
                </c:pt>
                <c:pt idx="1">
                  <c:v>0.11992499999999999</c:v>
                </c:pt>
                <c:pt idx="2">
                  <c:v>0.67882500000000001</c:v>
                </c:pt>
                <c:pt idx="3">
                  <c:v>0.17579999999999998</c:v>
                </c:pt>
                <c:pt idx="4">
                  <c:v>1.3496250000000001</c:v>
                </c:pt>
                <c:pt idx="5">
                  <c:v>0.34349999999999997</c:v>
                </c:pt>
              </c:numCache>
            </c:numRef>
          </c:val>
          <c:extLst>
            <c:ext xmlns:c16="http://schemas.microsoft.com/office/drawing/2014/chart" uri="{C3380CC4-5D6E-409C-BE32-E72D297353CC}">
              <c16:uniqueId val="{00000004-3FD7-42C2-8987-47A5AE749BFE}"/>
            </c:ext>
          </c:extLst>
        </c:ser>
        <c:ser>
          <c:idx val="5"/>
          <c:order val="5"/>
          <c:tx>
            <c:strRef>
              <c:f>'[Eurostat_Table_ten00117FlagDesc_56ab99fd-56dd-4dd1-96b1-dfa6e8d51cbc.xls]Sheet0'!$A$40</c:f>
              <c:strCache>
                <c:ptCount val="1"/>
                <c:pt idx="0">
                  <c:v>PDV (20%)</c:v>
                </c:pt>
              </c:strCache>
            </c:strRef>
          </c:tx>
          <c:spPr>
            <a:solidFill>
              <a:schemeClr val="accent6"/>
            </a:solidFill>
            <a:ln>
              <a:noFill/>
            </a:ln>
            <a:effectLst/>
          </c:spPr>
          <c:invertIfNegative val="0"/>
          <c:cat>
            <c:strRef>
              <c:f>'[Eurostat_Table_ten00117FlagDesc_56ab99fd-56dd-4dd1-96b1-dfa6e8d51cbc.xls]Sheet0'!$B$33:$G$34</c:f>
              <c:strCache>
                <c:ptCount val="6"/>
                <c:pt idx="0">
                  <c:v>VT Zelena</c:v>
                </c:pt>
                <c:pt idx="1">
                  <c:v>NT Zelena</c:v>
                </c:pt>
                <c:pt idx="2">
                  <c:v>VT Plava</c:v>
                </c:pt>
                <c:pt idx="3">
                  <c:v>NT Plava</c:v>
                </c:pt>
                <c:pt idx="4">
                  <c:v>VT Crvena</c:v>
                </c:pt>
                <c:pt idx="5">
                  <c:v>NT Crvena</c:v>
                </c:pt>
              </c:strCache>
              <c:extLst/>
            </c:strRef>
          </c:cat>
          <c:val>
            <c:numRef>
              <c:f>'[Eurostat_Table_ten00117FlagDesc_56ab99fd-56dd-4dd1-96b1-dfa6e8d51cbc.xls]Sheet0'!$B$40:$G$40</c:f>
              <c:numCache>
                <c:formatCode>0.000</c:formatCode>
                <c:ptCount val="6"/>
                <c:pt idx="0">
                  <c:v>1.30505</c:v>
                </c:pt>
                <c:pt idx="1">
                  <c:v>0.34378500000000001</c:v>
                </c:pt>
                <c:pt idx="2">
                  <c:v>1.9459650000000002</c:v>
                </c:pt>
                <c:pt idx="3">
                  <c:v>0.50396000000000007</c:v>
                </c:pt>
                <c:pt idx="4">
                  <c:v>3.8689250000000004</c:v>
                </c:pt>
                <c:pt idx="5">
                  <c:v>0.98470000000000002</c:v>
                </c:pt>
              </c:numCache>
            </c:numRef>
          </c:val>
          <c:extLst>
            <c:ext xmlns:c16="http://schemas.microsoft.com/office/drawing/2014/chart" uri="{C3380CC4-5D6E-409C-BE32-E72D297353CC}">
              <c16:uniqueId val="{00000005-3FD7-42C2-8987-47A5AE749BFE}"/>
            </c:ext>
          </c:extLst>
        </c:ser>
        <c:dLbls>
          <c:showLegendKey val="0"/>
          <c:showVal val="0"/>
          <c:showCatName val="0"/>
          <c:showSerName val="0"/>
          <c:showPercent val="0"/>
          <c:showBubbleSize val="0"/>
        </c:dLbls>
        <c:gapWidth val="55"/>
        <c:overlap val="100"/>
        <c:axId val="476165408"/>
        <c:axId val="476170000"/>
      </c:barChart>
      <c:catAx>
        <c:axId val="4761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476170000"/>
        <c:crosses val="autoZero"/>
        <c:auto val="1"/>
        <c:lblAlgn val="ctr"/>
        <c:lblOffset val="100"/>
        <c:noMultiLvlLbl val="0"/>
      </c:catAx>
      <c:valAx>
        <c:axId val="476170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4761654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Latn-CS" dirty="0" smtClean="0"/>
              <a:t>Struktura cene</a:t>
            </a:r>
            <a:r>
              <a:rPr lang="sr-Latn-CS" baseline="0" dirty="0" smtClean="0"/>
              <a:t> </a:t>
            </a:r>
            <a:r>
              <a:rPr lang="sr-Latn-CS" baseline="0" dirty="0" err="1" smtClean="0"/>
              <a:t>kWh</a:t>
            </a:r>
            <a:r>
              <a:rPr lang="sr-Latn-CS" baseline="0" dirty="0" smtClean="0"/>
              <a:t> za JT u RSD po zonama</a:t>
            </a:r>
            <a:endParaRPr lang="sr-Latn-C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barChart>
        <c:barDir val="col"/>
        <c:grouping val="stacked"/>
        <c:varyColors val="0"/>
        <c:ser>
          <c:idx val="0"/>
          <c:order val="0"/>
          <c:tx>
            <c:strRef>
              <c:f>'[Eurostat_Table_ten00117FlagDesc_56ab99fd-56dd-4dd1-96b1-dfa6e8d51cbc.xls]Sheet0'!$A$25</c:f>
              <c:strCache>
                <c:ptCount val="1"/>
                <c:pt idx="0">
                  <c:v>Električna energija</c:v>
                </c:pt>
              </c:strCache>
            </c:strRef>
          </c:tx>
          <c:spPr>
            <a:solidFill>
              <a:schemeClr val="accent1"/>
            </a:solidFill>
            <a:ln>
              <a:noFill/>
            </a:ln>
            <a:effectLst/>
          </c:spPr>
          <c:invertIfNegative val="0"/>
          <c:cat>
            <c:strRef>
              <c:f>'[Eurostat_Table_ten00117FlagDesc_56ab99fd-56dd-4dd1-96b1-dfa6e8d51cbc.xls]Sheet0'!$B$23:$F$24</c:f>
              <c:strCache>
                <c:ptCount val="5"/>
                <c:pt idx="0">
                  <c:v>JT Zelena</c:v>
                </c:pt>
                <c:pt idx="2">
                  <c:v>JT Plava</c:v>
                </c:pt>
                <c:pt idx="4">
                  <c:v>JT Crvena</c:v>
                </c:pt>
              </c:strCache>
            </c:strRef>
          </c:cat>
          <c:val>
            <c:numRef>
              <c:f>'[Eurostat_Table_ten00117FlagDesc_56ab99fd-56dd-4dd1-96b1-dfa6e8d51cbc.xls]Sheet0'!$B$25:$F$25</c:f>
              <c:numCache>
                <c:formatCode>General</c:formatCode>
                <c:ptCount val="5"/>
                <c:pt idx="0">
                  <c:v>2.472</c:v>
                </c:pt>
                <c:pt idx="2">
                  <c:v>5.1150000000000002</c:v>
                </c:pt>
                <c:pt idx="4">
                  <c:v>12.906000000000001</c:v>
                </c:pt>
              </c:numCache>
            </c:numRef>
          </c:val>
          <c:extLst>
            <c:ext xmlns:c16="http://schemas.microsoft.com/office/drawing/2014/chart" uri="{C3380CC4-5D6E-409C-BE32-E72D297353CC}">
              <c16:uniqueId val="{00000000-328F-448B-9A25-ADA020B5707D}"/>
            </c:ext>
          </c:extLst>
        </c:ser>
        <c:ser>
          <c:idx val="1"/>
          <c:order val="1"/>
          <c:tx>
            <c:strRef>
              <c:f>'[Eurostat_Table_ten00117FlagDesc_56ab99fd-56dd-4dd1-96b1-dfa6e8d51cbc.xls]Sheet0'!$A$26</c:f>
              <c:strCache>
                <c:ptCount val="1"/>
                <c:pt idx="0">
                  <c:v>Mrežarina</c:v>
                </c:pt>
              </c:strCache>
            </c:strRef>
          </c:tx>
          <c:spPr>
            <a:solidFill>
              <a:schemeClr val="accent2"/>
            </a:solidFill>
            <a:ln>
              <a:noFill/>
            </a:ln>
            <a:effectLst/>
          </c:spPr>
          <c:invertIfNegative val="0"/>
          <c:cat>
            <c:strRef>
              <c:f>'[Eurostat_Table_ten00117FlagDesc_56ab99fd-56dd-4dd1-96b1-dfa6e8d51cbc.xls]Sheet0'!$B$23:$F$24</c:f>
              <c:strCache>
                <c:ptCount val="5"/>
                <c:pt idx="0">
                  <c:v>JT Zelena</c:v>
                </c:pt>
                <c:pt idx="2">
                  <c:v>JT Plava</c:v>
                </c:pt>
                <c:pt idx="4">
                  <c:v>JT Crvena</c:v>
                </c:pt>
              </c:strCache>
            </c:strRef>
          </c:cat>
          <c:val>
            <c:numRef>
              <c:f>'[Eurostat_Table_ten00117FlagDesc_56ab99fd-56dd-4dd1-96b1-dfa6e8d51cbc.xls]Sheet0'!$B$26:$F$26</c:f>
              <c:numCache>
                <c:formatCode>General</c:formatCode>
                <c:ptCount val="5"/>
                <c:pt idx="0">
                  <c:v>2.7450000000000001</c:v>
                </c:pt>
                <c:pt idx="2">
                  <c:v>2.7450000000000001</c:v>
                </c:pt>
                <c:pt idx="4">
                  <c:v>2.7450000000000001</c:v>
                </c:pt>
              </c:numCache>
            </c:numRef>
          </c:val>
          <c:extLst>
            <c:ext xmlns:c16="http://schemas.microsoft.com/office/drawing/2014/chart" uri="{C3380CC4-5D6E-409C-BE32-E72D297353CC}">
              <c16:uniqueId val="{00000001-328F-448B-9A25-ADA020B5707D}"/>
            </c:ext>
          </c:extLst>
        </c:ser>
        <c:ser>
          <c:idx val="2"/>
          <c:order val="2"/>
          <c:tx>
            <c:strRef>
              <c:f>'[Eurostat_Table_ten00117FlagDesc_56ab99fd-56dd-4dd1-96b1-dfa6e8d51cbc.xls]Sheet0'!$A$27</c:f>
              <c:strCache>
                <c:ptCount val="1"/>
                <c:pt idx="0">
                  <c:v>Naknada za OIE</c:v>
                </c:pt>
              </c:strCache>
            </c:strRef>
          </c:tx>
          <c:spPr>
            <a:solidFill>
              <a:schemeClr val="accent3"/>
            </a:solidFill>
            <a:ln>
              <a:noFill/>
            </a:ln>
            <a:effectLst/>
          </c:spPr>
          <c:invertIfNegative val="0"/>
          <c:cat>
            <c:strRef>
              <c:f>'[Eurostat_Table_ten00117FlagDesc_56ab99fd-56dd-4dd1-96b1-dfa6e8d51cbc.xls]Sheet0'!$B$23:$F$24</c:f>
              <c:strCache>
                <c:ptCount val="5"/>
                <c:pt idx="0">
                  <c:v>JT Zelena</c:v>
                </c:pt>
                <c:pt idx="2">
                  <c:v>JT Plava</c:v>
                </c:pt>
                <c:pt idx="4">
                  <c:v>JT Crvena</c:v>
                </c:pt>
              </c:strCache>
            </c:strRef>
          </c:cat>
          <c:val>
            <c:numRef>
              <c:f>'[Eurostat_Table_ten00117FlagDesc_56ab99fd-56dd-4dd1-96b1-dfa6e8d51cbc.xls]Sheet0'!$B$27:$F$27</c:f>
              <c:numCache>
                <c:formatCode>General</c:formatCode>
                <c:ptCount val="5"/>
                <c:pt idx="0">
                  <c:v>9.2999999999999999E-2</c:v>
                </c:pt>
                <c:pt idx="2">
                  <c:v>9.2999999999999999E-2</c:v>
                </c:pt>
                <c:pt idx="4">
                  <c:v>9.2999999999999999E-2</c:v>
                </c:pt>
              </c:numCache>
            </c:numRef>
          </c:val>
          <c:extLst>
            <c:ext xmlns:c16="http://schemas.microsoft.com/office/drawing/2014/chart" uri="{C3380CC4-5D6E-409C-BE32-E72D297353CC}">
              <c16:uniqueId val="{00000002-328F-448B-9A25-ADA020B5707D}"/>
            </c:ext>
          </c:extLst>
        </c:ser>
        <c:ser>
          <c:idx val="3"/>
          <c:order val="3"/>
          <c:tx>
            <c:strRef>
              <c:f>'[Eurostat_Table_ten00117FlagDesc_56ab99fd-56dd-4dd1-96b1-dfa6e8d51cbc.xls]Sheet0'!$A$28</c:f>
              <c:strCache>
                <c:ptCount val="1"/>
                <c:pt idx="0">
                  <c:v>Naknada za unapređenje energetske efikasnosti</c:v>
                </c:pt>
              </c:strCache>
            </c:strRef>
          </c:tx>
          <c:spPr>
            <a:solidFill>
              <a:schemeClr val="accent4"/>
            </a:solidFill>
            <a:ln>
              <a:noFill/>
            </a:ln>
            <a:effectLst/>
          </c:spPr>
          <c:invertIfNegative val="0"/>
          <c:cat>
            <c:strRef>
              <c:f>'[Eurostat_Table_ten00117FlagDesc_56ab99fd-56dd-4dd1-96b1-dfa6e8d51cbc.xls]Sheet0'!$B$23:$F$24</c:f>
              <c:strCache>
                <c:ptCount val="5"/>
                <c:pt idx="0">
                  <c:v>JT Zelena</c:v>
                </c:pt>
                <c:pt idx="2">
                  <c:v>JT Plava</c:v>
                </c:pt>
                <c:pt idx="4">
                  <c:v>JT Crvena</c:v>
                </c:pt>
              </c:strCache>
            </c:strRef>
          </c:cat>
          <c:val>
            <c:numRef>
              <c:f>'[Eurostat_Table_ten00117FlagDesc_56ab99fd-56dd-4dd1-96b1-dfa6e8d51cbc.xls]Sheet0'!$B$28:$F$28</c:f>
              <c:numCache>
                <c:formatCode>General</c:formatCode>
                <c:ptCount val="5"/>
                <c:pt idx="0">
                  <c:v>1.4999999999999999E-2</c:v>
                </c:pt>
                <c:pt idx="2">
                  <c:v>1.4999999999999999E-2</c:v>
                </c:pt>
                <c:pt idx="4">
                  <c:v>1.4999999999999999E-2</c:v>
                </c:pt>
              </c:numCache>
            </c:numRef>
          </c:val>
          <c:extLst>
            <c:ext xmlns:c16="http://schemas.microsoft.com/office/drawing/2014/chart" uri="{C3380CC4-5D6E-409C-BE32-E72D297353CC}">
              <c16:uniqueId val="{00000003-328F-448B-9A25-ADA020B5707D}"/>
            </c:ext>
          </c:extLst>
        </c:ser>
        <c:ser>
          <c:idx val="4"/>
          <c:order val="4"/>
          <c:tx>
            <c:strRef>
              <c:f>'[Eurostat_Table_ten00117FlagDesc_56ab99fd-56dd-4dd1-96b1-dfa6e8d51cbc.xls]Sheet0'!$A$29</c:f>
              <c:strCache>
                <c:ptCount val="1"/>
                <c:pt idx="0">
                  <c:v>Akciza (7,5%)</c:v>
                </c:pt>
              </c:strCache>
            </c:strRef>
          </c:tx>
          <c:spPr>
            <a:solidFill>
              <a:schemeClr val="accent5"/>
            </a:solidFill>
            <a:ln>
              <a:noFill/>
            </a:ln>
            <a:effectLst/>
          </c:spPr>
          <c:invertIfNegative val="0"/>
          <c:cat>
            <c:strRef>
              <c:f>'[Eurostat_Table_ten00117FlagDesc_56ab99fd-56dd-4dd1-96b1-dfa6e8d51cbc.xls]Sheet0'!$B$23:$F$24</c:f>
              <c:strCache>
                <c:ptCount val="5"/>
                <c:pt idx="0">
                  <c:v>JT Zelena</c:v>
                </c:pt>
                <c:pt idx="2">
                  <c:v>JT Plava</c:v>
                </c:pt>
                <c:pt idx="4">
                  <c:v>JT Crvena</c:v>
                </c:pt>
              </c:strCache>
            </c:strRef>
          </c:cat>
          <c:val>
            <c:numRef>
              <c:f>'[Eurostat_Table_ten00117FlagDesc_56ab99fd-56dd-4dd1-96b1-dfa6e8d51cbc.xls]Sheet0'!$B$29:$F$29</c:f>
              <c:numCache>
                <c:formatCode>General</c:formatCode>
                <c:ptCount val="5"/>
                <c:pt idx="0" formatCode="0.00">
                  <c:v>0.39937499999999998</c:v>
                </c:pt>
                <c:pt idx="2" formatCode="0.00">
                  <c:v>0.59760000000000002</c:v>
                </c:pt>
                <c:pt idx="4" formatCode="0.00">
                  <c:v>1.1819249999999999</c:v>
                </c:pt>
              </c:numCache>
            </c:numRef>
          </c:val>
          <c:extLst>
            <c:ext xmlns:c16="http://schemas.microsoft.com/office/drawing/2014/chart" uri="{C3380CC4-5D6E-409C-BE32-E72D297353CC}">
              <c16:uniqueId val="{00000004-328F-448B-9A25-ADA020B5707D}"/>
            </c:ext>
          </c:extLst>
        </c:ser>
        <c:ser>
          <c:idx val="5"/>
          <c:order val="5"/>
          <c:tx>
            <c:strRef>
              <c:f>'[Eurostat_Table_ten00117FlagDesc_56ab99fd-56dd-4dd1-96b1-dfa6e8d51cbc.xls]Sheet0'!$A$30</c:f>
              <c:strCache>
                <c:ptCount val="1"/>
                <c:pt idx="0">
                  <c:v>PDV (20%)</c:v>
                </c:pt>
              </c:strCache>
            </c:strRef>
          </c:tx>
          <c:spPr>
            <a:solidFill>
              <a:schemeClr val="accent6"/>
            </a:solidFill>
            <a:ln>
              <a:noFill/>
            </a:ln>
            <a:effectLst/>
          </c:spPr>
          <c:invertIfNegative val="0"/>
          <c:cat>
            <c:strRef>
              <c:f>'[Eurostat_Table_ten00117FlagDesc_56ab99fd-56dd-4dd1-96b1-dfa6e8d51cbc.xls]Sheet0'!$B$23:$F$24</c:f>
              <c:strCache>
                <c:ptCount val="5"/>
                <c:pt idx="0">
                  <c:v>JT Zelena</c:v>
                </c:pt>
                <c:pt idx="2">
                  <c:v>JT Plava</c:v>
                </c:pt>
                <c:pt idx="4">
                  <c:v>JT Crvena</c:v>
                </c:pt>
              </c:strCache>
            </c:strRef>
          </c:cat>
          <c:val>
            <c:numRef>
              <c:f>'[Eurostat_Table_ten00117FlagDesc_56ab99fd-56dd-4dd1-96b1-dfa6e8d51cbc.xls]Sheet0'!$B$30:$F$30</c:f>
              <c:numCache>
                <c:formatCode>General</c:formatCode>
                <c:ptCount val="5"/>
                <c:pt idx="0" formatCode="0.000">
                  <c:v>1.1448750000000001</c:v>
                </c:pt>
                <c:pt idx="2" formatCode="0.000">
                  <c:v>1.71312</c:v>
                </c:pt>
                <c:pt idx="4" formatCode="0.000">
                  <c:v>3.388185</c:v>
                </c:pt>
              </c:numCache>
            </c:numRef>
          </c:val>
          <c:extLst>
            <c:ext xmlns:c16="http://schemas.microsoft.com/office/drawing/2014/chart" uri="{C3380CC4-5D6E-409C-BE32-E72D297353CC}">
              <c16:uniqueId val="{00000005-328F-448B-9A25-ADA020B5707D}"/>
            </c:ext>
          </c:extLst>
        </c:ser>
        <c:dLbls>
          <c:showLegendKey val="0"/>
          <c:showVal val="0"/>
          <c:showCatName val="0"/>
          <c:showSerName val="0"/>
          <c:showPercent val="0"/>
          <c:showBubbleSize val="0"/>
        </c:dLbls>
        <c:gapWidth val="55"/>
        <c:overlap val="100"/>
        <c:axId val="380270288"/>
        <c:axId val="380270616"/>
      </c:barChart>
      <c:catAx>
        <c:axId val="38027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380270616"/>
        <c:crosses val="autoZero"/>
        <c:auto val="1"/>
        <c:lblAlgn val="ctr"/>
        <c:lblOffset val="100"/>
        <c:noMultiLvlLbl val="0"/>
      </c:catAx>
      <c:valAx>
        <c:axId val="380270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3802702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r-Latn-RS" dirty="0"/>
              <a:t>Struktura cene </a:t>
            </a:r>
            <a:r>
              <a:rPr lang="sr-Latn-RS" dirty="0" err="1"/>
              <a:t>kWh</a:t>
            </a:r>
            <a:r>
              <a:rPr lang="sr-Latn-RS" dirty="0"/>
              <a:t> u regionu (c€/</a:t>
            </a:r>
            <a:r>
              <a:rPr lang="sr-Latn-RS" dirty="0" err="1"/>
              <a:t>kWh</a:t>
            </a:r>
            <a:r>
              <a:rPr lang="sr-Latn-RS" dirty="0"/>
              <a:t>) - "</a:t>
            </a:r>
            <a:r>
              <a:rPr lang="sr-Latn-RS" dirty="0" err="1"/>
              <a:t>Electricity</a:t>
            </a:r>
            <a:r>
              <a:rPr lang="sr-Latn-RS" dirty="0"/>
              <a:t> </a:t>
            </a:r>
            <a:r>
              <a:rPr lang="sr-Latn-RS" dirty="0" err="1"/>
              <a:t>breakdown</a:t>
            </a:r>
            <a:r>
              <a:rPr lang="sr-Latn-R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r-Latn-RS"/>
        </a:p>
      </c:txPr>
    </c:title>
    <c:autoTitleDeleted val="0"/>
    <c:plotArea>
      <c:layout/>
      <c:barChart>
        <c:barDir val="col"/>
        <c:grouping val="stacked"/>
        <c:varyColors val="0"/>
        <c:ser>
          <c:idx val="0"/>
          <c:order val="0"/>
          <c:tx>
            <c:strRef>
              <c:f>Grafici!$B$32</c:f>
              <c:strCache>
                <c:ptCount val="1"/>
                <c:pt idx="0">
                  <c:v>Električna energija</c:v>
                </c:pt>
              </c:strCache>
            </c:strRef>
          </c:tx>
          <c:spPr>
            <a:solidFill>
              <a:schemeClr val="accent1"/>
            </a:solidFill>
            <a:ln>
              <a:noFill/>
            </a:ln>
            <a:effectLst/>
          </c:spPr>
          <c:invertIfNegative val="0"/>
          <c:cat>
            <c:strRef>
              <c:f>Grafici!$A$33:$A$45</c:f>
              <c:strCache>
                <c:ptCount val="13"/>
                <c:pt idx="0">
                  <c:v>Slovenija</c:v>
                </c:pt>
                <c:pt idx="1">
                  <c:v>Hrvatska</c:v>
                </c:pt>
                <c:pt idx="2">
                  <c:v>Srbija</c:v>
                </c:pt>
                <c:pt idx="3">
                  <c:v>Kosovo</c:v>
                </c:pt>
                <c:pt idx="4">
                  <c:v>BiH</c:v>
                </c:pt>
                <c:pt idx="5">
                  <c:v>Crna Gora</c:v>
                </c:pt>
                <c:pt idx="6">
                  <c:v>S. Makedonija</c:v>
                </c:pt>
                <c:pt idx="8">
                  <c:v>Mađarska</c:v>
                </c:pt>
                <c:pt idx="9">
                  <c:v>Bugarska</c:v>
                </c:pt>
                <c:pt idx="10">
                  <c:v>Rumunija</c:v>
                </c:pt>
                <c:pt idx="11">
                  <c:v>Albanija</c:v>
                </c:pt>
                <c:pt idx="12">
                  <c:v>Grčka</c:v>
                </c:pt>
              </c:strCache>
            </c:strRef>
          </c:cat>
          <c:val>
            <c:numRef>
              <c:f>Grafici!$B$33:$B$45</c:f>
              <c:numCache>
                <c:formatCode>0.0000</c:formatCode>
                <c:ptCount val="13"/>
                <c:pt idx="0">
                  <c:v>6.6083239000000002E-2</c:v>
                </c:pt>
                <c:pt idx="1">
                  <c:v>5.1997295999999998E-2</c:v>
                </c:pt>
                <c:pt idx="2">
                  <c:v>2.1501648000000002E-2</c:v>
                </c:pt>
                <c:pt idx="3">
                  <c:v>3.6464945999999998E-2</c:v>
                </c:pt>
                <c:pt idx="4">
                  <c:v>3.7014310000000002E-2</c:v>
                </c:pt>
                <c:pt idx="5">
                  <c:v>4.5772411999999998E-2</c:v>
                </c:pt>
                <c:pt idx="6">
                  <c:v>4.3615800000000003E-2</c:v>
                </c:pt>
                <c:pt idx="8">
                  <c:v>4.7023875E-2</c:v>
                </c:pt>
                <c:pt idx="9">
                  <c:v>4.8501585000000007E-2</c:v>
                </c:pt>
                <c:pt idx="10">
                  <c:v>4.1189636000000002E-2</c:v>
                </c:pt>
                <c:pt idx="11">
                  <c:v>6.2740428000000001E-2</c:v>
                </c:pt>
                <c:pt idx="12">
                  <c:v>0.10227307200000001</c:v>
                </c:pt>
              </c:numCache>
            </c:numRef>
          </c:val>
          <c:extLst>
            <c:ext xmlns:c16="http://schemas.microsoft.com/office/drawing/2014/chart" uri="{C3380CC4-5D6E-409C-BE32-E72D297353CC}">
              <c16:uniqueId val="{00000000-9471-44F6-9C1D-7C85F256F733}"/>
            </c:ext>
          </c:extLst>
        </c:ser>
        <c:ser>
          <c:idx val="1"/>
          <c:order val="1"/>
          <c:tx>
            <c:strRef>
              <c:f>Grafici!$C$32</c:f>
              <c:strCache>
                <c:ptCount val="1"/>
                <c:pt idx="0">
                  <c:v>Mrežarina</c:v>
                </c:pt>
              </c:strCache>
            </c:strRef>
          </c:tx>
          <c:spPr>
            <a:solidFill>
              <a:schemeClr val="accent2"/>
            </a:solidFill>
            <a:ln>
              <a:noFill/>
            </a:ln>
            <a:effectLst/>
          </c:spPr>
          <c:invertIfNegative val="0"/>
          <c:cat>
            <c:strRef>
              <c:f>Grafici!$A$33:$A$45</c:f>
              <c:strCache>
                <c:ptCount val="13"/>
                <c:pt idx="0">
                  <c:v>Slovenija</c:v>
                </c:pt>
                <c:pt idx="1">
                  <c:v>Hrvatska</c:v>
                </c:pt>
                <c:pt idx="2">
                  <c:v>Srbija</c:v>
                </c:pt>
                <c:pt idx="3">
                  <c:v>Kosovo</c:v>
                </c:pt>
                <c:pt idx="4">
                  <c:v>BiH</c:v>
                </c:pt>
                <c:pt idx="5">
                  <c:v>Crna Gora</c:v>
                </c:pt>
                <c:pt idx="6">
                  <c:v>S. Makedonija</c:v>
                </c:pt>
                <c:pt idx="8">
                  <c:v>Mađarska</c:v>
                </c:pt>
                <c:pt idx="9">
                  <c:v>Bugarska</c:v>
                </c:pt>
                <c:pt idx="10">
                  <c:v>Rumunija</c:v>
                </c:pt>
                <c:pt idx="11">
                  <c:v>Albanija</c:v>
                </c:pt>
                <c:pt idx="12">
                  <c:v>Grčka</c:v>
                </c:pt>
              </c:strCache>
            </c:strRef>
          </c:cat>
          <c:val>
            <c:numRef>
              <c:f>Grafici!$C$33:$C$45</c:f>
              <c:numCache>
                <c:formatCode>0.0000</c:formatCode>
                <c:ptCount val="13"/>
                <c:pt idx="0">
                  <c:v>5.2762327999999997E-2</c:v>
                </c:pt>
                <c:pt idx="1">
                  <c:v>3.8978835999999996E-2</c:v>
                </c:pt>
                <c:pt idx="2">
                  <c:v>2.9247871999999998E-2</c:v>
                </c:pt>
                <c:pt idx="3">
                  <c:v>2.4833605999999998E-2</c:v>
                </c:pt>
                <c:pt idx="4">
                  <c:v>3.5896750999999998E-2</c:v>
                </c:pt>
                <c:pt idx="5">
                  <c:v>3.6206838999999998E-2</c:v>
                </c:pt>
                <c:pt idx="6">
                  <c:v>2.2720560000000001E-2</c:v>
                </c:pt>
                <c:pt idx="8">
                  <c:v>4.1562000000000002E-2</c:v>
                </c:pt>
                <c:pt idx="9">
                  <c:v>2.1827480000000003E-2</c:v>
                </c:pt>
                <c:pt idx="10">
                  <c:v>4.4151091999999996E-2</c:v>
                </c:pt>
                <c:pt idx="11">
                  <c:v>4.7795720000000002E-3</c:v>
                </c:pt>
                <c:pt idx="12">
                  <c:v>3.0550079999999997E-2</c:v>
                </c:pt>
              </c:numCache>
            </c:numRef>
          </c:val>
          <c:extLst>
            <c:ext xmlns:c16="http://schemas.microsoft.com/office/drawing/2014/chart" uri="{C3380CC4-5D6E-409C-BE32-E72D297353CC}">
              <c16:uniqueId val="{00000001-9471-44F6-9C1D-7C85F256F733}"/>
            </c:ext>
          </c:extLst>
        </c:ser>
        <c:ser>
          <c:idx val="2"/>
          <c:order val="2"/>
          <c:tx>
            <c:strRef>
              <c:f>Grafici!$D$32</c:f>
              <c:strCache>
                <c:ptCount val="1"/>
                <c:pt idx="0">
                  <c:v>Naknada za OIE</c:v>
                </c:pt>
              </c:strCache>
            </c:strRef>
          </c:tx>
          <c:spPr>
            <a:solidFill>
              <a:schemeClr val="accent3"/>
            </a:solidFill>
            <a:ln>
              <a:noFill/>
            </a:ln>
            <a:effectLst/>
          </c:spPr>
          <c:invertIfNegative val="0"/>
          <c:cat>
            <c:strRef>
              <c:f>Grafici!$A$33:$A$45</c:f>
              <c:strCache>
                <c:ptCount val="13"/>
                <c:pt idx="0">
                  <c:v>Slovenija</c:v>
                </c:pt>
                <c:pt idx="1">
                  <c:v>Hrvatska</c:v>
                </c:pt>
                <c:pt idx="2">
                  <c:v>Srbija</c:v>
                </c:pt>
                <c:pt idx="3">
                  <c:v>Kosovo</c:v>
                </c:pt>
                <c:pt idx="4">
                  <c:v>BiH</c:v>
                </c:pt>
                <c:pt idx="5">
                  <c:v>Crna Gora</c:v>
                </c:pt>
                <c:pt idx="6">
                  <c:v>S. Makedonija</c:v>
                </c:pt>
                <c:pt idx="8">
                  <c:v>Mađarska</c:v>
                </c:pt>
                <c:pt idx="9">
                  <c:v>Bugarska</c:v>
                </c:pt>
                <c:pt idx="10">
                  <c:v>Rumunija</c:v>
                </c:pt>
                <c:pt idx="11">
                  <c:v>Albanija</c:v>
                </c:pt>
                <c:pt idx="12">
                  <c:v>Grčka</c:v>
                </c:pt>
              </c:strCache>
            </c:strRef>
          </c:cat>
          <c:val>
            <c:numRef>
              <c:f>Grafici!$D$33:$D$45</c:f>
              <c:numCache>
                <c:formatCode>0.0000</c:formatCode>
                <c:ptCount val="13"/>
                <c:pt idx="0">
                  <c:v>9.4577019999999984E-3</c:v>
                </c:pt>
                <c:pt idx="1">
                  <c:v>1.1863123999999999E-2</c:v>
                </c:pt>
                <c:pt idx="2">
                  <c:v>7.2376000000000005E-4</c:v>
                </c:pt>
                <c:pt idx="3">
                  <c:v>0</c:v>
                </c:pt>
                <c:pt idx="4">
                  <c:v>5.0681000000000001E-4</c:v>
                </c:pt>
                <c:pt idx="5">
                  <c:v>4.3743500000000002E-4</c:v>
                </c:pt>
                <c:pt idx="6">
                  <c:v>3.1561800000000006E-3</c:v>
                </c:pt>
                <c:pt idx="8">
                  <c:v>0</c:v>
                </c:pt>
                <c:pt idx="9">
                  <c:v>9.1928300000000008E-3</c:v>
                </c:pt>
                <c:pt idx="10">
                  <c:v>7.537816000000001E-3</c:v>
                </c:pt>
                <c:pt idx="11">
                  <c:v>0</c:v>
                </c:pt>
                <c:pt idx="12">
                  <c:v>2.8017791999999996E-2</c:v>
                </c:pt>
              </c:numCache>
            </c:numRef>
          </c:val>
          <c:extLst>
            <c:ext xmlns:c16="http://schemas.microsoft.com/office/drawing/2014/chart" uri="{C3380CC4-5D6E-409C-BE32-E72D297353CC}">
              <c16:uniqueId val="{00000002-9471-44F6-9C1D-7C85F256F733}"/>
            </c:ext>
          </c:extLst>
        </c:ser>
        <c:ser>
          <c:idx val="3"/>
          <c:order val="3"/>
          <c:tx>
            <c:strRef>
              <c:f>Grafici!$E$32</c:f>
              <c:strCache>
                <c:ptCount val="1"/>
                <c:pt idx="0">
                  <c:v>Ostale takse i akciza</c:v>
                </c:pt>
              </c:strCache>
            </c:strRef>
          </c:tx>
          <c:spPr>
            <a:solidFill>
              <a:schemeClr val="accent4"/>
            </a:solidFill>
            <a:ln>
              <a:noFill/>
            </a:ln>
            <a:effectLst/>
          </c:spPr>
          <c:invertIfNegative val="0"/>
          <c:cat>
            <c:strRef>
              <c:f>Grafici!$A$33:$A$45</c:f>
              <c:strCache>
                <c:ptCount val="13"/>
                <c:pt idx="0">
                  <c:v>Slovenija</c:v>
                </c:pt>
                <c:pt idx="1">
                  <c:v>Hrvatska</c:v>
                </c:pt>
                <c:pt idx="2">
                  <c:v>Srbija</c:v>
                </c:pt>
                <c:pt idx="3">
                  <c:v>Kosovo</c:v>
                </c:pt>
                <c:pt idx="4">
                  <c:v>BiH</c:v>
                </c:pt>
                <c:pt idx="5">
                  <c:v>Crna Gora</c:v>
                </c:pt>
                <c:pt idx="6">
                  <c:v>S. Makedonija</c:v>
                </c:pt>
                <c:pt idx="8">
                  <c:v>Mađarska</c:v>
                </c:pt>
                <c:pt idx="9">
                  <c:v>Bugarska</c:v>
                </c:pt>
                <c:pt idx="10">
                  <c:v>Rumunija</c:v>
                </c:pt>
                <c:pt idx="11">
                  <c:v>Albanija</c:v>
                </c:pt>
                <c:pt idx="12">
                  <c:v>Grčka</c:v>
                </c:pt>
              </c:strCache>
            </c:strRef>
          </c:cat>
          <c:val>
            <c:numRef>
              <c:f>Grafici!$E$33:$E$45</c:f>
              <c:numCache>
                <c:formatCode>0.0000</c:formatCode>
                <c:ptCount val="13"/>
                <c:pt idx="0">
                  <c:v>3.5832429999999998E-3</c:v>
                </c:pt>
                <c:pt idx="1">
                  <c:v>3.3727200000000001E-3</c:v>
                </c:pt>
                <c:pt idx="2">
                  <c:v>3.8604959999999997E-3</c:v>
                </c:pt>
                <c:pt idx="3">
                  <c:v>0</c:v>
                </c:pt>
                <c:pt idx="4">
                  <c:v>0</c:v>
                </c:pt>
                <c:pt idx="5">
                  <c:v>1.88736E-4</c:v>
                </c:pt>
                <c:pt idx="6">
                  <c:v>0</c:v>
                </c:pt>
                <c:pt idx="8">
                  <c:v>0</c:v>
                </c:pt>
                <c:pt idx="9">
                  <c:v>0</c:v>
                </c:pt>
                <c:pt idx="10">
                  <c:v>4.038458E-3</c:v>
                </c:pt>
                <c:pt idx="11">
                  <c:v>0</c:v>
                </c:pt>
                <c:pt idx="12">
                  <c:v>1.0580239999999999E-2</c:v>
                </c:pt>
              </c:numCache>
            </c:numRef>
          </c:val>
          <c:extLst>
            <c:ext xmlns:c16="http://schemas.microsoft.com/office/drawing/2014/chart" uri="{C3380CC4-5D6E-409C-BE32-E72D297353CC}">
              <c16:uniqueId val="{00000003-9471-44F6-9C1D-7C85F256F733}"/>
            </c:ext>
          </c:extLst>
        </c:ser>
        <c:ser>
          <c:idx val="4"/>
          <c:order val="4"/>
          <c:tx>
            <c:strRef>
              <c:f>Grafici!$F$32</c:f>
              <c:strCache>
                <c:ptCount val="1"/>
                <c:pt idx="0">
                  <c:v>PDV</c:v>
                </c:pt>
              </c:strCache>
            </c:strRef>
          </c:tx>
          <c:spPr>
            <a:solidFill>
              <a:schemeClr val="accent5"/>
            </a:solidFill>
            <a:ln>
              <a:noFill/>
            </a:ln>
            <a:effectLst/>
          </c:spPr>
          <c:invertIfNegative val="0"/>
          <c:cat>
            <c:strRef>
              <c:f>Grafici!$A$33:$A$45</c:f>
              <c:strCache>
                <c:ptCount val="13"/>
                <c:pt idx="0">
                  <c:v>Slovenija</c:v>
                </c:pt>
                <c:pt idx="1">
                  <c:v>Hrvatska</c:v>
                </c:pt>
                <c:pt idx="2">
                  <c:v>Srbija</c:v>
                </c:pt>
                <c:pt idx="3">
                  <c:v>Kosovo</c:v>
                </c:pt>
                <c:pt idx="4">
                  <c:v>BiH</c:v>
                </c:pt>
                <c:pt idx="5">
                  <c:v>Crna Gora</c:v>
                </c:pt>
                <c:pt idx="6">
                  <c:v>S. Makedonija</c:v>
                </c:pt>
                <c:pt idx="8">
                  <c:v>Mađarska</c:v>
                </c:pt>
                <c:pt idx="9">
                  <c:v>Bugarska</c:v>
                </c:pt>
                <c:pt idx="10">
                  <c:v>Rumunija</c:v>
                </c:pt>
                <c:pt idx="11">
                  <c:v>Albanija</c:v>
                </c:pt>
                <c:pt idx="12">
                  <c:v>Grčka</c:v>
                </c:pt>
              </c:strCache>
            </c:strRef>
          </c:cat>
          <c:val>
            <c:numRef>
              <c:f>Grafici!$F$33:$F$45</c:f>
              <c:numCache>
                <c:formatCode>0.0000</c:formatCode>
                <c:ptCount val="13"/>
                <c:pt idx="0">
                  <c:v>2.9013488E-2</c:v>
                </c:pt>
                <c:pt idx="1">
                  <c:v>1.3388024E-2</c:v>
                </c:pt>
                <c:pt idx="2">
                  <c:v>1.1066224E-2</c:v>
                </c:pt>
                <c:pt idx="3">
                  <c:v>4.9007859999999999E-3</c:v>
                </c:pt>
                <c:pt idx="4">
                  <c:v>1.2482129E-2</c:v>
                </c:pt>
                <c:pt idx="5">
                  <c:v>1.5694578000000001E-2</c:v>
                </c:pt>
                <c:pt idx="6">
                  <c:v>1.250746E-2</c:v>
                </c:pt>
                <c:pt idx="8">
                  <c:v>2.3914125000000001E-2</c:v>
                </c:pt>
                <c:pt idx="9">
                  <c:v>1.5978104999999999E-2</c:v>
                </c:pt>
                <c:pt idx="10">
                  <c:v>2.2882998000000002E-2</c:v>
                </c:pt>
                <c:pt idx="11">
                  <c:v>1.6880000000000003E-2</c:v>
                </c:pt>
                <c:pt idx="12">
                  <c:v>2.217688E-2</c:v>
                </c:pt>
              </c:numCache>
            </c:numRef>
          </c:val>
          <c:extLst>
            <c:ext xmlns:c16="http://schemas.microsoft.com/office/drawing/2014/chart" uri="{C3380CC4-5D6E-409C-BE32-E72D297353CC}">
              <c16:uniqueId val="{00000004-9471-44F6-9C1D-7C85F256F733}"/>
            </c:ext>
          </c:extLst>
        </c:ser>
        <c:dLbls>
          <c:showLegendKey val="0"/>
          <c:showVal val="0"/>
          <c:showCatName val="0"/>
          <c:showSerName val="0"/>
          <c:showPercent val="0"/>
          <c:showBubbleSize val="0"/>
        </c:dLbls>
        <c:gapWidth val="150"/>
        <c:overlap val="100"/>
        <c:axId val="2089296448"/>
        <c:axId val="1961677248"/>
      </c:barChart>
      <c:catAx>
        <c:axId val="208929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r-Latn-RS"/>
          </a:p>
        </c:txPr>
        <c:crossAx val="1961677248"/>
        <c:crosses val="autoZero"/>
        <c:auto val="1"/>
        <c:lblAlgn val="ctr"/>
        <c:lblOffset val="100"/>
        <c:noMultiLvlLbl val="0"/>
      </c:catAx>
      <c:valAx>
        <c:axId val="1961677248"/>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r-Latn-RS"/>
          </a:p>
        </c:txPr>
        <c:crossAx val="2089296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r-Latn-RS"/>
        </a:p>
      </c:txPr>
    </c:legend>
    <c:plotVisOnly val="1"/>
    <c:dispBlanksAs val="gap"/>
    <c:showDLblsOverMax val="0"/>
  </c:chart>
  <c:spPr>
    <a:noFill/>
    <a:ln>
      <a:noFill/>
    </a:ln>
    <a:effectLst/>
  </c:spPr>
  <c:txPr>
    <a:bodyPr/>
    <a:lstStyle/>
    <a:p>
      <a:pPr>
        <a:defRPr>
          <a:solidFill>
            <a:schemeClr val="tx1"/>
          </a:solidFill>
        </a:defRPr>
      </a:pPr>
      <a:endParaRPr lang="sr-Latn-R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BiH!$V$20</c:f>
              <c:strCache>
                <c:ptCount val="1"/>
                <c:pt idx="0">
                  <c:v>EE</c:v>
                </c:pt>
              </c:strCache>
            </c:strRef>
          </c:tx>
          <c:spPr>
            <a:solidFill>
              <a:schemeClr val="accent1"/>
            </a:solidFill>
            <a:ln>
              <a:noFill/>
            </a:ln>
            <a:effectLst/>
          </c:spPr>
          <c:invertIfNegative val="0"/>
          <c:cat>
            <c:strRef>
              <c:f>BiH!$U$21:$U$24</c:f>
              <c:strCache>
                <c:ptCount val="4"/>
                <c:pt idx="0">
                  <c:v>EP RS</c:v>
                </c:pt>
                <c:pt idx="1">
                  <c:v>EP HZHB</c:v>
                </c:pt>
                <c:pt idx="2">
                  <c:v>EP BIH</c:v>
                </c:pt>
                <c:pt idx="3">
                  <c:v>Eurostat BiH</c:v>
                </c:pt>
              </c:strCache>
            </c:strRef>
          </c:cat>
          <c:val>
            <c:numRef>
              <c:f>BiH!$V$21:$V$24</c:f>
              <c:numCache>
                <c:formatCode>General</c:formatCode>
                <c:ptCount val="4"/>
                <c:pt idx="0">
                  <c:v>2.5258206360568566E-2</c:v>
                </c:pt>
                <c:pt idx="1">
                  <c:v>3.7018100010225999E-2</c:v>
                </c:pt>
                <c:pt idx="2">
                  <c:v>3.3950301666837102E-2</c:v>
                </c:pt>
                <c:pt idx="3">
                  <c:v>3.7014310000000002E-2</c:v>
                </c:pt>
              </c:numCache>
            </c:numRef>
          </c:val>
          <c:extLst>
            <c:ext xmlns:c16="http://schemas.microsoft.com/office/drawing/2014/chart" uri="{C3380CC4-5D6E-409C-BE32-E72D297353CC}">
              <c16:uniqueId val="{00000000-9EBC-4EB9-86D0-ECE42B93408F}"/>
            </c:ext>
          </c:extLst>
        </c:ser>
        <c:ser>
          <c:idx val="1"/>
          <c:order val="1"/>
          <c:tx>
            <c:strRef>
              <c:f>BiH!$W$20</c:f>
              <c:strCache>
                <c:ptCount val="1"/>
                <c:pt idx="0">
                  <c:v>Mrežarina</c:v>
                </c:pt>
              </c:strCache>
            </c:strRef>
          </c:tx>
          <c:spPr>
            <a:solidFill>
              <a:schemeClr val="accent2"/>
            </a:solidFill>
            <a:ln>
              <a:noFill/>
            </a:ln>
            <a:effectLst/>
          </c:spPr>
          <c:invertIfNegative val="0"/>
          <c:cat>
            <c:strRef>
              <c:f>BiH!$U$21:$U$24</c:f>
              <c:strCache>
                <c:ptCount val="4"/>
                <c:pt idx="0">
                  <c:v>EP RS</c:v>
                </c:pt>
                <c:pt idx="1">
                  <c:v>EP HZHB</c:v>
                </c:pt>
                <c:pt idx="2">
                  <c:v>EP BIH</c:v>
                </c:pt>
                <c:pt idx="3">
                  <c:v>Eurostat BiH</c:v>
                </c:pt>
              </c:strCache>
            </c:strRef>
          </c:cat>
          <c:val>
            <c:numRef>
              <c:f>BiH!$W$21:$W$24</c:f>
              <c:numCache>
                <c:formatCode>General</c:formatCode>
                <c:ptCount val="4"/>
                <c:pt idx="0">
                  <c:v>3.0320073627160243E-2</c:v>
                </c:pt>
                <c:pt idx="1">
                  <c:v>3.441047141834544E-2</c:v>
                </c:pt>
                <c:pt idx="2">
                  <c:v>3.4870641169853764E-2</c:v>
                </c:pt>
                <c:pt idx="3">
                  <c:v>3.5896750999999998E-2</c:v>
                </c:pt>
              </c:numCache>
            </c:numRef>
          </c:val>
          <c:extLst>
            <c:ext xmlns:c16="http://schemas.microsoft.com/office/drawing/2014/chart" uri="{C3380CC4-5D6E-409C-BE32-E72D297353CC}">
              <c16:uniqueId val="{00000001-9EBC-4EB9-86D0-ECE42B93408F}"/>
            </c:ext>
          </c:extLst>
        </c:ser>
        <c:ser>
          <c:idx val="2"/>
          <c:order val="2"/>
          <c:tx>
            <c:strRef>
              <c:f>BiH!$X$20</c:f>
              <c:strCache>
                <c:ptCount val="1"/>
                <c:pt idx="0">
                  <c:v>OIE</c:v>
                </c:pt>
              </c:strCache>
            </c:strRef>
          </c:tx>
          <c:spPr>
            <a:solidFill>
              <a:schemeClr val="accent3"/>
            </a:solidFill>
            <a:ln>
              <a:noFill/>
            </a:ln>
            <a:effectLst/>
          </c:spPr>
          <c:invertIfNegative val="0"/>
          <c:cat>
            <c:strRef>
              <c:f>BiH!$U$21:$U$24</c:f>
              <c:strCache>
                <c:ptCount val="4"/>
                <c:pt idx="0">
                  <c:v>EP RS</c:v>
                </c:pt>
                <c:pt idx="1">
                  <c:v>EP HZHB</c:v>
                </c:pt>
                <c:pt idx="2">
                  <c:v>EP BIH</c:v>
                </c:pt>
                <c:pt idx="3">
                  <c:v>Eurostat BiH</c:v>
                </c:pt>
              </c:strCache>
            </c:strRef>
          </c:cat>
          <c:val>
            <c:numRef>
              <c:f>BiH!$X$21:$X$24</c:f>
              <c:numCache>
                <c:formatCode>General</c:formatCode>
                <c:ptCount val="4"/>
                <c:pt idx="0">
                  <c:v>3.8347479292361181E-3</c:v>
                </c:pt>
                <c:pt idx="1">
                  <c:v>3.8347479292361181E-3</c:v>
                </c:pt>
                <c:pt idx="2">
                  <c:v>1.3063707945597709E-3</c:v>
                </c:pt>
                <c:pt idx="3">
                  <c:v>5.0681000000000001E-4</c:v>
                </c:pt>
              </c:numCache>
            </c:numRef>
          </c:val>
          <c:extLst>
            <c:ext xmlns:c16="http://schemas.microsoft.com/office/drawing/2014/chart" uri="{C3380CC4-5D6E-409C-BE32-E72D297353CC}">
              <c16:uniqueId val="{00000002-9EBC-4EB9-86D0-ECE42B93408F}"/>
            </c:ext>
          </c:extLst>
        </c:ser>
        <c:ser>
          <c:idx val="3"/>
          <c:order val="3"/>
          <c:tx>
            <c:strRef>
              <c:f>BiH!$Y$20</c:f>
              <c:strCache>
                <c:ptCount val="1"/>
                <c:pt idx="0">
                  <c:v>PDV (17%)</c:v>
                </c:pt>
              </c:strCache>
            </c:strRef>
          </c:tx>
          <c:spPr>
            <a:solidFill>
              <a:schemeClr val="accent4"/>
            </a:solidFill>
            <a:ln>
              <a:noFill/>
            </a:ln>
            <a:effectLst/>
          </c:spPr>
          <c:invertIfNegative val="0"/>
          <c:cat>
            <c:strRef>
              <c:f>BiH!$U$21:$U$24</c:f>
              <c:strCache>
                <c:ptCount val="4"/>
                <c:pt idx="0">
                  <c:v>EP RS</c:v>
                </c:pt>
                <c:pt idx="1">
                  <c:v>EP HZHB</c:v>
                </c:pt>
                <c:pt idx="2">
                  <c:v>EP BIH</c:v>
                </c:pt>
                <c:pt idx="3">
                  <c:v>Eurostat BiH</c:v>
                </c:pt>
              </c:strCache>
            </c:strRef>
          </c:cat>
          <c:val>
            <c:numRef>
              <c:f>BiH!$Y$21:$Y$24</c:f>
              <c:numCache>
                <c:formatCode>General</c:formatCode>
                <c:ptCount val="4"/>
                <c:pt idx="0">
                  <c:v>1.0100214745884038E-2</c:v>
                </c:pt>
                <c:pt idx="1">
                  <c:v>1.2794764290827286E-2</c:v>
                </c:pt>
                <c:pt idx="2">
                  <c:v>1.1921643317312608E-2</c:v>
                </c:pt>
                <c:pt idx="3">
                  <c:v>1.2482129E-2</c:v>
                </c:pt>
              </c:numCache>
            </c:numRef>
          </c:val>
          <c:extLst>
            <c:ext xmlns:c16="http://schemas.microsoft.com/office/drawing/2014/chart" uri="{C3380CC4-5D6E-409C-BE32-E72D297353CC}">
              <c16:uniqueId val="{00000003-9EBC-4EB9-86D0-ECE42B93408F}"/>
            </c:ext>
          </c:extLst>
        </c:ser>
        <c:dLbls>
          <c:showLegendKey val="0"/>
          <c:showVal val="0"/>
          <c:showCatName val="0"/>
          <c:showSerName val="0"/>
          <c:showPercent val="0"/>
          <c:showBubbleSize val="0"/>
        </c:dLbls>
        <c:gapWidth val="150"/>
        <c:overlap val="100"/>
        <c:axId val="541098064"/>
        <c:axId val="541096432"/>
      </c:barChart>
      <c:catAx>
        <c:axId val="54109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541096432"/>
        <c:crosses val="autoZero"/>
        <c:auto val="1"/>
        <c:lblAlgn val="ctr"/>
        <c:lblOffset val="100"/>
        <c:noMultiLvlLbl val="0"/>
      </c:catAx>
      <c:valAx>
        <c:axId val="54109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54109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barChart>
        <c:barDir val="col"/>
        <c:grouping val="clustered"/>
        <c:varyColors val="0"/>
        <c:ser>
          <c:idx val="0"/>
          <c:order val="0"/>
          <c:tx>
            <c:strRef>
              <c:f>Grafici!$B$32</c:f>
              <c:strCache>
                <c:ptCount val="1"/>
                <c:pt idx="0">
                  <c:v>Električna energija</c:v>
                </c:pt>
              </c:strCache>
            </c:strRef>
          </c:tx>
          <c:spPr>
            <a:solidFill>
              <a:schemeClr val="accent1"/>
            </a:solidFill>
            <a:ln>
              <a:noFill/>
            </a:ln>
            <a:effectLst/>
          </c:spPr>
          <c:invertIfNegative val="0"/>
          <c:cat>
            <c:strRef>
              <c:f>Grafici!$A$33:$A$45</c:f>
              <c:strCache>
                <c:ptCount val="13"/>
                <c:pt idx="0">
                  <c:v>Slovenija</c:v>
                </c:pt>
                <c:pt idx="1">
                  <c:v>Hrvatska</c:v>
                </c:pt>
                <c:pt idx="2">
                  <c:v>Srbija</c:v>
                </c:pt>
                <c:pt idx="3">
                  <c:v>Kosovo</c:v>
                </c:pt>
                <c:pt idx="4">
                  <c:v>BiH</c:v>
                </c:pt>
                <c:pt idx="5">
                  <c:v>Crna Gora</c:v>
                </c:pt>
                <c:pt idx="6">
                  <c:v>S. Makedonija</c:v>
                </c:pt>
                <c:pt idx="8">
                  <c:v>Mađarska</c:v>
                </c:pt>
                <c:pt idx="9">
                  <c:v>Bugarska</c:v>
                </c:pt>
                <c:pt idx="10">
                  <c:v>Rumunija</c:v>
                </c:pt>
                <c:pt idx="11">
                  <c:v>Albanija</c:v>
                </c:pt>
                <c:pt idx="12">
                  <c:v>Grčka</c:v>
                </c:pt>
              </c:strCache>
            </c:strRef>
          </c:cat>
          <c:val>
            <c:numRef>
              <c:f>Grafici!$B$33:$B$45</c:f>
              <c:numCache>
                <c:formatCode>0.0000</c:formatCode>
                <c:ptCount val="13"/>
                <c:pt idx="0">
                  <c:v>6.6083239000000002E-2</c:v>
                </c:pt>
                <c:pt idx="1">
                  <c:v>5.1997295999999998E-2</c:v>
                </c:pt>
                <c:pt idx="2">
                  <c:v>2.1501648000000002E-2</c:v>
                </c:pt>
                <c:pt idx="3">
                  <c:v>3.6464945999999998E-2</c:v>
                </c:pt>
                <c:pt idx="4">
                  <c:v>3.7014310000000002E-2</c:v>
                </c:pt>
                <c:pt idx="5">
                  <c:v>4.5772411999999998E-2</c:v>
                </c:pt>
                <c:pt idx="6">
                  <c:v>4.3615800000000003E-2</c:v>
                </c:pt>
                <c:pt idx="8">
                  <c:v>4.7023875E-2</c:v>
                </c:pt>
                <c:pt idx="9">
                  <c:v>4.8501585000000007E-2</c:v>
                </c:pt>
                <c:pt idx="10">
                  <c:v>4.1189636000000002E-2</c:v>
                </c:pt>
                <c:pt idx="11">
                  <c:v>6.2740428000000001E-2</c:v>
                </c:pt>
                <c:pt idx="12">
                  <c:v>0.10227307200000001</c:v>
                </c:pt>
              </c:numCache>
            </c:numRef>
          </c:val>
          <c:extLst>
            <c:ext xmlns:c16="http://schemas.microsoft.com/office/drawing/2014/chart" uri="{C3380CC4-5D6E-409C-BE32-E72D297353CC}">
              <c16:uniqueId val="{00000000-F5DC-4193-8012-BCBD7A611CD1}"/>
            </c:ext>
          </c:extLst>
        </c:ser>
        <c:dLbls>
          <c:showLegendKey val="0"/>
          <c:showVal val="0"/>
          <c:showCatName val="0"/>
          <c:showSerName val="0"/>
          <c:showPercent val="0"/>
          <c:showBubbleSize val="0"/>
        </c:dLbls>
        <c:gapWidth val="219"/>
        <c:overlap val="-27"/>
        <c:axId val="2099711968"/>
        <c:axId val="2099715776"/>
      </c:barChart>
      <c:catAx>
        <c:axId val="209971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2099715776"/>
        <c:crosses val="autoZero"/>
        <c:auto val="1"/>
        <c:lblAlgn val="ctr"/>
        <c:lblOffset val="100"/>
        <c:noMultiLvlLbl val="0"/>
      </c:catAx>
      <c:valAx>
        <c:axId val="2099715776"/>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2099711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barChart>
        <c:barDir val="col"/>
        <c:grouping val="clustered"/>
        <c:varyColors val="0"/>
        <c:ser>
          <c:idx val="0"/>
          <c:order val="0"/>
          <c:tx>
            <c:strRef>
              <c:f>Grafici!$C$32</c:f>
              <c:strCache>
                <c:ptCount val="1"/>
                <c:pt idx="0">
                  <c:v>Mrežarina</c:v>
                </c:pt>
              </c:strCache>
            </c:strRef>
          </c:tx>
          <c:spPr>
            <a:solidFill>
              <a:schemeClr val="accent4"/>
            </a:solidFill>
            <a:ln>
              <a:noFill/>
            </a:ln>
            <a:effectLst/>
          </c:spPr>
          <c:invertIfNegative val="0"/>
          <c:cat>
            <c:strRef>
              <c:f>Grafici!$A$33:$A$45</c:f>
              <c:strCache>
                <c:ptCount val="13"/>
                <c:pt idx="0">
                  <c:v>Slovenija</c:v>
                </c:pt>
                <c:pt idx="1">
                  <c:v>Hrvatska</c:v>
                </c:pt>
                <c:pt idx="2">
                  <c:v>Srbija</c:v>
                </c:pt>
                <c:pt idx="3">
                  <c:v>Kosovo</c:v>
                </c:pt>
                <c:pt idx="4">
                  <c:v>BiH</c:v>
                </c:pt>
                <c:pt idx="5">
                  <c:v>Crna Gora</c:v>
                </c:pt>
                <c:pt idx="6">
                  <c:v>S. Makedonija</c:v>
                </c:pt>
                <c:pt idx="8">
                  <c:v>Mađarska</c:v>
                </c:pt>
                <c:pt idx="9">
                  <c:v>Bugarska</c:v>
                </c:pt>
                <c:pt idx="10">
                  <c:v>Rumunija</c:v>
                </c:pt>
                <c:pt idx="11">
                  <c:v>Albanija</c:v>
                </c:pt>
                <c:pt idx="12">
                  <c:v>Grčka</c:v>
                </c:pt>
              </c:strCache>
            </c:strRef>
          </c:cat>
          <c:val>
            <c:numRef>
              <c:f>Grafici!$C$33:$C$45</c:f>
              <c:numCache>
                <c:formatCode>0.0000</c:formatCode>
                <c:ptCount val="13"/>
                <c:pt idx="0">
                  <c:v>5.2762327999999997E-2</c:v>
                </c:pt>
                <c:pt idx="1">
                  <c:v>3.8978835999999996E-2</c:v>
                </c:pt>
                <c:pt idx="2">
                  <c:v>2.9247871999999998E-2</c:v>
                </c:pt>
                <c:pt idx="3">
                  <c:v>2.4833605999999998E-2</c:v>
                </c:pt>
                <c:pt idx="4">
                  <c:v>3.5896750999999998E-2</c:v>
                </c:pt>
                <c:pt idx="5">
                  <c:v>3.6206838999999998E-2</c:v>
                </c:pt>
                <c:pt idx="6">
                  <c:v>2.2720560000000001E-2</c:v>
                </c:pt>
                <c:pt idx="8">
                  <c:v>4.1562000000000002E-2</c:v>
                </c:pt>
                <c:pt idx="9">
                  <c:v>2.1827480000000003E-2</c:v>
                </c:pt>
                <c:pt idx="10">
                  <c:v>4.4151091999999996E-2</c:v>
                </c:pt>
                <c:pt idx="11">
                  <c:v>4.7795720000000002E-3</c:v>
                </c:pt>
                <c:pt idx="12">
                  <c:v>3.0550079999999997E-2</c:v>
                </c:pt>
              </c:numCache>
            </c:numRef>
          </c:val>
          <c:extLst>
            <c:ext xmlns:c16="http://schemas.microsoft.com/office/drawing/2014/chart" uri="{C3380CC4-5D6E-409C-BE32-E72D297353CC}">
              <c16:uniqueId val="{00000000-3D52-48B2-87AF-DD4E49D1078A}"/>
            </c:ext>
          </c:extLst>
        </c:ser>
        <c:dLbls>
          <c:showLegendKey val="0"/>
          <c:showVal val="0"/>
          <c:showCatName val="0"/>
          <c:showSerName val="0"/>
          <c:showPercent val="0"/>
          <c:showBubbleSize val="0"/>
        </c:dLbls>
        <c:gapWidth val="219"/>
        <c:overlap val="-27"/>
        <c:axId val="2099714144"/>
        <c:axId val="2099722848"/>
      </c:barChart>
      <c:catAx>
        <c:axId val="209971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2099722848"/>
        <c:crosses val="autoZero"/>
        <c:auto val="1"/>
        <c:lblAlgn val="ctr"/>
        <c:lblOffset val="100"/>
        <c:noMultiLvlLbl val="0"/>
      </c:catAx>
      <c:valAx>
        <c:axId val="2099722848"/>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2099714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B70BC-3136-4BAA-9887-5C4B516F2B47}"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US"/>
        </a:p>
      </dgm:t>
    </dgm:pt>
    <dgm:pt modelId="{594DF82E-70A7-4552-9663-31739AFA8873}">
      <dgm:prSet phldrT="[Text]"/>
      <dgm:spPr/>
      <dgm:t>
        <a:bodyPr/>
        <a:lstStyle/>
        <a:p>
          <a:r>
            <a:rPr lang="sr-Latn-CS" dirty="0" smtClean="0">
              <a:latin typeface="+mn-lt"/>
            </a:rPr>
            <a:t>21 €/</a:t>
          </a:r>
          <a:r>
            <a:rPr lang="sr-Latn-CS" dirty="0" err="1" smtClean="0">
              <a:latin typeface="+mn-lt"/>
            </a:rPr>
            <a:t>MWh</a:t>
          </a:r>
          <a:endParaRPr lang="en-US" dirty="0">
            <a:latin typeface="+mn-lt"/>
          </a:endParaRPr>
        </a:p>
      </dgm:t>
    </dgm:pt>
    <dgm:pt modelId="{B4C0DA24-E8D8-4A91-9F94-514958A56619}" type="parTrans" cxnId="{1DAD80F1-62A8-49B7-B89E-2B9383180263}">
      <dgm:prSet/>
      <dgm:spPr/>
      <dgm:t>
        <a:bodyPr/>
        <a:lstStyle/>
        <a:p>
          <a:endParaRPr lang="en-US">
            <a:latin typeface="+mn-lt"/>
          </a:endParaRPr>
        </a:p>
      </dgm:t>
    </dgm:pt>
    <dgm:pt modelId="{DFAA2F15-2BF7-41BB-A26E-80DF313619B3}" type="sibTrans" cxnId="{1DAD80F1-62A8-49B7-B89E-2B9383180263}">
      <dgm:prSet/>
      <dgm:spPr/>
      <dgm:t>
        <a:bodyPr/>
        <a:lstStyle/>
        <a:p>
          <a:endParaRPr lang="en-US">
            <a:latin typeface="+mn-lt"/>
          </a:endParaRPr>
        </a:p>
      </dgm:t>
    </dgm:pt>
    <dgm:pt modelId="{77645DCF-B3DE-4778-8EA7-78CE69D3AC65}">
      <dgm:prSet phldrT="[Text]"/>
      <dgm:spPr/>
      <dgm:t>
        <a:bodyPr/>
        <a:lstStyle/>
        <a:p>
          <a:r>
            <a:rPr lang="sr-Latn-CS" dirty="0" smtClean="0">
              <a:latin typeface="+mn-lt"/>
            </a:rPr>
            <a:t>24 €/</a:t>
          </a:r>
          <a:r>
            <a:rPr lang="sr-Latn-CS" dirty="0" err="1" smtClean="0">
              <a:latin typeface="+mn-lt"/>
            </a:rPr>
            <a:t>MWh</a:t>
          </a:r>
          <a:endParaRPr lang="en-US" dirty="0">
            <a:latin typeface="+mn-lt"/>
          </a:endParaRPr>
        </a:p>
      </dgm:t>
    </dgm:pt>
    <dgm:pt modelId="{817A305E-6847-42D6-9725-2DAD25C8EB9D}" type="parTrans" cxnId="{82015AAE-327D-463C-9CDA-A5B91273B195}">
      <dgm:prSet/>
      <dgm:spPr/>
      <dgm:t>
        <a:bodyPr/>
        <a:lstStyle/>
        <a:p>
          <a:endParaRPr lang="en-US">
            <a:latin typeface="+mn-lt"/>
          </a:endParaRPr>
        </a:p>
      </dgm:t>
    </dgm:pt>
    <dgm:pt modelId="{3C647ACE-20BB-4163-A056-88906E0EEA8F}" type="sibTrans" cxnId="{82015AAE-327D-463C-9CDA-A5B91273B195}">
      <dgm:prSet/>
      <dgm:spPr/>
      <dgm:t>
        <a:bodyPr/>
        <a:lstStyle/>
        <a:p>
          <a:endParaRPr lang="en-US">
            <a:latin typeface="+mn-lt"/>
          </a:endParaRPr>
        </a:p>
      </dgm:t>
    </dgm:pt>
    <dgm:pt modelId="{7DF6C045-8F15-42ED-A70F-C2064F4B6DBB}">
      <dgm:prSet phldrT="[Text]"/>
      <dgm:spPr/>
      <dgm:t>
        <a:bodyPr/>
        <a:lstStyle/>
        <a:p>
          <a:r>
            <a:rPr lang="sr-Latn-CS" dirty="0" smtClean="0">
              <a:latin typeface="+mn-lt"/>
            </a:rPr>
            <a:t>6 €/</a:t>
          </a:r>
          <a:r>
            <a:rPr lang="sr-Latn-CS" dirty="0" err="1" smtClean="0">
              <a:latin typeface="+mn-lt"/>
            </a:rPr>
            <a:t>MWh</a:t>
          </a:r>
          <a:endParaRPr lang="en-US" dirty="0">
            <a:latin typeface="+mn-lt"/>
          </a:endParaRPr>
        </a:p>
      </dgm:t>
    </dgm:pt>
    <dgm:pt modelId="{AE998678-24DA-4F5E-ADBF-A1615FBA34B5}" type="parTrans" cxnId="{2CAAF2C5-EDD0-457B-B3C2-3754EB65E83B}">
      <dgm:prSet/>
      <dgm:spPr/>
      <dgm:t>
        <a:bodyPr/>
        <a:lstStyle/>
        <a:p>
          <a:endParaRPr lang="en-US">
            <a:latin typeface="+mn-lt"/>
          </a:endParaRPr>
        </a:p>
      </dgm:t>
    </dgm:pt>
    <dgm:pt modelId="{DD45361D-50E1-466C-9FF0-4375FB1A9603}" type="sibTrans" cxnId="{2CAAF2C5-EDD0-457B-B3C2-3754EB65E83B}">
      <dgm:prSet/>
      <dgm:spPr/>
      <dgm:t>
        <a:bodyPr/>
        <a:lstStyle/>
        <a:p>
          <a:endParaRPr lang="en-US">
            <a:latin typeface="+mn-lt"/>
          </a:endParaRPr>
        </a:p>
      </dgm:t>
    </dgm:pt>
    <dgm:pt modelId="{F81D2A39-3D8A-4C28-A5B5-052712CD0B45}" type="pres">
      <dgm:prSet presAssocID="{0E4B70BC-3136-4BAA-9887-5C4B516F2B47}" presName="Name0" presStyleCnt="0">
        <dgm:presLayoutVars>
          <dgm:chMax val="7"/>
          <dgm:chPref val="7"/>
          <dgm:dir/>
        </dgm:presLayoutVars>
      </dgm:prSet>
      <dgm:spPr/>
      <dgm:t>
        <a:bodyPr/>
        <a:lstStyle/>
        <a:p>
          <a:endParaRPr lang="en-US"/>
        </a:p>
      </dgm:t>
    </dgm:pt>
    <dgm:pt modelId="{A5865221-C8DA-4686-84BD-B779931F39F4}" type="pres">
      <dgm:prSet presAssocID="{0E4B70BC-3136-4BAA-9887-5C4B516F2B47}" presName="Name1" presStyleCnt="0"/>
      <dgm:spPr/>
    </dgm:pt>
    <dgm:pt modelId="{7452B07B-5E87-4434-8C4D-78C16E1313BE}" type="pres">
      <dgm:prSet presAssocID="{0E4B70BC-3136-4BAA-9887-5C4B516F2B47}" presName="cycle" presStyleCnt="0"/>
      <dgm:spPr/>
    </dgm:pt>
    <dgm:pt modelId="{A6FCBD13-C52E-418B-BFD6-2CFF3F051A0A}" type="pres">
      <dgm:prSet presAssocID="{0E4B70BC-3136-4BAA-9887-5C4B516F2B47}" presName="srcNode" presStyleLbl="node1" presStyleIdx="0" presStyleCnt="3"/>
      <dgm:spPr/>
    </dgm:pt>
    <dgm:pt modelId="{395AB07D-F696-417F-94FE-8E37BEB5D3C5}" type="pres">
      <dgm:prSet presAssocID="{0E4B70BC-3136-4BAA-9887-5C4B516F2B47}" presName="conn" presStyleLbl="parChTrans1D2" presStyleIdx="0" presStyleCnt="1"/>
      <dgm:spPr/>
      <dgm:t>
        <a:bodyPr/>
        <a:lstStyle/>
        <a:p>
          <a:endParaRPr lang="en-US"/>
        </a:p>
      </dgm:t>
    </dgm:pt>
    <dgm:pt modelId="{C58C7194-E2ED-4F82-88E7-8211A9CED9B7}" type="pres">
      <dgm:prSet presAssocID="{0E4B70BC-3136-4BAA-9887-5C4B516F2B47}" presName="extraNode" presStyleLbl="node1" presStyleIdx="0" presStyleCnt="3"/>
      <dgm:spPr/>
    </dgm:pt>
    <dgm:pt modelId="{C144D440-3268-4D58-AC61-F9DFC318EABD}" type="pres">
      <dgm:prSet presAssocID="{0E4B70BC-3136-4BAA-9887-5C4B516F2B47}" presName="dstNode" presStyleLbl="node1" presStyleIdx="0" presStyleCnt="3"/>
      <dgm:spPr/>
    </dgm:pt>
    <dgm:pt modelId="{353E3BAE-86B8-4EF7-9B3C-2611F3E3B03D}" type="pres">
      <dgm:prSet presAssocID="{594DF82E-70A7-4552-9663-31739AFA8873}" presName="text_1" presStyleLbl="node1" presStyleIdx="0" presStyleCnt="3">
        <dgm:presLayoutVars>
          <dgm:bulletEnabled val="1"/>
        </dgm:presLayoutVars>
      </dgm:prSet>
      <dgm:spPr/>
      <dgm:t>
        <a:bodyPr/>
        <a:lstStyle/>
        <a:p>
          <a:endParaRPr lang="en-US"/>
        </a:p>
      </dgm:t>
    </dgm:pt>
    <dgm:pt modelId="{7D14C68E-9A2F-4D0F-8C00-1C7D84EE330F}" type="pres">
      <dgm:prSet presAssocID="{594DF82E-70A7-4552-9663-31739AFA8873}" presName="accent_1" presStyleCnt="0"/>
      <dgm:spPr/>
    </dgm:pt>
    <dgm:pt modelId="{90DEC064-69E8-43D4-A92E-97C0C13466AD}" type="pres">
      <dgm:prSet presAssocID="{594DF82E-70A7-4552-9663-31739AFA8873}" presName="accentRepeatNode" presStyleLbl="solidFgAcc1" presStyleIdx="0" presStyleCnt="3"/>
      <dgm:spPr/>
    </dgm:pt>
    <dgm:pt modelId="{96A3103A-3643-4CFE-818A-E5259A1D8486}" type="pres">
      <dgm:prSet presAssocID="{77645DCF-B3DE-4778-8EA7-78CE69D3AC65}" presName="text_2" presStyleLbl="node1" presStyleIdx="1" presStyleCnt="3">
        <dgm:presLayoutVars>
          <dgm:bulletEnabled val="1"/>
        </dgm:presLayoutVars>
      </dgm:prSet>
      <dgm:spPr/>
      <dgm:t>
        <a:bodyPr/>
        <a:lstStyle/>
        <a:p>
          <a:endParaRPr lang="en-US"/>
        </a:p>
      </dgm:t>
    </dgm:pt>
    <dgm:pt modelId="{1C9D781B-4B7D-47F4-B7DB-61244EF18AF4}" type="pres">
      <dgm:prSet presAssocID="{77645DCF-B3DE-4778-8EA7-78CE69D3AC65}" presName="accent_2" presStyleCnt="0"/>
      <dgm:spPr/>
    </dgm:pt>
    <dgm:pt modelId="{EADE9A7A-93D7-4398-9A41-06D79CD64B07}" type="pres">
      <dgm:prSet presAssocID="{77645DCF-B3DE-4778-8EA7-78CE69D3AC65}" presName="accentRepeatNode" presStyleLbl="solidFgAcc1" presStyleIdx="1" presStyleCnt="3"/>
      <dgm:spPr/>
    </dgm:pt>
    <dgm:pt modelId="{87B3568E-C74D-4631-B123-B51A068F1790}" type="pres">
      <dgm:prSet presAssocID="{7DF6C045-8F15-42ED-A70F-C2064F4B6DBB}" presName="text_3" presStyleLbl="node1" presStyleIdx="2" presStyleCnt="3">
        <dgm:presLayoutVars>
          <dgm:bulletEnabled val="1"/>
        </dgm:presLayoutVars>
      </dgm:prSet>
      <dgm:spPr/>
      <dgm:t>
        <a:bodyPr/>
        <a:lstStyle/>
        <a:p>
          <a:endParaRPr lang="en-US"/>
        </a:p>
      </dgm:t>
    </dgm:pt>
    <dgm:pt modelId="{0F03F9D3-FFAF-46D8-85B7-F3D867655B49}" type="pres">
      <dgm:prSet presAssocID="{7DF6C045-8F15-42ED-A70F-C2064F4B6DBB}" presName="accent_3" presStyleCnt="0"/>
      <dgm:spPr/>
    </dgm:pt>
    <dgm:pt modelId="{FF34AAD1-0797-40F7-B5E9-5F95FDD1FD10}" type="pres">
      <dgm:prSet presAssocID="{7DF6C045-8F15-42ED-A70F-C2064F4B6DBB}" presName="accentRepeatNode" presStyleLbl="solidFgAcc1" presStyleIdx="2" presStyleCnt="3"/>
      <dgm:spPr/>
    </dgm:pt>
  </dgm:ptLst>
  <dgm:cxnLst>
    <dgm:cxn modelId="{81FB6E2C-DD51-4405-B56B-8231E16A7627}" type="presOf" srcId="{0E4B70BC-3136-4BAA-9887-5C4B516F2B47}" destId="{F81D2A39-3D8A-4C28-A5B5-052712CD0B45}" srcOrd="0" destOrd="0" presId="urn:microsoft.com/office/officeart/2008/layout/VerticalCurvedList"/>
    <dgm:cxn modelId="{1DAD80F1-62A8-49B7-B89E-2B9383180263}" srcId="{0E4B70BC-3136-4BAA-9887-5C4B516F2B47}" destId="{594DF82E-70A7-4552-9663-31739AFA8873}" srcOrd="0" destOrd="0" parTransId="{B4C0DA24-E8D8-4A91-9F94-514958A56619}" sibTransId="{DFAA2F15-2BF7-41BB-A26E-80DF313619B3}"/>
    <dgm:cxn modelId="{1E0F0552-37AF-42D2-99DF-97DFE1729F21}" type="presOf" srcId="{77645DCF-B3DE-4778-8EA7-78CE69D3AC65}" destId="{96A3103A-3643-4CFE-818A-E5259A1D8486}" srcOrd="0" destOrd="0" presId="urn:microsoft.com/office/officeart/2008/layout/VerticalCurvedList"/>
    <dgm:cxn modelId="{82015AAE-327D-463C-9CDA-A5B91273B195}" srcId="{0E4B70BC-3136-4BAA-9887-5C4B516F2B47}" destId="{77645DCF-B3DE-4778-8EA7-78CE69D3AC65}" srcOrd="1" destOrd="0" parTransId="{817A305E-6847-42D6-9725-2DAD25C8EB9D}" sibTransId="{3C647ACE-20BB-4163-A056-88906E0EEA8F}"/>
    <dgm:cxn modelId="{92C06FE4-5905-4499-9808-9A09D4E2B7B4}" type="presOf" srcId="{DFAA2F15-2BF7-41BB-A26E-80DF313619B3}" destId="{395AB07D-F696-417F-94FE-8E37BEB5D3C5}" srcOrd="0" destOrd="0" presId="urn:microsoft.com/office/officeart/2008/layout/VerticalCurvedList"/>
    <dgm:cxn modelId="{88C07CDD-AF70-4EB7-A083-3E6C7CF229EE}" type="presOf" srcId="{7DF6C045-8F15-42ED-A70F-C2064F4B6DBB}" destId="{87B3568E-C74D-4631-B123-B51A068F1790}" srcOrd="0" destOrd="0" presId="urn:microsoft.com/office/officeart/2008/layout/VerticalCurvedList"/>
    <dgm:cxn modelId="{94F2E419-F55C-418D-81EA-B41492F17D8A}" type="presOf" srcId="{594DF82E-70A7-4552-9663-31739AFA8873}" destId="{353E3BAE-86B8-4EF7-9B3C-2611F3E3B03D}" srcOrd="0" destOrd="0" presId="urn:microsoft.com/office/officeart/2008/layout/VerticalCurvedList"/>
    <dgm:cxn modelId="{2CAAF2C5-EDD0-457B-B3C2-3754EB65E83B}" srcId="{0E4B70BC-3136-4BAA-9887-5C4B516F2B47}" destId="{7DF6C045-8F15-42ED-A70F-C2064F4B6DBB}" srcOrd="2" destOrd="0" parTransId="{AE998678-24DA-4F5E-ADBF-A1615FBA34B5}" sibTransId="{DD45361D-50E1-466C-9FF0-4375FB1A9603}"/>
    <dgm:cxn modelId="{4F2D1393-F8EC-4650-8A98-7A4DAD81D7BF}" type="presParOf" srcId="{F81D2A39-3D8A-4C28-A5B5-052712CD0B45}" destId="{A5865221-C8DA-4686-84BD-B779931F39F4}" srcOrd="0" destOrd="0" presId="urn:microsoft.com/office/officeart/2008/layout/VerticalCurvedList"/>
    <dgm:cxn modelId="{B9F18B59-5205-461F-BCA7-AD11100D500D}" type="presParOf" srcId="{A5865221-C8DA-4686-84BD-B779931F39F4}" destId="{7452B07B-5E87-4434-8C4D-78C16E1313BE}" srcOrd="0" destOrd="0" presId="urn:microsoft.com/office/officeart/2008/layout/VerticalCurvedList"/>
    <dgm:cxn modelId="{E62CDB28-A714-43EF-92B0-7C7555E1E032}" type="presParOf" srcId="{7452B07B-5E87-4434-8C4D-78C16E1313BE}" destId="{A6FCBD13-C52E-418B-BFD6-2CFF3F051A0A}" srcOrd="0" destOrd="0" presId="urn:microsoft.com/office/officeart/2008/layout/VerticalCurvedList"/>
    <dgm:cxn modelId="{397BB7FB-F841-46F1-98B0-26E0C28FB69C}" type="presParOf" srcId="{7452B07B-5E87-4434-8C4D-78C16E1313BE}" destId="{395AB07D-F696-417F-94FE-8E37BEB5D3C5}" srcOrd="1" destOrd="0" presId="urn:microsoft.com/office/officeart/2008/layout/VerticalCurvedList"/>
    <dgm:cxn modelId="{5298E726-A3B2-4CE4-8299-46D0797E23D6}" type="presParOf" srcId="{7452B07B-5E87-4434-8C4D-78C16E1313BE}" destId="{C58C7194-E2ED-4F82-88E7-8211A9CED9B7}" srcOrd="2" destOrd="0" presId="urn:microsoft.com/office/officeart/2008/layout/VerticalCurvedList"/>
    <dgm:cxn modelId="{FF023B00-7ECD-422F-A257-5067463F8EE0}" type="presParOf" srcId="{7452B07B-5E87-4434-8C4D-78C16E1313BE}" destId="{C144D440-3268-4D58-AC61-F9DFC318EABD}" srcOrd="3" destOrd="0" presId="urn:microsoft.com/office/officeart/2008/layout/VerticalCurvedList"/>
    <dgm:cxn modelId="{9AA5F6AC-1178-417E-8773-D229967909A8}" type="presParOf" srcId="{A5865221-C8DA-4686-84BD-B779931F39F4}" destId="{353E3BAE-86B8-4EF7-9B3C-2611F3E3B03D}" srcOrd="1" destOrd="0" presId="urn:microsoft.com/office/officeart/2008/layout/VerticalCurvedList"/>
    <dgm:cxn modelId="{A0BF308A-2F3B-46F0-B845-5E4D91C1ED1A}" type="presParOf" srcId="{A5865221-C8DA-4686-84BD-B779931F39F4}" destId="{7D14C68E-9A2F-4D0F-8C00-1C7D84EE330F}" srcOrd="2" destOrd="0" presId="urn:microsoft.com/office/officeart/2008/layout/VerticalCurvedList"/>
    <dgm:cxn modelId="{0EEBAEF3-A065-4470-ACC1-FB75EE969C0C}" type="presParOf" srcId="{7D14C68E-9A2F-4D0F-8C00-1C7D84EE330F}" destId="{90DEC064-69E8-43D4-A92E-97C0C13466AD}" srcOrd="0" destOrd="0" presId="urn:microsoft.com/office/officeart/2008/layout/VerticalCurvedList"/>
    <dgm:cxn modelId="{AAF50EE0-56E3-4B17-A378-E5CC5504A3E1}" type="presParOf" srcId="{A5865221-C8DA-4686-84BD-B779931F39F4}" destId="{96A3103A-3643-4CFE-818A-E5259A1D8486}" srcOrd="3" destOrd="0" presId="urn:microsoft.com/office/officeart/2008/layout/VerticalCurvedList"/>
    <dgm:cxn modelId="{B3FBB402-5D3D-4A6C-9F38-2D84F2E93435}" type="presParOf" srcId="{A5865221-C8DA-4686-84BD-B779931F39F4}" destId="{1C9D781B-4B7D-47F4-B7DB-61244EF18AF4}" srcOrd="4" destOrd="0" presId="urn:microsoft.com/office/officeart/2008/layout/VerticalCurvedList"/>
    <dgm:cxn modelId="{601ABBA2-330F-4BB3-AD5D-57DBC93611F1}" type="presParOf" srcId="{1C9D781B-4B7D-47F4-B7DB-61244EF18AF4}" destId="{EADE9A7A-93D7-4398-9A41-06D79CD64B07}" srcOrd="0" destOrd="0" presId="urn:microsoft.com/office/officeart/2008/layout/VerticalCurvedList"/>
    <dgm:cxn modelId="{94C55DB4-2317-4C2D-BE45-C370E96C90D2}" type="presParOf" srcId="{A5865221-C8DA-4686-84BD-B779931F39F4}" destId="{87B3568E-C74D-4631-B123-B51A068F1790}" srcOrd="5" destOrd="0" presId="urn:microsoft.com/office/officeart/2008/layout/VerticalCurvedList"/>
    <dgm:cxn modelId="{5215A5F0-0BBA-491C-8EC6-13886570DCDF}" type="presParOf" srcId="{A5865221-C8DA-4686-84BD-B779931F39F4}" destId="{0F03F9D3-FFAF-46D8-85B7-F3D867655B49}" srcOrd="6" destOrd="0" presId="urn:microsoft.com/office/officeart/2008/layout/VerticalCurvedList"/>
    <dgm:cxn modelId="{48DF0E65-1C95-4520-9848-1F8525A56EE5}" type="presParOf" srcId="{0F03F9D3-FFAF-46D8-85B7-F3D867655B49}" destId="{FF34AAD1-0797-40F7-B5E9-5F95FDD1FD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4B70BC-3136-4BAA-9887-5C4B516F2B47}"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en-US"/>
        </a:p>
      </dgm:t>
    </dgm:pt>
    <dgm:pt modelId="{594DF82E-70A7-4552-9663-31739AFA8873}">
      <dgm:prSet phldrT="[Text]"/>
      <dgm:spPr/>
      <dgm:t>
        <a:bodyPr/>
        <a:lstStyle/>
        <a:p>
          <a:r>
            <a:rPr lang="sr-Latn-CS" dirty="0" smtClean="0">
              <a:latin typeface="+mn-lt"/>
            </a:rPr>
            <a:t>43,5 €/</a:t>
          </a:r>
          <a:r>
            <a:rPr lang="sr-Latn-CS" dirty="0" err="1" smtClean="0">
              <a:latin typeface="+mn-lt"/>
            </a:rPr>
            <a:t>MWh</a:t>
          </a:r>
          <a:endParaRPr lang="en-US" dirty="0">
            <a:latin typeface="+mn-lt"/>
          </a:endParaRPr>
        </a:p>
      </dgm:t>
    </dgm:pt>
    <dgm:pt modelId="{B4C0DA24-E8D8-4A91-9F94-514958A56619}" type="parTrans" cxnId="{1DAD80F1-62A8-49B7-B89E-2B9383180263}">
      <dgm:prSet/>
      <dgm:spPr/>
      <dgm:t>
        <a:bodyPr/>
        <a:lstStyle/>
        <a:p>
          <a:endParaRPr lang="en-US">
            <a:latin typeface="+mn-lt"/>
          </a:endParaRPr>
        </a:p>
      </dgm:t>
    </dgm:pt>
    <dgm:pt modelId="{DFAA2F15-2BF7-41BB-A26E-80DF313619B3}" type="sibTrans" cxnId="{1DAD80F1-62A8-49B7-B89E-2B9383180263}">
      <dgm:prSet/>
      <dgm:spPr/>
      <dgm:t>
        <a:bodyPr/>
        <a:lstStyle/>
        <a:p>
          <a:endParaRPr lang="en-US">
            <a:latin typeface="+mn-lt"/>
          </a:endParaRPr>
        </a:p>
      </dgm:t>
    </dgm:pt>
    <dgm:pt modelId="{77645DCF-B3DE-4778-8EA7-78CE69D3AC65}">
      <dgm:prSet phldrT="[Text]"/>
      <dgm:spPr/>
      <dgm:t>
        <a:bodyPr/>
        <a:lstStyle/>
        <a:p>
          <a:r>
            <a:rPr lang="sr-Latn-CS" dirty="0" smtClean="0">
              <a:latin typeface="+mn-lt"/>
            </a:rPr>
            <a:t>49,4 €/</a:t>
          </a:r>
          <a:r>
            <a:rPr lang="sr-Latn-CS" dirty="0" err="1" smtClean="0">
              <a:latin typeface="+mn-lt"/>
            </a:rPr>
            <a:t>MWh</a:t>
          </a:r>
          <a:endParaRPr lang="en-US" dirty="0">
            <a:latin typeface="+mn-lt"/>
          </a:endParaRPr>
        </a:p>
      </dgm:t>
    </dgm:pt>
    <dgm:pt modelId="{817A305E-6847-42D6-9725-2DAD25C8EB9D}" type="parTrans" cxnId="{82015AAE-327D-463C-9CDA-A5B91273B195}">
      <dgm:prSet/>
      <dgm:spPr/>
      <dgm:t>
        <a:bodyPr/>
        <a:lstStyle/>
        <a:p>
          <a:endParaRPr lang="en-US">
            <a:latin typeface="+mn-lt"/>
          </a:endParaRPr>
        </a:p>
      </dgm:t>
    </dgm:pt>
    <dgm:pt modelId="{3C647ACE-20BB-4163-A056-88906E0EEA8F}" type="sibTrans" cxnId="{82015AAE-327D-463C-9CDA-A5B91273B195}">
      <dgm:prSet/>
      <dgm:spPr/>
      <dgm:t>
        <a:bodyPr/>
        <a:lstStyle/>
        <a:p>
          <a:endParaRPr lang="en-US">
            <a:latin typeface="+mn-lt"/>
          </a:endParaRPr>
        </a:p>
      </dgm:t>
    </dgm:pt>
    <dgm:pt modelId="{7DF6C045-8F15-42ED-A70F-C2064F4B6DBB}">
      <dgm:prSet phldrT="[Text]"/>
      <dgm:spPr/>
      <dgm:t>
        <a:bodyPr/>
        <a:lstStyle/>
        <a:p>
          <a:r>
            <a:rPr lang="sr-Latn-CS" dirty="0" smtClean="0">
              <a:latin typeface="+mn-lt"/>
            </a:rPr>
            <a:t>12,3 €/</a:t>
          </a:r>
          <a:r>
            <a:rPr lang="sr-Latn-CS" dirty="0" err="1" smtClean="0">
              <a:latin typeface="+mn-lt"/>
            </a:rPr>
            <a:t>MWh</a:t>
          </a:r>
          <a:endParaRPr lang="en-US" dirty="0">
            <a:latin typeface="+mn-lt"/>
          </a:endParaRPr>
        </a:p>
      </dgm:t>
    </dgm:pt>
    <dgm:pt modelId="{AE998678-24DA-4F5E-ADBF-A1615FBA34B5}" type="parTrans" cxnId="{2CAAF2C5-EDD0-457B-B3C2-3754EB65E83B}">
      <dgm:prSet/>
      <dgm:spPr/>
      <dgm:t>
        <a:bodyPr/>
        <a:lstStyle/>
        <a:p>
          <a:endParaRPr lang="en-US">
            <a:latin typeface="+mn-lt"/>
          </a:endParaRPr>
        </a:p>
      </dgm:t>
    </dgm:pt>
    <dgm:pt modelId="{DD45361D-50E1-466C-9FF0-4375FB1A9603}" type="sibTrans" cxnId="{2CAAF2C5-EDD0-457B-B3C2-3754EB65E83B}">
      <dgm:prSet/>
      <dgm:spPr/>
      <dgm:t>
        <a:bodyPr/>
        <a:lstStyle/>
        <a:p>
          <a:endParaRPr lang="en-US">
            <a:latin typeface="+mn-lt"/>
          </a:endParaRPr>
        </a:p>
      </dgm:t>
    </dgm:pt>
    <dgm:pt modelId="{F81D2A39-3D8A-4C28-A5B5-052712CD0B45}" type="pres">
      <dgm:prSet presAssocID="{0E4B70BC-3136-4BAA-9887-5C4B516F2B47}" presName="Name0" presStyleCnt="0">
        <dgm:presLayoutVars>
          <dgm:chMax val="7"/>
          <dgm:chPref val="7"/>
          <dgm:dir/>
        </dgm:presLayoutVars>
      </dgm:prSet>
      <dgm:spPr/>
      <dgm:t>
        <a:bodyPr/>
        <a:lstStyle/>
        <a:p>
          <a:endParaRPr lang="en-US"/>
        </a:p>
      </dgm:t>
    </dgm:pt>
    <dgm:pt modelId="{A5865221-C8DA-4686-84BD-B779931F39F4}" type="pres">
      <dgm:prSet presAssocID="{0E4B70BC-3136-4BAA-9887-5C4B516F2B47}" presName="Name1" presStyleCnt="0"/>
      <dgm:spPr/>
    </dgm:pt>
    <dgm:pt modelId="{7452B07B-5E87-4434-8C4D-78C16E1313BE}" type="pres">
      <dgm:prSet presAssocID="{0E4B70BC-3136-4BAA-9887-5C4B516F2B47}" presName="cycle" presStyleCnt="0"/>
      <dgm:spPr/>
    </dgm:pt>
    <dgm:pt modelId="{A6FCBD13-C52E-418B-BFD6-2CFF3F051A0A}" type="pres">
      <dgm:prSet presAssocID="{0E4B70BC-3136-4BAA-9887-5C4B516F2B47}" presName="srcNode" presStyleLbl="node1" presStyleIdx="0" presStyleCnt="3"/>
      <dgm:spPr/>
    </dgm:pt>
    <dgm:pt modelId="{395AB07D-F696-417F-94FE-8E37BEB5D3C5}" type="pres">
      <dgm:prSet presAssocID="{0E4B70BC-3136-4BAA-9887-5C4B516F2B47}" presName="conn" presStyleLbl="parChTrans1D2" presStyleIdx="0" presStyleCnt="1"/>
      <dgm:spPr/>
      <dgm:t>
        <a:bodyPr/>
        <a:lstStyle/>
        <a:p>
          <a:endParaRPr lang="en-US"/>
        </a:p>
      </dgm:t>
    </dgm:pt>
    <dgm:pt modelId="{C58C7194-E2ED-4F82-88E7-8211A9CED9B7}" type="pres">
      <dgm:prSet presAssocID="{0E4B70BC-3136-4BAA-9887-5C4B516F2B47}" presName="extraNode" presStyleLbl="node1" presStyleIdx="0" presStyleCnt="3"/>
      <dgm:spPr/>
    </dgm:pt>
    <dgm:pt modelId="{C144D440-3268-4D58-AC61-F9DFC318EABD}" type="pres">
      <dgm:prSet presAssocID="{0E4B70BC-3136-4BAA-9887-5C4B516F2B47}" presName="dstNode" presStyleLbl="node1" presStyleIdx="0" presStyleCnt="3"/>
      <dgm:spPr/>
    </dgm:pt>
    <dgm:pt modelId="{353E3BAE-86B8-4EF7-9B3C-2611F3E3B03D}" type="pres">
      <dgm:prSet presAssocID="{594DF82E-70A7-4552-9663-31739AFA8873}" presName="text_1" presStyleLbl="node1" presStyleIdx="0" presStyleCnt="3">
        <dgm:presLayoutVars>
          <dgm:bulletEnabled val="1"/>
        </dgm:presLayoutVars>
      </dgm:prSet>
      <dgm:spPr/>
      <dgm:t>
        <a:bodyPr/>
        <a:lstStyle/>
        <a:p>
          <a:endParaRPr lang="en-US"/>
        </a:p>
      </dgm:t>
    </dgm:pt>
    <dgm:pt modelId="{7D14C68E-9A2F-4D0F-8C00-1C7D84EE330F}" type="pres">
      <dgm:prSet presAssocID="{594DF82E-70A7-4552-9663-31739AFA8873}" presName="accent_1" presStyleCnt="0"/>
      <dgm:spPr/>
    </dgm:pt>
    <dgm:pt modelId="{90DEC064-69E8-43D4-A92E-97C0C13466AD}" type="pres">
      <dgm:prSet presAssocID="{594DF82E-70A7-4552-9663-31739AFA8873}" presName="accentRepeatNode" presStyleLbl="solidFgAcc1" presStyleIdx="0" presStyleCnt="3"/>
      <dgm:spPr/>
    </dgm:pt>
    <dgm:pt modelId="{96A3103A-3643-4CFE-818A-E5259A1D8486}" type="pres">
      <dgm:prSet presAssocID="{77645DCF-B3DE-4778-8EA7-78CE69D3AC65}" presName="text_2" presStyleLbl="node1" presStyleIdx="1" presStyleCnt="3">
        <dgm:presLayoutVars>
          <dgm:bulletEnabled val="1"/>
        </dgm:presLayoutVars>
      </dgm:prSet>
      <dgm:spPr/>
      <dgm:t>
        <a:bodyPr/>
        <a:lstStyle/>
        <a:p>
          <a:endParaRPr lang="en-US"/>
        </a:p>
      </dgm:t>
    </dgm:pt>
    <dgm:pt modelId="{1C9D781B-4B7D-47F4-B7DB-61244EF18AF4}" type="pres">
      <dgm:prSet presAssocID="{77645DCF-B3DE-4778-8EA7-78CE69D3AC65}" presName="accent_2" presStyleCnt="0"/>
      <dgm:spPr/>
    </dgm:pt>
    <dgm:pt modelId="{EADE9A7A-93D7-4398-9A41-06D79CD64B07}" type="pres">
      <dgm:prSet presAssocID="{77645DCF-B3DE-4778-8EA7-78CE69D3AC65}" presName="accentRepeatNode" presStyleLbl="solidFgAcc1" presStyleIdx="1" presStyleCnt="3"/>
      <dgm:spPr/>
    </dgm:pt>
    <dgm:pt modelId="{87B3568E-C74D-4631-B123-B51A068F1790}" type="pres">
      <dgm:prSet presAssocID="{7DF6C045-8F15-42ED-A70F-C2064F4B6DBB}" presName="text_3" presStyleLbl="node1" presStyleIdx="2" presStyleCnt="3">
        <dgm:presLayoutVars>
          <dgm:bulletEnabled val="1"/>
        </dgm:presLayoutVars>
      </dgm:prSet>
      <dgm:spPr/>
      <dgm:t>
        <a:bodyPr/>
        <a:lstStyle/>
        <a:p>
          <a:endParaRPr lang="en-US"/>
        </a:p>
      </dgm:t>
    </dgm:pt>
    <dgm:pt modelId="{0F03F9D3-FFAF-46D8-85B7-F3D867655B49}" type="pres">
      <dgm:prSet presAssocID="{7DF6C045-8F15-42ED-A70F-C2064F4B6DBB}" presName="accent_3" presStyleCnt="0"/>
      <dgm:spPr/>
    </dgm:pt>
    <dgm:pt modelId="{FF34AAD1-0797-40F7-B5E9-5F95FDD1FD10}" type="pres">
      <dgm:prSet presAssocID="{7DF6C045-8F15-42ED-A70F-C2064F4B6DBB}" presName="accentRepeatNode" presStyleLbl="solidFgAcc1" presStyleIdx="2" presStyleCnt="3"/>
      <dgm:spPr/>
    </dgm:pt>
  </dgm:ptLst>
  <dgm:cxnLst>
    <dgm:cxn modelId="{81FB6E2C-DD51-4405-B56B-8231E16A7627}" type="presOf" srcId="{0E4B70BC-3136-4BAA-9887-5C4B516F2B47}" destId="{F81D2A39-3D8A-4C28-A5B5-052712CD0B45}" srcOrd="0" destOrd="0" presId="urn:microsoft.com/office/officeart/2008/layout/VerticalCurvedList"/>
    <dgm:cxn modelId="{1DAD80F1-62A8-49B7-B89E-2B9383180263}" srcId="{0E4B70BC-3136-4BAA-9887-5C4B516F2B47}" destId="{594DF82E-70A7-4552-9663-31739AFA8873}" srcOrd="0" destOrd="0" parTransId="{B4C0DA24-E8D8-4A91-9F94-514958A56619}" sibTransId="{DFAA2F15-2BF7-41BB-A26E-80DF313619B3}"/>
    <dgm:cxn modelId="{1E0F0552-37AF-42D2-99DF-97DFE1729F21}" type="presOf" srcId="{77645DCF-B3DE-4778-8EA7-78CE69D3AC65}" destId="{96A3103A-3643-4CFE-818A-E5259A1D8486}" srcOrd="0" destOrd="0" presId="urn:microsoft.com/office/officeart/2008/layout/VerticalCurvedList"/>
    <dgm:cxn modelId="{82015AAE-327D-463C-9CDA-A5B91273B195}" srcId="{0E4B70BC-3136-4BAA-9887-5C4B516F2B47}" destId="{77645DCF-B3DE-4778-8EA7-78CE69D3AC65}" srcOrd="1" destOrd="0" parTransId="{817A305E-6847-42D6-9725-2DAD25C8EB9D}" sibTransId="{3C647ACE-20BB-4163-A056-88906E0EEA8F}"/>
    <dgm:cxn modelId="{92C06FE4-5905-4499-9808-9A09D4E2B7B4}" type="presOf" srcId="{DFAA2F15-2BF7-41BB-A26E-80DF313619B3}" destId="{395AB07D-F696-417F-94FE-8E37BEB5D3C5}" srcOrd="0" destOrd="0" presId="urn:microsoft.com/office/officeart/2008/layout/VerticalCurvedList"/>
    <dgm:cxn modelId="{88C07CDD-AF70-4EB7-A083-3E6C7CF229EE}" type="presOf" srcId="{7DF6C045-8F15-42ED-A70F-C2064F4B6DBB}" destId="{87B3568E-C74D-4631-B123-B51A068F1790}" srcOrd="0" destOrd="0" presId="urn:microsoft.com/office/officeart/2008/layout/VerticalCurvedList"/>
    <dgm:cxn modelId="{94F2E419-F55C-418D-81EA-B41492F17D8A}" type="presOf" srcId="{594DF82E-70A7-4552-9663-31739AFA8873}" destId="{353E3BAE-86B8-4EF7-9B3C-2611F3E3B03D}" srcOrd="0" destOrd="0" presId="urn:microsoft.com/office/officeart/2008/layout/VerticalCurvedList"/>
    <dgm:cxn modelId="{2CAAF2C5-EDD0-457B-B3C2-3754EB65E83B}" srcId="{0E4B70BC-3136-4BAA-9887-5C4B516F2B47}" destId="{7DF6C045-8F15-42ED-A70F-C2064F4B6DBB}" srcOrd="2" destOrd="0" parTransId="{AE998678-24DA-4F5E-ADBF-A1615FBA34B5}" sibTransId="{DD45361D-50E1-466C-9FF0-4375FB1A9603}"/>
    <dgm:cxn modelId="{4F2D1393-F8EC-4650-8A98-7A4DAD81D7BF}" type="presParOf" srcId="{F81D2A39-3D8A-4C28-A5B5-052712CD0B45}" destId="{A5865221-C8DA-4686-84BD-B779931F39F4}" srcOrd="0" destOrd="0" presId="urn:microsoft.com/office/officeart/2008/layout/VerticalCurvedList"/>
    <dgm:cxn modelId="{B9F18B59-5205-461F-BCA7-AD11100D500D}" type="presParOf" srcId="{A5865221-C8DA-4686-84BD-B779931F39F4}" destId="{7452B07B-5E87-4434-8C4D-78C16E1313BE}" srcOrd="0" destOrd="0" presId="urn:microsoft.com/office/officeart/2008/layout/VerticalCurvedList"/>
    <dgm:cxn modelId="{E62CDB28-A714-43EF-92B0-7C7555E1E032}" type="presParOf" srcId="{7452B07B-5E87-4434-8C4D-78C16E1313BE}" destId="{A6FCBD13-C52E-418B-BFD6-2CFF3F051A0A}" srcOrd="0" destOrd="0" presId="urn:microsoft.com/office/officeart/2008/layout/VerticalCurvedList"/>
    <dgm:cxn modelId="{397BB7FB-F841-46F1-98B0-26E0C28FB69C}" type="presParOf" srcId="{7452B07B-5E87-4434-8C4D-78C16E1313BE}" destId="{395AB07D-F696-417F-94FE-8E37BEB5D3C5}" srcOrd="1" destOrd="0" presId="urn:microsoft.com/office/officeart/2008/layout/VerticalCurvedList"/>
    <dgm:cxn modelId="{5298E726-A3B2-4CE4-8299-46D0797E23D6}" type="presParOf" srcId="{7452B07B-5E87-4434-8C4D-78C16E1313BE}" destId="{C58C7194-E2ED-4F82-88E7-8211A9CED9B7}" srcOrd="2" destOrd="0" presId="urn:microsoft.com/office/officeart/2008/layout/VerticalCurvedList"/>
    <dgm:cxn modelId="{FF023B00-7ECD-422F-A257-5067463F8EE0}" type="presParOf" srcId="{7452B07B-5E87-4434-8C4D-78C16E1313BE}" destId="{C144D440-3268-4D58-AC61-F9DFC318EABD}" srcOrd="3" destOrd="0" presId="urn:microsoft.com/office/officeart/2008/layout/VerticalCurvedList"/>
    <dgm:cxn modelId="{9AA5F6AC-1178-417E-8773-D229967909A8}" type="presParOf" srcId="{A5865221-C8DA-4686-84BD-B779931F39F4}" destId="{353E3BAE-86B8-4EF7-9B3C-2611F3E3B03D}" srcOrd="1" destOrd="0" presId="urn:microsoft.com/office/officeart/2008/layout/VerticalCurvedList"/>
    <dgm:cxn modelId="{A0BF308A-2F3B-46F0-B845-5E4D91C1ED1A}" type="presParOf" srcId="{A5865221-C8DA-4686-84BD-B779931F39F4}" destId="{7D14C68E-9A2F-4D0F-8C00-1C7D84EE330F}" srcOrd="2" destOrd="0" presId="urn:microsoft.com/office/officeart/2008/layout/VerticalCurvedList"/>
    <dgm:cxn modelId="{0EEBAEF3-A065-4470-ACC1-FB75EE969C0C}" type="presParOf" srcId="{7D14C68E-9A2F-4D0F-8C00-1C7D84EE330F}" destId="{90DEC064-69E8-43D4-A92E-97C0C13466AD}" srcOrd="0" destOrd="0" presId="urn:microsoft.com/office/officeart/2008/layout/VerticalCurvedList"/>
    <dgm:cxn modelId="{AAF50EE0-56E3-4B17-A378-E5CC5504A3E1}" type="presParOf" srcId="{A5865221-C8DA-4686-84BD-B779931F39F4}" destId="{96A3103A-3643-4CFE-818A-E5259A1D8486}" srcOrd="3" destOrd="0" presId="urn:microsoft.com/office/officeart/2008/layout/VerticalCurvedList"/>
    <dgm:cxn modelId="{B3FBB402-5D3D-4A6C-9F38-2D84F2E93435}" type="presParOf" srcId="{A5865221-C8DA-4686-84BD-B779931F39F4}" destId="{1C9D781B-4B7D-47F4-B7DB-61244EF18AF4}" srcOrd="4" destOrd="0" presId="urn:microsoft.com/office/officeart/2008/layout/VerticalCurvedList"/>
    <dgm:cxn modelId="{601ABBA2-330F-4BB3-AD5D-57DBC93611F1}" type="presParOf" srcId="{1C9D781B-4B7D-47F4-B7DB-61244EF18AF4}" destId="{EADE9A7A-93D7-4398-9A41-06D79CD64B07}" srcOrd="0" destOrd="0" presId="urn:microsoft.com/office/officeart/2008/layout/VerticalCurvedList"/>
    <dgm:cxn modelId="{94C55DB4-2317-4C2D-BE45-C370E96C90D2}" type="presParOf" srcId="{A5865221-C8DA-4686-84BD-B779931F39F4}" destId="{87B3568E-C74D-4631-B123-B51A068F1790}" srcOrd="5" destOrd="0" presId="urn:microsoft.com/office/officeart/2008/layout/VerticalCurvedList"/>
    <dgm:cxn modelId="{5215A5F0-0BBA-491C-8EC6-13886570DCDF}" type="presParOf" srcId="{A5865221-C8DA-4686-84BD-B779931F39F4}" destId="{0F03F9D3-FFAF-46D8-85B7-F3D867655B49}" srcOrd="6" destOrd="0" presId="urn:microsoft.com/office/officeart/2008/layout/VerticalCurvedList"/>
    <dgm:cxn modelId="{48DF0E65-1C95-4520-9848-1F8525A56EE5}" type="presParOf" srcId="{0F03F9D3-FFAF-46D8-85B7-F3D867655B49}" destId="{FF34AAD1-0797-40F7-B5E9-5F95FDD1FD10}"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4B70BC-3136-4BAA-9887-5C4B516F2B47}"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en-US"/>
        </a:p>
      </dgm:t>
    </dgm:pt>
    <dgm:pt modelId="{594DF82E-70A7-4552-9663-31739AFA8873}">
      <dgm:prSet phldrT="[Text]"/>
      <dgm:spPr>
        <a:solidFill>
          <a:srgbClr val="FF0000"/>
        </a:solidFill>
      </dgm:spPr>
      <dgm:t>
        <a:bodyPr/>
        <a:lstStyle/>
        <a:p>
          <a:r>
            <a:rPr lang="sr-Latn-CS" dirty="0" smtClean="0">
              <a:latin typeface="+mn-lt"/>
            </a:rPr>
            <a:t>109,7 €/</a:t>
          </a:r>
          <a:r>
            <a:rPr lang="sr-Latn-CS" dirty="0" err="1" smtClean="0">
              <a:latin typeface="+mn-lt"/>
            </a:rPr>
            <a:t>MWh</a:t>
          </a:r>
          <a:endParaRPr lang="en-US" dirty="0">
            <a:latin typeface="+mn-lt"/>
          </a:endParaRPr>
        </a:p>
      </dgm:t>
    </dgm:pt>
    <dgm:pt modelId="{B4C0DA24-E8D8-4A91-9F94-514958A56619}" type="parTrans" cxnId="{1DAD80F1-62A8-49B7-B89E-2B9383180263}">
      <dgm:prSet/>
      <dgm:spPr/>
      <dgm:t>
        <a:bodyPr/>
        <a:lstStyle/>
        <a:p>
          <a:endParaRPr lang="en-US">
            <a:latin typeface="+mn-lt"/>
          </a:endParaRPr>
        </a:p>
      </dgm:t>
    </dgm:pt>
    <dgm:pt modelId="{DFAA2F15-2BF7-41BB-A26E-80DF313619B3}" type="sibTrans" cxnId="{1DAD80F1-62A8-49B7-B89E-2B9383180263}">
      <dgm:prSet/>
      <dgm:spPr>
        <a:ln>
          <a:solidFill>
            <a:srgbClr val="DA291C"/>
          </a:solidFill>
        </a:ln>
      </dgm:spPr>
      <dgm:t>
        <a:bodyPr/>
        <a:lstStyle/>
        <a:p>
          <a:endParaRPr lang="en-US">
            <a:latin typeface="+mn-lt"/>
          </a:endParaRPr>
        </a:p>
      </dgm:t>
    </dgm:pt>
    <dgm:pt modelId="{77645DCF-B3DE-4778-8EA7-78CE69D3AC65}">
      <dgm:prSet phldrT="[Text]"/>
      <dgm:spPr>
        <a:solidFill>
          <a:srgbClr val="FF0000">
            <a:alpha val="75000"/>
          </a:srgbClr>
        </a:solidFill>
      </dgm:spPr>
      <dgm:t>
        <a:bodyPr/>
        <a:lstStyle/>
        <a:p>
          <a:r>
            <a:rPr lang="sr-Latn-CS" dirty="0" smtClean="0">
              <a:latin typeface="+mn-lt"/>
            </a:rPr>
            <a:t>125,4 €/</a:t>
          </a:r>
          <a:r>
            <a:rPr lang="sr-Latn-CS" dirty="0" err="1" smtClean="0">
              <a:latin typeface="+mn-lt"/>
            </a:rPr>
            <a:t>MWh</a:t>
          </a:r>
          <a:endParaRPr lang="en-US" dirty="0">
            <a:latin typeface="+mn-lt"/>
          </a:endParaRPr>
        </a:p>
      </dgm:t>
    </dgm:pt>
    <dgm:pt modelId="{817A305E-6847-42D6-9725-2DAD25C8EB9D}" type="parTrans" cxnId="{82015AAE-327D-463C-9CDA-A5B91273B195}">
      <dgm:prSet/>
      <dgm:spPr/>
      <dgm:t>
        <a:bodyPr/>
        <a:lstStyle/>
        <a:p>
          <a:endParaRPr lang="en-US">
            <a:latin typeface="+mn-lt"/>
          </a:endParaRPr>
        </a:p>
      </dgm:t>
    </dgm:pt>
    <dgm:pt modelId="{3C647ACE-20BB-4163-A056-88906E0EEA8F}" type="sibTrans" cxnId="{82015AAE-327D-463C-9CDA-A5B91273B195}">
      <dgm:prSet/>
      <dgm:spPr/>
      <dgm:t>
        <a:bodyPr/>
        <a:lstStyle/>
        <a:p>
          <a:endParaRPr lang="en-US">
            <a:latin typeface="+mn-lt"/>
          </a:endParaRPr>
        </a:p>
      </dgm:t>
    </dgm:pt>
    <dgm:pt modelId="{7DF6C045-8F15-42ED-A70F-C2064F4B6DBB}">
      <dgm:prSet phldrT="[Text]"/>
      <dgm:spPr>
        <a:solidFill>
          <a:srgbClr val="FF0000">
            <a:alpha val="50000"/>
          </a:srgbClr>
        </a:solidFill>
      </dgm:spPr>
      <dgm:t>
        <a:bodyPr/>
        <a:lstStyle/>
        <a:p>
          <a:r>
            <a:rPr lang="sr-Latn-CS" dirty="0" smtClean="0">
              <a:latin typeface="+mn-lt"/>
            </a:rPr>
            <a:t>31,4 €/</a:t>
          </a:r>
          <a:r>
            <a:rPr lang="sr-Latn-CS" dirty="0" err="1" smtClean="0">
              <a:latin typeface="+mn-lt"/>
            </a:rPr>
            <a:t>MWh</a:t>
          </a:r>
          <a:endParaRPr lang="en-US" dirty="0">
            <a:latin typeface="+mn-lt"/>
          </a:endParaRPr>
        </a:p>
      </dgm:t>
    </dgm:pt>
    <dgm:pt modelId="{AE998678-24DA-4F5E-ADBF-A1615FBA34B5}" type="parTrans" cxnId="{2CAAF2C5-EDD0-457B-B3C2-3754EB65E83B}">
      <dgm:prSet/>
      <dgm:spPr/>
      <dgm:t>
        <a:bodyPr/>
        <a:lstStyle/>
        <a:p>
          <a:endParaRPr lang="en-US">
            <a:latin typeface="+mn-lt"/>
          </a:endParaRPr>
        </a:p>
      </dgm:t>
    </dgm:pt>
    <dgm:pt modelId="{DD45361D-50E1-466C-9FF0-4375FB1A9603}" type="sibTrans" cxnId="{2CAAF2C5-EDD0-457B-B3C2-3754EB65E83B}">
      <dgm:prSet/>
      <dgm:spPr/>
      <dgm:t>
        <a:bodyPr/>
        <a:lstStyle/>
        <a:p>
          <a:endParaRPr lang="en-US">
            <a:latin typeface="+mn-lt"/>
          </a:endParaRPr>
        </a:p>
      </dgm:t>
    </dgm:pt>
    <dgm:pt modelId="{F81D2A39-3D8A-4C28-A5B5-052712CD0B45}" type="pres">
      <dgm:prSet presAssocID="{0E4B70BC-3136-4BAA-9887-5C4B516F2B47}" presName="Name0" presStyleCnt="0">
        <dgm:presLayoutVars>
          <dgm:chMax val="7"/>
          <dgm:chPref val="7"/>
          <dgm:dir/>
        </dgm:presLayoutVars>
      </dgm:prSet>
      <dgm:spPr/>
      <dgm:t>
        <a:bodyPr/>
        <a:lstStyle/>
        <a:p>
          <a:endParaRPr lang="en-US"/>
        </a:p>
      </dgm:t>
    </dgm:pt>
    <dgm:pt modelId="{A5865221-C8DA-4686-84BD-B779931F39F4}" type="pres">
      <dgm:prSet presAssocID="{0E4B70BC-3136-4BAA-9887-5C4B516F2B47}" presName="Name1" presStyleCnt="0"/>
      <dgm:spPr/>
    </dgm:pt>
    <dgm:pt modelId="{7452B07B-5E87-4434-8C4D-78C16E1313BE}" type="pres">
      <dgm:prSet presAssocID="{0E4B70BC-3136-4BAA-9887-5C4B516F2B47}" presName="cycle" presStyleCnt="0"/>
      <dgm:spPr/>
    </dgm:pt>
    <dgm:pt modelId="{A6FCBD13-C52E-418B-BFD6-2CFF3F051A0A}" type="pres">
      <dgm:prSet presAssocID="{0E4B70BC-3136-4BAA-9887-5C4B516F2B47}" presName="srcNode" presStyleLbl="node1" presStyleIdx="0" presStyleCnt="3"/>
      <dgm:spPr/>
    </dgm:pt>
    <dgm:pt modelId="{395AB07D-F696-417F-94FE-8E37BEB5D3C5}" type="pres">
      <dgm:prSet presAssocID="{0E4B70BC-3136-4BAA-9887-5C4B516F2B47}" presName="conn" presStyleLbl="parChTrans1D2" presStyleIdx="0" presStyleCnt="1"/>
      <dgm:spPr/>
      <dgm:t>
        <a:bodyPr/>
        <a:lstStyle/>
        <a:p>
          <a:endParaRPr lang="en-US"/>
        </a:p>
      </dgm:t>
    </dgm:pt>
    <dgm:pt modelId="{C58C7194-E2ED-4F82-88E7-8211A9CED9B7}" type="pres">
      <dgm:prSet presAssocID="{0E4B70BC-3136-4BAA-9887-5C4B516F2B47}" presName="extraNode" presStyleLbl="node1" presStyleIdx="0" presStyleCnt="3"/>
      <dgm:spPr/>
    </dgm:pt>
    <dgm:pt modelId="{C144D440-3268-4D58-AC61-F9DFC318EABD}" type="pres">
      <dgm:prSet presAssocID="{0E4B70BC-3136-4BAA-9887-5C4B516F2B47}" presName="dstNode" presStyleLbl="node1" presStyleIdx="0" presStyleCnt="3"/>
      <dgm:spPr/>
    </dgm:pt>
    <dgm:pt modelId="{353E3BAE-86B8-4EF7-9B3C-2611F3E3B03D}" type="pres">
      <dgm:prSet presAssocID="{594DF82E-70A7-4552-9663-31739AFA8873}" presName="text_1" presStyleLbl="node1" presStyleIdx="0" presStyleCnt="3">
        <dgm:presLayoutVars>
          <dgm:bulletEnabled val="1"/>
        </dgm:presLayoutVars>
      </dgm:prSet>
      <dgm:spPr/>
      <dgm:t>
        <a:bodyPr/>
        <a:lstStyle/>
        <a:p>
          <a:endParaRPr lang="en-US"/>
        </a:p>
      </dgm:t>
    </dgm:pt>
    <dgm:pt modelId="{7D14C68E-9A2F-4D0F-8C00-1C7D84EE330F}" type="pres">
      <dgm:prSet presAssocID="{594DF82E-70A7-4552-9663-31739AFA8873}" presName="accent_1" presStyleCnt="0"/>
      <dgm:spPr/>
    </dgm:pt>
    <dgm:pt modelId="{90DEC064-69E8-43D4-A92E-97C0C13466AD}" type="pres">
      <dgm:prSet presAssocID="{594DF82E-70A7-4552-9663-31739AFA8873}" presName="accentRepeatNode" presStyleLbl="solidFgAcc1" presStyleIdx="0" presStyleCnt="3"/>
      <dgm:spPr>
        <a:ln>
          <a:solidFill>
            <a:srgbClr val="FF0000"/>
          </a:solidFill>
        </a:ln>
      </dgm:spPr>
    </dgm:pt>
    <dgm:pt modelId="{96A3103A-3643-4CFE-818A-E5259A1D8486}" type="pres">
      <dgm:prSet presAssocID="{77645DCF-B3DE-4778-8EA7-78CE69D3AC65}" presName="text_2" presStyleLbl="node1" presStyleIdx="1" presStyleCnt="3">
        <dgm:presLayoutVars>
          <dgm:bulletEnabled val="1"/>
        </dgm:presLayoutVars>
      </dgm:prSet>
      <dgm:spPr/>
      <dgm:t>
        <a:bodyPr/>
        <a:lstStyle/>
        <a:p>
          <a:endParaRPr lang="en-US"/>
        </a:p>
      </dgm:t>
    </dgm:pt>
    <dgm:pt modelId="{1C9D781B-4B7D-47F4-B7DB-61244EF18AF4}" type="pres">
      <dgm:prSet presAssocID="{77645DCF-B3DE-4778-8EA7-78CE69D3AC65}" presName="accent_2" presStyleCnt="0"/>
      <dgm:spPr/>
    </dgm:pt>
    <dgm:pt modelId="{EADE9A7A-93D7-4398-9A41-06D79CD64B07}" type="pres">
      <dgm:prSet presAssocID="{77645DCF-B3DE-4778-8EA7-78CE69D3AC65}" presName="accentRepeatNode" presStyleLbl="solidFgAcc1" presStyleIdx="1" presStyleCnt="3"/>
      <dgm:spPr>
        <a:ln>
          <a:solidFill>
            <a:srgbClr val="FF0000">
              <a:alpha val="75000"/>
            </a:srgbClr>
          </a:solidFill>
        </a:ln>
      </dgm:spPr>
    </dgm:pt>
    <dgm:pt modelId="{87B3568E-C74D-4631-B123-B51A068F1790}" type="pres">
      <dgm:prSet presAssocID="{7DF6C045-8F15-42ED-A70F-C2064F4B6DBB}" presName="text_3" presStyleLbl="node1" presStyleIdx="2" presStyleCnt="3">
        <dgm:presLayoutVars>
          <dgm:bulletEnabled val="1"/>
        </dgm:presLayoutVars>
      </dgm:prSet>
      <dgm:spPr/>
      <dgm:t>
        <a:bodyPr/>
        <a:lstStyle/>
        <a:p>
          <a:endParaRPr lang="en-US"/>
        </a:p>
      </dgm:t>
    </dgm:pt>
    <dgm:pt modelId="{0F03F9D3-FFAF-46D8-85B7-F3D867655B49}" type="pres">
      <dgm:prSet presAssocID="{7DF6C045-8F15-42ED-A70F-C2064F4B6DBB}" presName="accent_3" presStyleCnt="0"/>
      <dgm:spPr/>
    </dgm:pt>
    <dgm:pt modelId="{FF34AAD1-0797-40F7-B5E9-5F95FDD1FD10}" type="pres">
      <dgm:prSet presAssocID="{7DF6C045-8F15-42ED-A70F-C2064F4B6DBB}" presName="accentRepeatNode" presStyleLbl="solidFgAcc1" presStyleIdx="2" presStyleCnt="3"/>
      <dgm:spPr>
        <a:ln>
          <a:solidFill>
            <a:srgbClr val="FF0000">
              <a:alpha val="50000"/>
            </a:srgbClr>
          </a:solidFill>
        </a:ln>
      </dgm:spPr>
    </dgm:pt>
  </dgm:ptLst>
  <dgm:cxnLst>
    <dgm:cxn modelId="{81FB6E2C-DD51-4405-B56B-8231E16A7627}" type="presOf" srcId="{0E4B70BC-3136-4BAA-9887-5C4B516F2B47}" destId="{F81D2A39-3D8A-4C28-A5B5-052712CD0B45}" srcOrd="0" destOrd="0" presId="urn:microsoft.com/office/officeart/2008/layout/VerticalCurvedList"/>
    <dgm:cxn modelId="{1DAD80F1-62A8-49B7-B89E-2B9383180263}" srcId="{0E4B70BC-3136-4BAA-9887-5C4B516F2B47}" destId="{594DF82E-70A7-4552-9663-31739AFA8873}" srcOrd="0" destOrd="0" parTransId="{B4C0DA24-E8D8-4A91-9F94-514958A56619}" sibTransId="{DFAA2F15-2BF7-41BB-A26E-80DF313619B3}"/>
    <dgm:cxn modelId="{1E0F0552-37AF-42D2-99DF-97DFE1729F21}" type="presOf" srcId="{77645DCF-B3DE-4778-8EA7-78CE69D3AC65}" destId="{96A3103A-3643-4CFE-818A-E5259A1D8486}" srcOrd="0" destOrd="0" presId="urn:microsoft.com/office/officeart/2008/layout/VerticalCurvedList"/>
    <dgm:cxn modelId="{82015AAE-327D-463C-9CDA-A5B91273B195}" srcId="{0E4B70BC-3136-4BAA-9887-5C4B516F2B47}" destId="{77645DCF-B3DE-4778-8EA7-78CE69D3AC65}" srcOrd="1" destOrd="0" parTransId="{817A305E-6847-42D6-9725-2DAD25C8EB9D}" sibTransId="{3C647ACE-20BB-4163-A056-88906E0EEA8F}"/>
    <dgm:cxn modelId="{92C06FE4-5905-4499-9808-9A09D4E2B7B4}" type="presOf" srcId="{DFAA2F15-2BF7-41BB-A26E-80DF313619B3}" destId="{395AB07D-F696-417F-94FE-8E37BEB5D3C5}" srcOrd="0" destOrd="0" presId="urn:microsoft.com/office/officeart/2008/layout/VerticalCurvedList"/>
    <dgm:cxn modelId="{88C07CDD-AF70-4EB7-A083-3E6C7CF229EE}" type="presOf" srcId="{7DF6C045-8F15-42ED-A70F-C2064F4B6DBB}" destId="{87B3568E-C74D-4631-B123-B51A068F1790}" srcOrd="0" destOrd="0" presId="urn:microsoft.com/office/officeart/2008/layout/VerticalCurvedList"/>
    <dgm:cxn modelId="{94F2E419-F55C-418D-81EA-B41492F17D8A}" type="presOf" srcId="{594DF82E-70A7-4552-9663-31739AFA8873}" destId="{353E3BAE-86B8-4EF7-9B3C-2611F3E3B03D}" srcOrd="0" destOrd="0" presId="urn:microsoft.com/office/officeart/2008/layout/VerticalCurvedList"/>
    <dgm:cxn modelId="{2CAAF2C5-EDD0-457B-B3C2-3754EB65E83B}" srcId="{0E4B70BC-3136-4BAA-9887-5C4B516F2B47}" destId="{7DF6C045-8F15-42ED-A70F-C2064F4B6DBB}" srcOrd="2" destOrd="0" parTransId="{AE998678-24DA-4F5E-ADBF-A1615FBA34B5}" sibTransId="{DD45361D-50E1-466C-9FF0-4375FB1A9603}"/>
    <dgm:cxn modelId="{4F2D1393-F8EC-4650-8A98-7A4DAD81D7BF}" type="presParOf" srcId="{F81D2A39-3D8A-4C28-A5B5-052712CD0B45}" destId="{A5865221-C8DA-4686-84BD-B779931F39F4}" srcOrd="0" destOrd="0" presId="urn:microsoft.com/office/officeart/2008/layout/VerticalCurvedList"/>
    <dgm:cxn modelId="{B9F18B59-5205-461F-BCA7-AD11100D500D}" type="presParOf" srcId="{A5865221-C8DA-4686-84BD-B779931F39F4}" destId="{7452B07B-5E87-4434-8C4D-78C16E1313BE}" srcOrd="0" destOrd="0" presId="urn:microsoft.com/office/officeart/2008/layout/VerticalCurvedList"/>
    <dgm:cxn modelId="{E62CDB28-A714-43EF-92B0-7C7555E1E032}" type="presParOf" srcId="{7452B07B-5E87-4434-8C4D-78C16E1313BE}" destId="{A6FCBD13-C52E-418B-BFD6-2CFF3F051A0A}" srcOrd="0" destOrd="0" presId="urn:microsoft.com/office/officeart/2008/layout/VerticalCurvedList"/>
    <dgm:cxn modelId="{397BB7FB-F841-46F1-98B0-26E0C28FB69C}" type="presParOf" srcId="{7452B07B-5E87-4434-8C4D-78C16E1313BE}" destId="{395AB07D-F696-417F-94FE-8E37BEB5D3C5}" srcOrd="1" destOrd="0" presId="urn:microsoft.com/office/officeart/2008/layout/VerticalCurvedList"/>
    <dgm:cxn modelId="{5298E726-A3B2-4CE4-8299-46D0797E23D6}" type="presParOf" srcId="{7452B07B-5E87-4434-8C4D-78C16E1313BE}" destId="{C58C7194-E2ED-4F82-88E7-8211A9CED9B7}" srcOrd="2" destOrd="0" presId="urn:microsoft.com/office/officeart/2008/layout/VerticalCurvedList"/>
    <dgm:cxn modelId="{FF023B00-7ECD-422F-A257-5067463F8EE0}" type="presParOf" srcId="{7452B07B-5E87-4434-8C4D-78C16E1313BE}" destId="{C144D440-3268-4D58-AC61-F9DFC318EABD}" srcOrd="3" destOrd="0" presId="urn:microsoft.com/office/officeart/2008/layout/VerticalCurvedList"/>
    <dgm:cxn modelId="{9AA5F6AC-1178-417E-8773-D229967909A8}" type="presParOf" srcId="{A5865221-C8DA-4686-84BD-B779931F39F4}" destId="{353E3BAE-86B8-4EF7-9B3C-2611F3E3B03D}" srcOrd="1" destOrd="0" presId="urn:microsoft.com/office/officeart/2008/layout/VerticalCurvedList"/>
    <dgm:cxn modelId="{A0BF308A-2F3B-46F0-B845-5E4D91C1ED1A}" type="presParOf" srcId="{A5865221-C8DA-4686-84BD-B779931F39F4}" destId="{7D14C68E-9A2F-4D0F-8C00-1C7D84EE330F}" srcOrd="2" destOrd="0" presId="urn:microsoft.com/office/officeart/2008/layout/VerticalCurvedList"/>
    <dgm:cxn modelId="{0EEBAEF3-A065-4470-ACC1-FB75EE969C0C}" type="presParOf" srcId="{7D14C68E-9A2F-4D0F-8C00-1C7D84EE330F}" destId="{90DEC064-69E8-43D4-A92E-97C0C13466AD}" srcOrd="0" destOrd="0" presId="urn:microsoft.com/office/officeart/2008/layout/VerticalCurvedList"/>
    <dgm:cxn modelId="{AAF50EE0-56E3-4B17-A378-E5CC5504A3E1}" type="presParOf" srcId="{A5865221-C8DA-4686-84BD-B779931F39F4}" destId="{96A3103A-3643-4CFE-818A-E5259A1D8486}" srcOrd="3" destOrd="0" presId="urn:microsoft.com/office/officeart/2008/layout/VerticalCurvedList"/>
    <dgm:cxn modelId="{B3FBB402-5D3D-4A6C-9F38-2D84F2E93435}" type="presParOf" srcId="{A5865221-C8DA-4686-84BD-B779931F39F4}" destId="{1C9D781B-4B7D-47F4-B7DB-61244EF18AF4}" srcOrd="4" destOrd="0" presId="urn:microsoft.com/office/officeart/2008/layout/VerticalCurvedList"/>
    <dgm:cxn modelId="{601ABBA2-330F-4BB3-AD5D-57DBC93611F1}" type="presParOf" srcId="{1C9D781B-4B7D-47F4-B7DB-61244EF18AF4}" destId="{EADE9A7A-93D7-4398-9A41-06D79CD64B07}" srcOrd="0" destOrd="0" presId="urn:microsoft.com/office/officeart/2008/layout/VerticalCurvedList"/>
    <dgm:cxn modelId="{94C55DB4-2317-4C2D-BE45-C370E96C90D2}" type="presParOf" srcId="{A5865221-C8DA-4686-84BD-B779931F39F4}" destId="{87B3568E-C74D-4631-B123-B51A068F1790}" srcOrd="5" destOrd="0" presId="urn:microsoft.com/office/officeart/2008/layout/VerticalCurvedList"/>
    <dgm:cxn modelId="{5215A5F0-0BBA-491C-8EC6-13886570DCDF}" type="presParOf" srcId="{A5865221-C8DA-4686-84BD-B779931F39F4}" destId="{0F03F9D3-FFAF-46D8-85B7-F3D867655B49}" srcOrd="6" destOrd="0" presId="urn:microsoft.com/office/officeart/2008/layout/VerticalCurvedList"/>
    <dgm:cxn modelId="{48DF0E65-1C95-4520-9848-1F8525A56EE5}" type="presParOf" srcId="{0F03F9D3-FFAF-46D8-85B7-F3D867655B49}" destId="{FF34AAD1-0797-40F7-B5E9-5F95FDD1FD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AB07D-F696-417F-94FE-8E37BEB5D3C5}">
      <dsp:nvSpPr>
        <dsp:cNvPr id="0" name=""/>
        <dsp:cNvSpPr/>
      </dsp:nvSpPr>
      <dsp:spPr>
        <a:xfrm>
          <a:off x="-3104043" y="-477844"/>
          <a:ext cx="3702456" cy="3702456"/>
        </a:xfrm>
        <a:prstGeom prst="blockArc">
          <a:avLst>
            <a:gd name="adj1" fmla="val 18900000"/>
            <a:gd name="adj2" fmla="val 2700000"/>
            <a:gd name="adj3" fmla="val 583"/>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3E3BAE-86B8-4EF7-9B3C-2611F3E3B03D}">
      <dsp:nvSpPr>
        <dsp:cNvPr id="0" name=""/>
        <dsp:cNvSpPr/>
      </dsp:nvSpPr>
      <dsp:spPr>
        <a:xfrm>
          <a:off x="384774" y="274676"/>
          <a:ext cx="3471971" cy="549353"/>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049" tIns="71120" rIns="71120" bIns="71120" numCol="1" spcCol="1270" anchor="ctr" anchorCtr="0">
          <a:noAutofit/>
        </a:bodyPr>
        <a:lstStyle/>
        <a:p>
          <a:pPr lvl="0" algn="l" defTabSz="1244600">
            <a:lnSpc>
              <a:spcPct val="90000"/>
            </a:lnSpc>
            <a:spcBef>
              <a:spcPct val="0"/>
            </a:spcBef>
            <a:spcAft>
              <a:spcPct val="35000"/>
            </a:spcAft>
          </a:pPr>
          <a:r>
            <a:rPr lang="sr-Latn-CS" sz="2800" kern="1200" dirty="0" smtClean="0">
              <a:latin typeface="+mn-lt"/>
            </a:rPr>
            <a:t>21 €/</a:t>
          </a:r>
          <a:r>
            <a:rPr lang="sr-Latn-CS" sz="2800" kern="1200" dirty="0" err="1" smtClean="0">
              <a:latin typeface="+mn-lt"/>
            </a:rPr>
            <a:t>MWh</a:t>
          </a:r>
          <a:endParaRPr lang="en-US" sz="2800" kern="1200" dirty="0">
            <a:latin typeface="+mn-lt"/>
          </a:endParaRPr>
        </a:p>
      </dsp:txBody>
      <dsp:txXfrm>
        <a:off x="384774" y="274676"/>
        <a:ext cx="3471971" cy="549353"/>
      </dsp:txXfrm>
    </dsp:sp>
    <dsp:sp modelId="{90DEC064-69E8-43D4-A92E-97C0C13466AD}">
      <dsp:nvSpPr>
        <dsp:cNvPr id="0" name=""/>
        <dsp:cNvSpPr/>
      </dsp:nvSpPr>
      <dsp:spPr>
        <a:xfrm>
          <a:off x="41428" y="206007"/>
          <a:ext cx="686692" cy="68669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A3103A-3643-4CFE-818A-E5259A1D8486}">
      <dsp:nvSpPr>
        <dsp:cNvPr id="0" name=""/>
        <dsp:cNvSpPr/>
      </dsp:nvSpPr>
      <dsp:spPr>
        <a:xfrm>
          <a:off x="584464" y="1098707"/>
          <a:ext cx="3272281" cy="549353"/>
        </a:xfrm>
        <a:prstGeom prst="rect">
          <a:avLst/>
        </a:prstGeom>
        <a:solidFill>
          <a:schemeClr val="accent1">
            <a:shade val="80000"/>
            <a:hueOff val="243783"/>
            <a:satOff val="-13812"/>
            <a:lumOff val="157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049" tIns="71120" rIns="71120" bIns="71120" numCol="1" spcCol="1270" anchor="ctr" anchorCtr="0">
          <a:noAutofit/>
        </a:bodyPr>
        <a:lstStyle/>
        <a:p>
          <a:pPr lvl="0" algn="l" defTabSz="1244600">
            <a:lnSpc>
              <a:spcPct val="90000"/>
            </a:lnSpc>
            <a:spcBef>
              <a:spcPct val="0"/>
            </a:spcBef>
            <a:spcAft>
              <a:spcPct val="35000"/>
            </a:spcAft>
          </a:pPr>
          <a:r>
            <a:rPr lang="sr-Latn-CS" sz="2800" kern="1200" dirty="0" smtClean="0">
              <a:latin typeface="+mn-lt"/>
            </a:rPr>
            <a:t>24 €/</a:t>
          </a:r>
          <a:r>
            <a:rPr lang="sr-Latn-CS" sz="2800" kern="1200" dirty="0" err="1" smtClean="0">
              <a:latin typeface="+mn-lt"/>
            </a:rPr>
            <a:t>MWh</a:t>
          </a:r>
          <a:endParaRPr lang="en-US" sz="2800" kern="1200" dirty="0">
            <a:latin typeface="+mn-lt"/>
          </a:endParaRPr>
        </a:p>
      </dsp:txBody>
      <dsp:txXfrm>
        <a:off x="584464" y="1098707"/>
        <a:ext cx="3272281" cy="549353"/>
      </dsp:txXfrm>
    </dsp:sp>
    <dsp:sp modelId="{EADE9A7A-93D7-4398-9A41-06D79CD64B07}">
      <dsp:nvSpPr>
        <dsp:cNvPr id="0" name=""/>
        <dsp:cNvSpPr/>
      </dsp:nvSpPr>
      <dsp:spPr>
        <a:xfrm>
          <a:off x="241118" y="1030038"/>
          <a:ext cx="686692" cy="686692"/>
        </a:xfrm>
        <a:prstGeom prst="ellipse">
          <a:avLst/>
        </a:prstGeom>
        <a:solidFill>
          <a:schemeClr val="lt1">
            <a:hueOff val="0"/>
            <a:satOff val="0"/>
            <a:lumOff val="0"/>
            <a:alphaOff val="0"/>
          </a:schemeClr>
        </a:solidFill>
        <a:ln w="25400" cap="flat" cmpd="sng" algn="ctr">
          <a:solidFill>
            <a:schemeClr val="accent1">
              <a:shade val="80000"/>
              <a:hueOff val="243783"/>
              <a:satOff val="-13812"/>
              <a:lumOff val="15718"/>
              <a:alphaOff val="0"/>
            </a:schemeClr>
          </a:solidFill>
          <a:prstDash val="solid"/>
        </a:ln>
        <a:effectLst/>
      </dsp:spPr>
      <dsp:style>
        <a:lnRef idx="2">
          <a:scrgbClr r="0" g="0" b="0"/>
        </a:lnRef>
        <a:fillRef idx="1">
          <a:scrgbClr r="0" g="0" b="0"/>
        </a:fillRef>
        <a:effectRef idx="0">
          <a:scrgbClr r="0" g="0" b="0"/>
        </a:effectRef>
        <a:fontRef idx="minor"/>
      </dsp:style>
    </dsp:sp>
    <dsp:sp modelId="{87B3568E-C74D-4631-B123-B51A068F1790}">
      <dsp:nvSpPr>
        <dsp:cNvPr id="0" name=""/>
        <dsp:cNvSpPr/>
      </dsp:nvSpPr>
      <dsp:spPr>
        <a:xfrm>
          <a:off x="384774" y="1922737"/>
          <a:ext cx="3471971" cy="549353"/>
        </a:xfrm>
        <a:prstGeom prst="rect">
          <a:avLst/>
        </a:prstGeom>
        <a:solidFill>
          <a:schemeClr val="accent1">
            <a:shade val="80000"/>
            <a:hueOff val="487566"/>
            <a:satOff val="-27624"/>
            <a:lumOff val="3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049" tIns="71120" rIns="71120" bIns="71120" numCol="1" spcCol="1270" anchor="ctr" anchorCtr="0">
          <a:noAutofit/>
        </a:bodyPr>
        <a:lstStyle/>
        <a:p>
          <a:pPr lvl="0" algn="l" defTabSz="1244600">
            <a:lnSpc>
              <a:spcPct val="90000"/>
            </a:lnSpc>
            <a:spcBef>
              <a:spcPct val="0"/>
            </a:spcBef>
            <a:spcAft>
              <a:spcPct val="35000"/>
            </a:spcAft>
          </a:pPr>
          <a:r>
            <a:rPr lang="sr-Latn-CS" sz="2800" kern="1200" dirty="0" smtClean="0">
              <a:latin typeface="+mn-lt"/>
            </a:rPr>
            <a:t>6 €/</a:t>
          </a:r>
          <a:r>
            <a:rPr lang="sr-Latn-CS" sz="2800" kern="1200" dirty="0" err="1" smtClean="0">
              <a:latin typeface="+mn-lt"/>
            </a:rPr>
            <a:t>MWh</a:t>
          </a:r>
          <a:endParaRPr lang="en-US" sz="2800" kern="1200" dirty="0">
            <a:latin typeface="+mn-lt"/>
          </a:endParaRPr>
        </a:p>
      </dsp:txBody>
      <dsp:txXfrm>
        <a:off x="384774" y="1922737"/>
        <a:ext cx="3471971" cy="549353"/>
      </dsp:txXfrm>
    </dsp:sp>
    <dsp:sp modelId="{FF34AAD1-0797-40F7-B5E9-5F95FDD1FD10}">
      <dsp:nvSpPr>
        <dsp:cNvPr id="0" name=""/>
        <dsp:cNvSpPr/>
      </dsp:nvSpPr>
      <dsp:spPr>
        <a:xfrm>
          <a:off x="41428" y="1854068"/>
          <a:ext cx="686692" cy="686692"/>
        </a:xfrm>
        <a:prstGeom prst="ellipse">
          <a:avLst/>
        </a:prstGeom>
        <a:solidFill>
          <a:schemeClr val="lt1">
            <a:hueOff val="0"/>
            <a:satOff val="0"/>
            <a:lumOff val="0"/>
            <a:alphaOff val="0"/>
          </a:schemeClr>
        </a:solidFill>
        <a:ln w="25400" cap="flat" cmpd="sng" algn="ctr">
          <a:solidFill>
            <a:schemeClr val="accent1">
              <a:shade val="80000"/>
              <a:hueOff val="487566"/>
              <a:satOff val="-27624"/>
              <a:lumOff val="3143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AB07D-F696-417F-94FE-8E37BEB5D3C5}">
      <dsp:nvSpPr>
        <dsp:cNvPr id="0" name=""/>
        <dsp:cNvSpPr/>
      </dsp:nvSpPr>
      <dsp:spPr>
        <a:xfrm>
          <a:off x="-3104043" y="-477844"/>
          <a:ext cx="3702456" cy="3702456"/>
        </a:xfrm>
        <a:prstGeom prst="blockArc">
          <a:avLst>
            <a:gd name="adj1" fmla="val 18900000"/>
            <a:gd name="adj2" fmla="val 2700000"/>
            <a:gd name="adj3" fmla="val 583"/>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3E3BAE-86B8-4EF7-9B3C-2611F3E3B03D}">
      <dsp:nvSpPr>
        <dsp:cNvPr id="0" name=""/>
        <dsp:cNvSpPr/>
      </dsp:nvSpPr>
      <dsp:spPr>
        <a:xfrm>
          <a:off x="384774" y="274676"/>
          <a:ext cx="3471971" cy="549353"/>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049" tIns="71120" rIns="71120" bIns="71120" numCol="1" spcCol="1270" anchor="ctr" anchorCtr="0">
          <a:noAutofit/>
        </a:bodyPr>
        <a:lstStyle/>
        <a:p>
          <a:pPr lvl="0" algn="l" defTabSz="1244600">
            <a:lnSpc>
              <a:spcPct val="90000"/>
            </a:lnSpc>
            <a:spcBef>
              <a:spcPct val="0"/>
            </a:spcBef>
            <a:spcAft>
              <a:spcPct val="35000"/>
            </a:spcAft>
          </a:pPr>
          <a:r>
            <a:rPr lang="sr-Latn-CS" sz="2800" kern="1200" dirty="0" smtClean="0">
              <a:latin typeface="+mn-lt"/>
            </a:rPr>
            <a:t>43,5 €/</a:t>
          </a:r>
          <a:r>
            <a:rPr lang="sr-Latn-CS" sz="2800" kern="1200" dirty="0" err="1" smtClean="0">
              <a:latin typeface="+mn-lt"/>
            </a:rPr>
            <a:t>MWh</a:t>
          </a:r>
          <a:endParaRPr lang="en-US" sz="2800" kern="1200" dirty="0">
            <a:latin typeface="+mn-lt"/>
          </a:endParaRPr>
        </a:p>
      </dsp:txBody>
      <dsp:txXfrm>
        <a:off x="384774" y="274676"/>
        <a:ext cx="3471971" cy="549353"/>
      </dsp:txXfrm>
    </dsp:sp>
    <dsp:sp modelId="{90DEC064-69E8-43D4-A92E-97C0C13466AD}">
      <dsp:nvSpPr>
        <dsp:cNvPr id="0" name=""/>
        <dsp:cNvSpPr/>
      </dsp:nvSpPr>
      <dsp:spPr>
        <a:xfrm>
          <a:off x="41428" y="206007"/>
          <a:ext cx="686692" cy="68669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A3103A-3643-4CFE-818A-E5259A1D8486}">
      <dsp:nvSpPr>
        <dsp:cNvPr id="0" name=""/>
        <dsp:cNvSpPr/>
      </dsp:nvSpPr>
      <dsp:spPr>
        <a:xfrm>
          <a:off x="584464" y="1098707"/>
          <a:ext cx="3272281" cy="549353"/>
        </a:xfrm>
        <a:prstGeom prst="rect">
          <a:avLst/>
        </a:prstGeom>
        <a:solidFill>
          <a:schemeClr val="accent3">
            <a:shade val="80000"/>
            <a:hueOff val="114683"/>
            <a:satOff val="5382"/>
            <a:lumOff val="106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049" tIns="71120" rIns="71120" bIns="71120" numCol="1" spcCol="1270" anchor="ctr" anchorCtr="0">
          <a:noAutofit/>
        </a:bodyPr>
        <a:lstStyle/>
        <a:p>
          <a:pPr lvl="0" algn="l" defTabSz="1244600">
            <a:lnSpc>
              <a:spcPct val="90000"/>
            </a:lnSpc>
            <a:spcBef>
              <a:spcPct val="0"/>
            </a:spcBef>
            <a:spcAft>
              <a:spcPct val="35000"/>
            </a:spcAft>
          </a:pPr>
          <a:r>
            <a:rPr lang="sr-Latn-CS" sz="2800" kern="1200" dirty="0" smtClean="0">
              <a:latin typeface="+mn-lt"/>
            </a:rPr>
            <a:t>49,4 €/</a:t>
          </a:r>
          <a:r>
            <a:rPr lang="sr-Latn-CS" sz="2800" kern="1200" dirty="0" err="1" smtClean="0">
              <a:latin typeface="+mn-lt"/>
            </a:rPr>
            <a:t>MWh</a:t>
          </a:r>
          <a:endParaRPr lang="en-US" sz="2800" kern="1200" dirty="0">
            <a:latin typeface="+mn-lt"/>
          </a:endParaRPr>
        </a:p>
      </dsp:txBody>
      <dsp:txXfrm>
        <a:off x="584464" y="1098707"/>
        <a:ext cx="3272281" cy="549353"/>
      </dsp:txXfrm>
    </dsp:sp>
    <dsp:sp modelId="{EADE9A7A-93D7-4398-9A41-06D79CD64B07}">
      <dsp:nvSpPr>
        <dsp:cNvPr id="0" name=""/>
        <dsp:cNvSpPr/>
      </dsp:nvSpPr>
      <dsp:spPr>
        <a:xfrm>
          <a:off x="241118" y="1030038"/>
          <a:ext cx="686692" cy="686692"/>
        </a:xfrm>
        <a:prstGeom prst="ellipse">
          <a:avLst/>
        </a:prstGeom>
        <a:solidFill>
          <a:schemeClr val="lt1">
            <a:hueOff val="0"/>
            <a:satOff val="0"/>
            <a:lumOff val="0"/>
            <a:alphaOff val="0"/>
          </a:schemeClr>
        </a:solidFill>
        <a:ln w="25400" cap="flat" cmpd="sng" algn="ctr">
          <a:solidFill>
            <a:schemeClr val="accent3">
              <a:shade val="80000"/>
              <a:hueOff val="114683"/>
              <a:satOff val="5382"/>
              <a:lumOff val="10641"/>
              <a:alphaOff val="0"/>
            </a:schemeClr>
          </a:solidFill>
          <a:prstDash val="solid"/>
        </a:ln>
        <a:effectLst/>
      </dsp:spPr>
      <dsp:style>
        <a:lnRef idx="2">
          <a:scrgbClr r="0" g="0" b="0"/>
        </a:lnRef>
        <a:fillRef idx="1">
          <a:scrgbClr r="0" g="0" b="0"/>
        </a:fillRef>
        <a:effectRef idx="0">
          <a:scrgbClr r="0" g="0" b="0"/>
        </a:effectRef>
        <a:fontRef idx="minor"/>
      </dsp:style>
    </dsp:sp>
    <dsp:sp modelId="{87B3568E-C74D-4631-B123-B51A068F1790}">
      <dsp:nvSpPr>
        <dsp:cNvPr id="0" name=""/>
        <dsp:cNvSpPr/>
      </dsp:nvSpPr>
      <dsp:spPr>
        <a:xfrm>
          <a:off x="384774" y="1922737"/>
          <a:ext cx="3471971" cy="549353"/>
        </a:xfrm>
        <a:prstGeom prst="rect">
          <a:avLst/>
        </a:prstGeom>
        <a:solidFill>
          <a:schemeClr val="accent3">
            <a:shade val="80000"/>
            <a:hueOff val="229365"/>
            <a:satOff val="10763"/>
            <a:lumOff val="212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049" tIns="71120" rIns="71120" bIns="71120" numCol="1" spcCol="1270" anchor="ctr" anchorCtr="0">
          <a:noAutofit/>
        </a:bodyPr>
        <a:lstStyle/>
        <a:p>
          <a:pPr lvl="0" algn="l" defTabSz="1244600">
            <a:lnSpc>
              <a:spcPct val="90000"/>
            </a:lnSpc>
            <a:spcBef>
              <a:spcPct val="0"/>
            </a:spcBef>
            <a:spcAft>
              <a:spcPct val="35000"/>
            </a:spcAft>
          </a:pPr>
          <a:r>
            <a:rPr lang="sr-Latn-CS" sz="2800" kern="1200" dirty="0" smtClean="0">
              <a:latin typeface="+mn-lt"/>
            </a:rPr>
            <a:t>12,3 €/</a:t>
          </a:r>
          <a:r>
            <a:rPr lang="sr-Latn-CS" sz="2800" kern="1200" dirty="0" err="1" smtClean="0">
              <a:latin typeface="+mn-lt"/>
            </a:rPr>
            <a:t>MWh</a:t>
          </a:r>
          <a:endParaRPr lang="en-US" sz="2800" kern="1200" dirty="0">
            <a:latin typeface="+mn-lt"/>
          </a:endParaRPr>
        </a:p>
      </dsp:txBody>
      <dsp:txXfrm>
        <a:off x="384774" y="1922737"/>
        <a:ext cx="3471971" cy="549353"/>
      </dsp:txXfrm>
    </dsp:sp>
    <dsp:sp modelId="{FF34AAD1-0797-40F7-B5E9-5F95FDD1FD10}">
      <dsp:nvSpPr>
        <dsp:cNvPr id="0" name=""/>
        <dsp:cNvSpPr/>
      </dsp:nvSpPr>
      <dsp:spPr>
        <a:xfrm>
          <a:off x="41428" y="1854068"/>
          <a:ext cx="686692" cy="686692"/>
        </a:xfrm>
        <a:prstGeom prst="ellipse">
          <a:avLst/>
        </a:prstGeom>
        <a:solidFill>
          <a:schemeClr val="lt1">
            <a:hueOff val="0"/>
            <a:satOff val="0"/>
            <a:lumOff val="0"/>
            <a:alphaOff val="0"/>
          </a:schemeClr>
        </a:solidFill>
        <a:ln w="25400" cap="flat" cmpd="sng" algn="ctr">
          <a:solidFill>
            <a:schemeClr val="accent3">
              <a:shade val="80000"/>
              <a:hueOff val="229365"/>
              <a:satOff val="10763"/>
              <a:lumOff val="2128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AB07D-F696-417F-94FE-8E37BEB5D3C5}">
      <dsp:nvSpPr>
        <dsp:cNvPr id="0" name=""/>
        <dsp:cNvSpPr/>
      </dsp:nvSpPr>
      <dsp:spPr>
        <a:xfrm>
          <a:off x="-3104043" y="-477844"/>
          <a:ext cx="3702456" cy="3702456"/>
        </a:xfrm>
        <a:prstGeom prst="blockArc">
          <a:avLst>
            <a:gd name="adj1" fmla="val 18900000"/>
            <a:gd name="adj2" fmla="val 2700000"/>
            <a:gd name="adj3" fmla="val 583"/>
          </a:avLst>
        </a:prstGeom>
        <a:noFill/>
        <a:ln w="25400" cap="flat" cmpd="sng" algn="ctr">
          <a:solidFill>
            <a:srgbClr val="DA291C"/>
          </a:solidFill>
          <a:prstDash val="solid"/>
        </a:ln>
        <a:effectLst/>
      </dsp:spPr>
      <dsp:style>
        <a:lnRef idx="2">
          <a:scrgbClr r="0" g="0" b="0"/>
        </a:lnRef>
        <a:fillRef idx="0">
          <a:scrgbClr r="0" g="0" b="0"/>
        </a:fillRef>
        <a:effectRef idx="0">
          <a:scrgbClr r="0" g="0" b="0"/>
        </a:effectRef>
        <a:fontRef idx="minor"/>
      </dsp:style>
    </dsp:sp>
    <dsp:sp modelId="{353E3BAE-86B8-4EF7-9B3C-2611F3E3B03D}">
      <dsp:nvSpPr>
        <dsp:cNvPr id="0" name=""/>
        <dsp:cNvSpPr/>
      </dsp:nvSpPr>
      <dsp:spPr>
        <a:xfrm>
          <a:off x="384774" y="274676"/>
          <a:ext cx="3471971" cy="549353"/>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049" tIns="71120" rIns="71120" bIns="71120" numCol="1" spcCol="1270" anchor="ctr" anchorCtr="0">
          <a:noAutofit/>
        </a:bodyPr>
        <a:lstStyle/>
        <a:p>
          <a:pPr lvl="0" algn="l" defTabSz="1244600">
            <a:lnSpc>
              <a:spcPct val="90000"/>
            </a:lnSpc>
            <a:spcBef>
              <a:spcPct val="0"/>
            </a:spcBef>
            <a:spcAft>
              <a:spcPct val="35000"/>
            </a:spcAft>
          </a:pPr>
          <a:r>
            <a:rPr lang="sr-Latn-CS" sz="2800" kern="1200" dirty="0" smtClean="0">
              <a:latin typeface="+mn-lt"/>
            </a:rPr>
            <a:t>109,7 €/</a:t>
          </a:r>
          <a:r>
            <a:rPr lang="sr-Latn-CS" sz="2800" kern="1200" dirty="0" err="1" smtClean="0">
              <a:latin typeface="+mn-lt"/>
            </a:rPr>
            <a:t>MWh</a:t>
          </a:r>
          <a:endParaRPr lang="en-US" sz="2800" kern="1200" dirty="0">
            <a:latin typeface="+mn-lt"/>
          </a:endParaRPr>
        </a:p>
      </dsp:txBody>
      <dsp:txXfrm>
        <a:off x="384774" y="274676"/>
        <a:ext cx="3471971" cy="549353"/>
      </dsp:txXfrm>
    </dsp:sp>
    <dsp:sp modelId="{90DEC064-69E8-43D4-A92E-97C0C13466AD}">
      <dsp:nvSpPr>
        <dsp:cNvPr id="0" name=""/>
        <dsp:cNvSpPr/>
      </dsp:nvSpPr>
      <dsp:spPr>
        <a:xfrm>
          <a:off x="41428" y="206007"/>
          <a:ext cx="686692" cy="686692"/>
        </a:xfrm>
        <a:prstGeom prst="ellipse">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96A3103A-3643-4CFE-818A-E5259A1D8486}">
      <dsp:nvSpPr>
        <dsp:cNvPr id="0" name=""/>
        <dsp:cNvSpPr/>
      </dsp:nvSpPr>
      <dsp:spPr>
        <a:xfrm>
          <a:off x="584464" y="1098707"/>
          <a:ext cx="3272281" cy="549353"/>
        </a:xfrm>
        <a:prstGeom prst="rect">
          <a:avLst/>
        </a:prstGeom>
        <a:solidFill>
          <a:srgbClr val="FF0000">
            <a:alpha val="7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049" tIns="71120" rIns="71120" bIns="71120" numCol="1" spcCol="1270" anchor="ctr" anchorCtr="0">
          <a:noAutofit/>
        </a:bodyPr>
        <a:lstStyle/>
        <a:p>
          <a:pPr lvl="0" algn="l" defTabSz="1244600">
            <a:lnSpc>
              <a:spcPct val="90000"/>
            </a:lnSpc>
            <a:spcBef>
              <a:spcPct val="0"/>
            </a:spcBef>
            <a:spcAft>
              <a:spcPct val="35000"/>
            </a:spcAft>
          </a:pPr>
          <a:r>
            <a:rPr lang="sr-Latn-CS" sz="2800" kern="1200" dirty="0" smtClean="0">
              <a:latin typeface="+mn-lt"/>
            </a:rPr>
            <a:t>125,4 €/</a:t>
          </a:r>
          <a:r>
            <a:rPr lang="sr-Latn-CS" sz="2800" kern="1200" dirty="0" err="1" smtClean="0">
              <a:latin typeface="+mn-lt"/>
            </a:rPr>
            <a:t>MWh</a:t>
          </a:r>
          <a:endParaRPr lang="en-US" sz="2800" kern="1200" dirty="0">
            <a:latin typeface="+mn-lt"/>
          </a:endParaRPr>
        </a:p>
      </dsp:txBody>
      <dsp:txXfrm>
        <a:off x="584464" y="1098707"/>
        <a:ext cx="3272281" cy="549353"/>
      </dsp:txXfrm>
    </dsp:sp>
    <dsp:sp modelId="{EADE9A7A-93D7-4398-9A41-06D79CD64B07}">
      <dsp:nvSpPr>
        <dsp:cNvPr id="0" name=""/>
        <dsp:cNvSpPr/>
      </dsp:nvSpPr>
      <dsp:spPr>
        <a:xfrm>
          <a:off x="241118" y="1030038"/>
          <a:ext cx="686692" cy="686692"/>
        </a:xfrm>
        <a:prstGeom prst="ellipse">
          <a:avLst/>
        </a:prstGeom>
        <a:solidFill>
          <a:schemeClr val="lt1">
            <a:hueOff val="0"/>
            <a:satOff val="0"/>
            <a:lumOff val="0"/>
            <a:alphaOff val="0"/>
          </a:schemeClr>
        </a:solidFill>
        <a:ln w="25400" cap="flat" cmpd="sng" algn="ctr">
          <a:solidFill>
            <a:srgbClr val="FF0000">
              <a:alpha val="75000"/>
            </a:srgbClr>
          </a:solidFill>
          <a:prstDash val="solid"/>
        </a:ln>
        <a:effectLst/>
      </dsp:spPr>
      <dsp:style>
        <a:lnRef idx="2">
          <a:scrgbClr r="0" g="0" b="0"/>
        </a:lnRef>
        <a:fillRef idx="1">
          <a:scrgbClr r="0" g="0" b="0"/>
        </a:fillRef>
        <a:effectRef idx="0">
          <a:scrgbClr r="0" g="0" b="0"/>
        </a:effectRef>
        <a:fontRef idx="minor"/>
      </dsp:style>
    </dsp:sp>
    <dsp:sp modelId="{87B3568E-C74D-4631-B123-B51A068F1790}">
      <dsp:nvSpPr>
        <dsp:cNvPr id="0" name=""/>
        <dsp:cNvSpPr/>
      </dsp:nvSpPr>
      <dsp:spPr>
        <a:xfrm>
          <a:off x="384774" y="1922737"/>
          <a:ext cx="3471971" cy="549353"/>
        </a:xfrm>
        <a:prstGeom prst="rect">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049" tIns="71120" rIns="71120" bIns="71120" numCol="1" spcCol="1270" anchor="ctr" anchorCtr="0">
          <a:noAutofit/>
        </a:bodyPr>
        <a:lstStyle/>
        <a:p>
          <a:pPr lvl="0" algn="l" defTabSz="1244600">
            <a:lnSpc>
              <a:spcPct val="90000"/>
            </a:lnSpc>
            <a:spcBef>
              <a:spcPct val="0"/>
            </a:spcBef>
            <a:spcAft>
              <a:spcPct val="35000"/>
            </a:spcAft>
          </a:pPr>
          <a:r>
            <a:rPr lang="sr-Latn-CS" sz="2800" kern="1200" dirty="0" smtClean="0">
              <a:latin typeface="+mn-lt"/>
            </a:rPr>
            <a:t>31,4 €/</a:t>
          </a:r>
          <a:r>
            <a:rPr lang="sr-Latn-CS" sz="2800" kern="1200" dirty="0" err="1" smtClean="0">
              <a:latin typeface="+mn-lt"/>
            </a:rPr>
            <a:t>MWh</a:t>
          </a:r>
          <a:endParaRPr lang="en-US" sz="2800" kern="1200" dirty="0">
            <a:latin typeface="+mn-lt"/>
          </a:endParaRPr>
        </a:p>
      </dsp:txBody>
      <dsp:txXfrm>
        <a:off x="384774" y="1922737"/>
        <a:ext cx="3471971" cy="549353"/>
      </dsp:txXfrm>
    </dsp:sp>
    <dsp:sp modelId="{FF34AAD1-0797-40F7-B5E9-5F95FDD1FD10}">
      <dsp:nvSpPr>
        <dsp:cNvPr id="0" name=""/>
        <dsp:cNvSpPr/>
      </dsp:nvSpPr>
      <dsp:spPr>
        <a:xfrm>
          <a:off x="41428" y="1854068"/>
          <a:ext cx="686692" cy="686692"/>
        </a:xfrm>
        <a:prstGeom prst="ellipse">
          <a:avLst/>
        </a:prstGeom>
        <a:solidFill>
          <a:schemeClr val="lt1">
            <a:hueOff val="0"/>
            <a:satOff val="0"/>
            <a:lumOff val="0"/>
            <a:alphaOff val="0"/>
          </a:schemeClr>
        </a:solidFill>
        <a:ln w="25400" cap="flat" cmpd="sng" algn="ctr">
          <a:solidFill>
            <a:srgbClr val="FF0000">
              <a:alpha val="5000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10/14/2019</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10/14/2019</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296013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15</a:t>
            </a:fld>
            <a:endParaRPr lang="en-US" dirty="0"/>
          </a:p>
        </p:txBody>
      </p:sp>
    </p:spTree>
    <p:extLst>
      <p:ext uri="{BB962C8B-B14F-4D97-AF65-F5344CB8AC3E}">
        <p14:creationId xmlns:p14="http://schemas.microsoft.com/office/powerpoint/2010/main" val="317734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04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50245" y="9378051"/>
            <a:ext cx="2945955" cy="494612"/>
          </a:xfrm>
          <a:prstGeom prst="rect">
            <a:avLst/>
          </a:prstGeom>
        </p:spPr>
        <p:txBody>
          <a:bodyPr/>
          <a:lstStyle/>
          <a:p>
            <a:fld id="{B1FEB637-BC42-497E-9119-65CA0380A6EE}" type="slidenum">
              <a:rPr lang="en-GB" smtClean="0"/>
              <a:t>20</a:t>
            </a:fld>
            <a:endParaRPr lang="en-GB"/>
          </a:p>
        </p:txBody>
      </p:sp>
    </p:spTree>
    <p:extLst>
      <p:ext uri="{BB962C8B-B14F-4D97-AF65-F5344CB8AC3E}">
        <p14:creationId xmlns:p14="http://schemas.microsoft.com/office/powerpoint/2010/main" val="273452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smtClean="0"/>
              <a:t>Click icon to add picture</a:t>
            </a:r>
            <a:endParaRPr lang="en-US" noProof="0" dirty="0"/>
          </a:p>
        </p:txBody>
      </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2879515099"/>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Edit Master text styles</a:t>
            </a:r>
          </a:p>
        </p:txBody>
      </p:sp>
      <p:sp>
        <p:nvSpPr>
          <p:cNvPr id="9" name="TextBox 8"/>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3" name="TextBox 12"/>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Edit Master text styles</a:t>
            </a:r>
          </a:p>
        </p:txBody>
      </p:sp>
      <p:sp>
        <p:nvSpPr>
          <p:cNvPr id="14" name="TextBox 13"/>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Edit Master text styles</a:t>
            </a:r>
          </a:p>
        </p:txBody>
      </p:sp>
      <p:sp>
        <p:nvSpPr>
          <p:cNvPr id="18" name="TextBox 17"/>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9" name="TextBox 18"/>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Edit Master text styles</a:t>
            </a:r>
          </a:p>
        </p:txBody>
      </p:sp>
      <p:sp>
        <p:nvSpPr>
          <p:cNvPr id="14" name="TextBox 13"/>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smtClean="0"/>
              <a:t>Click icon to add picture</a:t>
            </a:r>
            <a:endParaRPr lang="en-US" noProof="0" dirty="0"/>
          </a:p>
        </p:txBody>
      </p:sp>
    </p:spTree>
    <p:extLst>
      <p:ext uri="{BB962C8B-B14F-4D97-AF65-F5344CB8AC3E}">
        <p14:creationId xmlns:p14="http://schemas.microsoft.com/office/powerpoint/2010/main" val="2783079461"/>
      </p:ext>
    </p:extLst>
  </p:cSld>
  <p:clrMapOvr>
    <a:masterClrMapping/>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smtClean="0"/>
              <a:t>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smtClean="0"/>
              <a:t>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smtClean="0"/>
              <a:t>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smtClean="0"/>
              <a:t>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smtClean="0"/>
              <a:t>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smtClean="0"/>
              <a:t>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smtClean="0"/>
              <a:t>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1212220219"/>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8082784" y="1700213"/>
            <a:ext cx="3639316" cy="2059099"/>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4284188" y="1700212"/>
            <a:ext cx="3636962" cy="2057767"/>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Box 12"/>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501653"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userDrawn="1"/>
        </p:nvSpPr>
        <p:spPr>
          <a:xfrm>
            <a:off x="11382378"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527611538"/>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smtClean="0"/>
              <a:t>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dirty="0"/>
              <a:t>Insert sponsorship mark here</a:t>
            </a:r>
            <a:endParaRPr lang="en-US"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smtClean="0"/>
              <a:t>Edit Master text styles</a:t>
            </a:r>
          </a:p>
        </p:txBody>
      </p:sp>
      <p:grpSp>
        <p:nvGrpSpPr>
          <p:cNvPr id="20" name="Group 19"/>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117034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Edit Master text styles</a:t>
            </a:r>
          </a:p>
        </p:txBody>
      </p:sp>
      <p:sp>
        <p:nvSpPr>
          <p:cNvPr id="12" name="TextBox 11"/>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3" name="TextBox 12"/>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Edit Master text styles</a:t>
            </a:r>
          </a:p>
        </p:txBody>
      </p:sp>
      <p:sp>
        <p:nvSpPr>
          <p:cNvPr id="20" name="TextBox 19"/>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21" name="TextBox 20"/>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Edit Master text styles</a:t>
            </a:r>
          </a:p>
        </p:txBody>
      </p:sp>
      <p:sp>
        <p:nvSpPr>
          <p:cNvPr id="7" name="TextBox 6"/>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8" name="TextBox 7"/>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Edit Master text styles</a:t>
            </a:r>
          </a:p>
        </p:txBody>
      </p:sp>
      <p:sp>
        <p:nvSpPr>
          <p:cNvPr id="20" name="TextBox 19"/>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21" name="TextBox 20"/>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Edit Master text styles</a:t>
            </a:r>
          </a:p>
        </p:txBody>
      </p:sp>
      <p:sp>
        <p:nvSpPr>
          <p:cNvPr id="20" name="TextBox 19"/>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21" name="TextBox 20"/>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4"/>
            </p:custDataLst>
            <p:extLst>
              <p:ext uri="{D42A27DB-BD31-4B8C-83A1-F6EECF244321}">
                <p14:modId xmlns:p14="http://schemas.microsoft.com/office/powerpoint/2010/main" val="16689181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318"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Box 9"/>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sr-Latn-CS" sz="650" noProof="0" dirty="0" smtClean="0">
                <a:solidFill>
                  <a:schemeClr val="tx1"/>
                </a:solidFill>
              </a:rPr>
              <a:t>Cene električne energije za domaćinstva u regionu</a:t>
            </a:r>
            <a:endParaRPr lang="en-US" sz="650" noProof="0" dirty="0">
              <a:solidFill>
                <a:schemeClr val="tx1"/>
              </a:solidFill>
            </a:endParaRPr>
          </a:p>
        </p:txBody>
      </p:sp>
      <p:sp>
        <p:nvSpPr>
          <p:cNvPr id="11" name="TextBox 10"/>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smtClean="0">
                <a:solidFill>
                  <a:schemeClr val="tx1"/>
                </a:solidFill>
                <a:latin typeface="Calibri" panose="020F0502020204030204" pitchFamily="34" charset="0"/>
                <a:cs typeface="Calibri" panose="020F0502020204030204" pitchFamily="34" charset="0"/>
              </a:rPr>
              <a:t>©</a:t>
            </a:r>
            <a:r>
              <a:rPr lang="sr-Latn-CS" sz="650" noProof="0" dirty="0" smtClean="0">
                <a:solidFill>
                  <a:schemeClr val="tx1"/>
                </a:solidFill>
                <a:latin typeface="Calibri" panose="020F0502020204030204" pitchFamily="34" charset="0"/>
                <a:cs typeface="Calibri" panose="020F0502020204030204" pitchFamily="34" charset="0"/>
              </a:rPr>
              <a:t> DELOITTE </a:t>
            </a:r>
            <a:r>
              <a:rPr lang="sr-Latn-CS" sz="650" noProof="0" dirty="0" err="1" smtClean="0">
                <a:solidFill>
                  <a:schemeClr val="tx1"/>
                </a:solidFill>
                <a:latin typeface="Calibri" panose="020F0502020204030204" pitchFamily="34" charset="0"/>
                <a:cs typeface="Calibri" panose="020F0502020204030204" pitchFamily="34" charset="0"/>
              </a:rPr>
              <a:t>d.o.o</a:t>
            </a:r>
            <a:r>
              <a:rPr lang="sr-Latn-CS" sz="650" noProof="0" dirty="0" smtClean="0">
                <a:solidFill>
                  <a:schemeClr val="tx1"/>
                </a:solidFill>
                <a:latin typeface="Calibri" panose="020F0502020204030204" pitchFamily="34" charset="0"/>
                <a:cs typeface="Calibri" panose="020F0502020204030204" pitchFamily="34" charset="0"/>
              </a:rPr>
              <a:t>. Beograd</a:t>
            </a:r>
            <a:endParaRPr lang="en-US" sz="650" noProof="0" dirty="0">
              <a:solidFill>
                <a:schemeClr val="tx1"/>
              </a:solidFill>
            </a:endParaRPr>
          </a:p>
        </p:txBody>
      </p:sp>
      <p:sp>
        <p:nvSpPr>
          <p:cNvPr id="12" name="TextBox 11"/>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55" r:id="rId3"/>
    <p:sldLayoutId id="2147483756"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7" r:id="rId41"/>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098" userDrawn="1">
          <p15:clr>
            <a:srgbClr val="F26B43"/>
          </p15:clr>
        </p15:guide>
        <p15:guide id="2" orient="horz" pos="2160" userDrawn="1">
          <p15:clr>
            <a:srgbClr val="F26B43"/>
          </p15:clr>
        </p15:guide>
        <p15:guide id="3" orient="horz" pos="3968" userDrawn="1">
          <p15:clr>
            <a:srgbClr val="F26B43"/>
          </p15:clr>
        </p15:guide>
        <p15:guide id="4" pos="296" userDrawn="1">
          <p15:clr>
            <a:srgbClr val="F26B43"/>
          </p15:clr>
        </p15:guide>
        <p15:guide id="5" pos="7384" userDrawn="1">
          <p15:clr>
            <a:srgbClr val="F26B43"/>
          </p15:clr>
        </p15:guide>
        <p15:guide id="6" orient="horz" pos="1071" userDrawn="1">
          <p15:clr>
            <a:srgbClr val="F26B43"/>
          </p15:clr>
        </p15:guide>
        <p15:guide id="7" orient="horz" pos="245" userDrawn="1">
          <p15:clr>
            <a:srgbClr val="F26B43"/>
          </p15:clr>
        </p15:guide>
        <p15:guide id="8" orient="horz" pos="4081" userDrawn="1">
          <p15:clr>
            <a:srgbClr val="F26B43"/>
          </p15:clr>
        </p15:guide>
        <p15:guide id="10" pos="4986" userDrawn="1">
          <p15:clr>
            <a:srgbClr val="F26B43"/>
          </p15:clr>
        </p15:guide>
        <p15:guide id="12" pos="1382" userDrawn="1">
          <p15:clr>
            <a:srgbClr val="F26B43"/>
          </p15:clr>
        </p15:guide>
        <p15:guide id="13" pos="1496" userDrawn="1">
          <p15:clr>
            <a:srgbClr val="F26B43"/>
          </p15:clr>
        </p15:guide>
        <p15:guide id="14" pos="2581" userDrawn="1">
          <p15:clr>
            <a:srgbClr val="F26B43"/>
          </p15:clr>
        </p15:guide>
        <p15:guide id="15" pos="2695" userDrawn="1">
          <p15:clr>
            <a:srgbClr val="F26B43"/>
          </p15:clr>
        </p15:guide>
        <p15:guide id="16" pos="6185" userDrawn="1">
          <p15:clr>
            <a:srgbClr val="F26B43"/>
          </p15:clr>
        </p15:guide>
        <p15:guide id="17" pos="3783" userDrawn="1">
          <p15:clr>
            <a:srgbClr val="F26B43"/>
          </p15:clr>
        </p15:guide>
        <p15:guide id="18" pos="3896" userDrawn="1">
          <p15:clr>
            <a:srgbClr val="F26B43"/>
          </p15:clr>
        </p15:guide>
        <p15:guide id="19" pos="3840" userDrawn="1">
          <p15:clr>
            <a:srgbClr val="F26B43"/>
          </p15:clr>
        </p15:guide>
        <p15:guide id="20" pos="6299" userDrawn="1">
          <p15:clr>
            <a:srgbClr val="F26B43"/>
          </p15:clr>
        </p15:guide>
        <p15:guide id="21" orient="horz" pos="1049" userDrawn="1">
          <p15:clr>
            <a:srgbClr val="F26B43"/>
          </p15:clr>
        </p15:guide>
        <p15:guide id="22" orient="horz" pos="641" userDrawn="1">
          <p15:clr>
            <a:srgbClr val="F26B43"/>
          </p15:clr>
        </p15:guide>
        <p15:guide id="23"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openxmlformats.org/officeDocument/2006/relationships/chart" Target="../charts/char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chart" Target="../charts/chart10.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carbonpricingdashboard.worldbank.org/map_data" TargetMode="External"/><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2.deloitte.com/rs/sr/pages/about-deloitte/articles/about-deloitte.html" TargetMode="External"/><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1462" y="1270388"/>
            <a:ext cx="4396423" cy="4317223"/>
          </a:xfrm>
        </p:spPr>
        <p:txBody>
          <a:bodyPr/>
          <a:lstStyle/>
          <a:p>
            <a:r>
              <a:rPr lang="sr-Latn-CS" dirty="0" smtClean="0"/>
              <a:t>Cene električne energije za domaćinstva u regionu</a:t>
            </a:r>
            <a:endParaRPr lang="en-US" dirty="0"/>
          </a:p>
        </p:txBody>
      </p:sp>
      <p:sp>
        <p:nvSpPr>
          <p:cNvPr id="3" name="Subtitle 2"/>
          <p:cNvSpPr>
            <a:spLocks noGrp="1"/>
          </p:cNvSpPr>
          <p:nvPr>
            <p:ph type="subTitle" idx="1"/>
          </p:nvPr>
        </p:nvSpPr>
        <p:spPr>
          <a:xfrm>
            <a:off x="475325" y="5483108"/>
            <a:ext cx="5594348" cy="505645"/>
          </a:xfrm>
        </p:spPr>
        <p:txBody>
          <a:bodyPr/>
          <a:lstStyle/>
          <a:p>
            <a:r>
              <a:rPr lang="sr-Latn-CS" dirty="0" smtClean="0"/>
              <a:t>Konferencija Balkan magazina</a:t>
            </a:r>
          </a:p>
          <a:p>
            <a:r>
              <a:rPr lang="sr-Latn-CS" b="1" i="1" dirty="0" smtClean="0"/>
              <a:t>Tržište energenata u regionu Zapadnog Balkana</a:t>
            </a:r>
            <a:endParaRPr lang="en-US" b="1" i="1" dirty="0"/>
          </a:p>
        </p:txBody>
      </p:sp>
      <p:sp>
        <p:nvSpPr>
          <p:cNvPr id="4" name="Text Placeholder 3"/>
          <p:cNvSpPr>
            <a:spLocks noGrp="1"/>
          </p:cNvSpPr>
          <p:nvPr>
            <p:ph type="body" sz="quarter" idx="10"/>
          </p:nvPr>
        </p:nvSpPr>
        <p:spPr>
          <a:xfrm>
            <a:off x="475325" y="6100355"/>
            <a:ext cx="5594349" cy="560796"/>
          </a:xfrm>
        </p:spPr>
        <p:txBody>
          <a:bodyPr/>
          <a:lstStyle/>
          <a:p>
            <a:r>
              <a:rPr lang="sr-Latn-CS" b="1" dirty="0" smtClean="0"/>
              <a:t>Željko Marković, </a:t>
            </a:r>
            <a:r>
              <a:rPr lang="sr-Latn-CS" b="1" dirty="0" err="1" smtClean="0"/>
              <a:t>Deloitte</a:t>
            </a:r>
            <a:r>
              <a:rPr lang="sr-Latn-CS" b="1" dirty="0" smtClean="0"/>
              <a:t> </a:t>
            </a:r>
            <a:r>
              <a:rPr lang="sr-Latn-CS" b="1" dirty="0" err="1" smtClean="0"/>
              <a:t>d.o.o</a:t>
            </a:r>
            <a:r>
              <a:rPr lang="sr-Latn-CS" b="1" dirty="0" smtClean="0"/>
              <a:t>. Beograd</a:t>
            </a:r>
          </a:p>
          <a:p>
            <a:r>
              <a:rPr lang="sr-Latn-CS" i="1" dirty="0" err="1" smtClean="0"/>
              <a:t>Deloitte</a:t>
            </a:r>
            <a:r>
              <a:rPr lang="sr-Latn-CS" i="1" dirty="0" smtClean="0"/>
              <a:t> </a:t>
            </a:r>
            <a:r>
              <a:rPr lang="sr-Latn-CS" i="1" dirty="0" err="1" smtClean="0"/>
              <a:t>Leader</a:t>
            </a:r>
            <a:r>
              <a:rPr lang="sr-Latn-CS" i="1" dirty="0" smtClean="0"/>
              <a:t> </a:t>
            </a:r>
            <a:r>
              <a:rPr lang="sr-Latn-CS" i="1" dirty="0" err="1" smtClean="0"/>
              <a:t>for</a:t>
            </a:r>
            <a:r>
              <a:rPr lang="sr-Latn-CS" i="1" dirty="0" smtClean="0"/>
              <a:t> </a:t>
            </a:r>
            <a:r>
              <a:rPr lang="sr-Latn-CS" i="1" dirty="0" err="1" smtClean="0"/>
              <a:t>Power</a:t>
            </a:r>
            <a:r>
              <a:rPr lang="sr-Latn-CS" i="1" dirty="0" smtClean="0"/>
              <a:t>, </a:t>
            </a:r>
            <a:r>
              <a:rPr lang="sr-Latn-CS" i="1" dirty="0" err="1" smtClean="0"/>
              <a:t>Energy</a:t>
            </a:r>
            <a:r>
              <a:rPr lang="sr-Latn-CS" i="1" dirty="0" smtClean="0"/>
              <a:t> &amp; </a:t>
            </a:r>
            <a:r>
              <a:rPr lang="sr-Latn-CS" i="1" dirty="0" err="1" smtClean="0"/>
              <a:t>Industrials</a:t>
            </a:r>
            <a:endParaRPr lang="sr-Latn-CS" i="1" dirty="0" smtClean="0"/>
          </a:p>
          <a:p>
            <a:r>
              <a:rPr lang="sr-Latn-CS" i="1" dirty="0" err="1" smtClean="0"/>
              <a:t>Serbia</a:t>
            </a:r>
            <a:r>
              <a:rPr lang="sr-Latn-CS" i="1" dirty="0" smtClean="0"/>
              <a:t>, </a:t>
            </a:r>
            <a:r>
              <a:rPr lang="sr-Latn-CS" i="1" dirty="0" err="1" smtClean="0"/>
              <a:t>Republic</a:t>
            </a:r>
            <a:r>
              <a:rPr lang="sr-Latn-CS" i="1" dirty="0" smtClean="0"/>
              <a:t> </a:t>
            </a:r>
            <a:r>
              <a:rPr lang="sr-Latn-CS" i="1" dirty="0" err="1" smtClean="0"/>
              <a:t>of</a:t>
            </a:r>
            <a:r>
              <a:rPr lang="sr-Latn-CS" i="1" dirty="0" smtClean="0"/>
              <a:t> Srpska, </a:t>
            </a:r>
            <a:r>
              <a:rPr lang="sr-Latn-CS" i="1" dirty="0" err="1" smtClean="0"/>
              <a:t>Montenegro</a:t>
            </a:r>
            <a:r>
              <a:rPr lang="sr-Latn-CS" i="1" dirty="0" smtClean="0"/>
              <a:t> </a:t>
            </a:r>
            <a:r>
              <a:rPr lang="sr-Latn-CS" i="1" dirty="0" err="1" smtClean="0"/>
              <a:t>and</a:t>
            </a:r>
            <a:r>
              <a:rPr lang="sr-Latn-CS" i="1" dirty="0" smtClean="0"/>
              <a:t> </a:t>
            </a:r>
            <a:r>
              <a:rPr lang="sr-Latn-CS" i="1" dirty="0" err="1" smtClean="0"/>
              <a:t>North</a:t>
            </a:r>
            <a:r>
              <a:rPr lang="sr-Latn-CS" i="1" dirty="0" smtClean="0"/>
              <a:t> </a:t>
            </a:r>
            <a:r>
              <a:rPr lang="sr-Latn-CS" i="1" dirty="0" err="1" smtClean="0"/>
              <a:t>Macedonia</a:t>
            </a:r>
            <a:endParaRPr lang="en-US" i="1" dirty="0"/>
          </a:p>
          <a:p>
            <a:endParaRPr lang="en-US" dirty="0"/>
          </a:p>
        </p:txBody>
      </p:sp>
    </p:spTree>
    <p:extLst>
      <p:ext uri="{BB962C8B-B14F-4D97-AF65-F5344CB8AC3E}">
        <p14:creationId xmlns:p14="http://schemas.microsoft.com/office/powerpoint/2010/main" val="233436670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80978" y="3120452"/>
            <a:ext cx="3194900" cy="246221"/>
          </a:xfrm>
          <a:prstGeom prst="rect">
            <a:avLst/>
          </a:prstGeom>
        </p:spPr>
        <p:txBody>
          <a:bodyPr wrap="square">
            <a:spAutoFit/>
          </a:bodyPr>
          <a:lstStyle/>
          <a:p>
            <a:r>
              <a:rPr lang="sr-Latn-CS" sz="1000" i="1" dirty="0" smtClean="0">
                <a:solidFill>
                  <a:srgbClr val="000000"/>
                </a:solidFill>
              </a:rPr>
              <a:t>Na nivou 30 dana: Crvena zona </a:t>
            </a:r>
            <a:r>
              <a:rPr lang="en-US" sz="1000" i="1" dirty="0" smtClean="0">
                <a:solidFill>
                  <a:srgbClr val="000000"/>
                </a:solidFill>
              </a:rPr>
              <a:t>&gt;</a:t>
            </a:r>
            <a:r>
              <a:rPr lang="sr-Latn-CS" sz="1000" i="1" dirty="0" smtClean="0">
                <a:solidFill>
                  <a:srgbClr val="000000"/>
                </a:solidFill>
              </a:rPr>
              <a:t> 1600 </a:t>
            </a:r>
            <a:r>
              <a:rPr lang="sr-Latn-CS" sz="1000" i="1" dirty="0" err="1" smtClean="0">
                <a:solidFill>
                  <a:srgbClr val="000000"/>
                </a:solidFill>
              </a:rPr>
              <a:t>kWh</a:t>
            </a:r>
            <a:endParaRPr lang="sr-Latn-CS" sz="1000" i="1" dirty="0"/>
          </a:p>
        </p:txBody>
      </p:sp>
      <p:sp>
        <p:nvSpPr>
          <p:cNvPr id="12" name="Title 9"/>
          <p:cNvSpPr txBox="1">
            <a:spLocks/>
          </p:cNvSpPr>
          <p:nvPr/>
        </p:nvSpPr>
        <p:spPr>
          <a:xfrm>
            <a:off x="469900"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sr-Latn-CS" dirty="0" smtClean="0"/>
              <a:t>Struktura cena </a:t>
            </a:r>
            <a:r>
              <a:rPr lang="sr-Latn-CS" dirty="0" err="1" smtClean="0"/>
              <a:t>kWh</a:t>
            </a:r>
            <a:r>
              <a:rPr lang="sr-Latn-CS" dirty="0" smtClean="0"/>
              <a:t> po zonama i tarifama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06322343"/>
              </p:ext>
            </p:extLst>
          </p:nvPr>
        </p:nvGraphicFramePr>
        <p:xfrm>
          <a:off x="466297" y="1166910"/>
          <a:ext cx="6453116" cy="1961388"/>
        </p:xfrm>
        <a:graphic>
          <a:graphicData uri="http://schemas.openxmlformats.org/drawingml/2006/table">
            <a:tbl>
              <a:tblPr firstRow="1" firstCol="1" bandRow="1"/>
              <a:tblGrid>
                <a:gridCol w="2481968">
                  <a:extLst>
                    <a:ext uri="{9D8B030D-6E8A-4147-A177-3AD203B41FA5}">
                      <a16:colId xmlns:a16="http://schemas.microsoft.com/office/drawing/2014/main" val="4073624594"/>
                    </a:ext>
                  </a:extLst>
                </a:gridCol>
                <a:gridCol w="661858">
                  <a:extLst>
                    <a:ext uri="{9D8B030D-6E8A-4147-A177-3AD203B41FA5}">
                      <a16:colId xmlns:a16="http://schemas.microsoft.com/office/drawing/2014/main" val="2082263753"/>
                    </a:ext>
                  </a:extLst>
                </a:gridCol>
                <a:gridCol w="661858">
                  <a:extLst>
                    <a:ext uri="{9D8B030D-6E8A-4147-A177-3AD203B41FA5}">
                      <a16:colId xmlns:a16="http://schemas.microsoft.com/office/drawing/2014/main" val="189862596"/>
                    </a:ext>
                  </a:extLst>
                </a:gridCol>
                <a:gridCol w="661858">
                  <a:extLst>
                    <a:ext uri="{9D8B030D-6E8A-4147-A177-3AD203B41FA5}">
                      <a16:colId xmlns:a16="http://schemas.microsoft.com/office/drawing/2014/main" val="745740407"/>
                    </a:ext>
                  </a:extLst>
                </a:gridCol>
                <a:gridCol w="661858">
                  <a:extLst>
                    <a:ext uri="{9D8B030D-6E8A-4147-A177-3AD203B41FA5}">
                      <a16:colId xmlns:a16="http://schemas.microsoft.com/office/drawing/2014/main" val="4254556643"/>
                    </a:ext>
                  </a:extLst>
                </a:gridCol>
                <a:gridCol w="661858">
                  <a:extLst>
                    <a:ext uri="{9D8B030D-6E8A-4147-A177-3AD203B41FA5}">
                      <a16:colId xmlns:a16="http://schemas.microsoft.com/office/drawing/2014/main" val="3661387087"/>
                    </a:ext>
                  </a:extLst>
                </a:gridCol>
                <a:gridCol w="661858">
                  <a:extLst>
                    <a:ext uri="{9D8B030D-6E8A-4147-A177-3AD203B41FA5}">
                      <a16:colId xmlns:a16="http://schemas.microsoft.com/office/drawing/2014/main" val="3018285375"/>
                    </a:ext>
                  </a:extLst>
                </a:gridCol>
              </a:tblGrid>
              <a:tr h="161925">
                <a:tc>
                  <a:txBody>
                    <a:bodyPr/>
                    <a:lstStyle/>
                    <a:p>
                      <a:pPr algn="ctr">
                        <a:lnSpc>
                          <a:spcPct val="107000"/>
                        </a:lnSpc>
                        <a:spcAft>
                          <a:spcPts val="0"/>
                        </a:spcAft>
                      </a:pPr>
                      <a:r>
                        <a:rPr lang="sr-Latn-CS" sz="1000" b="1"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Elementi strukture u ceni </a:t>
                      </a:r>
                      <a:r>
                        <a:rPr lang="sr-Latn-CS" sz="1000" b="1" dirty="0" err="1">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kWh</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a:lnSpc>
                          <a:spcPct val="107000"/>
                        </a:lnSpc>
                        <a:spcAft>
                          <a:spcPts val="0"/>
                        </a:spcAft>
                      </a:pPr>
                      <a:r>
                        <a:rPr lang="sr-Latn-CS" sz="1000" b="1"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JT Crvena</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a:lnSpc>
                          <a:spcPct val="107000"/>
                        </a:lnSpc>
                        <a:spcAft>
                          <a:spcPts val="0"/>
                        </a:spcAft>
                      </a:pPr>
                      <a:r>
                        <a:rPr lang="sr-Latn-CS" sz="1000" b="1"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JT Crvena</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a:lnSpc>
                          <a:spcPct val="107000"/>
                        </a:lnSpc>
                        <a:spcAft>
                          <a:spcPts val="0"/>
                        </a:spcAft>
                      </a:pPr>
                      <a:r>
                        <a:rPr lang="sr-Latn-CS" sz="1000" b="1"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VT Crvena</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a:lnSpc>
                          <a:spcPct val="107000"/>
                        </a:lnSpc>
                        <a:spcAft>
                          <a:spcPts val="0"/>
                        </a:spcAft>
                      </a:pPr>
                      <a:r>
                        <a:rPr lang="sr-Latn-CS" sz="1000" b="1"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VT Crvena</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a:lnSpc>
                          <a:spcPct val="107000"/>
                        </a:lnSpc>
                        <a:spcAft>
                          <a:spcPts val="0"/>
                        </a:spcAft>
                      </a:pPr>
                      <a:r>
                        <a:rPr lang="sr-Latn-CS" sz="1000" b="1"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NT Crvena</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a:lnSpc>
                          <a:spcPct val="107000"/>
                        </a:lnSpc>
                        <a:spcAft>
                          <a:spcPts val="0"/>
                        </a:spcAft>
                      </a:pPr>
                      <a:r>
                        <a:rPr lang="sr-Latn-CS" sz="1000" b="1"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NT Crvena</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877392715"/>
                  </a:ext>
                </a:extLst>
              </a:tr>
              <a:tr h="161925">
                <a:tc>
                  <a:txBody>
                    <a:bodyPr/>
                    <a:lstStyle/>
                    <a:p>
                      <a:endParaRPr lang="sr-Latn-CS" sz="11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RSD</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RSD</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RSD</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extLst>
                  <a:ext uri="{0D108BD9-81ED-4DB2-BD59-A6C34878D82A}">
                    <a16:rowId xmlns:a16="http://schemas.microsoft.com/office/drawing/2014/main" val="2979649230"/>
                  </a:ext>
                </a:extLst>
              </a:tr>
              <a:tr h="161925">
                <a:tc>
                  <a:txBody>
                    <a:bodyPr/>
                    <a:lstStyle/>
                    <a:p>
                      <a:pPr>
                        <a:lnSpc>
                          <a:spcPct val="107000"/>
                        </a:lnSpc>
                        <a:spcAft>
                          <a:spcPts val="0"/>
                        </a:spcAft>
                      </a:pPr>
                      <a:r>
                        <a:rPr lang="sr-Latn-CS" sz="1000"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Električna energija</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12,906</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0,1097</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14,749</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0,1254</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3,688</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0,0314</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val="491210140"/>
                  </a:ext>
                </a:extLst>
              </a:tr>
              <a:tr h="161925">
                <a:tc>
                  <a:txBody>
                    <a:bodyPr/>
                    <a:lstStyle/>
                    <a:p>
                      <a:pPr>
                        <a:lnSpc>
                          <a:spcPct val="107000"/>
                        </a:lnSpc>
                        <a:spcAft>
                          <a:spcPts val="0"/>
                        </a:spcAft>
                      </a:pPr>
                      <a:r>
                        <a:rPr lang="sr-Latn-CS" sz="1000" dirty="0" err="1">
                          <a:solidFill>
                            <a:srgbClr val="FFFFFF"/>
                          </a:solidFill>
                          <a:effectLst/>
                          <a:latin typeface="Verdana" panose="020B0604030504040204" pitchFamily="34" charset="0"/>
                          <a:ea typeface="Times New Roman" panose="02020603050405020304" pitchFamily="18" charset="0"/>
                          <a:cs typeface="Arial" panose="020B0604020202020204" pitchFamily="34" charset="0"/>
                        </a:rPr>
                        <a:t>Mrežarina</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2,745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0,0233</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3,138</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0,0267</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0,784</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0,0067</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extLst>
                  <a:ext uri="{0D108BD9-81ED-4DB2-BD59-A6C34878D82A}">
                    <a16:rowId xmlns:a16="http://schemas.microsoft.com/office/drawing/2014/main" val="1632784962"/>
                  </a:ext>
                </a:extLst>
              </a:tr>
              <a:tr h="161925">
                <a:tc>
                  <a:txBody>
                    <a:bodyPr/>
                    <a:lstStyle/>
                    <a:p>
                      <a:pPr>
                        <a:lnSpc>
                          <a:spcPct val="107000"/>
                        </a:lnSpc>
                        <a:spcAft>
                          <a:spcPts val="0"/>
                        </a:spcAft>
                      </a:pPr>
                      <a:r>
                        <a:rPr lang="sr-Latn-CS" sz="1000"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Naknada za OIE</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0,093</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0,0008</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0,093</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0,0008</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0,093</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0,0008</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val="2117527705"/>
                  </a:ext>
                </a:extLst>
              </a:tr>
              <a:tr h="323850">
                <a:tc>
                  <a:txBody>
                    <a:bodyPr/>
                    <a:lstStyle/>
                    <a:p>
                      <a:pPr>
                        <a:lnSpc>
                          <a:spcPct val="107000"/>
                        </a:lnSpc>
                        <a:spcAft>
                          <a:spcPts val="0"/>
                        </a:spcAft>
                      </a:pPr>
                      <a:r>
                        <a:rPr lang="sr-Latn-CS" sz="1000"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Naknada za unapređenje energetske efikasnosti</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0,015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0,0001</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0,015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0,0001</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0,015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0,0001</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extLst>
                  <a:ext uri="{0D108BD9-81ED-4DB2-BD59-A6C34878D82A}">
                    <a16:rowId xmlns:a16="http://schemas.microsoft.com/office/drawing/2014/main" val="162660126"/>
                  </a:ext>
                </a:extLst>
              </a:tr>
              <a:tr h="161925">
                <a:tc>
                  <a:txBody>
                    <a:bodyPr/>
                    <a:lstStyle/>
                    <a:p>
                      <a:pPr>
                        <a:lnSpc>
                          <a:spcPct val="107000"/>
                        </a:lnSpc>
                        <a:spcAft>
                          <a:spcPts val="0"/>
                        </a:spcAft>
                      </a:pPr>
                      <a:r>
                        <a:rPr lang="sr-Latn-CS" sz="1000" dirty="0" err="1">
                          <a:solidFill>
                            <a:srgbClr val="FFFFFF"/>
                          </a:solidFill>
                          <a:effectLst/>
                          <a:latin typeface="Verdana" panose="020B0604030504040204" pitchFamily="34" charset="0"/>
                          <a:ea typeface="Times New Roman" panose="02020603050405020304" pitchFamily="18" charset="0"/>
                          <a:cs typeface="Arial" panose="020B0604020202020204" pitchFamily="34" charset="0"/>
                        </a:rPr>
                        <a:t>Akciza</a:t>
                      </a:r>
                      <a:r>
                        <a:rPr lang="sr-Latn-CS" sz="1000"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 (7,5%)</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1,18</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0,0101</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1,35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0,0115</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0,34</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0,0029</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val="213547985"/>
                  </a:ext>
                </a:extLst>
              </a:tr>
              <a:tr h="161925">
                <a:tc>
                  <a:txBody>
                    <a:bodyPr/>
                    <a:lstStyle/>
                    <a:p>
                      <a:pPr>
                        <a:lnSpc>
                          <a:spcPct val="107000"/>
                        </a:lnSpc>
                        <a:spcAft>
                          <a:spcPts val="0"/>
                        </a:spcAft>
                      </a:pPr>
                      <a:r>
                        <a:rPr lang="sr-Latn-CS" sz="1000"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PDV (20%)</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3,388</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0,0288</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3,869</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0,0329</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0,985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0,0084</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extLst>
                  <a:ext uri="{0D108BD9-81ED-4DB2-BD59-A6C34878D82A}">
                    <a16:rowId xmlns:a16="http://schemas.microsoft.com/office/drawing/2014/main" val="2237257228"/>
                  </a:ext>
                </a:extLst>
              </a:tr>
              <a:tr h="161925">
                <a:tc>
                  <a:txBody>
                    <a:bodyPr/>
                    <a:lstStyle/>
                    <a:p>
                      <a:pPr>
                        <a:lnSpc>
                          <a:spcPct val="107000"/>
                        </a:lnSpc>
                        <a:spcAft>
                          <a:spcPts val="0"/>
                        </a:spcAft>
                      </a:pPr>
                      <a:r>
                        <a:rPr lang="sr-Latn-CS" sz="1000" b="1"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Cena </a:t>
                      </a:r>
                      <a:r>
                        <a:rPr lang="sr-Latn-CS" sz="1000" b="1" dirty="0" err="1">
                          <a:solidFill>
                            <a:srgbClr val="FFFFFF"/>
                          </a:solidFill>
                          <a:effectLst/>
                          <a:latin typeface="Verdana" panose="020B0604030504040204" pitchFamily="34" charset="0"/>
                          <a:ea typeface="Times New Roman" panose="02020603050405020304" pitchFamily="18" charset="0"/>
                          <a:cs typeface="Arial" panose="020B0604020202020204" pitchFamily="34" charset="0"/>
                        </a:rPr>
                        <a:t>kWh</a:t>
                      </a:r>
                      <a:r>
                        <a:rPr lang="sr-Latn-CS" sz="1000" b="1"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 sa svim taksama i porezima</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r">
                        <a:lnSpc>
                          <a:spcPct val="107000"/>
                        </a:lnSpc>
                        <a:spcAft>
                          <a:spcPts val="0"/>
                        </a:spcAft>
                      </a:pPr>
                      <a:r>
                        <a:rPr lang="sr-Latn-CS" sz="1000" b="1">
                          <a:effectLst/>
                          <a:latin typeface="Verdana" panose="020B0604030504040204" pitchFamily="34" charset="0"/>
                          <a:ea typeface="Times New Roman" panose="02020603050405020304" pitchFamily="18" charset="0"/>
                          <a:cs typeface="Arial" panose="020B0604020202020204" pitchFamily="34" charset="0"/>
                        </a:rPr>
                        <a:t>20,329</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b="1" dirty="0">
                          <a:effectLst/>
                          <a:latin typeface="Verdana" panose="020B0604030504040204" pitchFamily="34" charset="0"/>
                          <a:ea typeface="Times New Roman" panose="02020603050405020304" pitchFamily="18" charset="0"/>
                          <a:cs typeface="Arial" panose="020B0604020202020204" pitchFamily="34" charset="0"/>
                        </a:rPr>
                        <a:t>0,1729</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b="1">
                          <a:effectLst/>
                          <a:latin typeface="Verdana" panose="020B0604030504040204" pitchFamily="34" charset="0"/>
                          <a:ea typeface="Times New Roman" panose="02020603050405020304" pitchFamily="18" charset="0"/>
                          <a:cs typeface="Arial" panose="020B0604020202020204" pitchFamily="34" charset="0"/>
                        </a:rPr>
                        <a:t>23,214</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b="1" dirty="0">
                          <a:effectLst/>
                          <a:latin typeface="Verdana" panose="020B0604030504040204" pitchFamily="34" charset="0"/>
                          <a:ea typeface="Times New Roman" panose="02020603050405020304" pitchFamily="18" charset="0"/>
                          <a:cs typeface="Arial" panose="020B0604020202020204" pitchFamily="34" charset="0"/>
                        </a:rPr>
                        <a:t>0,1974</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b="1">
                          <a:effectLst/>
                          <a:latin typeface="Verdana" panose="020B0604030504040204" pitchFamily="34" charset="0"/>
                          <a:ea typeface="Times New Roman" panose="02020603050405020304" pitchFamily="18" charset="0"/>
                          <a:cs typeface="Arial" panose="020B0604020202020204" pitchFamily="34" charset="0"/>
                        </a:rPr>
                        <a:t>5,908</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r">
                        <a:lnSpc>
                          <a:spcPct val="107000"/>
                        </a:lnSpc>
                        <a:spcAft>
                          <a:spcPts val="0"/>
                        </a:spcAft>
                      </a:pPr>
                      <a:r>
                        <a:rPr lang="sr-Latn-CS" sz="1000" b="1" dirty="0">
                          <a:effectLst/>
                          <a:latin typeface="Verdana" panose="020B0604030504040204" pitchFamily="34" charset="0"/>
                          <a:ea typeface="Times New Roman" panose="02020603050405020304" pitchFamily="18" charset="0"/>
                          <a:cs typeface="Arial" panose="020B0604020202020204" pitchFamily="34" charset="0"/>
                        </a:rPr>
                        <a:t>0,0502</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val="1763835838"/>
                  </a:ext>
                </a:extLst>
              </a:tr>
            </a:tbl>
          </a:graphicData>
        </a:graphic>
      </p:graphicFrame>
      <p:sp>
        <p:nvSpPr>
          <p:cNvPr id="9" name="TextBox 8"/>
          <p:cNvSpPr txBox="1"/>
          <p:nvPr/>
        </p:nvSpPr>
        <p:spPr>
          <a:xfrm flipH="1">
            <a:off x="466296" y="3189964"/>
            <a:ext cx="489046"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a:t>
            </a:r>
          </a:p>
        </p:txBody>
      </p:sp>
      <p:pic>
        <p:nvPicPr>
          <p:cNvPr id="10" name="Picture 9"/>
          <p:cNvPicPr>
            <a:picLocks noChangeAspect="1"/>
          </p:cNvPicPr>
          <p:nvPr/>
        </p:nvPicPr>
        <p:blipFill>
          <a:blip r:embed="rId2"/>
          <a:stretch>
            <a:fillRect/>
          </a:stretch>
        </p:blipFill>
        <p:spPr>
          <a:xfrm>
            <a:off x="955341" y="3189964"/>
            <a:ext cx="569063" cy="353418"/>
          </a:xfrm>
          <a:prstGeom prst="rect">
            <a:avLst/>
          </a:prstGeom>
        </p:spPr>
      </p:pic>
      <p:graphicFrame>
        <p:nvGraphicFramePr>
          <p:cNvPr id="11" name="Diagram 10"/>
          <p:cNvGraphicFramePr/>
          <p:nvPr>
            <p:extLst>
              <p:ext uri="{D42A27DB-BD31-4B8C-83A1-F6EECF244321}">
                <p14:modId xmlns:p14="http://schemas.microsoft.com/office/powerpoint/2010/main" val="271334707"/>
              </p:ext>
            </p:extLst>
          </p:nvPr>
        </p:nvGraphicFramePr>
        <p:xfrm>
          <a:off x="7503425" y="736689"/>
          <a:ext cx="3891128" cy="2746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flipH="1">
            <a:off x="7681407" y="1053465"/>
            <a:ext cx="459477" cy="430887"/>
          </a:xfrm>
          <a:prstGeom prst="rect">
            <a:avLst/>
          </a:prstGeom>
          <a:noFill/>
        </p:spPr>
        <p:txBody>
          <a:bodyPr wrap="square" lIns="0" tIns="0" rIns="0" bIns="0" rtlCol="0">
            <a:spAutoFit/>
          </a:bodyPr>
          <a:lstStyle/>
          <a:p>
            <a:pPr>
              <a:spcBef>
                <a:spcPts val="600"/>
              </a:spcBef>
              <a:buSzPct val="100000"/>
            </a:pPr>
            <a:r>
              <a:rPr lang="sr-Latn-CS" sz="2800" dirty="0" smtClean="0">
                <a:solidFill>
                  <a:srgbClr val="313131"/>
                </a:solidFill>
              </a:rPr>
              <a:t>JT</a:t>
            </a:r>
          </a:p>
        </p:txBody>
      </p:sp>
      <p:sp>
        <p:nvSpPr>
          <p:cNvPr id="14" name="TextBox 13"/>
          <p:cNvSpPr txBox="1"/>
          <p:nvPr/>
        </p:nvSpPr>
        <p:spPr>
          <a:xfrm flipH="1">
            <a:off x="7844043" y="1897423"/>
            <a:ext cx="593681" cy="430887"/>
          </a:xfrm>
          <a:prstGeom prst="rect">
            <a:avLst/>
          </a:prstGeom>
          <a:noFill/>
        </p:spPr>
        <p:txBody>
          <a:bodyPr wrap="square" lIns="0" tIns="0" rIns="0" bIns="0" rtlCol="0">
            <a:spAutoFit/>
          </a:bodyPr>
          <a:lstStyle/>
          <a:p>
            <a:pPr>
              <a:spcBef>
                <a:spcPts val="600"/>
              </a:spcBef>
              <a:buSzPct val="100000"/>
            </a:pPr>
            <a:r>
              <a:rPr lang="sr-Latn-CS" sz="2800" dirty="0">
                <a:solidFill>
                  <a:srgbClr val="313131"/>
                </a:solidFill>
              </a:rPr>
              <a:t>V</a:t>
            </a:r>
            <a:r>
              <a:rPr lang="sr-Latn-CS" sz="2800" dirty="0" smtClean="0">
                <a:solidFill>
                  <a:srgbClr val="313131"/>
                </a:solidFill>
              </a:rPr>
              <a:t>T</a:t>
            </a:r>
          </a:p>
        </p:txBody>
      </p:sp>
      <p:sp>
        <p:nvSpPr>
          <p:cNvPr id="15" name="TextBox 14"/>
          <p:cNvSpPr txBox="1"/>
          <p:nvPr/>
        </p:nvSpPr>
        <p:spPr>
          <a:xfrm flipH="1">
            <a:off x="7614304" y="2687987"/>
            <a:ext cx="593681" cy="430887"/>
          </a:xfrm>
          <a:prstGeom prst="rect">
            <a:avLst/>
          </a:prstGeom>
          <a:noFill/>
        </p:spPr>
        <p:txBody>
          <a:bodyPr wrap="square" lIns="0" tIns="0" rIns="0" bIns="0" rtlCol="0">
            <a:spAutoFit/>
          </a:bodyPr>
          <a:lstStyle/>
          <a:p>
            <a:pPr>
              <a:spcBef>
                <a:spcPts val="600"/>
              </a:spcBef>
              <a:buSzPct val="100000"/>
            </a:pPr>
            <a:r>
              <a:rPr lang="sr-Latn-CS" sz="2800" dirty="0" smtClean="0">
                <a:solidFill>
                  <a:srgbClr val="313131"/>
                </a:solidFill>
              </a:rPr>
              <a:t>NT</a:t>
            </a:r>
          </a:p>
        </p:txBody>
      </p:sp>
      <p:sp>
        <p:nvSpPr>
          <p:cNvPr id="19" name="TextBox 18"/>
          <p:cNvSpPr txBox="1"/>
          <p:nvPr/>
        </p:nvSpPr>
        <p:spPr>
          <a:xfrm flipH="1">
            <a:off x="466293" y="4664423"/>
            <a:ext cx="11512346" cy="238527"/>
          </a:xfrm>
          <a:prstGeom prst="rect">
            <a:avLst/>
          </a:prstGeom>
          <a:noFill/>
        </p:spPr>
        <p:txBody>
          <a:bodyPr wrap="square" lIns="0" tIns="0" rIns="0" bIns="0" rtlCol="0">
            <a:spAutoFit/>
          </a:bodyPr>
          <a:lstStyle/>
          <a:p>
            <a:pPr>
              <a:spcBef>
                <a:spcPts val="600"/>
              </a:spcBef>
              <a:buSzPct val="100000"/>
            </a:pPr>
            <a:r>
              <a:rPr lang="sr-Latn-CS" sz="1550" b="1" dirty="0" smtClean="0">
                <a:solidFill>
                  <a:schemeClr val="accent3">
                    <a:lumMod val="50000"/>
                  </a:schemeClr>
                </a:solidFill>
              </a:rPr>
              <a:t>6,64 c€/</a:t>
            </a:r>
            <a:r>
              <a:rPr lang="sr-Latn-CS" sz="1550" b="1" dirty="0" err="1" smtClean="0">
                <a:solidFill>
                  <a:schemeClr val="accent3">
                    <a:lumMod val="50000"/>
                  </a:schemeClr>
                </a:solidFill>
              </a:rPr>
              <a:t>kWh</a:t>
            </a:r>
            <a:r>
              <a:rPr lang="sr-Latn-CS" sz="1550" b="1" dirty="0" smtClean="0">
                <a:solidFill>
                  <a:schemeClr val="accent3">
                    <a:lumMod val="50000"/>
                  </a:schemeClr>
                </a:solidFill>
              </a:rPr>
              <a:t>=2,15 c€/kWh+2,92 c€/kWh+0,07 c€/kWh+0,01 c€/kWh+0,39 c€/kWh+1,1 c€/</a:t>
            </a:r>
            <a:r>
              <a:rPr lang="sr-Latn-CS" sz="1550" b="1" dirty="0" err="1" smtClean="0">
                <a:solidFill>
                  <a:schemeClr val="accent3">
                    <a:lumMod val="50000"/>
                  </a:schemeClr>
                </a:solidFill>
              </a:rPr>
              <a:t>kWh</a:t>
            </a:r>
            <a:endParaRPr lang="sr-Latn-CS" sz="1550" b="1" dirty="0" smtClean="0">
              <a:solidFill>
                <a:schemeClr val="accent3">
                  <a:lumMod val="50000"/>
                </a:schemeClr>
              </a:solidFill>
            </a:endParaRPr>
          </a:p>
        </p:txBody>
      </p:sp>
      <p:sp>
        <p:nvSpPr>
          <p:cNvPr id="20" name="TextBox 19"/>
          <p:cNvSpPr txBox="1"/>
          <p:nvPr/>
        </p:nvSpPr>
        <p:spPr>
          <a:xfrm flipH="1">
            <a:off x="466296" y="5359428"/>
            <a:ext cx="11255803" cy="215444"/>
          </a:xfrm>
          <a:prstGeom prst="rect">
            <a:avLst/>
          </a:prstGeom>
          <a:noFill/>
        </p:spPr>
        <p:txBody>
          <a:bodyPr wrap="square" lIns="0" tIns="0" rIns="0" bIns="0" rtlCol="0">
            <a:spAutoFit/>
          </a:bodyPr>
          <a:lstStyle/>
          <a:p>
            <a:pPr>
              <a:spcBef>
                <a:spcPts val="600"/>
              </a:spcBef>
              <a:buSzPct val="100000"/>
            </a:pPr>
            <a:r>
              <a:rPr lang="sr-Latn-CS" sz="1400" b="1" cap="small" dirty="0" smtClean="0">
                <a:solidFill>
                  <a:srgbClr val="86BC25"/>
                </a:solidFill>
              </a:rPr>
              <a:t>  Ukupna cena           </a:t>
            </a:r>
            <a:r>
              <a:rPr lang="sr-Latn-CS" sz="1400" b="1" cap="small" dirty="0" err="1" smtClean="0">
                <a:solidFill>
                  <a:srgbClr val="86BC25"/>
                </a:solidFill>
              </a:rPr>
              <a:t>Cena</a:t>
            </a:r>
            <a:r>
              <a:rPr lang="sr-Latn-CS" sz="1400" b="1" cap="small" dirty="0" smtClean="0">
                <a:solidFill>
                  <a:srgbClr val="86BC25"/>
                </a:solidFill>
              </a:rPr>
              <a:t> EE        Cena </a:t>
            </a:r>
            <a:r>
              <a:rPr lang="sr-Latn-CS" sz="1400" b="1" cap="small" dirty="0" err="1" smtClean="0">
                <a:solidFill>
                  <a:srgbClr val="86BC25"/>
                </a:solidFill>
              </a:rPr>
              <a:t>mrežarine</a:t>
            </a:r>
            <a:r>
              <a:rPr lang="sr-Latn-CS" sz="1400" b="1" cap="small" dirty="0" smtClean="0">
                <a:solidFill>
                  <a:srgbClr val="86BC25"/>
                </a:solidFill>
              </a:rPr>
              <a:t>  Naknada za OIE  Naknada za UEE        </a:t>
            </a:r>
            <a:r>
              <a:rPr lang="sr-Latn-CS" sz="1400" b="1" cap="small" dirty="0" err="1" smtClean="0">
                <a:solidFill>
                  <a:srgbClr val="86BC25"/>
                </a:solidFill>
              </a:rPr>
              <a:t>Akciza</a:t>
            </a:r>
            <a:r>
              <a:rPr lang="sr-Latn-CS" sz="1400" b="1" cap="small" dirty="0" smtClean="0">
                <a:solidFill>
                  <a:srgbClr val="86BC25"/>
                </a:solidFill>
              </a:rPr>
              <a:t>                 PDV </a:t>
            </a:r>
          </a:p>
        </p:txBody>
      </p:sp>
      <p:sp>
        <p:nvSpPr>
          <p:cNvPr id="2" name="Left Brace 1"/>
          <p:cNvSpPr/>
          <p:nvPr/>
        </p:nvSpPr>
        <p:spPr>
          <a:xfrm rot="16200000">
            <a:off x="1012057" y="4449346"/>
            <a:ext cx="366513" cy="1458038"/>
          </a:xfrm>
          <a:prstGeom prst="lef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r-Latn-CS"/>
          </a:p>
        </p:txBody>
      </p:sp>
      <p:sp>
        <p:nvSpPr>
          <p:cNvPr id="22" name="Left Brace 21"/>
          <p:cNvSpPr/>
          <p:nvPr/>
        </p:nvSpPr>
        <p:spPr>
          <a:xfrm rot="16200000">
            <a:off x="2630456" y="4466294"/>
            <a:ext cx="366513" cy="1442118"/>
          </a:xfrm>
          <a:prstGeom prst="lef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r-Latn-CS"/>
          </a:p>
        </p:txBody>
      </p:sp>
      <p:sp>
        <p:nvSpPr>
          <p:cNvPr id="23" name="Left Brace 22"/>
          <p:cNvSpPr/>
          <p:nvPr/>
        </p:nvSpPr>
        <p:spPr>
          <a:xfrm rot="16200000">
            <a:off x="4240895" y="4466295"/>
            <a:ext cx="366513" cy="1442118"/>
          </a:xfrm>
          <a:prstGeom prst="lef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r-Latn-CS"/>
          </a:p>
        </p:txBody>
      </p:sp>
      <p:sp>
        <p:nvSpPr>
          <p:cNvPr id="24" name="Left Brace 23"/>
          <p:cNvSpPr/>
          <p:nvPr/>
        </p:nvSpPr>
        <p:spPr>
          <a:xfrm rot="16200000">
            <a:off x="5851334" y="4454884"/>
            <a:ext cx="366513" cy="1442118"/>
          </a:xfrm>
          <a:prstGeom prst="lef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r-Latn-CS"/>
          </a:p>
        </p:txBody>
      </p:sp>
      <p:sp>
        <p:nvSpPr>
          <p:cNvPr id="25" name="Left Brace 24"/>
          <p:cNvSpPr/>
          <p:nvPr/>
        </p:nvSpPr>
        <p:spPr>
          <a:xfrm rot="16200000">
            <a:off x="7457215" y="4454885"/>
            <a:ext cx="366513" cy="1442118"/>
          </a:xfrm>
          <a:prstGeom prst="lef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r-Latn-CS"/>
          </a:p>
        </p:txBody>
      </p:sp>
      <p:sp>
        <p:nvSpPr>
          <p:cNvPr id="26" name="Left Brace 25"/>
          <p:cNvSpPr/>
          <p:nvPr/>
        </p:nvSpPr>
        <p:spPr>
          <a:xfrm rot="16200000">
            <a:off x="9085248" y="4454884"/>
            <a:ext cx="366513" cy="1442118"/>
          </a:xfrm>
          <a:prstGeom prst="lef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r-Latn-CS"/>
          </a:p>
        </p:txBody>
      </p:sp>
      <p:sp>
        <p:nvSpPr>
          <p:cNvPr id="27" name="Left Brace 26"/>
          <p:cNvSpPr/>
          <p:nvPr/>
        </p:nvSpPr>
        <p:spPr>
          <a:xfrm rot="16200000">
            <a:off x="10687154" y="4454885"/>
            <a:ext cx="366513" cy="1442118"/>
          </a:xfrm>
          <a:prstGeom prst="lef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r-Latn-CS"/>
          </a:p>
        </p:txBody>
      </p:sp>
      <p:sp>
        <p:nvSpPr>
          <p:cNvPr id="28" name="TextBox 27"/>
          <p:cNvSpPr txBox="1"/>
          <p:nvPr/>
        </p:nvSpPr>
        <p:spPr>
          <a:xfrm flipH="1">
            <a:off x="5317900" y="5846684"/>
            <a:ext cx="6408568" cy="369332"/>
          </a:xfrm>
          <a:prstGeom prst="rect">
            <a:avLst/>
          </a:prstGeom>
          <a:noFill/>
        </p:spPr>
        <p:txBody>
          <a:bodyPr wrap="square" lIns="0" tIns="0" rIns="0" bIns="0" rtlCol="0">
            <a:spAutoFit/>
          </a:bodyPr>
          <a:lstStyle/>
          <a:p>
            <a:pPr>
              <a:spcBef>
                <a:spcPts val="600"/>
              </a:spcBef>
              <a:buSzPct val="100000"/>
            </a:pPr>
            <a:r>
              <a:rPr lang="sr-Latn-CS" dirty="0" smtClean="0">
                <a:solidFill>
                  <a:srgbClr val="005587"/>
                </a:solidFill>
              </a:rPr>
              <a:t>Cena EE za domaćinstva: </a:t>
            </a:r>
            <a:r>
              <a:rPr lang="sr-Latn-CS" b="1" dirty="0" smtClean="0">
                <a:solidFill>
                  <a:srgbClr val="005587"/>
                </a:solidFill>
              </a:rPr>
              <a:t>21,5 €/</a:t>
            </a:r>
            <a:r>
              <a:rPr lang="sr-Latn-CS" b="1" dirty="0" err="1" smtClean="0">
                <a:solidFill>
                  <a:srgbClr val="005587"/>
                </a:solidFill>
              </a:rPr>
              <a:t>MWh</a:t>
            </a:r>
            <a:endParaRPr lang="sr-Latn-CS" b="1" dirty="0" smtClean="0">
              <a:solidFill>
                <a:srgbClr val="005587"/>
              </a:solidFill>
            </a:endParaRPr>
          </a:p>
        </p:txBody>
      </p:sp>
      <p:sp>
        <p:nvSpPr>
          <p:cNvPr id="29" name="TextBox 28"/>
          <p:cNvSpPr txBox="1"/>
          <p:nvPr/>
        </p:nvSpPr>
        <p:spPr>
          <a:xfrm flipH="1">
            <a:off x="466293" y="5964565"/>
            <a:ext cx="489046"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a:t>
            </a:r>
          </a:p>
        </p:txBody>
      </p:sp>
      <p:pic>
        <p:nvPicPr>
          <p:cNvPr id="30" name="Picture 2" descr="Image result for eurosta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5338" y="5824119"/>
            <a:ext cx="961567" cy="434781"/>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9"/>
          <p:cNvSpPr txBox="1">
            <a:spLocks/>
          </p:cNvSpPr>
          <p:nvPr/>
        </p:nvSpPr>
        <p:spPr>
          <a:xfrm>
            <a:off x="466293" y="391741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sr-Latn-CS" dirty="0" smtClean="0"/>
              <a:t>Struktura prosečne cene </a:t>
            </a:r>
            <a:r>
              <a:rPr lang="sr-Latn-CS" dirty="0" err="1" smtClean="0"/>
              <a:t>kWh</a:t>
            </a:r>
            <a:r>
              <a:rPr lang="sr-Latn-CS" dirty="0" smtClean="0"/>
              <a:t> po metodologiji EUROSTAT-a za Srbiju</a:t>
            </a:r>
            <a:endParaRPr lang="en-US" dirty="0"/>
          </a:p>
        </p:txBody>
      </p:sp>
    </p:spTree>
    <p:extLst>
      <p:ext uri="{BB962C8B-B14F-4D97-AF65-F5344CB8AC3E}">
        <p14:creationId xmlns:p14="http://schemas.microsoft.com/office/powerpoint/2010/main" val="148425246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flipH="1">
            <a:off x="466298" y="6121067"/>
            <a:ext cx="489046"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a:t>
            </a:r>
          </a:p>
        </p:txBody>
      </p:sp>
      <p:graphicFrame>
        <p:nvGraphicFramePr>
          <p:cNvPr id="9" name="Chart 8"/>
          <p:cNvGraphicFramePr>
            <a:graphicFrameLocks/>
          </p:cNvGraphicFramePr>
          <p:nvPr>
            <p:extLst>
              <p:ext uri="{D42A27DB-BD31-4B8C-83A1-F6EECF244321}">
                <p14:modId xmlns:p14="http://schemas.microsoft.com/office/powerpoint/2010/main" val="2715247607"/>
              </p:ext>
            </p:extLst>
          </p:nvPr>
        </p:nvGraphicFramePr>
        <p:xfrm>
          <a:off x="466298" y="431073"/>
          <a:ext cx="11303336" cy="5609113"/>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2" descr="Image result for eurost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43" y="5980621"/>
            <a:ext cx="961567" cy="43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5003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flipH="1">
            <a:off x="466298" y="6121067"/>
            <a:ext cx="489046"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a:t>
            </a:r>
          </a:p>
        </p:txBody>
      </p:sp>
      <p:sp>
        <p:nvSpPr>
          <p:cNvPr id="7" name="Title 9"/>
          <p:cNvSpPr txBox="1">
            <a:spLocks/>
          </p:cNvSpPr>
          <p:nvPr/>
        </p:nvSpPr>
        <p:spPr>
          <a:xfrm>
            <a:off x="469900"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sr-Latn-CS" dirty="0"/>
              <a:t>Struktura cene </a:t>
            </a:r>
            <a:r>
              <a:rPr lang="sr-Latn-CS" dirty="0" err="1"/>
              <a:t>kWh</a:t>
            </a:r>
            <a:r>
              <a:rPr lang="sr-Latn-CS" dirty="0"/>
              <a:t> u </a:t>
            </a:r>
            <a:r>
              <a:rPr lang="sr-Latn-CS" dirty="0" smtClean="0"/>
              <a:t>BiH </a:t>
            </a:r>
            <a:r>
              <a:rPr lang="sr-Latn-CS" dirty="0"/>
              <a:t>(c€/</a:t>
            </a:r>
            <a:r>
              <a:rPr lang="sr-Latn-CS" dirty="0" err="1"/>
              <a:t>kWh</a:t>
            </a:r>
            <a:r>
              <a:rPr lang="sr-Latn-CS" dirty="0"/>
              <a:t>) - "</a:t>
            </a:r>
            <a:r>
              <a:rPr lang="sr-Latn-CS" dirty="0" err="1"/>
              <a:t>Electricity</a:t>
            </a:r>
            <a:r>
              <a:rPr lang="sr-Latn-CS" dirty="0"/>
              <a:t> </a:t>
            </a:r>
            <a:r>
              <a:rPr lang="sr-Latn-CS" dirty="0" err="1"/>
              <a:t>breakdown</a:t>
            </a:r>
            <a:r>
              <a:rPr lang="sr-Latn-CS" dirty="0"/>
              <a:t>"</a:t>
            </a:r>
          </a:p>
        </p:txBody>
      </p:sp>
      <p:pic>
        <p:nvPicPr>
          <p:cNvPr id="1331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44" y="5995121"/>
            <a:ext cx="1060822" cy="4057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2798250" y="5927245"/>
            <a:ext cx="720431" cy="541532"/>
          </a:xfrm>
          <a:prstGeom prst="rect">
            <a:avLst/>
          </a:prstGeom>
        </p:spPr>
      </p:pic>
      <p:pic>
        <p:nvPicPr>
          <p:cNvPr id="13316" name="Picture 4" descr="Image result for elektroprivreda hzh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922" y="6007793"/>
            <a:ext cx="586076" cy="3804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Chart 21"/>
          <p:cNvGraphicFramePr>
            <a:graphicFrameLocks/>
          </p:cNvGraphicFramePr>
          <p:nvPr>
            <p:extLst>
              <p:ext uri="{D42A27DB-BD31-4B8C-83A1-F6EECF244321}">
                <p14:modId xmlns:p14="http://schemas.microsoft.com/office/powerpoint/2010/main" val="1460465099"/>
              </p:ext>
            </p:extLst>
          </p:nvPr>
        </p:nvGraphicFramePr>
        <p:xfrm>
          <a:off x="466298" y="862635"/>
          <a:ext cx="11255802" cy="50065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33153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flipH="1">
            <a:off x="466298" y="6121067"/>
            <a:ext cx="489046"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a:t>
            </a:r>
          </a:p>
        </p:txBody>
      </p:sp>
      <p:pic>
        <p:nvPicPr>
          <p:cNvPr id="11" name="Picture 2" descr="Image result for eurost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43" y="5980621"/>
            <a:ext cx="961567" cy="4347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4"/>
          <p:cNvGraphicFramePr>
            <a:graphicFrameLocks/>
          </p:cNvGraphicFramePr>
          <p:nvPr>
            <p:extLst>
              <p:ext uri="{D42A27DB-BD31-4B8C-83A1-F6EECF244321}">
                <p14:modId xmlns:p14="http://schemas.microsoft.com/office/powerpoint/2010/main" val="1368963577"/>
              </p:ext>
            </p:extLst>
          </p:nvPr>
        </p:nvGraphicFramePr>
        <p:xfrm>
          <a:off x="466297" y="862149"/>
          <a:ext cx="5281359" cy="51184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94629785"/>
              </p:ext>
            </p:extLst>
          </p:nvPr>
        </p:nvGraphicFramePr>
        <p:xfrm>
          <a:off x="6236702" y="862149"/>
          <a:ext cx="5332635" cy="511847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9"/>
          <p:cNvSpPr txBox="1">
            <a:spLocks/>
          </p:cNvSpPr>
          <p:nvPr/>
        </p:nvSpPr>
        <p:spPr>
          <a:xfrm>
            <a:off x="469900"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sr-Latn-CS" dirty="0"/>
              <a:t>C</a:t>
            </a:r>
            <a:r>
              <a:rPr lang="sr-Latn-CS" dirty="0" smtClean="0"/>
              <a:t>ena električne energije i </a:t>
            </a:r>
            <a:r>
              <a:rPr lang="sr-Latn-CS" dirty="0" err="1" smtClean="0"/>
              <a:t>mrežarine</a:t>
            </a:r>
            <a:r>
              <a:rPr lang="sr-Latn-CS" dirty="0" smtClean="0"/>
              <a:t> po </a:t>
            </a:r>
            <a:r>
              <a:rPr lang="sr-Latn-CS" dirty="0" err="1" smtClean="0"/>
              <a:t>kWh</a:t>
            </a:r>
            <a:endParaRPr lang="en-US" dirty="0"/>
          </a:p>
        </p:txBody>
      </p:sp>
    </p:spTree>
    <p:extLst>
      <p:ext uri="{BB962C8B-B14F-4D97-AF65-F5344CB8AC3E}">
        <p14:creationId xmlns:p14="http://schemas.microsoft.com/office/powerpoint/2010/main" val="383306956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flipH="1">
            <a:off x="466298" y="6121067"/>
            <a:ext cx="489046"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a:t>
            </a:r>
          </a:p>
        </p:txBody>
      </p:sp>
      <p:pic>
        <p:nvPicPr>
          <p:cNvPr id="11" name="Picture 2" descr="Image result for eurost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43" y="5980621"/>
            <a:ext cx="961567" cy="43478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9"/>
          <p:cNvSpPr txBox="1">
            <a:spLocks/>
          </p:cNvSpPr>
          <p:nvPr/>
        </p:nvSpPr>
        <p:spPr>
          <a:xfrm>
            <a:off x="469900"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sr-Latn-CS" dirty="0" smtClean="0"/>
              <a:t>Prosečne cene u maloprodaji i razlika između MP i VP cene („Mark </a:t>
            </a:r>
            <a:r>
              <a:rPr lang="sr-Latn-CS" dirty="0" err="1" smtClean="0"/>
              <a:t>up</a:t>
            </a:r>
            <a:r>
              <a:rPr lang="sr-Latn-CS" dirty="0" smtClean="0"/>
              <a:t>“) u 2018. godini</a:t>
            </a:r>
            <a:endParaRPr lang="en-US" dirty="0"/>
          </a:p>
        </p:txBody>
      </p:sp>
      <p:grpSp>
        <p:nvGrpSpPr>
          <p:cNvPr id="3" name="Group 4"/>
          <p:cNvGrpSpPr>
            <a:grpSpLocks noChangeAspect="1"/>
          </p:cNvGrpSpPr>
          <p:nvPr/>
        </p:nvGrpSpPr>
        <p:grpSpPr bwMode="auto">
          <a:xfrm>
            <a:off x="6405693" y="1737360"/>
            <a:ext cx="5316407" cy="4151721"/>
            <a:chOff x="2393" y="1030"/>
            <a:chExt cx="2894" cy="2260"/>
          </a:xfrm>
        </p:grpSpPr>
        <p:sp>
          <p:nvSpPr>
            <p:cNvPr id="4" name="AutoShape 3"/>
            <p:cNvSpPr>
              <a:spLocks noChangeAspect="1" noChangeArrowheads="1" noTextEdit="1"/>
            </p:cNvSpPr>
            <p:nvPr/>
          </p:nvSpPr>
          <p:spPr bwMode="auto">
            <a:xfrm>
              <a:off x="2393" y="1030"/>
              <a:ext cx="2894" cy="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 y="1030"/>
              <a:ext cx="2899" cy="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flipH="1">
            <a:off x="6405693" y="6121067"/>
            <a:ext cx="489046"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a:t>
            </a:r>
          </a:p>
        </p:txBody>
      </p:sp>
      <p:grpSp>
        <p:nvGrpSpPr>
          <p:cNvPr id="9" name="Group 8"/>
          <p:cNvGrpSpPr>
            <a:grpSpLocks noChangeAspect="1"/>
          </p:cNvGrpSpPr>
          <p:nvPr/>
        </p:nvGrpSpPr>
        <p:grpSpPr bwMode="auto">
          <a:xfrm>
            <a:off x="6894739" y="5980621"/>
            <a:ext cx="1514747" cy="495389"/>
            <a:chOff x="3204" y="1952"/>
            <a:chExt cx="1272" cy="416"/>
          </a:xfrm>
        </p:grpSpPr>
        <p:sp>
          <p:nvSpPr>
            <p:cNvPr id="10" name="AutoShape 7"/>
            <p:cNvSpPr>
              <a:spLocks noChangeAspect="1" noChangeArrowheads="1" noTextEdit="1"/>
            </p:cNvSpPr>
            <p:nvPr/>
          </p:nvSpPr>
          <p:spPr bwMode="auto">
            <a:xfrm>
              <a:off x="3204" y="1952"/>
              <a:ext cx="1272"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1229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 y="1952"/>
              <a:ext cx="1277"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p:cNvSpPr txBox="1"/>
          <p:nvPr/>
        </p:nvSpPr>
        <p:spPr>
          <a:xfrm flipH="1">
            <a:off x="6505303" y="1268338"/>
            <a:ext cx="5094514" cy="246221"/>
          </a:xfrm>
          <a:prstGeom prst="rect">
            <a:avLst/>
          </a:prstGeom>
          <a:solidFill>
            <a:srgbClr val="86BC25"/>
          </a:solidFill>
          <a:ln cap="rnd"/>
          <a:effectLst/>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spcBef>
                <a:spcPts val="600"/>
              </a:spcBef>
              <a:buSzPct val="100000"/>
            </a:pPr>
            <a:r>
              <a:rPr lang="sr-Latn-CS" sz="1400" dirty="0" err="1" smtClean="0">
                <a:solidFill>
                  <a:schemeClr val="bg1"/>
                </a:solidFill>
              </a:rPr>
              <a:t>Estimirana</a:t>
            </a:r>
            <a:r>
              <a:rPr lang="sr-Latn-CS" sz="1400" dirty="0" smtClean="0">
                <a:solidFill>
                  <a:schemeClr val="bg1"/>
                </a:solidFill>
              </a:rPr>
              <a:t> jedinstvena prosečna cena: </a:t>
            </a:r>
            <a:r>
              <a:rPr lang="sr-Latn-CS" sz="1600" b="1" dirty="0" smtClean="0">
                <a:solidFill>
                  <a:schemeClr val="bg1"/>
                </a:solidFill>
              </a:rPr>
              <a:t>52,2 €/</a:t>
            </a:r>
            <a:r>
              <a:rPr lang="sr-Latn-CS" sz="1600" b="1" dirty="0" err="1" smtClean="0">
                <a:solidFill>
                  <a:schemeClr val="bg1"/>
                </a:solidFill>
              </a:rPr>
              <a:t>MWh</a:t>
            </a:r>
            <a:r>
              <a:rPr lang="sr-Latn-CS" sz="1600" dirty="0" smtClean="0">
                <a:solidFill>
                  <a:schemeClr val="bg1"/>
                </a:solidFill>
              </a:rPr>
              <a:t> </a:t>
            </a:r>
          </a:p>
        </p:txBody>
      </p:sp>
      <p:graphicFrame>
        <p:nvGraphicFramePr>
          <p:cNvPr id="28" name="Chart 27"/>
          <p:cNvGraphicFramePr>
            <a:graphicFrameLocks/>
          </p:cNvGraphicFramePr>
          <p:nvPr>
            <p:extLst>
              <p:ext uri="{D42A27DB-BD31-4B8C-83A1-F6EECF244321}">
                <p14:modId xmlns:p14="http://schemas.microsoft.com/office/powerpoint/2010/main" val="4035533866"/>
              </p:ext>
            </p:extLst>
          </p:nvPr>
        </p:nvGraphicFramePr>
        <p:xfrm>
          <a:off x="466298" y="1133660"/>
          <a:ext cx="5829999" cy="48469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0751987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a:grpSpLocks noChangeAspect="1"/>
          </p:cNvGrpSpPr>
          <p:nvPr/>
        </p:nvGrpSpPr>
        <p:grpSpPr bwMode="auto">
          <a:xfrm>
            <a:off x="7298573" y="1705668"/>
            <a:ext cx="4152012" cy="3916993"/>
            <a:chOff x="4593" y="1222"/>
            <a:chExt cx="2544" cy="2400"/>
          </a:xfrm>
        </p:grpSpPr>
        <p:sp>
          <p:nvSpPr>
            <p:cNvPr id="12" name="AutoShape 7"/>
            <p:cNvSpPr>
              <a:spLocks noChangeAspect="1" noChangeArrowheads="1" noTextEdit="1"/>
            </p:cNvSpPr>
            <p:nvPr/>
          </p:nvSpPr>
          <p:spPr bwMode="auto">
            <a:xfrm>
              <a:off x="4593" y="1222"/>
              <a:ext cx="2544"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 y="1222"/>
              <a:ext cx="2549" cy="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0"/>
          <p:cNvSpPr>
            <a:spLocks noGrp="1"/>
          </p:cNvSpPr>
          <p:nvPr>
            <p:ph type="title"/>
          </p:nvPr>
        </p:nvSpPr>
        <p:spPr>
          <a:xfrm>
            <a:off x="469901" y="1705668"/>
            <a:ext cx="6989276" cy="2239315"/>
          </a:xfrm>
        </p:spPr>
        <p:txBody>
          <a:bodyPr/>
          <a:lstStyle/>
          <a:p>
            <a:r>
              <a:rPr lang="sr-Latn-CS" dirty="0" smtClean="0"/>
              <a:t>Procena cena* električne energije u zemljama Zapadnog Balkana</a:t>
            </a:r>
            <a:endParaRPr lang="en-US" noProof="0" dirty="0"/>
          </a:p>
        </p:txBody>
      </p:sp>
      <p:sp>
        <p:nvSpPr>
          <p:cNvPr id="6" name="TextBox 5"/>
          <p:cNvSpPr txBox="1"/>
          <p:nvPr/>
        </p:nvSpPr>
        <p:spPr>
          <a:xfrm flipH="1">
            <a:off x="469900" y="6092628"/>
            <a:ext cx="4049848" cy="184666"/>
          </a:xfrm>
          <a:prstGeom prst="rect">
            <a:avLst/>
          </a:prstGeom>
          <a:noFill/>
        </p:spPr>
        <p:txBody>
          <a:bodyPr wrap="square" lIns="0" tIns="0" rIns="0" bIns="0" rtlCol="0">
            <a:spAutoFit/>
          </a:bodyPr>
          <a:lstStyle/>
          <a:p>
            <a:pPr>
              <a:spcBef>
                <a:spcPts val="600"/>
              </a:spcBef>
              <a:buSzPct val="100000"/>
            </a:pPr>
            <a:r>
              <a:rPr lang="sr-Latn-CS" sz="1200" dirty="0" smtClean="0">
                <a:solidFill>
                  <a:srgbClr val="313131"/>
                </a:solidFill>
              </a:rPr>
              <a:t>* - Studija Energetske zajednice</a:t>
            </a:r>
          </a:p>
        </p:txBody>
      </p:sp>
    </p:spTree>
    <p:extLst>
      <p:ext uri="{BB962C8B-B14F-4D97-AF65-F5344CB8AC3E}">
        <p14:creationId xmlns:p14="http://schemas.microsoft.com/office/powerpoint/2010/main" val="180598371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flipH="1">
            <a:off x="469899" y="5993370"/>
            <a:ext cx="1920604"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Energetska zajednica </a:t>
            </a:r>
          </a:p>
        </p:txBody>
      </p:sp>
      <p:sp>
        <p:nvSpPr>
          <p:cNvPr id="7" name="Title 9"/>
          <p:cNvSpPr txBox="1">
            <a:spLocks/>
          </p:cNvSpPr>
          <p:nvPr/>
        </p:nvSpPr>
        <p:spPr>
          <a:xfrm>
            <a:off x="469900"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sr-Latn-CS" dirty="0" smtClean="0"/>
              <a:t>Cene proizvodnje električne energije iz uglja za regionalne članice EZ (u €/</a:t>
            </a:r>
            <a:r>
              <a:rPr lang="sr-Latn-CS" dirty="0" err="1" smtClean="0"/>
              <a:t>MWh</a:t>
            </a:r>
            <a:r>
              <a:rPr lang="sr-Latn-CS" dirty="0" smtClean="0"/>
              <a:t>)</a:t>
            </a:r>
            <a:endParaRPr lang="en-US" dirty="0"/>
          </a:p>
        </p:txBody>
      </p:sp>
      <p:sp>
        <p:nvSpPr>
          <p:cNvPr id="12" name="TextBox 11"/>
          <p:cNvSpPr txBox="1"/>
          <p:nvPr/>
        </p:nvSpPr>
        <p:spPr>
          <a:xfrm flipH="1">
            <a:off x="5645119" y="5993370"/>
            <a:ext cx="1744254"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Svetska banka </a:t>
            </a:r>
          </a:p>
        </p:txBody>
      </p:sp>
      <p:grpSp>
        <p:nvGrpSpPr>
          <p:cNvPr id="4" name="Group 4"/>
          <p:cNvGrpSpPr>
            <a:grpSpLocks noChangeAspect="1"/>
          </p:cNvGrpSpPr>
          <p:nvPr/>
        </p:nvGrpSpPr>
        <p:grpSpPr bwMode="auto">
          <a:xfrm>
            <a:off x="5793015" y="962917"/>
            <a:ext cx="5929085" cy="4177196"/>
            <a:chOff x="2445" y="1461"/>
            <a:chExt cx="2790" cy="1398"/>
          </a:xfrm>
        </p:grpSpPr>
        <p:sp>
          <p:nvSpPr>
            <p:cNvPr id="6" name="AutoShape 3"/>
            <p:cNvSpPr>
              <a:spLocks noChangeAspect="1" noChangeArrowheads="1" noTextEdit="1"/>
            </p:cNvSpPr>
            <p:nvPr/>
          </p:nvSpPr>
          <p:spPr bwMode="auto">
            <a:xfrm>
              <a:off x="2445" y="1461"/>
              <a:ext cx="2790" cy="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 y="1461"/>
              <a:ext cx="2795"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p:nvPr/>
        </p:nvSpPr>
        <p:spPr>
          <a:xfrm>
            <a:off x="7023614" y="5947203"/>
            <a:ext cx="4075611" cy="246221"/>
          </a:xfrm>
          <a:prstGeom prst="rect">
            <a:avLst/>
          </a:prstGeom>
        </p:spPr>
        <p:txBody>
          <a:bodyPr wrap="square">
            <a:spAutoFit/>
          </a:bodyPr>
          <a:lstStyle/>
          <a:p>
            <a:r>
              <a:rPr lang="sr-Latn-CS" sz="1000" dirty="0" smtClean="0">
                <a:hlinkClick r:id="rId3"/>
              </a:rPr>
              <a:t>(https</a:t>
            </a:r>
            <a:r>
              <a:rPr lang="sr-Latn-CS" sz="1000" dirty="0">
                <a:hlinkClick r:id="rId3"/>
              </a:rPr>
              <a:t>://</a:t>
            </a:r>
            <a:r>
              <a:rPr lang="sr-Latn-CS" sz="1000" dirty="0" smtClean="0">
                <a:hlinkClick r:id="rId3"/>
              </a:rPr>
              <a:t>carbonpricingdashboard.worldbank.org/map_data</a:t>
            </a:r>
            <a:r>
              <a:rPr lang="sr-Latn-CS" sz="1000" dirty="0" smtClean="0">
                <a:solidFill>
                  <a:srgbClr val="00A3E0"/>
                </a:solidFill>
              </a:rPr>
              <a:t>)</a:t>
            </a:r>
            <a:endParaRPr lang="sr-Latn-CS" sz="1000" dirty="0">
              <a:solidFill>
                <a:srgbClr val="00A3E0"/>
              </a:solidFill>
            </a:endParaRPr>
          </a:p>
        </p:txBody>
      </p:sp>
      <p:grpSp>
        <p:nvGrpSpPr>
          <p:cNvPr id="14" name="Group 8"/>
          <p:cNvGrpSpPr>
            <a:grpSpLocks noChangeAspect="1"/>
          </p:cNvGrpSpPr>
          <p:nvPr/>
        </p:nvGrpSpPr>
        <p:grpSpPr bwMode="auto">
          <a:xfrm>
            <a:off x="5645119" y="5300924"/>
            <a:ext cx="6224875" cy="491264"/>
            <a:chOff x="1952" y="2011"/>
            <a:chExt cx="3776" cy="298"/>
          </a:xfrm>
        </p:grpSpPr>
        <p:sp>
          <p:nvSpPr>
            <p:cNvPr id="15" name="AutoShape 7"/>
            <p:cNvSpPr>
              <a:spLocks noChangeAspect="1" noChangeArrowheads="1" noTextEdit="1"/>
            </p:cNvSpPr>
            <p:nvPr/>
          </p:nvSpPr>
          <p:spPr bwMode="auto">
            <a:xfrm>
              <a:off x="1952" y="2011"/>
              <a:ext cx="377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1229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 y="2011"/>
              <a:ext cx="378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2"/>
          <p:cNvGrpSpPr>
            <a:grpSpLocks noChangeAspect="1"/>
          </p:cNvGrpSpPr>
          <p:nvPr/>
        </p:nvGrpSpPr>
        <p:grpSpPr bwMode="auto">
          <a:xfrm>
            <a:off x="469899" y="962917"/>
            <a:ext cx="4454797" cy="4658502"/>
            <a:chOff x="2506" y="765"/>
            <a:chExt cx="2668" cy="2790"/>
          </a:xfrm>
        </p:grpSpPr>
        <p:sp>
          <p:nvSpPr>
            <p:cNvPr id="18" name="AutoShape 11"/>
            <p:cNvSpPr>
              <a:spLocks noChangeAspect="1" noChangeArrowheads="1" noTextEdit="1"/>
            </p:cNvSpPr>
            <p:nvPr/>
          </p:nvSpPr>
          <p:spPr bwMode="auto">
            <a:xfrm>
              <a:off x="2506" y="765"/>
              <a:ext cx="2668" cy="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1230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 y="765"/>
              <a:ext cx="2673" cy="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6"/>
          <p:cNvGrpSpPr>
            <a:grpSpLocks noChangeAspect="1"/>
          </p:cNvGrpSpPr>
          <p:nvPr/>
        </p:nvGrpSpPr>
        <p:grpSpPr bwMode="auto">
          <a:xfrm>
            <a:off x="469899" y="5674646"/>
            <a:ext cx="4454797" cy="229925"/>
            <a:chOff x="2445" y="2088"/>
            <a:chExt cx="2790" cy="144"/>
          </a:xfrm>
        </p:grpSpPr>
        <p:sp>
          <p:nvSpPr>
            <p:cNvPr id="21" name="AutoShape 15"/>
            <p:cNvSpPr>
              <a:spLocks noChangeAspect="1" noChangeArrowheads="1" noTextEdit="1"/>
            </p:cNvSpPr>
            <p:nvPr/>
          </p:nvSpPr>
          <p:spPr bwMode="auto">
            <a:xfrm>
              <a:off x="2445" y="2088"/>
              <a:ext cx="279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1230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5" y="2088"/>
              <a:ext cx="279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8700297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flipH="1">
            <a:off x="469899" y="5858002"/>
            <a:ext cx="1920604"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Energetska Zajednica </a:t>
            </a:r>
          </a:p>
        </p:txBody>
      </p:sp>
      <p:sp>
        <p:nvSpPr>
          <p:cNvPr id="7" name="Title 9"/>
          <p:cNvSpPr txBox="1">
            <a:spLocks/>
          </p:cNvSpPr>
          <p:nvPr/>
        </p:nvSpPr>
        <p:spPr>
          <a:xfrm>
            <a:off x="469900"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sr-Latn-CS" dirty="0" err="1" smtClean="0"/>
              <a:t>Estimacija</a:t>
            </a:r>
            <a:r>
              <a:rPr lang="sr-Latn-CS" dirty="0" smtClean="0"/>
              <a:t> troškova proizvodnje električne energije iz uglja i hidro-potencijala</a:t>
            </a:r>
            <a:endParaRPr lang="en-US" dirty="0"/>
          </a:p>
        </p:txBody>
      </p:sp>
      <p:grpSp>
        <p:nvGrpSpPr>
          <p:cNvPr id="3" name="Group 4"/>
          <p:cNvGrpSpPr>
            <a:grpSpLocks noChangeAspect="1"/>
          </p:cNvGrpSpPr>
          <p:nvPr/>
        </p:nvGrpSpPr>
        <p:grpSpPr bwMode="auto">
          <a:xfrm>
            <a:off x="469899" y="1137377"/>
            <a:ext cx="10099912" cy="4479651"/>
            <a:chOff x="1644" y="1186"/>
            <a:chExt cx="4392" cy="1948"/>
          </a:xfrm>
        </p:grpSpPr>
        <p:sp>
          <p:nvSpPr>
            <p:cNvPr id="5" name="AutoShape 3"/>
            <p:cNvSpPr>
              <a:spLocks noChangeAspect="1" noChangeArrowheads="1" noTextEdit="1"/>
            </p:cNvSpPr>
            <p:nvPr/>
          </p:nvSpPr>
          <p:spPr bwMode="auto">
            <a:xfrm>
              <a:off x="1644" y="1186"/>
              <a:ext cx="4392" cy="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 y="1186"/>
              <a:ext cx="4397" cy="19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6756380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flipH="1">
            <a:off x="469899" y="4778527"/>
            <a:ext cx="1920604"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Energetska Zajednica </a:t>
            </a:r>
          </a:p>
        </p:txBody>
      </p:sp>
      <p:sp>
        <p:nvSpPr>
          <p:cNvPr id="7" name="Title 9"/>
          <p:cNvSpPr txBox="1">
            <a:spLocks/>
          </p:cNvSpPr>
          <p:nvPr/>
        </p:nvSpPr>
        <p:spPr>
          <a:xfrm>
            <a:off x="469900"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sr-Latn-CS" dirty="0" err="1" smtClean="0"/>
              <a:t>Estimacija</a:t>
            </a:r>
            <a:r>
              <a:rPr lang="sr-Latn-CS" dirty="0" smtClean="0"/>
              <a:t> troškova proizvodnje električne energije i cene koje su ostvarene u prodaji ka krajnjim kupcima za domaćinstva</a:t>
            </a:r>
            <a:endParaRPr lang="en-US" dirty="0"/>
          </a:p>
        </p:txBody>
      </p:sp>
      <p:grpSp>
        <p:nvGrpSpPr>
          <p:cNvPr id="9" name="Group 8"/>
          <p:cNvGrpSpPr>
            <a:grpSpLocks noChangeAspect="1"/>
          </p:cNvGrpSpPr>
          <p:nvPr/>
        </p:nvGrpSpPr>
        <p:grpSpPr bwMode="auto">
          <a:xfrm>
            <a:off x="469899" y="1319352"/>
            <a:ext cx="5093044" cy="2735814"/>
            <a:chOff x="2414" y="1394"/>
            <a:chExt cx="2852" cy="1532"/>
          </a:xfrm>
        </p:grpSpPr>
        <p:sp>
          <p:nvSpPr>
            <p:cNvPr id="11" name="AutoShape 7"/>
            <p:cNvSpPr>
              <a:spLocks noChangeAspect="1" noChangeArrowheads="1" noTextEdit="1"/>
            </p:cNvSpPr>
            <p:nvPr/>
          </p:nvSpPr>
          <p:spPr bwMode="auto">
            <a:xfrm>
              <a:off x="2414" y="1394"/>
              <a:ext cx="2852" cy="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1332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 y="1394"/>
              <a:ext cx="2857" cy="1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2"/>
          <p:cNvGrpSpPr>
            <a:grpSpLocks noChangeAspect="1"/>
          </p:cNvGrpSpPr>
          <p:nvPr/>
        </p:nvGrpSpPr>
        <p:grpSpPr bwMode="auto">
          <a:xfrm>
            <a:off x="469899" y="4155612"/>
            <a:ext cx="5093044" cy="429453"/>
            <a:chOff x="2322" y="2032"/>
            <a:chExt cx="3036" cy="256"/>
          </a:xfrm>
        </p:grpSpPr>
        <p:sp>
          <p:nvSpPr>
            <p:cNvPr id="22" name="AutoShape 11"/>
            <p:cNvSpPr>
              <a:spLocks noChangeAspect="1" noChangeArrowheads="1" noTextEdit="1"/>
            </p:cNvSpPr>
            <p:nvPr/>
          </p:nvSpPr>
          <p:spPr bwMode="auto">
            <a:xfrm>
              <a:off x="2322" y="2032"/>
              <a:ext cx="303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1332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 y="2032"/>
              <a:ext cx="3041" cy="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7"/>
          <p:cNvPicPr>
            <a:picLocks noChangeAspect="1" noChangeArrowheads="1"/>
          </p:cNvPicPr>
          <p:nvPr/>
        </p:nvPicPr>
        <p:blipFill rotWithShape="1">
          <a:blip r:embed="rId4">
            <a:extLst>
              <a:ext uri="{28A0092B-C50C-407E-A947-70E740481C1C}">
                <a14:useLocalDpi xmlns:a14="http://schemas.microsoft.com/office/drawing/2010/main" val="0"/>
              </a:ext>
            </a:extLst>
          </a:blip>
          <a:srcRect r="48922"/>
          <a:stretch/>
        </p:blipFill>
        <p:spPr bwMode="auto">
          <a:xfrm>
            <a:off x="5965372" y="1319352"/>
            <a:ext cx="5639648" cy="48855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flipH="1">
            <a:off x="5965372" y="6344816"/>
            <a:ext cx="1920604"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Energetska Zajednica </a:t>
            </a:r>
          </a:p>
        </p:txBody>
      </p:sp>
    </p:spTree>
    <p:extLst>
      <p:ext uri="{BB962C8B-B14F-4D97-AF65-F5344CB8AC3E}">
        <p14:creationId xmlns:p14="http://schemas.microsoft.com/office/powerpoint/2010/main" val="113457378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flipH="1">
            <a:off x="469900" y="5374828"/>
            <a:ext cx="1920604"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Energetska Zajednica </a:t>
            </a:r>
          </a:p>
        </p:txBody>
      </p:sp>
      <p:sp>
        <p:nvSpPr>
          <p:cNvPr id="7" name="Title 9"/>
          <p:cNvSpPr txBox="1">
            <a:spLocks/>
          </p:cNvSpPr>
          <p:nvPr/>
        </p:nvSpPr>
        <p:spPr>
          <a:xfrm>
            <a:off x="469900" y="402587"/>
            <a:ext cx="11252200" cy="773070"/>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sr-Latn-CS" dirty="0" err="1"/>
              <a:t>Estimacija</a:t>
            </a:r>
            <a:r>
              <a:rPr lang="sr-Latn-CS" dirty="0"/>
              <a:t> troškova proizvodnje električne energije i cene koje su ostvarene u prodaji ka krajnjim kupcima za </a:t>
            </a:r>
            <a:r>
              <a:rPr lang="sr-Latn-CS" dirty="0" smtClean="0"/>
              <a:t>industriju</a:t>
            </a:r>
            <a:endParaRPr lang="en-US" dirty="0"/>
          </a:p>
        </p:txBody>
      </p:sp>
      <p:grpSp>
        <p:nvGrpSpPr>
          <p:cNvPr id="27" name="Group 20"/>
          <p:cNvGrpSpPr>
            <a:grpSpLocks noChangeAspect="1"/>
          </p:cNvGrpSpPr>
          <p:nvPr/>
        </p:nvGrpSpPr>
        <p:grpSpPr bwMode="auto">
          <a:xfrm>
            <a:off x="469900" y="2908360"/>
            <a:ext cx="7052419" cy="2289199"/>
            <a:chOff x="1665" y="1454"/>
            <a:chExt cx="4350" cy="1412"/>
          </a:xfrm>
        </p:grpSpPr>
        <p:sp>
          <p:nvSpPr>
            <p:cNvPr id="28" name="AutoShape 19"/>
            <p:cNvSpPr>
              <a:spLocks noChangeAspect="1" noChangeArrowheads="1" noTextEdit="1"/>
            </p:cNvSpPr>
            <p:nvPr/>
          </p:nvSpPr>
          <p:spPr bwMode="auto">
            <a:xfrm>
              <a:off x="1665" y="1454"/>
              <a:ext cx="4350"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13333"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 y="1454"/>
              <a:ext cx="4355" cy="1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17"/>
          <p:cNvPicPr>
            <a:picLocks noChangeAspect="1" noChangeArrowheads="1"/>
          </p:cNvPicPr>
          <p:nvPr/>
        </p:nvPicPr>
        <p:blipFill rotWithShape="1">
          <a:blip r:embed="rId3">
            <a:extLst>
              <a:ext uri="{28A0092B-C50C-407E-A947-70E740481C1C}">
                <a14:useLocalDpi xmlns:a14="http://schemas.microsoft.com/office/drawing/2010/main" val="0"/>
              </a:ext>
            </a:extLst>
          </a:blip>
          <a:srcRect l="52721"/>
          <a:stretch/>
        </p:blipFill>
        <p:spPr bwMode="auto">
          <a:xfrm>
            <a:off x="7667899" y="1499030"/>
            <a:ext cx="3951878" cy="3698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flipH="1">
            <a:off x="7723234" y="5385134"/>
            <a:ext cx="1920604"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Energetska Zajednica </a:t>
            </a:r>
          </a:p>
        </p:txBody>
      </p:sp>
      <p:sp>
        <p:nvSpPr>
          <p:cNvPr id="26" name="Title 9"/>
          <p:cNvSpPr txBox="1">
            <a:spLocks/>
          </p:cNvSpPr>
          <p:nvPr/>
        </p:nvSpPr>
        <p:spPr>
          <a:xfrm>
            <a:off x="393704" y="2222887"/>
            <a:ext cx="7154742" cy="60089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sr-Latn-CS" sz="1400" dirty="0" smtClean="0">
                <a:latin typeface="+mn-lt"/>
              </a:rPr>
              <a:t>Procenjene cene električne </a:t>
            </a:r>
            <a:r>
              <a:rPr lang="sr-Latn-CS" sz="1400" dirty="0">
                <a:latin typeface="+mn-lt"/>
              </a:rPr>
              <a:t>energije </a:t>
            </a:r>
            <a:r>
              <a:rPr lang="sr-Latn-CS" sz="1400" dirty="0" smtClean="0">
                <a:latin typeface="+mn-lt"/>
              </a:rPr>
              <a:t>za krajnje kupce u kategoriji domaćinstava i industrije sa troškovima </a:t>
            </a:r>
            <a:r>
              <a:rPr lang="sr-Latn-CS" sz="1400" dirty="0" err="1" smtClean="0">
                <a:latin typeface="+mn-lt"/>
              </a:rPr>
              <a:t>mrežarine</a:t>
            </a:r>
            <a:r>
              <a:rPr lang="sr-Latn-CS" sz="1400" dirty="0" smtClean="0">
                <a:latin typeface="+mn-lt"/>
              </a:rPr>
              <a:t>, taksama i porezima</a:t>
            </a:r>
            <a:endParaRPr lang="en-US" sz="1400" dirty="0">
              <a:latin typeface="+mn-lt"/>
            </a:endParaRPr>
          </a:p>
        </p:txBody>
      </p:sp>
    </p:spTree>
    <p:extLst>
      <p:ext uri="{BB962C8B-B14F-4D97-AF65-F5344CB8AC3E}">
        <p14:creationId xmlns:p14="http://schemas.microsoft.com/office/powerpoint/2010/main" val="24464967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9901" y="1705668"/>
            <a:ext cx="6819173" cy="1592403"/>
          </a:xfrm>
        </p:spPr>
        <p:txBody>
          <a:bodyPr/>
          <a:lstStyle/>
          <a:p>
            <a:r>
              <a:rPr lang="sr-Latn-CS" noProof="0" dirty="0" smtClean="0"/>
              <a:t>Cene električne energije za domaćinstva</a:t>
            </a:r>
            <a:endParaRPr lang="en-US" noProof="0" dirty="0"/>
          </a:p>
        </p:txBody>
      </p:sp>
      <p:grpSp>
        <p:nvGrpSpPr>
          <p:cNvPr id="5" name="Group 349"/>
          <p:cNvGrpSpPr>
            <a:grpSpLocks noChangeAspect="1"/>
          </p:cNvGrpSpPr>
          <p:nvPr/>
        </p:nvGrpSpPr>
        <p:grpSpPr bwMode="auto">
          <a:xfrm>
            <a:off x="7289074" y="1914673"/>
            <a:ext cx="3855679" cy="3855679"/>
            <a:chOff x="5071" y="1628"/>
            <a:chExt cx="340" cy="340"/>
          </a:xfrm>
          <a:solidFill>
            <a:schemeClr val="accent4"/>
          </a:solidFill>
        </p:grpSpPr>
        <p:sp>
          <p:nvSpPr>
            <p:cNvPr id="6" name="Freeform 350"/>
            <p:cNvSpPr>
              <a:spLocks noEditPoints="1"/>
            </p:cNvSpPr>
            <p:nvPr/>
          </p:nvSpPr>
          <p:spPr bwMode="auto">
            <a:xfrm>
              <a:off x="5071" y="162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351"/>
            <p:cNvSpPr>
              <a:spLocks noEditPoints="1"/>
            </p:cNvSpPr>
            <p:nvPr/>
          </p:nvSpPr>
          <p:spPr bwMode="auto">
            <a:xfrm>
              <a:off x="5141" y="1691"/>
              <a:ext cx="200" cy="199"/>
            </a:xfrm>
            <a:custGeom>
              <a:avLst/>
              <a:gdLst>
                <a:gd name="T0" fmla="*/ 59 w 301"/>
                <a:gd name="T1" fmla="*/ 163 h 299"/>
                <a:gd name="T2" fmla="*/ 2 w 301"/>
                <a:gd name="T3" fmla="*/ 218 h 299"/>
                <a:gd name="T4" fmla="*/ 12 w 301"/>
                <a:gd name="T5" fmla="*/ 289 h 299"/>
                <a:gd name="T6" fmla="*/ 108 w 301"/>
                <a:gd name="T7" fmla="*/ 299 h 299"/>
                <a:gd name="T8" fmla="*/ 119 w 301"/>
                <a:gd name="T9" fmla="*/ 225 h 299"/>
                <a:gd name="T10" fmla="*/ 125 w 301"/>
                <a:gd name="T11" fmla="*/ 206 h 299"/>
                <a:gd name="T12" fmla="*/ 65 w 301"/>
                <a:gd name="T13" fmla="*/ 185 h 299"/>
                <a:gd name="T14" fmla="*/ 42 w 301"/>
                <a:gd name="T15" fmla="*/ 203 h 299"/>
                <a:gd name="T16" fmla="*/ 97 w 301"/>
                <a:gd name="T17" fmla="*/ 278 h 299"/>
                <a:gd name="T18" fmla="*/ 76 w 301"/>
                <a:gd name="T19" fmla="*/ 257 h 299"/>
                <a:gd name="T20" fmla="*/ 55 w 301"/>
                <a:gd name="T21" fmla="*/ 257 h 299"/>
                <a:gd name="T22" fmla="*/ 33 w 301"/>
                <a:gd name="T23" fmla="*/ 278 h 299"/>
                <a:gd name="T24" fmla="*/ 97 w 301"/>
                <a:gd name="T25" fmla="*/ 225 h 299"/>
                <a:gd name="T26" fmla="*/ 296 w 301"/>
                <a:gd name="T27" fmla="*/ 206 h 299"/>
                <a:gd name="T28" fmla="*/ 229 w 301"/>
                <a:gd name="T29" fmla="*/ 163 h 299"/>
                <a:gd name="T30" fmla="*/ 173 w 301"/>
                <a:gd name="T31" fmla="*/ 218 h 299"/>
                <a:gd name="T32" fmla="*/ 183 w 301"/>
                <a:gd name="T33" fmla="*/ 289 h 299"/>
                <a:gd name="T34" fmla="*/ 279 w 301"/>
                <a:gd name="T35" fmla="*/ 299 h 299"/>
                <a:gd name="T36" fmla="*/ 289 w 301"/>
                <a:gd name="T37" fmla="*/ 225 h 299"/>
                <a:gd name="T38" fmla="*/ 296 w 301"/>
                <a:gd name="T39" fmla="*/ 206 h 299"/>
                <a:gd name="T40" fmla="*/ 259 w 301"/>
                <a:gd name="T41" fmla="*/ 203 h 299"/>
                <a:gd name="T42" fmla="*/ 236 w 301"/>
                <a:gd name="T43" fmla="*/ 185 h 299"/>
                <a:gd name="T44" fmla="*/ 247 w 301"/>
                <a:gd name="T45" fmla="*/ 278 h 299"/>
                <a:gd name="T46" fmla="*/ 236 w 301"/>
                <a:gd name="T47" fmla="*/ 246 h 299"/>
                <a:gd name="T48" fmla="*/ 225 w 301"/>
                <a:gd name="T49" fmla="*/ 278 h 299"/>
                <a:gd name="T50" fmla="*/ 204 w 301"/>
                <a:gd name="T51" fmla="*/ 225 h 299"/>
                <a:gd name="T52" fmla="*/ 268 w 301"/>
                <a:gd name="T53" fmla="*/ 278 h 299"/>
                <a:gd name="T54" fmla="*/ 204 w 301"/>
                <a:gd name="T55" fmla="*/ 65 h 299"/>
                <a:gd name="T56" fmla="*/ 211 w 301"/>
                <a:gd name="T57" fmla="*/ 46 h 299"/>
                <a:gd name="T58" fmla="*/ 144 w 301"/>
                <a:gd name="T59" fmla="*/ 3 h 299"/>
                <a:gd name="T60" fmla="*/ 87 w 301"/>
                <a:gd name="T61" fmla="*/ 58 h 299"/>
                <a:gd name="T62" fmla="*/ 97 w 301"/>
                <a:gd name="T63" fmla="*/ 129 h 299"/>
                <a:gd name="T64" fmla="*/ 193 w 301"/>
                <a:gd name="T65" fmla="*/ 139 h 299"/>
                <a:gd name="T66" fmla="*/ 151 w 301"/>
                <a:gd name="T67" fmla="*/ 25 h 299"/>
                <a:gd name="T68" fmla="*/ 128 w 301"/>
                <a:gd name="T69" fmla="*/ 43 h 299"/>
                <a:gd name="T70" fmla="*/ 183 w 301"/>
                <a:gd name="T71" fmla="*/ 118 h 299"/>
                <a:gd name="T72" fmla="*/ 161 w 301"/>
                <a:gd name="T73" fmla="*/ 97 h 299"/>
                <a:gd name="T74" fmla="*/ 140 w 301"/>
                <a:gd name="T75" fmla="*/ 97 h 299"/>
                <a:gd name="T76" fmla="*/ 119 w 301"/>
                <a:gd name="T77" fmla="*/ 118 h 299"/>
                <a:gd name="T78" fmla="*/ 183 w 301"/>
                <a:gd name="T79" fmla="*/ 6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1" h="299">
                  <a:moveTo>
                    <a:pt x="72" y="163"/>
                  </a:moveTo>
                  <a:cubicBezTo>
                    <a:pt x="68" y="160"/>
                    <a:pt x="63" y="160"/>
                    <a:pt x="59" y="163"/>
                  </a:cubicBezTo>
                  <a:cubicBezTo>
                    <a:pt x="5" y="206"/>
                    <a:pt x="5" y="206"/>
                    <a:pt x="5" y="206"/>
                  </a:cubicBezTo>
                  <a:cubicBezTo>
                    <a:pt x="2" y="209"/>
                    <a:pt x="0" y="213"/>
                    <a:pt x="2" y="218"/>
                  </a:cubicBezTo>
                  <a:cubicBezTo>
                    <a:pt x="3" y="222"/>
                    <a:pt x="7" y="225"/>
                    <a:pt x="12" y="225"/>
                  </a:cubicBezTo>
                  <a:cubicBezTo>
                    <a:pt x="12" y="289"/>
                    <a:pt x="12" y="289"/>
                    <a:pt x="12" y="289"/>
                  </a:cubicBezTo>
                  <a:cubicBezTo>
                    <a:pt x="12" y="295"/>
                    <a:pt x="17" y="299"/>
                    <a:pt x="23" y="299"/>
                  </a:cubicBezTo>
                  <a:cubicBezTo>
                    <a:pt x="108" y="299"/>
                    <a:pt x="108" y="299"/>
                    <a:pt x="108" y="299"/>
                  </a:cubicBezTo>
                  <a:cubicBezTo>
                    <a:pt x="114" y="299"/>
                    <a:pt x="119" y="295"/>
                    <a:pt x="119" y="289"/>
                  </a:cubicBezTo>
                  <a:cubicBezTo>
                    <a:pt x="119" y="225"/>
                    <a:pt x="119" y="225"/>
                    <a:pt x="119" y="225"/>
                  </a:cubicBezTo>
                  <a:cubicBezTo>
                    <a:pt x="123" y="225"/>
                    <a:pt x="127" y="222"/>
                    <a:pt x="129" y="218"/>
                  </a:cubicBezTo>
                  <a:cubicBezTo>
                    <a:pt x="130" y="213"/>
                    <a:pt x="129" y="209"/>
                    <a:pt x="125" y="206"/>
                  </a:cubicBezTo>
                  <a:lnTo>
                    <a:pt x="72" y="163"/>
                  </a:lnTo>
                  <a:close/>
                  <a:moveTo>
                    <a:pt x="65" y="185"/>
                  </a:moveTo>
                  <a:cubicBezTo>
                    <a:pt x="88" y="203"/>
                    <a:pt x="88" y="203"/>
                    <a:pt x="88" y="203"/>
                  </a:cubicBezTo>
                  <a:cubicBezTo>
                    <a:pt x="42" y="203"/>
                    <a:pt x="42" y="203"/>
                    <a:pt x="42" y="203"/>
                  </a:cubicBezTo>
                  <a:lnTo>
                    <a:pt x="65" y="185"/>
                  </a:lnTo>
                  <a:close/>
                  <a:moveTo>
                    <a:pt x="97" y="278"/>
                  </a:moveTo>
                  <a:cubicBezTo>
                    <a:pt x="76" y="278"/>
                    <a:pt x="76" y="278"/>
                    <a:pt x="76" y="278"/>
                  </a:cubicBezTo>
                  <a:cubicBezTo>
                    <a:pt x="76" y="257"/>
                    <a:pt x="76" y="257"/>
                    <a:pt x="76" y="257"/>
                  </a:cubicBezTo>
                  <a:cubicBezTo>
                    <a:pt x="76" y="251"/>
                    <a:pt x="71" y="246"/>
                    <a:pt x="65" y="246"/>
                  </a:cubicBezTo>
                  <a:cubicBezTo>
                    <a:pt x="59" y="246"/>
                    <a:pt x="55" y="251"/>
                    <a:pt x="55" y="257"/>
                  </a:cubicBezTo>
                  <a:cubicBezTo>
                    <a:pt x="55" y="278"/>
                    <a:pt x="55" y="278"/>
                    <a:pt x="55" y="278"/>
                  </a:cubicBezTo>
                  <a:cubicBezTo>
                    <a:pt x="33" y="278"/>
                    <a:pt x="33" y="278"/>
                    <a:pt x="33" y="278"/>
                  </a:cubicBezTo>
                  <a:cubicBezTo>
                    <a:pt x="33" y="225"/>
                    <a:pt x="33" y="225"/>
                    <a:pt x="33" y="225"/>
                  </a:cubicBezTo>
                  <a:cubicBezTo>
                    <a:pt x="97" y="225"/>
                    <a:pt x="97" y="225"/>
                    <a:pt x="97" y="225"/>
                  </a:cubicBezTo>
                  <a:lnTo>
                    <a:pt x="97" y="278"/>
                  </a:lnTo>
                  <a:close/>
                  <a:moveTo>
                    <a:pt x="296" y="206"/>
                  </a:moveTo>
                  <a:cubicBezTo>
                    <a:pt x="243" y="163"/>
                    <a:pt x="243" y="163"/>
                    <a:pt x="243" y="163"/>
                  </a:cubicBezTo>
                  <a:cubicBezTo>
                    <a:pt x="239" y="160"/>
                    <a:pt x="233" y="160"/>
                    <a:pt x="229" y="163"/>
                  </a:cubicBezTo>
                  <a:cubicBezTo>
                    <a:pt x="176" y="206"/>
                    <a:pt x="176" y="206"/>
                    <a:pt x="176" y="206"/>
                  </a:cubicBezTo>
                  <a:cubicBezTo>
                    <a:pt x="172" y="209"/>
                    <a:pt x="171" y="213"/>
                    <a:pt x="173" y="218"/>
                  </a:cubicBezTo>
                  <a:cubicBezTo>
                    <a:pt x="174" y="222"/>
                    <a:pt x="178" y="225"/>
                    <a:pt x="183" y="225"/>
                  </a:cubicBezTo>
                  <a:cubicBezTo>
                    <a:pt x="183" y="289"/>
                    <a:pt x="183" y="289"/>
                    <a:pt x="183" y="289"/>
                  </a:cubicBezTo>
                  <a:cubicBezTo>
                    <a:pt x="183" y="295"/>
                    <a:pt x="187" y="299"/>
                    <a:pt x="193" y="299"/>
                  </a:cubicBezTo>
                  <a:cubicBezTo>
                    <a:pt x="279" y="299"/>
                    <a:pt x="279" y="299"/>
                    <a:pt x="279" y="299"/>
                  </a:cubicBezTo>
                  <a:cubicBezTo>
                    <a:pt x="285" y="299"/>
                    <a:pt x="289" y="295"/>
                    <a:pt x="289" y="289"/>
                  </a:cubicBezTo>
                  <a:cubicBezTo>
                    <a:pt x="289" y="225"/>
                    <a:pt x="289" y="225"/>
                    <a:pt x="289" y="225"/>
                  </a:cubicBezTo>
                  <a:cubicBezTo>
                    <a:pt x="294" y="225"/>
                    <a:pt x="298" y="222"/>
                    <a:pt x="299" y="218"/>
                  </a:cubicBezTo>
                  <a:cubicBezTo>
                    <a:pt x="301" y="213"/>
                    <a:pt x="300" y="209"/>
                    <a:pt x="296" y="206"/>
                  </a:cubicBezTo>
                  <a:close/>
                  <a:moveTo>
                    <a:pt x="236" y="185"/>
                  </a:moveTo>
                  <a:cubicBezTo>
                    <a:pt x="259" y="203"/>
                    <a:pt x="259" y="203"/>
                    <a:pt x="259" y="203"/>
                  </a:cubicBezTo>
                  <a:cubicBezTo>
                    <a:pt x="213" y="203"/>
                    <a:pt x="213" y="203"/>
                    <a:pt x="213" y="203"/>
                  </a:cubicBezTo>
                  <a:lnTo>
                    <a:pt x="236" y="185"/>
                  </a:lnTo>
                  <a:close/>
                  <a:moveTo>
                    <a:pt x="268" y="278"/>
                  </a:moveTo>
                  <a:cubicBezTo>
                    <a:pt x="247" y="278"/>
                    <a:pt x="247" y="278"/>
                    <a:pt x="247" y="278"/>
                  </a:cubicBezTo>
                  <a:cubicBezTo>
                    <a:pt x="247" y="257"/>
                    <a:pt x="247" y="257"/>
                    <a:pt x="247" y="257"/>
                  </a:cubicBezTo>
                  <a:cubicBezTo>
                    <a:pt x="247" y="251"/>
                    <a:pt x="242" y="246"/>
                    <a:pt x="236" y="246"/>
                  </a:cubicBezTo>
                  <a:cubicBezTo>
                    <a:pt x="230" y="246"/>
                    <a:pt x="225" y="251"/>
                    <a:pt x="225" y="257"/>
                  </a:cubicBezTo>
                  <a:cubicBezTo>
                    <a:pt x="225" y="278"/>
                    <a:pt x="225" y="278"/>
                    <a:pt x="225" y="278"/>
                  </a:cubicBezTo>
                  <a:cubicBezTo>
                    <a:pt x="204" y="278"/>
                    <a:pt x="204" y="278"/>
                    <a:pt x="204" y="278"/>
                  </a:cubicBezTo>
                  <a:cubicBezTo>
                    <a:pt x="204" y="225"/>
                    <a:pt x="204" y="225"/>
                    <a:pt x="204" y="225"/>
                  </a:cubicBezTo>
                  <a:cubicBezTo>
                    <a:pt x="268" y="225"/>
                    <a:pt x="268" y="225"/>
                    <a:pt x="268" y="225"/>
                  </a:cubicBezTo>
                  <a:lnTo>
                    <a:pt x="268" y="278"/>
                  </a:lnTo>
                  <a:close/>
                  <a:moveTo>
                    <a:pt x="204" y="129"/>
                  </a:moveTo>
                  <a:cubicBezTo>
                    <a:pt x="204" y="65"/>
                    <a:pt x="204" y="65"/>
                    <a:pt x="204" y="65"/>
                  </a:cubicBezTo>
                  <a:cubicBezTo>
                    <a:pt x="209" y="65"/>
                    <a:pt x="213" y="62"/>
                    <a:pt x="214" y="58"/>
                  </a:cubicBezTo>
                  <a:cubicBezTo>
                    <a:pt x="216" y="53"/>
                    <a:pt x="214" y="48"/>
                    <a:pt x="211" y="46"/>
                  </a:cubicBezTo>
                  <a:cubicBezTo>
                    <a:pt x="157" y="3"/>
                    <a:pt x="157" y="3"/>
                    <a:pt x="157" y="3"/>
                  </a:cubicBezTo>
                  <a:cubicBezTo>
                    <a:pt x="153" y="0"/>
                    <a:pt x="148" y="0"/>
                    <a:pt x="144" y="3"/>
                  </a:cubicBezTo>
                  <a:cubicBezTo>
                    <a:pt x="91" y="46"/>
                    <a:pt x="91" y="46"/>
                    <a:pt x="91" y="46"/>
                  </a:cubicBezTo>
                  <a:cubicBezTo>
                    <a:pt x="87" y="48"/>
                    <a:pt x="86" y="53"/>
                    <a:pt x="87" y="58"/>
                  </a:cubicBezTo>
                  <a:cubicBezTo>
                    <a:pt x="89" y="62"/>
                    <a:pt x="93" y="65"/>
                    <a:pt x="97" y="65"/>
                  </a:cubicBezTo>
                  <a:cubicBezTo>
                    <a:pt x="97" y="129"/>
                    <a:pt x="97" y="129"/>
                    <a:pt x="97" y="129"/>
                  </a:cubicBezTo>
                  <a:cubicBezTo>
                    <a:pt x="97" y="135"/>
                    <a:pt x="102" y="139"/>
                    <a:pt x="108" y="139"/>
                  </a:cubicBezTo>
                  <a:cubicBezTo>
                    <a:pt x="193" y="139"/>
                    <a:pt x="193" y="139"/>
                    <a:pt x="193" y="139"/>
                  </a:cubicBezTo>
                  <a:cubicBezTo>
                    <a:pt x="199" y="139"/>
                    <a:pt x="204" y="135"/>
                    <a:pt x="204" y="129"/>
                  </a:cubicBezTo>
                  <a:close/>
                  <a:moveTo>
                    <a:pt x="151" y="25"/>
                  </a:moveTo>
                  <a:cubicBezTo>
                    <a:pt x="174" y="43"/>
                    <a:pt x="174" y="43"/>
                    <a:pt x="174" y="43"/>
                  </a:cubicBezTo>
                  <a:cubicBezTo>
                    <a:pt x="128" y="43"/>
                    <a:pt x="128" y="43"/>
                    <a:pt x="128" y="43"/>
                  </a:cubicBezTo>
                  <a:lnTo>
                    <a:pt x="151" y="25"/>
                  </a:lnTo>
                  <a:close/>
                  <a:moveTo>
                    <a:pt x="183" y="118"/>
                  </a:moveTo>
                  <a:cubicBezTo>
                    <a:pt x="161" y="118"/>
                    <a:pt x="161" y="118"/>
                    <a:pt x="161" y="118"/>
                  </a:cubicBezTo>
                  <a:cubicBezTo>
                    <a:pt x="161" y="97"/>
                    <a:pt x="161" y="97"/>
                    <a:pt x="161" y="97"/>
                  </a:cubicBezTo>
                  <a:cubicBezTo>
                    <a:pt x="161" y="91"/>
                    <a:pt x="157" y="86"/>
                    <a:pt x="151" y="86"/>
                  </a:cubicBezTo>
                  <a:cubicBezTo>
                    <a:pt x="145" y="86"/>
                    <a:pt x="140" y="91"/>
                    <a:pt x="140" y="97"/>
                  </a:cubicBezTo>
                  <a:cubicBezTo>
                    <a:pt x="140" y="118"/>
                    <a:pt x="140" y="118"/>
                    <a:pt x="140" y="118"/>
                  </a:cubicBezTo>
                  <a:cubicBezTo>
                    <a:pt x="119" y="118"/>
                    <a:pt x="119" y="118"/>
                    <a:pt x="119" y="118"/>
                  </a:cubicBezTo>
                  <a:cubicBezTo>
                    <a:pt x="119" y="65"/>
                    <a:pt x="119" y="65"/>
                    <a:pt x="119" y="65"/>
                  </a:cubicBezTo>
                  <a:cubicBezTo>
                    <a:pt x="183" y="65"/>
                    <a:pt x="183" y="65"/>
                    <a:pt x="183" y="65"/>
                  </a:cubicBezTo>
                  <a:lnTo>
                    <a:pt x="183" y="1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0400494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7641" y="3103490"/>
            <a:ext cx="11273246" cy="3464666"/>
          </a:xfrm>
          <a:prstGeom prst="rect">
            <a:avLst/>
          </a:prstGeom>
        </p:spPr>
        <p:txBody>
          <a:bodyPr wrap="square">
            <a:spAutoFit/>
          </a:bodyPr>
          <a:lstStyle/>
          <a:p>
            <a:pPr>
              <a:lnSpc>
                <a:spcPct val="107000"/>
              </a:lnSpc>
              <a:spcAft>
                <a:spcPts val="800"/>
              </a:spcAft>
            </a:pPr>
            <a:r>
              <a:rPr lang="sr-Latn-RS" sz="900" dirty="0" err="1" smtClean="0">
                <a:ea typeface="Calibri" panose="020F0502020204030204" pitchFamily="34" charset="0"/>
                <a:cs typeface="Times New Roman" panose="02020603050405020304" pitchFamily="18" charset="0"/>
              </a:rPr>
              <a:t>Deloitte</a:t>
            </a:r>
            <a:r>
              <a:rPr lang="sr-Latn-RS" sz="900" dirty="0" smtClean="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се</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односи</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на</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Deloitte</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Touche</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Tohmatsu</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Limited</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правно</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лице</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основано</a:t>
            </a:r>
            <a:r>
              <a:rPr lang="sr-Latn-RS" sz="900" dirty="0">
                <a:ea typeface="Calibri" panose="020F0502020204030204" pitchFamily="34" charset="0"/>
                <a:cs typeface="Times New Roman" panose="02020603050405020304" pitchFamily="18" charset="0"/>
              </a:rPr>
              <a:t> у </a:t>
            </a:r>
            <a:r>
              <a:rPr lang="sr-Latn-RS" sz="900" dirty="0" err="1">
                <a:ea typeface="Calibri" panose="020F0502020204030204" pitchFamily="34" charset="0"/>
                <a:cs typeface="Times New Roman" panose="02020603050405020304" pitchFamily="18" charset="0"/>
              </a:rPr>
              <a:t>складу</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са</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правом</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Уједињеног</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Краљевства</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Велике</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Британије</a:t>
            </a:r>
            <a:r>
              <a:rPr lang="sr-Latn-RS" sz="900" dirty="0">
                <a:ea typeface="Calibri" panose="020F0502020204030204" pitchFamily="34" charset="0"/>
                <a:cs typeface="Times New Roman" panose="02020603050405020304" pitchFamily="18" charset="0"/>
              </a:rPr>
              <a:t> и </a:t>
            </a:r>
            <a:r>
              <a:rPr lang="sr-Latn-RS" sz="900" dirty="0" err="1">
                <a:ea typeface="Calibri" panose="020F0502020204030204" pitchFamily="34" charset="0"/>
                <a:cs typeface="Times New Roman" panose="02020603050405020304" pitchFamily="18" charset="0"/>
              </a:rPr>
              <a:t>Северне</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Ирске</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изворно</a:t>
            </a:r>
            <a:r>
              <a:rPr lang="sr-Latn-RS" sz="900" dirty="0">
                <a:ea typeface="Calibri" panose="020F0502020204030204" pitchFamily="34" charset="0"/>
                <a:cs typeface="Times New Roman" panose="02020603050405020304" pitchFamily="18" charset="0"/>
              </a:rPr>
              <a:t> “UK </a:t>
            </a:r>
            <a:r>
              <a:rPr lang="sr-Latn-RS" sz="900" dirty="0" err="1">
                <a:ea typeface="Calibri" panose="020F0502020204030204" pitchFamily="34" charset="0"/>
                <a:cs typeface="Times New Roman" panose="02020603050405020304" pitchFamily="18" charset="0"/>
              </a:rPr>
              <a:t>private</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company</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limited</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by</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guarantee</a:t>
            </a:r>
            <a:r>
              <a:rPr lang="sr-Latn-RS" sz="900" dirty="0">
                <a:ea typeface="Calibri" panose="020F0502020204030204" pitchFamily="34" charset="0"/>
                <a:cs typeface="Times New Roman" panose="02020603050405020304" pitchFamily="18" charset="0"/>
              </a:rPr>
              <a:t>”), и </a:t>
            </a:r>
            <a:r>
              <a:rPr lang="sr-Latn-RS" sz="900" dirty="0" err="1">
                <a:ea typeface="Calibri" panose="020F0502020204030204" pitchFamily="34" charset="0"/>
                <a:cs typeface="Times New Roman" panose="02020603050405020304" pitchFamily="18" charset="0"/>
              </a:rPr>
              <a:t>мрежу</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његових</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чланова</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од</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којих</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је</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сваки</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засебан</a:t>
            </a:r>
            <a:r>
              <a:rPr lang="sr-Latn-RS" sz="900" dirty="0">
                <a:ea typeface="Calibri" panose="020F0502020204030204" pitchFamily="34" charset="0"/>
                <a:cs typeface="Times New Roman" panose="02020603050405020304" pitchFamily="18" charset="0"/>
              </a:rPr>
              <a:t> и </a:t>
            </a:r>
            <a:r>
              <a:rPr lang="sr-Latn-RS" sz="900" dirty="0" err="1">
                <a:ea typeface="Calibri" panose="020F0502020204030204" pitchFamily="34" charset="0"/>
                <a:cs typeface="Times New Roman" panose="02020603050405020304" pitchFamily="18" charset="0"/>
              </a:rPr>
              <a:t>самосталан</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правни</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субјект</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Детаљнији</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опис</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правне</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структуре</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Deloitte</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Touche</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Tohmatsu</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Limited</a:t>
            </a:r>
            <a:r>
              <a:rPr lang="sr-Latn-RS" sz="900" dirty="0">
                <a:ea typeface="Calibri" panose="020F0502020204030204" pitchFamily="34" charset="0"/>
                <a:cs typeface="Times New Roman" panose="02020603050405020304" pitchFamily="18" charset="0"/>
              </a:rPr>
              <a:t> и </a:t>
            </a:r>
            <a:r>
              <a:rPr lang="sr-Latn-RS" sz="900" dirty="0" err="1">
                <a:ea typeface="Calibri" panose="020F0502020204030204" pitchFamily="34" charset="0"/>
                <a:cs typeface="Times New Roman" panose="02020603050405020304" pitchFamily="18" charset="0"/>
              </a:rPr>
              <a:t>његових</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друштaва</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чланoвa</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можете</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наћи</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на</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веб-страници</a:t>
            </a:r>
            <a:r>
              <a:rPr lang="sr-Latn-RS" sz="900" dirty="0">
                <a:ea typeface="Calibri" panose="020F0502020204030204" pitchFamily="34" charset="0"/>
                <a:cs typeface="Times New Roman" panose="02020603050405020304" pitchFamily="18" charset="0"/>
              </a:rPr>
              <a:t> </a:t>
            </a:r>
            <a:r>
              <a:rPr lang="sr-Latn-RS" sz="900" u="sng" dirty="0">
                <a:ea typeface="Calibri" panose="020F0502020204030204" pitchFamily="34" charset="0"/>
                <a:cs typeface="Times New Roman" panose="02020603050405020304" pitchFamily="18" charset="0"/>
                <a:hlinkClick r:id="rId3"/>
              </a:rPr>
              <a:t>www.deloitte.com/rs/sr/o-нама</a:t>
            </a:r>
            <a:r>
              <a:rPr lang="sr-Latn-RS" sz="900" dirty="0">
                <a:ea typeface="Calibri" panose="020F0502020204030204" pitchFamily="34" charset="0"/>
                <a:cs typeface="Times New Roman" panose="02020603050405020304" pitchFamily="18" charset="0"/>
              </a:rPr>
              <a:t>. </a:t>
            </a:r>
            <a:endParaRPr lang="sr-Latn-CS" sz="900" dirty="0">
              <a:ea typeface="Calibri" panose="020F0502020204030204" pitchFamily="34" charset="0"/>
              <a:cs typeface="Times New Roman" panose="02020603050405020304" pitchFamily="18" charset="0"/>
            </a:endParaRPr>
          </a:p>
          <a:p>
            <a:pPr algn="just">
              <a:lnSpc>
                <a:spcPct val="107000"/>
              </a:lnSpc>
              <a:spcAft>
                <a:spcPts val="800"/>
              </a:spcAft>
            </a:pPr>
            <a:r>
              <a:rPr lang="sr-Latn-RS" sz="900" dirty="0">
                <a:ea typeface="Calibri" panose="020F0502020204030204" pitchFamily="34" charset="0"/>
                <a:cs typeface="Times New Roman" panose="02020603050405020304" pitchFamily="18" charset="0"/>
              </a:rPr>
              <a:t>У </a:t>
            </a:r>
            <a:r>
              <a:rPr lang="sr-Latn-RS" sz="900" dirty="0" err="1">
                <a:ea typeface="Calibri" panose="020F0502020204030204" pitchFamily="34" charset="0"/>
                <a:cs typeface="Times New Roman" panose="02020603050405020304" pitchFamily="18" charset="0"/>
              </a:rPr>
              <a:t>Србији</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услуге</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пружа</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Deloitte</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д.o.o</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Београд</a:t>
            </a:r>
            <a:r>
              <a:rPr lang="sr-Latn-RS" sz="900" dirty="0">
                <a:ea typeface="Calibri" panose="020F0502020204030204" pitchFamily="34" charset="0"/>
                <a:cs typeface="Times New Roman" panose="02020603050405020304" pitchFamily="18" charset="0"/>
              </a:rPr>
              <a:t> (у </a:t>
            </a:r>
            <a:r>
              <a:rPr lang="sr-Latn-RS" sz="900" dirty="0" err="1">
                <a:ea typeface="Calibri" panose="020F0502020204030204" pitchFamily="34" charset="0"/>
                <a:cs typeface="Times New Roman" panose="02020603050405020304" pitchFamily="18" charset="0"/>
              </a:rPr>
              <a:t>даљем</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тексту</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Deloitte</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Србија</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које</a:t>
            </a:r>
            <a:r>
              <a:rPr lang="sr-Latn-RS" sz="900" dirty="0">
                <a:ea typeface="Calibri" panose="020F0502020204030204" pitchFamily="34" charset="0"/>
                <a:cs typeface="Times New Roman" panose="02020603050405020304" pitchFamily="18" charset="0"/>
              </a:rPr>
              <a:t> je </a:t>
            </a:r>
            <a:r>
              <a:rPr lang="sr-Latn-RS" sz="900" dirty="0" err="1">
                <a:ea typeface="Calibri" panose="020F0502020204030204" pitchFamily="34" charset="0"/>
                <a:cs typeface="Times New Roman" panose="02020603050405020304" pitchFamily="18" charset="0"/>
              </a:rPr>
              <a:t>друштво</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члан</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Deloitte</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Central</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Europe</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Holdings</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Limited</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Deloitte</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Србија</a:t>
            </a:r>
            <a:r>
              <a:rPr lang="sr-Latn-RS" sz="900" dirty="0">
                <a:ea typeface="Calibri" panose="020F0502020204030204" pitchFamily="34" charset="0"/>
                <a:cs typeface="Times New Roman" panose="02020603050405020304" pitchFamily="18" charset="0"/>
              </a:rPr>
              <a:t> je </a:t>
            </a:r>
            <a:r>
              <a:rPr lang="sr-Latn-RS" sz="900" dirty="0" err="1">
                <a:ea typeface="Calibri" panose="020F0502020204030204" pitchFamily="34" charset="0"/>
                <a:cs typeface="Times New Roman" panose="02020603050405020304" pitchFamily="18" charset="0"/>
              </a:rPr>
              <a:t>jeдна</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oд</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водећих</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компанија</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за</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пружање</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професионалних</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услуга</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из</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области</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ревизије</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пореског</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пословног</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финансијског</a:t>
            </a:r>
            <a:r>
              <a:rPr lang="sr-Latn-RS" sz="900" dirty="0">
                <a:ea typeface="Calibri" panose="020F0502020204030204" pitchFamily="34" charset="0"/>
                <a:cs typeface="Times New Roman" panose="02020603050405020304" pitchFamily="18" charset="0"/>
              </a:rPr>
              <a:t> и </a:t>
            </a:r>
            <a:r>
              <a:rPr lang="sr-Latn-RS" sz="900" dirty="0" err="1">
                <a:ea typeface="Calibri" panose="020F0502020204030204" pitchFamily="34" charset="0"/>
                <a:cs typeface="Times New Roman" panose="02020603050405020304" pitchFamily="18" charset="0"/>
              </a:rPr>
              <a:t>консалтинга</a:t>
            </a:r>
            <a:r>
              <a:rPr lang="sr-Latn-RS" sz="900" dirty="0">
                <a:ea typeface="Calibri" panose="020F0502020204030204" pitchFamily="34" charset="0"/>
                <a:cs typeface="Times New Roman" panose="02020603050405020304" pitchFamily="18" charset="0"/>
              </a:rPr>
              <a:t> у </a:t>
            </a:r>
            <a:r>
              <a:rPr lang="sr-Latn-RS" sz="900" dirty="0" err="1">
                <a:ea typeface="Calibri" panose="020F0502020204030204" pitchFamily="34" charset="0"/>
                <a:cs typeface="Times New Roman" panose="02020603050405020304" pitchFamily="18" charset="0"/>
              </a:rPr>
              <a:t>управљању</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ризицима</a:t>
            </a:r>
            <a:r>
              <a:rPr lang="sr-Latn-RS" sz="900" dirty="0">
                <a:ea typeface="Calibri" panose="020F0502020204030204" pitchFamily="34" charset="0"/>
                <a:cs typeface="Times New Roman" panose="02020603050405020304" pitchFamily="18" charset="0"/>
              </a:rPr>
              <a:t> у </a:t>
            </a:r>
            <a:r>
              <a:rPr lang="sr-Latn-RS" sz="900" dirty="0" err="1">
                <a:ea typeface="Calibri" panose="020F0502020204030204" pitchFamily="34" charset="0"/>
                <a:cs typeface="Times New Roman" panose="02020603050405020304" pitchFamily="18" charset="0"/>
              </a:rPr>
              <a:t>Србији</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са</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више</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од</a:t>
            </a:r>
            <a:r>
              <a:rPr lang="sr-Latn-RS" sz="900" dirty="0">
                <a:ea typeface="Calibri" panose="020F0502020204030204" pitchFamily="34" charset="0"/>
                <a:cs typeface="Times New Roman" panose="02020603050405020304" pitchFamily="18" charset="0"/>
              </a:rPr>
              <a:t> 200 </a:t>
            </a:r>
            <a:r>
              <a:rPr lang="sr-Latn-RS" sz="900" dirty="0" err="1">
                <a:ea typeface="Calibri" panose="020F0502020204030204" pitchFamily="34" charset="0"/>
                <a:cs typeface="Times New Roman" panose="02020603050405020304" pitchFamily="18" charset="0"/>
              </a:rPr>
              <a:t>стручњака</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из</a:t>
            </a:r>
            <a:r>
              <a:rPr lang="sr-Latn-R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земље</a:t>
            </a:r>
            <a:r>
              <a:rPr lang="sr-Latn-RS" sz="900" dirty="0">
                <a:ea typeface="Calibri" panose="020F0502020204030204" pitchFamily="34" charset="0"/>
                <a:cs typeface="Times New Roman" panose="02020603050405020304" pitchFamily="18" charset="0"/>
              </a:rPr>
              <a:t> и </a:t>
            </a:r>
            <a:r>
              <a:rPr lang="sr-Latn-RS" sz="900" dirty="0" err="1">
                <a:ea typeface="Calibri" panose="020F0502020204030204" pitchFamily="34" charset="0"/>
                <a:cs typeface="Times New Roman" panose="02020603050405020304" pitchFamily="18" charset="0"/>
              </a:rPr>
              <a:t>иностранства</a:t>
            </a:r>
            <a:r>
              <a:rPr lang="sr-Latn-RS" sz="900" dirty="0">
                <a:ea typeface="Calibri" panose="020F0502020204030204" pitchFamily="34" charset="0"/>
                <a:cs typeface="Times New Roman" panose="02020603050405020304" pitchFamily="18" charset="0"/>
              </a:rPr>
              <a:t>. </a:t>
            </a:r>
            <a:endParaRPr lang="sr-Latn-CS" sz="900" dirty="0">
              <a:ea typeface="Calibri" panose="020F0502020204030204" pitchFamily="34" charset="0"/>
              <a:cs typeface="Times New Roman" panose="02020603050405020304" pitchFamily="18" charset="0"/>
            </a:endParaRPr>
          </a:p>
          <a:p>
            <a:pPr algn="just">
              <a:lnSpc>
                <a:spcPct val="107000"/>
              </a:lnSpc>
              <a:spcAft>
                <a:spcPts val="800"/>
              </a:spcAft>
            </a:pPr>
            <a:r>
              <a:rPr lang="en-US" sz="900" dirty="0">
                <a:ea typeface="Calibri" panose="020F0502020204030204" pitchFamily="34" charset="0"/>
                <a:cs typeface="Times New Roman" panose="02020603050405020304" pitchFamily="18" charset="0"/>
              </a:rPr>
              <a:t>Deloitte refers to one or more of Deloitte </a:t>
            </a:r>
            <a:r>
              <a:rPr lang="en-US" sz="900" dirty="0" err="1">
                <a:ea typeface="Calibri" panose="020F0502020204030204" pitchFamily="34" charset="0"/>
                <a:cs typeface="Times New Roman" panose="02020603050405020304" pitchFamily="18" charset="0"/>
              </a:rPr>
              <a:t>Touche</a:t>
            </a:r>
            <a:r>
              <a:rPr lang="en-US" sz="900" dirty="0">
                <a:ea typeface="Calibri" panose="020F0502020204030204" pitchFamily="34" charset="0"/>
                <a:cs typeface="Times New Roman" panose="02020603050405020304" pitchFamily="18" charset="0"/>
              </a:rPr>
              <a:t> Tohmatsu Limited, a UK private company limited by guarantee (“DTTL” or “Deloitte Global”), its network of member firms, and their related entities (collectively, the “Deloitte Network”). DTTL and each of its member firms are legally separate and independent entities. DTTL does not provide services to clients</a:t>
            </a:r>
            <a:r>
              <a:rPr lang="en-GB" sz="900" dirty="0">
                <a:ea typeface="Calibri" panose="020F0502020204030204" pitchFamily="34" charset="0"/>
                <a:cs typeface="Times New Roman" panose="02020603050405020304" pitchFamily="18" charset="0"/>
              </a:rPr>
              <a:t>. Please see </a:t>
            </a:r>
            <a:r>
              <a:rPr lang="en-GB" sz="900" b="1" dirty="0">
                <a:ea typeface="Calibri" panose="020F0502020204030204" pitchFamily="34" charset="0"/>
                <a:cs typeface="Times New Roman" panose="02020603050405020304" pitchFamily="18" charset="0"/>
              </a:rPr>
              <a:t>www.deloitte.com/about</a:t>
            </a:r>
            <a:r>
              <a:rPr lang="en-GB" sz="900" dirty="0">
                <a:ea typeface="Calibri" panose="020F0502020204030204" pitchFamily="34" charset="0"/>
                <a:cs typeface="Times New Roman" panose="02020603050405020304" pitchFamily="18" charset="0"/>
              </a:rPr>
              <a:t> for a more detailed description of DTTL and its member firms.</a:t>
            </a:r>
            <a:endParaRPr lang="sr-Latn-CS" sz="900" dirty="0">
              <a:ea typeface="Calibri" panose="020F0502020204030204" pitchFamily="34" charset="0"/>
              <a:cs typeface="Times New Roman" panose="02020603050405020304" pitchFamily="18" charset="0"/>
            </a:endParaRPr>
          </a:p>
          <a:p>
            <a:pPr algn="just">
              <a:lnSpc>
                <a:spcPct val="107000"/>
              </a:lnSpc>
              <a:spcAft>
                <a:spcPts val="800"/>
              </a:spcAft>
            </a:pPr>
            <a:r>
              <a:rPr lang="en-GB" sz="900" dirty="0">
                <a:ea typeface="Calibri" panose="020F0502020204030204" pitchFamily="34" charset="0"/>
                <a:cs typeface="Times New Roman" panose="02020603050405020304" pitchFamily="18" charset="0"/>
              </a:rPr>
              <a:t>Deloitte provides audit, tax, consulting, financial advisory and legal services to public and private clients spanning multiple industries. With a globally connected network of member firms in more than 150 countries and territories, Deloitte brings world-class capabilities and high-quality service to clients, delivering the insights they need to address their most complex business challenges. Deloitte’s approximately 225,000 professionals are committed to making an impact that matters.</a:t>
            </a:r>
            <a:endParaRPr lang="sr-Latn-CS" sz="900" dirty="0">
              <a:ea typeface="Calibri" panose="020F0502020204030204" pitchFamily="34" charset="0"/>
              <a:cs typeface="Times New Roman" panose="02020603050405020304" pitchFamily="18" charset="0"/>
            </a:endParaRPr>
          </a:p>
          <a:p>
            <a:pPr algn="just">
              <a:lnSpc>
                <a:spcPct val="107000"/>
              </a:lnSpc>
              <a:spcAft>
                <a:spcPts val="800"/>
              </a:spcAft>
            </a:pPr>
            <a:r>
              <a:rPr lang="en-GB" sz="900" dirty="0">
                <a:ea typeface="Calibri" panose="020F0502020204030204" pitchFamily="34" charset="0"/>
                <a:cs typeface="Times New Roman" panose="02020603050405020304" pitchFamily="18" charset="0"/>
              </a:rPr>
              <a:t>Deloitte Central Europe is a regional organization of entities organized under the umbrella of Deloitte Central Europe Holdings Limited, the member firm in Central Europe of Deloitte </a:t>
            </a:r>
            <a:r>
              <a:rPr lang="en-GB" sz="900" dirty="0" err="1">
                <a:ea typeface="Calibri" panose="020F0502020204030204" pitchFamily="34" charset="0"/>
                <a:cs typeface="Times New Roman" panose="02020603050405020304" pitchFamily="18" charset="0"/>
              </a:rPr>
              <a:t>Touche</a:t>
            </a:r>
            <a:r>
              <a:rPr lang="en-GB" sz="900" dirty="0">
                <a:ea typeface="Calibri" panose="020F0502020204030204" pitchFamily="34" charset="0"/>
                <a:cs typeface="Times New Roman" panose="02020603050405020304" pitchFamily="18" charset="0"/>
              </a:rPr>
              <a:t> Tohmatsu Limited. Services are provided by the subsidiaries and affiliates of Deloitte Central Europe Holdings Limited, which are separate and independent legal entities.</a:t>
            </a:r>
            <a:endParaRPr lang="sr-Latn-CS" sz="900" dirty="0">
              <a:ea typeface="Calibri" panose="020F0502020204030204" pitchFamily="34" charset="0"/>
              <a:cs typeface="Times New Roman" panose="02020603050405020304" pitchFamily="18" charset="0"/>
            </a:endParaRPr>
          </a:p>
          <a:p>
            <a:pPr algn="just">
              <a:lnSpc>
                <a:spcPct val="107000"/>
              </a:lnSpc>
              <a:spcAft>
                <a:spcPts val="800"/>
              </a:spcAft>
            </a:pPr>
            <a:r>
              <a:rPr lang="en-GB" sz="900" dirty="0">
                <a:ea typeface="Calibri" panose="020F0502020204030204" pitchFamily="34" charset="0"/>
                <a:cs typeface="Times New Roman" panose="02020603050405020304" pitchFamily="18" charset="0"/>
              </a:rPr>
              <a:t>The subsidiaries and affiliates of Deloitte Central Europe Holdings Limited are among the region’s leading professional services firms, providing services through more than 5,000 people in 41 offices in 17 countries.</a:t>
            </a:r>
            <a:endParaRPr lang="sr-Latn-CS" sz="900" dirty="0">
              <a:ea typeface="Calibri" panose="020F0502020204030204" pitchFamily="34" charset="0"/>
              <a:cs typeface="Times New Roman" panose="02020603050405020304" pitchFamily="18" charset="0"/>
            </a:endParaRPr>
          </a:p>
          <a:p>
            <a:pPr algn="just">
              <a:lnSpc>
                <a:spcPct val="107000"/>
              </a:lnSpc>
              <a:spcAft>
                <a:spcPts val="800"/>
              </a:spcAft>
            </a:pPr>
            <a:r>
              <a:rPr lang="es-ES" sz="900" dirty="0">
                <a:ea typeface="Calibri" panose="020F0502020204030204" pitchFamily="34" charset="0"/>
                <a:cs typeface="Times New Roman" panose="02020603050405020304" pitchFamily="18" charset="0"/>
              </a:rPr>
              <a:t>© </a:t>
            </a:r>
            <a:r>
              <a:rPr lang="es-ES" sz="900" dirty="0" smtClean="0">
                <a:ea typeface="Calibri" panose="020F0502020204030204" pitchFamily="34" charset="0"/>
                <a:cs typeface="Times New Roman" panose="02020603050405020304" pitchFamily="18" charset="0"/>
              </a:rPr>
              <a:t>201</a:t>
            </a:r>
            <a:r>
              <a:rPr lang="sr-Cyrl-CS" sz="900" dirty="0">
                <a:ea typeface="Calibri" panose="020F0502020204030204" pitchFamily="34" charset="0"/>
                <a:cs typeface="Times New Roman" panose="02020603050405020304" pitchFamily="18" charset="0"/>
              </a:rPr>
              <a:t>9</a:t>
            </a:r>
            <a:r>
              <a:rPr lang="es-ES" sz="900" dirty="0" smtClean="0">
                <a:ea typeface="Calibri" panose="020F0502020204030204" pitchFamily="34" charset="0"/>
                <a:cs typeface="Times New Roman" panose="02020603050405020304" pitchFamily="18" charset="0"/>
              </a:rPr>
              <a:t> </a:t>
            </a:r>
            <a:r>
              <a:rPr lang="es-ES" sz="900" dirty="0" err="1">
                <a:ea typeface="Calibri" panose="020F0502020204030204" pitchFamily="34" charset="0"/>
                <a:cs typeface="Times New Roman" panose="02020603050405020304" pitchFamily="18" charset="0"/>
              </a:rPr>
              <a:t>Deloitte</a:t>
            </a:r>
            <a:r>
              <a:rPr lang="es-ES" sz="900" dirty="0">
                <a:ea typeface="Calibri" panose="020F0502020204030204" pitchFamily="34" charset="0"/>
                <a:cs typeface="Times New Roman" panose="02020603050405020304" pitchFamily="18" charset="0"/>
              </a:rPr>
              <a:t> Central </a:t>
            </a:r>
            <a:r>
              <a:rPr lang="es-ES" sz="900" dirty="0" err="1">
                <a:ea typeface="Calibri" panose="020F0502020204030204" pitchFamily="34" charset="0"/>
                <a:cs typeface="Times New Roman" panose="02020603050405020304" pitchFamily="18" charset="0"/>
              </a:rPr>
              <a:t>Europe</a:t>
            </a:r>
            <a:endParaRPr lang="sr-Latn-CS" sz="900" dirty="0">
              <a:ea typeface="Calibri" panose="020F0502020204030204" pitchFamily="34" charset="0"/>
              <a:cs typeface="Times New Roman" panose="02020603050405020304" pitchFamily="18" charset="0"/>
            </a:endParaRPr>
          </a:p>
          <a:p>
            <a:pPr algn="just">
              <a:lnSpc>
                <a:spcPct val="107000"/>
              </a:lnSpc>
              <a:spcAft>
                <a:spcPts val="800"/>
              </a:spcAft>
            </a:pPr>
            <a:r>
              <a:rPr lang="es-ES" sz="900" dirty="0">
                <a:ea typeface="Calibri" panose="020F0502020204030204" pitchFamily="34" charset="0"/>
                <a:cs typeface="Times New Roman" panose="02020603050405020304" pitchFamily="18" charset="0"/>
              </a:rPr>
              <a:t>© </a:t>
            </a:r>
            <a:r>
              <a:rPr lang="es-ES" sz="900" dirty="0" smtClean="0">
                <a:ea typeface="Calibri" panose="020F0502020204030204" pitchFamily="34" charset="0"/>
                <a:cs typeface="Times New Roman" panose="02020603050405020304" pitchFamily="18" charset="0"/>
              </a:rPr>
              <a:t>201</a:t>
            </a:r>
            <a:r>
              <a:rPr lang="sr-Cyrl-CS" sz="900" dirty="0">
                <a:ea typeface="Calibri" panose="020F0502020204030204" pitchFamily="34" charset="0"/>
                <a:cs typeface="Times New Roman" panose="02020603050405020304" pitchFamily="18" charset="0"/>
              </a:rPr>
              <a:t>9</a:t>
            </a:r>
            <a:r>
              <a:rPr lang="es-ES" sz="900" dirty="0" smtClean="0">
                <a:ea typeface="Calibri" panose="020F0502020204030204" pitchFamily="34" charset="0"/>
                <a:cs typeface="Times New Roman" panose="02020603050405020304" pitchFamily="18" charset="0"/>
              </a:rPr>
              <a:t> </a:t>
            </a:r>
            <a:r>
              <a:rPr lang="es-ES" sz="900" dirty="0" err="1">
                <a:ea typeface="Calibri" panose="020F0502020204030204" pitchFamily="34" charset="0"/>
                <a:cs typeface="Times New Roman" panose="02020603050405020304" pitchFamily="18" charset="0"/>
              </a:rPr>
              <a:t>Deloitte</a:t>
            </a:r>
            <a:r>
              <a:rPr lang="es-ES" sz="900" dirty="0">
                <a:ea typeface="Calibri" panose="020F0502020204030204" pitchFamily="34" charset="0"/>
                <a:cs typeface="Times New Roman" panose="02020603050405020304" pitchFamily="18" charset="0"/>
              </a:rPr>
              <a:t> </a:t>
            </a:r>
            <a:r>
              <a:rPr lang="sr-Latn-RS" sz="900" dirty="0" err="1">
                <a:ea typeface="Calibri" panose="020F0502020204030204" pitchFamily="34" charset="0"/>
                <a:cs typeface="Times New Roman" panose="02020603050405020304" pitchFamily="18" charset="0"/>
              </a:rPr>
              <a:t>Serbia</a:t>
            </a:r>
            <a:endParaRPr lang="sr-Latn-CS" sz="9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053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426584" y="5997545"/>
            <a:ext cx="555173"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a:t>
            </a:r>
          </a:p>
        </p:txBody>
      </p:sp>
      <p:pic>
        <p:nvPicPr>
          <p:cNvPr id="2" name="Picture 2" descr="https://ec.europa.eu/eurostat/statistics-explained/images/archive/e/e8/20190521080021%21Electricity_prices_for_household_consumers%2C_second_half_2018_%28EUR_per_kWh%29.png"/>
          <p:cNvPicPr>
            <a:picLocks noChangeAspect="1" noChangeArrowheads="1"/>
          </p:cNvPicPr>
          <p:nvPr/>
        </p:nvPicPr>
        <p:blipFill rotWithShape="1">
          <a:blip r:embed="rId2">
            <a:extLst>
              <a:ext uri="{28A0092B-C50C-407E-A947-70E740481C1C}">
                <a14:useLocalDpi xmlns:a14="http://schemas.microsoft.com/office/drawing/2010/main" val="0"/>
              </a:ext>
            </a:extLst>
          </a:blip>
          <a:srcRect b="16195"/>
          <a:stretch/>
        </p:blipFill>
        <p:spPr bwMode="auto">
          <a:xfrm>
            <a:off x="1373824" y="294153"/>
            <a:ext cx="9378954" cy="578033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eurost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757" y="5852227"/>
            <a:ext cx="983117" cy="4445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flipH="1">
            <a:off x="6217920" y="3458075"/>
            <a:ext cx="4271553" cy="246221"/>
          </a:xfrm>
          <a:prstGeom prst="rect">
            <a:avLst/>
          </a:prstGeom>
        </p:spPr>
        <p:style>
          <a:lnRef idx="1">
            <a:schemeClr val="accent1"/>
          </a:lnRef>
          <a:fillRef idx="3">
            <a:schemeClr val="accent1"/>
          </a:fillRef>
          <a:effectRef idx="2">
            <a:schemeClr val="accent1"/>
          </a:effectRef>
          <a:fontRef idx="minor">
            <a:schemeClr val="lt1"/>
          </a:fontRef>
        </p:style>
        <p:txBody>
          <a:bodyPr wrap="square" lIns="0" tIns="0" rIns="0" bIns="0" rtlCol="0">
            <a:spAutoFit/>
          </a:bodyPr>
          <a:lstStyle/>
          <a:p>
            <a:pPr>
              <a:spcBef>
                <a:spcPts val="600"/>
              </a:spcBef>
              <a:buSzPct val="100000"/>
            </a:pPr>
            <a:r>
              <a:rPr lang="sr-Latn-CS" sz="1600" dirty="0" smtClean="0">
                <a:solidFill>
                  <a:schemeClr val="bg1"/>
                </a:solidFill>
              </a:rPr>
              <a:t>Rast cena EE (sa </a:t>
            </a:r>
            <a:r>
              <a:rPr lang="sr-Latn-CS" sz="1600" dirty="0" err="1" smtClean="0">
                <a:solidFill>
                  <a:schemeClr val="bg1"/>
                </a:solidFill>
              </a:rPr>
              <a:t>mrežarinom</a:t>
            </a:r>
            <a:r>
              <a:rPr lang="sr-Latn-CS" sz="1600" dirty="0" smtClean="0">
                <a:solidFill>
                  <a:schemeClr val="bg1"/>
                </a:solidFill>
              </a:rPr>
              <a:t>): </a:t>
            </a:r>
            <a:r>
              <a:rPr lang="sr-Latn-CS" sz="1600" b="1" dirty="0" smtClean="0">
                <a:solidFill>
                  <a:schemeClr val="bg1"/>
                </a:solidFill>
              </a:rPr>
              <a:t>15,66%</a:t>
            </a:r>
          </a:p>
        </p:txBody>
      </p:sp>
      <p:sp>
        <p:nvSpPr>
          <p:cNvPr id="8" name="TextBox 7"/>
          <p:cNvSpPr txBox="1"/>
          <p:nvPr/>
        </p:nvSpPr>
        <p:spPr>
          <a:xfrm flipH="1">
            <a:off x="7863839" y="2007083"/>
            <a:ext cx="2625633" cy="246221"/>
          </a:xfrm>
          <a:prstGeom prst="rect">
            <a:avLst/>
          </a:prstGeom>
        </p:spPr>
        <p:style>
          <a:lnRef idx="1">
            <a:schemeClr val="accent3"/>
          </a:lnRef>
          <a:fillRef idx="3">
            <a:schemeClr val="accent3"/>
          </a:fillRef>
          <a:effectRef idx="2">
            <a:schemeClr val="accent3"/>
          </a:effectRef>
          <a:fontRef idx="minor">
            <a:schemeClr val="lt1"/>
          </a:fontRef>
        </p:style>
        <p:txBody>
          <a:bodyPr wrap="square" lIns="0" tIns="0" rIns="0" bIns="0" rtlCol="0">
            <a:spAutoFit/>
          </a:bodyPr>
          <a:lstStyle/>
          <a:p>
            <a:pPr>
              <a:spcBef>
                <a:spcPts val="600"/>
              </a:spcBef>
              <a:buSzPct val="100000"/>
            </a:pPr>
            <a:r>
              <a:rPr lang="sr-Latn-CS" sz="1600" dirty="0" smtClean="0">
                <a:solidFill>
                  <a:schemeClr val="bg1"/>
                </a:solidFill>
              </a:rPr>
              <a:t>Rast taksi na EE: </a:t>
            </a:r>
            <a:r>
              <a:rPr lang="sr-Latn-CS" sz="1600" b="1" dirty="0" smtClean="0">
                <a:solidFill>
                  <a:schemeClr val="bg1"/>
                </a:solidFill>
              </a:rPr>
              <a:t>80,6%</a:t>
            </a:r>
          </a:p>
        </p:txBody>
      </p:sp>
      <p:sp>
        <p:nvSpPr>
          <p:cNvPr id="4" name="TextBox 3"/>
          <p:cNvSpPr txBox="1"/>
          <p:nvPr/>
        </p:nvSpPr>
        <p:spPr>
          <a:xfrm>
            <a:off x="1473316" y="294153"/>
            <a:ext cx="7331050" cy="723275"/>
          </a:xfrm>
          <a:prstGeom prst="rect">
            <a:avLst/>
          </a:prstGeom>
          <a:solidFill>
            <a:schemeClr val="bg1"/>
          </a:solidFill>
        </p:spPr>
        <p:txBody>
          <a:bodyPr wrap="square" lIns="0" tIns="0" rIns="0" bIns="0" rtlCol="0">
            <a:spAutoFit/>
          </a:bodyPr>
          <a:lstStyle/>
          <a:p>
            <a:pPr>
              <a:spcBef>
                <a:spcPts val="600"/>
              </a:spcBef>
              <a:buSzPct val="100000"/>
            </a:pPr>
            <a:r>
              <a:rPr lang="sr-Latn-CS" sz="1400" b="1" cap="small" dirty="0" smtClean="0">
                <a:solidFill>
                  <a:srgbClr val="313131"/>
                </a:solidFill>
              </a:rPr>
              <a:t>Preged cena električne energije za domaćinstva, EU-28 i EA, u periodu od 2008 – 2018. godine</a:t>
            </a:r>
            <a:r>
              <a:rPr lang="sr-Latn-CS" sz="1400" b="1" dirty="0" smtClean="0">
                <a:solidFill>
                  <a:srgbClr val="313131"/>
                </a:solidFill>
              </a:rPr>
              <a:t> (EUR/</a:t>
            </a:r>
            <a:r>
              <a:rPr lang="sr-Latn-CS" sz="1400" b="1" dirty="0" err="1" smtClean="0">
                <a:solidFill>
                  <a:srgbClr val="313131"/>
                </a:solidFill>
              </a:rPr>
              <a:t>kWh</a:t>
            </a:r>
            <a:r>
              <a:rPr lang="sr-Latn-CS" sz="1400" b="1" dirty="0" smtClean="0">
                <a:solidFill>
                  <a:srgbClr val="313131"/>
                </a:solidFill>
              </a:rPr>
              <a:t>)</a:t>
            </a:r>
          </a:p>
          <a:p>
            <a:pPr>
              <a:spcBef>
                <a:spcPts val="600"/>
              </a:spcBef>
              <a:buSzPct val="100000"/>
            </a:pPr>
            <a:endParaRPr lang="sr-Latn-CS" sz="1400" b="1" dirty="0" smtClean="0">
              <a:solidFill>
                <a:srgbClr val="313131"/>
              </a:solidFill>
            </a:endParaRPr>
          </a:p>
        </p:txBody>
      </p:sp>
      <p:sp>
        <p:nvSpPr>
          <p:cNvPr id="10" name="TextBox 9"/>
          <p:cNvSpPr txBox="1"/>
          <p:nvPr/>
        </p:nvSpPr>
        <p:spPr>
          <a:xfrm flipH="1">
            <a:off x="8216538" y="6037188"/>
            <a:ext cx="3174273" cy="307777"/>
          </a:xfrm>
          <a:prstGeom prst="rect">
            <a:avLst/>
          </a:prstGeom>
          <a:noFill/>
        </p:spPr>
        <p:txBody>
          <a:bodyPr wrap="square" lIns="0" tIns="0" rIns="0" bIns="0" rtlCol="0">
            <a:spAutoFit/>
          </a:bodyPr>
          <a:lstStyle/>
          <a:p>
            <a:pPr>
              <a:spcBef>
                <a:spcPts val="600"/>
              </a:spcBef>
              <a:buSzPct val="100000"/>
            </a:pPr>
            <a:r>
              <a:rPr lang="sr-Latn-CS" sz="1000" b="1" i="1" dirty="0" err="1" smtClean="0">
                <a:solidFill>
                  <a:srgbClr val="313131"/>
                </a:solidFill>
              </a:rPr>
              <a:t>Without</a:t>
            </a:r>
            <a:r>
              <a:rPr lang="sr-Latn-CS" sz="1000" b="1" i="1" dirty="0" smtClean="0">
                <a:solidFill>
                  <a:srgbClr val="313131"/>
                </a:solidFill>
              </a:rPr>
              <a:t> </a:t>
            </a:r>
            <a:r>
              <a:rPr lang="sr-Latn-CS" sz="1000" b="1" i="1" dirty="0" err="1" smtClean="0">
                <a:solidFill>
                  <a:srgbClr val="313131"/>
                </a:solidFill>
              </a:rPr>
              <a:t>taxes</a:t>
            </a:r>
            <a:r>
              <a:rPr lang="sr-Latn-CS" sz="1000" b="1" i="1" dirty="0" smtClean="0">
                <a:solidFill>
                  <a:srgbClr val="313131"/>
                </a:solidFill>
              </a:rPr>
              <a:t> - sadrži u sebi cenu električne energije i pripadajuće </a:t>
            </a:r>
            <a:r>
              <a:rPr lang="sr-Latn-CS" sz="1000" b="1" i="1" dirty="0" err="1" smtClean="0">
                <a:solidFill>
                  <a:srgbClr val="313131"/>
                </a:solidFill>
              </a:rPr>
              <a:t>mrežarine</a:t>
            </a:r>
            <a:endParaRPr lang="sr-Latn-CS" sz="1000" b="1" i="1" dirty="0" smtClean="0">
              <a:solidFill>
                <a:srgbClr val="313131"/>
              </a:solidFill>
            </a:endParaRPr>
          </a:p>
        </p:txBody>
      </p:sp>
    </p:spTree>
    <p:extLst>
      <p:ext uri="{BB962C8B-B14F-4D97-AF65-F5344CB8AC3E}">
        <p14:creationId xmlns:p14="http://schemas.microsoft.com/office/powerpoint/2010/main" val="43244235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Electricity prices for household consumers, second half 2018 (EUR per kWh).png"/>
          <p:cNvPicPr>
            <a:picLocks noChangeAspect="1" noChangeArrowheads="1"/>
          </p:cNvPicPr>
          <p:nvPr/>
        </p:nvPicPr>
        <p:blipFill rotWithShape="1">
          <a:blip r:embed="rId2">
            <a:extLst>
              <a:ext uri="{28A0092B-C50C-407E-A947-70E740481C1C}">
                <a14:useLocalDpi xmlns:a14="http://schemas.microsoft.com/office/drawing/2010/main" val="0"/>
              </a:ext>
            </a:extLst>
          </a:blip>
          <a:srcRect b="22060"/>
          <a:stretch/>
        </p:blipFill>
        <p:spPr bwMode="auto">
          <a:xfrm>
            <a:off x="1023015" y="302634"/>
            <a:ext cx="10048843" cy="607106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eurost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015" y="5892609"/>
            <a:ext cx="983117" cy="444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467842" y="6037927"/>
            <a:ext cx="555173"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a:t>
            </a:r>
          </a:p>
        </p:txBody>
      </p:sp>
      <p:sp>
        <p:nvSpPr>
          <p:cNvPr id="7" name="TextBox 6"/>
          <p:cNvSpPr txBox="1"/>
          <p:nvPr/>
        </p:nvSpPr>
        <p:spPr>
          <a:xfrm>
            <a:off x="1120617" y="398656"/>
            <a:ext cx="7331050" cy="430887"/>
          </a:xfrm>
          <a:prstGeom prst="rect">
            <a:avLst/>
          </a:prstGeom>
          <a:solidFill>
            <a:schemeClr val="bg1"/>
          </a:solidFill>
        </p:spPr>
        <p:txBody>
          <a:bodyPr wrap="square" lIns="0" tIns="0" rIns="0" bIns="0" rtlCol="0">
            <a:spAutoFit/>
          </a:bodyPr>
          <a:lstStyle/>
          <a:p>
            <a:pPr>
              <a:spcBef>
                <a:spcPts val="600"/>
              </a:spcBef>
              <a:buSzPct val="100000"/>
            </a:pPr>
            <a:r>
              <a:rPr lang="sr-Latn-CS" sz="1400" b="1" cap="small" dirty="0" smtClean="0">
                <a:solidFill>
                  <a:srgbClr val="313131"/>
                </a:solidFill>
              </a:rPr>
              <a:t>Cene električne energije za domaćinstva u Evropi u drugoj polovini 2018. godine </a:t>
            </a:r>
            <a:r>
              <a:rPr lang="sr-Latn-CS" sz="1400" b="1" dirty="0" smtClean="0">
                <a:solidFill>
                  <a:srgbClr val="313131"/>
                </a:solidFill>
              </a:rPr>
              <a:t>(EUR/</a:t>
            </a:r>
            <a:r>
              <a:rPr lang="sr-Latn-CS" sz="1400" b="1" dirty="0" err="1" smtClean="0">
                <a:solidFill>
                  <a:srgbClr val="313131"/>
                </a:solidFill>
              </a:rPr>
              <a:t>kWh</a:t>
            </a:r>
            <a:r>
              <a:rPr lang="sr-Latn-CS" sz="1400" b="1" dirty="0" smtClean="0">
                <a:solidFill>
                  <a:srgbClr val="313131"/>
                </a:solidFill>
              </a:rPr>
              <a:t>)</a:t>
            </a:r>
          </a:p>
        </p:txBody>
      </p:sp>
      <p:sp>
        <p:nvSpPr>
          <p:cNvPr id="8" name="TextBox 7"/>
          <p:cNvSpPr txBox="1"/>
          <p:nvPr/>
        </p:nvSpPr>
        <p:spPr>
          <a:xfrm flipH="1">
            <a:off x="8992754" y="5875469"/>
            <a:ext cx="2426415" cy="461665"/>
          </a:xfrm>
          <a:prstGeom prst="rect">
            <a:avLst/>
          </a:prstGeom>
          <a:noFill/>
        </p:spPr>
        <p:txBody>
          <a:bodyPr wrap="square" lIns="0" tIns="0" rIns="0" bIns="0" rtlCol="0">
            <a:spAutoFit/>
          </a:bodyPr>
          <a:lstStyle/>
          <a:p>
            <a:pPr>
              <a:spcBef>
                <a:spcPts val="600"/>
              </a:spcBef>
              <a:buSzPct val="100000"/>
            </a:pPr>
            <a:r>
              <a:rPr lang="sr-Latn-CS" sz="1000" b="1" i="1" dirty="0" err="1" smtClean="0">
                <a:solidFill>
                  <a:srgbClr val="313131"/>
                </a:solidFill>
              </a:rPr>
              <a:t>Without</a:t>
            </a:r>
            <a:r>
              <a:rPr lang="sr-Latn-CS" sz="1000" b="1" i="1" dirty="0" smtClean="0">
                <a:solidFill>
                  <a:srgbClr val="313131"/>
                </a:solidFill>
              </a:rPr>
              <a:t> </a:t>
            </a:r>
            <a:r>
              <a:rPr lang="sr-Latn-CS" sz="1000" b="1" i="1" dirty="0" err="1" smtClean="0">
                <a:solidFill>
                  <a:srgbClr val="313131"/>
                </a:solidFill>
              </a:rPr>
              <a:t>taxes</a:t>
            </a:r>
            <a:r>
              <a:rPr lang="sr-Latn-CS" sz="1000" b="1" i="1" dirty="0" smtClean="0">
                <a:solidFill>
                  <a:srgbClr val="313131"/>
                </a:solidFill>
              </a:rPr>
              <a:t> - sadrži u sebi cenu električne energije i pripadajuće </a:t>
            </a:r>
            <a:r>
              <a:rPr lang="sr-Latn-CS" sz="1000" b="1" i="1" dirty="0" err="1" smtClean="0">
                <a:solidFill>
                  <a:srgbClr val="313131"/>
                </a:solidFill>
              </a:rPr>
              <a:t>mrežarine</a:t>
            </a:r>
            <a:endParaRPr lang="sr-Latn-CS" sz="1000" b="1" i="1" dirty="0" smtClean="0">
              <a:solidFill>
                <a:srgbClr val="313131"/>
              </a:solidFill>
            </a:endParaRPr>
          </a:p>
        </p:txBody>
      </p:sp>
    </p:spTree>
    <p:extLst>
      <p:ext uri="{BB962C8B-B14F-4D97-AF65-F5344CB8AC3E}">
        <p14:creationId xmlns:p14="http://schemas.microsoft.com/office/powerpoint/2010/main" val="22154148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702170746"/>
              </p:ext>
            </p:extLst>
          </p:nvPr>
        </p:nvGraphicFramePr>
        <p:xfrm>
          <a:off x="467842" y="581025"/>
          <a:ext cx="11184227" cy="56959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flipH="1">
            <a:off x="467842" y="6079672"/>
            <a:ext cx="555173"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a:t>
            </a:r>
          </a:p>
        </p:txBody>
      </p:sp>
      <p:pic>
        <p:nvPicPr>
          <p:cNvPr id="5" name="Picture 4"/>
          <p:cNvPicPr>
            <a:picLocks noChangeAspect="1"/>
          </p:cNvPicPr>
          <p:nvPr/>
        </p:nvPicPr>
        <p:blipFill>
          <a:blip r:embed="rId3"/>
          <a:stretch>
            <a:fillRect/>
          </a:stretch>
        </p:blipFill>
        <p:spPr>
          <a:xfrm>
            <a:off x="879323" y="5882295"/>
            <a:ext cx="1097282" cy="548641"/>
          </a:xfrm>
          <a:prstGeom prst="rect">
            <a:avLst/>
          </a:prstGeom>
        </p:spPr>
      </p:pic>
      <p:sp>
        <p:nvSpPr>
          <p:cNvPr id="2" name="Oval 1"/>
          <p:cNvSpPr/>
          <p:nvPr/>
        </p:nvSpPr>
        <p:spPr bwMode="gray">
          <a:xfrm>
            <a:off x="2612570" y="5029200"/>
            <a:ext cx="496388" cy="613954"/>
          </a:xfrm>
          <a:prstGeom prst="ellipse">
            <a:avLst/>
          </a:prstGeom>
          <a:noFill/>
          <a:ln>
            <a:headEnd/>
            <a:tailEnd/>
          </a:ln>
        </p:spPr>
        <p:style>
          <a:lnRef idx="1">
            <a:schemeClr val="accent3"/>
          </a:lnRef>
          <a:fillRef idx="2">
            <a:schemeClr val="accent3"/>
          </a:fillRef>
          <a:effectRef idx="1">
            <a:schemeClr val="accent3"/>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sr-Latn-CS" sz="1600" b="1" dirty="0" smtClean="0">
              <a:solidFill>
                <a:schemeClr val="bg1"/>
              </a:solidFill>
            </a:endParaRPr>
          </a:p>
        </p:txBody>
      </p:sp>
      <p:sp>
        <p:nvSpPr>
          <p:cNvPr id="7" name="Oval 6"/>
          <p:cNvSpPr/>
          <p:nvPr/>
        </p:nvSpPr>
        <p:spPr bwMode="gray">
          <a:xfrm>
            <a:off x="9440090" y="5029200"/>
            <a:ext cx="496388" cy="613954"/>
          </a:xfrm>
          <a:prstGeom prst="ellipse">
            <a:avLst/>
          </a:prstGeom>
          <a:noFill/>
          <a:ln>
            <a:headEnd/>
            <a:tailEnd/>
          </a:ln>
        </p:spPr>
        <p:style>
          <a:lnRef idx="1">
            <a:schemeClr val="accent3"/>
          </a:lnRef>
          <a:fillRef idx="2">
            <a:schemeClr val="accent3"/>
          </a:fillRef>
          <a:effectRef idx="1">
            <a:schemeClr val="accent3"/>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sr-Latn-CS" sz="1600" b="1" dirty="0" smtClean="0">
              <a:solidFill>
                <a:schemeClr val="bg1"/>
              </a:solidFill>
            </a:endParaRPr>
          </a:p>
        </p:txBody>
      </p:sp>
      <p:sp>
        <p:nvSpPr>
          <p:cNvPr id="8" name="Oval 7"/>
          <p:cNvSpPr/>
          <p:nvPr/>
        </p:nvSpPr>
        <p:spPr bwMode="gray">
          <a:xfrm>
            <a:off x="10271759" y="5029200"/>
            <a:ext cx="496388" cy="613954"/>
          </a:xfrm>
          <a:prstGeom prst="ellipse">
            <a:avLst/>
          </a:prstGeom>
          <a:noFill/>
          <a:ln>
            <a:headEnd/>
            <a:tailEnd/>
          </a:ln>
        </p:spPr>
        <p:style>
          <a:lnRef idx="1">
            <a:schemeClr val="accent3"/>
          </a:lnRef>
          <a:fillRef idx="2">
            <a:schemeClr val="accent3"/>
          </a:fillRef>
          <a:effectRef idx="1">
            <a:schemeClr val="accent3"/>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sr-Latn-CS" sz="1600" b="1" dirty="0" smtClean="0">
              <a:solidFill>
                <a:schemeClr val="bg1"/>
              </a:solidFill>
            </a:endParaRPr>
          </a:p>
        </p:txBody>
      </p:sp>
      <p:sp>
        <p:nvSpPr>
          <p:cNvPr id="9" name="Oval 8"/>
          <p:cNvSpPr/>
          <p:nvPr/>
        </p:nvSpPr>
        <p:spPr bwMode="gray">
          <a:xfrm>
            <a:off x="2194559" y="5029200"/>
            <a:ext cx="496388" cy="613954"/>
          </a:xfrm>
          <a:prstGeom prst="ellipse">
            <a:avLst/>
          </a:prstGeom>
          <a:no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sr-Latn-CS" sz="1600" b="1" dirty="0" smtClean="0">
              <a:solidFill>
                <a:schemeClr val="bg1"/>
              </a:solidFill>
            </a:endParaRPr>
          </a:p>
        </p:txBody>
      </p:sp>
      <p:sp>
        <p:nvSpPr>
          <p:cNvPr id="10" name="Oval 9"/>
          <p:cNvSpPr/>
          <p:nvPr/>
        </p:nvSpPr>
        <p:spPr bwMode="gray">
          <a:xfrm>
            <a:off x="5405845" y="5029200"/>
            <a:ext cx="496388" cy="613954"/>
          </a:xfrm>
          <a:prstGeom prst="ellipse">
            <a:avLst/>
          </a:prstGeom>
          <a:noFill/>
          <a:ln>
            <a:headEnd/>
            <a:tailEnd/>
          </a:ln>
        </p:spPr>
        <p:style>
          <a:lnRef idx="1">
            <a:schemeClr val="accent3"/>
          </a:lnRef>
          <a:fillRef idx="2">
            <a:schemeClr val="accent3"/>
          </a:fillRef>
          <a:effectRef idx="1">
            <a:schemeClr val="accent3"/>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sr-Latn-CS" sz="1600" b="1" dirty="0" smtClean="0">
              <a:solidFill>
                <a:schemeClr val="bg1"/>
              </a:solidFill>
            </a:endParaRPr>
          </a:p>
        </p:txBody>
      </p:sp>
    </p:spTree>
    <p:extLst>
      <p:ext uri="{BB962C8B-B14F-4D97-AF65-F5344CB8AC3E}">
        <p14:creationId xmlns:p14="http://schemas.microsoft.com/office/powerpoint/2010/main" val="132438758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56795101"/>
              </p:ext>
            </p:extLst>
          </p:nvPr>
        </p:nvGraphicFramePr>
        <p:xfrm>
          <a:off x="467842" y="399068"/>
          <a:ext cx="11243692" cy="5530104"/>
        </p:xfrm>
        <a:graphic>
          <a:graphicData uri="http://schemas.openxmlformats.org/drawingml/2006/chart">
            <c:chart xmlns:c="http://schemas.openxmlformats.org/drawingml/2006/chart" xmlns:r="http://schemas.openxmlformats.org/officeDocument/2006/relationships" r:id="rId2"/>
          </a:graphicData>
        </a:graphic>
      </p:graphicFrame>
      <p:pic>
        <p:nvPicPr>
          <p:cNvPr id="10242" name="Picture 2" descr="Image result for eurost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68" y="5929172"/>
            <a:ext cx="983117" cy="444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467842" y="6079672"/>
            <a:ext cx="555173"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a:t>
            </a:r>
          </a:p>
        </p:txBody>
      </p:sp>
      <p:sp>
        <p:nvSpPr>
          <p:cNvPr id="11" name="Rectangle 10"/>
          <p:cNvSpPr/>
          <p:nvPr/>
        </p:nvSpPr>
        <p:spPr>
          <a:xfrm>
            <a:off x="5686567" y="1276024"/>
            <a:ext cx="5752011" cy="55399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sr-Latn-CS" sz="1000" i="1" dirty="0" smtClean="0">
                <a:solidFill>
                  <a:srgbClr val="000000"/>
                </a:solidFill>
              </a:rPr>
              <a:t>Cene EE za domaćinstva su definisane kao srednja vrednost na nacionalnom nivou sa uključenim svim taksama i porezima, koje važe na početku godine za domaćinstva sa godišnjom potrošnjom od 2500 do 5000 </a:t>
            </a:r>
            <a:r>
              <a:rPr lang="sr-Latn-CS" sz="1000" i="1" dirty="0" err="1" smtClean="0">
                <a:solidFill>
                  <a:srgbClr val="000000"/>
                </a:solidFill>
              </a:rPr>
              <a:t>kWh</a:t>
            </a:r>
            <a:endParaRPr lang="sr-Latn-CS" sz="1000" i="1" dirty="0"/>
          </a:p>
        </p:txBody>
      </p:sp>
    </p:spTree>
    <p:extLst>
      <p:ext uri="{BB962C8B-B14F-4D97-AF65-F5344CB8AC3E}">
        <p14:creationId xmlns:p14="http://schemas.microsoft.com/office/powerpoint/2010/main" val="14879539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850132147"/>
              </p:ext>
            </p:extLst>
          </p:nvPr>
        </p:nvGraphicFramePr>
        <p:xfrm>
          <a:off x="467842" y="329023"/>
          <a:ext cx="11198132" cy="5775138"/>
        </p:xfrm>
        <a:graphic>
          <a:graphicData uri="http://schemas.openxmlformats.org/drawingml/2006/chart">
            <c:chart xmlns:c="http://schemas.openxmlformats.org/drawingml/2006/chart" xmlns:r="http://schemas.openxmlformats.org/officeDocument/2006/relationships" r:id="rId2"/>
          </a:graphicData>
        </a:graphic>
      </p:graphicFrame>
      <p:pic>
        <p:nvPicPr>
          <p:cNvPr id="10242" name="Picture 2" descr="Image result for eurost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68" y="5929172"/>
            <a:ext cx="983117" cy="444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467842" y="6079672"/>
            <a:ext cx="555173"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a:t>
            </a:r>
          </a:p>
        </p:txBody>
      </p:sp>
      <p:sp>
        <p:nvSpPr>
          <p:cNvPr id="11" name="Rectangle 10"/>
          <p:cNvSpPr/>
          <p:nvPr/>
        </p:nvSpPr>
        <p:spPr>
          <a:xfrm>
            <a:off x="5686567" y="1276024"/>
            <a:ext cx="5752011" cy="55399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sr-Latn-CS" sz="1000" i="1" dirty="0" smtClean="0">
                <a:solidFill>
                  <a:srgbClr val="000000"/>
                </a:solidFill>
              </a:rPr>
              <a:t>Cene EE za domaćinstva su definisane kao srednja vrednost na nacionalnom nivou sa uključenim svim taksama i porezima, koje važe na početku godine za domaćinstva sa godišnjom potrošnjom od 2500 do 5000 </a:t>
            </a:r>
            <a:r>
              <a:rPr lang="sr-Latn-CS" sz="1000" i="1" dirty="0" err="1" smtClean="0">
                <a:solidFill>
                  <a:srgbClr val="000000"/>
                </a:solidFill>
              </a:rPr>
              <a:t>kWh</a:t>
            </a:r>
            <a:r>
              <a:rPr lang="sr-Latn-CS" sz="1000" i="1" dirty="0" smtClean="0">
                <a:solidFill>
                  <a:srgbClr val="000000"/>
                </a:solidFill>
              </a:rPr>
              <a:t> (do </a:t>
            </a:r>
            <a:r>
              <a:rPr lang="en-US" sz="1000" i="1" dirty="0" smtClean="0">
                <a:solidFill>
                  <a:srgbClr val="000000"/>
                </a:solidFill>
              </a:rPr>
              <a:t>~</a:t>
            </a:r>
            <a:r>
              <a:rPr lang="sr-Latn-CS" sz="1000" i="1" dirty="0" smtClean="0">
                <a:solidFill>
                  <a:srgbClr val="000000"/>
                </a:solidFill>
              </a:rPr>
              <a:t> 420 </a:t>
            </a:r>
            <a:r>
              <a:rPr lang="sr-Latn-CS" sz="1000" i="1" dirty="0" err="1" smtClean="0">
                <a:solidFill>
                  <a:srgbClr val="000000"/>
                </a:solidFill>
              </a:rPr>
              <a:t>kWh</a:t>
            </a:r>
            <a:r>
              <a:rPr lang="sr-Latn-CS" sz="1000" i="1" dirty="0" smtClean="0">
                <a:solidFill>
                  <a:srgbClr val="000000"/>
                </a:solidFill>
              </a:rPr>
              <a:t> mesečno)</a:t>
            </a:r>
            <a:endParaRPr lang="sr-Latn-CS" sz="1000" i="1" dirty="0"/>
          </a:p>
        </p:txBody>
      </p:sp>
      <p:sp>
        <p:nvSpPr>
          <p:cNvPr id="6" name="TextBox 5"/>
          <p:cNvSpPr txBox="1"/>
          <p:nvPr/>
        </p:nvSpPr>
        <p:spPr>
          <a:xfrm flipH="1">
            <a:off x="7014755" y="6097612"/>
            <a:ext cx="4528327" cy="307777"/>
          </a:xfrm>
          <a:prstGeom prst="rect">
            <a:avLst/>
          </a:prstGeom>
          <a:noFill/>
        </p:spPr>
        <p:txBody>
          <a:bodyPr wrap="square" lIns="0" tIns="0" rIns="0" bIns="0" rtlCol="0">
            <a:spAutoFit/>
          </a:bodyPr>
          <a:lstStyle/>
          <a:p>
            <a:pPr>
              <a:spcBef>
                <a:spcPts val="600"/>
              </a:spcBef>
              <a:buSzPct val="100000"/>
            </a:pPr>
            <a:r>
              <a:rPr lang="sr-Latn-CS" sz="1000" b="1" i="1" dirty="0" smtClean="0">
                <a:solidFill>
                  <a:srgbClr val="313131"/>
                </a:solidFill>
              </a:rPr>
              <a:t>* Cena EE bez taksi i poreza sadrži u sebi cenu same električne energije i pripadajuće </a:t>
            </a:r>
            <a:r>
              <a:rPr lang="sr-Latn-CS" sz="1000" b="1" i="1" dirty="0" err="1" smtClean="0">
                <a:solidFill>
                  <a:srgbClr val="313131"/>
                </a:solidFill>
              </a:rPr>
              <a:t>mrežarine</a:t>
            </a:r>
            <a:endParaRPr lang="sr-Latn-CS" sz="1000" b="1" i="1" dirty="0" smtClean="0">
              <a:solidFill>
                <a:srgbClr val="313131"/>
              </a:solidFill>
            </a:endParaRPr>
          </a:p>
        </p:txBody>
      </p:sp>
    </p:spTree>
    <p:extLst>
      <p:ext uri="{BB962C8B-B14F-4D97-AF65-F5344CB8AC3E}">
        <p14:creationId xmlns:p14="http://schemas.microsoft.com/office/powerpoint/2010/main" val="169791563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45984" y="6193551"/>
            <a:ext cx="7246016" cy="246221"/>
          </a:xfrm>
          <a:prstGeom prst="rect">
            <a:avLst/>
          </a:prstGeom>
        </p:spPr>
        <p:txBody>
          <a:bodyPr wrap="square">
            <a:spAutoFit/>
          </a:bodyPr>
          <a:lstStyle/>
          <a:p>
            <a:r>
              <a:rPr lang="sr-Latn-CS" sz="1000" i="1" dirty="0" smtClean="0">
                <a:solidFill>
                  <a:srgbClr val="000000"/>
                </a:solidFill>
              </a:rPr>
              <a:t>Na nivou 30 dana: Zelena zona 0-350 </a:t>
            </a:r>
            <a:r>
              <a:rPr lang="sr-Latn-CS" sz="1000" i="1" dirty="0" err="1" smtClean="0">
                <a:solidFill>
                  <a:srgbClr val="000000"/>
                </a:solidFill>
              </a:rPr>
              <a:t>kWh</a:t>
            </a:r>
            <a:r>
              <a:rPr lang="sr-Latn-CS" sz="1000" i="1" dirty="0" smtClean="0">
                <a:solidFill>
                  <a:srgbClr val="000000"/>
                </a:solidFill>
              </a:rPr>
              <a:t>, Plava zona 351 </a:t>
            </a:r>
            <a:r>
              <a:rPr lang="sr-Latn-CS" sz="1000" i="1" dirty="0" err="1" smtClean="0">
                <a:solidFill>
                  <a:srgbClr val="000000"/>
                </a:solidFill>
              </a:rPr>
              <a:t>kWh</a:t>
            </a:r>
            <a:r>
              <a:rPr lang="sr-Latn-CS" sz="1000" i="1" dirty="0" smtClean="0">
                <a:solidFill>
                  <a:srgbClr val="000000"/>
                </a:solidFill>
              </a:rPr>
              <a:t> – 1600 </a:t>
            </a:r>
            <a:r>
              <a:rPr lang="sr-Latn-CS" sz="1000" i="1" dirty="0" err="1" smtClean="0">
                <a:solidFill>
                  <a:srgbClr val="000000"/>
                </a:solidFill>
              </a:rPr>
              <a:t>kWh</a:t>
            </a:r>
            <a:r>
              <a:rPr lang="sr-Latn-CS" sz="1000" i="1" dirty="0" smtClean="0">
                <a:solidFill>
                  <a:srgbClr val="000000"/>
                </a:solidFill>
              </a:rPr>
              <a:t>, Crvena zona </a:t>
            </a:r>
            <a:r>
              <a:rPr lang="en-US" sz="1000" i="1" dirty="0" smtClean="0">
                <a:solidFill>
                  <a:srgbClr val="000000"/>
                </a:solidFill>
              </a:rPr>
              <a:t>&gt;</a:t>
            </a:r>
            <a:r>
              <a:rPr lang="sr-Latn-CS" sz="1000" i="1" dirty="0" smtClean="0">
                <a:solidFill>
                  <a:srgbClr val="000000"/>
                </a:solidFill>
              </a:rPr>
              <a:t> 1600 </a:t>
            </a:r>
            <a:r>
              <a:rPr lang="sr-Latn-CS" sz="1000" i="1" dirty="0" err="1" smtClean="0">
                <a:solidFill>
                  <a:srgbClr val="000000"/>
                </a:solidFill>
              </a:rPr>
              <a:t>kWh</a:t>
            </a:r>
            <a:endParaRPr lang="sr-Latn-CS" sz="1000" i="1" dirty="0"/>
          </a:p>
        </p:txBody>
      </p:sp>
      <p:graphicFrame>
        <p:nvGraphicFramePr>
          <p:cNvPr id="8" name="Chart 7"/>
          <p:cNvGraphicFramePr>
            <a:graphicFrameLocks/>
          </p:cNvGraphicFramePr>
          <p:nvPr>
            <p:extLst>
              <p:ext uri="{D42A27DB-BD31-4B8C-83A1-F6EECF244321}">
                <p14:modId xmlns:p14="http://schemas.microsoft.com/office/powerpoint/2010/main" val="1664435962"/>
              </p:ext>
            </p:extLst>
          </p:nvPr>
        </p:nvGraphicFramePr>
        <p:xfrm>
          <a:off x="5693391" y="833736"/>
          <a:ext cx="5934502" cy="52627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3480206716"/>
              </p:ext>
            </p:extLst>
          </p:nvPr>
        </p:nvGraphicFramePr>
        <p:xfrm>
          <a:off x="466297" y="833736"/>
          <a:ext cx="5227094" cy="526276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9"/>
          <p:cNvSpPr txBox="1">
            <a:spLocks/>
          </p:cNvSpPr>
          <p:nvPr/>
        </p:nvSpPr>
        <p:spPr>
          <a:xfrm>
            <a:off x="469900"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sr-Latn-CS" dirty="0" smtClean="0"/>
              <a:t>Struktura cena </a:t>
            </a:r>
            <a:r>
              <a:rPr lang="sr-Latn-CS" dirty="0" err="1" smtClean="0"/>
              <a:t>kWh</a:t>
            </a:r>
            <a:r>
              <a:rPr lang="sr-Latn-CS" dirty="0" smtClean="0"/>
              <a:t> po zonama i tarifama</a:t>
            </a:r>
            <a:endParaRPr lang="en-US" dirty="0"/>
          </a:p>
        </p:txBody>
      </p:sp>
      <p:sp>
        <p:nvSpPr>
          <p:cNvPr id="13" name="TextBox 12"/>
          <p:cNvSpPr txBox="1"/>
          <p:nvPr/>
        </p:nvSpPr>
        <p:spPr>
          <a:xfrm flipH="1">
            <a:off x="466297" y="6239717"/>
            <a:ext cx="489046"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a:t>
            </a:r>
          </a:p>
        </p:txBody>
      </p:sp>
      <p:pic>
        <p:nvPicPr>
          <p:cNvPr id="15" name="Picture 14"/>
          <p:cNvPicPr>
            <a:picLocks noChangeAspect="1"/>
          </p:cNvPicPr>
          <p:nvPr/>
        </p:nvPicPr>
        <p:blipFill>
          <a:blip r:embed="rId4"/>
          <a:stretch>
            <a:fillRect/>
          </a:stretch>
        </p:blipFill>
        <p:spPr>
          <a:xfrm>
            <a:off x="955343" y="6083821"/>
            <a:ext cx="569063" cy="353418"/>
          </a:xfrm>
          <a:prstGeom prst="rect">
            <a:avLst/>
          </a:prstGeom>
        </p:spPr>
      </p:pic>
    </p:spTree>
    <p:extLst>
      <p:ext uri="{BB962C8B-B14F-4D97-AF65-F5344CB8AC3E}">
        <p14:creationId xmlns:p14="http://schemas.microsoft.com/office/powerpoint/2010/main" val="8363041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63189" y="5572263"/>
            <a:ext cx="3567104" cy="246221"/>
          </a:xfrm>
          <a:prstGeom prst="rect">
            <a:avLst/>
          </a:prstGeom>
        </p:spPr>
        <p:txBody>
          <a:bodyPr wrap="square">
            <a:spAutoFit/>
          </a:bodyPr>
          <a:lstStyle/>
          <a:p>
            <a:r>
              <a:rPr lang="sr-Latn-CS" sz="1000" i="1" dirty="0" smtClean="0">
                <a:solidFill>
                  <a:srgbClr val="000000"/>
                </a:solidFill>
              </a:rPr>
              <a:t>Na nivou 30 dana: Plava zona 351 </a:t>
            </a:r>
            <a:r>
              <a:rPr lang="sr-Latn-CS" sz="1000" i="1" dirty="0" err="1" smtClean="0">
                <a:solidFill>
                  <a:srgbClr val="000000"/>
                </a:solidFill>
              </a:rPr>
              <a:t>kWh</a:t>
            </a:r>
            <a:r>
              <a:rPr lang="sr-Latn-CS" sz="1000" i="1" dirty="0" smtClean="0">
                <a:solidFill>
                  <a:srgbClr val="000000"/>
                </a:solidFill>
              </a:rPr>
              <a:t> – 1600 </a:t>
            </a:r>
            <a:r>
              <a:rPr lang="sr-Latn-CS" sz="1000" i="1" dirty="0" err="1" smtClean="0">
                <a:solidFill>
                  <a:srgbClr val="000000"/>
                </a:solidFill>
              </a:rPr>
              <a:t>kWh</a:t>
            </a:r>
            <a:endParaRPr lang="sr-Latn-CS" sz="1000" i="1" dirty="0"/>
          </a:p>
        </p:txBody>
      </p:sp>
      <p:sp>
        <p:nvSpPr>
          <p:cNvPr id="12" name="Title 9"/>
          <p:cNvSpPr txBox="1">
            <a:spLocks/>
          </p:cNvSpPr>
          <p:nvPr/>
        </p:nvSpPr>
        <p:spPr>
          <a:xfrm>
            <a:off x="469900"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sr-Latn-CS" dirty="0" smtClean="0"/>
              <a:t>Struktura cena </a:t>
            </a:r>
            <a:r>
              <a:rPr lang="sr-Latn-CS" dirty="0" err="1" smtClean="0"/>
              <a:t>kWh</a:t>
            </a:r>
            <a:r>
              <a:rPr lang="sr-Latn-CS" dirty="0" smtClean="0"/>
              <a:t> po zonama i tarifama</a:t>
            </a: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1668773330"/>
              </p:ext>
            </p:extLst>
          </p:nvPr>
        </p:nvGraphicFramePr>
        <p:xfrm>
          <a:off x="466297" y="982034"/>
          <a:ext cx="6453118" cy="1961388"/>
        </p:xfrm>
        <a:graphic>
          <a:graphicData uri="http://schemas.openxmlformats.org/drawingml/2006/table">
            <a:tbl>
              <a:tblPr firstRow="1" firstCol="1" bandRow="1"/>
              <a:tblGrid>
                <a:gridCol w="2481970">
                  <a:extLst>
                    <a:ext uri="{9D8B030D-6E8A-4147-A177-3AD203B41FA5}">
                      <a16:colId xmlns:a16="http://schemas.microsoft.com/office/drawing/2014/main" val="2944822637"/>
                    </a:ext>
                  </a:extLst>
                </a:gridCol>
                <a:gridCol w="661858">
                  <a:extLst>
                    <a:ext uri="{9D8B030D-6E8A-4147-A177-3AD203B41FA5}">
                      <a16:colId xmlns:a16="http://schemas.microsoft.com/office/drawing/2014/main" val="928451193"/>
                    </a:ext>
                  </a:extLst>
                </a:gridCol>
                <a:gridCol w="661858">
                  <a:extLst>
                    <a:ext uri="{9D8B030D-6E8A-4147-A177-3AD203B41FA5}">
                      <a16:colId xmlns:a16="http://schemas.microsoft.com/office/drawing/2014/main" val="2530581441"/>
                    </a:ext>
                  </a:extLst>
                </a:gridCol>
                <a:gridCol w="661858">
                  <a:extLst>
                    <a:ext uri="{9D8B030D-6E8A-4147-A177-3AD203B41FA5}">
                      <a16:colId xmlns:a16="http://schemas.microsoft.com/office/drawing/2014/main" val="131893744"/>
                    </a:ext>
                  </a:extLst>
                </a:gridCol>
                <a:gridCol w="661858">
                  <a:extLst>
                    <a:ext uri="{9D8B030D-6E8A-4147-A177-3AD203B41FA5}">
                      <a16:colId xmlns:a16="http://schemas.microsoft.com/office/drawing/2014/main" val="3069701817"/>
                    </a:ext>
                  </a:extLst>
                </a:gridCol>
                <a:gridCol w="661858">
                  <a:extLst>
                    <a:ext uri="{9D8B030D-6E8A-4147-A177-3AD203B41FA5}">
                      <a16:colId xmlns:a16="http://schemas.microsoft.com/office/drawing/2014/main" val="3302997135"/>
                    </a:ext>
                  </a:extLst>
                </a:gridCol>
                <a:gridCol w="661858">
                  <a:extLst>
                    <a:ext uri="{9D8B030D-6E8A-4147-A177-3AD203B41FA5}">
                      <a16:colId xmlns:a16="http://schemas.microsoft.com/office/drawing/2014/main" val="3885836265"/>
                    </a:ext>
                  </a:extLst>
                </a:gridCol>
              </a:tblGrid>
              <a:tr h="161925">
                <a:tc>
                  <a:txBody>
                    <a:bodyPr/>
                    <a:lstStyle/>
                    <a:p>
                      <a:pPr algn="ctr">
                        <a:lnSpc>
                          <a:spcPct val="107000"/>
                        </a:lnSpc>
                        <a:spcAft>
                          <a:spcPts val="0"/>
                        </a:spcAft>
                      </a:pPr>
                      <a:r>
                        <a:rPr lang="sr-Latn-CS" sz="1000" b="1">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Elementi strukture u ceni kWh</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0"/>
                        </a:spcAft>
                      </a:pPr>
                      <a:r>
                        <a:rPr lang="sr-Latn-CS" sz="1000" b="1">
                          <a:solidFill>
                            <a:srgbClr val="FFFFFF"/>
                          </a:solidFill>
                          <a:effectLst/>
                          <a:latin typeface="Verdana" panose="020B0604030504040204" pitchFamily="34" charset="0"/>
                          <a:ea typeface="Times New Roman" panose="02020603050405020304" pitchFamily="18" charset="0"/>
                          <a:cs typeface="Arial" panose="020B0604020202020204" pitchFamily="34" charset="0"/>
                        </a:rPr>
                        <a:t>JT Zelena</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0"/>
                        </a:spcAft>
                      </a:pPr>
                      <a:r>
                        <a:rPr lang="sr-Latn-CS" sz="1000" b="1">
                          <a:solidFill>
                            <a:srgbClr val="FFFFFF"/>
                          </a:solidFill>
                          <a:effectLst/>
                          <a:latin typeface="Verdana" panose="020B0604030504040204" pitchFamily="34" charset="0"/>
                          <a:ea typeface="Times New Roman" panose="02020603050405020304" pitchFamily="18" charset="0"/>
                          <a:cs typeface="Arial" panose="020B0604020202020204" pitchFamily="34" charset="0"/>
                        </a:rPr>
                        <a:t>JT Zelena</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0"/>
                        </a:spcAft>
                      </a:pPr>
                      <a:r>
                        <a:rPr lang="sr-Latn-CS" sz="1000" b="1"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VT Zelena</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0"/>
                        </a:spcAft>
                      </a:pPr>
                      <a:r>
                        <a:rPr lang="sr-Latn-CS" sz="1000" b="1"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VT Zelena</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0"/>
                        </a:spcAft>
                      </a:pPr>
                      <a:r>
                        <a:rPr lang="sr-Latn-CS" sz="1000" b="1">
                          <a:solidFill>
                            <a:srgbClr val="FFFFFF"/>
                          </a:solidFill>
                          <a:effectLst/>
                          <a:latin typeface="Verdana" panose="020B0604030504040204" pitchFamily="34" charset="0"/>
                          <a:ea typeface="Times New Roman" panose="02020603050405020304" pitchFamily="18" charset="0"/>
                          <a:cs typeface="Arial" panose="020B0604020202020204" pitchFamily="34" charset="0"/>
                        </a:rPr>
                        <a:t>NT Zelena</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0"/>
                        </a:spcAft>
                      </a:pPr>
                      <a:r>
                        <a:rPr lang="sr-Latn-CS" sz="1000" b="1">
                          <a:solidFill>
                            <a:srgbClr val="FFFFFF"/>
                          </a:solidFill>
                          <a:effectLst/>
                          <a:latin typeface="Verdana" panose="020B0604030504040204" pitchFamily="34" charset="0"/>
                          <a:ea typeface="Times New Roman" panose="02020603050405020304" pitchFamily="18" charset="0"/>
                          <a:cs typeface="Arial" panose="020B0604020202020204" pitchFamily="34" charset="0"/>
                        </a:rPr>
                        <a:t>NT Zelena</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864453423"/>
                  </a:ext>
                </a:extLst>
              </a:tr>
              <a:tr h="161925">
                <a:tc>
                  <a:txBody>
                    <a:bodyPr/>
                    <a:lstStyle/>
                    <a:p>
                      <a:endParaRPr lang="sr-Latn-CS"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RSD</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RSD</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RSD</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val="1201804461"/>
                  </a:ext>
                </a:extLst>
              </a:tr>
              <a:tr h="161925">
                <a:tc>
                  <a:txBody>
                    <a:bodyPr/>
                    <a:lstStyle/>
                    <a:p>
                      <a:pPr>
                        <a:lnSpc>
                          <a:spcPct val="107000"/>
                        </a:lnSpc>
                        <a:spcAft>
                          <a:spcPts val="0"/>
                        </a:spcAft>
                      </a:pPr>
                      <a:r>
                        <a:rPr lang="sr-Latn-CS" sz="100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Električna energija</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2,472</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0,0210</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2,824</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0,0240</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0,707</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0,0060</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val="3149756047"/>
                  </a:ext>
                </a:extLst>
              </a:tr>
              <a:tr h="161925">
                <a:tc>
                  <a:txBody>
                    <a:bodyPr/>
                    <a:lstStyle/>
                    <a:p>
                      <a:pPr>
                        <a:lnSpc>
                          <a:spcPct val="107000"/>
                        </a:lnSpc>
                        <a:spcAft>
                          <a:spcPts val="0"/>
                        </a:spcAft>
                      </a:pPr>
                      <a:r>
                        <a:rPr lang="sr-Latn-CS" sz="100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Mrežarina</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2,745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0,0233</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3,138</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0,0267</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0,784</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0,0067</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val="3472590996"/>
                  </a:ext>
                </a:extLst>
              </a:tr>
              <a:tr h="161925">
                <a:tc>
                  <a:txBody>
                    <a:bodyPr/>
                    <a:lstStyle/>
                    <a:p>
                      <a:pPr>
                        <a:lnSpc>
                          <a:spcPct val="107000"/>
                        </a:lnSpc>
                        <a:spcAft>
                          <a:spcPts val="0"/>
                        </a:spcAft>
                      </a:pPr>
                      <a:r>
                        <a:rPr lang="sr-Latn-CS" sz="100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Naknada za OIE</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0,093</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0,0008</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0,093</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0,0008</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b="0">
                          <a:solidFill>
                            <a:schemeClr val="tx1"/>
                          </a:solidFill>
                          <a:effectLst/>
                          <a:latin typeface="Verdana" panose="020B0604030504040204" pitchFamily="34" charset="0"/>
                          <a:ea typeface="Times New Roman" panose="02020603050405020304" pitchFamily="18" charset="0"/>
                          <a:cs typeface="Arial" panose="020B0604020202020204" pitchFamily="34" charset="0"/>
                        </a:rPr>
                        <a:t>0,093</a:t>
                      </a:r>
                      <a:endParaRPr lang="sr-Latn-C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0,0008</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val="3564960693"/>
                  </a:ext>
                </a:extLst>
              </a:tr>
              <a:tr h="323850">
                <a:tc>
                  <a:txBody>
                    <a:bodyPr/>
                    <a:lstStyle/>
                    <a:p>
                      <a:pPr>
                        <a:lnSpc>
                          <a:spcPct val="107000"/>
                        </a:lnSpc>
                        <a:spcAft>
                          <a:spcPts val="0"/>
                        </a:spcAft>
                      </a:pPr>
                      <a:r>
                        <a:rPr lang="sr-Latn-CS" sz="100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Naknada za unapređenje energetske efikasnosti</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0,015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0,0001</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0,015</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0,0001</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b="0">
                          <a:solidFill>
                            <a:schemeClr val="tx1"/>
                          </a:solidFill>
                          <a:effectLst/>
                          <a:latin typeface="Verdana" panose="020B0604030504040204" pitchFamily="34" charset="0"/>
                          <a:ea typeface="Times New Roman" panose="02020603050405020304" pitchFamily="18" charset="0"/>
                          <a:cs typeface="Arial" panose="020B0604020202020204" pitchFamily="34" charset="0"/>
                        </a:rPr>
                        <a:t>0,015</a:t>
                      </a:r>
                      <a:endParaRPr lang="sr-Latn-C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0,0001</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val="174299515"/>
                  </a:ext>
                </a:extLst>
              </a:tr>
              <a:tr h="161925">
                <a:tc>
                  <a:txBody>
                    <a:bodyPr/>
                    <a:lstStyle/>
                    <a:p>
                      <a:pPr>
                        <a:lnSpc>
                          <a:spcPct val="107000"/>
                        </a:lnSpc>
                        <a:spcAft>
                          <a:spcPts val="0"/>
                        </a:spcAft>
                      </a:pPr>
                      <a:r>
                        <a:rPr lang="sr-Latn-CS" sz="100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Akciza (7,5%)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0,40</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0,0034</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0,46</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0,0039</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b="0">
                          <a:solidFill>
                            <a:schemeClr val="tx1"/>
                          </a:solidFill>
                          <a:effectLst/>
                          <a:latin typeface="Verdana" panose="020B0604030504040204" pitchFamily="34" charset="0"/>
                          <a:ea typeface="Times New Roman" panose="02020603050405020304" pitchFamily="18" charset="0"/>
                          <a:cs typeface="Arial" panose="020B0604020202020204" pitchFamily="34" charset="0"/>
                        </a:rPr>
                        <a:t>0,12</a:t>
                      </a:r>
                      <a:endParaRPr lang="sr-Latn-C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0,0010</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val="233123757"/>
                  </a:ext>
                </a:extLst>
              </a:tr>
              <a:tr h="161925">
                <a:tc>
                  <a:txBody>
                    <a:bodyPr/>
                    <a:lstStyle/>
                    <a:p>
                      <a:pPr>
                        <a:lnSpc>
                          <a:spcPct val="107000"/>
                        </a:lnSpc>
                        <a:spcAft>
                          <a:spcPts val="0"/>
                        </a:spcAft>
                      </a:pPr>
                      <a:r>
                        <a:rPr lang="sr-Latn-CS" sz="100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PDV (20%)</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1,145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0,0097</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1,305</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0,0111</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0,344</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0,0029</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val="3148429539"/>
                  </a:ext>
                </a:extLst>
              </a:tr>
              <a:tr h="161925">
                <a:tc>
                  <a:txBody>
                    <a:bodyPr/>
                    <a:lstStyle/>
                    <a:p>
                      <a:pPr>
                        <a:lnSpc>
                          <a:spcPct val="107000"/>
                        </a:lnSpc>
                        <a:spcAft>
                          <a:spcPts val="0"/>
                        </a:spcAft>
                      </a:pPr>
                      <a:r>
                        <a:rPr lang="sr-Latn-CS" sz="1000" b="1">
                          <a:solidFill>
                            <a:srgbClr val="FFFFFF"/>
                          </a:solidFill>
                          <a:effectLst/>
                          <a:latin typeface="Verdana" panose="020B0604030504040204" pitchFamily="34" charset="0"/>
                          <a:ea typeface="Times New Roman" panose="02020603050405020304" pitchFamily="18" charset="0"/>
                          <a:cs typeface="Arial" panose="020B0604020202020204" pitchFamily="34" charset="0"/>
                        </a:rPr>
                        <a:t>Cena kWh sa svim taksama i porezima</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r">
                        <a:lnSpc>
                          <a:spcPct val="107000"/>
                        </a:lnSpc>
                        <a:spcAft>
                          <a:spcPts val="0"/>
                        </a:spcAft>
                      </a:pPr>
                      <a:r>
                        <a:rPr lang="sr-Latn-CS" sz="1000" b="1">
                          <a:effectLst/>
                          <a:latin typeface="Verdana" panose="020B0604030504040204" pitchFamily="34" charset="0"/>
                          <a:ea typeface="Times New Roman" panose="02020603050405020304" pitchFamily="18" charset="0"/>
                          <a:cs typeface="Arial" panose="020B0604020202020204" pitchFamily="34" charset="0"/>
                        </a:rPr>
                        <a:t>6,869</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b="1">
                          <a:effectLst/>
                          <a:latin typeface="Verdana" panose="020B0604030504040204" pitchFamily="34" charset="0"/>
                          <a:ea typeface="Times New Roman" panose="02020603050405020304" pitchFamily="18" charset="0"/>
                          <a:cs typeface="Arial" panose="020B0604020202020204" pitchFamily="34" charset="0"/>
                        </a:rPr>
                        <a:t>0,0584</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b="1"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7,830</a:t>
                      </a:r>
                      <a:endParaRPr lang="sr-Latn-C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b="1" dirty="0">
                          <a:effectLst/>
                          <a:latin typeface="Verdana" panose="020B0604030504040204" pitchFamily="34" charset="0"/>
                          <a:ea typeface="Times New Roman" panose="02020603050405020304" pitchFamily="18" charset="0"/>
                          <a:cs typeface="Arial" panose="020B0604020202020204" pitchFamily="34" charset="0"/>
                        </a:rPr>
                        <a:t>0,0666</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b="1"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2,063</a:t>
                      </a:r>
                      <a:endParaRPr lang="sr-Latn-C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r">
                        <a:lnSpc>
                          <a:spcPct val="107000"/>
                        </a:lnSpc>
                        <a:spcAft>
                          <a:spcPts val="0"/>
                        </a:spcAft>
                      </a:pPr>
                      <a:r>
                        <a:rPr lang="sr-Latn-CS" sz="1000" b="1" dirty="0">
                          <a:effectLst/>
                          <a:latin typeface="Verdana" panose="020B0604030504040204" pitchFamily="34" charset="0"/>
                          <a:ea typeface="Times New Roman" panose="02020603050405020304" pitchFamily="18" charset="0"/>
                          <a:cs typeface="Arial" panose="020B0604020202020204" pitchFamily="34" charset="0"/>
                        </a:rPr>
                        <a:t>0,0175</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val="266686942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045408700"/>
              </p:ext>
            </p:extLst>
          </p:nvPr>
        </p:nvGraphicFramePr>
        <p:xfrm>
          <a:off x="466297" y="3610875"/>
          <a:ext cx="6453117" cy="1961388"/>
        </p:xfrm>
        <a:graphic>
          <a:graphicData uri="http://schemas.openxmlformats.org/drawingml/2006/table">
            <a:tbl>
              <a:tblPr firstRow="1" firstCol="1" bandRow="1"/>
              <a:tblGrid>
                <a:gridCol w="2481969">
                  <a:extLst>
                    <a:ext uri="{9D8B030D-6E8A-4147-A177-3AD203B41FA5}">
                      <a16:colId xmlns:a16="http://schemas.microsoft.com/office/drawing/2014/main" val="1154379263"/>
                    </a:ext>
                  </a:extLst>
                </a:gridCol>
                <a:gridCol w="661858">
                  <a:extLst>
                    <a:ext uri="{9D8B030D-6E8A-4147-A177-3AD203B41FA5}">
                      <a16:colId xmlns:a16="http://schemas.microsoft.com/office/drawing/2014/main" val="2451277650"/>
                    </a:ext>
                  </a:extLst>
                </a:gridCol>
                <a:gridCol w="661858">
                  <a:extLst>
                    <a:ext uri="{9D8B030D-6E8A-4147-A177-3AD203B41FA5}">
                      <a16:colId xmlns:a16="http://schemas.microsoft.com/office/drawing/2014/main" val="2223204801"/>
                    </a:ext>
                  </a:extLst>
                </a:gridCol>
                <a:gridCol w="661858">
                  <a:extLst>
                    <a:ext uri="{9D8B030D-6E8A-4147-A177-3AD203B41FA5}">
                      <a16:colId xmlns:a16="http://schemas.microsoft.com/office/drawing/2014/main" val="2134780645"/>
                    </a:ext>
                  </a:extLst>
                </a:gridCol>
                <a:gridCol w="661858">
                  <a:extLst>
                    <a:ext uri="{9D8B030D-6E8A-4147-A177-3AD203B41FA5}">
                      <a16:colId xmlns:a16="http://schemas.microsoft.com/office/drawing/2014/main" val="4263321145"/>
                    </a:ext>
                  </a:extLst>
                </a:gridCol>
                <a:gridCol w="661858">
                  <a:extLst>
                    <a:ext uri="{9D8B030D-6E8A-4147-A177-3AD203B41FA5}">
                      <a16:colId xmlns:a16="http://schemas.microsoft.com/office/drawing/2014/main" val="3611802416"/>
                    </a:ext>
                  </a:extLst>
                </a:gridCol>
                <a:gridCol w="661858">
                  <a:extLst>
                    <a:ext uri="{9D8B030D-6E8A-4147-A177-3AD203B41FA5}">
                      <a16:colId xmlns:a16="http://schemas.microsoft.com/office/drawing/2014/main" val="3167957931"/>
                    </a:ext>
                  </a:extLst>
                </a:gridCol>
              </a:tblGrid>
              <a:tr h="161925">
                <a:tc>
                  <a:txBody>
                    <a:bodyPr/>
                    <a:lstStyle/>
                    <a:p>
                      <a:pPr algn="ctr">
                        <a:lnSpc>
                          <a:spcPct val="107000"/>
                        </a:lnSpc>
                        <a:spcAft>
                          <a:spcPts val="0"/>
                        </a:spcAft>
                      </a:pPr>
                      <a:r>
                        <a:rPr lang="sr-Latn-CS" sz="1000" b="1">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Elementi strukture u ceni kWh</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sr-Latn-CS" sz="1000" b="1"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JT Plava</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sr-Latn-CS" sz="1000" b="1"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JT Plava</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sr-Latn-CS" sz="1000" b="1">
                          <a:solidFill>
                            <a:srgbClr val="FFFFFF"/>
                          </a:solidFill>
                          <a:effectLst/>
                          <a:latin typeface="Verdana" panose="020B0604030504040204" pitchFamily="34" charset="0"/>
                          <a:ea typeface="Times New Roman" panose="02020603050405020304" pitchFamily="18" charset="0"/>
                          <a:cs typeface="Arial" panose="020B0604020202020204" pitchFamily="34" charset="0"/>
                        </a:rPr>
                        <a:t>VT Plava</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sr-Latn-CS" sz="1000" b="1">
                          <a:solidFill>
                            <a:srgbClr val="FFFFFF"/>
                          </a:solidFill>
                          <a:effectLst/>
                          <a:latin typeface="Verdana" panose="020B0604030504040204" pitchFamily="34" charset="0"/>
                          <a:ea typeface="Times New Roman" panose="02020603050405020304" pitchFamily="18" charset="0"/>
                          <a:cs typeface="Arial" panose="020B0604020202020204" pitchFamily="34" charset="0"/>
                        </a:rPr>
                        <a:t>VT Plava</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sr-Latn-CS" sz="1000" b="1">
                          <a:solidFill>
                            <a:srgbClr val="FFFFFF"/>
                          </a:solidFill>
                          <a:effectLst/>
                          <a:latin typeface="Verdana" panose="020B0604030504040204" pitchFamily="34" charset="0"/>
                          <a:ea typeface="Times New Roman" panose="02020603050405020304" pitchFamily="18" charset="0"/>
                          <a:cs typeface="Arial" panose="020B0604020202020204" pitchFamily="34" charset="0"/>
                        </a:rPr>
                        <a:t>NT Plava</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sr-Latn-CS" sz="1000" b="1">
                          <a:solidFill>
                            <a:srgbClr val="FFFFFF"/>
                          </a:solidFill>
                          <a:effectLst/>
                          <a:latin typeface="Verdana" panose="020B0604030504040204" pitchFamily="34" charset="0"/>
                          <a:ea typeface="Times New Roman" panose="02020603050405020304" pitchFamily="18" charset="0"/>
                          <a:cs typeface="Arial" panose="020B0604020202020204" pitchFamily="34" charset="0"/>
                        </a:rPr>
                        <a:t>NT Plava</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692034153"/>
                  </a:ext>
                </a:extLst>
              </a:tr>
              <a:tr h="161925">
                <a:tc>
                  <a:txBody>
                    <a:bodyPr/>
                    <a:lstStyle/>
                    <a:p>
                      <a:endParaRPr lang="sr-Latn-CS"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RSD</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RSD</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RSD</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4115470474"/>
                  </a:ext>
                </a:extLst>
              </a:tr>
              <a:tr h="161925">
                <a:tc>
                  <a:txBody>
                    <a:bodyPr/>
                    <a:lstStyle/>
                    <a:p>
                      <a:pPr>
                        <a:lnSpc>
                          <a:spcPct val="107000"/>
                        </a:lnSpc>
                        <a:spcAft>
                          <a:spcPts val="0"/>
                        </a:spcAft>
                      </a:pPr>
                      <a:r>
                        <a:rPr lang="sr-Latn-CS" sz="100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Električna energija</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5,115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0,0435</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5,805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0,0494</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1,452</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0,0123</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4208522016"/>
                  </a:ext>
                </a:extLst>
              </a:tr>
              <a:tr h="161925">
                <a:tc>
                  <a:txBody>
                    <a:bodyPr/>
                    <a:lstStyle/>
                    <a:p>
                      <a:pPr>
                        <a:lnSpc>
                          <a:spcPct val="107000"/>
                        </a:lnSpc>
                        <a:spcAft>
                          <a:spcPts val="0"/>
                        </a:spcAft>
                      </a:pPr>
                      <a:r>
                        <a:rPr lang="sr-Latn-CS" sz="100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Mrežarina</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2,745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0,0233</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3,138</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0,0267</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0,784</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0,0067</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3485960326"/>
                  </a:ext>
                </a:extLst>
              </a:tr>
              <a:tr h="161925">
                <a:tc>
                  <a:txBody>
                    <a:bodyPr/>
                    <a:lstStyle/>
                    <a:p>
                      <a:pPr>
                        <a:lnSpc>
                          <a:spcPct val="107000"/>
                        </a:lnSpc>
                        <a:spcAft>
                          <a:spcPts val="0"/>
                        </a:spcAft>
                      </a:pPr>
                      <a:r>
                        <a:rPr lang="sr-Latn-CS" sz="100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Naknada za OIE</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0,093</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0,0008</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0,093</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0,0008</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0,093</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0,0008</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606592633"/>
                  </a:ext>
                </a:extLst>
              </a:tr>
              <a:tr h="323850">
                <a:tc>
                  <a:txBody>
                    <a:bodyPr/>
                    <a:lstStyle/>
                    <a:p>
                      <a:pPr>
                        <a:lnSpc>
                          <a:spcPct val="107000"/>
                        </a:lnSpc>
                        <a:spcAft>
                          <a:spcPts val="0"/>
                        </a:spcAft>
                      </a:pPr>
                      <a:r>
                        <a:rPr lang="sr-Latn-CS" sz="100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Naknada za unapređenje energetske efikasnosti</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0,015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0,0001</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0,015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0,0001</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0,015</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0,0001</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820669744"/>
                  </a:ext>
                </a:extLst>
              </a:tr>
              <a:tr h="161925">
                <a:tc>
                  <a:txBody>
                    <a:bodyPr/>
                    <a:lstStyle/>
                    <a:p>
                      <a:pPr>
                        <a:lnSpc>
                          <a:spcPct val="107000"/>
                        </a:lnSpc>
                        <a:spcAft>
                          <a:spcPts val="0"/>
                        </a:spcAft>
                      </a:pPr>
                      <a:r>
                        <a:rPr lang="sr-Latn-CS" sz="100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Akciza (7,5%)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0,60</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0,0051</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0,68</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0,0058</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0,18</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0,0015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2294349756"/>
                  </a:ext>
                </a:extLst>
              </a:tr>
              <a:tr h="161925">
                <a:tc>
                  <a:txBody>
                    <a:bodyPr/>
                    <a:lstStyle/>
                    <a:p>
                      <a:pPr>
                        <a:lnSpc>
                          <a:spcPct val="107000"/>
                        </a:lnSpc>
                        <a:spcAft>
                          <a:spcPts val="0"/>
                        </a:spcAft>
                      </a:pPr>
                      <a:r>
                        <a:rPr lang="sr-Latn-CS" sz="100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PDV (20%)</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1,713</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dirty="0">
                          <a:effectLst/>
                          <a:latin typeface="Verdana" panose="020B0604030504040204" pitchFamily="34" charset="0"/>
                          <a:ea typeface="Times New Roman" panose="02020603050405020304" pitchFamily="18" charset="0"/>
                          <a:cs typeface="Arial" panose="020B0604020202020204" pitchFamily="34" charset="0"/>
                        </a:rPr>
                        <a:t>0,0146</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1,946</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0,0165</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b="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0,504</a:t>
                      </a:r>
                      <a:endParaRPr lang="sr-Latn-C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r">
                        <a:lnSpc>
                          <a:spcPct val="107000"/>
                        </a:lnSpc>
                        <a:spcAft>
                          <a:spcPts val="0"/>
                        </a:spcAft>
                      </a:pPr>
                      <a:r>
                        <a:rPr lang="sr-Latn-CS" sz="1000">
                          <a:effectLst/>
                          <a:latin typeface="Verdana" panose="020B0604030504040204" pitchFamily="34" charset="0"/>
                          <a:ea typeface="Times New Roman" panose="02020603050405020304" pitchFamily="18" charset="0"/>
                          <a:cs typeface="Arial" panose="020B0604020202020204" pitchFamily="34" charset="0"/>
                        </a:rPr>
                        <a:t>0,0043</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541702549"/>
                  </a:ext>
                </a:extLst>
              </a:tr>
              <a:tr h="161925">
                <a:tc>
                  <a:txBody>
                    <a:bodyPr/>
                    <a:lstStyle/>
                    <a:p>
                      <a:pPr>
                        <a:lnSpc>
                          <a:spcPct val="107000"/>
                        </a:lnSpc>
                        <a:spcAft>
                          <a:spcPts val="0"/>
                        </a:spcAft>
                      </a:pPr>
                      <a:r>
                        <a:rPr lang="sr-Latn-CS" sz="1000" b="1">
                          <a:solidFill>
                            <a:srgbClr val="FFFFFF"/>
                          </a:solidFill>
                          <a:effectLst/>
                          <a:latin typeface="Verdana" panose="020B0604030504040204" pitchFamily="34" charset="0"/>
                          <a:ea typeface="Times New Roman" panose="02020603050405020304" pitchFamily="18" charset="0"/>
                          <a:cs typeface="Arial" panose="020B0604020202020204" pitchFamily="34" charset="0"/>
                        </a:rPr>
                        <a:t>Cena kWh sa svim taksama i porezima</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r">
                        <a:lnSpc>
                          <a:spcPct val="107000"/>
                        </a:lnSpc>
                        <a:spcAft>
                          <a:spcPts val="0"/>
                        </a:spcAft>
                      </a:pPr>
                      <a:r>
                        <a:rPr lang="sr-Latn-CS" sz="1000" b="1">
                          <a:effectLst/>
                          <a:latin typeface="Verdana" panose="020B0604030504040204" pitchFamily="34" charset="0"/>
                          <a:ea typeface="Times New Roman" panose="02020603050405020304" pitchFamily="18" charset="0"/>
                          <a:cs typeface="Arial" panose="020B0604020202020204" pitchFamily="34" charset="0"/>
                        </a:rPr>
                        <a:t>10,279</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b="1" dirty="0">
                          <a:effectLst/>
                          <a:latin typeface="Verdana" panose="020B0604030504040204" pitchFamily="34" charset="0"/>
                          <a:ea typeface="Times New Roman" panose="02020603050405020304" pitchFamily="18" charset="0"/>
                          <a:cs typeface="Arial" panose="020B0604020202020204" pitchFamily="34" charset="0"/>
                        </a:rPr>
                        <a:t>0,0874</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b="1">
                          <a:effectLst/>
                          <a:latin typeface="Verdana" panose="020B0604030504040204" pitchFamily="34" charset="0"/>
                          <a:ea typeface="Times New Roman" panose="02020603050405020304" pitchFamily="18" charset="0"/>
                          <a:cs typeface="Arial" panose="020B0604020202020204" pitchFamily="34" charset="0"/>
                        </a:rPr>
                        <a:t>11,676</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b="1">
                          <a:effectLst/>
                          <a:latin typeface="Verdana" panose="020B0604030504040204" pitchFamily="34" charset="0"/>
                          <a:ea typeface="Times New Roman" panose="02020603050405020304" pitchFamily="18" charset="0"/>
                          <a:cs typeface="Arial" panose="020B0604020202020204" pitchFamily="34" charset="0"/>
                        </a:rPr>
                        <a:t>0,0993</a:t>
                      </a:r>
                      <a:endParaRPr lang="sr-Latn-C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b="1" dirty="0">
                          <a:solidFill>
                            <a:schemeClr val="tx1"/>
                          </a:solidFill>
                          <a:effectLst/>
                          <a:latin typeface="Verdana" panose="020B0604030504040204" pitchFamily="34" charset="0"/>
                          <a:ea typeface="Times New Roman" panose="02020603050405020304" pitchFamily="18" charset="0"/>
                          <a:cs typeface="Arial" panose="020B0604020202020204" pitchFamily="34" charset="0"/>
                        </a:rPr>
                        <a:t>3,024</a:t>
                      </a:r>
                      <a:endParaRPr lang="sr-Latn-C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r">
                        <a:lnSpc>
                          <a:spcPct val="107000"/>
                        </a:lnSpc>
                        <a:spcAft>
                          <a:spcPts val="0"/>
                        </a:spcAft>
                      </a:pPr>
                      <a:r>
                        <a:rPr lang="sr-Latn-CS" sz="1000" b="1" dirty="0">
                          <a:effectLst/>
                          <a:latin typeface="Verdana" panose="020B0604030504040204" pitchFamily="34" charset="0"/>
                          <a:ea typeface="Times New Roman" panose="02020603050405020304" pitchFamily="18" charset="0"/>
                          <a:cs typeface="Arial" panose="020B0604020202020204" pitchFamily="34" charset="0"/>
                        </a:rPr>
                        <a:t>0,0257</a:t>
                      </a:r>
                      <a:endParaRPr lang="sr-Latn-C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3513102986"/>
                  </a:ext>
                </a:extLst>
              </a:tr>
            </a:tbl>
          </a:graphicData>
        </a:graphic>
      </p:graphicFrame>
      <p:sp>
        <p:nvSpPr>
          <p:cNvPr id="9" name="TextBox 8"/>
          <p:cNvSpPr txBox="1"/>
          <p:nvPr/>
        </p:nvSpPr>
        <p:spPr>
          <a:xfrm flipH="1">
            <a:off x="488839" y="5762504"/>
            <a:ext cx="489046"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a:t>
            </a:r>
          </a:p>
        </p:txBody>
      </p:sp>
      <p:pic>
        <p:nvPicPr>
          <p:cNvPr id="10" name="Picture 9"/>
          <p:cNvPicPr>
            <a:picLocks noChangeAspect="1"/>
          </p:cNvPicPr>
          <p:nvPr/>
        </p:nvPicPr>
        <p:blipFill>
          <a:blip r:embed="rId2"/>
          <a:stretch>
            <a:fillRect/>
          </a:stretch>
        </p:blipFill>
        <p:spPr>
          <a:xfrm>
            <a:off x="977885" y="5606608"/>
            <a:ext cx="569063" cy="353418"/>
          </a:xfrm>
          <a:prstGeom prst="rect">
            <a:avLst/>
          </a:prstGeom>
        </p:spPr>
      </p:pic>
      <p:graphicFrame>
        <p:nvGraphicFramePr>
          <p:cNvPr id="4" name="Diagram 3"/>
          <p:cNvGraphicFramePr/>
          <p:nvPr>
            <p:extLst>
              <p:ext uri="{D42A27DB-BD31-4B8C-83A1-F6EECF244321}">
                <p14:modId xmlns:p14="http://schemas.microsoft.com/office/powerpoint/2010/main" val="305080083"/>
              </p:ext>
            </p:extLst>
          </p:nvPr>
        </p:nvGraphicFramePr>
        <p:xfrm>
          <a:off x="7558017" y="551496"/>
          <a:ext cx="3891128" cy="2746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flipH="1">
            <a:off x="7735999" y="868272"/>
            <a:ext cx="459477" cy="430887"/>
          </a:xfrm>
          <a:prstGeom prst="rect">
            <a:avLst/>
          </a:prstGeom>
          <a:noFill/>
        </p:spPr>
        <p:txBody>
          <a:bodyPr wrap="square" lIns="0" tIns="0" rIns="0" bIns="0" rtlCol="0">
            <a:spAutoFit/>
          </a:bodyPr>
          <a:lstStyle/>
          <a:p>
            <a:pPr>
              <a:spcBef>
                <a:spcPts val="600"/>
              </a:spcBef>
              <a:buSzPct val="100000"/>
            </a:pPr>
            <a:r>
              <a:rPr lang="sr-Latn-CS" sz="2800" dirty="0" smtClean="0">
                <a:solidFill>
                  <a:srgbClr val="313131"/>
                </a:solidFill>
              </a:rPr>
              <a:t>JT</a:t>
            </a:r>
          </a:p>
        </p:txBody>
      </p:sp>
      <p:sp>
        <p:nvSpPr>
          <p:cNvPr id="15" name="TextBox 14"/>
          <p:cNvSpPr txBox="1"/>
          <p:nvPr/>
        </p:nvSpPr>
        <p:spPr>
          <a:xfrm flipH="1">
            <a:off x="7898635" y="1712230"/>
            <a:ext cx="593681" cy="430887"/>
          </a:xfrm>
          <a:prstGeom prst="rect">
            <a:avLst/>
          </a:prstGeom>
          <a:noFill/>
        </p:spPr>
        <p:txBody>
          <a:bodyPr wrap="square" lIns="0" tIns="0" rIns="0" bIns="0" rtlCol="0">
            <a:spAutoFit/>
          </a:bodyPr>
          <a:lstStyle/>
          <a:p>
            <a:pPr>
              <a:spcBef>
                <a:spcPts val="600"/>
              </a:spcBef>
              <a:buSzPct val="100000"/>
            </a:pPr>
            <a:r>
              <a:rPr lang="sr-Latn-CS" sz="2800" dirty="0">
                <a:solidFill>
                  <a:srgbClr val="313131"/>
                </a:solidFill>
              </a:rPr>
              <a:t>V</a:t>
            </a:r>
            <a:r>
              <a:rPr lang="sr-Latn-CS" sz="2800" dirty="0" smtClean="0">
                <a:solidFill>
                  <a:srgbClr val="313131"/>
                </a:solidFill>
              </a:rPr>
              <a:t>T</a:t>
            </a:r>
          </a:p>
        </p:txBody>
      </p:sp>
      <p:sp>
        <p:nvSpPr>
          <p:cNvPr id="17" name="TextBox 16"/>
          <p:cNvSpPr txBox="1"/>
          <p:nvPr/>
        </p:nvSpPr>
        <p:spPr>
          <a:xfrm flipH="1">
            <a:off x="7668896" y="2502794"/>
            <a:ext cx="593681" cy="430887"/>
          </a:xfrm>
          <a:prstGeom prst="rect">
            <a:avLst/>
          </a:prstGeom>
          <a:noFill/>
        </p:spPr>
        <p:txBody>
          <a:bodyPr wrap="square" lIns="0" tIns="0" rIns="0" bIns="0" rtlCol="0">
            <a:spAutoFit/>
          </a:bodyPr>
          <a:lstStyle/>
          <a:p>
            <a:pPr>
              <a:spcBef>
                <a:spcPts val="600"/>
              </a:spcBef>
              <a:buSzPct val="100000"/>
            </a:pPr>
            <a:r>
              <a:rPr lang="sr-Latn-CS" sz="2800" dirty="0" smtClean="0">
                <a:solidFill>
                  <a:srgbClr val="313131"/>
                </a:solidFill>
              </a:rPr>
              <a:t>NT</a:t>
            </a:r>
          </a:p>
        </p:txBody>
      </p:sp>
      <p:graphicFrame>
        <p:nvGraphicFramePr>
          <p:cNvPr id="19" name="Diagram 18"/>
          <p:cNvGraphicFramePr/>
          <p:nvPr>
            <p:extLst>
              <p:ext uri="{D42A27DB-BD31-4B8C-83A1-F6EECF244321}">
                <p14:modId xmlns:p14="http://schemas.microsoft.com/office/powerpoint/2010/main" val="374732875"/>
              </p:ext>
            </p:extLst>
          </p:nvPr>
        </p:nvGraphicFramePr>
        <p:xfrm>
          <a:off x="7558017" y="3349803"/>
          <a:ext cx="3891128" cy="2746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TextBox 19"/>
          <p:cNvSpPr txBox="1"/>
          <p:nvPr/>
        </p:nvSpPr>
        <p:spPr>
          <a:xfrm flipH="1">
            <a:off x="7735999" y="3666579"/>
            <a:ext cx="459477" cy="430887"/>
          </a:xfrm>
          <a:prstGeom prst="rect">
            <a:avLst/>
          </a:prstGeom>
          <a:noFill/>
        </p:spPr>
        <p:txBody>
          <a:bodyPr wrap="square" lIns="0" tIns="0" rIns="0" bIns="0" rtlCol="0">
            <a:spAutoFit/>
          </a:bodyPr>
          <a:lstStyle/>
          <a:p>
            <a:pPr>
              <a:spcBef>
                <a:spcPts val="600"/>
              </a:spcBef>
              <a:buSzPct val="100000"/>
            </a:pPr>
            <a:r>
              <a:rPr lang="sr-Latn-CS" sz="2800" dirty="0" smtClean="0">
                <a:solidFill>
                  <a:srgbClr val="313131"/>
                </a:solidFill>
              </a:rPr>
              <a:t>JT</a:t>
            </a:r>
          </a:p>
        </p:txBody>
      </p:sp>
      <p:sp>
        <p:nvSpPr>
          <p:cNvPr id="21" name="TextBox 20"/>
          <p:cNvSpPr txBox="1"/>
          <p:nvPr/>
        </p:nvSpPr>
        <p:spPr>
          <a:xfrm flipH="1">
            <a:off x="7898635" y="4510537"/>
            <a:ext cx="593681" cy="430887"/>
          </a:xfrm>
          <a:prstGeom prst="rect">
            <a:avLst/>
          </a:prstGeom>
          <a:noFill/>
        </p:spPr>
        <p:txBody>
          <a:bodyPr wrap="square" lIns="0" tIns="0" rIns="0" bIns="0" rtlCol="0">
            <a:spAutoFit/>
          </a:bodyPr>
          <a:lstStyle/>
          <a:p>
            <a:pPr>
              <a:spcBef>
                <a:spcPts val="600"/>
              </a:spcBef>
              <a:buSzPct val="100000"/>
            </a:pPr>
            <a:r>
              <a:rPr lang="sr-Latn-CS" sz="2800" dirty="0">
                <a:solidFill>
                  <a:srgbClr val="313131"/>
                </a:solidFill>
              </a:rPr>
              <a:t>V</a:t>
            </a:r>
            <a:r>
              <a:rPr lang="sr-Latn-CS" sz="2800" dirty="0" smtClean="0">
                <a:solidFill>
                  <a:srgbClr val="313131"/>
                </a:solidFill>
              </a:rPr>
              <a:t>T</a:t>
            </a:r>
          </a:p>
        </p:txBody>
      </p:sp>
      <p:sp>
        <p:nvSpPr>
          <p:cNvPr id="22" name="TextBox 21"/>
          <p:cNvSpPr txBox="1"/>
          <p:nvPr/>
        </p:nvSpPr>
        <p:spPr>
          <a:xfrm flipH="1">
            <a:off x="7668896" y="5301101"/>
            <a:ext cx="593681" cy="430887"/>
          </a:xfrm>
          <a:prstGeom prst="rect">
            <a:avLst/>
          </a:prstGeom>
          <a:noFill/>
        </p:spPr>
        <p:txBody>
          <a:bodyPr wrap="square" lIns="0" tIns="0" rIns="0" bIns="0" rtlCol="0">
            <a:spAutoFit/>
          </a:bodyPr>
          <a:lstStyle/>
          <a:p>
            <a:pPr>
              <a:spcBef>
                <a:spcPts val="600"/>
              </a:spcBef>
              <a:buSzPct val="100000"/>
            </a:pPr>
            <a:r>
              <a:rPr lang="sr-Latn-CS" sz="2800" dirty="0" smtClean="0">
                <a:solidFill>
                  <a:srgbClr val="313131"/>
                </a:solidFill>
              </a:rPr>
              <a:t>NT</a:t>
            </a:r>
          </a:p>
        </p:txBody>
      </p:sp>
      <p:sp>
        <p:nvSpPr>
          <p:cNvPr id="23" name="Rectangle 22"/>
          <p:cNvSpPr/>
          <p:nvPr/>
        </p:nvSpPr>
        <p:spPr>
          <a:xfrm>
            <a:off x="4034699" y="2942546"/>
            <a:ext cx="3065252" cy="246221"/>
          </a:xfrm>
          <a:prstGeom prst="rect">
            <a:avLst/>
          </a:prstGeom>
        </p:spPr>
        <p:txBody>
          <a:bodyPr wrap="square">
            <a:spAutoFit/>
          </a:bodyPr>
          <a:lstStyle/>
          <a:p>
            <a:r>
              <a:rPr lang="sr-Latn-CS" sz="1000" i="1" dirty="0" smtClean="0">
                <a:solidFill>
                  <a:srgbClr val="000000"/>
                </a:solidFill>
              </a:rPr>
              <a:t>Na nivou 30 dana: Zelena zona 0-350 </a:t>
            </a:r>
            <a:r>
              <a:rPr lang="sr-Latn-CS" sz="1000" i="1" dirty="0" err="1" smtClean="0">
                <a:solidFill>
                  <a:srgbClr val="000000"/>
                </a:solidFill>
              </a:rPr>
              <a:t>kWh</a:t>
            </a:r>
            <a:endParaRPr lang="sr-Latn-CS" sz="1000" i="1" dirty="0"/>
          </a:p>
        </p:txBody>
      </p:sp>
      <p:sp>
        <p:nvSpPr>
          <p:cNvPr id="24" name="TextBox 23"/>
          <p:cNvSpPr txBox="1"/>
          <p:nvPr/>
        </p:nvSpPr>
        <p:spPr>
          <a:xfrm flipH="1">
            <a:off x="488839" y="3146168"/>
            <a:ext cx="489046" cy="153888"/>
          </a:xfrm>
          <a:prstGeom prst="rect">
            <a:avLst/>
          </a:prstGeom>
          <a:noFill/>
        </p:spPr>
        <p:txBody>
          <a:bodyPr wrap="square" lIns="0" tIns="0" rIns="0" bIns="0" rtlCol="0">
            <a:spAutoFit/>
          </a:bodyPr>
          <a:lstStyle/>
          <a:p>
            <a:pPr>
              <a:spcBef>
                <a:spcPts val="600"/>
              </a:spcBef>
              <a:buSzPct val="100000"/>
            </a:pPr>
            <a:r>
              <a:rPr lang="sr-Latn-CS" sz="1000" dirty="0" smtClean="0">
                <a:solidFill>
                  <a:srgbClr val="313131"/>
                </a:solidFill>
              </a:rPr>
              <a:t>Izvor: </a:t>
            </a:r>
          </a:p>
        </p:txBody>
      </p:sp>
      <p:pic>
        <p:nvPicPr>
          <p:cNvPr id="25" name="Picture 24"/>
          <p:cNvPicPr>
            <a:picLocks noChangeAspect="1"/>
          </p:cNvPicPr>
          <p:nvPr/>
        </p:nvPicPr>
        <p:blipFill>
          <a:blip r:embed="rId2"/>
          <a:stretch>
            <a:fillRect/>
          </a:stretch>
        </p:blipFill>
        <p:spPr>
          <a:xfrm>
            <a:off x="977885" y="2990272"/>
            <a:ext cx="569063" cy="353418"/>
          </a:xfrm>
          <a:prstGeom prst="rect">
            <a:avLst/>
          </a:prstGeom>
        </p:spPr>
      </p:pic>
    </p:spTree>
    <p:extLst>
      <p:ext uri="{BB962C8B-B14F-4D97-AF65-F5344CB8AC3E}">
        <p14:creationId xmlns:p14="http://schemas.microsoft.com/office/powerpoint/2010/main" val="79951767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 16_9_Onscreen.potx" id="{82E929E5-07E3-4FFC-922B-1DC2D1592D72}" vid="{34A8941C-3B27-4420-B6D1-6520D4ABD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Deloitte_16_9_Onscreen</Template>
  <TotalTime>1346</TotalTime>
  <Words>1387</Words>
  <Application>Microsoft Office PowerPoint</Application>
  <PresentationFormat>Widescreen</PresentationFormat>
  <Paragraphs>285</Paragraphs>
  <Slides>20</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Open Sans</vt:lpstr>
      <vt:lpstr>Times New Roman</vt:lpstr>
      <vt:lpstr>Verdana</vt:lpstr>
      <vt:lpstr>Wingdings 2</vt:lpstr>
      <vt:lpstr>Deloitte_US_Onscreen</vt:lpstr>
      <vt:lpstr>think-cell Slide</vt:lpstr>
      <vt:lpstr>Cene električne energije za domaćinstva u regionu</vt:lpstr>
      <vt:lpstr>Cene električne energije za domaćinstva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Procena cena* električne energije u zemljama Zapadnog Balkana</vt:lpstr>
      <vt:lpstr>PowerPoint Presentation</vt:lpstr>
      <vt:lpstr>PowerPoint Presentation</vt:lpstr>
      <vt:lpstr>PowerPoint Presentation</vt:lpstr>
      <vt:lpstr>PowerPoint Presentation</vt:lpstr>
      <vt:lpstr>PowerPoint Presentation</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Verdana Bold</dc:title>
  <dc:creator>Markovic, Zeljko</dc:creator>
  <cp:lastModifiedBy>Markovic, Zeljko</cp:lastModifiedBy>
  <cp:revision>62</cp:revision>
  <cp:lastPrinted>2014-06-25T02:16:22Z</cp:lastPrinted>
  <dcterms:created xsi:type="dcterms:W3CDTF">2019-09-20T07:55:22Z</dcterms:created>
  <dcterms:modified xsi:type="dcterms:W3CDTF">2019-10-14T13:17:22Z</dcterms:modified>
</cp:coreProperties>
</file>