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1"/>
    <p:sldMasterId id="2147484533" r:id="rId2"/>
  </p:sldMasterIdLst>
  <p:notesMasterIdLst>
    <p:notesMasterId r:id="rId19"/>
  </p:notesMasterIdLst>
  <p:handoutMasterIdLst>
    <p:handoutMasterId r:id="rId20"/>
  </p:handoutMasterIdLst>
  <p:sldIdLst>
    <p:sldId id="256" r:id="rId3"/>
    <p:sldId id="315" r:id="rId4"/>
    <p:sldId id="351" r:id="rId5"/>
    <p:sldId id="360" r:id="rId6"/>
    <p:sldId id="362" r:id="rId7"/>
    <p:sldId id="308" r:id="rId8"/>
    <p:sldId id="347" r:id="rId9"/>
    <p:sldId id="349" r:id="rId10"/>
    <p:sldId id="312" r:id="rId11"/>
    <p:sldId id="355" r:id="rId12"/>
    <p:sldId id="356" r:id="rId13"/>
    <p:sldId id="353" r:id="rId14"/>
    <p:sldId id="354" r:id="rId15"/>
    <p:sldId id="357" r:id="rId16"/>
    <p:sldId id="358" r:id="rId17"/>
    <p:sldId id="359" r:id="rId18"/>
  </p:sldIdLst>
  <p:sldSz cx="9144000" cy="6858000" type="screen4x3"/>
  <p:notesSz cx="6858000" cy="9926638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a Muslibegović" initials="AM" lastIdx="4" clrIdx="0">
    <p:extLst>
      <p:ext uri="{19B8F6BF-5375-455C-9EA6-DF929625EA0E}">
        <p15:presenceInfo xmlns:p15="http://schemas.microsoft.com/office/powerpoint/2012/main" xmlns="" userId="S-1-5-21-1973834663-436621203-1861840742-3426" providerId="AD"/>
      </p:ext>
    </p:extLst>
  </p:cmAuthor>
  <p:cmAuthor id="2" name="Valentina Nešić" initials="VN" lastIdx="1" clrIdx="1">
    <p:extLst>
      <p:ext uri="{19B8F6BF-5375-455C-9EA6-DF929625EA0E}">
        <p15:presenceInfo xmlns:p15="http://schemas.microsoft.com/office/powerpoint/2012/main" xmlns="" userId="S-1-5-21-1973834663-436621203-1861840742-17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F497D"/>
    <a:srgbClr val="0041C4"/>
    <a:srgbClr val="003296"/>
    <a:srgbClr val="003399"/>
    <a:srgbClr val="002060"/>
    <a:srgbClr val="254061"/>
    <a:srgbClr val="EEE6E1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695" autoAdjust="0"/>
    <p:restoredTop sz="99856" autoAdjust="0"/>
  </p:normalViewPr>
  <p:slideViewPr>
    <p:cSldViewPr>
      <p:cViewPr varScale="1">
        <p:scale>
          <a:sx n="91" d="100"/>
          <a:sy n="91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48" y="-90"/>
      </p:cViewPr>
      <p:guideLst>
        <p:guide orient="horz" pos="312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38-4BB4-9FB4-8E5D85EFCB37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38-4BB4-9FB4-8E5D85EFCB37}"/>
              </c:ext>
            </c:extLst>
          </c:dPt>
          <c:dLbls>
            <c:dLbl>
              <c:idx val="0"/>
              <c:layout>
                <c:manualLayout>
                  <c:x val="-2.3031277340332459E-2"/>
                  <c:y val="9.25924103237095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ТЕРМО </a:t>
                    </a:r>
                    <a:r>
                      <a:rPr lang="sr-Cyrl-RS" dirty="0"/>
                      <a:t>СЕКТОР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38-4BB4-9FB4-8E5D85EFCB37}"/>
                </c:ext>
                <c:ext xmlns:c15="http://schemas.microsoft.com/office/drawing/2012/chart" uri="{CE6537A1-D6FC-4f65-9D91-7224C49458BB}">
                  <c15:layout>
                    <c:manualLayout>
                      <c:w val="0.39553849518810152"/>
                      <c:h val="0.164212962962962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2500000000000014E-2"/>
                  <c:y val="-2.31479658792650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ХИДРО </a:t>
                    </a:r>
                    <a:r>
                      <a:rPr lang="sr-Cyrl-RS" dirty="0"/>
                      <a:t>СЕКТОР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38-4BB4-9FB4-8E5D85EFCB37}"/>
                </c:ext>
                <c:ext xmlns:c15="http://schemas.microsoft.com/office/drawing/2012/chart" uri="{CE6537A1-D6FC-4f65-9D91-7224C49458BB}">
                  <c15:layout>
                    <c:manualLayout>
                      <c:w val="0.29520844269466318"/>
                      <c:h val="0.164212962962962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(Sheet1!$A$18,Sheet1!$A$23)</c:f>
              <c:strCache>
                <c:ptCount val="2"/>
                <c:pt idx="0">
                  <c:v>UKUPNO TERMO SEKTOR</c:v>
                </c:pt>
                <c:pt idx="1">
                  <c:v>UKUPNO HIDRO SEKTOR</c:v>
                </c:pt>
              </c:strCache>
            </c:strRef>
          </c:cat>
          <c:val>
            <c:numRef>
              <c:f>(Sheet1!$B$18,Sheet1!$B$23)</c:f>
              <c:numCache>
                <c:formatCode>_(* #,##0_);_(* \(#,##0\);_(* "-"_);_(@_)</c:formatCode>
                <c:ptCount val="2"/>
                <c:pt idx="0">
                  <c:v>1037467500</c:v>
                </c:pt>
                <c:pt idx="1">
                  <c:v>376400000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38-4BB4-9FB4-8E5D85EFCB37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Ревитализација у </a:t>
            </a:r>
            <a:r>
              <a:rPr lang="sr-Cyrl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термо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сектору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повећање</a:t>
            </a:r>
            <a:r>
              <a:rPr lang="sr-Cyrl-R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снаге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814872906862557"/>
          <c:y val="0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68635289065259E-2"/>
          <c:y val="0.16300024606299218"/>
          <c:w val="0.91357277879877508"/>
          <c:h val="0.75979109251968535"/>
        </c:manualLayout>
      </c:layout>
      <c:bar3DChart>
        <c:barDir val="col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elete val="1"/>
          </c:dLbls>
          <c:val>
            <c:numRef>
              <c:f>Sheet1!$B$5:$B$7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91-4BDE-8DC9-1A17D753161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4B1D38E7-F676-408A-8189-B74B84C5727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F9-45FB-8EA6-0BAEC1679F3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7935126-744C-40A4-B0F3-58923279708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F9-45FB-8EA6-0BAEC1679F3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86E1A4F-9BCC-46A7-86D9-9397F7C51CCD}" type="VALUE">
                      <a:rPr lang="en-US" dirty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F9-45FB-8EA6-0BAEC1679F3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Sheet1!$C$5:$C$7</c:f>
              <c:numCache>
                <c:formatCode>General</c:formatCode>
                <c:ptCount val="3"/>
                <c:pt idx="0">
                  <c:v>2890</c:v>
                </c:pt>
                <c:pt idx="1">
                  <c:v>3034</c:v>
                </c:pt>
                <c:pt idx="2">
                  <c:v>3069.1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F9-45FB-8EA6-0BAEC1679F3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6-29F9-45FB-8EA6-0BAEC1679F33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29F9-45FB-8EA6-0BAEC1679F33}"/>
              </c:ext>
            </c:extLst>
          </c:dPt>
          <c:dLbls>
            <c:dLbl>
              <c:idx val="1"/>
              <c:layout>
                <c:manualLayout>
                  <c:x val="0"/>
                  <c:y val="0.0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315789473684210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Sheet1!$D$5:$D$7</c:f>
              <c:numCache>
                <c:formatCode>General</c:formatCode>
                <c:ptCount val="3"/>
                <c:pt idx="1">
                  <c:v>40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F9-45FB-8EA6-0BAEC1679F33}"/>
            </c:ext>
          </c:extLst>
        </c:ser>
        <c:dLbls>
          <c:showVal val="1"/>
        </c:dLbls>
        <c:shape val="box"/>
        <c:axId val="74559488"/>
        <c:axId val="74561024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Sheet1!$A$5:$A$7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CE91-4BDE-8DC9-1A17D753161A}"/>
                  </c:ext>
                </c:extLst>
              </c15:ser>
            </c15:filteredBarSeries>
          </c:ext>
        </c:extLst>
      </c:bar3DChart>
      <c:catAx>
        <c:axId val="7455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61024"/>
        <c:crosses val="autoZero"/>
        <c:auto val="1"/>
        <c:lblAlgn val="ctr"/>
        <c:lblOffset val="100"/>
      </c:catAx>
      <c:valAx>
        <c:axId val="74561024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5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r-Cyrl-RS" dirty="0" smtClean="0"/>
              <a:t>Ревитализација у хидро сектору</a:t>
            </a:r>
            <a:endParaRPr lang="en-US" dirty="0"/>
          </a:p>
        </c:rich>
      </c:tx>
      <c:layout>
        <c:manualLayout>
          <c:xMode val="edge"/>
          <c:yMode val="edge"/>
          <c:x val="0.27445570316390161"/>
          <c:y val="0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68635289065259E-2"/>
          <c:y val="0.16300024606299218"/>
          <c:w val="0.91357277879877508"/>
          <c:h val="0.75979109251968535"/>
        </c:manualLayout>
      </c:layout>
      <c:bar3DChart>
        <c:barDir val="col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elete val="1"/>
          </c:dLbls>
          <c:val>
            <c:numRef>
              <c:f>Sheet1!$B$5:$B$7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91-4BDE-8DC9-1A17D753161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2831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F9-45FB-8EA6-0BAEC1679F3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2972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3026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Sheet1!$C$5:$C$7</c:f>
              <c:numCache>
                <c:formatCode>General</c:formatCode>
                <c:ptCount val="3"/>
                <c:pt idx="0">
                  <c:v>2831</c:v>
                </c:pt>
                <c:pt idx="1">
                  <c:v>2972</c:v>
                </c:pt>
                <c:pt idx="2">
                  <c:v>3026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F9-45FB-8EA6-0BAEC1679F3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Pt>
            <c:idx val="1"/>
            <c:spPr>
              <a:gradFill rotWithShape="1">
                <a:gsLst>
                  <a:gs pos="100000">
                    <a:schemeClr val="accent3"/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9F9-45FB-8EA6-0BAEC1679F33}"/>
              </c:ext>
            </c:extLst>
          </c:dPt>
          <c:dPt>
            <c:idx val="2"/>
            <c:spPr>
              <a:gradFill rotWithShape="1">
                <a:gsLst>
                  <a:gs pos="100000">
                    <a:schemeClr val="accent3"/>
                  </a:gs>
                  <a:gs pos="100000">
                    <a:schemeClr val="accent3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F9-45FB-8EA6-0BAEC1679F33}"/>
              </c:ext>
            </c:extLst>
          </c:dPt>
          <c:dLbls>
            <c:dLbl>
              <c:idx val="1"/>
              <c:layout>
                <c:manualLayout>
                  <c:x val="0"/>
                  <c:y val="0.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31578947368421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Sheet1!$D$5:$D$7</c:f>
              <c:numCache>
                <c:formatCode>General</c:formatCode>
                <c:ptCount val="3"/>
                <c:pt idx="1">
                  <c:v>141</c:v>
                </c:pt>
                <c:pt idx="2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F9-45FB-8EA6-0BAEC1679F33}"/>
            </c:ext>
          </c:extLst>
        </c:ser>
        <c:dLbls>
          <c:showVal val="1"/>
        </c:dLbls>
        <c:shape val="box"/>
        <c:axId val="76364032"/>
        <c:axId val="76398592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Sheet1!$A$5:$A$7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CE91-4BDE-8DC9-1A17D753161A}"/>
                  </c:ext>
                </c:extLst>
              </c15:ser>
            </c15:filteredBarSeries>
          </c:ext>
        </c:extLst>
      </c:bar3DChart>
      <c:catAx>
        <c:axId val="76364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98592"/>
        <c:crosses val="autoZero"/>
        <c:auto val="1"/>
        <c:lblAlgn val="ctr"/>
        <c:lblOffset val="100"/>
      </c:catAx>
      <c:valAx>
        <c:axId val="76398592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0.47136</cdr:x>
      <cdr:y>0.19091</cdr:y>
    </cdr:from>
    <cdr:to>
      <cdr:x>0.66755</cdr:x>
      <cdr:y>0.25468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3661501" y="921316"/>
          <a:ext cx="152400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*сада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0.01854</cdr:x>
      <cdr:y>0.16413</cdr:y>
    </cdr:from>
    <cdr:to>
      <cdr:x>0.07416</cdr:x>
      <cdr:y>0.22381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79208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MW</a:t>
          </a:r>
          <a:endParaRPr lang="sr-Latn-RS" sz="1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0.47136</cdr:x>
      <cdr:y>0.19091</cdr:y>
    </cdr:from>
    <cdr:to>
      <cdr:x>0.66755</cdr:x>
      <cdr:y>0.25468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3661501" y="921316"/>
          <a:ext cx="152400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*сада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99E346-37D4-417C-8F0B-644E46DE0CEC}" type="datetime1">
              <a:rPr lang="en-US"/>
              <a:pPr>
                <a:defRPr/>
              </a:pPr>
              <a:t>10/27/2019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30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9428430"/>
            <a:ext cx="2972421" cy="4965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9F630CE-186A-423F-BF99-631CEB24CEEF}" type="slidenum">
              <a:rPr lang="sr-Latn-RS" altLang="en-US"/>
              <a:pPr/>
              <a:t>‹#›</a:t>
            </a:fld>
            <a:endParaRPr lang="sr-Latn-RS" altLang="en-US"/>
          </a:p>
        </p:txBody>
      </p:sp>
    </p:spTree>
    <p:extLst>
      <p:ext uri="{BB962C8B-B14F-4D97-AF65-F5344CB8AC3E}">
        <p14:creationId xmlns:p14="http://schemas.microsoft.com/office/powerpoint/2010/main" xmlns="" val="5027238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AEDD8A-F4E7-45B2-A2DA-D4289600C149}" type="datetime1">
              <a:rPr lang="en-US"/>
              <a:pPr>
                <a:defRPr/>
              </a:pPr>
              <a:t>10/27/2019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715922"/>
            <a:ext cx="5486711" cy="446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30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9428430"/>
            <a:ext cx="2972421" cy="4965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B3668DB-F2E9-4E6A-B2BD-B7AB740251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1434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87C0E-A187-41E6-A845-0E4BA1983768}" type="slidenum">
              <a:rPr lang="sr-Latn-CS" altLang="sr-Latn-R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r-Latn-CS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3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4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19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x-none" sz="1600" dirty="0" smtClean="0"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0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6" y="6093296"/>
            <a:ext cx="3384154" cy="4830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798167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4735F2A-82B9-4375-82E9-610F063BFCF4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897043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F860B07-91A5-421C-AACB-14E62819A4E3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42867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5CADB74-438F-48DE-98F2-19E210B6474D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37139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0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6A960534-11EF-424A-B7D9-0069D2958F50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6632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2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5035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E5A2-FEE5-4C88-A689-A60E336E366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5F-A261-4AD4-9DF4-C67451B2E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66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9393" name="think-cell Slide" r:id="rId4" imgW="270" imgH="270" progId="">
              <p:embed/>
            </p:oleObj>
          </a:graphicData>
        </a:graphic>
      </p:graphicFrame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14350" y="3883819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x-none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0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6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1344929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0417" name="think-cell Slide" r:id="rId4" imgW="270" imgH="270" progId="">
              <p:embed/>
            </p:oleObj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17B38BD-DB68-425A-8E88-AF0A7EA32AD7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5130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1441" name="think-cell Slide" r:id="rId4" imgW="270" imgH="270" progId="">
              <p:embed/>
            </p:oleObj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8AE51A0-3DC4-45E1-9822-132C7706597C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334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465" name="think-cell Slide" r:id="rId4" imgW="270" imgH="270" progId="">
              <p:embed/>
            </p:oleObj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02600" y="117475"/>
            <a:ext cx="1006475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ЗА ДИСКУСИЈУ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81C9571-50CB-487E-91B3-D084C021E1A0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38046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3489" name="think-cell Slide" r:id="rId4" imgW="270" imgH="270" progId="">
              <p:embed/>
            </p:oleObj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32" descr="znak-EPS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0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55532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824F74D-41A6-4D90-885D-C3CE38E5A6FC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69225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4513" name="think-cell Slide" r:id="rId4" imgW="270" imgH="270" progId="">
              <p:embed/>
            </p:oleObj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92344098-D8B9-4F79-9508-21FEE646BB11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72504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5537" name="think-cell Slide" r:id="rId4" imgW="270" imgH="270" progId="">
              <p:embed/>
            </p:oleObj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8D37ACA0-009A-4F14-B8B4-968614926285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71916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6561" name="think-cell Slide" r:id="rId4" imgW="270" imgH="270" progId="">
              <p:embed/>
            </p:oleObj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6C15FB30-F6B1-47F1-9F5B-9D68B3144D1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57391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7585" name="think-cell Slide" r:id="rId4" imgW="270" imgH="270" progId="">
              <p:embed/>
            </p:oleObj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34FAA01-C589-4FBE-9CBB-362084A3DE22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606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8609" name="think-cell Slide" r:id="rId4" imgW="270" imgH="270" progId="">
              <p:embed/>
            </p:oleObj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991A521F-B250-4045-93F6-FCCD1C0C8BB9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179531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9633" name="think-cell Slide" r:id="rId4" imgW="270" imgH="270" progId="">
              <p:embed/>
            </p:oleObj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68A53E7-E1A8-4F8C-949C-F149812727F2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8181073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0657" name="think-cell Slide" r:id="rId4" imgW="270" imgH="270" progId="">
              <p:embed/>
            </p:oleObj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B30E6A7-C393-4DEC-8022-E0F0D63F451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23930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1681" name="think-cell Slide" r:id="rId4" imgW="270" imgH="270" progId="">
              <p:embed/>
            </p:oleObj>
          </a:graphicData>
        </a:graphic>
      </p:graphicFrame>
      <p:sp>
        <p:nvSpPr>
          <p:cNvPr id="5" name="Vertical Title 1"/>
          <p:cNvSpPr txBox="1">
            <a:spLocks/>
          </p:cNvSpPr>
          <p:nvPr userDrawn="1"/>
        </p:nvSpPr>
        <p:spPr>
          <a:xfrm>
            <a:off x="8229600" y="0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dirty="0">
              <a:solidFill>
                <a:prstClr val="white"/>
              </a:solidFill>
            </a:endParaRP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3817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97CE8E5-78D9-45E1-84D9-01F103658418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6632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2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49245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DE5ED04-3E36-4AF4-920E-E43B07595B94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61759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0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en-U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ZA DISKUSIJU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6468664B-B766-4421-861F-4129B476D452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18975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0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187242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C170FCC-E929-4159-822A-472F8505343F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5672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7C555E1-5B6A-49D9-8948-20E21FC2CAFF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3853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defTabSz="881063" eaLnBrk="0" hangingPunct="0">
                <a:spcBef>
                  <a:spcPct val="50000"/>
                </a:spcBef>
                <a:defRPr/>
              </a:pPr>
              <a:r>
                <a:rPr lang="sr-Cyrl-RS" altLang="zh-CN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9C24D504-F41D-4B7D-BD54-BAE9881CBB0F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0245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8604250" y="6448425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9575FC6-E344-440E-8EB3-CABAE3861492}" type="slidenum">
              <a:rPr lang="en-US" altLang="en-US" sz="14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400" b="1" dirty="0">
              <a:solidFill>
                <a:srgbClr val="003296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16184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69" r:id="rId9"/>
    <p:sldLayoutId id="2147485570" r:id="rId10"/>
    <p:sldLayoutId id="2147485571" r:id="rId11"/>
    <p:sldLayoutId id="2147485572" r:id="rId12"/>
    <p:sldLayoutId id="2147485573" r:id="rId13"/>
    <p:sldLayoutId id="2147485587" r:id="rId14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xmlns="" val="24970845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3" name="think-cell Slide" r:id="rId17" imgW="270" imgH="270" progId="">
              <p:embed/>
            </p:oleObj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  <p:sldLayoutId id="2147485585" r:id="rId12"/>
    <p:sldLayoutId id="2147485586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oleObject" Target="../embeddings/oleObject15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3522481" y="1772816"/>
            <a:ext cx="6858000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sr-Cyrl-RS" altLang="en-US" sz="5400" b="1" dirty="0" smtClean="0">
                <a:solidFill>
                  <a:srgbClr val="002060"/>
                </a:solidFill>
              </a:rPr>
              <a:t>ПРОИЗВОДЊА</a:t>
            </a:r>
            <a:r>
              <a:rPr lang="en-US" altLang="en-US" sz="5400" b="1" dirty="0" smtClean="0">
                <a:solidFill>
                  <a:srgbClr val="002060"/>
                </a:solidFill>
              </a:rPr>
              <a:t> </a:t>
            </a:r>
            <a:br>
              <a:rPr lang="en-US" altLang="en-US" sz="5400" b="1" dirty="0" smtClean="0">
                <a:solidFill>
                  <a:srgbClr val="002060"/>
                </a:solidFill>
              </a:rPr>
            </a:br>
            <a:r>
              <a:rPr lang="sr-Cyrl-RS" altLang="en-US" sz="5400" b="1" dirty="0" smtClean="0">
                <a:solidFill>
                  <a:srgbClr val="002060"/>
                </a:solidFill>
              </a:rPr>
              <a:t>ЕНЕРГИЈЕ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727" b="4796"/>
          <a:stretch/>
        </p:blipFill>
        <p:spPr>
          <a:xfrm>
            <a:off x="0" y="-8977"/>
            <a:ext cx="3444645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472" y="4511860"/>
            <a:ext cx="3547117" cy="238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" t="6886"/>
          <a:stretch/>
        </p:blipFill>
        <p:spPr>
          <a:xfrm>
            <a:off x="-36512" y="2217191"/>
            <a:ext cx="3481157" cy="2294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645" y="4511860"/>
            <a:ext cx="3506836" cy="2346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768" b="-2114"/>
          <a:stretch/>
        </p:blipFill>
        <p:spPr>
          <a:xfrm>
            <a:off x="6951481" y="4514717"/>
            <a:ext cx="2229031" cy="2410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64" r="1025" b="30088"/>
          <a:stretch/>
        </p:blipFill>
        <p:spPr>
          <a:xfrm>
            <a:off x="3443790" y="-9085"/>
            <a:ext cx="5736722" cy="2244575"/>
          </a:xfrm>
          <a:prstGeom prst="rect">
            <a:avLst/>
          </a:prstGeom>
        </p:spPr>
      </p:pic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5617177"/>
              </p:ext>
            </p:extLst>
          </p:nvPr>
        </p:nvGraphicFramePr>
        <p:xfrm>
          <a:off x="7740352" y="3434438"/>
          <a:ext cx="1022350" cy="901700"/>
        </p:xfrm>
        <a:graphic>
          <a:graphicData uri="http://schemas.openxmlformats.org/presentationml/2006/ole">
            <p:oleObj spid="_x0000_s104464" name="CorelDRAW" r:id="rId9" imgW="2898648" imgH="256032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165695614"/>
              </p:ext>
            </p:extLst>
          </p:nvPr>
        </p:nvGraphicFramePr>
        <p:xfrm>
          <a:off x="755576" y="1196752"/>
          <a:ext cx="7768004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95736" y="1885574"/>
            <a:ext cx="152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*пре ревитализације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101017"/>
            <a:ext cx="14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 2024. год.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472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2137389811"/>
              </p:ext>
            </p:extLst>
          </p:nvPr>
        </p:nvGraphicFramePr>
        <p:xfrm>
          <a:off x="755576" y="1196752"/>
          <a:ext cx="7768004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95736" y="1885574"/>
            <a:ext cx="152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*пре ревитализације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101017"/>
            <a:ext cx="14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 2022. год.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574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Производња 2000-2018. година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2" y="1507739"/>
            <a:ext cx="8760315" cy="416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27584" y="5229200"/>
            <a:ext cx="2881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r-Latn-RS" altLang="sr-Latn-R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Kpu</a:t>
            </a:r>
            <a:r>
              <a:rPr lang="sr-Cyrl-RS" altLang="sr-Latn-R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altLang="sr-Latn-R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коефицијент поузданости</a:t>
            </a:r>
            <a:endParaRPr lang="sr-Latn-RS" altLang="sr-Latn-RS" dirty="0"/>
          </a:p>
        </p:txBody>
      </p:sp>
    </p:spTree>
    <p:extLst>
      <p:ext uri="{BB962C8B-B14F-4D97-AF65-F5344CB8AC3E}">
        <p14:creationId xmlns:p14="http://schemas.microsoft.com/office/powerpoint/2010/main" xmlns="" val="1926048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Производња 2000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sr-Cyrl-RS" sz="24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</a:rPr>
              <a:t>2018. година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2" y="1556792"/>
            <a:ext cx="8839683" cy="4123899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9552" y="5157192"/>
            <a:ext cx="3931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r-Cyrl-RS" altLang="sr-Latn-R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RS" altLang="sr-Latn-R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оефицијент испада због кварова на опреми</a:t>
            </a:r>
            <a:endParaRPr lang="sr-Latn-RS" alt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825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16617"/>
            <a:ext cx="388843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sr-Cyrl-RS" sz="1200" b="1" dirty="0" smtClean="0">
              <a:solidFill>
                <a:srgbClr val="003296"/>
              </a:solidFill>
              <a:latin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r-Cyrl-RS" sz="1400" b="1" dirty="0">
              <a:solidFill>
                <a:srgbClr val="0041C4"/>
              </a:solidFill>
              <a:latin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r-Cyrl-RS" sz="1400" b="1" dirty="0" smtClean="0">
              <a:solidFill>
                <a:srgbClr val="0041C4"/>
              </a:solidFill>
              <a:latin typeface="Times New Roman" panose="02020603050405020304" pitchFamily="18" charset="0"/>
            </a:endParaRPr>
          </a:p>
          <a:p>
            <a:endParaRPr lang="sr-Cyrl-RS" b="1" dirty="0" smtClean="0">
              <a:solidFill>
                <a:srgbClr val="1F497D"/>
              </a:solidFill>
            </a:endParaRPr>
          </a:p>
          <a:p>
            <a:r>
              <a:rPr lang="sr-Cyrl-RS" b="1" dirty="0" smtClean="0">
                <a:solidFill>
                  <a:srgbClr val="1F497D"/>
                </a:solidFill>
              </a:rPr>
              <a:t>РБ </a:t>
            </a:r>
            <a:r>
              <a:rPr lang="sr-Cyrl-RS" b="1" dirty="0">
                <a:solidFill>
                  <a:srgbClr val="1F497D"/>
                </a:solidFill>
              </a:rPr>
              <a:t>„КОЛУБАРА“</a:t>
            </a:r>
          </a:p>
          <a:p>
            <a:endParaRPr lang="sr-Cyrl-RS" sz="1400" b="1" dirty="0">
              <a:solidFill>
                <a:srgbClr val="003296"/>
              </a:solidFill>
            </a:endParaRPr>
          </a:p>
          <a:p>
            <a:r>
              <a:rPr lang="sr-Cyrl-RS" b="1" dirty="0">
                <a:solidFill>
                  <a:srgbClr val="1F497D"/>
                </a:solidFill>
              </a:rPr>
              <a:t>Урађени</a:t>
            </a:r>
            <a:r>
              <a:rPr lang="sr-Cyrl-RS" sz="1400" dirty="0">
                <a:solidFill>
                  <a:srgbClr val="1F497D"/>
                </a:solidFill>
              </a:rPr>
              <a:t> </a:t>
            </a:r>
          </a:p>
          <a:p>
            <a:pPr marL="171450" indent="-171450" algn="r">
              <a:buFontTx/>
              <a:buChar char="-"/>
            </a:pPr>
            <a:r>
              <a:rPr lang="sr-Cyrl-RS" sz="1400" dirty="0">
                <a:solidFill>
                  <a:srgbClr val="1F497D"/>
                </a:solidFill>
              </a:rPr>
              <a:t>Нови БТО систем за </a:t>
            </a:r>
            <a:r>
              <a:rPr lang="sr-Cyrl-RS" sz="1400" dirty="0" smtClean="0">
                <a:solidFill>
                  <a:srgbClr val="1F497D"/>
                </a:solidFill>
              </a:rPr>
              <a:t>ПК </a:t>
            </a:r>
            <a:r>
              <a:rPr lang="sr-Cyrl-RS" sz="1400" dirty="0">
                <a:solidFill>
                  <a:srgbClr val="1F497D"/>
                </a:solidFill>
              </a:rPr>
              <a:t>„Поље Ц“</a:t>
            </a:r>
            <a:r>
              <a:rPr lang="en-US" sz="1400" dirty="0">
                <a:solidFill>
                  <a:srgbClr val="1F497D"/>
                </a:solidFill>
              </a:rPr>
              <a:t> </a:t>
            </a:r>
            <a:r>
              <a:rPr lang="en-US" sz="1400" dirty="0" smtClean="0">
                <a:solidFill>
                  <a:srgbClr val="1F497D"/>
                </a:solidFill>
              </a:rPr>
              <a:t>– </a:t>
            </a:r>
          </a:p>
          <a:p>
            <a:pPr algn="r"/>
            <a:r>
              <a:rPr lang="en-US" sz="1400" b="1" dirty="0" smtClean="0">
                <a:solidFill>
                  <a:srgbClr val="1F497D"/>
                </a:solidFill>
              </a:rPr>
              <a:t>80 </a:t>
            </a:r>
            <a:r>
              <a:rPr lang="sr-Cyrl-RS" sz="1400" b="1" dirty="0">
                <a:solidFill>
                  <a:srgbClr val="1F497D"/>
                </a:solidFill>
              </a:rPr>
              <a:t>милиона евра</a:t>
            </a:r>
          </a:p>
          <a:p>
            <a:pPr marL="171450" indent="-171450" algn="r">
              <a:buFontTx/>
              <a:buChar char="-"/>
            </a:pPr>
            <a:r>
              <a:rPr lang="sr-Cyrl-RS" sz="1400" dirty="0">
                <a:solidFill>
                  <a:srgbClr val="1F497D"/>
                </a:solidFill>
              </a:rPr>
              <a:t>Систем за управљање квалитетом угља на западном делу Колубарског басена </a:t>
            </a:r>
            <a:r>
              <a:rPr lang="en-US" sz="1400" dirty="0" smtClean="0">
                <a:solidFill>
                  <a:srgbClr val="1F497D"/>
                </a:solidFill>
              </a:rPr>
              <a:t>-</a:t>
            </a:r>
            <a:r>
              <a:rPr lang="sr-Cyrl-RS" sz="1400" dirty="0" smtClean="0">
                <a:solidFill>
                  <a:srgbClr val="1F497D"/>
                </a:solidFill>
              </a:rPr>
              <a:t> </a:t>
            </a:r>
            <a:r>
              <a:rPr lang="sr-Cyrl-RS" sz="1400" b="1" dirty="0">
                <a:solidFill>
                  <a:srgbClr val="1F497D"/>
                </a:solidFill>
              </a:rPr>
              <a:t>76,9 милиона </a:t>
            </a:r>
            <a:r>
              <a:rPr lang="sr-Cyrl-RS" sz="1400" b="1" dirty="0" smtClean="0">
                <a:solidFill>
                  <a:srgbClr val="1F497D"/>
                </a:solidFill>
              </a:rPr>
              <a:t>евра</a:t>
            </a:r>
            <a:endParaRPr lang="sr-Cyrl-RS" dirty="0">
              <a:solidFill>
                <a:srgbClr val="1F497D"/>
              </a:solidFill>
            </a:endParaRPr>
          </a:p>
          <a:p>
            <a:endParaRPr lang="en-US" b="1" dirty="0" smtClean="0">
              <a:solidFill>
                <a:srgbClr val="1F497D"/>
              </a:solidFill>
            </a:endParaRPr>
          </a:p>
          <a:p>
            <a:r>
              <a:rPr lang="sr-Cyrl-RS" b="1" dirty="0" smtClean="0">
                <a:solidFill>
                  <a:srgbClr val="1F497D"/>
                </a:solidFill>
              </a:rPr>
              <a:t>Најзначајнија </a:t>
            </a:r>
            <a:r>
              <a:rPr lang="sr-Cyrl-RS" b="1" dirty="0">
                <a:solidFill>
                  <a:srgbClr val="1F497D"/>
                </a:solidFill>
              </a:rPr>
              <a:t>инфраструктурна улагања</a:t>
            </a:r>
          </a:p>
          <a:p>
            <a:pPr marL="171450" indent="-171450" algn="r">
              <a:buFontTx/>
              <a:buChar char="-"/>
            </a:pPr>
            <a:endParaRPr lang="sr-Cyrl-RS" sz="1400" dirty="0">
              <a:solidFill>
                <a:srgbClr val="1F497D"/>
              </a:solidFill>
            </a:endParaRPr>
          </a:p>
          <a:p>
            <a:pPr marL="171450" indent="-171450" algn="r">
              <a:buFontTx/>
              <a:buChar char="-"/>
            </a:pPr>
            <a:r>
              <a:rPr lang="sr-Cyrl-RS" sz="1400" dirty="0">
                <a:solidFill>
                  <a:srgbClr val="1F497D"/>
                </a:solidFill>
              </a:rPr>
              <a:t>Измештање дела корита реке Колубаре и ушћа реке Пештан  - </a:t>
            </a:r>
            <a:r>
              <a:rPr lang="sr-Cyrl-RS" sz="1400" b="1" dirty="0" smtClean="0">
                <a:solidFill>
                  <a:srgbClr val="1F497D"/>
                </a:solidFill>
              </a:rPr>
              <a:t>10 </a:t>
            </a:r>
            <a:r>
              <a:rPr lang="sr-Cyrl-RS" sz="1400" b="1" dirty="0">
                <a:solidFill>
                  <a:srgbClr val="1F497D"/>
                </a:solidFill>
              </a:rPr>
              <a:t>милиона евра</a:t>
            </a:r>
          </a:p>
          <a:p>
            <a:pPr marL="171450" indent="-171450" algn="r">
              <a:buFontTx/>
              <a:buChar char="-"/>
            </a:pPr>
            <a:r>
              <a:rPr lang="sr-Cyrl-RS" sz="1400" dirty="0">
                <a:solidFill>
                  <a:srgbClr val="1F497D"/>
                </a:solidFill>
              </a:rPr>
              <a:t>Измештање дела Ибарске магистрале </a:t>
            </a:r>
            <a:r>
              <a:rPr lang="en-US" sz="1400" dirty="0" smtClean="0">
                <a:solidFill>
                  <a:srgbClr val="1F497D"/>
                </a:solidFill>
              </a:rPr>
              <a:t>-</a:t>
            </a:r>
            <a:r>
              <a:rPr lang="sr-Cyrl-RS" sz="1400" b="1" dirty="0" smtClean="0">
                <a:solidFill>
                  <a:srgbClr val="1F497D"/>
                </a:solidFill>
              </a:rPr>
              <a:t>5,1 </a:t>
            </a:r>
            <a:r>
              <a:rPr lang="sr-Cyrl-RS" sz="1400" b="1" dirty="0">
                <a:solidFill>
                  <a:srgbClr val="1F497D"/>
                </a:solidFill>
              </a:rPr>
              <a:t>милион евра</a:t>
            </a:r>
          </a:p>
          <a:p>
            <a:pPr marL="171450" indent="-171450" algn="r">
              <a:buFontTx/>
              <a:buChar char="-"/>
            </a:pPr>
            <a:r>
              <a:rPr lang="sr-Cyrl-RS" sz="1400" dirty="0">
                <a:solidFill>
                  <a:srgbClr val="1F497D"/>
                </a:solidFill>
              </a:rPr>
              <a:t>Измештање дела корита реке </a:t>
            </a:r>
            <a:r>
              <a:rPr lang="sr-Cyrl-RS" sz="1400" dirty="0" err="1">
                <a:solidFill>
                  <a:srgbClr val="1F497D"/>
                </a:solidFill>
              </a:rPr>
              <a:t>Пештан</a:t>
            </a:r>
            <a:r>
              <a:rPr lang="sr-Cyrl-RS" sz="1400" dirty="0">
                <a:solidFill>
                  <a:srgbClr val="1F497D"/>
                </a:solidFill>
              </a:rPr>
              <a:t> и дела регионалног пута Вреоци – </a:t>
            </a:r>
            <a:r>
              <a:rPr lang="sr-Cyrl-RS" sz="1400" dirty="0" err="1">
                <a:solidFill>
                  <a:srgbClr val="1F497D"/>
                </a:solidFill>
              </a:rPr>
              <a:t>Барошевац</a:t>
            </a:r>
            <a:r>
              <a:rPr lang="sr-Cyrl-RS" sz="1400" dirty="0">
                <a:solidFill>
                  <a:srgbClr val="1F497D"/>
                </a:solidFill>
              </a:rPr>
              <a:t> – </a:t>
            </a:r>
            <a:r>
              <a:rPr lang="sr-Cyrl-RS" sz="1400" b="1" dirty="0">
                <a:solidFill>
                  <a:srgbClr val="1F497D"/>
                </a:solidFill>
              </a:rPr>
              <a:t>9,5 милиона евра</a:t>
            </a:r>
          </a:p>
          <a:p>
            <a:pPr marL="628650" lvl="1" indent="-171450">
              <a:buFontTx/>
              <a:buChar char="-"/>
            </a:pPr>
            <a:endParaRPr lang="sr-Cyrl-RS" sz="1400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bg1"/>
                </a:solidFill>
              </a:rPr>
              <a:t>Најзначајнији пројекти у рударском сектору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39"/>
          <a:stretch/>
        </p:blipFill>
        <p:spPr>
          <a:xfrm>
            <a:off x="4211961" y="3260259"/>
            <a:ext cx="4968552" cy="3615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47" b="1"/>
          <a:stretch/>
        </p:blipFill>
        <p:spPr>
          <a:xfrm>
            <a:off x="4211961" y="908720"/>
            <a:ext cx="4968552" cy="2351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1661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1F497D"/>
                </a:solidFill>
              </a:rPr>
              <a:t>Укупне инвестиције у рударски сектор од 2010. до 2018. износе око </a:t>
            </a:r>
            <a:r>
              <a:rPr lang="sr-Cyrl-RS" sz="1600" b="1" dirty="0" smtClean="0">
                <a:solidFill>
                  <a:srgbClr val="1F497D"/>
                </a:solidFill>
              </a:rPr>
              <a:t>810 милиона евра</a:t>
            </a:r>
            <a:endParaRPr lang="en-US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26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052736"/>
            <a:ext cx="4320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sr-Cyrl-RS" sz="1400" b="1" dirty="0">
                <a:solidFill>
                  <a:schemeClr val="accent1">
                    <a:lumMod val="50000"/>
                  </a:schemeClr>
                </a:solidFill>
              </a:rPr>
              <a:t>„ТЕ-КО Костолац“</a:t>
            </a:r>
          </a:p>
          <a:p>
            <a:endParaRPr lang="sr-Cyrl-RS" sz="1400" b="1" dirty="0">
              <a:solidFill>
                <a:schemeClr val="tx2"/>
              </a:solidFill>
            </a:endParaRPr>
          </a:p>
          <a:p>
            <a:endParaRPr lang="sr-Cyrl-RS" sz="1400" dirty="0">
              <a:solidFill>
                <a:srgbClr val="002060"/>
              </a:solidFill>
            </a:endParaRPr>
          </a:p>
          <a:p>
            <a:r>
              <a:rPr lang="sr-Cyrl-RS" sz="1400" b="1" dirty="0">
                <a:solidFill>
                  <a:srgbClr val="002060"/>
                </a:solidFill>
              </a:rPr>
              <a:t>Урађени</a:t>
            </a:r>
          </a:p>
          <a:p>
            <a:r>
              <a:rPr lang="sr-Cyrl-RS" sz="1400" dirty="0">
                <a:solidFill>
                  <a:srgbClr val="002060"/>
                </a:solidFill>
              </a:rPr>
              <a:t> </a:t>
            </a:r>
          </a:p>
          <a:p>
            <a:pPr marL="128588" indent="-128588">
              <a:buFontTx/>
              <a:buChar char="-"/>
            </a:pPr>
            <a:r>
              <a:rPr lang="sr-Cyrl-RS" sz="1400" dirty="0">
                <a:solidFill>
                  <a:srgbClr val="002060"/>
                </a:solidFill>
              </a:rPr>
              <a:t>Нови БТО систем за ПК „</a:t>
            </a:r>
            <a:r>
              <a:rPr lang="sr-Cyrl-RS" sz="1400" dirty="0" err="1">
                <a:solidFill>
                  <a:srgbClr val="002060"/>
                </a:solidFill>
              </a:rPr>
              <a:t>Дрмно</a:t>
            </a:r>
            <a:r>
              <a:rPr lang="sr-Cyrl-RS" sz="1400" dirty="0">
                <a:solidFill>
                  <a:srgbClr val="002060"/>
                </a:solidFill>
              </a:rPr>
              <a:t>“  - реализован 2016.- 2019. </a:t>
            </a:r>
            <a:r>
              <a:rPr lang="en-US" sz="1400" dirty="0">
                <a:solidFill>
                  <a:srgbClr val="002060"/>
                </a:solidFill>
              </a:rPr>
              <a:t>– </a:t>
            </a:r>
            <a:r>
              <a:rPr lang="en-US" sz="1400" b="1" dirty="0">
                <a:solidFill>
                  <a:srgbClr val="002060"/>
                </a:solidFill>
              </a:rPr>
              <a:t>97,6 </a:t>
            </a:r>
            <a:r>
              <a:rPr lang="sr-Cyrl-RS" sz="1400" b="1" dirty="0">
                <a:solidFill>
                  <a:srgbClr val="002060"/>
                </a:solidFill>
              </a:rPr>
              <a:t>милиона долара</a:t>
            </a:r>
          </a:p>
          <a:p>
            <a:pPr marL="128588" indent="-128588">
              <a:buFontTx/>
              <a:buChar char="-"/>
            </a:pPr>
            <a:endParaRPr lang="sr-Cyrl-RS" sz="1400" dirty="0">
              <a:solidFill>
                <a:srgbClr val="002060"/>
              </a:solidFill>
            </a:endParaRPr>
          </a:p>
          <a:p>
            <a:pPr marL="128588" indent="-128588">
              <a:buFontTx/>
              <a:buChar char="-"/>
            </a:pPr>
            <a:r>
              <a:rPr lang="sr-Cyrl-RS" sz="1400" dirty="0">
                <a:solidFill>
                  <a:srgbClr val="002060"/>
                </a:solidFill>
              </a:rPr>
              <a:t>Реконструкција система за извоз угља из ПК „</a:t>
            </a:r>
            <a:r>
              <a:rPr lang="sr-Cyrl-RS" sz="1400" dirty="0" err="1">
                <a:solidFill>
                  <a:srgbClr val="002060"/>
                </a:solidFill>
              </a:rPr>
              <a:t>Дрмно</a:t>
            </a:r>
            <a:r>
              <a:rPr lang="sr-Cyrl-RS" sz="1400" dirty="0">
                <a:solidFill>
                  <a:srgbClr val="002060"/>
                </a:solidFill>
              </a:rPr>
              <a:t>“ </a:t>
            </a:r>
          </a:p>
          <a:p>
            <a:pPr marL="128588" indent="-128588">
              <a:buFontTx/>
              <a:buChar char="-"/>
            </a:pPr>
            <a:endParaRPr lang="sr-Cyrl-RS" sz="1400" dirty="0">
              <a:solidFill>
                <a:srgbClr val="002060"/>
              </a:solidFill>
            </a:endParaRPr>
          </a:p>
          <a:p>
            <a:r>
              <a:rPr lang="sr-Cyrl-RS" sz="1400" dirty="0" smtClean="0">
                <a:solidFill>
                  <a:srgbClr val="002060"/>
                </a:solidFill>
              </a:rPr>
              <a:t>  </a:t>
            </a:r>
            <a:endParaRPr lang="sr-Cyrl-RS" sz="1400" dirty="0">
              <a:solidFill>
                <a:srgbClr val="002060"/>
              </a:solidFill>
            </a:endParaRPr>
          </a:p>
          <a:p>
            <a:r>
              <a:rPr lang="sr-Cyrl-RS" sz="1400" b="1" dirty="0">
                <a:solidFill>
                  <a:srgbClr val="002060"/>
                </a:solidFill>
              </a:rPr>
              <a:t>Најзначајнија инфраструктурна </a:t>
            </a:r>
            <a:r>
              <a:rPr lang="sr-Cyrl-RS" sz="1400" b="1" dirty="0" smtClean="0">
                <a:solidFill>
                  <a:srgbClr val="002060"/>
                </a:solidFill>
              </a:rPr>
              <a:t>улагања</a:t>
            </a:r>
          </a:p>
          <a:p>
            <a:endParaRPr lang="sr-Cyrl-RS" sz="1400" dirty="0">
              <a:solidFill>
                <a:srgbClr val="002060"/>
              </a:solidFill>
            </a:endParaRPr>
          </a:p>
          <a:p>
            <a:pPr marL="128588" indent="-128588">
              <a:buFontTx/>
              <a:buChar char="-"/>
            </a:pPr>
            <a:r>
              <a:rPr lang="sr-Cyrl-RS" sz="1400" dirty="0">
                <a:solidFill>
                  <a:srgbClr val="002060"/>
                </a:solidFill>
              </a:rPr>
              <a:t>Измештање корита </a:t>
            </a:r>
            <a:r>
              <a:rPr lang="sr-Cyrl-RS" sz="1400" dirty="0" err="1">
                <a:solidFill>
                  <a:srgbClr val="002060"/>
                </a:solidFill>
              </a:rPr>
              <a:t>Дунавца</a:t>
            </a:r>
            <a:r>
              <a:rPr lang="sr-Cyrl-RS" sz="1400" dirty="0">
                <a:solidFill>
                  <a:srgbClr val="002060"/>
                </a:solidFill>
              </a:rPr>
              <a:t> </a:t>
            </a:r>
          </a:p>
          <a:p>
            <a:pPr marL="128588" indent="-128588">
              <a:buFontTx/>
              <a:buChar char="-"/>
            </a:pPr>
            <a:r>
              <a:rPr lang="sr-Cyrl-RS" sz="1400" dirty="0">
                <a:solidFill>
                  <a:srgbClr val="002060"/>
                </a:solidFill>
              </a:rPr>
              <a:t>Изградња водонепропусног екрана на ПК „</a:t>
            </a:r>
            <a:r>
              <a:rPr lang="sr-Cyrl-RS" sz="1400" dirty="0" err="1">
                <a:solidFill>
                  <a:srgbClr val="002060"/>
                </a:solidFill>
              </a:rPr>
              <a:t>Дрмно</a:t>
            </a:r>
            <a:r>
              <a:rPr lang="sr-Cyrl-RS" sz="1400" dirty="0">
                <a:solidFill>
                  <a:srgbClr val="002060"/>
                </a:solidFill>
              </a:rPr>
              <a:t>“</a:t>
            </a:r>
          </a:p>
          <a:p>
            <a:pPr marL="128588" indent="-128588">
              <a:buFontTx/>
              <a:buChar char="-"/>
            </a:pPr>
            <a:r>
              <a:rPr lang="sr-Cyrl-RS" sz="1400" dirty="0">
                <a:solidFill>
                  <a:srgbClr val="002060"/>
                </a:solidFill>
              </a:rPr>
              <a:t>Археолошки радови на локалитету „</a:t>
            </a:r>
            <a:r>
              <a:rPr lang="sr-Cyrl-RS" sz="1400" dirty="0" err="1">
                <a:solidFill>
                  <a:srgbClr val="002060"/>
                </a:solidFill>
              </a:rPr>
              <a:t>Виминацијум</a:t>
            </a:r>
            <a:r>
              <a:rPr lang="sr-Cyrl-RS" sz="1400" dirty="0">
                <a:solidFill>
                  <a:srgbClr val="002060"/>
                </a:solidFill>
              </a:rPr>
              <a:t>“ и истраживање нових локалитета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96552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>
                <a:solidFill>
                  <a:schemeClr val="bg1"/>
                </a:solidFill>
              </a:rPr>
              <a:t>Најзначајнији пројекти у рударском </a:t>
            </a:r>
            <a:r>
              <a:rPr lang="sr-Cyrl-RS" b="1" dirty="0" smtClean="0">
                <a:solidFill>
                  <a:schemeClr val="bg1"/>
                </a:solidFill>
              </a:rPr>
              <a:t>сектору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764"/>
            <a:ext cx="3995936" cy="59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183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046244"/>
            <a:ext cx="3609749" cy="4812999"/>
          </a:xfrm>
          <a:prstGeom prst="rect">
            <a:avLst/>
          </a:prstGeom>
        </p:spPr>
      </p:pic>
      <p:graphicFrame>
        <p:nvGraphicFramePr>
          <p:cNvPr id="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5754875"/>
              </p:ext>
            </p:extLst>
          </p:nvPr>
        </p:nvGraphicFramePr>
        <p:xfrm>
          <a:off x="4336437" y="4365104"/>
          <a:ext cx="1022350" cy="901700"/>
        </p:xfrm>
        <a:graphic>
          <a:graphicData uri="http://schemas.openxmlformats.org/presentationml/2006/ole">
            <p:oleObj spid="_x0000_s103442" name="CorelDRAW" r:id="rId4" imgW="2898648" imgH="2560320" progId="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23728" y="3861048"/>
            <a:ext cx="3429000" cy="39885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ХВАЛА НА ПАЖЊИ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59832" y="1700808"/>
            <a:ext cx="2952328" cy="5040560"/>
          </a:xfrm>
        </p:spPr>
        <p:txBody>
          <a:bodyPr/>
          <a:lstStyle/>
          <a:p>
            <a:pPr marL="0" indent="0">
              <a:buNone/>
            </a:pPr>
            <a:r>
              <a:rPr lang="sr-Cyrl-RS" sz="1400" dirty="0" smtClean="0">
                <a:solidFill>
                  <a:srgbClr val="002060"/>
                </a:solidFill>
              </a:rPr>
              <a:t>ЈП Електропривреда Србије има укупно инсталисаних </a:t>
            </a:r>
            <a:r>
              <a:rPr lang="sr-Cyrl-RS" sz="1400" b="1" dirty="0" smtClean="0">
                <a:solidFill>
                  <a:srgbClr val="002060"/>
                </a:solidFill>
              </a:rPr>
              <a:t>7.820 М</a:t>
            </a:r>
            <a:r>
              <a:rPr lang="sr-Latn-RS" sz="1400" b="1" dirty="0" smtClean="0">
                <a:solidFill>
                  <a:srgbClr val="002060"/>
                </a:solidFill>
              </a:rPr>
              <a:t>W </a:t>
            </a:r>
            <a:r>
              <a:rPr lang="sr-Cyrl-RS" sz="1400" dirty="0" smtClean="0">
                <a:solidFill>
                  <a:srgbClr val="002060"/>
                </a:solidFill>
              </a:rPr>
              <a:t>снаге од тога:</a:t>
            </a:r>
          </a:p>
          <a:p>
            <a:pPr indent="-285750"/>
            <a:r>
              <a:rPr lang="sr-Cyrl-RS" sz="1400" dirty="0" smtClean="0">
                <a:solidFill>
                  <a:srgbClr val="002060"/>
                </a:solidFill>
              </a:rPr>
              <a:t>Термоелектране и </a:t>
            </a:r>
            <a:r>
              <a:rPr lang="en-US" sz="1400" dirty="0" smtClean="0">
                <a:solidFill>
                  <a:srgbClr val="002060"/>
                </a:solidFill>
              </a:rPr>
              <a:t>TE-TO </a:t>
            </a:r>
            <a:r>
              <a:rPr lang="sr-Cyrl-RS" sz="1400" dirty="0" smtClean="0">
                <a:solidFill>
                  <a:srgbClr val="002060"/>
                </a:solidFill>
              </a:rPr>
              <a:t>укупно </a:t>
            </a:r>
            <a:r>
              <a:rPr lang="sr-Cyrl-RS" sz="1400" b="1" dirty="0" smtClean="0">
                <a:solidFill>
                  <a:srgbClr val="002060"/>
                </a:solidFill>
              </a:rPr>
              <a:t>4.840 М</a:t>
            </a:r>
            <a:r>
              <a:rPr lang="sr-Latn-RS" sz="1400" b="1" dirty="0" smtClean="0">
                <a:solidFill>
                  <a:srgbClr val="002060"/>
                </a:solidFill>
              </a:rPr>
              <a:t>W</a:t>
            </a:r>
            <a:endParaRPr lang="sr-Cyrl-RS" sz="1400" dirty="0" smtClean="0">
              <a:solidFill>
                <a:srgbClr val="002060"/>
              </a:solidFill>
            </a:endParaRPr>
          </a:p>
          <a:p>
            <a:pPr indent="-285750"/>
            <a:r>
              <a:rPr lang="sr-Cyrl-RS" sz="1400" dirty="0" smtClean="0">
                <a:solidFill>
                  <a:srgbClr val="002060"/>
                </a:solidFill>
              </a:rPr>
              <a:t>Хидроелектране укупно </a:t>
            </a:r>
            <a:r>
              <a:rPr lang="sr-Cyrl-RS" sz="1400" b="1" dirty="0" smtClean="0">
                <a:solidFill>
                  <a:srgbClr val="002060"/>
                </a:solidFill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</a:rPr>
              <a:t>.</a:t>
            </a:r>
            <a:r>
              <a:rPr lang="sr-Cyrl-RS" sz="1400" b="1" dirty="0" smtClean="0">
                <a:solidFill>
                  <a:srgbClr val="002060"/>
                </a:solidFill>
              </a:rPr>
              <a:t>980 М</a:t>
            </a:r>
            <a:r>
              <a:rPr lang="sr-Latn-RS" sz="1400" b="1" dirty="0" smtClean="0">
                <a:solidFill>
                  <a:srgbClr val="002060"/>
                </a:solidFill>
              </a:rPr>
              <a:t>W</a:t>
            </a:r>
            <a:endParaRPr lang="sr-Cyrl-R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1400" dirty="0" smtClean="0">
                <a:solidFill>
                  <a:srgbClr val="002060"/>
                </a:solidFill>
              </a:rPr>
              <a:t>Укупна годишња производња износи од </a:t>
            </a:r>
            <a:r>
              <a:rPr lang="sr-Cyrl-RS" sz="1400" b="1" dirty="0" smtClean="0">
                <a:solidFill>
                  <a:srgbClr val="002060"/>
                </a:solidFill>
              </a:rPr>
              <a:t>34.000</a:t>
            </a:r>
            <a:r>
              <a:rPr lang="sr-Latn-RS" sz="1400" b="1" dirty="0" smtClean="0">
                <a:solidFill>
                  <a:srgbClr val="002060"/>
                </a:solidFill>
              </a:rPr>
              <a:t> </a:t>
            </a:r>
            <a:r>
              <a:rPr lang="sr-Cyrl-RS" sz="1400" dirty="0" smtClean="0">
                <a:solidFill>
                  <a:srgbClr val="002060"/>
                </a:solidFill>
              </a:rPr>
              <a:t>до</a:t>
            </a:r>
            <a:r>
              <a:rPr lang="sr-Latn-RS" sz="1400" dirty="0" smtClean="0">
                <a:solidFill>
                  <a:srgbClr val="002060"/>
                </a:solidFill>
              </a:rPr>
              <a:t> </a:t>
            </a:r>
            <a:r>
              <a:rPr lang="sr-Latn-RS" sz="1400" b="1" dirty="0" smtClean="0">
                <a:solidFill>
                  <a:srgbClr val="002060"/>
                </a:solidFill>
              </a:rPr>
              <a:t>37.000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sr-Latn-RS" sz="1400" b="1" dirty="0" err="1" smtClean="0">
                <a:solidFill>
                  <a:srgbClr val="002060"/>
                </a:solidFill>
              </a:rPr>
              <a:t>GWh</a:t>
            </a:r>
            <a:r>
              <a:rPr lang="sr-Cyrl-RS" sz="1400" dirty="0" smtClean="0">
                <a:solidFill>
                  <a:srgbClr val="002060"/>
                </a:solidFill>
              </a:rPr>
              <a:t>, од тога:</a:t>
            </a:r>
          </a:p>
          <a:p>
            <a:pPr indent="-285750"/>
            <a:r>
              <a:rPr lang="sr-Cyrl-RS" sz="1400" dirty="0" smtClean="0">
                <a:solidFill>
                  <a:srgbClr val="002060"/>
                </a:solidFill>
              </a:rPr>
              <a:t>Термоелектране и </a:t>
            </a:r>
            <a:r>
              <a:rPr lang="en-US" sz="1400" dirty="0" smtClean="0">
                <a:solidFill>
                  <a:srgbClr val="002060"/>
                </a:solidFill>
              </a:rPr>
              <a:t>TE-TO </a:t>
            </a:r>
            <a:r>
              <a:rPr lang="sr-Cyrl-RS" sz="1400" dirty="0" smtClean="0">
                <a:solidFill>
                  <a:srgbClr val="002060"/>
                </a:solidFill>
              </a:rPr>
              <a:t>произведу од </a:t>
            </a:r>
            <a:r>
              <a:rPr lang="sr-Cyrl-RS" sz="1400" b="1" dirty="0" smtClean="0">
                <a:solidFill>
                  <a:srgbClr val="002060"/>
                </a:solidFill>
              </a:rPr>
              <a:t>23.000</a:t>
            </a:r>
            <a:r>
              <a:rPr lang="sr-Latn-RS" sz="1400" b="1" dirty="0" smtClean="0">
                <a:solidFill>
                  <a:srgbClr val="002060"/>
                </a:solidFill>
              </a:rPr>
              <a:t> </a:t>
            </a:r>
            <a:r>
              <a:rPr lang="sr-Cyrl-RS" sz="1400" dirty="0" smtClean="0">
                <a:solidFill>
                  <a:srgbClr val="002060"/>
                </a:solidFill>
              </a:rPr>
              <a:t>до </a:t>
            </a:r>
            <a:r>
              <a:rPr lang="sr-Cyrl-RS" sz="1400" b="1" dirty="0" smtClean="0">
                <a:solidFill>
                  <a:srgbClr val="002060"/>
                </a:solidFill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</a:rPr>
              <a:t>6</a:t>
            </a:r>
            <a:r>
              <a:rPr lang="sr-Cyrl-RS" sz="1400" b="1" dirty="0" smtClean="0">
                <a:solidFill>
                  <a:srgbClr val="002060"/>
                </a:solidFill>
              </a:rPr>
              <a:t>.</a:t>
            </a:r>
            <a:r>
              <a:rPr lang="en-US" sz="1400" b="1" dirty="0" smtClean="0">
                <a:solidFill>
                  <a:srgbClr val="002060"/>
                </a:solidFill>
              </a:rPr>
              <a:t>5</a:t>
            </a:r>
            <a:r>
              <a:rPr lang="sr-Cyrl-RS" sz="1400" b="1" dirty="0" smtClean="0">
                <a:solidFill>
                  <a:srgbClr val="002060"/>
                </a:solidFill>
              </a:rPr>
              <a:t>00</a:t>
            </a:r>
            <a:r>
              <a:rPr lang="sr-Latn-RS" sz="1400" b="1" dirty="0" smtClean="0">
                <a:solidFill>
                  <a:srgbClr val="002060"/>
                </a:solidFill>
              </a:rPr>
              <a:t> GWh</a:t>
            </a:r>
            <a:endParaRPr lang="sr-Cyrl-RS" sz="1400" b="1" dirty="0">
              <a:solidFill>
                <a:srgbClr val="002060"/>
              </a:solidFill>
            </a:endParaRPr>
          </a:p>
          <a:p>
            <a:pPr indent="-285750"/>
            <a:r>
              <a:rPr lang="sr-Cyrl-RS" sz="1400" dirty="0" smtClean="0">
                <a:solidFill>
                  <a:srgbClr val="002060"/>
                </a:solidFill>
              </a:rPr>
              <a:t>Хидроелектране произведу од </a:t>
            </a:r>
            <a:r>
              <a:rPr lang="sr-Cyrl-RS" sz="1400" b="1" dirty="0" smtClean="0">
                <a:solidFill>
                  <a:srgbClr val="002060"/>
                </a:solidFill>
              </a:rPr>
              <a:t>9.000</a:t>
            </a:r>
            <a:r>
              <a:rPr lang="sr-Latn-RS" sz="1400" b="1" dirty="0">
                <a:solidFill>
                  <a:srgbClr val="002060"/>
                </a:solidFill>
              </a:rPr>
              <a:t> </a:t>
            </a:r>
            <a:r>
              <a:rPr lang="sr-Cyrl-RS" sz="1400" dirty="0" smtClean="0">
                <a:solidFill>
                  <a:srgbClr val="002060"/>
                </a:solidFill>
              </a:rPr>
              <a:t>до </a:t>
            </a:r>
            <a:r>
              <a:rPr lang="sr-Cyrl-RS" sz="1400" b="1" dirty="0" smtClean="0">
                <a:solidFill>
                  <a:srgbClr val="002060"/>
                </a:solidFill>
              </a:rPr>
              <a:t>12.000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sr-Latn-RS" sz="1400" b="1" dirty="0" smtClean="0">
                <a:solidFill>
                  <a:srgbClr val="002060"/>
                </a:solidFill>
              </a:rPr>
              <a:t>GWh</a:t>
            </a:r>
            <a:endParaRPr lang="sr-Cyrl-RS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1800" dirty="0">
                <a:solidFill>
                  <a:srgbClr val="002060"/>
                </a:solidFill>
              </a:rPr>
              <a:t>	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05929" y="44624"/>
            <a:ext cx="3668514" cy="792163"/>
          </a:xfrm>
        </p:spPr>
        <p:txBody>
          <a:bodyPr/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Производња енергије ЈП ЕПС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8" t="1737" r="25753"/>
          <a:stretch/>
        </p:blipFill>
        <p:spPr>
          <a:xfrm>
            <a:off x="6479704" y="-27297"/>
            <a:ext cx="2664296" cy="688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8" t="31" r="32634" b="221"/>
          <a:stretch/>
        </p:blipFill>
        <p:spPr>
          <a:xfrm>
            <a:off x="-10308" y="-4986"/>
            <a:ext cx="2844654" cy="68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967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0565833"/>
              </p:ext>
            </p:extLst>
          </p:nvPr>
        </p:nvGraphicFramePr>
        <p:xfrm>
          <a:off x="5014498" y="1914375"/>
          <a:ext cx="3487711" cy="4617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2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492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Електране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(€)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sr-Latn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sr-Latn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Колубара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Морава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22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ТЕНТ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sr-Latn-R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sr-Cyrl-R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</a:t>
                      </a:r>
                      <a:r>
                        <a:rPr lang="sr-Cyrl-R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 Костолац</a:t>
                      </a:r>
                      <a:r>
                        <a:rPr lang="sr-Cyrl-RS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57.500.000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 Костолац</a:t>
                      </a:r>
                      <a:r>
                        <a:rPr lang="sr-Cyrl-RS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7.170.000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 Костолац Б1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117.880.000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 Костолац</a:t>
                      </a:r>
                      <a:r>
                        <a:rPr lang="sr-Cyrl-RS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81.240.000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79963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ТЕ-КО Костолац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263.790.000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522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r>
                        <a:rPr lang="sr-Cyrl-R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термосектор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1.037.467.500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 Ђердап 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194.400.000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 Бајина Башта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77.000.000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 Зворник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70.000.000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81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Мале ХЕ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35.000.000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4522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r>
                        <a:rPr lang="sr-Cyrl-R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хидросектор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376.400.000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000" y="188640"/>
            <a:ext cx="838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Реализовани пројекти и пројекти у току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1960614"/>
              </p:ext>
            </p:extLst>
          </p:nvPr>
        </p:nvGraphicFramePr>
        <p:xfrm>
          <a:off x="410691" y="26369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0771" y="1181943"/>
            <a:ext cx="703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Укупне инвестиције у производна постројења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1.413.867.500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sr-Latn-RS" dirty="0">
                <a:solidFill>
                  <a:srgbClr val="002060"/>
                </a:solidFill>
              </a:rPr>
              <a:t>€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50771" y="1631647"/>
            <a:ext cx="68407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4404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674077" y="792163"/>
            <a:ext cx="2362200" cy="854075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РАЗЛОЗИ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674077" y="2133600"/>
            <a:ext cx="3429000" cy="3187700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Изражена истрошеност постројења због старости и ниског нивоа одржавања током деведесетих година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 расположиве снаге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Повећан број испада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 за повећањем енергетске ефикасности 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 за смањењем утицаја на животну средину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20000"/>
              <a:buFontTx/>
              <a:buChar char="•"/>
              <a:defRPr/>
            </a:pPr>
            <a:endParaRPr lang="sr-Cyrl-RS" altLang="sr-Latn-RS" sz="24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20000"/>
              <a:buFontTx/>
              <a:buChar char="•"/>
              <a:defRPr/>
            </a:pPr>
            <a:endParaRPr lang="en-US" altLang="sr-Latn-RS" sz="24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88606CE-BFA7-48D3-A13E-540743683E8C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4</a:t>
            </a:fld>
            <a:endParaRPr lang="en-US" altLang="sr-Latn-RS" sz="1000" smtClean="0">
              <a:latin typeface="Lucida Sans Unicode" panose="020B0602030504020204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7200" y="48768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buFontTx/>
              <a:buChar char="•"/>
            </a:pPr>
            <a:endParaRPr lang="sr-Latn-CS" altLang="sr-Latn-R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457200" y="54864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buFontTx/>
              <a:buChar char="•"/>
            </a:pPr>
            <a:endParaRPr lang="en-US" altLang="sr-Latn-R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44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p:oleObj spid="_x0000_s105475" name="CorelDRAW" r:id="rId4" imgW="2898648" imgH="256032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107" y="0"/>
            <a:ext cx="4590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45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42079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0" y="1066800"/>
            <a:ext cx="3505200" cy="9350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ЦИЉЕВИ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2133600"/>
            <a:ext cx="38862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</a:rPr>
              <a:t>Продужење радног века блокова за 100.000 радних часова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</a:rPr>
              <a:t>Подизање расположивости, поузданости и безбедности рада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</a:rPr>
              <a:t>Подизање енергетске ефикасности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</a:rPr>
              <a:t>Подизање инсталисане снаге блокова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</a:rPr>
              <a:t>Унапређење заштите животне средине</a:t>
            </a:r>
          </a:p>
        </p:txBody>
      </p:sp>
    </p:spTree>
    <p:extLst>
      <p:ext uri="{BB962C8B-B14F-4D97-AF65-F5344CB8AC3E}">
        <p14:creationId xmlns:p14="http://schemas.microsoft.com/office/powerpoint/2010/main" xmlns="" val="149053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88640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003296"/>
                </a:solidFill>
              </a:rPr>
              <a:t>Реализовани и пројекти у току у термосектору</a:t>
            </a:r>
            <a:endParaRPr lang="en-US" sz="2400" dirty="0">
              <a:solidFill>
                <a:srgbClr val="003296"/>
              </a:solidFill>
            </a:endParaRP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752862"/>
              </p:ext>
            </p:extLst>
          </p:nvPr>
        </p:nvGraphicFramePr>
        <p:xfrm>
          <a:off x="395537" y="1124744"/>
          <a:ext cx="8496943" cy="5340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31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9875">
                  <a:extLst>
                    <a:ext uri="{9D8B030D-6E8A-4147-A177-3AD203B41FA5}">
                      <a16:colId xmlns="" xmlns:a16="http://schemas.microsoft.com/office/drawing/2014/main" val="71332181"/>
                    </a:ext>
                  </a:extLst>
                </a:gridCol>
                <a:gridCol w="30535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8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ОГРАНКА</a:t>
                      </a: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РЕХАБИЛИТАЦИЈЕ,КАПИТАЛНОГ РЕМОНТА, РЕВИТАЛИЗАЦИЈЕ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(€)</a:t>
                      </a: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206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 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А</a:t>
                      </a:r>
                      <a:r>
                        <a:rPr lang="sr-Latn-RS" sz="1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Адаптација блока ТЕНТ </a:t>
                      </a:r>
                      <a:r>
                        <a:rPr lang="pl-PL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А1 </a:t>
                      </a:r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(210 МW)</a:t>
                      </a: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2006</a:t>
                      </a:r>
                      <a:r>
                        <a:rPr lang="sr-Cyrl-R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делова цевног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система 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котла и електрофилтера,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ови систем управљања и регулације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12.000.000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sr-Cyrl-RS" sz="1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ЕНТ 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Санација и адаптација блока ТЕНТ </a:t>
                      </a:r>
                      <a:r>
                        <a:rPr lang="pl-PL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А2 </a:t>
                      </a:r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(210 МW)</a:t>
                      </a: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2005.</a:t>
                      </a:r>
                      <a:endParaRPr lang="sr-Cyrl-RS" sz="10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делова цевног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система 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котла и електрофилтера,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ови систем управљања и регулације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12.000.000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А3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Рехабилитација блока ТЕНТ А3 </a:t>
                      </a:r>
                      <a:r>
                        <a:rPr lang="sr-Cyrl-RS" sz="10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(305 МW)</a:t>
                      </a:r>
                      <a:endParaRPr lang="sr-Cyrl-RS" sz="10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2003.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60% делова цевног система котла, 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амена главних паровода,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ехабилитација турбогенератора, замена цеви кондензатора,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ехабилитација електрофилтера,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ови систем управљања и регулације, радови изведени у 8 лотова – котао, турбина, генератор, остала опрема, грађевински радови, систем управљања блоком, уградња </a:t>
                      </a:r>
                      <a:r>
                        <a:rPr lang="sr-Latn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LNO</a:t>
                      </a:r>
                      <a:r>
                        <a:rPr lang="sr-Latn-RS" sz="1000" b="0" baseline="-25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sr-Latn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реконструкција електрофилтера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150.000.000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703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Ревитализација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блока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ТЕНТ</a:t>
                      </a:r>
                      <a:r>
                        <a:rPr lang="sr-Cyrl-R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А3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повећањем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снаге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блока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305 МW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328</a:t>
                      </a:r>
                      <a:r>
                        <a:rPr lang="sr-Cyrl-R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sr-Cyrl-R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2010/2011.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r-Cyrl-RS" sz="10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Уградња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нових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млинова</a:t>
                      </a:r>
                      <a:endParaRPr lang="en-US" sz="10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2014/2015.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r-Cyrl-RS" sz="10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76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en-US" sz="10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блока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A4 (308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MW)</a:t>
                      </a:r>
                      <a:endParaRPr lang="en-US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2007.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7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делова цевног система котла, ретрофит турбоагрегата, замена цеви кондензатора</a:t>
                      </a:r>
                      <a:r>
                        <a:rPr lang="sr-Cyrl-RS" sz="10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х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емијски третман</a:t>
                      </a:r>
                      <a:r>
                        <a:rPr lang="sr-Cyrl-RS" sz="10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котла са продувавањем, з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амена електрофилтера, нови систем управљања и регулације, замена</a:t>
                      </a:r>
                      <a:r>
                        <a:rPr lang="sr-Cyrl-RS" sz="10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генераторског прекидача, статора и ротора генератора , </a:t>
                      </a:r>
                      <a:r>
                        <a:rPr lang="en-US" sz="10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DeNOX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 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горионика угљеног праха новим млазним горионицима, уведен нови 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OFA 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ваздух у циљу смањења емисије </a:t>
                      </a:r>
                      <a:r>
                        <a:rPr lang="sr-Latn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sr-Latn-RS" sz="1000" b="0" baseline="-25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реконструкција електрофилтера</a:t>
                      </a:r>
                      <a:r>
                        <a:rPr lang="pl-PL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136.500.000</a:t>
                      </a:r>
                      <a:endParaRPr lang="en-US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39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блока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pl-PL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 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pl-PL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повећањем </a:t>
                      </a:r>
                      <a:r>
                        <a:rPr lang="sr-Cyrl-RS" sz="10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инсталисане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снаге са </a:t>
                      </a:r>
                      <a:r>
                        <a:rPr lang="pl-PL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308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MW 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pl-PL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332</a:t>
                      </a:r>
                      <a:r>
                        <a:rPr lang="sr-Cyrl-RS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sz="10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MW</a:t>
                      </a:r>
                      <a:endParaRPr lang="ru-RU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2010/2011</a:t>
                      </a:r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Cyrl-RS" sz="10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760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Уградња нових млинова</a:t>
                      </a:r>
                      <a:endParaRPr lang="ru-RU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Cyrl-RS" sz="10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750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00" y="260648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003296"/>
                </a:solidFill>
              </a:rPr>
              <a:t>Реализовани и пројекти у току у термосектору</a:t>
            </a:r>
            <a:endParaRPr lang="en-US" sz="2400" dirty="0">
              <a:solidFill>
                <a:srgbClr val="003296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3835633"/>
              </p:ext>
            </p:extLst>
          </p:nvPr>
        </p:nvGraphicFramePr>
        <p:xfrm>
          <a:off x="179512" y="760884"/>
          <a:ext cx="8353436" cy="6097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ОГРАНКА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Е,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КАПИТАЛНОГ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РЕМОНТА, РЕВИТАЛИЗАЦИЈЕ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(€)</a:t>
                      </a:r>
                      <a:endParaRPr lang="en-US" sz="10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30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ТЕНТ  А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А5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Рехабилитација блока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А5</a:t>
                      </a:r>
                      <a:endParaRPr lang="sr-Cyrl-R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2004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r-Cyrl-R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60% делова цевног система котла,</a:t>
                      </a:r>
                      <a:r>
                        <a:rPr lang="sr-Cyrl-RS" sz="10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baseline="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етрофит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турбогенератора, замена електрофилтера,</a:t>
                      </a:r>
                      <a:r>
                        <a:rPr lang="sr-Cyrl-RS" sz="10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ови систем управљања и регулације</a:t>
                      </a:r>
                      <a:endParaRPr lang="sr-Cyrl-RS" sz="10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100.000.000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581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Рехабилитација са повећањем снаге блока ТЕНТ А5 са</a:t>
                      </a:r>
                      <a:r>
                        <a:rPr lang="sr-Cyrl-RS" sz="10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308 на 344,5 МW вредна 24 милиона €</a:t>
                      </a:r>
                      <a:endParaRPr lang="sr-Cyrl-RS" sz="10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2010/2011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Уградња нових млинова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r-Cyrl-RS" sz="10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2012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378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</a:t>
                      </a:r>
                      <a:endParaRPr lang="en-US" sz="10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Рехабилитација са повећањем снаге блока ТЕНТ </a:t>
                      </a:r>
                      <a:r>
                        <a:rPr lang="pl-PL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 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 </a:t>
                      </a:r>
                      <a:r>
                        <a:rPr lang="pl-PL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308,5 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pl-PL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348,5 MW</a:t>
                      </a:r>
                      <a:endParaRPr lang="pl-PL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2008/2010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+mj-lt"/>
                        <a:buNone/>
                      </a:pP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делова цевног система котла и паровода, ретрофит турбоагрегата,</a:t>
                      </a:r>
                      <a:r>
                        <a:rPr lang="sr-Cyrl-RS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амена цеви кондензатора, замена електрофилтера,</a:t>
                      </a:r>
                      <a:r>
                        <a:rPr lang="sr-Cyrl-RS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sr-Cyrl-R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ови систем управљања и регулације реконструкција</a:t>
                      </a:r>
                      <a:r>
                        <a:rPr lang="sr-Cyrl-RS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електрофилтера</a:t>
                      </a:r>
                      <a:endParaRPr lang="en-US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+mj-lt"/>
                        <a:buNone/>
                      </a:pPr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110.000.000</a:t>
                      </a:r>
                      <a:endParaRPr lang="en-US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5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Б1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Latn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Ретрофит блока Б1 – 1. </a:t>
                      </a:r>
                      <a:r>
                        <a:rPr lang="sr-Latn-RS" sz="1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</a:t>
                      </a:r>
                      <a:r>
                        <a:rPr lang="sr-Latn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</a:t>
                      </a:r>
                      <a:r>
                        <a:rPr lang="sr-Latn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паровода и </a:t>
                      </a:r>
                      <a:r>
                        <a:rPr lang="sr-Latn-RS" sz="1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делова</a:t>
                      </a:r>
                      <a:r>
                        <a:rPr lang="sr-Latn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цевног система котла</a:t>
                      </a:r>
                      <a:r>
                        <a:rPr lang="sr-Latn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pl-PL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фаза ревитализације блока ТЕНТ Б1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2012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Реконструкција турбине ВП, замена делова цевног система котла,</a:t>
                      </a:r>
                      <a:r>
                        <a:rPr lang="sr-Cyrl-RS" sz="10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еконструкција млинова, нови систем транспорта пепела и шљаке, замена роторских лопатица ЦСП и ЦНП, уградња додатих пумпи за повећање протока  расхладне воде кроз кондензатор ТТНП, замена ДЦС,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турбинске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регулације и хидрауличког система регулације ТА,</a:t>
                      </a:r>
                      <a:r>
                        <a:rPr lang="sr-Cyrl-RS" sz="10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радови на цевном систему котла са уградњом  додатног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ЕКОа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реконструкција  електрофилтера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102.000.000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152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r>
                        <a:rPr kumimoji="0" lang="sr-Latn-R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Ретрофит блока Б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паровода и делова 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CSK,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турбине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VP, EF)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ревитализације блока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620 MW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pl-PL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650 MW)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2008-2009,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2011.</a:t>
                      </a:r>
                      <a:endParaRPr kumimoji="0" lang="en-US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Побољшање производних коефицијената, еколошко унапређење </a:t>
                      </a:r>
                      <a:r>
                        <a:rPr kumimoji="0" lang="sr-Latn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PM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радови на турбини – замена роторских лопатица 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CSP, CNP,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унутрашњег кућишта 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CSP,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турбински регулатор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ZVP6 BIS, ZNP1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набавка и монтажа новог генератора, радови на цевном систему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уградња додатног </a:t>
                      </a:r>
                      <a:r>
                        <a:rPr kumimoji="0" lang="en-US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EKOa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дела цевног система котла, замена 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105.000.000</a:t>
                      </a:r>
                      <a:endParaRPr kumimoji="0" lang="en-US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9418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00" y="260648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003296"/>
                </a:solidFill>
              </a:rPr>
              <a:t>Реализовани и пројекти у току у термосектору</a:t>
            </a:r>
            <a:endParaRPr lang="en-US" sz="2400" dirty="0">
              <a:solidFill>
                <a:srgbClr val="003296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6880448"/>
              </p:ext>
            </p:extLst>
          </p:nvPr>
        </p:nvGraphicFramePr>
        <p:xfrm>
          <a:off x="206007" y="980728"/>
          <a:ext cx="8874985" cy="5605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0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38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845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6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70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ОГРАНК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Е,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КАПИТАЛНОГ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РЕМОНТА, РЕВИТАЛИЗАЦИЈЕ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(€)</a:t>
                      </a:r>
                      <a:endParaRPr lang="en-US" sz="10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71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ТЕНТ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 Колубара</a:t>
                      </a:r>
                      <a:endParaRPr lang="en-US" sz="10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Капитални ремонт блока ТЕ Колубара А5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2008/2012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Реконструкција електрофилтера, нови систем транспорта и одлагања пепела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17.177.500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65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 Морава</a:t>
                      </a:r>
                      <a:endParaRPr lang="en-US" sz="10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Капитални ремонт ТЕ Морава 115 МW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2004.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Нови систем управљања и регулације, замењена је комплетна турбина СП, уграђена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бајпас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станица ВП и НП и уграђен нови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турбински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регулатор,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ремонтован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ротор турбине ВП и ротор генератора,</a:t>
                      </a:r>
                      <a:r>
                        <a:rPr lang="sr-Cyrl-RS" sz="10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адови на цевном систему котла-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мембранизација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ложишта, замена ЕФ, система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отпепељивања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одшљакивања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друго.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29.000.000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313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блока ТЕ Морава са повећањем снаге са 115 на 125 МW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774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ТЕ-КО</a:t>
                      </a:r>
                      <a:r>
                        <a:rPr lang="sr-Cyrl-RS" sz="10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Костолац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А1</a:t>
                      </a:r>
                      <a:endParaRPr lang="en-US" sz="10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</a:t>
                      </a:r>
                      <a:endParaRPr lang="pl-PL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2005-2007.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Ревитализација,</a:t>
                      </a:r>
                      <a:r>
                        <a:rPr lang="sr-Cyrl-RS" sz="10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</a:t>
                      </a:r>
                    </a:p>
                    <a:p>
                      <a:r>
                        <a:rPr lang="sr-Cyrl-RS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електрофилтера</a:t>
                      </a:r>
                      <a:endParaRPr lang="sr-Cyrl-RS" sz="1000" noProof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57.500.000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36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А2</a:t>
                      </a:r>
                      <a:endParaRPr kumimoji="0" lang="en-US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Капитални ремонт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2006.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00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цевног система ЕКО и горњих блокова ДРД-а на испаривачу котла, реконструкција електрофилтера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7.170.000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52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еконструкција електрофилтера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  <a:endParaRPr kumimoji="0" lang="en-US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Б1</a:t>
                      </a:r>
                      <a:endParaRPr kumimoji="0" lang="en-US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Капитални ремонт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2014.</a:t>
                      </a:r>
                      <a:endParaRPr kumimoji="0" lang="en-US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Капитални ремонт турбогенератора, израда, испорука и уградња делова цевног система котла и паровода, смањење емисије азотних оксида на </a:t>
                      </a:r>
                      <a:r>
                        <a:rPr lang="sr-Cyrl-RS" sz="1000" b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котловском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постројењу примарним мерама, реконструкција млинова и реконструкција електрофилтера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117.880.000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003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Б2</a:t>
                      </a:r>
                      <a:endParaRPr kumimoji="0" lang="en-US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Капитални</a:t>
                      </a:r>
                      <a:r>
                        <a:rPr lang="sr-Cyrl-RS" sz="1000" b="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турбогенератора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Реконструкција млинова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Адаптација цевног система котла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000" b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Реконструкција ЕФ на блоку Б2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2010.</a:t>
                      </a:r>
                    </a:p>
                    <a:p>
                      <a:pPr algn="ctr"/>
                      <a:r>
                        <a:rPr lang="sr-Cyrl-RS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2012.</a:t>
                      </a:r>
                      <a:endParaRPr lang="sr-Latn-R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Повећање енергетске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ефиксаности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остварењу веће производње електричне енергије, повећању поузданости рада блокова, продужењу животног века постројења и смањењу негативног утицаја на животну средину, смањен је </a:t>
                      </a:r>
                      <a:r>
                        <a:rPr lang="sr-Cyrl-RS" sz="10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коефициент</a:t>
                      </a:r>
                      <a:r>
                        <a:rPr lang="sr-Cyrl-RS" sz="10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испада блокова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81.240.000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6575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211783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solidFill>
                  <a:schemeClr val="bg1"/>
                </a:solidFill>
              </a:rPr>
              <a:t>Реализовани пројекти </a:t>
            </a:r>
            <a:r>
              <a:rPr lang="sr-Cyrl-RS" sz="2400" dirty="0" smtClean="0">
                <a:solidFill>
                  <a:schemeClr val="bg1"/>
                </a:solidFill>
              </a:rPr>
              <a:t>и пројекти </a:t>
            </a:r>
            <a:r>
              <a:rPr lang="sr-Cyrl-RS" sz="2400" dirty="0">
                <a:solidFill>
                  <a:schemeClr val="bg1"/>
                </a:solidFill>
              </a:rPr>
              <a:t>у току </a:t>
            </a:r>
            <a:r>
              <a:rPr lang="sr-Cyrl-RS" sz="2400" dirty="0" smtClean="0">
                <a:solidFill>
                  <a:schemeClr val="bg1"/>
                </a:solidFill>
              </a:rPr>
              <a:t>у хидросектору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4814949"/>
              </p:ext>
            </p:extLst>
          </p:nvPr>
        </p:nvGraphicFramePr>
        <p:xfrm>
          <a:off x="323528" y="1484784"/>
          <a:ext cx="8568952" cy="2710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2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2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619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ЗНАЧАЈНЕ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ИНВЕСТИЦИЈЕ У ХИДРОЕЛЕКТРАНАМА ЕПС-а У ПОСЛЕДЊИХ ДЕСЕТ ГОДИНА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934">
                <a:tc>
                  <a:txBody>
                    <a:bodyPr/>
                    <a:lstStyle/>
                    <a:p>
                      <a:pPr algn="ctr" fontAlgn="t"/>
                      <a:r>
                        <a:rPr lang="sr-Cyrl-RS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Ред. Бр.</a:t>
                      </a:r>
                      <a:endParaRPr lang="sr-Cyrl-R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r-Cyrl-RS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  <a:endParaRPr lang="sr-Cyrl-R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r-Cyrl-RS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Година реализације</a:t>
                      </a:r>
                      <a:endParaRPr lang="sr-Cyrl-R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r-Cyrl-RS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Финансијска средства</a:t>
                      </a:r>
                      <a:endParaRPr lang="sr-Cyrl-R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r-Cyrl-RS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Циљ пројекта</a:t>
                      </a:r>
                      <a:endParaRPr lang="sr-Cyrl-R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9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ХЕ Ђердап </a:t>
                      </a: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sr-Cyrl-RS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2009. - 2021.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194.400.000 €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Продужен радни век ХЕ, повећана ефикасност и снага агрегата 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  1.057,8 </a:t>
                      </a:r>
                      <a:r>
                        <a:rPr lang="sr-Latn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 </a:t>
                      </a:r>
                      <a:r>
                        <a:rPr lang="sr-Cyrl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1.140 </a:t>
                      </a:r>
                      <a:r>
                        <a:rPr lang="sr-Latn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смањен број непланских застоја, повећана поузданост ХЕ.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9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ХЕ Бајина Башта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2010. - 2013.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77.000.000</a:t>
                      </a:r>
                      <a:r>
                        <a:rPr lang="sr-Cyrl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Продужен радни век ХЕ, повећана ефикасност и снага агрегата 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 368 </a:t>
                      </a:r>
                      <a:r>
                        <a:rPr lang="sr-Latn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 </a:t>
                      </a:r>
                      <a:r>
                        <a:rPr lang="sr-Cyrl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420 </a:t>
                      </a:r>
                      <a:r>
                        <a:rPr lang="sr-Latn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смањен број непланских застоја, повећана поузданост ХЕ.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95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ХЕ Зворник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 - 2019.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70.000.000</a:t>
                      </a:r>
                      <a:r>
                        <a:rPr lang="sr-Cyrl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Продужен радни век ХЕ, повећана ефикасност агрегата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 96 </a:t>
                      </a:r>
                      <a:r>
                        <a:rPr lang="sr-Latn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 </a:t>
                      </a:r>
                      <a:r>
                        <a:rPr lang="sr-Cyrl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125,6 </a:t>
                      </a:r>
                      <a:r>
                        <a:rPr lang="sr-Latn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sr-Cyrl-RS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смањен број непланских застоја, повећана поузданост ХЕ.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504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Реконструкција МХЕ</a:t>
                      </a:r>
                      <a:endParaRPr lang="sr-Cyrl-RS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sr-Cyrl-RS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sr-Cyrl-RS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35.000.000</a:t>
                      </a:r>
                      <a:r>
                        <a:rPr lang="sr-Cyrl-RS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Продужење радног века, повећање инсталисане снаге и изградња нових капацитета ОИЕ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3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sr-Cyrl-RS" sz="105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376.400.000 </a:t>
                      </a:r>
                      <a:r>
                        <a:rPr lang="en-GB" sz="105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3399"/>
            <a:ext cx="3218602" cy="2154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323" y="4703400"/>
            <a:ext cx="3298678" cy="2157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8602" y="4703400"/>
            <a:ext cx="3025554" cy="21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53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13676</TotalTime>
  <Words>1507</Words>
  <Application>Microsoft Office PowerPoint</Application>
  <PresentationFormat>On-screen Show (4:3)</PresentationFormat>
  <Paragraphs>286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EPS Design</vt:lpstr>
      <vt:lpstr>1_EPS Design</vt:lpstr>
      <vt:lpstr>think-cell Slide</vt:lpstr>
      <vt:lpstr>CorelDRAW</vt:lpstr>
      <vt:lpstr>ПРОИЗВОДЊА  ЕНЕРГИЈЕ</vt:lpstr>
      <vt:lpstr>Производња енергије ЈП ЕПС</vt:lpstr>
      <vt:lpstr>Slide 3</vt:lpstr>
      <vt:lpstr>РАЗЛОЗИ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 презентације</dc:title>
  <dc:creator>svetlanape</dc:creator>
  <cp:lastModifiedBy>MxL</cp:lastModifiedBy>
  <cp:revision>1108</cp:revision>
  <cp:lastPrinted>2019-10-22T09:22:31Z</cp:lastPrinted>
  <dcterms:created xsi:type="dcterms:W3CDTF">2012-06-18T11:37:59Z</dcterms:created>
  <dcterms:modified xsi:type="dcterms:W3CDTF">2019-10-27T09:25:51Z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cf6790a0-fd2c-4b65-9218-da98f7684149</vt:lpwstr>
  </property>
</Properties>
</file>