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3"/>
  </p:notesMasterIdLst>
  <p:sldIdLst>
    <p:sldId id="280" r:id="rId2"/>
    <p:sldId id="304" r:id="rId3"/>
    <p:sldId id="305" r:id="rId4"/>
    <p:sldId id="314" r:id="rId5"/>
    <p:sldId id="306" r:id="rId6"/>
    <p:sldId id="313" r:id="rId7"/>
    <p:sldId id="308" r:id="rId8"/>
    <p:sldId id="309" r:id="rId9"/>
    <p:sldId id="310" r:id="rId10"/>
    <p:sldId id="311" r:id="rId11"/>
    <p:sldId id="312" r:id="rId12"/>
    <p:sldId id="316" r:id="rId13"/>
    <p:sldId id="318" r:id="rId14"/>
    <p:sldId id="317" r:id="rId15"/>
    <p:sldId id="319" r:id="rId16"/>
    <p:sldId id="320" r:id="rId17"/>
    <p:sldId id="321" r:id="rId18"/>
    <p:sldId id="340" r:id="rId19"/>
    <p:sldId id="324" r:id="rId20"/>
    <p:sldId id="325" r:id="rId21"/>
    <p:sldId id="326" r:id="rId22"/>
    <p:sldId id="329" r:id="rId23"/>
    <p:sldId id="331" r:id="rId24"/>
    <p:sldId id="333" r:id="rId25"/>
    <p:sldId id="334" r:id="rId26"/>
    <p:sldId id="336" r:id="rId27"/>
    <p:sldId id="337" r:id="rId28"/>
    <p:sldId id="338" r:id="rId29"/>
    <p:sldId id="335" r:id="rId30"/>
    <p:sldId id="339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2A2"/>
    <a:srgbClr val="004A82"/>
    <a:srgbClr val="005395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1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sr-Latn-R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8F31758B-ED00-476A-AFD4-91DFC602D933}" type="datetimeFigureOut">
              <a:rPr lang="sr-Latn-RS" smtClean="0"/>
              <a:pPr/>
              <a:t>17.10.2019.</a:t>
            </a:fld>
            <a:endParaRPr lang="sr-Latn-R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r-Latn-R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sr-Latn-R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3E86D086-8D4D-46E5-ABEC-F12C46B77D14}" type="slidenum">
              <a:rPr lang="sr-Latn-RS" smtClean="0"/>
              <a:pPr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04861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6D086-8D4D-46E5-ABEC-F12C46B77D14}" type="slidenum">
              <a:rPr lang="sr-Latn-RS" smtClean="0"/>
              <a:t>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1147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792E9-EACE-40F3-AFFC-1B6B954647D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161C-0D8C-4D91-A2A5-FEF9B767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0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0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109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7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2474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27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0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ocet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4800600"/>
            <a:ext cx="6858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1810" y="5943600"/>
            <a:ext cx="6858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r-Cyrl-RS" dirty="0" smtClean="0"/>
              <a:t>Поднаслов</a:t>
            </a:r>
            <a:endParaRPr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800600"/>
          </a:xfrm>
        </p:spPr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91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azan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98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Hvala na pazn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3486150" cy="1233424"/>
          </a:xfrm>
        </p:spPr>
        <p:txBody>
          <a:bodyPr>
            <a:normAutofit/>
          </a:bodyPr>
          <a:lstStyle>
            <a:lvl1pPr algn="ctr">
              <a:defRPr sz="4000" b="1" baseline="0"/>
            </a:lvl1pPr>
          </a:lstStyle>
          <a:p>
            <a:r>
              <a:rPr lang="sr-Cyrl-RS" dirty="0" smtClean="0"/>
              <a:t>Хвала на пажњи 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2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03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29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7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83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24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47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" y="685800"/>
            <a:ext cx="8839200" cy="1371600"/>
          </a:xfrm>
        </p:spPr>
        <p:txBody>
          <a:bodyPr>
            <a:noAutofit/>
          </a:bodyPr>
          <a:lstStyle/>
          <a:p>
            <a:pPr algn="ctr"/>
            <a:r>
              <a:rPr lang="sr-Cyrl-RS" sz="4800" b="1" dirty="0"/>
              <a:t>ОГРАНАК РБ КОЛУБАРА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371600"/>
            <a:ext cx="8458200" cy="1532467"/>
          </a:xfrm>
        </p:spPr>
        <p:txBody>
          <a:bodyPr/>
          <a:lstStyle/>
          <a:p>
            <a:pPr algn="ctr"/>
            <a:r>
              <a:rPr lang="sr-Cyrl-RS" b="1" dirty="0"/>
              <a:t>Највећи српски произвођач угља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0" y="2137833"/>
            <a:ext cx="5492861" cy="376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61" y="2137833"/>
            <a:ext cx="1314220" cy="1450023"/>
          </a:xfrm>
          <a:prstGeom prst="rect">
            <a:avLst/>
          </a:prstGeom>
        </p:spPr>
      </p:pic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0672" y="4420019"/>
            <a:ext cx="1224395" cy="148029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>
              <a:rot lat="0" lon="0" rev="600000"/>
            </a:lightRig>
          </a:scene3d>
          <a:sp3d>
            <a:bevelT w="6350"/>
            <a:bevelB prst="relaxedInset"/>
          </a:sp3d>
        </p:spPr>
      </p:pic>
    </p:spTree>
    <p:extLst>
      <p:ext uri="{BB962C8B-B14F-4D97-AF65-F5344CB8AC3E}">
        <p14:creationId xmlns:p14="http://schemas.microsoft.com/office/powerpoint/2010/main" val="5161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66800"/>
            <a:ext cx="7696200" cy="1143000"/>
          </a:xfrm>
        </p:spPr>
        <p:txBody>
          <a:bodyPr>
            <a:normAutofit/>
          </a:bodyPr>
          <a:lstStyle/>
          <a:p>
            <a:pPr marL="174625" indent="-174625" algn="l"/>
            <a:r>
              <a:rPr lang="sr-Cyrl-R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предвиђено </a:t>
            </a:r>
            <a:r>
              <a:rPr lang="sr-Cyrl-R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пречишћавање </a:t>
            </a:r>
            <a:r>
              <a:rPr lang="sr-Cyrl-R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комуналних и техничких вода из </a:t>
            </a:r>
            <a:r>
              <a:rPr lang="sr-Cyrl-R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новог </a:t>
            </a:r>
            <a:r>
              <a:rPr lang="sr-Cyrl-R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инфра-структурног </a:t>
            </a:r>
            <a:r>
              <a:rPr lang="sr-Cyrl-R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Поље „Е“ </a:t>
            </a:r>
            <a:r>
              <a:rPr lang="sr-Cyrl-R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околних </a:t>
            </a:r>
            <a:r>
              <a:rPr lang="sr-Cyrl-R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насеља Барошевац, Рудовци и Мали Црљени. </a:t>
            </a:r>
            <a:endParaRPr lang="sr-Latn-R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R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85800" y="457200"/>
            <a:ext cx="81534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Cyrl-R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4)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</a:rPr>
              <a:t>Постројење за пречишћавање отпадних вода (ППОВ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sr-Latn-R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00" y="2333083"/>
            <a:ext cx="3960000" cy="2880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33083"/>
            <a:ext cx="3960000" cy="2880000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5654400" y="5536567"/>
            <a:ext cx="3565800" cy="781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Вредност инвестиције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1.260.000 €</a:t>
            </a:r>
            <a:endParaRPr lang="sr-Latn-RS" sz="20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sr-Latn-RS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2898" y="5319094"/>
            <a:ext cx="1833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180975" algn="just">
              <a:tabLst>
                <a:tab pos="461963" algn="l"/>
              </a:tabLst>
            </a:pPr>
            <a:r>
              <a:rPr lang="sr-Cyrl-R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Машинска зграда</a:t>
            </a:r>
            <a:endParaRPr lang="sr-Latn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21017" y="5345668"/>
            <a:ext cx="962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180975" algn="just">
              <a:tabLst>
                <a:tab pos="461963" algn="l"/>
              </a:tabLst>
            </a:pPr>
            <a:r>
              <a:rPr lang="sr-Cyrl-R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Базени</a:t>
            </a:r>
            <a:endParaRPr lang="sr-Latn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653687" y="152400"/>
            <a:ext cx="57912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Cyrl-R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5)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</a:rPr>
              <a:t>Реконструкција електрофилтера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</a:rPr>
              <a:t>и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II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</a:rPr>
              <a:t>на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Топлани Вреоци</a:t>
            </a:r>
            <a:endParaRPr lang="sr-Latn-R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3926" r="1"/>
          <a:stretch/>
        </p:blipFill>
        <p:spPr bwMode="auto">
          <a:xfrm>
            <a:off x="5490029" y="1422400"/>
            <a:ext cx="2886528" cy="36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" y="1422400"/>
            <a:ext cx="4591050" cy="26854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533400" y="4184016"/>
            <a:ext cx="4713514" cy="1607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 уредби о граничним вредностима емисија загађујућих материја у ваздуху из 2016. </a:t>
            </a: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</a:rPr>
              <a:t>за велика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постројења:</a:t>
            </a:r>
          </a:p>
          <a:p>
            <a:pPr algn="l"/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- за </a:t>
            </a: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</a:rPr>
              <a:t>прашкасте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материје – до 100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sym typeface="Wingdings" pitchFamily="2" charset="2"/>
              </a:rPr>
              <a:t>mg/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m</a:t>
            </a:r>
            <a:r>
              <a:rPr lang="en-US" sz="1400" baseline="-25000" dirty="0" smtClean="0">
                <a:solidFill>
                  <a:srgbClr val="002060"/>
                </a:solidFill>
                <a:latin typeface="Arial" panose="020B0604020202020204" pitchFamily="34" charset="0"/>
              </a:rPr>
              <a:t>n</a:t>
            </a:r>
            <a:r>
              <a:rPr lang="en-US" sz="1400" baseline="30000" dirty="0" smtClean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 наступајућој уредби од  01. јануара 2028.</a:t>
            </a:r>
          </a:p>
          <a:p>
            <a:pPr algn="l"/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- за </a:t>
            </a: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</a:rPr>
              <a:t>прашкасте материје – до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25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sym typeface="Wingdings" pitchFamily="2" charset="2"/>
              </a:rPr>
              <a:t>mg/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m</a:t>
            </a:r>
            <a:r>
              <a:rPr lang="en-US" sz="1400" baseline="-25000" dirty="0">
                <a:solidFill>
                  <a:srgbClr val="002060"/>
                </a:solidFill>
                <a:latin typeface="Arial" panose="020B0604020202020204" pitchFamily="34" charset="0"/>
              </a:rPr>
              <a:t>n</a:t>
            </a:r>
            <a:r>
              <a:rPr lang="en-US" sz="1400" baseline="30000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Cyrl-RS" sz="1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sr-Cyrl-RS" sz="1800" baseline="300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5425800" y="5410200"/>
            <a:ext cx="2880000" cy="781457"/>
          </a:xfrm>
        </p:spPr>
        <p:txBody>
          <a:bodyPr>
            <a:normAutofit fontScale="92500"/>
          </a:bodyPr>
          <a:lstStyle/>
          <a:p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Вредност инвестиције 5.000.000 €</a:t>
            </a:r>
            <a:endParaRPr lang="sr-Latn-R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609600"/>
            <a:ext cx="8915400" cy="1295400"/>
          </a:xfrm>
        </p:spPr>
        <p:txBody>
          <a:bodyPr>
            <a:normAutofit/>
          </a:bodyPr>
          <a:lstStyle/>
          <a:p>
            <a:r>
              <a:rPr lang="sr-Cyrl-R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Инвестиоциони пројекти са циљем унапређења  производње</a:t>
            </a:r>
            <a:endParaRPr lang="sr-Latn-R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endParaRPr lang="sr-Latn-R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endParaRPr lang="sr-Latn-R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endParaRPr lang="sr-Latn-R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endParaRPr lang="sr-Latn-R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85800" y="2209800"/>
            <a:ext cx="8153400" cy="3733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Пројекат унапређења животне средине у Колубарском угљеном басену – „Зелени кредит“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Набавка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транспортера Б-1600 и једне </a:t>
            </a: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расподелне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станице МРС-1800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Измештање државног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пута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б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реда (М22) – Ибарска магистрала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Извођење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радова на измештању и регулацији реке </a:t>
            </a: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Пештан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фаза и изградњи пута Барошевац – Медошевац - Вреоци 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Израда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техничке документације за објекте регулације реке Пештан,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II</a:t>
            </a: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фаза, и контроле отицања поплавних </a:t>
            </a: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вода</a:t>
            </a:r>
            <a:endParaRPr lang="sr-Latn-RS" altLang="en-US" sz="1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Изградњa индустријских и инфраструктурних објеката за површински коп " Поље Е", у Барошевцу</a:t>
            </a:r>
            <a:endParaRPr lang="sr-Latn-RS" sz="1600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endParaRPr lang="sr-Latn-RS" altLang="en-US" sz="1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endParaRPr lang="sr-Latn-RS" sz="1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9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457200" y="318936"/>
            <a:ext cx="61722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Cyrl-R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1) Пројекат унапређења животне средине у Колубарском угљеном басену – „Зелени кредит“ </a:t>
            </a:r>
            <a:endParaRPr lang="sr-Cyrl-RS" altLang="en-US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Latn-RS" sz="28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Latn-RS" sz="28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Latn-RS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Latn-RS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2004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l_2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12859" r="14545" b="15131"/>
          <a:stretch>
            <a:fillRect/>
          </a:stretch>
        </p:blipFill>
        <p:spPr bwMode="auto">
          <a:xfrm>
            <a:off x="3962400" y="1752600"/>
            <a:ext cx="48534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5" t="62009" r="3503" b="9164"/>
          <a:stretch>
            <a:fillRect/>
          </a:stretch>
        </p:blipFill>
        <p:spPr bwMode="auto">
          <a:xfrm>
            <a:off x="6934200" y="3922498"/>
            <a:ext cx="1892486" cy="9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7959" y="4951274"/>
            <a:ext cx="64662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Бенефити: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Виши степен аутоматизације - поузданији рад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Селективни рад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Јефтиније одржавање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исту количину електричне енергије остварује се виши степен искоришћења опреме</a:t>
            </a:r>
            <a:endParaRPr lang="sr-Latn-R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Боље искоришћење лежишта угља</a:t>
            </a:r>
            <a:endParaRPr lang="sr-Latn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6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304800" y="381000"/>
            <a:ext cx="8153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Cyrl-R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2) Набавка </a:t>
            </a:r>
            <a:r>
              <a:rPr lang="sr-Cyrl-RS" alt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транспортера Б</a:t>
            </a:r>
            <a:r>
              <a:rPr lang="sr-Latn-R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-1600 </a:t>
            </a:r>
            <a:r>
              <a:rPr lang="sr-Cyrl-R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и једне расподелне станице</a:t>
            </a:r>
            <a:r>
              <a:rPr lang="sr-Latn-R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sr-Cyrl-R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МРС</a:t>
            </a:r>
            <a:r>
              <a:rPr lang="sr-Latn-R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-1800</a:t>
            </a:r>
            <a:endParaRPr lang="sr-Latn-RS" sz="28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Latn-RS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Latn-RS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000" y="1981200"/>
            <a:ext cx="4191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Бенефити транспортера Б-1600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 са багерима капацитета </a:t>
            </a:r>
            <a:r>
              <a:rPr lang="sr-Cyrl-C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4000-4500 m</a:t>
            </a:r>
            <a:r>
              <a:rPr lang="sr-Cyrl-CS" sz="1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r-Cyrl-C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r-Latn-C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Фреквентно регулисани погони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Мобилност погонских станица (сопствени транспорт)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Ниски трошкови одржавања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Екслоатациони век од минимум 25 година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Снага погона 4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kW</a:t>
            </a:r>
            <a:endParaRPr lang="sr-Cyrl-R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81200"/>
            <a:ext cx="4556676" cy="335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67400" y="5525869"/>
            <a:ext cx="2982299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Вредност инвестиције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48.500.000 €</a:t>
            </a:r>
            <a:endParaRPr lang="sr-Latn-R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04800" y="1447800"/>
            <a:ext cx="8153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Cyrl-RS" alt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Транспортера </a:t>
            </a:r>
            <a:r>
              <a:rPr lang="sr-Cyrl-R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Б</a:t>
            </a:r>
            <a:r>
              <a:rPr lang="sr-Latn-RS" alt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-1600</a:t>
            </a:r>
            <a:endParaRPr lang="sr-Latn-RS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81200"/>
            <a:ext cx="4402648" cy="32842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61857" y="1676400"/>
            <a:ext cx="40821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Бенефити </a:t>
            </a:r>
            <a:r>
              <a:rPr lang="sr-Cyrl-R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МРС-1800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Подржава селективни рад јаловина/угаљ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Теоретски капацитет за угаљ 2650 </a:t>
            </a:r>
            <a:r>
              <a:rPr lang="sr-Cyrl-C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r-Cyrl-CS" sz="1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r-Cyrl-C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r-Latn-C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јаловину 6000</a:t>
            </a:r>
            <a:r>
              <a:rPr lang="sr-Cyrl-C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r-Cyrl-CS" sz="1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r-Cyrl-C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r-Latn-C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Комбиновани рад са другим транспортним системима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Ниски трошкови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одржавања</a:t>
            </a:r>
            <a:endParaRPr lang="sr-Latn-R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Погон – уз помоћ погонске станице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7400" y="5373469"/>
            <a:ext cx="2982299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Вредност инвестиције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995.000 €</a:t>
            </a:r>
            <a:endParaRPr lang="sr-Latn-R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81000" y="1436255"/>
            <a:ext cx="8153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Cyrl-RS" altLang="en-US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Расподелна станица </a:t>
            </a:r>
            <a:r>
              <a:rPr lang="sr-Cyrl-RS" alt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МРС-1800</a:t>
            </a:r>
            <a:endParaRPr lang="sr-Latn-RS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628107" y="304800"/>
            <a:ext cx="611777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Cyrl-R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r>
              <a:rPr lang="sr-Cyrl-RS" alt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) Измештање </a:t>
            </a:r>
            <a:r>
              <a:rPr lang="sr-Cyrl-R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државног </a:t>
            </a:r>
            <a:r>
              <a:rPr lang="sr-Cyrl-RS" alt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пута </a:t>
            </a:r>
            <a:r>
              <a:rPr lang="sr-Latn-RS" alt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Ib </a:t>
            </a:r>
            <a:r>
              <a:rPr lang="sr-Cyrl-RS" alt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реда</a:t>
            </a:r>
            <a:r>
              <a:rPr lang="sr-Latn-RS" alt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(M22) – </a:t>
            </a:r>
            <a:r>
              <a:rPr lang="sr-Cyrl-RS" alt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Ибарска магистрала</a:t>
            </a:r>
          </a:p>
          <a:p>
            <a:pPr algn="l"/>
            <a:endParaRPr lang="sr-Latn-RS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3658" y="1600200"/>
            <a:ext cx="5105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Циљ: проширење </a:t>
            </a: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копа „Јужно поље“</a:t>
            </a:r>
          </a:p>
          <a:p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Пројекат обухвата:</a:t>
            </a:r>
          </a:p>
          <a:p>
            <a:pPr marL="342900" indent="-342900">
              <a:buFontTx/>
              <a:buChar char="-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Измештање пута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=7.247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=7 </a:t>
            </a:r>
            <a:r>
              <a:rPr lang="sr-Latn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Изградњу 3 раскрснице</a:t>
            </a:r>
          </a:p>
          <a:p>
            <a:pPr marL="342900" indent="-342900">
              <a:buFontTx/>
              <a:buChar char="-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Изградњу моста </a:t>
            </a:r>
          </a:p>
          <a:p>
            <a:pPr marL="342900" indent="-342900">
              <a:buFontTx/>
              <a:buChar char="-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Реконструкцију далековода </a:t>
            </a:r>
          </a:p>
          <a:p>
            <a:pPr marL="342900" indent="-342900">
              <a:buFontTx/>
              <a:buChar char="-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Реконструкцију пратеће инфраструктуре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 descr="C:\Users\veljko.stijacic\AppData\Local\Microsoft\Windows\INetCache\Content.Word\Ka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3955" r="3360" b="2271"/>
          <a:stretch>
            <a:fillRect/>
          </a:stretch>
        </p:blipFill>
        <p:spPr bwMode="auto">
          <a:xfrm>
            <a:off x="152400" y="1524000"/>
            <a:ext cx="380047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23658" y="4800600"/>
            <a:ext cx="2982299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Вредност инвестиције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5.125.000 €</a:t>
            </a:r>
            <a:endParaRPr lang="sr-Latn-R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veljko.stijacic\AppData\Local\Microsoft\Windows\INetCache\Content.Word\_RAS57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5" t="14677" r="864" b="7590"/>
          <a:stretch/>
        </p:blipFill>
        <p:spPr bwMode="auto">
          <a:xfrm>
            <a:off x="228600" y="609600"/>
            <a:ext cx="4217142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veljko.stijacic\AppData\Local\Microsoft\Windows\INetCache\Content.Word\_RAS57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22028" r="-496" b="-474"/>
          <a:stretch/>
        </p:blipFill>
        <p:spPr bwMode="auto">
          <a:xfrm>
            <a:off x="4698258" y="609600"/>
            <a:ext cx="4217142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855" y="301823"/>
            <a:ext cx="88134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Активни радови на изради земљаног насипа и на припреми за асфалтирање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717" y="3578423"/>
            <a:ext cx="6748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Радови на изградњи моста у завршној фази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veljko.stijacic\AppData\Local\Microsoft\Windows\INetCache\Content.Word\20191002_1215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7" b="45726"/>
          <a:stretch/>
        </p:blipFill>
        <p:spPr bwMode="auto">
          <a:xfrm>
            <a:off x="304800" y="3886200"/>
            <a:ext cx="8586789" cy="275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8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268020" y="228600"/>
            <a:ext cx="8549409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4) 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Извођење </a:t>
            </a:r>
            <a:r>
              <a:rPr lang="ru-RU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радова на измештању и регулацији реке 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Пештан </a:t>
            </a:r>
            <a:r>
              <a:rPr lang="en-U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I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ru-RU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фаза и изградњи пута Барошевац – Медошевац - Вреоци </a:t>
            </a:r>
            <a:endParaRPr lang="sr-Latn-RS" sz="16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8914" y="5638800"/>
            <a:ext cx="2982299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Вредност инвестиције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</a:t>
            </a:r>
            <a:r>
              <a:rPr lang="sr-Latn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00.000 €</a:t>
            </a:r>
            <a:endParaRPr lang="sr-Latn-R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765" y="4038600"/>
            <a:ext cx="59778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Циљ: отварање ПК „Поље Е“ и изградња индустријске зоне </a:t>
            </a:r>
          </a:p>
          <a:p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Пројекат обухвата: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Измештање реке Пештан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3683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Измештање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 пута Барошевац – Медошевац – Вреоци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Изградњу моста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Измештање цевовода питке, техничке и сирове воде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12621"/>
            <a:ext cx="9007268" cy="30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52400" y="152400"/>
            <a:ext cx="8665029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4) 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Извођење </a:t>
            </a:r>
            <a:r>
              <a:rPr lang="ru-RU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радова на измештању и регулацији реке 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Пештан </a:t>
            </a:r>
            <a:r>
              <a:rPr lang="en-U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I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ru-RU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фаза и изградњи пута Барошевац – Медошевац - Вреоци </a:t>
            </a:r>
            <a:endParaRPr lang="sr-Latn-RS" sz="16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"/>
          <a:stretch/>
        </p:blipFill>
        <p:spPr bwMode="auto">
          <a:xfrm>
            <a:off x="457200" y="914400"/>
            <a:ext cx="4114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914400"/>
            <a:ext cx="4114800" cy="2560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981200" y="6172200"/>
            <a:ext cx="8665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Радови на изградњи речног корита и пута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91" y="3613531"/>
            <a:ext cx="411480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06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1" y="2971800"/>
            <a:ext cx="5250180" cy="327660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Инвестициони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пројекти са основним циљем заштите </a:t>
            </a:r>
            <a:r>
              <a:rPr lang="sr-Cyrl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ивотне средине</a:t>
            </a:r>
          </a:p>
          <a:p>
            <a:pPr algn="l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Инвестициони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пројекти са циљем унапређења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производње
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Ц) Улагање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рекултивацију терена</a:t>
            </a:r>
            <a:endParaRPr lang="sr-Latn-R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762000"/>
            <a:ext cx="5250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Инвестиције и заштита животне средине – приоритет ЕПС-а</a:t>
            </a:r>
            <a:br>
              <a:rPr lang="ru-RU" sz="2800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Огранак РБ </a:t>
            </a:r>
            <a:r>
              <a:rPr lang="ru-RU" sz="28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Колубара</a:t>
            </a:r>
            <a:endParaRPr lang="ru-RU" sz="2800" b="1" cap="al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52400" y="152400"/>
            <a:ext cx="8665029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4) 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Извођење </a:t>
            </a:r>
            <a:r>
              <a:rPr lang="ru-RU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радова на измештању и регулацији реке 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Пештан </a:t>
            </a:r>
            <a:r>
              <a:rPr lang="en-U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I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ru-RU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фаза и изградњи пута </a:t>
            </a:r>
            <a:r>
              <a:rPr lang="ru-RU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Барошевац – Медошевац - Вреоци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endParaRPr lang="sr-Latn-RS" sz="16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3360"/>
            <a:ext cx="4191000" cy="2555442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t="216" r="-194" b="10896"/>
          <a:stretch/>
        </p:blipFill>
        <p:spPr>
          <a:xfrm>
            <a:off x="4571998" y="3553360"/>
            <a:ext cx="4191002" cy="2555442"/>
          </a:xfrm>
          <a:prstGeom prst="rect">
            <a:avLst/>
          </a:prstGeom>
        </p:spPr>
      </p:pic>
      <p:pic>
        <p:nvPicPr>
          <p:cNvPr id="17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t="535" r="10420" b="9957"/>
          <a:stretch/>
        </p:blipFill>
        <p:spPr bwMode="auto">
          <a:xfrm>
            <a:off x="304800" y="914400"/>
            <a:ext cx="4191000" cy="257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" b="4914"/>
          <a:stretch/>
        </p:blipFill>
        <p:spPr bwMode="auto">
          <a:xfrm>
            <a:off x="4571998" y="914401"/>
            <a:ext cx="4191002" cy="257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2209800" y="6174641"/>
            <a:ext cx="8665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Радови на изградњи моста и цевовода 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52400" y="152400"/>
            <a:ext cx="8665029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5</a:t>
            </a:r>
            <a:r>
              <a:rPr lang="en-U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) </a:t>
            </a:r>
            <a:r>
              <a:rPr lang="sr-Cyrl-R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Израда техничке документације за објекте регулације реке Пештан, </a:t>
            </a:r>
            <a:r>
              <a:rPr lang="en-U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II </a:t>
            </a:r>
            <a:r>
              <a:rPr lang="sr-Cyrl-R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фаза, и контроле отицања поплавних вода</a:t>
            </a:r>
            <a:endParaRPr lang="sr-Latn-RS" sz="16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38200"/>
            <a:ext cx="8588829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598" y="4724400"/>
            <a:ext cx="62484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Циљ: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проширење </a:t>
            </a: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 „Поље Е“ </a:t>
            </a:r>
          </a:p>
          <a:p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Пројектом је обухваћена: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Изградња 5 високих брана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„Рудовци“ и „Крушевица“ на реци Пештан, „Трбушница“ на реци Трбушници, „Бистрица“ на реци Бистрици и „Даросавица“ на реци Даросавици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Изградња ободног канала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L=4183 m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5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152400" y="152400"/>
            <a:ext cx="8665029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Latn-R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6</a:t>
            </a:r>
            <a:r>
              <a:rPr lang="en-U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) 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Изградњa индустријских и инфраструктурних објеката за површински коп </a:t>
            </a:r>
            <a:r>
              <a:rPr lang="sr-Cyrl-R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„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Поље Е</a:t>
            </a:r>
            <a:r>
              <a:rPr lang="sr-Cyrl-RS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“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, </a:t>
            </a:r>
            <a:r>
              <a:rPr lang="ru-RU" alt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у Барошевцу</a:t>
            </a:r>
            <a:endParaRPr lang="sr-Latn-RS" sz="16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976336"/>
            <a:ext cx="62484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Циљ: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проширење </a:t>
            </a: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 „Поље Е“ </a:t>
            </a:r>
          </a:p>
          <a:p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Пројектном документацијом је предвиђена: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изградња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 30 објеката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различите сложености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Изградња поменутих објеката у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фазе (пре и после измештања реке Пештан </a:t>
            </a: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пута Барошевац </a:t>
            </a: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Медошевац - Вреоци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5486400"/>
            <a:ext cx="2982299" cy="87493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Процењена вредност </a:t>
            </a:r>
            <a:r>
              <a:rPr lang="sr-Cyrl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инвестиције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.000.000 €</a:t>
            </a:r>
            <a:endParaRPr lang="sr-Latn-R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ituacija Polje E 29. 7.pdf - Sumatra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16098" r="10001" b="13016"/>
          <a:stretch/>
        </p:blipFill>
        <p:spPr>
          <a:xfrm>
            <a:off x="240142" y="762000"/>
            <a:ext cx="8675257" cy="415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47549"/>
            <a:ext cx="1512195" cy="139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31053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r="-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4800" y="5943599"/>
            <a:ext cx="8229600" cy="603949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Техничка рекултивација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Биолошка рекултивација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3276" y="228600"/>
            <a:ext cx="8792123" cy="876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Ц) Улагање у рекултивацију терена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750 ha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038600" y="6096000"/>
            <a:ext cx="609600" cy="30480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0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5" t="-48" r="6631" b="48"/>
          <a:stretch/>
        </p:blipFill>
        <p:spPr>
          <a:xfrm>
            <a:off x="2972400" y="152400"/>
            <a:ext cx="5867400" cy="32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47549"/>
            <a:ext cx="1512195" cy="13900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" y="190500"/>
            <a:ext cx="2514600" cy="6166549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Техничка рекултивација</a:t>
            </a:r>
          </a:p>
          <a:p>
            <a:pPr marL="342900" indent="-342900">
              <a:buFontTx/>
              <a:buChar char="-"/>
            </a:pPr>
            <a:endParaRPr 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примарна</a:t>
            </a:r>
          </a:p>
          <a:p>
            <a:pPr marL="342900" indent="-342900">
              <a:buFontTx/>
              <a:buChar char="-"/>
            </a:pP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секундарна </a:t>
            </a:r>
            <a:endParaRPr lang="sr-Latn-R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971800" y="3465600"/>
            <a:ext cx="5868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2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99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47549"/>
            <a:ext cx="1512195" cy="13900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0" y="381001"/>
            <a:ext cx="2590800" cy="60198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Биолошка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рекултивација</a:t>
            </a:r>
          </a:p>
          <a:p>
            <a:pPr marL="342900" indent="-342900">
              <a:buFontTx/>
              <a:buChar char="-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пољопривредна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140 ha </a:t>
            </a:r>
          </a:p>
          <a:p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умска 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 ha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4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47549"/>
            <a:ext cx="1512195" cy="13900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0" y="356299"/>
            <a:ext cx="2438400" cy="60198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Пољопривредна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рекултивација</a:t>
            </a:r>
          </a:p>
          <a:p>
            <a:pPr marL="342900" indent="-342900">
              <a:buFontTx/>
              <a:buChar char="-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РБ Колубара 140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</a:p>
          <a:p>
            <a:endParaRPr lang="sr-Latn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фаза:  оплемењивање квалитета земљишта биљним културама</a:t>
            </a: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фаза: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Пољопривредна производња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3505200" y="3505200"/>
            <a:ext cx="5133513" cy="32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47549"/>
            <a:ext cx="1512195" cy="13900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0" y="356299"/>
            <a:ext cx="2438400" cy="60198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Пољопривредна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рекултивација</a:t>
            </a:r>
          </a:p>
          <a:p>
            <a:pPr marL="342900" indent="-342900">
              <a:buFontTx/>
              <a:buChar char="-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sr-Cyrl-RS" sz="1400" dirty="0">
                <a:latin typeface="Arial" panose="020B0604020202020204" pitchFamily="34" charset="0"/>
                <a:cs typeface="Arial" panose="020B0604020202020204" pitchFamily="34" charset="0"/>
              </a:rPr>
              <a:t>фаза:  оплемењивање квалитета земљишта биљним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културама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(грахорица, луцерка)</a:t>
            </a:r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5556" r="10095" b="5556"/>
          <a:stretch/>
        </p:blipFill>
        <p:spPr>
          <a:xfrm>
            <a:off x="3505201" y="189000"/>
            <a:ext cx="5133513" cy="324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4790" y="5253678"/>
            <a:ext cx="2438400" cy="8054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Вредност </a:t>
            </a:r>
            <a:r>
              <a:rPr lang="sr-Cyrl-RS" sz="20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инвестиције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Cyrl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500 €/</a:t>
            </a:r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53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47549"/>
            <a:ext cx="1512195" cy="13900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0" y="356299"/>
            <a:ext cx="2438400" cy="60198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Пољопривредна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рекултивација</a:t>
            </a:r>
          </a:p>
          <a:p>
            <a:pPr marL="342900" indent="-342900">
              <a:buFontTx/>
              <a:buChar char="-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фаза: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Пољопривредна производња</a:t>
            </a: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Јабуке	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Пшеница</a:t>
            </a:r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80 ha</a:t>
            </a:r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Кукуруз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    30 ha</a:t>
            </a:r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Сунцокрет </a:t>
            </a:r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23 ha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5939400" y="1044600"/>
            <a:ext cx="2976000" cy="223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050" y="1054125"/>
            <a:ext cx="2976000" cy="22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939400" y="3378225"/>
            <a:ext cx="2976000" cy="223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r="5377"/>
          <a:stretch/>
        </p:blipFill>
        <p:spPr>
          <a:xfrm>
            <a:off x="2813100" y="3406800"/>
            <a:ext cx="2976000" cy="2232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24" y="5253678"/>
            <a:ext cx="1869152" cy="8054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Вредност </a:t>
            </a:r>
            <a:r>
              <a:rPr lang="sr-Cyrl-RS" sz="20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инвестиције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sr-Cyrl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€/</a:t>
            </a:r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47549"/>
            <a:ext cx="1512195" cy="13900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" y="180109"/>
            <a:ext cx="2514600" cy="6166549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Шумска рекултивација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Расадник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sr-Latn-RS" sz="1400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Шума 600 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60%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четинари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40% лишћари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13334" r="-521" b="11666"/>
          <a:stretch/>
        </p:blipFill>
        <p:spPr>
          <a:xfrm>
            <a:off x="3124200" y="152400"/>
            <a:ext cx="5760000" cy="32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2" b="278"/>
          <a:stretch/>
        </p:blipFill>
        <p:spPr>
          <a:xfrm>
            <a:off x="3124200" y="3429000"/>
            <a:ext cx="5760000" cy="324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0784" y="4800600"/>
            <a:ext cx="2161713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Вредност инвестиције</a:t>
            </a:r>
            <a:endParaRPr lang="sr-Latn-R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Cyrl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заснивање и одржавање)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sr-Cyrl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€/</a:t>
            </a:r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endParaRPr lang="sr-Latn-R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1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07670"/>
            <a:ext cx="5943600" cy="1828800"/>
          </a:xfrm>
        </p:spPr>
        <p:txBody>
          <a:bodyPr>
            <a:normAutofit/>
          </a:bodyPr>
          <a:lstStyle/>
          <a:p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</a:t>
            </a: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Инвестициони </a:t>
            </a: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пројекти</a:t>
            </a:r>
            <a:r>
              <a:rPr lang="sr-Latn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</a:t>
            </a:r>
            <a:r>
              <a:rPr lang="sr-Latn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основним</a:t>
            </a:r>
            <a:r>
              <a:rPr lang="sr-Latn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циљем</a:t>
            </a:r>
            <a:r>
              <a:rPr lang="sr-Latn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заштите</a:t>
            </a:r>
            <a:r>
              <a:rPr lang="sr-Latn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животне средине у</a:t>
            </a:r>
            <a:r>
              <a:rPr lang="sr-Latn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огранку РБ Колубара</a:t>
            </a:r>
            <a:endParaRPr lang="sr-Latn-R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endParaRPr lang="sr-Latn-RS" sz="2800" dirty="0"/>
          </a:p>
          <a:p>
            <a:pPr algn="l"/>
            <a:endParaRPr lang="sr-Latn-RS" dirty="0"/>
          </a:p>
          <a:p>
            <a:pPr marL="457200" indent="-457200" algn="l">
              <a:buAutoNum type="arabicParenR"/>
            </a:pPr>
            <a:endParaRPr lang="sr-Latn-RS" dirty="0" smtClean="0"/>
          </a:p>
          <a:p>
            <a:pPr marL="457200" indent="-457200" algn="l">
              <a:buAutoNum type="arabicParenR"/>
            </a:pPr>
            <a:endParaRPr lang="sr-Latn-RS" dirty="0"/>
          </a:p>
          <a:p>
            <a:pPr marL="457200" indent="-457200" algn="l">
              <a:buAutoNum type="arabicParenR"/>
            </a:pPr>
            <a:endParaRPr lang="sr-Latn-RS" dirty="0" smtClean="0"/>
          </a:p>
          <a:p>
            <a:pPr marL="457200" indent="-457200" algn="l">
              <a:buAutoNum type="arabicParenR"/>
            </a:pPr>
            <a:endParaRPr lang="sr-Latn-R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85800" y="2819400"/>
            <a:ext cx="8153400" cy="3733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Пројекат унапређења животне средине у Колубарском угљеном басену – Зелени кредит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Котларница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са подстаницом индустриских и инфраструктурних објеката за потребе ПК Поље Е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Систем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даљинског грејања у Барошевцу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Постројење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за пречишћавање отпадних вода (ППОВ)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Реконструкција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електрофилтера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и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II</a:t>
            </a: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на Топлани Вреоци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Систем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за континуални мониторинг емисије загађујићих материја у ваздуху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Постројење </a:t>
            </a:r>
            <a:r>
              <a:rPr lang="ru-RU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за третман отпадних вода на ТО </a:t>
            </a:r>
            <a:r>
              <a:rPr lang="ru-RU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Прерада</a:t>
            </a:r>
            <a:endParaRPr lang="ru-RU" altLang="en-US" sz="1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6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47549"/>
            <a:ext cx="1512195" cy="13900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" y="180109"/>
            <a:ext cx="2514600" cy="6166549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Шумска рекултивација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Шума 600 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60%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четинари</a:t>
            </a:r>
          </a:p>
          <a:p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црни бор, бели бор, дуглазија, ариш итд</a:t>
            </a: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40% лишћари</a:t>
            </a:r>
          </a:p>
          <a:p>
            <a:endParaRPr lang="sr-Cyrl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липа, јасен, лужњак, топола, јавор</a:t>
            </a:r>
          </a:p>
          <a:p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6666" r="-2499" b="22223"/>
          <a:stretch/>
        </p:blipFill>
        <p:spPr>
          <a:xfrm>
            <a:off x="3429000" y="153983"/>
            <a:ext cx="5715000" cy="32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8847" r="22036" b="24445"/>
          <a:stretch/>
        </p:blipFill>
        <p:spPr>
          <a:xfrm>
            <a:off x="3429000" y="3446550"/>
            <a:ext cx="55458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5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38400" y="3200400"/>
            <a:ext cx="4343400" cy="2224024"/>
          </a:xfrm>
        </p:spPr>
        <p:txBody>
          <a:bodyPr>
            <a:normAutofit/>
          </a:bodyPr>
          <a:lstStyle/>
          <a:p>
            <a:r>
              <a:rPr lang="sr-Cyrl-R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Хвала на </a:t>
            </a:r>
            <a:r>
              <a:rPr lang="sr-Cyrl-R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пажњи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6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609600"/>
            <a:ext cx="8915400" cy="1828800"/>
          </a:xfrm>
        </p:spPr>
        <p:txBody>
          <a:bodyPr>
            <a:normAutofit/>
          </a:bodyPr>
          <a:lstStyle/>
          <a:p>
            <a:pPr marL="457200" indent="-457200" algn="l">
              <a:buAutoNum type="arabicParenR"/>
            </a:pPr>
            <a:endParaRPr lang="sr-Latn-RS" sz="2800" dirty="0"/>
          </a:p>
          <a:p>
            <a:pPr algn="l"/>
            <a:endParaRPr lang="sr-Latn-RS" dirty="0"/>
          </a:p>
          <a:p>
            <a:pPr marL="457200" indent="-457200" algn="l">
              <a:buAutoNum type="arabicParenR"/>
            </a:pPr>
            <a:endParaRPr lang="sr-Latn-RS" dirty="0" smtClean="0"/>
          </a:p>
          <a:p>
            <a:pPr marL="457200" indent="-457200" algn="l">
              <a:buAutoNum type="arabicParenR"/>
            </a:pPr>
            <a:endParaRPr lang="sr-Latn-RS" dirty="0"/>
          </a:p>
          <a:p>
            <a:pPr marL="457200" indent="-457200" algn="l">
              <a:buAutoNum type="arabicParenR"/>
            </a:pPr>
            <a:endParaRPr lang="sr-Latn-RS" dirty="0" smtClean="0"/>
          </a:p>
          <a:p>
            <a:pPr marL="457200" indent="-457200" algn="l">
              <a:buAutoNum type="arabicParenR"/>
            </a:pPr>
            <a:endParaRPr lang="sr-Latn-R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1500" y="151219"/>
            <a:ext cx="81534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ru-RU" altLang="en-U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Пројекат </a:t>
            </a:r>
            <a:r>
              <a:rPr lang="ru-RU" alt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унапређења животне средине у Колубарском угљеном басену – Зелени </a:t>
            </a:r>
            <a:r>
              <a:rPr lang="ru-RU" altLang="en-U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кредит</a:t>
            </a:r>
          </a:p>
          <a:p>
            <a:r>
              <a:rPr lang="ru-RU" altLang="en-U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Пројекат </a:t>
            </a:r>
            <a:r>
              <a:rPr lang="ru-RU" alt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А  - </a:t>
            </a:r>
            <a:r>
              <a:rPr lang="ru-RU" altLang="en-U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ЗАВРШЕН</a:t>
            </a:r>
            <a:endParaRPr lang="sr-Latn-R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2808000" cy="208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210" y="3810000"/>
            <a:ext cx="24817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180975" algn="just">
              <a:tabLst>
                <a:tab pos="461963" algn="l"/>
              </a:tabLst>
            </a:pPr>
            <a:r>
              <a:rPr lang="sr-Latn-C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# A1</a:t>
            </a:r>
            <a:r>
              <a:rPr lang="sr-Cyrl-R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Роторни багер</a:t>
            </a:r>
            <a:r>
              <a:rPr lang="sr-Latn-C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sr-Latn-CS" altLang="en-US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6600 </a:t>
            </a:r>
            <a:r>
              <a:rPr lang="sr-Latn-C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m</a:t>
            </a:r>
            <a:r>
              <a:rPr lang="sr-Latn-CS" altLang="en-US" sz="1200" baseline="30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3</a:t>
            </a:r>
            <a:r>
              <a:rPr lang="sr-Latn-C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/h</a:t>
            </a:r>
            <a:endParaRPr lang="sr-Latn-R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5819131"/>
            <a:ext cx="2982299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Вредност инвестиције </a:t>
            </a: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80.000.000 €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EBRD</a:t>
            </a:r>
            <a:endParaRPr lang="sr-Latn-R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6400"/>
            <a:ext cx="2808000" cy="208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14534" y="3810000"/>
            <a:ext cx="2925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180975" algn="just">
              <a:tabLst>
                <a:tab pos="461963" algn="l"/>
              </a:tabLst>
            </a:pPr>
            <a:r>
              <a:rPr lang="sr-Latn-CS" altLang="en-US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# A3 </a:t>
            </a:r>
            <a:r>
              <a:rPr lang="sr-Cyrl-R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Одлагач капацитета </a:t>
            </a:r>
            <a:r>
              <a:rPr lang="sr-Latn-C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8800 </a:t>
            </a:r>
            <a:r>
              <a:rPr lang="sr-Latn-CS" altLang="en-US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m3/h</a:t>
            </a:r>
            <a:endParaRPr lang="sr-Latn-RS" sz="1200" dirty="0">
              <a:solidFill>
                <a:srgbClr val="00206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76400"/>
            <a:ext cx="2808000" cy="208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3200" y="3810169"/>
            <a:ext cx="328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0975" algn="just">
              <a:tabLst>
                <a:tab pos="461963" algn="l"/>
              </a:tabLst>
            </a:pPr>
            <a:r>
              <a:rPr lang="sr-Latn-CS" altLang="en-US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# A2 </a:t>
            </a:r>
            <a:r>
              <a:rPr lang="sr-Cyrl-R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Транспортери са траком</a:t>
            </a:r>
            <a:r>
              <a:rPr lang="sr-Latn-C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sr-Cyrl-R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Б</a:t>
            </a:r>
            <a:r>
              <a:rPr lang="sr-Latn-C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sr-Latn-CS" altLang="en-US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2000</a:t>
            </a:r>
            <a:endParaRPr lang="sr-Latn-R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06057" y="4486870"/>
            <a:ext cx="28848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Бенефити:</a:t>
            </a:r>
          </a:p>
          <a:p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 обарања прашине</a:t>
            </a:r>
          </a:p>
          <a:p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 </a:t>
            </a:r>
            <a:r>
              <a:rPr lang="sr-Cyrl-R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заштите од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буке</a:t>
            </a:r>
          </a:p>
        </p:txBody>
      </p:sp>
      <p:pic>
        <p:nvPicPr>
          <p:cNvPr id="3074" name="Picture 2" descr="C:\Users\korisnik\Desktop\Prezentacija\Homogenizacija\Paket A\TS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2" b="31963"/>
          <a:stretch/>
        </p:blipFill>
        <p:spPr bwMode="auto">
          <a:xfrm>
            <a:off x="152400" y="4236600"/>
            <a:ext cx="280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73945" y="6326963"/>
            <a:ext cx="14105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180975" algn="just">
              <a:tabLst>
                <a:tab pos="461963" algn="l"/>
              </a:tabLst>
            </a:pPr>
            <a:r>
              <a:rPr lang="sr-Latn-C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# A</a:t>
            </a:r>
            <a:r>
              <a:rPr lang="sr-Cyrl-R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4 Напајање</a:t>
            </a:r>
            <a:endParaRPr lang="sr-Latn-R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0" y="570131"/>
            <a:ext cx="8915400" cy="649069"/>
          </a:xfrm>
        </p:spPr>
        <p:txBody>
          <a:bodyPr>
            <a:normAutofit/>
          </a:bodyPr>
          <a:lstStyle/>
          <a:p>
            <a:pPr indent="180975">
              <a:tabLst>
                <a:tab pos="461963" algn="l"/>
              </a:tabLst>
            </a:pPr>
            <a:r>
              <a:rPr lang="sr-Cyrl-R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Пројекат</a:t>
            </a:r>
            <a:r>
              <a:rPr lang="sr-Latn-C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sr-Cyrl-R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Б</a:t>
            </a:r>
            <a:r>
              <a:rPr lang="sr-Latn-C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sr-Cyrl-R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- ЗАВРШЕН</a:t>
            </a:r>
            <a:endParaRPr lang="sr-Latn-RS" sz="2000" b="1" dirty="0">
              <a:solidFill>
                <a:srgbClr val="002060"/>
              </a:solidFill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65" y="1219200"/>
            <a:ext cx="7022835" cy="39709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0832" y="5799780"/>
            <a:ext cx="2982299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Вредност инвестиције </a:t>
            </a: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19.600.000 €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KfW</a:t>
            </a:r>
            <a:endParaRPr lang="sr-Latn-R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9932" y="5287833"/>
            <a:ext cx="32256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>
              <a:tabLst>
                <a:tab pos="461963" algn="l"/>
              </a:tabLst>
            </a:pPr>
            <a:r>
              <a:rPr lang="sr-Cyrl-R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Одлагач</a:t>
            </a:r>
            <a:r>
              <a:rPr lang="sr-Latn-C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sr-Latn-CS" alt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12000 m</a:t>
            </a:r>
            <a:r>
              <a:rPr lang="sr-Latn-CS" altLang="en-US" sz="1400" baseline="30000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3</a:t>
            </a:r>
            <a:r>
              <a:rPr lang="sr-Latn-CS" alt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/h </a:t>
            </a:r>
            <a:endParaRPr lang="sr-Latn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609600"/>
            <a:ext cx="8915400" cy="1828800"/>
          </a:xfrm>
        </p:spPr>
        <p:txBody>
          <a:bodyPr>
            <a:normAutofit/>
          </a:bodyPr>
          <a:lstStyle/>
          <a:p>
            <a:pPr marL="457200" indent="-457200" algn="l">
              <a:buAutoNum type="arabicParenR"/>
            </a:pPr>
            <a:endParaRPr lang="sr-Latn-R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R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endParaRPr lang="sr-Latn-R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endParaRPr lang="sr-Latn-R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304800"/>
            <a:ext cx="8153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tabLst>
                <a:tab pos="461963" algn="l"/>
              </a:tabLst>
            </a:pP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Пројекат Ц – у завршној фази</a:t>
            </a:r>
            <a:endParaRPr lang="sr-Latn-RS" sz="2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514350" indent="-514350" algn="l">
              <a:buAutoNum type="arabicParenR"/>
            </a:pPr>
            <a:endParaRPr lang="sr-Latn-RS" sz="2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514350" indent="-514350" algn="l">
              <a:buAutoNum type="arabicParenR"/>
            </a:pPr>
            <a:endParaRPr lang="sr-Latn-RS" sz="2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514350" indent="-514350" algn="l">
              <a:buAutoNum type="arabicParenR"/>
            </a:pPr>
            <a:endParaRPr lang="sr-Latn-RS" sz="2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514350" indent="-514350" algn="l">
              <a:buAutoNum type="arabicParenR"/>
            </a:pPr>
            <a:endParaRPr lang="sr-Latn-RS" sz="2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Latn-RS" sz="2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4" descr="Sl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12859" r="14545" b="15131"/>
          <a:stretch>
            <a:fillRect/>
          </a:stretch>
        </p:blipFill>
        <p:spPr bwMode="auto">
          <a:xfrm>
            <a:off x="685800" y="838200"/>
            <a:ext cx="7848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304800" y="4953000"/>
            <a:ext cx="5638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Font typeface="Symbol" pitchFamily="18" charset="2"/>
              <a:buChar char=""/>
              <a:tabLst>
                <a:tab pos="461963" algn="l"/>
              </a:tabLst>
            </a:pPr>
            <a:r>
              <a:rPr lang="ru-RU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Пакет # Ц1 - Хардвер и софтвер 
Пакет # Ц2 - Инфраструктурни </a:t>
            </a:r>
            <a:r>
              <a:rPr lang="ru-RU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радови</a:t>
            </a:r>
            <a:r>
              <a:rPr lang="ru-RU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Пакет # Ц3 - Опрема за нову депонију на ПК </a:t>
            </a:r>
            <a:r>
              <a:rPr lang="ru-RU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Тамнава</a:t>
            </a:r>
            <a:endParaRPr lang="ru-RU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0200" y="5005864"/>
            <a:ext cx="335280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Вредност </a:t>
            </a:r>
            <a:r>
              <a:rPr lang="sr-Cyrl-RS" sz="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инвестиције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endParaRPr lang="sr-Cyrl-RS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54.400.000 € - </a:t>
            </a:r>
            <a:r>
              <a:rPr lang="en-US" sz="5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5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</a:t>
            </a:r>
            <a:endParaRPr lang="sr-Cyrl-RS" sz="5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r>
              <a:rPr lang="sr-Cyrl-RS" sz="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</a:pPr>
            <a:r>
              <a:rPr lang="en-US" sz="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22.500.000 </a:t>
            </a:r>
            <a:r>
              <a:rPr lang="sr-Cyrl-R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</a:t>
            </a:r>
            <a:r>
              <a:rPr lang="sr-Cyrl-RS" sz="5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ЕПС</a:t>
            </a:r>
            <a:endParaRPr lang="sr-Cyrl-RS" sz="5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Clr>
                <a:schemeClr val="tx2"/>
              </a:buClr>
              <a:buSzPct val="80000"/>
              <a:buFont typeface="Wingdings" pitchFamily="2" charset="2"/>
              <a:buNone/>
            </a:pPr>
            <a:endParaRPr lang="sr-Latn-R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5" t="62009" r="3503" b="9164"/>
          <a:stretch>
            <a:fillRect/>
          </a:stretch>
        </p:blipFill>
        <p:spPr bwMode="auto">
          <a:xfrm>
            <a:off x="5715000" y="3276600"/>
            <a:ext cx="247609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7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270" y="5386909"/>
            <a:ext cx="7543799" cy="972528"/>
          </a:xfrm>
        </p:spPr>
        <p:txBody>
          <a:bodyPr>
            <a:noAutofit/>
          </a:bodyPr>
          <a:lstStyle/>
          <a:p>
            <a:r>
              <a:rPr lang="sr-Cyrl-RS" alt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alt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alt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alt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alt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Latn-C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смањење емисије</a:t>
            </a:r>
            <a:r>
              <a:rPr lang="en-U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r-Cyrl-R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уједначивање</a:t>
            </a:r>
            <a:r>
              <a:rPr lang="sr-Latn-C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концентрације :</a:t>
            </a:r>
            <a:br>
              <a:rPr lang="sr-Cyrl-R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Cyrl-RS" alt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Cyrl-RS" alt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r-Cyrl-RS" alt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en-US" sz="14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CS" alt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CS" altLang="en-US" sz="14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Latn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14" y="304799"/>
            <a:ext cx="6843712" cy="432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26999" y="4648200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r-Cyrl-RS" altLang="en-US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Бенефити пакета Ц:</a:t>
            </a:r>
            <a:br>
              <a:rPr lang="sr-Cyrl-RS" altLang="en-US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endParaRPr lang="sr-Latn-RS" sz="105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26999" y="6014581"/>
            <a:ext cx="6858002" cy="304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r-Cyrl-RS" altLang="en-US" sz="1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-</a:t>
            </a:r>
            <a:r>
              <a:rPr lang="sr-Latn-CS" altLang="en-US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sr-Cyrl-RS" altLang="en-US" sz="1400" cap="all" dirty="0" smtClean="0">
                <a:ln w="3175" cmpd="sng">
                  <a:noFill/>
                </a:ln>
                <a:solidFill>
                  <a:srgbClr val="002060"/>
                </a:solidFill>
                <a:latin typeface="Arial" panose="020B0604020202020204" pitchFamily="34" charset="0"/>
              </a:rPr>
              <a:t>Смањење</a:t>
            </a:r>
            <a:r>
              <a:rPr lang="en-US" altLang="en-US" sz="1400" cap="all" dirty="0" smtClean="0">
                <a:ln w="3175" cmpd="sng">
                  <a:noFill/>
                </a:ln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cap="all" dirty="0" err="1" smtClean="0">
                <a:ln w="3175" cmpd="sng">
                  <a:noFill/>
                </a:ln>
                <a:solidFill>
                  <a:srgbClr val="002060"/>
                </a:solidFill>
                <a:latin typeface="Arial" panose="020B0604020202020204" pitchFamily="34" charset="0"/>
              </a:rPr>
              <a:t>Ko</a:t>
            </a:r>
            <a:r>
              <a:rPr lang="sr-Cyrl-RS" altLang="en-US" sz="1400" cap="all" dirty="0" smtClean="0">
                <a:ln w="3175" cmpd="sng">
                  <a:noFill/>
                </a:ln>
                <a:solidFill>
                  <a:srgbClr val="002060"/>
                </a:solidFill>
                <a:latin typeface="Arial" panose="020B0604020202020204" pitchFamily="34" charset="0"/>
              </a:rPr>
              <a:t>личине пепела и шљаке</a:t>
            </a:r>
            <a:endParaRPr lang="sr-Latn-RS" sz="1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3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457200" y="228600"/>
            <a:ext cx="8153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24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</a:rPr>
              <a:t>2-3) Котларница са подстаницом са системом даљинског грејања у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Барошевцу</a:t>
            </a:r>
            <a:endParaRPr lang="sr-Latn-RS" sz="2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514350" indent="-514350" algn="l">
              <a:buAutoNum type="arabicParenR"/>
            </a:pPr>
            <a:endParaRPr lang="sr-Latn-RS" sz="2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514350" indent="-514350" algn="l">
              <a:buAutoNum type="arabicParenR"/>
            </a:pPr>
            <a:endParaRPr lang="sr-Latn-RS" sz="2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514350" indent="-514350" algn="l">
              <a:buAutoNum type="arabicParenR"/>
            </a:pPr>
            <a:endParaRPr lang="sr-Latn-RS" sz="2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514350" indent="-514350" algn="l">
              <a:buAutoNum type="arabicParenR"/>
            </a:pPr>
            <a:endParaRPr lang="sr-Latn-RS" sz="2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514350" indent="-514350" algn="l">
              <a:buAutoNum type="arabicParenR"/>
            </a:pPr>
            <a:endParaRPr lang="sr-Latn-RS" sz="2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Latn-RS" sz="2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 algn="l">
              <a:buFont typeface="Wingdings" pitchFamily="2" charset="2"/>
              <a:buAutoNum type="arabicParenR"/>
            </a:pPr>
            <a:endParaRPr lang="sr-Latn-R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93486" y="1219200"/>
            <a:ext cx="8040914" cy="1219200"/>
          </a:xfrm>
        </p:spPr>
        <p:txBody>
          <a:bodyPr>
            <a:noAutofit/>
          </a:bodyPr>
          <a:lstStyle/>
          <a:p>
            <a:pPr algn="l"/>
            <a:r>
              <a:rPr lang="sr-Cyrl-R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Објекат снаге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MW </a:t>
            </a:r>
            <a:r>
              <a:rPr lang="sr-Cyrl-R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 системом за пречишћавање продуката сагоревања </a:t>
            </a:r>
          </a:p>
          <a:p>
            <a:pPr algn="l"/>
            <a:r>
              <a:rPr lang="sr-Cyrl-R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Електростатички филтер 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Q=</a:t>
            </a:r>
            <a:r>
              <a:rPr lang="sr-Cyrl-R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19000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m3/h</a:t>
            </a:r>
            <a:r>
              <a:rPr lang="sr-Cyrl-R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са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степеном ефикасности </a:t>
            </a:r>
            <a:r>
              <a:rPr lang="sr-Cyrl-R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92%; 250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mg/m</a:t>
            </a:r>
            <a:r>
              <a:rPr lang="en-US" sz="1600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&lt;20 mg/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,  </a:t>
            </a:r>
            <a:r>
              <a:rPr lang="sr-Cyrl-R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висина емитера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</a:t>
            </a:r>
            <a:r>
              <a:rPr lang="en-US" sz="1600" baseline="-25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emit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= 30 m</a:t>
            </a:r>
            <a:endParaRPr lang="en-US" sz="1600" baseline="-25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R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7924800" cy="39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9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/>
          <a:stretch/>
        </p:blipFill>
        <p:spPr>
          <a:xfrm>
            <a:off x="6111600" y="228600"/>
            <a:ext cx="2880000" cy="3960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"/>
          <a:stretch/>
        </p:blipFill>
        <p:spPr>
          <a:xfrm>
            <a:off x="3132000" y="228600"/>
            <a:ext cx="2880000" cy="39600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6" y="228600"/>
            <a:ext cx="2880000" cy="39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b="33380"/>
          <a:stretch/>
        </p:blipFill>
        <p:spPr>
          <a:xfrm>
            <a:off x="125186" y="4343400"/>
            <a:ext cx="2880000" cy="2218099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4343400"/>
            <a:ext cx="2880000" cy="22176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6161674" y="4953000"/>
            <a:ext cx="2057400" cy="1010057"/>
          </a:xfrm>
        </p:spPr>
        <p:txBody>
          <a:bodyPr>
            <a:normAutofit/>
          </a:bodyPr>
          <a:lstStyle/>
          <a:p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Вредност инвестиција </a:t>
            </a: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10.000.000 </a:t>
            </a: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endParaRPr lang="sr-Latn-R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4D381E8-9334-4836-BAB9-AF4F59ACEFA1}">
  <we:reference id="wa104379177" version="1.0.0.1" store="en-US" storeType="OMEX"/>
  <we:alternateReferences>
    <we:reference id="wa104379177" version="1.0.0.1" store="wa10437917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1622</TotalTime>
  <Words>1060</Words>
  <Application>Microsoft Office PowerPoint</Application>
  <PresentationFormat>On-screen Show (4:3)</PresentationFormat>
  <Paragraphs>246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Century Gothic</vt:lpstr>
      <vt:lpstr>Symbol</vt:lpstr>
      <vt:lpstr>Times New Roman</vt:lpstr>
      <vt:lpstr>Trebuchet MS</vt:lpstr>
      <vt:lpstr>Verdana</vt:lpstr>
      <vt:lpstr>Wingdings</vt:lpstr>
      <vt:lpstr>Wingdings 3</vt:lpstr>
      <vt:lpstr>Facet</vt:lpstr>
      <vt:lpstr>ОГРАНАК РБ КОЛУБАРА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- смањење емисије /уједначивање концентрације : SO2, NO2, CO2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Хвала на пажњи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EBRD</dc:title>
  <dc:creator>Aleksandar Rasin</dc:creator>
  <cp:lastModifiedBy>Danilo Mijatović</cp:lastModifiedBy>
  <cp:revision>175</cp:revision>
  <dcterms:created xsi:type="dcterms:W3CDTF">2016-06-23T09:29:01Z</dcterms:created>
  <dcterms:modified xsi:type="dcterms:W3CDTF">2019-10-17T12:43:47Z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a021b1ba-b27b-46f8-bcc1-5f0bdf31cb82</vt:lpwstr>
  </property>
</Properties>
</file>