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7" r:id="rId1"/>
  </p:sldMasterIdLst>
  <p:notesMasterIdLst>
    <p:notesMasterId r:id="rId30"/>
  </p:notesMasterIdLst>
  <p:handoutMasterIdLst>
    <p:handoutMasterId r:id="rId31"/>
  </p:handoutMasterIdLst>
  <p:sldIdLst>
    <p:sldId id="289" r:id="rId2"/>
    <p:sldId id="297" r:id="rId3"/>
    <p:sldId id="298" r:id="rId4"/>
    <p:sldId id="363" r:id="rId5"/>
    <p:sldId id="364" r:id="rId6"/>
    <p:sldId id="376" r:id="rId7"/>
    <p:sldId id="367" r:id="rId8"/>
    <p:sldId id="377" r:id="rId9"/>
    <p:sldId id="368" r:id="rId10"/>
    <p:sldId id="378" r:id="rId11"/>
    <p:sldId id="390" r:id="rId12"/>
    <p:sldId id="391" r:id="rId13"/>
    <p:sldId id="389" r:id="rId14"/>
    <p:sldId id="381" r:id="rId15"/>
    <p:sldId id="383" r:id="rId16"/>
    <p:sldId id="392" r:id="rId17"/>
    <p:sldId id="384" r:id="rId18"/>
    <p:sldId id="386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388" r:id="rId29"/>
  </p:sldIdLst>
  <p:sldSz cx="12192000" cy="6858000"/>
  <p:notesSz cx="6858000" cy="9926638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4269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7287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ksandar" initials="a" lastIdx="0" clrIdx="0"/>
  <p:cmAuthor id="1" name="Tamara Petrović" initials="TP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F88"/>
    <a:srgbClr val="083F88"/>
    <a:srgbClr val="EF3E35"/>
    <a:srgbClr val="E2E7F0"/>
    <a:srgbClr val="013E89"/>
    <a:srgbClr val="004990"/>
    <a:srgbClr val="023E88"/>
    <a:srgbClr val="EE4156"/>
    <a:srgbClr val="EF4135"/>
    <a:srgbClr val="293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88" autoAdjust="0"/>
    <p:restoredTop sz="89725" autoAdjust="0"/>
  </p:normalViewPr>
  <p:slideViewPr>
    <p:cSldViewPr>
      <p:cViewPr varScale="1">
        <p:scale>
          <a:sx n="103" d="100"/>
          <a:sy n="103" d="100"/>
        </p:scale>
        <p:origin x="138" y="138"/>
      </p:cViewPr>
      <p:guideLst>
        <p:guide orient="horz" pos="3941"/>
        <p:guide orient="horz" pos="1207"/>
        <p:guide orient="horz" pos="4269"/>
        <p:guide orient="horz" pos="1071"/>
        <p:guide pos="7287"/>
        <p:guide pos="393"/>
        <p:guide pos="3840"/>
        <p:guide pos="7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08" y="-12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kovic.nenad\AppData\Local\Microsoft\Windows\Temporary%20Internet%20Files\Content.Outlook\CZ9MB5ZC\TE%20KOSTOLAC%202000-2018%20%20-%2009%2010%202019%20%20Proizvodnja%20i%20Tehnicka%20efikasnost%20-%20STPPE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Prezentacija\Copy%20of%20TE%20KOSTOLAC%202000-2018%20%20-%2009%2010%202019%20%20Proizvodnja%20i%20Tehnicka%20efikasnost%20-%20STPPE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Prezentacija\TEKO%20A%20i%20TEKO%20B%20emisije%20u%20vazduh%202003%20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Prezentacija\TEKO%20A%20i%20TEKO%20B%20emisije%20u%20vazduh%202003%2020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Prezentacija\TEKO%20A%20i%20TEKO%20B%20emisije%20u%20vazduh%202003%2020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53652948414535E-2"/>
          <c:y val="8.0372333357295822E-2"/>
          <c:w val="0.92323036821216664"/>
          <c:h val="0.6937121519682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1968.</c:v>
                </c:pt>
                <c:pt idx="1">
                  <c:v>1980.</c:v>
                </c:pt>
                <c:pt idx="2">
                  <c:v>1988.</c:v>
                </c:pt>
                <c:pt idx="3">
                  <c:v>1991.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B0-4CA9-BACF-EC0249C19D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1968.</c:v>
                </c:pt>
                <c:pt idx="1">
                  <c:v>1980.</c:v>
                </c:pt>
                <c:pt idx="2">
                  <c:v>1988.</c:v>
                </c:pt>
                <c:pt idx="3">
                  <c:v>1991.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0-4CA9-BACF-EC0249C19D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1968.</c:v>
                </c:pt>
                <c:pt idx="1">
                  <c:v>1980.</c:v>
                </c:pt>
                <c:pt idx="2">
                  <c:v>1988.</c:v>
                </c:pt>
                <c:pt idx="3">
                  <c:v>1991.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>
                  <c:v>348.5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BF-46EF-A1EF-7A50A8E7A1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1968.</c:v>
                </c:pt>
                <c:pt idx="1">
                  <c:v>1980.</c:v>
                </c:pt>
                <c:pt idx="2">
                  <c:v>1988.</c:v>
                </c:pt>
                <c:pt idx="3">
                  <c:v>1991.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>
                  <c:v>348.5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BF-46EF-A1EF-7A50A8E7A1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1793856"/>
        <c:axId val="271794416"/>
      </c:barChart>
      <c:catAx>
        <c:axId val="27179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794416"/>
        <c:crosses val="autoZero"/>
        <c:auto val="0"/>
        <c:lblAlgn val="ctr"/>
        <c:lblOffset val="100"/>
        <c:noMultiLvlLbl val="0"/>
      </c:catAx>
      <c:valAx>
        <c:axId val="27179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79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72608703854711"/>
          <c:y val="0.87389963206702526"/>
          <c:w val="0.38014486859950569"/>
          <c:h val="0.12610033620859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ОДГ Б1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Пре уградње система</c:v>
                </c:pt>
                <c:pt idx="1">
                  <c:v>Након уградње система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6205.8</c:v>
                </c:pt>
                <c:pt idx="1">
                  <c:v>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2E-4FD6-B197-49C5B07EFB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ОДГ Б2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Пре уградње система</c:v>
                </c:pt>
                <c:pt idx="1">
                  <c:v>Након уградње система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6682</c:v>
                </c:pt>
                <c:pt idx="1">
                  <c:v>192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42E-4FD6-B197-49C5B07EFB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1287856"/>
        <c:axId val="271288416"/>
      </c:lineChart>
      <c:catAx>
        <c:axId val="27128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288416"/>
        <c:crosses val="autoZero"/>
        <c:auto val="1"/>
        <c:lblAlgn val="ctr"/>
        <c:lblOffset val="100"/>
        <c:noMultiLvlLbl val="0"/>
      </c:catAx>
      <c:valAx>
        <c:axId val="27128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28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r-Cyrl-RS" sz="16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Производња ТЕ КОСТОЛАЦ  </a:t>
            </a:r>
            <a:r>
              <a:rPr lang="en-US" sz="16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2000-2018.</a:t>
            </a:r>
            <a:endParaRPr lang="sr-Cyrl-RS" sz="1600" b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9755919008545206"/>
          <c:y val="1.803205211420121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proizvodnje!$A$5</c:f>
              <c:strCache>
                <c:ptCount val="1"/>
                <c:pt idx="0">
                  <c:v>ТЕ КОСТОЛАЦ</c:v>
                </c:pt>
              </c:strCache>
            </c:strRef>
          </c:tx>
          <c:spPr>
            <a:ln w="349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5197985232591788E-3"/>
                  <c:y val="1.8092240868270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079194093036715E-2"/>
                  <c:y val="-4.7492132279211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9949630814797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638589662814251E-2"/>
                  <c:y val="-2.035377097680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-1.0523526212192761E-5"/>
                  <c:y val="-3.1645038781679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872752815365674E-4"/>
                  <c:y val="2.9399891410940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7950675958112471E-4"/>
                  <c:y val="-2.9399891410940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1855991308848475E-3"/>
                  <c:y val="1.809776113861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1269170204401218E-3"/>
                  <c:y val="9.5940517840534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1645021645020851E-3"/>
                  <c:y val="-2.2560631697687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935064935064939E-3"/>
                  <c:y val="-8.5458607014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2987012987012988E-2"/>
                  <c:y val="-6.7681895093062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1539353035415236E-3"/>
                  <c:y val="3.6034835747054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3442660874517839E-3"/>
                  <c:y val="1.5830710759736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6.0140579668766982E-3"/>
                  <c:y val="6.960882830125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3.1879878798262594E-3"/>
                  <c:y val="-3.74799645349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2.3031880976905343E-3"/>
                  <c:y val="-1.092087547213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B8B-4E3E-AE93-E692F08F0B15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2.1750690254627261E-3"/>
                  <c:y val="-3.1648835773700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B8B-4E3E-AE93-E692F08F0B15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proizvodnje!$B$3:$T$3</c:f>
              <c:numCache>
                <c:formatCode>0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proizvodnje!$B$5:$T$5</c:f>
              <c:numCache>
                <c:formatCode>#,##0</c:formatCode>
                <c:ptCount val="19"/>
                <c:pt idx="0">
                  <c:v>2473.1516999999999</c:v>
                </c:pt>
                <c:pt idx="1">
                  <c:v>2823.3120000000004</c:v>
                </c:pt>
                <c:pt idx="2">
                  <c:v>2998.4040000000005</c:v>
                </c:pt>
                <c:pt idx="3">
                  <c:v>3817.4728999999998</c:v>
                </c:pt>
                <c:pt idx="4">
                  <c:v>3742.8230000000003</c:v>
                </c:pt>
                <c:pt idx="5">
                  <c:v>4426.3040000000001</c:v>
                </c:pt>
                <c:pt idx="6">
                  <c:v>4369.4399999999996</c:v>
                </c:pt>
                <c:pt idx="7">
                  <c:v>5069.7170000000006</c:v>
                </c:pt>
                <c:pt idx="8">
                  <c:v>4876.7000000000007</c:v>
                </c:pt>
                <c:pt idx="9">
                  <c:v>5897.4920000000002</c:v>
                </c:pt>
                <c:pt idx="10">
                  <c:v>4808.7219999999998</c:v>
                </c:pt>
                <c:pt idx="11">
                  <c:v>6256.6339999999991</c:v>
                </c:pt>
                <c:pt idx="12">
                  <c:v>5122.9000000000005</c:v>
                </c:pt>
                <c:pt idx="13">
                  <c:v>6472.3</c:v>
                </c:pt>
                <c:pt idx="14">
                  <c:v>4132.1000000000004</c:v>
                </c:pt>
                <c:pt idx="15">
                  <c:v>5988.9</c:v>
                </c:pt>
                <c:pt idx="16">
                  <c:v>6753.1</c:v>
                </c:pt>
                <c:pt idx="17">
                  <c:v>6861.8</c:v>
                </c:pt>
                <c:pt idx="18">
                  <c:v>6339.7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FB8B-4E3E-AE93-E692F08F0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159840"/>
        <c:axId val="195160400"/>
      </c:lineChart>
      <c:catAx>
        <c:axId val="1951598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5160400"/>
        <c:crosses val="autoZero"/>
        <c:auto val="1"/>
        <c:lblAlgn val="ctr"/>
        <c:lblOffset val="100"/>
        <c:tickLblSkip val="3"/>
        <c:noMultiLvlLbl val="0"/>
      </c:catAx>
      <c:valAx>
        <c:axId val="195160400"/>
        <c:scaling>
          <c:orientation val="minMax"/>
          <c:max val="7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5159840"/>
        <c:crosses val="autoZero"/>
        <c:crossBetween val="between"/>
        <c:majorUnit val="1000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28575" cap="flat" cmpd="sng" algn="ctr">
      <a:solidFill>
        <a:schemeClr val="accent6">
          <a:lumMod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Ogranka TE KOSTOLAC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'Koef TE KOSTOLAC'!$C$4:$C$5</c:f>
              <c:strCache>
                <c:ptCount val="2"/>
                <c:pt idx="0">
                  <c:v>Ke</c:v>
                </c:pt>
                <c:pt idx="1">
                  <c:v>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'Koef TE KOSTOLAC'!$B$6:$B$25</c:f>
              <c:numCache>
                <c:formatCode>General</c:formatCode>
                <c:ptCount val="20"/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'Koef TE KOSTOLAC'!$C$6:$C$25</c:f>
              <c:numCache>
                <c:formatCode>0.0</c:formatCode>
                <c:ptCount val="20"/>
                <c:pt idx="1">
                  <c:v>48.1038553382649</c:v>
                </c:pt>
                <c:pt idx="2">
                  <c:v>51.155283780948103</c:v>
                </c:pt>
                <c:pt idx="3">
                  <c:v>52.002272569520827</c:v>
                </c:pt>
                <c:pt idx="4">
                  <c:v>61.110495507331883</c:v>
                </c:pt>
                <c:pt idx="5">
                  <c:v>68.407789762150614</c:v>
                </c:pt>
                <c:pt idx="6">
                  <c:v>68.070760142587986</c:v>
                </c:pt>
                <c:pt idx="7">
                  <c:v>65.79755890377804</c:v>
                </c:pt>
                <c:pt idx="8">
                  <c:v>72.414782877785569</c:v>
                </c:pt>
                <c:pt idx="9">
                  <c:v>68.912826894823155</c:v>
                </c:pt>
                <c:pt idx="10">
                  <c:v>82.573399388856785</c:v>
                </c:pt>
                <c:pt idx="11">
                  <c:v>67.238078564261855</c:v>
                </c:pt>
                <c:pt idx="12">
                  <c:v>82.691735168080797</c:v>
                </c:pt>
                <c:pt idx="13">
                  <c:v>68.183906002888932</c:v>
                </c:pt>
                <c:pt idx="14">
                  <c:v>86.813841623741553</c:v>
                </c:pt>
                <c:pt idx="15">
                  <c:v>54.706277464606657</c:v>
                </c:pt>
                <c:pt idx="16">
                  <c:v>79.601183777147554</c:v>
                </c:pt>
                <c:pt idx="17">
                  <c:v>87.073260526848401</c:v>
                </c:pt>
                <c:pt idx="18">
                  <c:v>89.535375193596607</c:v>
                </c:pt>
                <c:pt idx="19">
                  <c:v>83.889358388306235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'Koef TE KOSTOLAC'!$D$4:$D$5</c:f>
              <c:strCache>
                <c:ptCount val="2"/>
                <c:pt idx="0">
                  <c:v>Ks</c:v>
                </c:pt>
                <c:pt idx="1">
                  <c:v>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'Koef TE KOSTOLAC'!$B$6:$B$25</c:f>
              <c:numCache>
                <c:formatCode>General</c:formatCode>
                <c:ptCount val="20"/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'Koef TE KOSTOLAC'!$D$6:$D$25</c:f>
              <c:numCache>
                <c:formatCode>0.0</c:formatCode>
                <c:ptCount val="20"/>
                <c:pt idx="1">
                  <c:v>31.443185616331338</c:v>
                </c:pt>
                <c:pt idx="2">
                  <c:v>36.013527583180881</c:v>
                </c:pt>
                <c:pt idx="3">
                  <c:v>38.367344409243479</c:v>
                </c:pt>
                <c:pt idx="4">
                  <c:v>48.119722953509921</c:v>
                </c:pt>
                <c:pt idx="5">
                  <c:v>52.767996291254846</c:v>
                </c:pt>
                <c:pt idx="6">
                  <c:v>54.870785179896778</c:v>
                </c:pt>
                <c:pt idx="7">
                  <c:v>54.144765219460695</c:v>
                </c:pt>
                <c:pt idx="8">
                  <c:v>62.83765660712249</c:v>
                </c:pt>
                <c:pt idx="9">
                  <c:v>60.280178253225181</c:v>
                </c:pt>
                <c:pt idx="10">
                  <c:v>73.097685164527348</c:v>
                </c:pt>
                <c:pt idx="11">
                  <c:v>59.602340616463131</c:v>
                </c:pt>
                <c:pt idx="12">
                  <c:v>77.548909513681295</c:v>
                </c:pt>
                <c:pt idx="13">
                  <c:v>63.321056545411764</c:v>
                </c:pt>
                <c:pt idx="14">
                  <c:v>80.221741307591998</c:v>
                </c:pt>
                <c:pt idx="15">
                  <c:v>51.216852587271127</c:v>
                </c:pt>
                <c:pt idx="16">
                  <c:v>74.230268865983476</c:v>
                </c:pt>
                <c:pt idx="17">
                  <c:v>84.297951019397303</c:v>
                </c:pt>
                <c:pt idx="18">
                  <c:v>85.889697476067454</c:v>
                </c:pt>
                <c:pt idx="19">
                  <c:v>79.26725882358825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'Koef TE KOSTOLAC'!$E$4:$E$5</c:f>
              <c:strCache>
                <c:ptCount val="2"/>
                <c:pt idx="0">
                  <c:v>Kp</c:v>
                </c:pt>
                <c:pt idx="1">
                  <c:v>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'Koef TE KOSTOLAC'!$B$6:$B$25</c:f>
              <c:numCache>
                <c:formatCode>General</c:formatCode>
                <c:ptCount val="20"/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'Koef TE KOSTOLAC'!$E$6:$E$25</c:f>
              <c:numCache>
                <c:formatCode>0.0</c:formatCode>
                <c:ptCount val="20"/>
                <c:pt idx="1">
                  <c:v>65.365209077783433</c:v>
                </c:pt>
                <c:pt idx="2">
                  <c:v>70.400406216871559</c:v>
                </c:pt>
                <c:pt idx="3">
                  <c:v>73.78013020094636</c:v>
                </c:pt>
                <c:pt idx="4">
                  <c:v>78.742158043435666</c:v>
                </c:pt>
                <c:pt idx="5">
                  <c:v>77.1374085827443</c:v>
                </c:pt>
                <c:pt idx="6">
                  <c:v>80.608450772341627</c:v>
                </c:pt>
                <c:pt idx="7">
                  <c:v>82.289930084855698</c:v>
                </c:pt>
                <c:pt idx="8">
                  <c:v>86.77462544239566</c:v>
                </c:pt>
                <c:pt idx="9">
                  <c:v>87.473088783930763</c:v>
                </c:pt>
                <c:pt idx="10">
                  <c:v>88.524495425329206</c:v>
                </c:pt>
                <c:pt idx="11">
                  <c:v>88.643729697747133</c:v>
                </c:pt>
                <c:pt idx="12">
                  <c:v>93.78072591662746</c:v>
                </c:pt>
                <c:pt idx="13">
                  <c:v>92.868039186151748</c:v>
                </c:pt>
                <c:pt idx="14">
                  <c:v>92.406625265219503</c:v>
                </c:pt>
                <c:pt idx="15">
                  <c:v>93.621527475355848</c:v>
                </c:pt>
                <c:pt idx="16">
                  <c:v>93.252719801001263</c:v>
                </c:pt>
                <c:pt idx="17">
                  <c:v>96.812673040312589</c:v>
                </c:pt>
                <c:pt idx="18">
                  <c:v>95.928226458373189</c:v>
                </c:pt>
                <c:pt idx="19">
                  <c:v>94.490243275764186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'Koef TE KOSTOLAC'!$H$4:$H$5</c:f>
              <c:strCache>
                <c:ptCount val="2"/>
                <c:pt idx="0">
                  <c:v>Kps'</c:v>
                </c:pt>
                <c:pt idx="1">
                  <c:v>%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'Koef TE KOSTOLAC'!$B$6:$B$25</c:f>
              <c:numCache>
                <c:formatCode>General</c:formatCode>
                <c:ptCount val="20"/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'Koef TE KOSTOLAC'!$H$6:$H$25</c:f>
              <c:numCache>
                <c:formatCode>0.0</c:formatCode>
                <c:ptCount val="20"/>
                <c:pt idx="1">
                  <c:v>56.117061208248323</c:v>
                </c:pt>
                <c:pt idx="2">
                  <c:v>56.096927021618491</c:v>
                </c:pt>
                <c:pt idx="3">
                  <c:v>65.852496583192149</c:v>
                </c:pt>
                <c:pt idx="4">
                  <c:v>73.19332458267057</c:v>
                </c:pt>
                <c:pt idx="5">
                  <c:v>76.414687217101175</c:v>
                </c:pt>
                <c:pt idx="6">
                  <c:v>73.876359079618496</c:v>
                </c:pt>
                <c:pt idx="7">
                  <c:v>70.518870321616618</c:v>
                </c:pt>
                <c:pt idx="8">
                  <c:v>74.681685952828914</c:v>
                </c:pt>
                <c:pt idx="9">
                  <c:v>70.382405915870379</c:v>
                </c:pt>
                <c:pt idx="10">
                  <c:v>83.740343490381306</c:v>
                </c:pt>
                <c:pt idx="11">
                  <c:v>69.518212782412022</c:v>
                </c:pt>
                <c:pt idx="12">
                  <c:v>83.056431448181186</c:v>
                </c:pt>
                <c:pt idx="13">
                  <c:v>68.271519648467176</c:v>
                </c:pt>
                <c:pt idx="14">
                  <c:v>87.744541164476288</c:v>
                </c:pt>
                <c:pt idx="15">
                  <c:v>58.451030371991401</c:v>
                </c:pt>
                <c:pt idx="16">
                  <c:v>79.81186074298968</c:v>
                </c:pt>
                <c:pt idx="17">
                  <c:v>87.073260526848401</c:v>
                </c:pt>
                <c:pt idx="18">
                  <c:v>89.535375193596607</c:v>
                </c:pt>
                <c:pt idx="19">
                  <c:v>83.889358388306235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'Koef TE KOSTOLAC'!$I$4:$I$5</c:f>
              <c:strCache>
                <c:ptCount val="2"/>
                <c:pt idx="0">
                  <c:v>Kpu'</c:v>
                </c:pt>
                <c:pt idx="1">
                  <c:v>%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'Koef TE KOSTOLAC'!$B$6:$B$25</c:f>
              <c:numCache>
                <c:formatCode>General</c:formatCode>
                <c:ptCount val="20"/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'Koef TE KOSTOLAC'!$I$6:$I$25</c:f>
              <c:numCache>
                <c:formatCode>0.0</c:formatCode>
                <c:ptCount val="20"/>
                <c:pt idx="1">
                  <c:v>58.527978263472917</c:v>
                </c:pt>
                <c:pt idx="2">
                  <c:v>75.549958730555417</c:v>
                </c:pt>
                <c:pt idx="3">
                  <c:v>80.128156296460375</c:v>
                </c:pt>
                <c:pt idx="4">
                  <c:v>86.546395853123258</c:v>
                </c:pt>
                <c:pt idx="5">
                  <c:v>88.155096918615314</c:v>
                </c:pt>
                <c:pt idx="6">
                  <c:v>87.473332988534864</c:v>
                </c:pt>
                <c:pt idx="7">
                  <c:v>90.790646247181385</c:v>
                </c:pt>
                <c:pt idx="8">
                  <c:v>88.332137638464147</c:v>
                </c:pt>
                <c:pt idx="9">
                  <c:v>89.446944848721273</c:v>
                </c:pt>
                <c:pt idx="10">
                  <c:v>92.8808440199507</c:v>
                </c:pt>
                <c:pt idx="11">
                  <c:v>94.531549668228919</c:v>
                </c:pt>
                <c:pt idx="12">
                  <c:v>94.546807557724179</c:v>
                </c:pt>
                <c:pt idx="13">
                  <c:v>94.266818305224874</c:v>
                </c:pt>
                <c:pt idx="14">
                  <c:v>94.381533108676962</c:v>
                </c:pt>
                <c:pt idx="15">
                  <c:v>89.136277912482655</c:v>
                </c:pt>
                <c:pt idx="16">
                  <c:v>90.794877749614813</c:v>
                </c:pt>
                <c:pt idx="17">
                  <c:v>95.853826838856563</c:v>
                </c:pt>
                <c:pt idx="18">
                  <c:v>95.461088519808087</c:v>
                </c:pt>
                <c:pt idx="19">
                  <c:v>92.404873704101988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164880"/>
        <c:axId val="195165440"/>
      </c:lineChart>
      <c:catAx>
        <c:axId val="19516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5165440"/>
        <c:crosses val="autoZero"/>
        <c:auto val="1"/>
        <c:lblAlgn val="ctr"/>
        <c:lblOffset val="100"/>
        <c:noMultiLvlLbl val="0"/>
      </c:catAx>
      <c:valAx>
        <c:axId val="1951654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516488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accent6">
          <a:lumMod val="50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Sheet1!$B$2:$B$20</c:f>
              <c:numCache>
                <c:formatCode>###\ ###\ ###\ ##0</c:formatCode>
                <c:ptCount val="19"/>
                <c:pt idx="0">
                  <c:v>4280</c:v>
                </c:pt>
                <c:pt idx="1">
                  <c:v>3622</c:v>
                </c:pt>
                <c:pt idx="2">
                  <c:v>3209</c:v>
                </c:pt>
                <c:pt idx="3">
                  <c:v>166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3880</c:v>
                </c:pt>
                <c:pt idx="8">
                  <c:v>7175</c:v>
                </c:pt>
                <c:pt idx="9">
                  <c:v>7515</c:v>
                </c:pt>
                <c:pt idx="10">
                  <c:v>7479</c:v>
                </c:pt>
                <c:pt idx="11">
                  <c:v>7888</c:v>
                </c:pt>
                <c:pt idx="12">
                  <c:v>8078</c:v>
                </c:pt>
                <c:pt idx="13">
                  <c:v>7848</c:v>
                </c:pt>
                <c:pt idx="14">
                  <c:v>6769</c:v>
                </c:pt>
                <c:pt idx="15">
                  <c:v>7822</c:v>
                </c:pt>
                <c:pt idx="16">
                  <c:v>7957</c:v>
                </c:pt>
                <c:pt idx="17">
                  <c:v>7662</c:v>
                </c:pt>
                <c:pt idx="18">
                  <c:v>7481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797776"/>
        <c:axId val="271798336"/>
      </c:lineChart>
      <c:catAx>
        <c:axId val="2717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798336"/>
        <c:crosses val="autoZero"/>
        <c:auto val="1"/>
        <c:lblAlgn val="ctr"/>
        <c:lblOffset val="100"/>
        <c:noMultiLvlLbl val="0"/>
      </c:catAx>
      <c:valAx>
        <c:axId val="27179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7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Sheet1!$B$2:$B$20</c:f>
              <c:numCache>
                <c:formatCode>###\ ###\ ###\ ##0</c:formatCode>
                <c:ptCount val="19"/>
                <c:pt idx="0">
                  <c:v>743</c:v>
                </c:pt>
                <c:pt idx="1">
                  <c:v>2330</c:v>
                </c:pt>
                <c:pt idx="2">
                  <c:v>3746</c:v>
                </c:pt>
                <c:pt idx="3">
                  <c:v>6432</c:v>
                </c:pt>
                <c:pt idx="4">
                  <c:v>5123</c:v>
                </c:pt>
                <c:pt idx="5">
                  <c:v>6122</c:v>
                </c:pt>
                <c:pt idx="6">
                  <c:v>5124</c:v>
                </c:pt>
                <c:pt idx="7">
                  <c:v>6007</c:v>
                </c:pt>
                <c:pt idx="8">
                  <c:v>7547</c:v>
                </c:pt>
                <c:pt idx="9">
                  <c:v>7289</c:v>
                </c:pt>
                <c:pt idx="10">
                  <c:v>7287</c:v>
                </c:pt>
                <c:pt idx="11">
                  <c:v>6464</c:v>
                </c:pt>
                <c:pt idx="12">
                  <c:v>7809</c:v>
                </c:pt>
                <c:pt idx="13">
                  <c:v>7328</c:v>
                </c:pt>
                <c:pt idx="14">
                  <c:v>7094</c:v>
                </c:pt>
                <c:pt idx="15">
                  <c:v>6150</c:v>
                </c:pt>
                <c:pt idx="16">
                  <c:v>7589</c:v>
                </c:pt>
                <c:pt idx="17">
                  <c:v>7882</c:v>
                </c:pt>
                <c:pt idx="18">
                  <c:v>7648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800576"/>
        <c:axId val="271801136"/>
      </c:lineChart>
      <c:catAx>
        <c:axId val="27180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801136"/>
        <c:crosses val="autoZero"/>
        <c:auto val="1"/>
        <c:lblAlgn val="ctr"/>
        <c:lblOffset val="100"/>
        <c:noMultiLvlLbl val="0"/>
      </c:catAx>
      <c:valAx>
        <c:axId val="27180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80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Sheet1!$B$2:$B$20</c:f>
              <c:numCache>
                <c:formatCode>###\ ###\ ###\ ##0</c:formatCode>
                <c:ptCount val="19"/>
                <c:pt idx="0">
                  <c:v>5072</c:v>
                </c:pt>
                <c:pt idx="1">
                  <c:v>5584</c:v>
                </c:pt>
                <c:pt idx="2">
                  <c:v>4264</c:v>
                </c:pt>
                <c:pt idx="3">
                  <c:v>6593</c:v>
                </c:pt>
                <c:pt idx="4">
                  <c:v>5754</c:v>
                </c:pt>
                <c:pt idx="5">
                  <c:v>6466</c:v>
                </c:pt>
                <c:pt idx="6">
                  <c:v>6685</c:v>
                </c:pt>
                <c:pt idx="7">
                  <c:v>6692</c:v>
                </c:pt>
                <c:pt idx="8">
                  <c:v>5198</c:v>
                </c:pt>
                <c:pt idx="9">
                  <c:v>7060</c:v>
                </c:pt>
                <c:pt idx="10">
                  <c:v>7232</c:v>
                </c:pt>
                <c:pt idx="11">
                  <c:v>7714</c:v>
                </c:pt>
                <c:pt idx="12">
                  <c:v>8001</c:v>
                </c:pt>
                <c:pt idx="13">
                  <c:v>7552</c:v>
                </c:pt>
                <c:pt idx="14">
                  <c:v>1336</c:v>
                </c:pt>
                <c:pt idx="15">
                  <c:v>7127</c:v>
                </c:pt>
                <c:pt idx="16">
                  <c:v>7515</c:v>
                </c:pt>
                <c:pt idx="17">
                  <c:v>7788</c:v>
                </c:pt>
                <c:pt idx="18">
                  <c:v>7531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791056"/>
        <c:axId val="271802816"/>
      </c:lineChart>
      <c:catAx>
        <c:axId val="27179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802816"/>
        <c:crosses val="autoZero"/>
        <c:auto val="1"/>
        <c:lblAlgn val="ctr"/>
        <c:lblOffset val="100"/>
        <c:noMultiLvlLbl val="0"/>
      </c:catAx>
      <c:valAx>
        <c:axId val="27180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79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Sheet1!$B$2:$B$20</c:f>
              <c:numCache>
                <c:formatCode>###\ ###\ ###\ ##0</c:formatCode>
                <c:ptCount val="19"/>
                <c:pt idx="0">
                  <c:v>5301</c:v>
                </c:pt>
                <c:pt idx="1">
                  <c:v>5019</c:v>
                </c:pt>
                <c:pt idx="2">
                  <c:v>5708</c:v>
                </c:pt>
                <c:pt idx="3">
                  <c:v>4932</c:v>
                </c:pt>
                <c:pt idx="4">
                  <c:v>6800</c:v>
                </c:pt>
                <c:pt idx="5">
                  <c:v>7042</c:v>
                </c:pt>
                <c:pt idx="6">
                  <c:v>6847</c:v>
                </c:pt>
                <c:pt idx="7">
                  <c:v>6889</c:v>
                </c:pt>
                <c:pt idx="8">
                  <c:v>5706</c:v>
                </c:pt>
                <c:pt idx="9">
                  <c:v>7294</c:v>
                </c:pt>
                <c:pt idx="10">
                  <c:v>3267</c:v>
                </c:pt>
                <c:pt idx="11">
                  <c:v>7058</c:v>
                </c:pt>
                <c:pt idx="12">
                  <c:v>2303</c:v>
                </c:pt>
                <c:pt idx="13">
                  <c:v>7755</c:v>
                </c:pt>
                <c:pt idx="14">
                  <c:v>6319</c:v>
                </c:pt>
                <c:pt idx="15">
                  <c:v>7071</c:v>
                </c:pt>
                <c:pt idx="16">
                  <c:v>7730</c:v>
                </c:pt>
                <c:pt idx="17">
                  <c:v>7926</c:v>
                </c:pt>
                <c:pt idx="18">
                  <c:v>6948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281136"/>
        <c:axId val="271281696"/>
      </c:lineChart>
      <c:catAx>
        <c:axId val="27128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281696"/>
        <c:crosses val="autoZero"/>
        <c:auto val="1"/>
        <c:lblAlgn val="ctr"/>
        <c:lblOffset val="100"/>
        <c:noMultiLvlLbl val="0"/>
      </c:catAx>
      <c:valAx>
        <c:axId val="27128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28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TEKO A -</a:t>
            </a:r>
            <a:r>
              <a:rPr lang="en-US" baseline="0"/>
              <a:t> PM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'[1]TEKO A I B'!$D$4:$S$4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'[1]TEKO A I B'!$D$6:$S$6</c:f>
              <c:numCache>
                <c:formatCode>General</c:formatCode>
                <c:ptCount val="16"/>
                <c:pt idx="0">
                  <c:v>9812</c:v>
                </c:pt>
                <c:pt idx="1">
                  <c:v>7695</c:v>
                </c:pt>
                <c:pt idx="2">
                  <c:v>2787</c:v>
                </c:pt>
                <c:pt idx="3">
                  <c:v>1962</c:v>
                </c:pt>
                <c:pt idx="4">
                  <c:v>461</c:v>
                </c:pt>
                <c:pt idx="5">
                  <c:v>2541</c:v>
                </c:pt>
                <c:pt idx="6">
                  <c:v>1648</c:v>
                </c:pt>
                <c:pt idx="7">
                  <c:v>1693</c:v>
                </c:pt>
                <c:pt idx="8">
                  <c:v>1058</c:v>
                </c:pt>
                <c:pt idx="9">
                  <c:v>1665</c:v>
                </c:pt>
                <c:pt idx="10">
                  <c:v>1553</c:v>
                </c:pt>
                <c:pt idx="11">
                  <c:v>525</c:v>
                </c:pt>
                <c:pt idx="12">
                  <c:v>1042</c:v>
                </c:pt>
                <c:pt idx="13">
                  <c:v>855</c:v>
                </c:pt>
                <c:pt idx="14">
                  <c:v>717</c:v>
                </c:pt>
                <c:pt idx="15">
                  <c:v>615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113120"/>
        <c:axId val="194114240"/>
      </c:lineChart>
      <c:catAx>
        <c:axId val="194113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GODINA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4114240"/>
        <c:crosses val="autoZero"/>
        <c:auto val="1"/>
        <c:lblAlgn val="ctr"/>
        <c:lblOffset val="100"/>
        <c:noMultiLvlLbl val="0"/>
      </c:catAx>
      <c:valAx>
        <c:axId val="19411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(T)</a:t>
                </a:r>
              </a:p>
            </c:rich>
          </c:tx>
          <c:layout>
            <c:manualLayout>
              <c:xMode val="edge"/>
              <c:yMode val="edge"/>
              <c:x val="1.6449581622332014E-2"/>
              <c:y val="0.155282883596376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41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TEKO B - PM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'[1]TEKO A I B'!$D$60:$S$60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'[1]TEKO A I B'!$D$62:$S$62</c:f>
              <c:numCache>
                <c:formatCode>General</c:formatCode>
                <c:ptCount val="16"/>
                <c:pt idx="0">
                  <c:v>2589</c:v>
                </c:pt>
                <c:pt idx="1">
                  <c:v>6395</c:v>
                </c:pt>
                <c:pt idx="2">
                  <c:v>2115</c:v>
                </c:pt>
                <c:pt idx="3">
                  <c:v>2135</c:v>
                </c:pt>
                <c:pt idx="4">
                  <c:v>2303</c:v>
                </c:pt>
                <c:pt idx="5">
                  <c:v>5722</c:v>
                </c:pt>
                <c:pt idx="6">
                  <c:v>5478</c:v>
                </c:pt>
                <c:pt idx="7">
                  <c:v>2669</c:v>
                </c:pt>
                <c:pt idx="8">
                  <c:v>6951</c:v>
                </c:pt>
                <c:pt idx="9">
                  <c:v>4268</c:v>
                </c:pt>
                <c:pt idx="10">
                  <c:v>4422</c:v>
                </c:pt>
                <c:pt idx="11">
                  <c:v>355</c:v>
                </c:pt>
                <c:pt idx="12">
                  <c:v>1120</c:v>
                </c:pt>
                <c:pt idx="13">
                  <c:v>2342</c:v>
                </c:pt>
                <c:pt idx="14">
                  <c:v>1253</c:v>
                </c:pt>
                <c:pt idx="15">
                  <c:v>1268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115920"/>
        <c:axId val="194116480"/>
      </c:lineChart>
      <c:catAx>
        <c:axId val="194115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GODINA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4116480"/>
        <c:crosses val="autoZero"/>
        <c:auto val="1"/>
        <c:lblAlgn val="ctr"/>
        <c:lblOffset val="100"/>
        <c:noMultiLvlLbl val="0"/>
      </c:catAx>
      <c:valAx>
        <c:axId val="19411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(T)</a:t>
                </a:r>
              </a:p>
            </c:rich>
          </c:tx>
          <c:layout>
            <c:manualLayout>
              <c:xMode val="edge"/>
              <c:yMode val="edge"/>
              <c:x val="1.9607839773585205E-2"/>
              <c:y val="0.108853816341969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411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TEKO A I b UKUPNO - PM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2725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'[1]TEKO A I B'!$E$114:$T$114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'[1]TEKO A I B'!$E$122:$T$122</c:f>
              <c:numCache>
                <c:formatCode>General</c:formatCode>
                <c:ptCount val="16"/>
                <c:pt idx="0">
                  <c:v>12401</c:v>
                </c:pt>
                <c:pt idx="1">
                  <c:v>14090</c:v>
                </c:pt>
                <c:pt idx="2">
                  <c:v>4902</c:v>
                </c:pt>
                <c:pt idx="3">
                  <c:v>4097</c:v>
                </c:pt>
                <c:pt idx="4">
                  <c:v>2764</c:v>
                </c:pt>
                <c:pt idx="5">
                  <c:v>8263</c:v>
                </c:pt>
                <c:pt idx="6">
                  <c:v>7126</c:v>
                </c:pt>
                <c:pt idx="7">
                  <c:v>4362</c:v>
                </c:pt>
                <c:pt idx="8">
                  <c:v>8009</c:v>
                </c:pt>
                <c:pt idx="9">
                  <c:v>5933</c:v>
                </c:pt>
                <c:pt idx="10">
                  <c:v>5975</c:v>
                </c:pt>
                <c:pt idx="11">
                  <c:v>880</c:v>
                </c:pt>
                <c:pt idx="12">
                  <c:v>2162</c:v>
                </c:pt>
                <c:pt idx="13">
                  <c:v>3197</c:v>
                </c:pt>
                <c:pt idx="14">
                  <c:v>1970</c:v>
                </c:pt>
                <c:pt idx="15">
                  <c:v>1883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117600"/>
        <c:axId val="194118160"/>
      </c:lineChart>
      <c:catAx>
        <c:axId val="19411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GODINA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4118160"/>
        <c:crosses val="autoZero"/>
        <c:auto val="1"/>
        <c:lblAlgn val="ctr"/>
        <c:lblOffset val="100"/>
        <c:noMultiLvlLbl val="0"/>
      </c:catAx>
      <c:valAx>
        <c:axId val="19411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41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ЕСП B1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Пре реконструкције</c:v>
                </c:pt>
                <c:pt idx="1">
                  <c:v>Након рекострукције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578.5</c:v>
                </c:pt>
                <c:pt idx="1">
                  <c:v>228.9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E01-4C6E-B067-AC81A3E505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Пре реконструкције</c:v>
                </c:pt>
                <c:pt idx="1">
                  <c:v>Након рекострукције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E01-4C6E-B067-AC81A3E505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1284496"/>
        <c:axId val="271285056"/>
      </c:lineChart>
      <c:catAx>
        <c:axId val="27128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285056"/>
        <c:crosses val="autoZero"/>
        <c:auto val="1"/>
        <c:lblAlgn val="ctr"/>
        <c:lblOffset val="100"/>
        <c:noMultiLvlLbl val="0"/>
      </c:catAx>
      <c:valAx>
        <c:axId val="27128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128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0.03263</cdr:x>
      <cdr:y>0.0291</cdr:y>
    </cdr:from>
    <cdr:to>
      <cdr:x>0.04046</cdr:x>
      <cdr:y>0.03723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" y="163831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0.01622</cdr:x>
      <cdr:y>0.02079</cdr:y>
    </cdr:from>
    <cdr:to>
      <cdr:x>0.10297</cdr:x>
      <cdr:y>0.10309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3279" y="72606"/>
          <a:ext cx="1033721" cy="287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200" b="1" dirty="0">
              <a:latin typeface="Arial" panose="020B0604020202020204" pitchFamily="34" charset="0"/>
              <a:cs typeface="Arial" panose="020B0604020202020204" pitchFamily="34" charset="0"/>
            </a:rPr>
            <a:t>GWh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0.01111</cdr:x>
      <cdr:y>0.01852</cdr:y>
    </cdr:from>
    <cdr:to>
      <cdr:x>0.10784</cdr:x>
      <cdr:y>0.0949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442250" cy="209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6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0CF3FE-261B-4857-B536-D9EEB75A3F65}" type="datetime1">
              <a:rPr lang="en-US">
                <a:latin typeface="Arial" pitchFamily="34" charset="0"/>
              </a:rPr>
              <a:pPr>
                <a:defRPr/>
              </a:pPr>
              <a:t>10/10/2019</a:t>
            </a:fld>
            <a:endParaRPr lang="x-none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2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6" y="9428272"/>
            <a:ext cx="2972421" cy="4966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EB1B054-1867-4E69-9176-D2658F8EF5F4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x-non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905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6" y="0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9B4C438-F3A9-41EA-83CC-85C5390709A3}" type="datetime1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238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715833"/>
            <a:ext cx="5486712" cy="446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72"/>
            <a:ext cx="2972421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6" y="9428272"/>
            <a:ext cx="2972421" cy="4966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9757D6D-902E-441B-955F-07DCDC3228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242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9B4C438-F3A9-41EA-83CC-85C5390709A3}" type="datetime1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57D6D-902E-441B-955F-07DCDC32286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9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9B4C438-F3A9-41EA-83CC-85C5390709A3}" type="datetime1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57D6D-902E-441B-955F-07DCDC32286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0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9B4C438-F3A9-41EA-83CC-85C5390709A3}" type="datetime1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57D6D-902E-441B-955F-07DCDC32286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9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9B4C438-F3A9-41EA-83CC-85C5390709A3}" type="datetime1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57D6D-902E-441B-955F-07DCDC32286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685800" y="3883821"/>
            <a:ext cx="1150620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03200" cy="914400"/>
          </a:xfrm>
          <a:prstGeom prst="rect">
            <a:avLst/>
          </a:prstGeom>
          <a:solidFill>
            <a:srgbClr val="EF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203200" cy="5943600"/>
          </a:xfrm>
          <a:prstGeom prst="rect">
            <a:avLst/>
          </a:prstGeom>
          <a:solidFill>
            <a:srgbClr val="023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406400" y="228600"/>
            <a:ext cx="6705600" cy="53610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200000"/>
              </a:lnSpc>
              <a:defRPr/>
            </a:pPr>
            <a:r>
              <a:rPr lang="sr-Cyrl-RS" sz="1600" b="0" dirty="0" smtClean="0">
                <a:solidFill>
                  <a:srgbClr val="023F88"/>
                </a:solidFill>
              </a:rPr>
              <a:t>Јавно предузеће „Електропривреда Србије“</a:t>
            </a:r>
          </a:p>
          <a:p>
            <a:pPr eaLnBrk="0" hangingPunct="0">
              <a:defRPr/>
            </a:pPr>
            <a:r>
              <a:rPr lang="sr-Cyrl-RS" sz="1600" b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Огранак ТЕНТ</a:t>
            </a:r>
            <a:endParaRPr lang="en-US" sz="1600" b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20917"/>
            <a:ext cx="10363200" cy="1254001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77072"/>
            <a:ext cx="85344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rgbClr val="023E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248128" y="6093296"/>
            <a:ext cx="4512205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novni slajd_varijan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97888934-4224-4B74-9744-FB952E1BA6B6}" type="slidenum">
              <a:rPr lang="en-US" sz="1200" b="1" smtClean="0">
                <a:solidFill>
                  <a:srgbClr val="023F88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23F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80520"/>
          </a:xfrm>
        </p:spPr>
        <p:txBody>
          <a:bodyPr/>
          <a:lstStyle>
            <a:lvl1pPr>
              <a:defRPr>
                <a:solidFill>
                  <a:srgbClr val="023F88"/>
                </a:solidFill>
              </a:defRPr>
            </a:lvl1pPr>
            <a:lvl2pPr>
              <a:defRPr>
                <a:solidFill>
                  <a:srgbClr val="023F88"/>
                </a:solidFill>
              </a:defRPr>
            </a:lvl2pPr>
            <a:lvl3pPr>
              <a:defRPr>
                <a:solidFill>
                  <a:srgbClr val="023F88"/>
                </a:solidFill>
              </a:defRPr>
            </a:lvl3pPr>
            <a:lvl4pPr>
              <a:defRPr>
                <a:solidFill>
                  <a:srgbClr val="023F88"/>
                </a:solidFill>
              </a:defRPr>
            </a:lvl4pPr>
            <a:lvl5pPr>
              <a:defRPr>
                <a:solidFill>
                  <a:srgbClr val="023F8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1"/>
            <a:ext cx="10959008" cy="933724"/>
          </a:xfrm>
        </p:spPr>
        <p:txBody>
          <a:bodyPr/>
          <a:lstStyle>
            <a:lvl1pPr>
              <a:defRPr>
                <a:solidFill>
                  <a:srgbClr val="023F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16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0863D399-ED75-4F92-A7F6-5E967EC3DB3F}" type="slidenum">
              <a:rPr lang="en-US" sz="1200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384800" cy="5112568"/>
          </a:xfrm>
        </p:spPr>
        <p:txBody>
          <a:bodyPr/>
          <a:lstStyle>
            <a:lvl1pPr>
              <a:defRPr sz="2000">
                <a:solidFill>
                  <a:srgbClr val="004990"/>
                </a:solidFill>
              </a:defRPr>
            </a:lvl1pPr>
            <a:lvl2pPr>
              <a:defRPr sz="1800">
                <a:solidFill>
                  <a:srgbClr val="004990"/>
                </a:solidFill>
              </a:defRPr>
            </a:lvl2pPr>
            <a:lvl3pPr>
              <a:defRPr sz="1600">
                <a:solidFill>
                  <a:srgbClr val="004990"/>
                </a:solidFill>
              </a:defRPr>
            </a:lvl3pPr>
            <a:lvl4pPr>
              <a:defRPr sz="1400">
                <a:solidFill>
                  <a:srgbClr val="004990"/>
                </a:solidFill>
              </a:defRPr>
            </a:lvl4pPr>
            <a:lvl5pPr>
              <a:defRPr sz="1200">
                <a:solidFill>
                  <a:srgbClr val="00499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736"/>
            <a:ext cx="5384800" cy="5112568"/>
          </a:xfrm>
        </p:spPr>
        <p:txBody>
          <a:bodyPr/>
          <a:lstStyle>
            <a:lvl1pPr>
              <a:defRPr sz="2000">
                <a:solidFill>
                  <a:srgbClr val="004990"/>
                </a:solidFill>
              </a:defRPr>
            </a:lvl1pPr>
            <a:lvl2pPr>
              <a:defRPr sz="1800">
                <a:solidFill>
                  <a:srgbClr val="004990"/>
                </a:solidFill>
              </a:defRPr>
            </a:lvl2pPr>
            <a:lvl3pPr>
              <a:defRPr sz="1600">
                <a:solidFill>
                  <a:srgbClr val="004990"/>
                </a:solidFill>
              </a:defRPr>
            </a:lvl3pPr>
            <a:lvl4pPr>
              <a:defRPr sz="1400">
                <a:solidFill>
                  <a:srgbClr val="004990"/>
                </a:solidFill>
              </a:defRPr>
            </a:lvl4pPr>
            <a:lvl5pPr>
              <a:defRPr sz="1200">
                <a:solidFill>
                  <a:srgbClr val="00499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0245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13" y="6309320"/>
            <a:ext cx="358308" cy="396044"/>
          </a:xfrm>
          <a:prstGeom prst="rect">
            <a:avLst/>
          </a:prstGeom>
        </p:spPr>
      </p:pic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13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629E2978-3C9E-41F9-A0BD-8438D494022C}" type="slidenum">
              <a:rPr lang="en-US" sz="1200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1046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23F8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72816"/>
            <a:ext cx="5386917" cy="4392488"/>
          </a:xfrm>
        </p:spPr>
        <p:txBody>
          <a:bodyPr/>
          <a:lstStyle>
            <a:lvl1pPr>
              <a:defRPr sz="2000">
                <a:solidFill>
                  <a:srgbClr val="023F88"/>
                </a:solidFill>
              </a:defRPr>
            </a:lvl1pPr>
            <a:lvl2pPr>
              <a:defRPr sz="1800">
                <a:solidFill>
                  <a:srgbClr val="023F88"/>
                </a:solidFill>
              </a:defRPr>
            </a:lvl2pPr>
            <a:lvl3pPr>
              <a:defRPr sz="1600">
                <a:solidFill>
                  <a:srgbClr val="023F88"/>
                </a:solidFill>
              </a:defRPr>
            </a:lvl3pPr>
            <a:lvl4pPr>
              <a:defRPr sz="1400">
                <a:solidFill>
                  <a:srgbClr val="023F88"/>
                </a:solidFill>
              </a:defRPr>
            </a:lvl4pPr>
            <a:lvl5pPr>
              <a:defRPr sz="1200">
                <a:solidFill>
                  <a:srgbClr val="023F8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061046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13E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1772816"/>
            <a:ext cx="5389033" cy="4392488"/>
          </a:xfrm>
        </p:spPr>
        <p:txBody>
          <a:bodyPr/>
          <a:lstStyle>
            <a:lvl1pPr>
              <a:defRPr sz="2000">
                <a:solidFill>
                  <a:srgbClr val="013E89"/>
                </a:solidFill>
              </a:defRPr>
            </a:lvl1pPr>
            <a:lvl2pPr>
              <a:defRPr sz="1800">
                <a:solidFill>
                  <a:srgbClr val="013E89"/>
                </a:solidFill>
              </a:defRPr>
            </a:lvl2pPr>
            <a:lvl3pPr>
              <a:defRPr sz="1600">
                <a:solidFill>
                  <a:srgbClr val="013E89"/>
                </a:solidFill>
              </a:defRPr>
            </a:lvl3pPr>
            <a:lvl4pPr>
              <a:defRPr sz="1400">
                <a:solidFill>
                  <a:srgbClr val="013E89"/>
                </a:solidFill>
              </a:defRPr>
            </a:lvl4pPr>
            <a:lvl5pPr>
              <a:defRPr sz="1200">
                <a:solidFill>
                  <a:srgbClr val="013E8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0245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13" y="6309320"/>
            <a:ext cx="358308" cy="396044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2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2E7F0"/>
              </a:solidFill>
              <a:latin typeface="Arial" pitchFamily="34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11472336" y="6448454"/>
            <a:ext cx="62653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67C6F6B7-4591-4F48-BBCA-BE38576F9BF2}" type="slidenum">
              <a:rPr lang="en-US" sz="1200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0245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413" y="6309320"/>
            <a:ext cx="358308" cy="396044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9836" y="6448453"/>
            <a:ext cx="2916324" cy="365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rs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11692526" y="6365424"/>
            <a:ext cx="195536" cy="803412"/>
          </a:xfrm>
          <a:prstGeom prst="rect">
            <a:avLst/>
          </a:prstGeom>
          <a:solidFill>
            <a:srgbClr val="083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5596525" y="1072835"/>
            <a:ext cx="195538" cy="11388588"/>
          </a:xfrm>
          <a:prstGeom prst="rect">
            <a:avLst/>
          </a:prstGeom>
          <a:solidFill>
            <a:srgbClr val="EF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49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 userDrawn="1">
            <p:ph type="body" sz="quarter" idx="10"/>
          </p:nvPr>
        </p:nvSpPr>
        <p:spPr>
          <a:xfrm>
            <a:off x="4619836" y="6309321"/>
            <a:ext cx="2916324" cy="288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rgbClr val="023F8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89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56506770"/>
              </p:ext>
            </p:extLst>
          </p:nvPr>
        </p:nvGraphicFramePr>
        <p:xfrm>
          <a:off x="2119" y="161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01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61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670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377662" y="213347"/>
            <a:ext cx="586990" cy="6488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62" r:id="rId2"/>
    <p:sldLayoutId id="2147484551" r:id="rId3"/>
    <p:sldLayoutId id="2147484552" r:id="rId4"/>
    <p:sldLayoutId id="2147484553" r:id="rId5"/>
    <p:sldLayoutId id="2147484563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023F88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4990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004990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rgbClr val="004990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rgbClr val="004990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004990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2857"/>
            <a:ext cx="10363200" cy="1542062"/>
          </a:xfrm>
        </p:spPr>
        <p:txBody>
          <a:bodyPr/>
          <a:lstStyle/>
          <a:p>
            <a:pPr algn="ctr"/>
            <a:r>
              <a:rPr lang="sr-Cyrl-RS" dirty="0" smtClean="0"/>
              <a:t>КАПИТАЛНЕ ИНВЕСТИЦИЈЕ У ПОГОНСКЕ ОБЈЕКТЕ И ПРОЈЕКТИ ЗАШТИТЕ ЖИВОТНЕ СРЕДИНЕ У КОСТОЛЦУ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2700" y="548680"/>
            <a:ext cx="6129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Огранак</a:t>
            </a:r>
            <a:r>
              <a:rPr lang="sr-Latn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 </a:t>
            </a: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ТЕ-КО „КОСТОЛАЦ“</a:t>
            </a:r>
          </a:p>
          <a:p>
            <a:pPr eaLnBrk="0" hangingPunct="0">
              <a:defRPr/>
            </a:pPr>
            <a:r>
              <a:rPr lang="sr-Cyrl-RS" sz="1600" dirty="0" smtClean="0">
                <a:solidFill>
                  <a:srgbClr val="023F88"/>
                </a:solidFill>
                <a:latin typeface="Arial" charset="0"/>
                <a:cs typeface="Arial" charset="0"/>
              </a:rPr>
              <a:t>Прозводња енергије</a:t>
            </a:r>
            <a:endParaRPr lang="en-US" sz="1600" dirty="0">
              <a:solidFill>
                <a:srgbClr val="023F8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Пројекти из области заштите животне средине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171958" y="1232756"/>
            <a:ext cx="1154149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</a:rPr>
              <a:t>Предходних година реализовано је више капиталних пројеката из области заштите животне средине 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у вредности око 123 милиона евра:</a:t>
            </a:r>
          </a:p>
          <a:p>
            <a:endParaRPr lang="sr-Cyrl-RS" dirty="0" smtClean="0">
              <a:solidFill>
                <a:schemeClr val="tx2"/>
              </a:solidFill>
            </a:endParaRPr>
          </a:p>
          <a:p>
            <a:r>
              <a:rPr lang="sr-Cyrl-RS" dirty="0">
                <a:solidFill>
                  <a:schemeClr val="tx2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- А1 реконструкција </a:t>
            </a:r>
            <a:r>
              <a:rPr lang="sr-Cyrl-RS" dirty="0" err="1" smtClean="0">
                <a:solidFill>
                  <a:schemeClr val="tx2"/>
                </a:solidFill>
              </a:rPr>
              <a:t>електрофилтера</a:t>
            </a:r>
            <a:r>
              <a:rPr lang="sr-Cyrl-RS" dirty="0" smtClean="0">
                <a:solidFill>
                  <a:schemeClr val="tx2"/>
                </a:solidFill>
              </a:rPr>
              <a:t> 2,5 милиона евра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sr-Cyrl-RS" dirty="0" smtClean="0">
              <a:solidFill>
                <a:schemeClr val="tx2"/>
              </a:solidFill>
            </a:endParaRPr>
          </a:p>
          <a:p>
            <a:r>
              <a:rPr lang="sr-Cyrl-RS" dirty="0" smtClean="0">
                <a:solidFill>
                  <a:schemeClr val="tx2"/>
                </a:solidFill>
              </a:rPr>
              <a:t> - А2 </a:t>
            </a:r>
            <a:r>
              <a:rPr lang="sr-Cyrl-RS" dirty="0">
                <a:solidFill>
                  <a:schemeClr val="tx2"/>
                </a:solidFill>
              </a:rPr>
              <a:t>реконструкција </a:t>
            </a:r>
            <a:r>
              <a:rPr lang="sr-Cyrl-RS" dirty="0" smtClean="0">
                <a:solidFill>
                  <a:schemeClr val="tx2"/>
                </a:solidFill>
              </a:rPr>
              <a:t>електрофилтера 5 милиона евра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sr-Cyrl-RS" dirty="0" smtClean="0">
              <a:solidFill>
                <a:schemeClr val="tx2"/>
              </a:solidFill>
            </a:endParaRPr>
          </a:p>
          <a:p>
            <a:r>
              <a:rPr lang="sr-Cyrl-RS" dirty="0" smtClean="0">
                <a:solidFill>
                  <a:schemeClr val="tx2"/>
                </a:solidFill>
              </a:rPr>
              <a:t> - Б1 </a:t>
            </a:r>
            <a:r>
              <a:rPr lang="sr-Cyrl-RS" dirty="0">
                <a:solidFill>
                  <a:schemeClr val="tx2"/>
                </a:solidFill>
              </a:rPr>
              <a:t>реконструкција </a:t>
            </a:r>
            <a:r>
              <a:rPr lang="sr-Cyrl-RS" dirty="0" err="1" smtClean="0">
                <a:solidFill>
                  <a:schemeClr val="tx2"/>
                </a:solidFill>
              </a:rPr>
              <a:t>електрофилтера</a:t>
            </a:r>
            <a:r>
              <a:rPr lang="sr-Cyrl-RS" dirty="0" smtClean="0">
                <a:solidFill>
                  <a:schemeClr val="tx2"/>
                </a:solidFill>
              </a:rPr>
              <a:t> 3,34 милиона евра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sr-Cyrl-RS" dirty="0" smtClean="0">
              <a:solidFill>
                <a:schemeClr val="tx2"/>
              </a:solidFill>
            </a:endParaRPr>
          </a:p>
          <a:p>
            <a:r>
              <a:rPr lang="sr-Cyrl-RS" dirty="0" smtClean="0">
                <a:solidFill>
                  <a:schemeClr val="tx2"/>
                </a:solidFill>
              </a:rPr>
              <a:t> - Б1</a:t>
            </a:r>
            <a:r>
              <a:rPr lang="sr-Cyrl-RS" b="1" dirty="0" smtClean="0">
                <a:solidFill>
                  <a:schemeClr val="tx2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смањење </a:t>
            </a:r>
            <a:r>
              <a:rPr lang="sr-Cyrl-RS" dirty="0">
                <a:solidFill>
                  <a:schemeClr val="tx2"/>
                </a:solidFill>
              </a:rPr>
              <a:t>емисије азотних оксида на котловском постројењу примарним </a:t>
            </a:r>
            <a:r>
              <a:rPr lang="sr-Cyrl-RS" dirty="0" smtClean="0">
                <a:solidFill>
                  <a:schemeClr val="tx2"/>
                </a:solidFill>
              </a:rPr>
              <a:t>мерама 7,9 милиона евра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sr-Cyrl-RS" dirty="0" smtClean="0">
              <a:solidFill>
                <a:schemeClr val="tx2"/>
              </a:solidFill>
            </a:endParaRPr>
          </a:p>
          <a:p>
            <a:r>
              <a:rPr lang="sr-Cyrl-RS" dirty="0" smtClean="0">
                <a:solidFill>
                  <a:schemeClr val="tx2"/>
                </a:solidFill>
              </a:rPr>
              <a:t> - Б2</a:t>
            </a:r>
            <a:r>
              <a:rPr lang="sr-Cyrl-RS" b="1" dirty="0" smtClean="0">
                <a:solidFill>
                  <a:schemeClr val="tx2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 </a:t>
            </a:r>
            <a:r>
              <a:rPr lang="sr-Cyrl-RS" dirty="0">
                <a:solidFill>
                  <a:schemeClr val="tx2"/>
                </a:solidFill>
              </a:rPr>
              <a:t>реконструкција </a:t>
            </a:r>
            <a:r>
              <a:rPr lang="sr-Cyrl-RS" dirty="0" err="1" smtClean="0">
                <a:solidFill>
                  <a:schemeClr val="tx2"/>
                </a:solidFill>
              </a:rPr>
              <a:t>електрофилтера</a:t>
            </a:r>
            <a:r>
              <a:rPr lang="sr-Cyrl-RS" dirty="0" smtClean="0">
                <a:solidFill>
                  <a:schemeClr val="tx2"/>
                </a:solidFill>
              </a:rPr>
              <a:t> 4,24 милиона евра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sr-Cyrl-RS" dirty="0" smtClean="0">
              <a:solidFill>
                <a:schemeClr val="tx2"/>
              </a:solidFill>
            </a:endParaRPr>
          </a:p>
          <a:p>
            <a:r>
              <a:rPr lang="sr-Cyrl-RS" dirty="0" smtClean="0">
                <a:solidFill>
                  <a:schemeClr val="tx2"/>
                </a:solidFill>
              </a:rPr>
              <a:t> - ТЕКО Б, заједничко постројење изградња система за одсумпоравање димних гасова 100 милиона евра</a:t>
            </a:r>
            <a:endParaRPr lang="sr-Latn-RS" dirty="0">
              <a:solidFill>
                <a:schemeClr val="tx2"/>
              </a:solidFill>
            </a:endParaRPr>
          </a:p>
          <a:p>
            <a:endParaRPr lang="sr-Latn-RS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685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Заштита животне средине – ТЕКО А ПМ честице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r-Latn-R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816272"/>
              </p:ext>
            </p:extLst>
          </p:nvPr>
        </p:nvGraphicFramePr>
        <p:xfrm>
          <a:off x="2376488" y="1216818"/>
          <a:ext cx="7439024" cy="442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2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Заштита животне средине – ТЕКО </a:t>
            </a:r>
            <a:r>
              <a:rPr lang="sr-Cyrl-RS" dirty="0" smtClean="0"/>
              <a:t>Б </a:t>
            </a:r>
            <a:r>
              <a:rPr lang="sr-Cyrl-RS" dirty="0"/>
              <a:t>ПМ честице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r-Latn-R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377796"/>
              </p:ext>
            </p:extLst>
          </p:nvPr>
        </p:nvGraphicFramePr>
        <p:xfrm>
          <a:off x="1451484" y="1450181"/>
          <a:ext cx="9253028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7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Заштита животне средине – ТЕКО </a:t>
            </a:r>
            <a:r>
              <a:rPr lang="sr-Cyrl-RS" dirty="0" smtClean="0"/>
              <a:t>А и Б </a:t>
            </a:r>
            <a:r>
              <a:rPr lang="sr-Cyrl-RS" dirty="0"/>
              <a:t>ПМ честице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r-Latn-R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749254"/>
              </p:ext>
            </p:extLst>
          </p:nvPr>
        </p:nvGraphicFramePr>
        <p:xfrm>
          <a:off x="609600" y="1412080"/>
          <a:ext cx="11031015" cy="4033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5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340" y="44624"/>
            <a:ext cx="12036660" cy="828092"/>
          </a:xfrm>
        </p:spPr>
        <p:txBody>
          <a:bodyPr/>
          <a:lstStyle/>
          <a:p>
            <a:r>
              <a:rPr lang="sr-Cyrl-RS" dirty="0"/>
              <a:t>Заштита животне средине </a:t>
            </a:r>
            <a:r>
              <a:rPr lang="sr-Cyrl-RS" dirty="0" smtClean="0"/>
              <a:t>Б1 -смањење </a:t>
            </a:r>
            <a:r>
              <a:rPr lang="sr-Cyrl-RS" dirty="0"/>
              <a:t>емисије азотних </a:t>
            </a:r>
            <a:r>
              <a:rPr lang="sr-Cyrl-RS" dirty="0" smtClean="0"/>
              <a:t>оксида</a:t>
            </a:r>
            <a:endParaRPr lang="sr-Latn-R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45852792"/>
              </p:ext>
            </p:extLst>
          </p:nvPr>
        </p:nvGraphicFramePr>
        <p:xfrm>
          <a:off x="2081211" y="1484784"/>
          <a:ext cx="7520384" cy="363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9063" y="32489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mg/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sr-Latn-R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389" y="5301208"/>
            <a:ext cx="11197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</a:rPr>
              <a:t>Уградња система за смањење </a:t>
            </a:r>
            <a:r>
              <a:rPr lang="sr-Cyrl-RS" dirty="0">
                <a:solidFill>
                  <a:schemeClr val="tx2"/>
                </a:solidFill>
              </a:rPr>
              <a:t>емисије азотних оксида на котловском постројењу примарним </a:t>
            </a:r>
            <a:r>
              <a:rPr lang="sr-Cyrl-RS" dirty="0" smtClean="0">
                <a:solidFill>
                  <a:schemeClr val="tx2"/>
                </a:solidFill>
              </a:rPr>
              <a:t>мерама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је урађена 2014. године.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Постигнути резултати су у складу са уредбом за термо постројења снаге 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веће од 500 М</a:t>
            </a:r>
            <a:r>
              <a:rPr lang="en-US" dirty="0" err="1" smtClean="0">
                <a:solidFill>
                  <a:schemeClr val="tx2"/>
                </a:solidFill>
              </a:rPr>
              <a:t>Wt</a:t>
            </a:r>
            <a:r>
              <a:rPr lang="sr-Latn-RS" dirty="0" smtClean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sr-Latn-R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TEKO </a:t>
            </a:r>
            <a:r>
              <a:rPr lang="sr-Cyrl-RS" dirty="0" smtClean="0"/>
              <a:t>Б</a:t>
            </a:r>
            <a:r>
              <a:rPr lang="en-US" dirty="0" smtClean="0"/>
              <a:t> - </a:t>
            </a:r>
            <a:r>
              <a:rPr lang="sr-Cyrl-RS" dirty="0"/>
              <a:t>одсумпоравање димних гасова 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749063" y="32396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mg/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sr-Latn-R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249" y="5301208"/>
            <a:ext cx="10387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</a:rPr>
              <a:t>Пуштање у рад система и гаранцијска испитивања су урађена крајем </a:t>
            </a:r>
            <a:r>
              <a:rPr lang="en-US" dirty="0" smtClean="0">
                <a:solidFill>
                  <a:schemeClr val="tx2"/>
                </a:solidFill>
              </a:rPr>
              <a:t>201</a:t>
            </a:r>
            <a:r>
              <a:rPr lang="sr-Cyrl-RS" dirty="0" smtClean="0">
                <a:solidFill>
                  <a:schemeClr val="tx2"/>
                </a:solidFill>
              </a:rPr>
              <a:t>8. године.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Доказани су пројектовани параметри емисије </a:t>
            </a:r>
            <a:r>
              <a:rPr lang="sr-Latn-RS" dirty="0" smtClean="0">
                <a:solidFill>
                  <a:schemeClr val="tx2"/>
                </a:solidFill>
              </a:rPr>
              <a:t>SO2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испод 200 </a:t>
            </a:r>
            <a:r>
              <a:rPr lang="sr-Latn-RS" dirty="0" smtClean="0">
                <a:solidFill>
                  <a:schemeClr val="tx2"/>
                </a:solidFill>
              </a:rPr>
              <a:t>mg</a:t>
            </a:r>
            <a:r>
              <a:rPr lang="sr-Cyrl-RS" dirty="0" smtClean="0">
                <a:solidFill>
                  <a:schemeClr val="tx2"/>
                </a:solidFill>
              </a:rPr>
              <a:t>/</a:t>
            </a:r>
            <a:r>
              <a:rPr lang="en-US" dirty="0" smtClean="0">
                <a:solidFill>
                  <a:schemeClr val="tx2"/>
                </a:solidFill>
              </a:rPr>
              <a:t>Nm3 </a:t>
            </a:r>
            <a:r>
              <a:rPr lang="sr-Cyrl-RS" dirty="0" smtClean="0">
                <a:solidFill>
                  <a:schemeClr val="tx2"/>
                </a:solidFill>
              </a:rPr>
              <a:t>и ефикасност система већа од 97,5%.</a:t>
            </a:r>
            <a:endParaRPr lang="sr-Latn-RS" dirty="0">
              <a:solidFill>
                <a:schemeClr val="tx2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61558042"/>
              </p:ext>
            </p:extLst>
          </p:nvPr>
        </p:nvGraphicFramePr>
        <p:xfrm>
          <a:off x="2063552" y="1412776"/>
          <a:ext cx="7920880" cy="363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9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Збирно ТЕКО А и Б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371364" y="1238701"/>
            <a:ext cx="74168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tx2"/>
                </a:solidFill>
              </a:rPr>
              <a:t>Реализована средства (у еврима):</a:t>
            </a:r>
          </a:p>
          <a:p>
            <a:endParaRPr lang="sr-Cyrl-RS" dirty="0"/>
          </a:p>
          <a:p>
            <a:endParaRPr lang="sr-Cyrl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endParaRPr lang="sr-Latn-R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17827"/>
              </p:ext>
            </p:extLst>
          </p:nvPr>
        </p:nvGraphicFramePr>
        <p:xfrm>
          <a:off x="335360" y="2257749"/>
          <a:ext cx="11377264" cy="476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140"/>
                <a:gridCol w="1404156"/>
                <a:gridCol w="1487694"/>
                <a:gridCol w="1485761"/>
                <a:gridCol w="1363642"/>
                <a:gridCol w="1485761"/>
                <a:gridCol w="1404349"/>
                <a:gridCol w="148576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5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ТЕКО А1</a:t>
                      </a:r>
                      <a:endParaRPr lang="sr-Cyrl-RS" sz="15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5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ТЕКО А2</a:t>
                      </a:r>
                      <a:endParaRPr lang="sr-Cyrl-RS" sz="15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5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ТЕКО А укупно</a:t>
                      </a:r>
                      <a:endParaRPr lang="sr-Cyrl-RS" sz="15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5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ТЕКО Б1</a:t>
                      </a:r>
                      <a:endParaRPr lang="sr-Cyrl-RS" sz="15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5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ТЕКО Б2</a:t>
                      </a:r>
                      <a:endParaRPr lang="sr-Cyrl-RS" sz="15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5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ТЕКО Б ОДГ</a:t>
                      </a:r>
                      <a:endParaRPr lang="sr-Cyrl-RS" sz="15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5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ТЕКО Б у току</a:t>
                      </a:r>
                      <a:endParaRPr lang="sr-Cyrl-RS" sz="15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5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ТЕКО Б укупно</a:t>
                      </a:r>
                      <a:endParaRPr lang="sr-Cyrl-RS" sz="15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5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r>
                        <a:rPr lang="sr-Latn-RS" sz="15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sr-Cyrl-RS" sz="15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sr-Latn-RS" sz="15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00.000,00</a:t>
                      </a:r>
                      <a:endParaRPr lang="sr-Latn-RS" sz="15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5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7.170.000,00</a:t>
                      </a:r>
                      <a:endParaRPr lang="sr-Latn-RS" sz="15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sr-Latn-RS" sz="15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.670.000,00</a:t>
                      </a:r>
                      <a:endParaRPr lang="sr-Latn-RS" sz="15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5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117.880.000,00</a:t>
                      </a:r>
                      <a:endParaRPr lang="sr-Latn-RS" sz="15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5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81.240.000,00</a:t>
                      </a:r>
                      <a:endParaRPr lang="sr-Latn-RS" sz="15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5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100.000.000,00</a:t>
                      </a:r>
                      <a:endParaRPr lang="sr-Latn-RS" sz="15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50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24.582.587,00</a:t>
                      </a:r>
                      <a:endParaRPr lang="sr-Latn-RS" sz="15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5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323.702.587,00</a:t>
                      </a:r>
                      <a:endParaRPr lang="sr-Latn-RS" sz="15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71364" y="3303715"/>
            <a:ext cx="4824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Укупно ТЕКО А и Б </a:t>
            </a:r>
            <a:r>
              <a:rPr lang="ru-RU" b="1" dirty="0" smtClean="0">
                <a:solidFill>
                  <a:schemeClr val="tx2"/>
                </a:solidFill>
              </a:rPr>
              <a:t>388,37 милиона евра </a:t>
            </a:r>
            <a:endParaRPr lang="sr-Latn-RS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070" y="4221088"/>
            <a:ext cx="568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tx2"/>
                </a:solidFill>
              </a:rPr>
              <a:t>Заштита животне средине </a:t>
            </a:r>
            <a:r>
              <a:rPr lang="sr-Latn-RS" b="1" dirty="0" smtClean="0">
                <a:solidFill>
                  <a:schemeClr val="tx2"/>
                </a:solidFill>
              </a:rPr>
              <a:t>141</a:t>
            </a:r>
            <a:r>
              <a:rPr lang="sr-Cyrl-RS" b="1" dirty="0" smtClean="0">
                <a:solidFill>
                  <a:schemeClr val="tx2"/>
                </a:solidFill>
              </a:rPr>
              <a:t>,</a:t>
            </a:r>
            <a:r>
              <a:rPr lang="sr-Latn-RS" b="1" dirty="0" smtClean="0">
                <a:solidFill>
                  <a:schemeClr val="tx2"/>
                </a:solidFill>
              </a:rPr>
              <a:t>8</a:t>
            </a:r>
            <a:r>
              <a:rPr lang="sr-Cyrl-RS" b="1" dirty="0" smtClean="0">
                <a:solidFill>
                  <a:schemeClr val="tx2"/>
                </a:solidFill>
              </a:rPr>
              <a:t>8 милиона евра</a:t>
            </a:r>
            <a:r>
              <a:rPr lang="sr-Latn-RS" b="1" dirty="0" smtClean="0">
                <a:solidFill>
                  <a:schemeClr val="tx2"/>
                </a:solidFill>
              </a:rPr>
              <a:t> </a:t>
            </a:r>
            <a:endParaRPr lang="sr-Latn-R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Резиме завршених пројеката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443373" y="1448780"/>
            <a:ext cx="11053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solidFill>
                  <a:schemeClr val="tx2"/>
                </a:solidFill>
              </a:rPr>
              <a:t>Р</a:t>
            </a:r>
            <a:r>
              <a:rPr lang="sr-Latn-RS" dirty="0" err="1" smtClean="0">
                <a:solidFill>
                  <a:schemeClr val="tx2"/>
                </a:solidFill>
              </a:rPr>
              <a:t>еализациј</a:t>
            </a:r>
            <a:r>
              <a:rPr lang="sr-Cyrl-RS" dirty="0" smtClean="0">
                <a:solidFill>
                  <a:schemeClr val="tx2"/>
                </a:solidFill>
              </a:rPr>
              <a:t>а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ов</a:t>
            </a:r>
            <a:r>
              <a:rPr lang="sr-Latn-RS" dirty="0" err="1" smtClean="0">
                <a:solidFill>
                  <a:schemeClr val="tx2"/>
                </a:solidFill>
              </a:rPr>
              <a:t>их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sr-Latn-RS" dirty="0">
                <a:solidFill>
                  <a:schemeClr val="tx2"/>
                </a:solidFill>
              </a:rPr>
              <a:t>пројеката у оквиру капиталних </a:t>
            </a:r>
            <a:r>
              <a:rPr lang="sr-Latn-RS" dirty="0" smtClean="0">
                <a:solidFill>
                  <a:schemeClr val="tx2"/>
                </a:solidFill>
              </a:rPr>
              <a:t>ремоната</a:t>
            </a:r>
            <a:r>
              <a:rPr lang="sr-Cyrl-RS" dirty="0" smtClean="0">
                <a:solidFill>
                  <a:schemeClr val="tx2"/>
                </a:solidFill>
              </a:rPr>
              <a:t> и реконструкција</a:t>
            </a:r>
            <a:r>
              <a:rPr lang="sr-Latn-RS" dirty="0" smtClean="0">
                <a:solidFill>
                  <a:schemeClr val="tx2"/>
                </a:solidFill>
              </a:rPr>
              <a:t> блокова</a:t>
            </a:r>
            <a:r>
              <a:rPr lang="sr-Cyrl-RS" dirty="0" smtClean="0">
                <a:solidFill>
                  <a:schemeClr val="tx2"/>
                </a:solidFill>
              </a:rPr>
              <a:t>, </a:t>
            </a:r>
            <a:r>
              <a:rPr lang="sr-Latn-RS" dirty="0" err="1" smtClean="0">
                <a:solidFill>
                  <a:schemeClr val="tx2"/>
                </a:solidFill>
              </a:rPr>
              <a:t>допринел</a:t>
            </a:r>
            <a:r>
              <a:rPr lang="sr-Cyrl-RS" dirty="0" smtClean="0">
                <a:solidFill>
                  <a:schemeClr val="tx2"/>
                </a:solidFill>
              </a:rPr>
              <a:t>и су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sr-Latn-RS" dirty="0">
                <a:solidFill>
                  <a:schemeClr val="tx2"/>
                </a:solidFill>
              </a:rPr>
              <a:t>повећању енергетске ефиксаности, остварењу веће производње електричне енергије, повећању поузданости рада блокова, продужењу животног века постројења и смањењу негативног утицаја на животну средину. </a:t>
            </a:r>
          </a:p>
          <a:p>
            <a:endParaRPr lang="sr-Latn-R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96802"/>
              </p:ext>
            </p:extLst>
          </p:nvPr>
        </p:nvGraphicFramePr>
        <p:xfrm>
          <a:off x="119336" y="2816932"/>
          <a:ext cx="11916094" cy="34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6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Резиме завршених пројеката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191344" y="1484784"/>
            <a:ext cx="57606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chemeClr val="tx2"/>
                </a:solidFill>
              </a:rPr>
              <a:t>Ke</a:t>
            </a:r>
            <a:r>
              <a:rPr lang="sr-Cyrl-RS" sz="1400" dirty="0" smtClean="0">
                <a:solidFill>
                  <a:schemeClr val="tx2"/>
                </a:solidFill>
              </a:rPr>
              <a:t> – коефициент експлатације </a:t>
            </a:r>
          </a:p>
          <a:p>
            <a:r>
              <a:rPr lang="sr-Latn-RS" sz="1400" dirty="0">
                <a:solidFill>
                  <a:schemeClr val="tx2"/>
                </a:solidFill>
              </a:rPr>
              <a:t>Ks</a:t>
            </a:r>
            <a:r>
              <a:rPr lang="sr-Cyrl-RS" sz="1400" dirty="0">
                <a:solidFill>
                  <a:schemeClr val="tx2"/>
                </a:solidFill>
              </a:rPr>
              <a:t> – коефициент </a:t>
            </a:r>
            <a:r>
              <a:rPr lang="sr-Cyrl-RS" sz="1400" dirty="0" smtClean="0">
                <a:solidFill>
                  <a:schemeClr val="tx2"/>
                </a:solidFill>
              </a:rPr>
              <a:t>снаге                </a:t>
            </a:r>
          </a:p>
          <a:p>
            <a:r>
              <a:rPr lang="sr-Latn-RS" sz="1400" dirty="0" smtClean="0">
                <a:solidFill>
                  <a:schemeClr val="tx2"/>
                </a:solidFill>
              </a:rPr>
              <a:t>Kp</a:t>
            </a:r>
            <a:r>
              <a:rPr lang="sr-Cyrl-RS" sz="1400" dirty="0" smtClean="0">
                <a:solidFill>
                  <a:schemeClr val="tx2"/>
                </a:solidFill>
              </a:rPr>
              <a:t> </a:t>
            </a:r>
            <a:r>
              <a:rPr lang="sr-Cyrl-RS" sz="1400" dirty="0">
                <a:solidFill>
                  <a:schemeClr val="tx2"/>
                </a:solidFill>
              </a:rPr>
              <a:t>– коефициент </a:t>
            </a:r>
            <a:r>
              <a:rPr lang="sr-Cyrl-RS" sz="1400" dirty="0" smtClean="0">
                <a:solidFill>
                  <a:schemeClr val="tx2"/>
                </a:solidFill>
              </a:rPr>
              <a:t>производње</a:t>
            </a:r>
          </a:p>
          <a:p>
            <a:endParaRPr lang="sr-Cyrl-RS" sz="1500" dirty="0"/>
          </a:p>
          <a:p>
            <a:endParaRPr lang="sr-Cyrl-RS" sz="1500" dirty="0"/>
          </a:p>
          <a:p>
            <a:endParaRPr lang="sr-Cyrl-RS" sz="1500" dirty="0"/>
          </a:p>
          <a:p>
            <a:endParaRPr lang="sr-Latn-RS" sz="15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22415"/>
              </p:ext>
            </p:extLst>
          </p:nvPr>
        </p:nvGraphicFramePr>
        <p:xfrm>
          <a:off x="609600" y="2348880"/>
          <a:ext cx="10730732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67908" y="1471886"/>
            <a:ext cx="3026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>
                <a:solidFill>
                  <a:schemeClr val="tx2"/>
                </a:solidFill>
              </a:rPr>
              <a:t>Kps</a:t>
            </a:r>
            <a:r>
              <a:rPr lang="sr-Cyrl-RS" sz="1400" dirty="0">
                <a:solidFill>
                  <a:schemeClr val="tx2"/>
                </a:solidFill>
              </a:rPr>
              <a:t> – коефициент пог.спремности</a:t>
            </a:r>
          </a:p>
          <a:p>
            <a:r>
              <a:rPr lang="sr-Latn-RS" sz="1400" dirty="0">
                <a:solidFill>
                  <a:schemeClr val="tx2"/>
                </a:solidFill>
              </a:rPr>
              <a:t>Kpu</a:t>
            </a:r>
            <a:r>
              <a:rPr lang="sr-Cyrl-RS" sz="1400" dirty="0">
                <a:solidFill>
                  <a:schemeClr val="tx2"/>
                </a:solidFill>
              </a:rPr>
              <a:t> – коефициент поузданости</a:t>
            </a:r>
          </a:p>
          <a:p>
            <a:endParaRPr lang="sr-Cyrl-RS" sz="14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779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Пројекти у фази реализације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335360" y="1244925"/>
            <a:ext cx="114852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b="1" dirty="0" smtClean="0">
                <a:solidFill>
                  <a:schemeClr val="tx2"/>
                </a:solidFill>
                <a:cs typeface="Arial" charset="0"/>
              </a:rPr>
              <a:t>I. </a:t>
            </a:r>
            <a:r>
              <a:rPr lang="sr-Cyrl-RS" sz="2200" b="1" dirty="0" smtClean="0">
                <a:solidFill>
                  <a:schemeClr val="tx2"/>
                </a:solidFill>
                <a:cs typeface="Arial" charset="0"/>
              </a:rPr>
              <a:t> Радови који се реализују у току капиталног ремонта блока Б2 у 2019. години:</a:t>
            </a:r>
          </a:p>
          <a:p>
            <a:pPr marL="0" lvl="1"/>
            <a:endParaRPr lang="sr-Cyrl-RS" dirty="0">
              <a:solidFill>
                <a:schemeClr val="tx2"/>
              </a:solidFill>
              <a:cs typeface="Arial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tx2"/>
                </a:solidFill>
                <a:cs typeface="Arial" charset="0"/>
              </a:rPr>
              <a:t>Пројекат </a:t>
            </a:r>
            <a:r>
              <a:rPr lang="sr-Cyrl-RS" dirty="0">
                <a:solidFill>
                  <a:schemeClr val="tx2"/>
                </a:solidFill>
                <a:cs typeface="Arial" charset="0"/>
              </a:rPr>
              <a:t>инсталације система за редукцију </a:t>
            </a:r>
            <a:r>
              <a:rPr lang="sr-Cyrl-RS" dirty="0" smtClean="0">
                <a:solidFill>
                  <a:schemeClr val="tx2"/>
                </a:solidFill>
                <a:cs typeface="Arial" charset="0"/>
              </a:rPr>
              <a:t>азотних оксида примарним </a:t>
            </a:r>
            <a:r>
              <a:rPr lang="sr-Cyrl-RS" dirty="0">
                <a:solidFill>
                  <a:schemeClr val="tx2"/>
                </a:solidFill>
                <a:cs typeface="Arial" charset="0"/>
              </a:rPr>
              <a:t>и секундарним мерама </a:t>
            </a:r>
            <a:r>
              <a:rPr lang="sr-Cyrl-RS" dirty="0" smtClean="0">
                <a:solidFill>
                  <a:schemeClr val="tx2"/>
                </a:solidFill>
                <a:cs typeface="Arial" charset="0"/>
              </a:rPr>
              <a:t>(</a:t>
            </a:r>
            <a:r>
              <a:rPr lang="sr-Cyrl-RS" dirty="0" smtClean="0">
                <a:solidFill>
                  <a:schemeClr val="tx2"/>
                </a:solidFill>
              </a:rPr>
              <a:t>вредност испорука </a:t>
            </a:r>
            <a:r>
              <a:rPr lang="sr-Cyrl-RS" dirty="0">
                <a:solidFill>
                  <a:schemeClr val="tx2"/>
                </a:solidFill>
              </a:rPr>
              <a:t>и радова </a:t>
            </a:r>
            <a:r>
              <a:rPr lang="sr-Cyrl-RS" dirty="0" smtClean="0">
                <a:solidFill>
                  <a:schemeClr val="tx2"/>
                </a:solidFill>
              </a:rPr>
              <a:t>12,9 милиона евра</a:t>
            </a:r>
            <a:r>
              <a:rPr lang="sr-Cyrl-RS" dirty="0" smtClean="0">
                <a:solidFill>
                  <a:schemeClr val="tx2"/>
                </a:solidFill>
                <a:cs typeface="Arial" charset="0"/>
              </a:rPr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altLang="sr-Latn-RS" dirty="0">
                <a:solidFill>
                  <a:schemeClr val="tx2"/>
                </a:solidFill>
                <a:cs typeface="Arial" charset="0"/>
              </a:rPr>
              <a:t>Замена </a:t>
            </a:r>
            <a:r>
              <a:rPr lang="sr-Cyrl-RS" altLang="sr-Latn-RS" dirty="0" smtClean="0">
                <a:solidFill>
                  <a:schemeClr val="tx2"/>
                </a:solidFill>
                <a:cs typeface="Arial" charset="0"/>
              </a:rPr>
              <a:t>пакета лимова </a:t>
            </a:r>
            <a:r>
              <a:rPr lang="sr-Cyrl-RS" altLang="sr-Latn-RS" dirty="0">
                <a:solidFill>
                  <a:schemeClr val="tx2"/>
                </a:solidFill>
                <a:cs typeface="Arial" charset="0"/>
              </a:rPr>
              <a:t>РЗВ-а </a:t>
            </a:r>
            <a:r>
              <a:rPr lang="sr-Cyrl-RS" altLang="sr-Latn-RS" dirty="0" smtClean="0">
                <a:solidFill>
                  <a:schemeClr val="tx2"/>
                </a:solidFill>
                <a:cs typeface="Arial" charset="0"/>
              </a:rPr>
              <a:t>(в</a:t>
            </a:r>
            <a:r>
              <a:rPr lang="sr-Cyrl-RS" dirty="0" smtClean="0">
                <a:solidFill>
                  <a:schemeClr val="tx2"/>
                </a:solidFill>
              </a:rPr>
              <a:t>редност испорука </a:t>
            </a:r>
            <a:r>
              <a:rPr lang="sr-Cyrl-RS" dirty="0">
                <a:solidFill>
                  <a:schemeClr val="tx2"/>
                </a:solidFill>
              </a:rPr>
              <a:t>и радова </a:t>
            </a:r>
            <a:r>
              <a:rPr lang="sr-Cyrl-RS" dirty="0" smtClean="0">
                <a:solidFill>
                  <a:schemeClr val="tx2"/>
                </a:solidFill>
              </a:rPr>
              <a:t>98 милиона динара</a:t>
            </a:r>
            <a:r>
              <a:rPr lang="sr-Cyrl-RS" altLang="sr-Latn-RS" dirty="0" smtClean="0">
                <a:solidFill>
                  <a:schemeClr val="tx2"/>
                </a:solidFill>
                <a:cs typeface="Aria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altLang="sr-Latn-RS" dirty="0">
                <a:solidFill>
                  <a:schemeClr val="tx2"/>
                </a:solidFill>
                <a:cs typeface="Arial" charset="0"/>
              </a:rPr>
              <a:t>Замена дела МП1 </a:t>
            </a:r>
            <a:r>
              <a:rPr lang="sr-Cyrl-RS" altLang="sr-Latn-RS" dirty="0" smtClean="0">
                <a:solidFill>
                  <a:schemeClr val="tx2"/>
                </a:solidFill>
                <a:cs typeface="Arial" charset="0"/>
              </a:rPr>
              <a:t>(</a:t>
            </a:r>
            <a:r>
              <a:rPr lang="sr-Cyrl-RS" dirty="0" smtClean="0">
                <a:solidFill>
                  <a:schemeClr val="tx2"/>
                </a:solidFill>
              </a:rPr>
              <a:t>вредност испорука </a:t>
            </a:r>
            <a:r>
              <a:rPr lang="sr-Cyrl-RS" dirty="0">
                <a:solidFill>
                  <a:schemeClr val="tx2"/>
                </a:solidFill>
              </a:rPr>
              <a:t>и радова </a:t>
            </a:r>
            <a:r>
              <a:rPr lang="sr-Cyrl-RS" dirty="0" smtClean="0">
                <a:solidFill>
                  <a:schemeClr val="tx2"/>
                </a:solidFill>
              </a:rPr>
              <a:t>143,4 милиона динара</a:t>
            </a:r>
            <a:r>
              <a:rPr lang="sr-Cyrl-RS" altLang="sr-Latn-RS" dirty="0" smtClean="0">
                <a:solidFill>
                  <a:schemeClr val="tx2"/>
                </a:solidFill>
                <a:cs typeface="Arial" charset="0"/>
              </a:rPr>
              <a:t>) </a:t>
            </a:r>
            <a:endParaRPr lang="en-US" dirty="0">
              <a:solidFill>
                <a:schemeClr val="tx2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altLang="sr-Latn-RS" dirty="0">
                <a:solidFill>
                  <a:schemeClr val="tx2"/>
                </a:solidFill>
                <a:cs typeface="Arial" charset="0"/>
              </a:rPr>
              <a:t>Капитални ремонт турбогенератора </a:t>
            </a:r>
            <a:r>
              <a:rPr lang="sr-Cyrl-RS" altLang="sr-Latn-RS" dirty="0" smtClean="0">
                <a:solidFill>
                  <a:schemeClr val="tx2"/>
                </a:solidFill>
                <a:cs typeface="Arial" charset="0"/>
              </a:rPr>
              <a:t>Б2 (</a:t>
            </a:r>
            <a:r>
              <a:rPr lang="sr-Cyrl-RS" dirty="0" smtClean="0">
                <a:solidFill>
                  <a:schemeClr val="tx2"/>
                </a:solidFill>
              </a:rPr>
              <a:t>вредност уговора</a:t>
            </a:r>
            <a:r>
              <a:rPr lang="sr-Cyrl-RS" dirty="0">
                <a:solidFill>
                  <a:schemeClr val="tx2"/>
                </a:solidFill>
              </a:rPr>
              <a:t>: </a:t>
            </a:r>
            <a:r>
              <a:rPr lang="sr-Cyrl-RS" dirty="0" smtClean="0">
                <a:solidFill>
                  <a:schemeClr val="tx2"/>
                </a:solidFill>
              </a:rPr>
              <a:t>2,9 милиона евра</a:t>
            </a:r>
            <a:r>
              <a:rPr lang="sr-Cyrl-RS" altLang="sr-Latn-RS" dirty="0" smtClean="0">
                <a:solidFill>
                  <a:schemeClr val="tx2"/>
                </a:solidFill>
                <a:cs typeface="Arial" charset="0"/>
              </a:rPr>
              <a:t>) </a:t>
            </a:r>
          </a:p>
          <a:p>
            <a:pPr marL="0" lvl="1"/>
            <a:endParaRPr lang="sr-Cyrl-RS" dirty="0" smtClean="0">
              <a:solidFill>
                <a:schemeClr val="tx2"/>
              </a:solidFill>
            </a:endParaRPr>
          </a:p>
          <a:p>
            <a:pPr marL="514350" lvl="1" indent="-514350">
              <a:buAutoNum type="romanUcPeriod" startAt="2"/>
            </a:pPr>
            <a:r>
              <a:rPr lang="sr-Cyrl-RS" sz="2200" b="1" dirty="0" smtClean="0">
                <a:solidFill>
                  <a:schemeClr val="tx2"/>
                </a:solidFill>
              </a:rPr>
              <a:t>Изградња система за прикупљање и пречишчавање отпадних вода ТЕКО Б</a:t>
            </a:r>
          </a:p>
          <a:p>
            <a:pPr marL="0" lvl="1"/>
            <a:r>
              <a:rPr lang="sr-Cyrl-RS" sz="2200" b="1" dirty="0" smtClean="0">
                <a:solidFill>
                  <a:schemeClr val="tx2"/>
                </a:solidFill>
              </a:rPr>
              <a:t>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tx2"/>
                </a:solidFill>
              </a:rPr>
              <a:t>Вредност 6 милиона евра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tx2"/>
                </a:solidFill>
              </a:rPr>
              <a:t>У току је изградња и завршетак планиран за 2020. годину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0" lvl="1"/>
            <a:r>
              <a:rPr lang="en-US" sz="2200" b="1" dirty="0" smtClean="0">
                <a:solidFill>
                  <a:schemeClr val="tx2"/>
                </a:solidFill>
              </a:rPr>
              <a:t>III. </a:t>
            </a:r>
            <a:r>
              <a:rPr lang="sr-Cyrl-RS" sz="2200" b="1" dirty="0" smtClean="0">
                <a:solidFill>
                  <a:schemeClr val="tx2"/>
                </a:solidFill>
              </a:rPr>
              <a:t>Изградња блока Б3 </a:t>
            </a:r>
          </a:p>
          <a:p>
            <a:pPr marL="0" lvl="1"/>
            <a:endParaRPr lang="sr-Cyrl-RS" b="1" dirty="0">
              <a:solidFill>
                <a:schemeClr val="tx2"/>
              </a:solidFill>
            </a:endParaRPr>
          </a:p>
          <a:p>
            <a:pPr marL="0" lvl="1"/>
            <a:r>
              <a:rPr lang="en-US" sz="2200" b="1" dirty="0" smtClean="0">
                <a:solidFill>
                  <a:schemeClr val="tx2"/>
                </a:solidFill>
              </a:rPr>
              <a:t>IV.  </a:t>
            </a:r>
            <a:r>
              <a:rPr lang="sr-Cyrl-RS" sz="2200" b="1" dirty="0" smtClean="0">
                <a:solidFill>
                  <a:schemeClr val="tx2"/>
                </a:solidFill>
              </a:rPr>
              <a:t>Изградња </a:t>
            </a:r>
            <a:r>
              <a:rPr lang="sr-Cyrl-RS" sz="2200" b="1" dirty="0" err="1" smtClean="0">
                <a:solidFill>
                  <a:schemeClr val="tx2"/>
                </a:solidFill>
              </a:rPr>
              <a:t>ветроелектране</a:t>
            </a:r>
            <a:r>
              <a:rPr lang="sr-Cyrl-RS" sz="2200" b="1" dirty="0" smtClean="0">
                <a:solidFill>
                  <a:schemeClr val="tx2"/>
                </a:solidFill>
              </a:rPr>
              <a:t> Костолац</a:t>
            </a:r>
            <a:endParaRPr lang="en-US" sz="2200" b="1" dirty="0">
              <a:solidFill>
                <a:schemeClr val="tx2"/>
              </a:solidFill>
            </a:endParaRPr>
          </a:p>
          <a:p>
            <a:pPr marL="0" lvl="1"/>
            <a:endParaRPr lang="en-US" dirty="0">
              <a:solidFill>
                <a:schemeClr val="tx2"/>
              </a:solidFill>
            </a:endParaRPr>
          </a:p>
          <a:p>
            <a:endParaRPr lang="sr-Latn-R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764704"/>
            <a:ext cx="9829091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8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89332" cy="792088"/>
          </a:xfrm>
        </p:spPr>
        <p:txBody>
          <a:bodyPr/>
          <a:lstStyle/>
          <a:p>
            <a:r>
              <a:rPr lang="ru-RU" sz="3200" dirty="0" smtClean="0">
                <a:solidFill>
                  <a:prstClr val="white"/>
                </a:solidFill>
              </a:rPr>
              <a:t>Ветроелектрана Костолац </a:t>
            </a:r>
            <a:endParaRPr lang="ru-RU" sz="32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052736"/>
            <a:ext cx="4115157" cy="5858764"/>
          </a:xfrm>
          <a:prstGeom prst="rect">
            <a:avLst/>
          </a:prstGeom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7388" y="908720"/>
            <a:ext cx="579664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69863" indent="-169863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en-GB" altLang="en-US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ru-RU" sz="3200" b="1" dirty="0" smtClean="0">
                <a:solidFill>
                  <a:schemeClr val="tx2"/>
                </a:solidFill>
              </a:rPr>
              <a:t>Техноекономски </a:t>
            </a:r>
            <a:r>
              <a:rPr lang="ru-RU" sz="3200" b="1" dirty="0">
                <a:solidFill>
                  <a:schemeClr val="tx2"/>
                </a:solidFill>
              </a:rPr>
              <a:t>аспекти</a:t>
            </a:r>
            <a:endParaRPr lang="en-GB" altLang="en-US" sz="3200" b="1" dirty="0">
              <a:solidFill>
                <a:schemeClr val="tx2"/>
              </a:solidFill>
            </a:endParaRPr>
          </a:p>
          <a:p>
            <a:pPr marL="169863" indent="-169863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sr-Cyrl-CS" alt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Локација</a:t>
            </a:r>
            <a:r>
              <a:rPr lang="sr-Cyrl-C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sr-Cyrl-C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90 </a:t>
            </a:r>
            <a:r>
              <a:rPr lang="sr-Latn-C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km</a:t>
            </a:r>
            <a:r>
              <a:rPr lang="sr-Cyrl-C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sr-Cyrl-C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источно </a:t>
            </a:r>
            <a:r>
              <a:rPr lang="sr-Cyrl-C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од </a:t>
            </a:r>
            <a:r>
              <a:rPr lang="sr-Cyrl-C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Београда</a:t>
            </a:r>
          </a:p>
          <a:p>
            <a:pPr marL="169863" indent="-169863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ru-RU" altLang="en-US" b="1" dirty="0" smtClean="0">
                <a:solidFill>
                  <a:srgbClr val="002060"/>
                </a:solidFill>
              </a:rPr>
              <a:t>Број ветроагрегата</a:t>
            </a:r>
            <a:r>
              <a:rPr lang="ru-RU" altLang="en-US" dirty="0" smtClean="0">
                <a:solidFill>
                  <a:srgbClr val="002060"/>
                </a:solidFill>
              </a:rPr>
              <a:t>: 20</a:t>
            </a:r>
          </a:p>
          <a:p>
            <a:pPr marL="169863" indent="-169863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ru-RU" altLang="en-US" b="1" dirty="0" smtClean="0">
                <a:solidFill>
                  <a:srgbClr val="002060"/>
                </a:solidFill>
              </a:rPr>
              <a:t>Инсталисана </a:t>
            </a:r>
            <a:r>
              <a:rPr lang="ru-RU" altLang="en-US" b="1" dirty="0">
                <a:solidFill>
                  <a:srgbClr val="002060"/>
                </a:solidFill>
              </a:rPr>
              <a:t>снага</a:t>
            </a:r>
            <a:r>
              <a:rPr lang="ru-RU" altLang="en-US" dirty="0">
                <a:solidFill>
                  <a:srgbClr val="002060"/>
                </a:solidFill>
              </a:rPr>
              <a:t>: </a:t>
            </a:r>
            <a:r>
              <a:rPr lang="ru-RU" altLang="en-US" dirty="0" smtClean="0">
                <a:solidFill>
                  <a:srgbClr val="002060"/>
                </a:solidFill>
              </a:rPr>
              <a:t>до 66 </a:t>
            </a:r>
            <a:r>
              <a:rPr lang="ru-RU" altLang="en-US" dirty="0">
                <a:solidFill>
                  <a:srgbClr val="002060"/>
                </a:solidFill>
              </a:rPr>
              <a:t>MW</a:t>
            </a:r>
          </a:p>
          <a:p>
            <a:pPr marL="169863" indent="-169863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rgbClr val="002060"/>
                </a:solidFill>
              </a:rPr>
              <a:t>Годишња производност</a:t>
            </a:r>
            <a:r>
              <a:rPr lang="ru-RU" altLang="en-US" dirty="0">
                <a:solidFill>
                  <a:srgbClr val="002060"/>
                </a:solidFill>
              </a:rPr>
              <a:t>: </a:t>
            </a:r>
            <a:r>
              <a:rPr lang="ru-RU" altLang="en-US" dirty="0" smtClean="0">
                <a:solidFill>
                  <a:srgbClr val="002060"/>
                </a:solidFill>
              </a:rPr>
              <a:t>око 151 милион </a:t>
            </a:r>
            <a:r>
              <a:rPr lang="en-US" altLang="en-US" dirty="0" smtClean="0">
                <a:solidFill>
                  <a:srgbClr val="002060"/>
                </a:solidFill>
              </a:rPr>
              <a:t>k</a:t>
            </a:r>
            <a:r>
              <a:rPr lang="ru-RU" altLang="en-US" dirty="0" smtClean="0">
                <a:solidFill>
                  <a:srgbClr val="002060"/>
                </a:solidFill>
              </a:rPr>
              <a:t>Wh</a:t>
            </a:r>
          </a:p>
          <a:p>
            <a:pPr marL="169863" indent="-169863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ru-RU" altLang="en-US" b="1" dirty="0" smtClean="0">
                <a:solidFill>
                  <a:srgbClr val="002060"/>
                </a:solidFill>
              </a:rPr>
              <a:t>Вредност инвестиције</a:t>
            </a:r>
            <a:r>
              <a:rPr lang="ru-RU" altLang="en-US" dirty="0" smtClean="0">
                <a:solidFill>
                  <a:srgbClr val="002060"/>
                </a:solidFill>
              </a:rPr>
              <a:t>: 96,4 милиона </a:t>
            </a:r>
            <a:r>
              <a:rPr lang="sr-Cyrl-RS" altLang="en-US" dirty="0" smtClean="0">
                <a:solidFill>
                  <a:srgbClr val="002060"/>
                </a:solidFill>
              </a:rPr>
              <a:t>евра</a:t>
            </a:r>
            <a:endParaRPr lang="ru-RU" altLang="en-US" dirty="0" smtClean="0">
              <a:solidFill>
                <a:srgbClr val="002060"/>
              </a:solidFill>
            </a:endParaRPr>
          </a:p>
          <a:p>
            <a:pPr marL="169863" indent="-169863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ru-RU" altLang="en-US" b="1" dirty="0" smtClean="0">
                <a:solidFill>
                  <a:srgbClr val="002060"/>
                </a:solidFill>
              </a:rPr>
              <a:t>Рок за завршетак пројекта</a:t>
            </a:r>
            <a:r>
              <a:rPr lang="ru-RU" altLang="en-US" dirty="0" smtClean="0">
                <a:solidFill>
                  <a:srgbClr val="002060"/>
                </a:solidFill>
              </a:rPr>
              <a:t>: 24 месеца од дана потписивања уговора са извођачем радова. </a:t>
            </a:r>
            <a:r>
              <a:rPr lang="ru-RU" altLang="en-US" dirty="0">
                <a:solidFill>
                  <a:srgbClr val="002060"/>
                </a:solidFill>
              </a:rPr>
              <a:t>О</a:t>
            </a:r>
            <a:r>
              <a:rPr lang="ru-RU" altLang="en-US" dirty="0" smtClean="0">
                <a:solidFill>
                  <a:srgbClr val="002060"/>
                </a:solidFill>
              </a:rPr>
              <a:t>кончање тендерског поступка и закључење уговора са извођачем радова очекује </a:t>
            </a:r>
            <a:r>
              <a:rPr lang="ru-RU" altLang="en-US" dirty="0">
                <a:solidFill>
                  <a:srgbClr val="002060"/>
                </a:solidFill>
              </a:rPr>
              <a:t>се </a:t>
            </a:r>
            <a:r>
              <a:rPr lang="ru-RU" altLang="en-US" dirty="0" smtClean="0">
                <a:solidFill>
                  <a:srgbClr val="002060"/>
                </a:solidFill>
              </a:rPr>
              <a:t>у другом кварталу 2020. године.</a:t>
            </a: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endParaRPr lang="sr-Cyrl-RS" altLang="en-US" dirty="0" smtClean="0">
              <a:solidFill>
                <a:srgbClr val="002060"/>
              </a:solidFill>
            </a:endParaRPr>
          </a:p>
          <a:p>
            <a:pPr marL="627063" lvl="1" indent="-169863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sr-Cyrl-RS" altLang="en-US" dirty="0" smtClean="0">
              <a:solidFill>
                <a:srgbClr val="002060"/>
              </a:solidFill>
            </a:endParaRPr>
          </a:p>
          <a:p>
            <a:pPr marL="627063" lvl="1" indent="-169863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sr-Cyrl-RS" altLang="en-US" dirty="0" smtClean="0">
              <a:solidFill>
                <a:srgbClr val="002060"/>
              </a:solidFill>
            </a:endParaRPr>
          </a:p>
          <a:p>
            <a:pPr lvl="1">
              <a:spcBef>
                <a:spcPct val="25000"/>
              </a:spcBef>
              <a:spcAft>
                <a:spcPct val="25000"/>
              </a:spcAft>
            </a:pPr>
            <a:endParaRPr lang="ru-RU" altLang="en-US" dirty="0" smtClean="0">
              <a:solidFill>
                <a:srgbClr val="002060"/>
              </a:solidFill>
            </a:endParaRPr>
          </a:p>
          <a:p>
            <a:pPr marL="169863" indent="-169863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ru-RU" altLang="en-US" dirty="0" smtClean="0">
              <a:solidFill>
                <a:srgbClr val="002060"/>
              </a:solidFill>
            </a:endParaRPr>
          </a:p>
          <a:p>
            <a:pPr marL="169863" indent="-169863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ru-RU" altLang="en-US" dirty="0">
              <a:solidFill>
                <a:srgbClr val="002060"/>
              </a:solidFill>
            </a:endParaRPr>
          </a:p>
          <a:p>
            <a:pPr marL="169863" indent="-169863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ru-RU" altLang="en-US" dirty="0">
              <a:solidFill>
                <a:srgbClr val="002060"/>
              </a:solidFill>
            </a:endParaRPr>
          </a:p>
          <a:p>
            <a:pPr>
              <a:spcBef>
                <a:spcPct val="25000"/>
              </a:spcBef>
              <a:spcAft>
                <a:spcPct val="25000"/>
              </a:spcAft>
            </a:pPr>
            <a:endParaRPr lang="sr-Cyrl-CS" altLang="en-US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72" y="44624"/>
            <a:ext cx="10190761" cy="792088"/>
          </a:xfrm>
        </p:spPr>
        <p:txBody>
          <a:bodyPr/>
          <a:lstStyle/>
          <a:p>
            <a:r>
              <a:rPr lang="ru-RU" sz="2800" dirty="0">
                <a:solidFill>
                  <a:prstClr val="white"/>
                </a:solidFill>
              </a:rPr>
              <a:t>Ветроелектрана </a:t>
            </a:r>
            <a:r>
              <a:rPr lang="ru-RU" sz="2800" dirty="0" smtClean="0">
                <a:solidFill>
                  <a:prstClr val="white"/>
                </a:solidFill>
              </a:rPr>
              <a:t>Костолац </a:t>
            </a:r>
            <a:r>
              <a:rPr lang="sr-Cyrl-BA" sz="2800" dirty="0" smtClean="0"/>
              <a:t>– локација ветроелектране Костолац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412776"/>
            <a:ext cx="8605127" cy="50045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352" y="1232756"/>
            <a:ext cx="29163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sr-Cyrl-CS" altLang="en-US" b="1" dirty="0" smtClean="0">
                <a:solidFill>
                  <a:srgbClr val="002060"/>
                </a:solidFill>
              </a:rPr>
              <a:t>Четири локације (специфичност: углавном рекултивисана одлагалишта јаловине, односно рекултивисано земљиште бивших одлагалишта пепела)</a:t>
            </a:r>
          </a:p>
          <a:p>
            <a:pPr marL="285750" indent="-28575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sr-Cyrl-CS" altLang="en-US" dirty="0" smtClean="0">
                <a:solidFill>
                  <a:srgbClr val="002060"/>
                </a:solidFill>
              </a:rPr>
              <a:t>Просторна целина Петка</a:t>
            </a:r>
          </a:p>
          <a:p>
            <a:pPr marL="285750" indent="-28575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sr-Cyrl-CS" altLang="en-US" dirty="0" smtClean="0">
                <a:solidFill>
                  <a:srgbClr val="002060"/>
                </a:solidFill>
              </a:rPr>
              <a:t>Просторна целинаЋириковац </a:t>
            </a:r>
          </a:p>
          <a:p>
            <a:pPr marL="285750" indent="-28575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sr-Cyrl-CS" altLang="en-US" dirty="0" smtClean="0">
                <a:solidFill>
                  <a:srgbClr val="002060"/>
                </a:solidFill>
              </a:rPr>
              <a:t>Просторна целина Кленовник </a:t>
            </a:r>
          </a:p>
          <a:p>
            <a:pPr marL="285750" indent="-28575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sr-Cyrl-CS" altLang="en-US" dirty="0" smtClean="0">
                <a:solidFill>
                  <a:srgbClr val="002060"/>
                </a:solidFill>
              </a:rPr>
              <a:t>Просторна целина Дрмно </a:t>
            </a:r>
          </a:p>
          <a:p>
            <a:pPr marL="285750" indent="-285750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sr-Cyrl-CS" altLang="en-US" dirty="0">
              <a:solidFill>
                <a:srgbClr val="002060"/>
              </a:solidFill>
            </a:endParaRPr>
          </a:p>
          <a:p>
            <a:pPr>
              <a:spcBef>
                <a:spcPct val="25000"/>
              </a:spcBef>
              <a:spcAft>
                <a:spcPct val="25000"/>
              </a:spcAft>
            </a:pPr>
            <a:endParaRPr lang="sr-Cyrl-CS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white"/>
                </a:solidFill>
              </a:rPr>
              <a:t>Ветроелектрана </a:t>
            </a:r>
            <a:r>
              <a:rPr lang="ru-RU" sz="3600" dirty="0" smtClean="0">
                <a:solidFill>
                  <a:prstClr val="white"/>
                </a:solidFill>
              </a:rPr>
              <a:t>Костолац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600" y="1808820"/>
            <a:ext cx="841259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3200" b="1" dirty="0">
                <a:solidFill>
                  <a:schemeClr val="tx2"/>
                </a:solidFill>
              </a:rPr>
              <a:t>Финансирање</a:t>
            </a:r>
            <a:r>
              <a:rPr lang="sr-Cyrl-RS" sz="2800" b="1" dirty="0">
                <a:solidFill>
                  <a:schemeClr val="tx2"/>
                </a:solidFill>
              </a:rPr>
              <a:t> </a:t>
            </a:r>
            <a:r>
              <a:rPr lang="sr-Cyrl-RS" sz="3200" b="1" dirty="0">
                <a:solidFill>
                  <a:schemeClr val="tx2"/>
                </a:solidFill>
              </a:rPr>
              <a:t>Пројекта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dirty="0">
                <a:solidFill>
                  <a:srgbClr val="083F88"/>
                </a:solidFill>
              </a:rPr>
              <a:t>Споразум о зајму закључен са </a:t>
            </a:r>
            <a:r>
              <a:rPr lang="ru-RU" dirty="0" smtClean="0">
                <a:solidFill>
                  <a:srgbClr val="083F88"/>
                </a:solidFill>
              </a:rPr>
              <a:t>K</a:t>
            </a:r>
            <a:r>
              <a:rPr lang="sr-Latn-RS" dirty="0" smtClean="0">
                <a:solidFill>
                  <a:srgbClr val="083F88"/>
                </a:solidFill>
              </a:rPr>
              <a:t>f</a:t>
            </a:r>
            <a:r>
              <a:rPr lang="ru-RU" dirty="0" smtClean="0">
                <a:solidFill>
                  <a:srgbClr val="083F88"/>
                </a:solidFill>
              </a:rPr>
              <a:t>W </a:t>
            </a:r>
            <a:r>
              <a:rPr lang="ru-RU" dirty="0">
                <a:solidFill>
                  <a:srgbClr val="083F88"/>
                </a:solidFill>
              </a:rPr>
              <a:t>банком </a:t>
            </a:r>
            <a:r>
              <a:rPr lang="ru-RU" dirty="0" smtClean="0">
                <a:solidFill>
                  <a:srgbClr val="083F88"/>
                </a:solidFill>
              </a:rPr>
              <a:t>29.</a:t>
            </a:r>
            <a:r>
              <a:rPr lang="sr-Latn-RS" dirty="0" smtClean="0">
                <a:solidFill>
                  <a:srgbClr val="083F88"/>
                </a:solidFill>
              </a:rPr>
              <a:t> </a:t>
            </a:r>
            <a:r>
              <a:rPr lang="ru-RU" dirty="0" smtClean="0">
                <a:solidFill>
                  <a:srgbClr val="083F88"/>
                </a:solidFill>
              </a:rPr>
              <a:t>11.</a:t>
            </a:r>
            <a:r>
              <a:rPr lang="sr-Latn-RS" dirty="0" smtClean="0">
                <a:solidFill>
                  <a:srgbClr val="083F88"/>
                </a:solidFill>
              </a:rPr>
              <a:t> </a:t>
            </a:r>
            <a:r>
              <a:rPr lang="ru-RU" dirty="0" smtClean="0">
                <a:solidFill>
                  <a:srgbClr val="083F88"/>
                </a:solidFill>
              </a:rPr>
              <a:t>2017</a:t>
            </a:r>
            <a:r>
              <a:rPr lang="ru-RU" dirty="0">
                <a:solidFill>
                  <a:srgbClr val="083F88"/>
                </a:solidFill>
              </a:rPr>
              <a:t>. </a:t>
            </a:r>
            <a:r>
              <a:rPr lang="ru-RU" dirty="0" smtClean="0">
                <a:solidFill>
                  <a:srgbClr val="083F88"/>
                </a:solidFill>
              </a:rPr>
              <a:t>године</a:t>
            </a:r>
            <a:endParaRPr lang="en-GB" dirty="0">
              <a:solidFill>
                <a:srgbClr val="083F88"/>
              </a:solidFill>
            </a:endParaRPr>
          </a:p>
          <a:p>
            <a:endParaRPr lang="ru-RU" dirty="0">
              <a:solidFill>
                <a:srgbClr val="083F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F88"/>
                </a:solidFill>
              </a:rPr>
              <a:t>Средства зајма у износу од 80 милиона </a:t>
            </a:r>
            <a:r>
              <a:rPr lang="sr-Cyrl-RS" dirty="0" smtClean="0">
                <a:solidFill>
                  <a:srgbClr val="083F88"/>
                </a:solidFill>
              </a:rPr>
              <a:t>евра</a:t>
            </a:r>
            <a:endParaRPr lang="en-GB" dirty="0">
              <a:solidFill>
                <a:srgbClr val="083F88"/>
              </a:solidFill>
            </a:endParaRPr>
          </a:p>
          <a:p>
            <a:endParaRPr lang="ru-RU" dirty="0">
              <a:solidFill>
                <a:srgbClr val="083F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F88"/>
                </a:solidFill>
              </a:rPr>
              <a:t>Донација KFW </a:t>
            </a:r>
            <a:r>
              <a:rPr lang="ru-RU" dirty="0" smtClean="0">
                <a:solidFill>
                  <a:srgbClr val="083F88"/>
                </a:solidFill>
              </a:rPr>
              <a:t>банке у </a:t>
            </a:r>
            <a:r>
              <a:rPr lang="ru-RU" dirty="0">
                <a:solidFill>
                  <a:srgbClr val="083F88"/>
                </a:solidFill>
              </a:rPr>
              <a:t>износу од 1 милион </a:t>
            </a:r>
            <a:r>
              <a:rPr lang="ru-RU" dirty="0" smtClean="0">
                <a:solidFill>
                  <a:srgbClr val="083F88"/>
                </a:solidFill>
              </a:rPr>
              <a:t>евра </a:t>
            </a:r>
            <a:r>
              <a:rPr lang="ru-RU" dirty="0">
                <a:solidFill>
                  <a:srgbClr val="083F88"/>
                </a:solidFill>
              </a:rPr>
              <a:t>за експертске </a:t>
            </a:r>
            <a:r>
              <a:rPr lang="ru-RU" dirty="0" smtClean="0">
                <a:solidFill>
                  <a:srgbClr val="083F88"/>
                </a:solidFill>
              </a:rPr>
              <a:t>услуге подршке</a:t>
            </a:r>
            <a:endParaRPr lang="sr-Latn-RS" dirty="0" smtClean="0">
              <a:solidFill>
                <a:srgbClr val="083F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Преостали део средстава обезбедиће ЈП ЕПС </a:t>
            </a:r>
            <a:endParaRPr lang="ru-RU" dirty="0" smtClean="0">
              <a:solidFill>
                <a:srgbClr val="083F88"/>
              </a:solidFill>
            </a:endParaRPr>
          </a:p>
          <a:p>
            <a:endParaRPr lang="en-GB" dirty="0">
              <a:solidFill>
                <a:srgbClr val="083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white"/>
                </a:solidFill>
              </a:rPr>
              <a:t>Ветроелектрана </a:t>
            </a:r>
            <a:r>
              <a:rPr lang="ru-RU" sz="3200" dirty="0" smtClean="0">
                <a:solidFill>
                  <a:prstClr val="white"/>
                </a:solidFill>
              </a:rPr>
              <a:t>Костолац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12940" y="7101408"/>
            <a:ext cx="2916324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4123" y="1160748"/>
            <a:ext cx="10923004" cy="499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r-Cyrl-RS" sz="3200" b="1" dirty="0">
                <a:solidFill>
                  <a:schemeClr val="tx2"/>
                </a:solidFill>
              </a:rPr>
              <a:t>Значај </a:t>
            </a:r>
            <a:r>
              <a:rPr lang="sr-Cyrl-RS" sz="3200" b="1" dirty="0" smtClean="0">
                <a:solidFill>
                  <a:schemeClr val="tx2"/>
                </a:solidFill>
              </a:rPr>
              <a:t>Пројекта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r-Cyrl-RS" sz="3200" b="1" dirty="0">
              <a:solidFill>
                <a:schemeClr val="tx2"/>
              </a:solidFill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83F88"/>
                </a:solidFill>
              </a:rPr>
              <a:t>Пројекат се рализује у складу са стратешким циљевима Републике Србије у области обновљивих извора енергије утврђених Стратегијом развоја енергетике Републике Србије до 2025. године са пројекцијама до 2030. </a:t>
            </a:r>
            <a:r>
              <a:rPr lang="sr-Cyrl-RS" dirty="0" smtClean="0">
                <a:solidFill>
                  <a:srgbClr val="083F88"/>
                </a:solidFill>
              </a:rPr>
              <a:t>године, а </a:t>
            </a:r>
            <a:r>
              <a:rPr lang="sr-Cyrl-RS" dirty="0">
                <a:solidFill>
                  <a:srgbClr val="083F88"/>
                </a:solidFill>
              </a:rPr>
              <a:t>који се пре свега односе на повећање удела енергије из обновљивих извора </a:t>
            </a:r>
            <a:r>
              <a:rPr lang="sr-Cyrl-RS" dirty="0" smtClean="0">
                <a:solidFill>
                  <a:srgbClr val="083F88"/>
                </a:solidFill>
              </a:rPr>
              <a:t>у финалној </a:t>
            </a:r>
            <a:r>
              <a:rPr lang="sr-Cyrl-RS" dirty="0">
                <a:solidFill>
                  <a:srgbClr val="083F88"/>
                </a:solidFill>
              </a:rPr>
              <a:t>потрошњи у </a:t>
            </a:r>
            <a:r>
              <a:rPr lang="sr-Cyrl-RS" dirty="0" smtClean="0">
                <a:solidFill>
                  <a:srgbClr val="083F88"/>
                </a:solidFill>
              </a:rPr>
              <a:t>Србији </a:t>
            </a:r>
            <a:endParaRPr lang="en-GB" dirty="0">
              <a:solidFill>
                <a:srgbClr val="083F88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dirty="0">
              <a:solidFill>
                <a:srgbClr val="083F88"/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83F88"/>
                </a:solidFill>
              </a:rPr>
              <a:t>Главни циљ и сврха </a:t>
            </a:r>
            <a:r>
              <a:rPr lang="sr-Cyrl-RS" dirty="0" smtClean="0">
                <a:solidFill>
                  <a:srgbClr val="083F88"/>
                </a:solidFill>
              </a:rPr>
              <a:t>пројекта </a:t>
            </a:r>
            <a:r>
              <a:rPr lang="sr-Cyrl-RS" dirty="0">
                <a:solidFill>
                  <a:srgbClr val="083F88"/>
                </a:solidFill>
              </a:rPr>
              <a:t>је да се изградњом </a:t>
            </a:r>
            <a:r>
              <a:rPr lang="sr-Cyrl-RS" dirty="0" err="1">
                <a:solidFill>
                  <a:srgbClr val="083F88"/>
                </a:solidFill>
              </a:rPr>
              <a:t>ветроелектране</a:t>
            </a:r>
            <a:r>
              <a:rPr lang="sr-Cyrl-RS" dirty="0">
                <a:solidFill>
                  <a:srgbClr val="083F88"/>
                </a:solidFill>
              </a:rPr>
              <a:t> </a:t>
            </a:r>
            <a:r>
              <a:rPr lang="sr-Cyrl-RS" dirty="0" smtClean="0">
                <a:solidFill>
                  <a:srgbClr val="083F88"/>
                </a:solidFill>
              </a:rPr>
              <a:t>повећа разноврсност енергетских </a:t>
            </a:r>
            <a:r>
              <a:rPr lang="sr-Cyrl-RS" dirty="0">
                <a:solidFill>
                  <a:srgbClr val="083F88"/>
                </a:solidFill>
              </a:rPr>
              <a:t>ресурса, као и да </a:t>
            </a:r>
            <a:r>
              <a:rPr lang="sr-Cyrl-RS" dirty="0" smtClean="0">
                <a:solidFill>
                  <a:srgbClr val="083F88"/>
                </a:solidFill>
              </a:rPr>
              <a:t>буде веће учешћу </a:t>
            </a:r>
            <a:r>
              <a:rPr lang="sr-Cyrl-RS" dirty="0">
                <a:solidFill>
                  <a:srgbClr val="083F88"/>
                </a:solidFill>
              </a:rPr>
              <a:t>енергије без емисија која погодује очувању животне средине и климатских </a:t>
            </a:r>
            <a:r>
              <a:rPr lang="sr-Cyrl-RS" dirty="0" smtClean="0">
                <a:solidFill>
                  <a:srgbClr val="083F88"/>
                </a:solidFill>
              </a:rPr>
              <a:t>услова и </a:t>
            </a:r>
            <a:r>
              <a:rPr lang="ru-RU" dirty="0" smtClean="0">
                <a:solidFill>
                  <a:srgbClr val="083F88"/>
                </a:solidFill>
              </a:rPr>
              <a:t>доприноси oдрживом </a:t>
            </a:r>
            <a:r>
              <a:rPr lang="ru-RU" dirty="0">
                <a:solidFill>
                  <a:srgbClr val="083F88"/>
                </a:solidFill>
              </a:rPr>
              <a:t>економском расту, друштвеном развоју и заштити животне </a:t>
            </a:r>
            <a:r>
              <a:rPr lang="ru-RU" dirty="0" smtClean="0">
                <a:solidFill>
                  <a:srgbClr val="083F88"/>
                </a:solidFill>
              </a:rPr>
              <a:t>средине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r-Cyrl-RS" dirty="0">
              <a:solidFill>
                <a:srgbClr val="083F88"/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83F88"/>
                </a:solidFill>
              </a:rPr>
              <a:t>Закључком Владе Републике Србије 05 Број: 351-5629/2018 од 21. јуна 2018.године утврђено је да </a:t>
            </a:r>
            <a:r>
              <a:rPr lang="sr-Cyrl-RS" dirty="0" smtClean="0">
                <a:solidFill>
                  <a:srgbClr val="083F88"/>
                </a:solidFill>
              </a:rPr>
              <a:t>је изградња </a:t>
            </a:r>
            <a:r>
              <a:rPr lang="sr-Cyrl-RS" dirty="0" err="1" smtClean="0">
                <a:solidFill>
                  <a:srgbClr val="083F88"/>
                </a:solidFill>
              </a:rPr>
              <a:t>ветроелектране</a:t>
            </a:r>
            <a:r>
              <a:rPr lang="sr-Cyrl-RS" dirty="0" smtClean="0">
                <a:solidFill>
                  <a:srgbClr val="083F88"/>
                </a:solidFill>
              </a:rPr>
              <a:t> </a:t>
            </a:r>
            <a:r>
              <a:rPr lang="sr-Cyrl-RS" dirty="0">
                <a:solidFill>
                  <a:srgbClr val="083F88"/>
                </a:solidFill>
              </a:rPr>
              <a:t>на простору Костолачког угљеног басена, пројекат од значаја за Републику Србију </a:t>
            </a:r>
            <a:endParaRPr lang="en-GB" dirty="0">
              <a:solidFill>
                <a:srgbClr val="083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89332" cy="792088"/>
          </a:xfrm>
        </p:spPr>
        <p:txBody>
          <a:bodyPr/>
          <a:lstStyle/>
          <a:p>
            <a:r>
              <a:rPr lang="ru-RU" sz="3600" dirty="0">
                <a:solidFill>
                  <a:prstClr val="white"/>
                </a:solidFill>
              </a:rPr>
              <a:t>Ветроелектрана Костолац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388" y="357292"/>
            <a:ext cx="5896819" cy="71558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lvl="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4990"/>
              </a:solidFill>
              <a:latin typeface="+mn-lt"/>
              <a:cs typeface="Arial" charset="0"/>
            </a:endParaRPr>
          </a:p>
          <a:p>
            <a:pPr marL="285750" lvl="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4990"/>
              </a:solidFill>
              <a:latin typeface="+mn-lt"/>
              <a:cs typeface="Arial" charset="0"/>
            </a:endParaRPr>
          </a:p>
          <a:p>
            <a:pPr marL="285750" lvl="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4990"/>
              </a:solidFill>
              <a:latin typeface="+mn-lt"/>
              <a:cs typeface="Arial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3200" b="1" dirty="0" smtClean="0">
                <a:solidFill>
                  <a:schemeClr val="tx2"/>
                </a:solidFill>
              </a:rPr>
              <a:t>Технички подаци</a:t>
            </a:r>
          </a:p>
          <a:p>
            <a:pPr lvl="0" algn="just">
              <a:lnSpc>
                <a:spcPct val="90000"/>
              </a:lnSpc>
            </a:pPr>
            <a:endParaRPr lang="ru-RU" sz="3200" dirty="0" smtClean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285750" lvl="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4990"/>
                </a:solidFill>
              </a:rPr>
              <a:t>Висина </a:t>
            </a:r>
            <a:r>
              <a:rPr lang="ru-RU" dirty="0">
                <a:solidFill>
                  <a:srgbClr val="004990"/>
                </a:solidFill>
              </a:rPr>
              <a:t>главе ротора је </a:t>
            </a:r>
            <a:r>
              <a:rPr lang="ru-RU" dirty="0" smtClean="0">
                <a:solidFill>
                  <a:srgbClr val="004990"/>
                </a:solidFill>
              </a:rPr>
              <a:t>око 120 </a:t>
            </a:r>
            <a:r>
              <a:rPr lang="sr-Latn-RS" dirty="0">
                <a:solidFill>
                  <a:srgbClr val="004990"/>
                </a:solidFill>
              </a:rPr>
              <a:t>m</a:t>
            </a:r>
            <a:r>
              <a:rPr lang="ru-RU" dirty="0">
                <a:solidFill>
                  <a:srgbClr val="004990"/>
                </a:solidFill>
              </a:rPr>
              <a:t> (осовински</a:t>
            </a:r>
            <a:r>
              <a:rPr lang="ru-RU" dirty="0" smtClean="0">
                <a:solidFill>
                  <a:srgbClr val="004990"/>
                </a:solidFill>
              </a:rPr>
              <a:t>). </a:t>
            </a:r>
            <a:r>
              <a:rPr lang="ru-RU" dirty="0">
                <a:solidFill>
                  <a:srgbClr val="004990"/>
                </a:solidFill>
              </a:rPr>
              <a:t>Полупречник елисе ротора је </a:t>
            </a:r>
            <a:r>
              <a:rPr lang="ru-RU" dirty="0" smtClean="0">
                <a:solidFill>
                  <a:srgbClr val="004990"/>
                </a:solidFill>
              </a:rPr>
              <a:t>око 60 </a:t>
            </a:r>
            <a:r>
              <a:rPr lang="sr-Latn-RS" dirty="0">
                <a:solidFill>
                  <a:srgbClr val="004990"/>
                </a:solidFill>
              </a:rPr>
              <a:t>m</a:t>
            </a:r>
            <a:r>
              <a:rPr lang="ru-RU" dirty="0">
                <a:solidFill>
                  <a:srgbClr val="004990"/>
                </a:solidFill>
              </a:rPr>
              <a:t>, максимална укупна висина објекта </a:t>
            </a:r>
            <a:r>
              <a:rPr lang="ru-RU" dirty="0" smtClean="0">
                <a:solidFill>
                  <a:srgbClr val="004990"/>
                </a:solidFill>
              </a:rPr>
              <a:t>(врха </a:t>
            </a:r>
            <a:r>
              <a:rPr lang="ru-RU" dirty="0">
                <a:solidFill>
                  <a:srgbClr val="004990"/>
                </a:solidFill>
              </a:rPr>
              <a:t>елисе</a:t>
            </a:r>
            <a:r>
              <a:rPr lang="ru-RU" dirty="0" smtClean="0">
                <a:solidFill>
                  <a:srgbClr val="004990"/>
                </a:solidFill>
              </a:rPr>
              <a:t>) је 180 </a:t>
            </a:r>
            <a:r>
              <a:rPr lang="sr-Latn-RS" dirty="0" smtClean="0">
                <a:solidFill>
                  <a:srgbClr val="004990"/>
                </a:solidFill>
              </a:rPr>
              <a:t>m</a:t>
            </a:r>
            <a:r>
              <a:rPr lang="sr-Cyrl-RS" dirty="0" smtClean="0">
                <a:solidFill>
                  <a:srgbClr val="004990"/>
                </a:solidFill>
              </a:rPr>
              <a:t>.</a:t>
            </a:r>
            <a:endParaRPr lang="sr-Cyrl-RS" dirty="0">
              <a:solidFill>
                <a:srgbClr val="004990"/>
              </a:solidFill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</a:pPr>
            <a:endParaRPr lang="sr-Cyrl-RS" dirty="0">
              <a:solidFill>
                <a:srgbClr val="004990"/>
              </a:solidFill>
            </a:endParaRPr>
          </a:p>
          <a:p>
            <a:pPr marL="285750" lvl="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04990"/>
                </a:solidFill>
              </a:rPr>
              <a:t>Претпостављена геометрија темеља </a:t>
            </a:r>
            <a:r>
              <a:rPr lang="sr-Cyrl-RS" dirty="0">
                <a:solidFill>
                  <a:srgbClr val="004990"/>
                </a:solidFill>
              </a:rPr>
              <a:t>је </a:t>
            </a:r>
            <a:r>
              <a:rPr lang="sr-Cyrl-RS" dirty="0" smtClean="0">
                <a:solidFill>
                  <a:srgbClr val="004990"/>
                </a:solidFill>
              </a:rPr>
              <a:t>наглавна </a:t>
            </a:r>
            <a:r>
              <a:rPr lang="ru-RU" dirty="0" smtClean="0">
                <a:solidFill>
                  <a:srgbClr val="004990"/>
                </a:solidFill>
              </a:rPr>
              <a:t>кружна плоча, </a:t>
            </a:r>
            <a:r>
              <a:rPr lang="ru-RU" dirty="0">
                <a:solidFill>
                  <a:srgbClr val="004990"/>
                </a:solidFill>
              </a:rPr>
              <a:t>пречника уписаног круга </a:t>
            </a:r>
            <a:r>
              <a:rPr lang="ru-RU" dirty="0" smtClean="0">
                <a:solidFill>
                  <a:srgbClr val="004990"/>
                </a:solidFill>
              </a:rPr>
              <a:t>око 20 m, ослоњена </a:t>
            </a:r>
            <a:r>
              <a:rPr lang="ru-RU" dirty="0">
                <a:solidFill>
                  <a:srgbClr val="004990"/>
                </a:solidFill>
              </a:rPr>
              <a:t>на групу од </a:t>
            </a:r>
            <a:r>
              <a:rPr lang="ru-RU" dirty="0" smtClean="0">
                <a:solidFill>
                  <a:srgbClr val="004990"/>
                </a:solidFill>
              </a:rPr>
              <a:t>64-82 шипова.</a:t>
            </a:r>
            <a:endParaRPr lang="en-US" dirty="0" smtClean="0">
              <a:solidFill>
                <a:srgbClr val="004990"/>
              </a:solidFill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solidFill>
                <a:srgbClr val="00499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04990"/>
                </a:solidFill>
              </a:rPr>
              <a:t>Дужина </a:t>
            </a:r>
            <a:r>
              <a:rPr lang="sr-Cyrl-RS" dirty="0" smtClean="0">
                <a:solidFill>
                  <a:srgbClr val="004990"/>
                </a:solidFill>
              </a:rPr>
              <a:t>трасе унутрашње </a:t>
            </a:r>
            <a:r>
              <a:rPr lang="sr-Cyrl-RS" dirty="0">
                <a:solidFill>
                  <a:srgbClr val="004990"/>
                </a:solidFill>
              </a:rPr>
              <a:t>кабловске мреже </a:t>
            </a:r>
            <a:r>
              <a:rPr lang="sr-Cyrl-RS" dirty="0" smtClean="0">
                <a:solidFill>
                  <a:srgbClr val="004990"/>
                </a:solidFill>
              </a:rPr>
              <a:t>износи </a:t>
            </a:r>
            <a:r>
              <a:rPr lang="sr-Cyrl-RS" dirty="0">
                <a:solidFill>
                  <a:srgbClr val="004990"/>
                </a:solidFill>
              </a:rPr>
              <a:t>око  </a:t>
            </a:r>
            <a:r>
              <a:rPr lang="en-US" dirty="0">
                <a:solidFill>
                  <a:srgbClr val="004990"/>
                </a:solidFill>
              </a:rPr>
              <a:t>38 </a:t>
            </a:r>
            <a:r>
              <a:rPr lang="sr-Cyrl-RS" dirty="0" smtClean="0">
                <a:solidFill>
                  <a:srgbClr val="004990"/>
                </a:solidFill>
              </a:rPr>
              <a:t>километара</a:t>
            </a:r>
            <a:r>
              <a:rPr lang="en-US" dirty="0" smtClean="0">
                <a:solidFill>
                  <a:srgbClr val="004990"/>
                </a:solidFill>
              </a:rPr>
              <a:t>.</a:t>
            </a:r>
            <a:endParaRPr lang="sr-Cyrl-RS" dirty="0" smtClean="0">
              <a:solidFill>
                <a:srgbClr val="004990"/>
              </a:solidFill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solidFill>
                <a:srgbClr val="00499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04990"/>
                </a:solidFill>
              </a:rPr>
              <a:t>Радни век минимум</a:t>
            </a:r>
            <a:r>
              <a:rPr lang="en-US" dirty="0">
                <a:solidFill>
                  <a:srgbClr val="004990"/>
                </a:solidFill>
              </a:rPr>
              <a:t> </a:t>
            </a:r>
            <a:r>
              <a:rPr lang="sr-Cyrl-RS" dirty="0">
                <a:solidFill>
                  <a:srgbClr val="004990"/>
                </a:solidFill>
              </a:rPr>
              <a:t>20 </a:t>
            </a:r>
            <a:r>
              <a:rPr lang="sr-Cyrl-RS" dirty="0" smtClean="0">
                <a:solidFill>
                  <a:srgbClr val="004990"/>
                </a:solidFill>
              </a:rPr>
              <a:t>година</a:t>
            </a:r>
          </a:p>
          <a:p>
            <a:pPr algn="just">
              <a:lnSpc>
                <a:spcPct val="90000"/>
              </a:lnSpc>
            </a:pPr>
            <a:endParaRPr lang="en-US" dirty="0">
              <a:solidFill>
                <a:srgbClr val="00499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04990"/>
                </a:solidFill>
              </a:rPr>
              <a:t>Поврат инвестиције </a:t>
            </a:r>
            <a:r>
              <a:rPr lang="en-US" dirty="0">
                <a:solidFill>
                  <a:srgbClr val="004990"/>
                </a:solidFill>
              </a:rPr>
              <a:t>9 </a:t>
            </a:r>
            <a:r>
              <a:rPr lang="sr-Cyrl-RS" dirty="0" smtClean="0">
                <a:solidFill>
                  <a:srgbClr val="004990"/>
                </a:solidFill>
              </a:rPr>
              <a:t>година</a:t>
            </a:r>
          </a:p>
          <a:p>
            <a:pPr algn="just">
              <a:lnSpc>
                <a:spcPct val="90000"/>
              </a:lnSpc>
            </a:pPr>
            <a:endParaRPr lang="en-US" dirty="0">
              <a:solidFill>
                <a:srgbClr val="00499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04990"/>
                </a:solidFill>
              </a:rPr>
              <a:t>Редукована емисија </a:t>
            </a:r>
            <a:r>
              <a:rPr lang="sr-Latn-RS" dirty="0">
                <a:solidFill>
                  <a:srgbClr val="004990"/>
                </a:solidFill>
              </a:rPr>
              <a:t>CO</a:t>
            </a:r>
            <a:r>
              <a:rPr lang="sr-Latn-RS" baseline="-25000" dirty="0">
                <a:solidFill>
                  <a:srgbClr val="004990"/>
                </a:solidFill>
              </a:rPr>
              <a:t>2</a:t>
            </a:r>
            <a:r>
              <a:rPr lang="sr-Cyrl-RS" dirty="0">
                <a:solidFill>
                  <a:srgbClr val="004990"/>
                </a:solidFill>
              </a:rPr>
              <a:t> </a:t>
            </a:r>
            <a:r>
              <a:rPr lang="sr-Cyrl-RS" dirty="0" smtClean="0">
                <a:solidFill>
                  <a:srgbClr val="004990"/>
                </a:solidFill>
              </a:rPr>
              <a:t>око 2.416</a:t>
            </a:r>
            <a:r>
              <a:rPr lang="en-US" dirty="0" smtClean="0">
                <a:solidFill>
                  <a:srgbClr val="004990"/>
                </a:solidFill>
              </a:rPr>
              <a:t> </a:t>
            </a:r>
            <a:r>
              <a:rPr lang="sr-Cyrl-RS" dirty="0">
                <a:solidFill>
                  <a:srgbClr val="004990"/>
                </a:solidFill>
              </a:rPr>
              <a:t>тона годишње </a:t>
            </a:r>
            <a:endParaRPr lang="en-US" dirty="0">
              <a:solidFill>
                <a:srgbClr val="00499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23F88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23F88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r-Cyrl-RS" sz="2000" dirty="0">
              <a:solidFill>
                <a:srgbClr val="004990"/>
              </a:solidFill>
              <a:latin typeface="+mn-lt"/>
              <a:cs typeface="Arial" charset="0"/>
            </a:endParaRPr>
          </a:p>
          <a:p>
            <a:pPr marL="285750" lvl="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r-Latn-RS" sz="2000" dirty="0">
              <a:solidFill>
                <a:srgbClr val="004990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380644"/>
            <a:ext cx="4597401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404664"/>
            <a:ext cx="11629292" cy="504056"/>
          </a:xfrm>
        </p:spPr>
        <p:txBody>
          <a:bodyPr/>
          <a:lstStyle/>
          <a:p>
            <a:r>
              <a:rPr lang="sr-Cyrl-BA" sz="3200" dirty="0" smtClean="0"/>
              <a:t>Ветроелектрана Костолац - Завршене активности</a:t>
            </a:r>
            <a:r>
              <a:rPr lang="sr-Cyrl-BA" sz="3200" dirty="0"/>
              <a:t/>
            </a:r>
            <a:br>
              <a:rPr lang="sr-Cyrl-BA" sz="3200" dirty="0"/>
            </a:b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440160" y="12327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083F88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083F88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083F88"/>
              </a:solidFill>
            </a:endParaRPr>
          </a:p>
          <a:p>
            <a:endParaRPr lang="ru-RU" b="1" dirty="0">
              <a:solidFill>
                <a:srgbClr val="083F8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0160" y="12327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83F88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083F88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083F88"/>
              </a:solidFill>
            </a:endParaRPr>
          </a:p>
          <a:p>
            <a:endParaRPr lang="ru-RU" b="1" dirty="0">
              <a:solidFill>
                <a:srgbClr val="083F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9476" y="1016732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u="sng" dirty="0" smtClean="0">
                <a:solidFill>
                  <a:srgbClr val="083F88"/>
                </a:solidFill>
              </a:rPr>
              <a:t>1. Плански основ обезбеђен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Просторни план подручја посебне намене Костолачког угљеног басена („Сл. гласник РС“ бр. 1/2013 и 20/2018)</a:t>
            </a:r>
          </a:p>
          <a:p>
            <a:r>
              <a:rPr lang="sr-Cyrl-RS" u="sng" dirty="0" smtClean="0">
                <a:solidFill>
                  <a:srgbClr val="083F88"/>
                </a:solidFill>
              </a:rPr>
              <a:t>2. Израђена је Техничка документација: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Генерални пројекат са Претходном студијом </a:t>
            </a:r>
            <a:r>
              <a:rPr lang="sr-Cyrl-RS" dirty="0">
                <a:solidFill>
                  <a:srgbClr val="083F88"/>
                </a:solidFill>
              </a:rPr>
              <a:t>оправданости за ветроелектрану Костолац </a:t>
            </a:r>
            <a:endParaRPr lang="sr-Cyrl-RS" dirty="0" smtClean="0">
              <a:solidFill>
                <a:srgbClr val="083F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Идејно </a:t>
            </a:r>
            <a:r>
              <a:rPr lang="sr-Cyrl-RS" dirty="0">
                <a:solidFill>
                  <a:srgbClr val="083F88"/>
                </a:solidFill>
              </a:rPr>
              <a:t>решење за ветроелектрану </a:t>
            </a:r>
            <a:r>
              <a:rPr lang="sr-Cyrl-RS" dirty="0" smtClean="0">
                <a:solidFill>
                  <a:srgbClr val="083F88"/>
                </a:solidFill>
              </a:rPr>
              <a:t>Костолац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Идејни пројекат са Студијом </a:t>
            </a:r>
            <a:r>
              <a:rPr lang="sr-Cyrl-RS" dirty="0">
                <a:solidFill>
                  <a:srgbClr val="083F88"/>
                </a:solidFill>
              </a:rPr>
              <a:t>оправданости за ветроелектрану Костолац</a:t>
            </a:r>
            <a:endParaRPr lang="sr-Cyrl-RS" dirty="0" smtClean="0">
              <a:solidFill>
                <a:srgbClr val="083F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Пројекат за грађевинску </a:t>
            </a:r>
            <a:r>
              <a:rPr lang="sr-Cyrl-RS" dirty="0">
                <a:solidFill>
                  <a:srgbClr val="083F88"/>
                </a:solidFill>
              </a:rPr>
              <a:t>дозволу за ветроелектрану Костолац</a:t>
            </a:r>
            <a:endParaRPr lang="sr-Cyrl-RS" dirty="0" smtClean="0">
              <a:solidFill>
                <a:srgbClr val="083F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Студија прикључе</a:t>
            </a:r>
            <a:r>
              <a:rPr lang="sr-Cyrl-RS" dirty="0">
                <a:solidFill>
                  <a:srgbClr val="083F88"/>
                </a:solidFill>
              </a:rPr>
              <a:t>њ</a:t>
            </a:r>
            <a:r>
              <a:rPr lang="sr-Cyrl-RS" dirty="0" smtClean="0">
                <a:solidFill>
                  <a:srgbClr val="083F88"/>
                </a:solidFill>
              </a:rPr>
              <a:t>а ВЕ на преносни систем (системски део)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Пројекат за извођење унутрашње кабловске мреже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Студија мониторинга птица и слепих мишева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Студија транспортних могућности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Елаборат изведених геотехничких истраживања</a:t>
            </a:r>
          </a:p>
          <a:p>
            <a:r>
              <a:rPr lang="sr-Cyrl-RS" u="sng" dirty="0" smtClean="0">
                <a:solidFill>
                  <a:srgbClr val="083F88"/>
                </a:solidFill>
              </a:rPr>
              <a:t>3. Добијене су дозволе и сагласности: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Локацијски услови за ветроелектрану Костолац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Енергетска дозвола за ветроелектрану Костолац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Грађевинска дозвола за ветроелектрану Костолац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83F88"/>
                </a:solidFill>
              </a:rPr>
              <a:t>Решење о добијању статуса привременог повлашћеног произвођача електричне енергије</a:t>
            </a:r>
            <a:endParaRPr lang="ru-RU" dirty="0">
              <a:solidFill>
                <a:srgbClr val="083F88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083F88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083F88"/>
              </a:solidFill>
            </a:endParaRPr>
          </a:p>
          <a:p>
            <a:endParaRPr lang="ru-RU" b="1" dirty="0">
              <a:solidFill>
                <a:srgbClr val="083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16632"/>
            <a:ext cx="11701300" cy="792088"/>
          </a:xfrm>
        </p:spPr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3. Актуелне активности на </a:t>
            </a:r>
            <a:r>
              <a:rPr lang="ru-RU" sz="3200" dirty="0" smtClean="0"/>
              <a:t>Пројекту </a:t>
            </a:r>
            <a:r>
              <a:rPr lang="ru-RU" sz="3200" dirty="0"/>
              <a:t>– техничка документација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prstClr val="white"/>
                </a:solidFill>
              </a:rPr>
              <a:t>Ветроелектрана Костолац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Ане </a:t>
            </a:r>
            <a:r>
              <a:rPr lang="ru-RU" sz="3200" dirty="0"/>
              <a:t>активности на Пројекту – техничка документација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415480" y="1304764"/>
            <a:ext cx="968507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Актуелне активности на </a:t>
            </a:r>
            <a:r>
              <a:rPr lang="ru-RU" sz="3200" b="1" dirty="0" smtClean="0">
                <a:solidFill>
                  <a:schemeClr val="tx2"/>
                </a:solidFill>
              </a:rPr>
              <a:t>Пројекту</a:t>
            </a:r>
          </a:p>
          <a:p>
            <a:endParaRPr lang="ru-RU" sz="3200" b="1" u="sng" dirty="0">
              <a:solidFill>
                <a:schemeClr val="tx2"/>
              </a:solidFill>
            </a:endParaRPr>
          </a:p>
          <a:p>
            <a:endParaRPr lang="sr-Cyrl-RS" u="sng" dirty="0" smtClean="0">
              <a:solidFill>
                <a:srgbClr val="083F88"/>
              </a:solidFill>
            </a:endParaRPr>
          </a:p>
          <a:p>
            <a:r>
              <a:rPr lang="sr-Cyrl-RS" u="sng" dirty="0">
                <a:solidFill>
                  <a:srgbClr val="083F88"/>
                </a:solidFill>
              </a:rPr>
              <a:t>Уговор са консултантом/</a:t>
            </a:r>
            <a:r>
              <a:rPr lang="en-GB" u="sng" dirty="0">
                <a:solidFill>
                  <a:srgbClr val="083F88"/>
                </a:solidFill>
              </a:rPr>
              <a:t>FIDIC </a:t>
            </a:r>
            <a:r>
              <a:rPr lang="sr-Cyrl-RS" u="sng" dirty="0">
                <a:solidFill>
                  <a:srgbClr val="083F88"/>
                </a:solidFill>
              </a:rPr>
              <a:t>инжењером конзорцијумом </a:t>
            </a:r>
            <a:r>
              <a:rPr lang="en-GB" u="sng" dirty="0">
                <a:solidFill>
                  <a:srgbClr val="083F88"/>
                </a:solidFill>
              </a:rPr>
              <a:t>Fichtner/</a:t>
            </a:r>
            <a:r>
              <a:rPr lang="en-GB" u="sng" dirty="0" err="1">
                <a:solidFill>
                  <a:srgbClr val="083F88"/>
                </a:solidFill>
              </a:rPr>
              <a:t>Energoprojekt</a:t>
            </a:r>
            <a:r>
              <a:rPr lang="en-GB" u="sng" dirty="0">
                <a:solidFill>
                  <a:srgbClr val="083F88"/>
                </a:solidFill>
              </a:rPr>
              <a:t> </a:t>
            </a:r>
            <a:r>
              <a:rPr lang="en-GB" u="sng" dirty="0" err="1">
                <a:solidFill>
                  <a:srgbClr val="083F88"/>
                </a:solidFill>
              </a:rPr>
              <a:t>Entel</a:t>
            </a:r>
            <a:r>
              <a:rPr lang="en-GB" u="sng" dirty="0">
                <a:solidFill>
                  <a:srgbClr val="083F88"/>
                </a:solidFill>
              </a:rPr>
              <a:t> (</a:t>
            </a:r>
            <a:r>
              <a:rPr lang="sr-Cyrl-RS" u="sng" dirty="0">
                <a:solidFill>
                  <a:srgbClr val="083F88"/>
                </a:solidFill>
              </a:rPr>
              <a:t>даље: консултант) потписан је </a:t>
            </a:r>
            <a:r>
              <a:rPr lang="sr-Cyrl-RS" u="sng" dirty="0" smtClean="0">
                <a:solidFill>
                  <a:srgbClr val="083F88"/>
                </a:solidFill>
              </a:rPr>
              <a:t>07.05.2019</a:t>
            </a:r>
            <a:r>
              <a:rPr lang="sr-Cyrl-RS" u="sng" dirty="0">
                <a:solidFill>
                  <a:srgbClr val="083F88"/>
                </a:solidFill>
              </a:rPr>
              <a:t>. године</a:t>
            </a:r>
            <a:r>
              <a:rPr lang="sr-Cyrl-RS" dirty="0">
                <a:solidFill>
                  <a:srgbClr val="083F88"/>
                </a:solidFill>
              </a:rPr>
              <a:t>. </a:t>
            </a:r>
            <a:endParaRPr lang="sr-Cyrl-RS" dirty="0" smtClean="0">
              <a:solidFill>
                <a:srgbClr val="083F88"/>
              </a:solidFill>
            </a:endParaRPr>
          </a:p>
          <a:p>
            <a:endParaRPr lang="sr-Cyrl-RS" u="sng" dirty="0">
              <a:solidFill>
                <a:srgbClr val="083F88"/>
              </a:solidFill>
            </a:endParaRPr>
          </a:p>
          <a:p>
            <a:r>
              <a:rPr lang="sr-Cyrl-RS" u="sng" dirty="0" smtClean="0">
                <a:solidFill>
                  <a:srgbClr val="083F88"/>
                </a:solidFill>
              </a:rPr>
              <a:t>У току </a:t>
            </a:r>
            <a:r>
              <a:rPr lang="sr-Cyrl-RS" u="sng" dirty="0">
                <a:solidFill>
                  <a:srgbClr val="083F88"/>
                </a:solidFill>
              </a:rPr>
              <a:t>је </a:t>
            </a:r>
            <a:r>
              <a:rPr lang="sr-Cyrl-RS" u="sng" dirty="0" smtClean="0">
                <a:solidFill>
                  <a:srgbClr val="083F88"/>
                </a:solidFill>
              </a:rPr>
              <a:t>прва</a:t>
            </a:r>
            <a:r>
              <a:rPr lang="en-GB" u="sng" dirty="0" smtClean="0">
                <a:solidFill>
                  <a:srgbClr val="083F88"/>
                </a:solidFill>
              </a:rPr>
              <a:t> </a:t>
            </a:r>
            <a:r>
              <a:rPr lang="sr-Cyrl-RS" u="sng" dirty="0" smtClean="0">
                <a:solidFill>
                  <a:srgbClr val="083F88"/>
                </a:solidFill>
              </a:rPr>
              <a:t>претквалификациона фаза тендера за избор извођача радова и испоруку опреме. </a:t>
            </a:r>
          </a:p>
          <a:p>
            <a:endParaRPr lang="sr-Cyrl-RS" u="sng" dirty="0" smtClean="0">
              <a:solidFill>
                <a:srgbClr val="083F88"/>
              </a:solidFill>
            </a:endParaRPr>
          </a:p>
          <a:p>
            <a:r>
              <a:rPr lang="sr-Cyrl-RS" u="sng" dirty="0">
                <a:solidFill>
                  <a:srgbClr val="083F88"/>
                </a:solidFill>
              </a:rPr>
              <a:t>У</a:t>
            </a:r>
            <a:r>
              <a:rPr lang="sr-Cyrl-RS" u="sng" dirty="0" smtClean="0">
                <a:solidFill>
                  <a:srgbClr val="083F88"/>
                </a:solidFill>
              </a:rPr>
              <a:t> току су активности на изради документације:</a:t>
            </a:r>
          </a:p>
          <a:p>
            <a:endParaRPr lang="sr-Cyrl-RS" dirty="0" smtClean="0">
              <a:solidFill>
                <a:srgbClr val="083F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Актуелизација идејног решења за интерне приступне саобраћајнице и прикључке на државне путеве</a:t>
            </a:r>
          </a:p>
          <a:p>
            <a:endParaRPr lang="sr-Cyrl-RS" dirty="0" smtClean="0">
              <a:solidFill>
                <a:srgbClr val="083F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83F88"/>
                </a:solidFill>
              </a:rPr>
              <a:t>Израда Урбанистичког пројекат за интерне приступне саобраћајнице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srgbClr val="083F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083F88"/>
                </a:solidFill>
              </a:rPr>
              <a:t>Ревизија идејног пројекта за Прикључно разводно постројење (ПРП)</a:t>
            </a:r>
          </a:p>
          <a:p>
            <a:endParaRPr lang="sr-Cyrl-RS" dirty="0" smtClean="0">
              <a:solidFill>
                <a:srgbClr val="083F88"/>
              </a:solidFill>
            </a:endParaRPr>
          </a:p>
          <a:p>
            <a:endParaRPr lang="sr-Cyrl-RS" dirty="0">
              <a:solidFill>
                <a:srgbClr val="083F88"/>
              </a:solidFill>
            </a:endParaRPr>
          </a:p>
          <a:p>
            <a:endParaRPr lang="ru-RU" b="1" dirty="0">
              <a:solidFill>
                <a:srgbClr val="083F88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083F88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>
              <a:solidFill>
                <a:srgbClr val="083F88"/>
              </a:solidFill>
            </a:endParaRPr>
          </a:p>
          <a:p>
            <a:endParaRPr lang="ru-RU" b="1" dirty="0">
              <a:solidFill>
                <a:srgbClr val="083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1355052" cy="792088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prstClr val="white"/>
                </a:solidFill>
              </a:rPr>
              <a:t>Ветроелектрана </a:t>
            </a:r>
            <a:r>
              <a:rPr lang="ru-RU" sz="3600" dirty="0">
                <a:solidFill>
                  <a:prstClr val="white"/>
                </a:solidFill>
              </a:rPr>
              <a:t>Костолац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Ане активности на Пројекту – техничка документација</a:t>
            </a:r>
            <a:r>
              <a:rPr lang="ru-RU" dirty="0" smtClean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19836" y="6978664"/>
            <a:ext cx="291632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426586" y="1160748"/>
            <a:ext cx="97210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Актуелне активности на Пројекту – дозволе и сагласности</a:t>
            </a:r>
            <a:endParaRPr lang="ru-RU" sz="3200" b="1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rgbClr val="083F88"/>
              </a:solidFill>
            </a:endParaRPr>
          </a:p>
          <a:p>
            <a:endParaRPr lang="ru-RU" dirty="0" smtClean="0">
              <a:solidFill>
                <a:srgbClr val="083F88"/>
              </a:solidFill>
            </a:endParaRPr>
          </a:p>
          <a:p>
            <a:r>
              <a:rPr lang="ru-RU" dirty="0" smtClean="0">
                <a:solidFill>
                  <a:srgbClr val="083F88"/>
                </a:solidFill>
              </a:rPr>
              <a:t>Предстојеће </a:t>
            </a:r>
            <a:r>
              <a:rPr lang="ru-RU" dirty="0">
                <a:solidFill>
                  <a:srgbClr val="083F88"/>
                </a:solidFill>
              </a:rPr>
              <a:t>активности на Пројекту </a:t>
            </a:r>
            <a:r>
              <a:rPr lang="sr-Cyrl-RS" dirty="0" smtClean="0">
                <a:solidFill>
                  <a:srgbClr val="083F88"/>
                </a:solidFill>
              </a:rPr>
              <a:t>у вези са добијањем</a:t>
            </a:r>
            <a:r>
              <a:rPr lang="ru-RU" dirty="0" smtClean="0">
                <a:solidFill>
                  <a:srgbClr val="083F88"/>
                </a:solidFill>
              </a:rPr>
              <a:t> дозвола </a:t>
            </a:r>
            <a:r>
              <a:rPr lang="ru-RU" dirty="0">
                <a:solidFill>
                  <a:srgbClr val="083F88"/>
                </a:solidFill>
              </a:rPr>
              <a:t>и </a:t>
            </a:r>
            <a:r>
              <a:rPr lang="ru-RU" dirty="0" smtClean="0">
                <a:solidFill>
                  <a:srgbClr val="083F88"/>
                </a:solidFill>
              </a:rPr>
              <a:t>сагласности</a:t>
            </a:r>
          </a:p>
          <a:p>
            <a:endParaRPr lang="sr-Cyrl-RS" dirty="0">
              <a:solidFill>
                <a:srgbClr val="083F88"/>
              </a:solidFill>
            </a:endParaRPr>
          </a:p>
          <a:p>
            <a:r>
              <a:rPr lang="sr-Cyrl-RS" u="sng" dirty="0" smtClean="0">
                <a:solidFill>
                  <a:srgbClr val="083F88"/>
                </a:solidFill>
              </a:rPr>
              <a:t>ПРП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Грађевинска дозвола</a:t>
            </a:r>
          </a:p>
          <a:p>
            <a:endParaRPr lang="sr-Cyrl-RS" dirty="0" smtClean="0">
              <a:solidFill>
                <a:srgbClr val="083F88"/>
              </a:solidFill>
            </a:endParaRPr>
          </a:p>
          <a:p>
            <a:r>
              <a:rPr lang="sr-Cyrl-RS" u="sng" dirty="0" smtClean="0">
                <a:solidFill>
                  <a:srgbClr val="083F88"/>
                </a:solidFill>
              </a:rPr>
              <a:t>Интерне приступне саобраћајнице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Локацијски услови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Грађевинска дозвола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srgbClr val="083F88"/>
              </a:solidFill>
            </a:endParaRPr>
          </a:p>
          <a:p>
            <a:r>
              <a:rPr lang="sr-Cyrl-RS" u="sng" dirty="0" smtClean="0">
                <a:solidFill>
                  <a:srgbClr val="083F88"/>
                </a:solidFill>
              </a:rPr>
              <a:t>Прикључци на државне путеве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Локацијски услови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rgbClr val="083F88"/>
                </a:solidFill>
              </a:rPr>
              <a:t>Грађевинска дозвола</a:t>
            </a:r>
          </a:p>
          <a:p>
            <a:endParaRPr lang="sr-Cyrl-RS" u="sng" dirty="0" smtClean="0">
              <a:solidFill>
                <a:srgbClr val="083F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u="sng" dirty="0" smtClean="0">
              <a:solidFill>
                <a:srgbClr val="083F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srgbClr val="083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088740"/>
            <a:ext cx="4812999" cy="558062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963084" y="4584521"/>
            <a:ext cx="10363200" cy="118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r-Cyrl-RS" smtClean="0"/>
              <a:t>ХВАЛА НА ПАЖЊИ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700808"/>
            <a:ext cx="4812999" cy="496855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963084" y="4714432"/>
            <a:ext cx="10363200" cy="105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r-Cyrl-RS"/>
              <a:t>ХВАЛА НА ПАЖЊИ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31504" y="4797152"/>
            <a:ext cx="4135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rgbClr val="023F88"/>
                </a:solidFill>
              </a:rPr>
              <a:t>ХВАЛА НА ПАЖЊИ</a:t>
            </a:r>
            <a:endParaRPr lang="sr-Latn-RS" sz="3200" b="1" dirty="0">
              <a:solidFill>
                <a:srgbClr val="023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5337212"/>
            <a:ext cx="11139028" cy="1008112"/>
          </a:xfrm>
        </p:spPr>
        <p:txBody>
          <a:bodyPr/>
          <a:lstStyle/>
          <a:p>
            <a:pPr marL="0" indent="0">
              <a:buNone/>
              <a:defRPr/>
            </a:pPr>
            <a:endParaRPr lang="sr-Cyrl-CS" sz="1400" dirty="0" smtClean="0"/>
          </a:p>
          <a:p>
            <a:pPr marL="0" indent="0">
              <a:buNone/>
              <a:defRPr/>
            </a:pPr>
            <a:r>
              <a:rPr lang="sr-Cyrl-CS" altLang="sr-Latn-RS" sz="1400" b="1" dirty="0">
                <a:cs typeface="Arial" charset="0"/>
              </a:rPr>
              <a:t/>
            </a:r>
            <a:br>
              <a:rPr lang="sr-Cyrl-CS" altLang="sr-Latn-RS" sz="1400" b="1" dirty="0">
                <a:cs typeface="Arial" charset="0"/>
              </a:rPr>
            </a:b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Увод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63710119"/>
              </p:ext>
            </p:extLst>
          </p:nvPr>
        </p:nvGraphicFramePr>
        <p:xfrm>
          <a:off x="2191491" y="841304"/>
          <a:ext cx="7632848" cy="370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95500" y="2546772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5540" y="4941168"/>
            <a:ext cx="90263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</a:rPr>
              <a:t>Производња електричне и топлотне енергије у Костолцу је резултат рада 4 блока:</a:t>
            </a:r>
          </a:p>
          <a:p>
            <a:r>
              <a:rPr lang="sr-Cyrl-RS" dirty="0">
                <a:solidFill>
                  <a:schemeClr val="tx2"/>
                </a:solidFill>
              </a:rPr>
              <a:t>А1 – 100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sr-Cyrl-RS" dirty="0">
                <a:solidFill>
                  <a:schemeClr val="tx2"/>
                </a:solidFill>
              </a:rPr>
              <a:t>М</a:t>
            </a:r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sr-Cyrl-RS" dirty="0" smtClean="0">
                <a:solidFill>
                  <a:schemeClr val="tx2"/>
                </a:solidFill>
              </a:rPr>
              <a:t>прва синхронизација 1968. године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А2 </a:t>
            </a:r>
            <a:r>
              <a:rPr lang="sr-Cyrl-RS" dirty="0">
                <a:solidFill>
                  <a:schemeClr val="tx2"/>
                </a:solidFill>
              </a:rPr>
              <a:t>–</a:t>
            </a:r>
            <a:r>
              <a:rPr lang="sr-Cyrl-RS" dirty="0" smtClean="0">
                <a:solidFill>
                  <a:schemeClr val="tx2"/>
                </a:solidFill>
              </a:rPr>
              <a:t> 210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sr-Cyrl-RS" dirty="0">
                <a:solidFill>
                  <a:schemeClr val="tx2"/>
                </a:solidFill>
              </a:rPr>
              <a:t>М</a:t>
            </a:r>
            <a:r>
              <a:rPr lang="en-US" dirty="0" smtClean="0">
                <a:solidFill>
                  <a:schemeClr val="tx2"/>
                </a:solidFill>
              </a:rPr>
              <a:t>W</a:t>
            </a:r>
            <a:r>
              <a:rPr lang="sr-Cyrl-RS" dirty="0" smtClean="0">
                <a:solidFill>
                  <a:schemeClr val="tx2"/>
                </a:solidFill>
              </a:rPr>
              <a:t>, </a:t>
            </a:r>
            <a:r>
              <a:rPr lang="sr-Cyrl-RS" dirty="0">
                <a:solidFill>
                  <a:schemeClr val="tx2"/>
                </a:solidFill>
              </a:rPr>
              <a:t>прва синхронизација </a:t>
            </a:r>
            <a:r>
              <a:rPr lang="sr-Cyrl-RS" dirty="0" smtClean="0">
                <a:solidFill>
                  <a:schemeClr val="tx2"/>
                </a:solidFill>
              </a:rPr>
              <a:t>1980. године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Б1 – 348,5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sr-Cyrl-RS" dirty="0">
                <a:solidFill>
                  <a:schemeClr val="tx2"/>
                </a:solidFill>
              </a:rPr>
              <a:t>М</a:t>
            </a:r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sr-Cyrl-RS" dirty="0">
                <a:solidFill>
                  <a:schemeClr val="tx2"/>
                </a:solidFill>
              </a:rPr>
              <a:t>, прва синхронизација </a:t>
            </a:r>
            <a:r>
              <a:rPr lang="sr-Cyrl-RS" dirty="0" smtClean="0">
                <a:solidFill>
                  <a:schemeClr val="tx2"/>
                </a:solidFill>
              </a:rPr>
              <a:t>1988. </a:t>
            </a:r>
            <a:r>
              <a:rPr lang="sr-Cyrl-RS" dirty="0">
                <a:solidFill>
                  <a:schemeClr val="tx2"/>
                </a:solidFill>
              </a:rPr>
              <a:t>године</a:t>
            </a:r>
            <a:endParaRPr lang="sr-Latn-RS" dirty="0">
              <a:solidFill>
                <a:schemeClr val="tx2"/>
              </a:solidFill>
            </a:endParaRPr>
          </a:p>
          <a:p>
            <a:r>
              <a:rPr lang="sr-Cyrl-RS" dirty="0" smtClean="0">
                <a:solidFill>
                  <a:schemeClr val="tx2"/>
                </a:solidFill>
              </a:rPr>
              <a:t>Б2 </a:t>
            </a:r>
            <a:r>
              <a:rPr lang="sr-Cyrl-RS" dirty="0">
                <a:solidFill>
                  <a:schemeClr val="tx2"/>
                </a:solidFill>
              </a:rPr>
              <a:t>– 348,5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М</a:t>
            </a:r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sr-Cyrl-RS" dirty="0">
                <a:solidFill>
                  <a:schemeClr val="tx2"/>
                </a:solidFill>
              </a:rPr>
              <a:t>, прва синхронизација </a:t>
            </a:r>
            <a:r>
              <a:rPr lang="sr-Cyrl-RS" dirty="0" smtClean="0">
                <a:solidFill>
                  <a:schemeClr val="tx2"/>
                </a:solidFill>
              </a:rPr>
              <a:t>1991. </a:t>
            </a:r>
            <a:r>
              <a:rPr lang="sr-Cyrl-RS" dirty="0">
                <a:solidFill>
                  <a:schemeClr val="tx2"/>
                </a:solidFill>
              </a:rPr>
              <a:t>године</a:t>
            </a:r>
            <a:endParaRPr lang="sr-Latn-RS" dirty="0">
              <a:solidFill>
                <a:schemeClr val="tx2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853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Реализовани </a:t>
            </a:r>
            <a:r>
              <a:rPr lang="sr-Cyrl-RS" dirty="0" smtClean="0"/>
              <a:t>капитални </a:t>
            </a:r>
            <a:r>
              <a:rPr lang="sr-Cyrl-RS" dirty="0"/>
              <a:t>пројекти на блоку </a:t>
            </a:r>
            <a:r>
              <a:rPr lang="sr-Cyrl-RS" dirty="0" smtClean="0"/>
              <a:t>А1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3412" y="5553236"/>
            <a:ext cx="1105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</a:rPr>
              <a:t>На блоку А1 је урађена велика ревитализација у периоду од 2005 – 2007. укључујући и замену </a:t>
            </a:r>
          </a:p>
          <a:p>
            <a:r>
              <a:rPr lang="sr-Cyrl-RS" dirty="0" smtClean="0">
                <a:solidFill>
                  <a:schemeClr val="tx2"/>
                </a:solidFill>
              </a:rPr>
              <a:t>електрофилтера</a:t>
            </a:r>
            <a:r>
              <a:rPr lang="sr-Latn-RS" dirty="0" smtClean="0">
                <a:solidFill>
                  <a:schemeClr val="tx2"/>
                </a:solidFill>
              </a:rPr>
              <a:t>. </a:t>
            </a:r>
            <a:r>
              <a:rPr lang="sr-Cyrl-RS" dirty="0" smtClean="0">
                <a:solidFill>
                  <a:schemeClr val="tx2"/>
                </a:solidFill>
              </a:rPr>
              <a:t>Вредност улагања је 55.000.000 евра.</a:t>
            </a:r>
            <a:endParaRPr lang="sr-Latn-RS" dirty="0">
              <a:solidFill>
                <a:schemeClr val="tx2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668415851"/>
              </p:ext>
            </p:extLst>
          </p:nvPr>
        </p:nvGraphicFramePr>
        <p:xfrm>
          <a:off x="1299935" y="1079707"/>
          <a:ext cx="9325036" cy="447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89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Реализовани </a:t>
            </a:r>
            <a:r>
              <a:rPr lang="sr-Cyrl-RS" dirty="0" smtClean="0"/>
              <a:t>капитални </a:t>
            </a:r>
            <a:r>
              <a:rPr lang="sr-Cyrl-RS" dirty="0"/>
              <a:t>пројекти на блоку </a:t>
            </a:r>
            <a:r>
              <a:rPr lang="sr-Cyrl-RS" dirty="0" smtClean="0"/>
              <a:t>А2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727" y="4761148"/>
            <a:ext cx="10778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капиталном ремонту 2015. г</a:t>
            </a:r>
            <a:r>
              <a:rPr lang="ru-RU" dirty="0" smtClean="0">
                <a:solidFill>
                  <a:schemeClr val="tx2"/>
                </a:solidFill>
              </a:rPr>
              <a:t>одине урађена </a:t>
            </a:r>
            <a:r>
              <a:rPr lang="ru-RU" dirty="0">
                <a:solidFill>
                  <a:schemeClr val="tx2"/>
                </a:solidFill>
              </a:rPr>
              <a:t>је замена цевног система ЕКО </a:t>
            </a:r>
            <a:r>
              <a:rPr lang="ru-RU" dirty="0" smtClean="0">
                <a:solidFill>
                  <a:schemeClr val="tx2"/>
                </a:solidFill>
              </a:rPr>
              <a:t>и </a:t>
            </a:r>
            <a:r>
              <a:rPr lang="ru-RU" dirty="0">
                <a:solidFill>
                  <a:schemeClr val="tx2"/>
                </a:solidFill>
              </a:rPr>
              <a:t>горњих блокова </a:t>
            </a:r>
            <a:r>
              <a:rPr lang="ru-RU" dirty="0" smtClean="0">
                <a:solidFill>
                  <a:schemeClr val="tx2"/>
                </a:solidFill>
              </a:rPr>
              <a:t>ДРД-а на испаривачу котла. </a:t>
            </a:r>
            <a:r>
              <a:rPr lang="ru-RU" dirty="0">
                <a:solidFill>
                  <a:schemeClr val="tx2"/>
                </a:solidFill>
              </a:rPr>
              <a:t>Број застоја блока А2 пре капиталног ремонта </a:t>
            </a:r>
            <a:r>
              <a:rPr lang="ru-RU" dirty="0" smtClean="0">
                <a:solidFill>
                  <a:schemeClr val="tx2"/>
                </a:solidFill>
              </a:rPr>
              <a:t>због </a:t>
            </a:r>
            <a:r>
              <a:rPr lang="ru-RU" dirty="0">
                <a:solidFill>
                  <a:schemeClr val="tx2"/>
                </a:solidFill>
              </a:rPr>
              <a:t>ових грејних површина је </a:t>
            </a:r>
            <a:r>
              <a:rPr lang="ru-RU" dirty="0" smtClean="0">
                <a:solidFill>
                  <a:schemeClr val="tx2"/>
                </a:solidFill>
              </a:rPr>
              <a:t>31, </a:t>
            </a:r>
            <a:r>
              <a:rPr lang="ru-RU" dirty="0">
                <a:solidFill>
                  <a:schemeClr val="tx2"/>
                </a:solidFill>
              </a:rPr>
              <a:t>а после капиталног ремонта број застоја је смањен на  </a:t>
            </a:r>
            <a:r>
              <a:rPr lang="ru-RU" dirty="0" smtClean="0">
                <a:solidFill>
                  <a:schemeClr val="tx2"/>
                </a:solidFill>
              </a:rPr>
              <a:t>8.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Вредност инвестије је износила око 260 милиона динара.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У</a:t>
            </a:r>
            <a:r>
              <a:rPr lang="ru-RU" dirty="0" smtClean="0">
                <a:solidFill>
                  <a:schemeClr val="tx2"/>
                </a:solidFill>
              </a:rPr>
              <a:t>рађена је и реконструкција електрофилтера 2006. године вредности 5 милиона евра.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89659774"/>
              </p:ext>
            </p:extLst>
          </p:nvPr>
        </p:nvGraphicFramePr>
        <p:xfrm>
          <a:off x="2032000" y="1088740"/>
          <a:ext cx="8128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0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Реализовани </a:t>
            </a:r>
            <a:r>
              <a:rPr lang="sr-Cyrl-RS" dirty="0" smtClean="0"/>
              <a:t>капитални </a:t>
            </a:r>
            <a:r>
              <a:rPr lang="sr-Cyrl-RS" dirty="0"/>
              <a:t>пројекти на блоку Б1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052736"/>
            <a:ext cx="11438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tx2"/>
                </a:solidFill>
              </a:rPr>
              <a:t>На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блоку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Б1 2014</a:t>
            </a:r>
            <a:r>
              <a:rPr lang="sr-Cyrl-RS" dirty="0" smtClean="0">
                <a:solidFill>
                  <a:schemeClr val="tx2"/>
                </a:solidFill>
              </a:rPr>
              <a:t>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године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sr-Cyrl-RS" dirty="0" err="1" smtClean="0">
                <a:solidFill>
                  <a:schemeClr val="tx2"/>
                </a:solidFill>
              </a:rPr>
              <a:t>урађ</a:t>
            </a:r>
            <a:r>
              <a:rPr lang="en-US" dirty="0" err="1" smtClean="0">
                <a:solidFill>
                  <a:schemeClr val="tx2"/>
                </a:solidFill>
              </a:rPr>
              <a:t>ена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је ревитализација </a:t>
            </a:r>
            <a:r>
              <a:rPr lang="en-US" dirty="0" err="1" smtClean="0">
                <a:solidFill>
                  <a:schemeClr val="tx2"/>
                </a:solidFill>
              </a:rPr>
              <a:t>блока</a:t>
            </a:r>
            <a:r>
              <a:rPr lang="sr-Cyrl-RS" dirty="0" smtClean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 </a:t>
            </a:r>
            <a:endParaRPr lang="sr-Latn-RS" dirty="0">
              <a:solidFill>
                <a:schemeClr val="tx2"/>
              </a:solidFill>
            </a:endParaRPr>
          </a:p>
          <a:p>
            <a:pPr algn="just"/>
            <a:r>
              <a:rPr lang="en-US" b="1" dirty="0" err="1">
                <a:solidFill>
                  <a:schemeClr val="tx2"/>
                </a:solidFill>
              </a:rPr>
              <a:t>Капитални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ремонт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турбогенератора</a:t>
            </a:r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sr-Cyrl-RS" dirty="0" smtClean="0">
                <a:solidFill>
                  <a:schemeClr val="tx2"/>
                </a:solidFill>
              </a:rPr>
              <a:t>извођач: </a:t>
            </a:r>
            <a:r>
              <a:rPr lang="en-US" dirty="0" err="1" smtClean="0">
                <a:solidFill>
                  <a:schemeClr val="tx2"/>
                </a:solidFill>
              </a:rPr>
              <a:t>Алстом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Пољска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Феромонт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инжењеринг</a:t>
            </a:r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sr-Cyrl-RS" dirty="0" smtClean="0">
                <a:solidFill>
                  <a:schemeClr val="tx2"/>
                </a:solidFill>
              </a:rPr>
              <a:t>уговорена </a:t>
            </a:r>
            <a:r>
              <a:rPr lang="sr-Cyrl-RS" dirty="0">
                <a:solidFill>
                  <a:schemeClr val="tx2"/>
                </a:solidFill>
              </a:rPr>
              <a:t>вредност: </a:t>
            </a:r>
            <a:r>
              <a:rPr lang="sr-Cyrl-RS" dirty="0" smtClean="0">
                <a:solidFill>
                  <a:schemeClr val="tx2"/>
                </a:solidFill>
              </a:rPr>
              <a:t> 20 милиона </a:t>
            </a:r>
            <a:r>
              <a:rPr lang="sr-Cyrl-RS" dirty="0" err="1" smtClean="0">
                <a:solidFill>
                  <a:schemeClr val="tx2"/>
                </a:solidFill>
              </a:rPr>
              <a:t>ев</a:t>
            </a:r>
            <a:r>
              <a:rPr lang="en-US" dirty="0" err="1" smtClean="0">
                <a:solidFill>
                  <a:schemeClr val="tx2"/>
                </a:solidFill>
              </a:rPr>
              <a:t>ра</a:t>
            </a:r>
            <a:endParaRPr lang="sr-Cyrl-RS" dirty="0" smtClean="0">
              <a:solidFill>
                <a:schemeClr val="tx2"/>
              </a:solidFill>
            </a:endParaRPr>
          </a:p>
          <a:p>
            <a:pPr lvl="1"/>
            <a:endParaRPr lang="sr-Latn-RS" dirty="0" smtClean="0">
              <a:solidFill>
                <a:schemeClr val="tx2"/>
              </a:solidFill>
            </a:endParaRPr>
          </a:p>
          <a:p>
            <a:r>
              <a:rPr lang="sr-Cyrl-RS" b="1" dirty="0" smtClean="0">
                <a:solidFill>
                  <a:schemeClr val="tx2"/>
                </a:solidFill>
              </a:rPr>
              <a:t>Израда</a:t>
            </a:r>
            <a:r>
              <a:rPr lang="sr-Cyrl-RS" b="1" dirty="0">
                <a:solidFill>
                  <a:schemeClr val="tx2"/>
                </a:solidFill>
              </a:rPr>
              <a:t>, испорука и уградња делова цевног система котла и паровода</a:t>
            </a:r>
            <a:endParaRPr lang="sr-Latn-RS" dirty="0">
              <a:solidFill>
                <a:schemeClr val="tx2"/>
              </a:solidFill>
            </a:endParaRPr>
          </a:p>
          <a:p>
            <a:r>
              <a:rPr lang="sr-Cyrl-RS" dirty="0" smtClean="0">
                <a:solidFill>
                  <a:schemeClr val="tx2"/>
                </a:solidFill>
              </a:rPr>
              <a:t>извођач: ЦМЕЦ Кина,</a:t>
            </a:r>
            <a:endParaRPr lang="sr-Latn-RS" dirty="0" smtClean="0">
              <a:solidFill>
                <a:schemeClr val="tx2"/>
              </a:solidFill>
            </a:endParaRPr>
          </a:p>
          <a:p>
            <a:r>
              <a:rPr lang="sr-Cyrl-RS" dirty="0" smtClean="0">
                <a:solidFill>
                  <a:schemeClr val="tx2"/>
                </a:solidFill>
              </a:rPr>
              <a:t>уговорена </a:t>
            </a:r>
            <a:r>
              <a:rPr lang="sr-Cyrl-RS" dirty="0">
                <a:solidFill>
                  <a:schemeClr val="tx2"/>
                </a:solidFill>
              </a:rPr>
              <a:t>вредност: </a:t>
            </a:r>
            <a:r>
              <a:rPr lang="sr-Latn-RS" dirty="0" smtClean="0">
                <a:solidFill>
                  <a:schemeClr val="tx2"/>
                </a:solidFill>
              </a:rPr>
              <a:t>85</a:t>
            </a:r>
            <a:r>
              <a:rPr lang="sr-Cyrl-RS" dirty="0" smtClean="0">
                <a:solidFill>
                  <a:schemeClr val="tx2"/>
                </a:solidFill>
              </a:rPr>
              <a:t>,2 милиона </a:t>
            </a:r>
            <a:r>
              <a:rPr lang="en-US" dirty="0" smtClean="0">
                <a:solidFill>
                  <a:schemeClr val="tx2"/>
                </a:solidFill>
              </a:rPr>
              <a:t>е</a:t>
            </a:r>
            <a:r>
              <a:rPr lang="sr-Cyrl-RS" dirty="0" smtClean="0">
                <a:solidFill>
                  <a:schemeClr val="tx2"/>
                </a:solidFill>
              </a:rPr>
              <a:t>в</a:t>
            </a:r>
            <a:r>
              <a:rPr lang="en-US" dirty="0" err="1" smtClean="0">
                <a:solidFill>
                  <a:schemeClr val="tx2"/>
                </a:solidFill>
              </a:rPr>
              <a:t>ра</a:t>
            </a:r>
            <a:endParaRPr lang="sr-Latn-RS" dirty="0">
              <a:solidFill>
                <a:schemeClr val="tx2"/>
              </a:solidFill>
            </a:endParaRPr>
          </a:p>
          <a:p>
            <a:endParaRPr lang="sr-Cyrl-RS" b="1" dirty="0" smtClean="0">
              <a:solidFill>
                <a:schemeClr val="tx2"/>
              </a:solidFill>
            </a:endParaRPr>
          </a:p>
          <a:p>
            <a:r>
              <a:rPr lang="sr-Cyrl-RS" b="1" dirty="0" smtClean="0">
                <a:solidFill>
                  <a:schemeClr val="tx2"/>
                </a:solidFill>
              </a:rPr>
              <a:t>Смањење </a:t>
            </a:r>
            <a:r>
              <a:rPr lang="sr-Cyrl-RS" b="1" dirty="0">
                <a:solidFill>
                  <a:schemeClr val="tx2"/>
                </a:solidFill>
              </a:rPr>
              <a:t>емисије азотних оксида на котловском постројењу примарним </a:t>
            </a:r>
            <a:r>
              <a:rPr lang="sr-Cyrl-RS" b="1" dirty="0" smtClean="0">
                <a:solidFill>
                  <a:schemeClr val="tx2"/>
                </a:solidFill>
              </a:rPr>
              <a:t>мерама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sr-Cyrl-RS" dirty="0" smtClean="0">
                <a:solidFill>
                  <a:schemeClr val="tx2"/>
                </a:solidFill>
              </a:rPr>
              <a:t>извођач: конзорцијум </a:t>
            </a:r>
            <a:r>
              <a:rPr lang="en-US" dirty="0" smtClean="0">
                <a:solidFill>
                  <a:schemeClr val="tx2"/>
                </a:solidFill>
              </a:rPr>
              <a:t>Siemens д.</a:t>
            </a:r>
            <a:r>
              <a:rPr lang="sr-Cyrl-R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о.</a:t>
            </a:r>
            <a:r>
              <a:rPr lang="sr-Cyrl-R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о. </a:t>
            </a:r>
            <a:r>
              <a:rPr lang="sr-Cyrl-RS" dirty="0" smtClean="0">
                <a:solidFill>
                  <a:schemeClr val="tx2"/>
                </a:solidFill>
              </a:rPr>
              <a:t>Београд и </a:t>
            </a:r>
            <a:r>
              <a:rPr lang="en-US" dirty="0" err="1" smtClean="0">
                <a:solidFill>
                  <a:schemeClr val="tx2"/>
                </a:solidFill>
              </a:rPr>
              <a:t>Steinmuller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Engineereing</a:t>
            </a:r>
            <a:r>
              <a:rPr lang="en-US" dirty="0" smtClean="0">
                <a:solidFill>
                  <a:schemeClr val="tx2"/>
                </a:solidFill>
              </a:rPr>
              <a:t> GmbH </a:t>
            </a:r>
            <a:r>
              <a:rPr lang="sr-Cyrl-RS" dirty="0" smtClean="0">
                <a:solidFill>
                  <a:schemeClr val="tx2"/>
                </a:solidFill>
              </a:rPr>
              <a:t>Немачка</a:t>
            </a:r>
            <a:endParaRPr lang="sr-Latn-RS" dirty="0" smtClean="0">
              <a:solidFill>
                <a:schemeClr val="tx2"/>
              </a:solidFill>
            </a:endParaRPr>
          </a:p>
          <a:p>
            <a:pPr lvl="0"/>
            <a:r>
              <a:rPr lang="sr-Cyrl-RS" dirty="0" smtClean="0">
                <a:solidFill>
                  <a:schemeClr val="tx2"/>
                </a:solidFill>
              </a:rPr>
              <a:t>уговорена </a:t>
            </a:r>
            <a:r>
              <a:rPr lang="sr-Cyrl-RS" dirty="0">
                <a:solidFill>
                  <a:schemeClr val="tx2"/>
                </a:solidFill>
              </a:rPr>
              <a:t>вредност: </a:t>
            </a:r>
            <a:r>
              <a:rPr lang="en-US" dirty="0" smtClean="0">
                <a:solidFill>
                  <a:schemeClr val="tx2"/>
                </a:solidFill>
              </a:rPr>
              <a:t>7</a:t>
            </a:r>
            <a:r>
              <a:rPr lang="sr-Cyrl-RS" dirty="0" smtClean="0">
                <a:solidFill>
                  <a:schemeClr val="tx2"/>
                </a:solidFill>
              </a:rPr>
              <a:t>,</a:t>
            </a:r>
            <a:r>
              <a:rPr lang="en-US" dirty="0" smtClean="0">
                <a:solidFill>
                  <a:schemeClr val="tx2"/>
                </a:solidFill>
              </a:rPr>
              <a:t>9</a:t>
            </a:r>
            <a:r>
              <a:rPr lang="sr-Cyrl-RS" dirty="0" smtClean="0">
                <a:solidFill>
                  <a:schemeClr val="tx2"/>
                </a:solidFill>
              </a:rPr>
              <a:t> милиона </a:t>
            </a:r>
            <a:r>
              <a:rPr lang="en-US" dirty="0" smtClean="0">
                <a:solidFill>
                  <a:schemeClr val="tx2"/>
                </a:solidFill>
              </a:rPr>
              <a:t>е</a:t>
            </a:r>
            <a:r>
              <a:rPr lang="sr-Cyrl-RS" dirty="0" smtClean="0">
                <a:solidFill>
                  <a:schemeClr val="tx2"/>
                </a:solidFill>
              </a:rPr>
              <a:t>в</a:t>
            </a:r>
            <a:r>
              <a:rPr lang="en-US" dirty="0" err="1" smtClean="0">
                <a:solidFill>
                  <a:schemeClr val="tx2"/>
                </a:solidFill>
              </a:rPr>
              <a:t>ра</a:t>
            </a:r>
            <a:endParaRPr lang="sr-Latn-RS" dirty="0">
              <a:solidFill>
                <a:schemeClr val="tx2"/>
              </a:solidFill>
            </a:endParaRPr>
          </a:p>
          <a:p>
            <a:endParaRPr lang="sr-Cyrl-RS" b="1" dirty="0" smtClean="0">
              <a:solidFill>
                <a:schemeClr val="tx2"/>
              </a:solidFill>
            </a:endParaRPr>
          </a:p>
          <a:p>
            <a:r>
              <a:rPr lang="sr-Cyrl-RS" b="1" dirty="0" smtClean="0">
                <a:solidFill>
                  <a:schemeClr val="tx2"/>
                </a:solidFill>
              </a:rPr>
              <a:t>Реконструкција </a:t>
            </a:r>
            <a:r>
              <a:rPr lang="sr-Cyrl-RS" b="1" dirty="0">
                <a:solidFill>
                  <a:schemeClr val="tx2"/>
                </a:solidFill>
              </a:rPr>
              <a:t>млинов</a:t>
            </a:r>
            <a:r>
              <a:rPr lang="sr-Latn-RS" b="1" dirty="0">
                <a:solidFill>
                  <a:schemeClr val="tx2"/>
                </a:solidFill>
              </a:rPr>
              <a:t>а.</a:t>
            </a:r>
            <a:endParaRPr lang="sr-Latn-RS" dirty="0">
              <a:solidFill>
                <a:schemeClr val="tx2"/>
              </a:solidFill>
            </a:endParaRPr>
          </a:p>
          <a:p>
            <a:pPr lvl="0"/>
            <a:r>
              <a:rPr lang="sr-Cyrl-RS" dirty="0" smtClean="0">
                <a:solidFill>
                  <a:schemeClr val="tx2"/>
                </a:solidFill>
              </a:rPr>
              <a:t>извођач: конзорцијум Феромонт Инжењеринг, </a:t>
            </a:r>
            <a:r>
              <a:rPr lang="en-US" dirty="0" smtClean="0">
                <a:solidFill>
                  <a:schemeClr val="tx2"/>
                </a:solidFill>
              </a:rPr>
              <a:t>Mitsubishi Hitachi Power</a:t>
            </a:r>
            <a:r>
              <a:rPr lang="sr-Cyrl-R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Systems, </a:t>
            </a:r>
            <a:r>
              <a:rPr lang="sr-Cyrl-RS" dirty="0" smtClean="0">
                <a:solidFill>
                  <a:schemeClr val="tx2"/>
                </a:solidFill>
              </a:rPr>
              <a:t>Минел Котлоградња</a:t>
            </a:r>
            <a:endParaRPr lang="sr-Latn-RS" dirty="0" smtClean="0">
              <a:solidFill>
                <a:schemeClr val="tx2"/>
              </a:solidFill>
            </a:endParaRPr>
          </a:p>
          <a:p>
            <a:pPr lvl="0"/>
            <a:r>
              <a:rPr lang="sr-Cyrl-RS" dirty="0" smtClean="0">
                <a:solidFill>
                  <a:schemeClr val="tx2"/>
                </a:solidFill>
              </a:rPr>
              <a:t>вредност</a:t>
            </a:r>
            <a:r>
              <a:rPr lang="sr-Cyrl-RS" dirty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1</a:t>
            </a:r>
            <a:r>
              <a:rPr lang="sr-Cyrl-RS" dirty="0" smtClean="0">
                <a:solidFill>
                  <a:schemeClr val="tx2"/>
                </a:solidFill>
              </a:rPr>
              <a:t>,4 милиона</a:t>
            </a:r>
            <a:r>
              <a:rPr lang="sr-Cyrl-R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е</a:t>
            </a:r>
            <a:r>
              <a:rPr lang="sr-Cyrl-RS" dirty="0" smtClean="0">
                <a:solidFill>
                  <a:schemeClr val="tx2"/>
                </a:solidFill>
              </a:rPr>
              <a:t>в</a:t>
            </a:r>
            <a:r>
              <a:rPr lang="en-US" dirty="0" err="1" smtClean="0">
                <a:solidFill>
                  <a:schemeClr val="tx2"/>
                </a:solidFill>
              </a:rPr>
              <a:t>ра</a:t>
            </a:r>
            <a:endParaRPr lang="sr-Latn-RS" dirty="0">
              <a:solidFill>
                <a:schemeClr val="tx2"/>
              </a:solidFill>
            </a:endParaRPr>
          </a:p>
          <a:p>
            <a:r>
              <a:rPr lang="sr-Latn-RS" b="1" dirty="0">
                <a:solidFill>
                  <a:schemeClr val="tx2"/>
                </a:solidFill>
              </a:rPr>
              <a:t> </a:t>
            </a:r>
            <a:endParaRPr lang="sr-Latn-RS" dirty="0">
              <a:solidFill>
                <a:schemeClr val="tx2"/>
              </a:solidFill>
            </a:endParaRPr>
          </a:p>
          <a:p>
            <a:r>
              <a:rPr lang="sr-Cyrl-RS" b="1" dirty="0">
                <a:solidFill>
                  <a:schemeClr val="tx2"/>
                </a:solidFill>
              </a:rPr>
              <a:t>Реконструкција електрофилт</a:t>
            </a:r>
            <a:r>
              <a:rPr lang="sr-Latn-RS" b="1" dirty="0">
                <a:solidFill>
                  <a:schemeClr val="tx2"/>
                </a:solidFill>
              </a:rPr>
              <a:t>е</a:t>
            </a:r>
            <a:r>
              <a:rPr lang="sr-Cyrl-RS" b="1" dirty="0">
                <a:solidFill>
                  <a:schemeClr val="tx2"/>
                </a:solidFill>
              </a:rPr>
              <a:t>ра</a:t>
            </a:r>
            <a:r>
              <a:rPr lang="sr-Latn-RS" b="1" dirty="0">
                <a:solidFill>
                  <a:schemeClr val="tx2"/>
                </a:solidFill>
              </a:rPr>
              <a:t>.</a:t>
            </a:r>
            <a:endParaRPr lang="sr-Latn-RS" dirty="0">
              <a:solidFill>
                <a:schemeClr val="tx2"/>
              </a:solidFill>
            </a:endParaRPr>
          </a:p>
          <a:p>
            <a:r>
              <a:rPr lang="sr-Cyrl-RS" dirty="0">
                <a:solidFill>
                  <a:schemeClr val="tx2"/>
                </a:solidFill>
              </a:rPr>
              <a:t>извођач: </a:t>
            </a:r>
            <a:r>
              <a:rPr lang="en-US" dirty="0" smtClean="0">
                <a:solidFill>
                  <a:schemeClr val="tx2"/>
                </a:solidFill>
              </a:rPr>
              <a:t>ЦМЕЦ </a:t>
            </a:r>
            <a:r>
              <a:rPr lang="sr-Cyrl-RS" dirty="0">
                <a:solidFill>
                  <a:schemeClr val="tx2"/>
                </a:solidFill>
              </a:rPr>
              <a:t>Кина</a:t>
            </a:r>
            <a:endParaRPr lang="sr-Latn-RS" dirty="0">
              <a:solidFill>
                <a:schemeClr val="tx2"/>
              </a:solidFill>
            </a:endParaRPr>
          </a:p>
          <a:p>
            <a:r>
              <a:rPr lang="sr-Cyrl-RS" dirty="0">
                <a:solidFill>
                  <a:schemeClr val="tx2"/>
                </a:solidFill>
              </a:rPr>
              <a:t>вредност за ЕФ: </a:t>
            </a:r>
            <a:r>
              <a:rPr lang="sr-Latn-RS" dirty="0" smtClean="0">
                <a:solidFill>
                  <a:schemeClr val="tx2"/>
                </a:solidFill>
              </a:rPr>
              <a:t>3</a:t>
            </a:r>
            <a:r>
              <a:rPr lang="sr-Cyrl-RS" dirty="0" smtClean="0">
                <a:solidFill>
                  <a:schemeClr val="tx2"/>
                </a:solidFill>
              </a:rPr>
              <a:t>,</a:t>
            </a:r>
            <a:r>
              <a:rPr lang="sr-Latn-RS" dirty="0" smtClean="0">
                <a:solidFill>
                  <a:schemeClr val="tx2"/>
                </a:solidFill>
              </a:rPr>
              <a:t>34</a:t>
            </a:r>
            <a:r>
              <a:rPr lang="sr-Cyrl-RS" dirty="0" smtClean="0">
                <a:solidFill>
                  <a:schemeClr val="tx2"/>
                </a:solidFill>
              </a:rPr>
              <a:t> милиона</a:t>
            </a:r>
            <a:r>
              <a:rPr lang="sr-Latn-RS" dirty="0" smtClean="0">
                <a:solidFill>
                  <a:schemeClr val="tx2"/>
                </a:solidFill>
              </a:rPr>
              <a:t> е</a:t>
            </a:r>
            <a:r>
              <a:rPr lang="sr-Cyrl-RS" dirty="0" smtClean="0">
                <a:solidFill>
                  <a:schemeClr val="tx2"/>
                </a:solidFill>
              </a:rPr>
              <a:t>в</a:t>
            </a:r>
            <a:r>
              <a:rPr lang="sr-Latn-RS" dirty="0" err="1" smtClean="0">
                <a:solidFill>
                  <a:schemeClr val="tx2"/>
                </a:solidFill>
              </a:rPr>
              <a:t>ра</a:t>
            </a:r>
            <a:endParaRPr lang="sr-Latn-R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Реализовани </a:t>
            </a:r>
            <a:r>
              <a:rPr lang="sr-Cyrl-RS" dirty="0" smtClean="0"/>
              <a:t>капитални </a:t>
            </a:r>
            <a:r>
              <a:rPr lang="sr-Cyrl-RS" dirty="0"/>
              <a:t>пројекти на блоку </a:t>
            </a:r>
            <a:r>
              <a:rPr lang="sr-Cyrl-RS" dirty="0" smtClean="0"/>
              <a:t>Б1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144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02450800"/>
              </p:ext>
            </p:extLst>
          </p:nvPr>
        </p:nvGraphicFramePr>
        <p:xfrm>
          <a:off x="2032000" y="1412776"/>
          <a:ext cx="8128000" cy="472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79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Реализовани </a:t>
            </a:r>
            <a:r>
              <a:rPr lang="sr-Cyrl-RS" dirty="0" smtClean="0"/>
              <a:t>капитални </a:t>
            </a:r>
            <a:r>
              <a:rPr lang="sr-Cyrl-RS" dirty="0"/>
              <a:t>пројекти на блоку Б2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335360" y="980728"/>
            <a:ext cx="115572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</a:rPr>
              <a:t>Н</a:t>
            </a:r>
            <a:r>
              <a:rPr lang="en-US" dirty="0" smtClean="0">
                <a:solidFill>
                  <a:schemeClr val="tx2"/>
                </a:solidFill>
              </a:rPr>
              <a:t>а </a:t>
            </a:r>
            <a:r>
              <a:rPr lang="en-US" dirty="0" err="1">
                <a:solidFill>
                  <a:schemeClr val="tx2"/>
                </a:solidFill>
              </a:rPr>
              <a:t>блоку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Б2</a:t>
            </a:r>
            <a:r>
              <a:rPr lang="sr-Cyrl-RS" dirty="0">
                <a:solidFill>
                  <a:schemeClr val="tx2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урађена је </a:t>
            </a:r>
            <a:r>
              <a:rPr lang="en-US" dirty="0" err="1" smtClean="0">
                <a:solidFill>
                  <a:schemeClr val="tx2"/>
                </a:solidFill>
              </a:rPr>
              <a:t>реконструкци</a:t>
            </a:r>
            <a:r>
              <a:rPr lang="sr-Cyrl-RS" dirty="0" smtClean="0">
                <a:solidFill>
                  <a:schemeClr val="tx2"/>
                </a:solidFill>
              </a:rPr>
              <a:t>ја током </a:t>
            </a:r>
            <a:r>
              <a:rPr lang="en-US" dirty="0" smtClean="0">
                <a:solidFill>
                  <a:schemeClr val="tx2"/>
                </a:solidFill>
              </a:rPr>
              <a:t>2010</a:t>
            </a:r>
            <a:r>
              <a:rPr lang="sr-Cyrl-RS" dirty="0" smtClean="0">
                <a:solidFill>
                  <a:schemeClr val="tx2"/>
                </a:solidFill>
              </a:rPr>
              <a:t>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и </a:t>
            </a:r>
            <a:r>
              <a:rPr lang="en-US" dirty="0" smtClean="0">
                <a:solidFill>
                  <a:schemeClr val="tx2"/>
                </a:solidFill>
              </a:rPr>
              <a:t>2012</a:t>
            </a:r>
            <a:r>
              <a:rPr lang="sr-Cyrl-RS" dirty="0" smtClean="0">
                <a:solidFill>
                  <a:schemeClr val="tx2"/>
                </a:solidFill>
              </a:rPr>
              <a:t>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године</a:t>
            </a:r>
            <a:r>
              <a:rPr lang="sr-Cyrl-R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2010</a:t>
            </a:r>
            <a:r>
              <a:rPr lang="sr-Cyrl-RS" dirty="0" smtClean="0">
                <a:solidFill>
                  <a:schemeClr val="tx2"/>
                </a:solidFill>
              </a:rPr>
              <a:t>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године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реализовани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су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следећу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пројекти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endParaRPr lang="sr-Cyrl-RS" dirty="0">
              <a:solidFill>
                <a:schemeClr val="tx2"/>
              </a:solidFill>
            </a:endParaRPr>
          </a:p>
          <a:p>
            <a:r>
              <a:rPr lang="en-US" b="1" dirty="0" err="1" smtClean="0">
                <a:solidFill>
                  <a:schemeClr val="tx2"/>
                </a:solidFill>
              </a:rPr>
              <a:t>Капитални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ремонт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турбогенератора</a:t>
            </a:r>
            <a:r>
              <a:rPr lang="en-US" b="1" dirty="0">
                <a:solidFill>
                  <a:schemeClr val="tx2"/>
                </a:solidFill>
              </a:rPr>
              <a:t>.</a:t>
            </a:r>
            <a:endParaRPr lang="sr-Latn-RS" dirty="0">
              <a:solidFill>
                <a:schemeClr val="tx2"/>
              </a:solidFill>
            </a:endParaRPr>
          </a:p>
          <a:p>
            <a:pPr lvl="2"/>
            <a:r>
              <a:rPr lang="en-US" dirty="0" err="1">
                <a:solidFill>
                  <a:schemeClr val="tx2"/>
                </a:solidFill>
              </a:rPr>
              <a:t>Вредност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Уговора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12</a:t>
            </a:r>
            <a:r>
              <a:rPr lang="sr-Cyrl-RS" dirty="0" smtClean="0">
                <a:solidFill>
                  <a:schemeClr val="tx2"/>
                </a:solidFill>
              </a:rPr>
              <a:t>,</a:t>
            </a:r>
            <a:r>
              <a:rPr lang="en-US" dirty="0" smtClean="0">
                <a:solidFill>
                  <a:schemeClr val="tx2"/>
                </a:solidFill>
              </a:rPr>
              <a:t>35</a:t>
            </a:r>
            <a:r>
              <a:rPr lang="sr-Cyrl-RS" dirty="0" smtClean="0">
                <a:solidFill>
                  <a:schemeClr val="tx2"/>
                </a:solidFill>
              </a:rPr>
              <a:t> милиона евра </a:t>
            </a:r>
            <a:endParaRPr lang="sr-Latn-RS" dirty="0">
              <a:solidFill>
                <a:schemeClr val="tx2"/>
              </a:solidFill>
            </a:endParaRPr>
          </a:p>
          <a:p>
            <a:pPr lvl="2"/>
            <a:r>
              <a:rPr lang="en-US" dirty="0" err="1">
                <a:solidFill>
                  <a:schemeClr val="tx2"/>
                </a:solidFill>
              </a:rPr>
              <a:t>Извођач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err="1">
                <a:solidFill>
                  <a:schemeClr val="tx2"/>
                </a:solidFill>
              </a:rPr>
              <a:t>Алстом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Пољска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Феромонт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инжењеринг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sr-Latn-RS" dirty="0">
              <a:solidFill>
                <a:schemeClr val="tx2"/>
              </a:solidFill>
            </a:endParaRPr>
          </a:p>
          <a:p>
            <a:pPr lvl="0"/>
            <a:endParaRPr lang="sr-Cyrl-RS" b="1" dirty="0" smtClean="0">
              <a:solidFill>
                <a:schemeClr val="tx2"/>
              </a:solidFill>
            </a:endParaRPr>
          </a:p>
          <a:p>
            <a:pPr lvl="0"/>
            <a:r>
              <a:rPr lang="en-US" b="1" dirty="0" err="1" smtClean="0">
                <a:solidFill>
                  <a:schemeClr val="tx2"/>
                </a:solidFill>
              </a:rPr>
              <a:t>Реконструкција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млинова</a:t>
            </a:r>
            <a:r>
              <a:rPr lang="en-US" b="1" dirty="0">
                <a:solidFill>
                  <a:schemeClr val="tx2"/>
                </a:solidFill>
              </a:rPr>
              <a:t>. </a:t>
            </a:r>
            <a:endParaRPr lang="sr-Latn-RS" dirty="0">
              <a:solidFill>
                <a:schemeClr val="tx2"/>
              </a:solidFill>
            </a:endParaRP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Вредност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12</a:t>
            </a:r>
            <a:r>
              <a:rPr lang="sr-Cyrl-RS" dirty="0" smtClean="0">
                <a:solidFill>
                  <a:schemeClr val="tx2"/>
                </a:solidFill>
              </a:rPr>
              <a:t>,</a:t>
            </a:r>
            <a:r>
              <a:rPr lang="en-US" dirty="0" smtClean="0">
                <a:solidFill>
                  <a:schemeClr val="tx2"/>
                </a:solidFill>
              </a:rPr>
              <a:t>35</a:t>
            </a:r>
            <a:r>
              <a:rPr lang="sr-Cyrl-RS" dirty="0" smtClean="0">
                <a:solidFill>
                  <a:schemeClr val="tx2"/>
                </a:solidFill>
              </a:rPr>
              <a:t> милиона евра</a:t>
            </a:r>
            <a:endParaRPr lang="sr-Latn-RS" dirty="0">
              <a:solidFill>
                <a:schemeClr val="tx2"/>
              </a:solidFill>
            </a:endParaRPr>
          </a:p>
          <a:p>
            <a:pPr lvl="1"/>
            <a:r>
              <a:rPr lang="sr-Cyrl-RS" dirty="0" smtClean="0">
                <a:solidFill>
                  <a:schemeClr val="tx2"/>
                </a:solidFill>
              </a:rPr>
              <a:t>Извођач</a:t>
            </a:r>
            <a:r>
              <a:rPr lang="sr-Cyrl-RS" dirty="0">
                <a:solidFill>
                  <a:schemeClr val="tx2"/>
                </a:solidFill>
              </a:rPr>
              <a:t>: конзорцијум </a:t>
            </a:r>
            <a:r>
              <a:rPr lang="sr-Latn-RS" dirty="0" smtClean="0">
                <a:solidFill>
                  <a:schemeClr val="tx2"/>
                </a:solidFill>
              </a:rPr>
              <a:t>Енергопројект,</a:t>
            </a:r>
            <a:r>
              <a:rPr lang="sr-Cyrl-R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Mitsubishi Hitachi Power </a:t>
            </a:r>
            <a:r>
              <a:rPr lang="en-US" dirty="0" err="1" smtClean="0">
                <a:solidFill>
                  <a:schemeClr val="tx2"/>
                </a:solidFill>
              </a:rPr>
              <a:t>Sistems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sr-Cyrl-RS" dirty="0">
                <a:solidFill>
                  <a:schemeClr val="tx2"/>
                </a:solidFill>
              </a:rPr>
              <a:t>Минел </a:t>
            </a:r>
            <a:r>
              <a:rPr lang="sr-Cyrl-RS" dirty="0" smtClean="0">
                <a:solidFill>
                  <a:schemeClr val="tx2"/>
                </a:solidFill>
              </a:rPr>
              <a:t>Котлоградња</a:t>
            </a:r>
          </a:p>
          <a:p>
            <a:pPr lvl="1"/>
            <a:endParaRPr lang="sr-Latn-R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2012</a:t>
            </a:r>
            <a:r>
              <a:rPr lang="sr-Cyrl-RS" dirty="0" smtClean="0">
                <a:solidFill>
                  <a:schemeClr val="tx2"/>
                </a:solidFill>
              </a:rPr>
              <a:t>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године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на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блоку</a:t>
            </a:r>
            <a:r>
              <a:rPr lang="en-US" dirty="0">
                <a:solidFill>
                  <a:schemeClr val="tx2"/>
                </a:solidFill>
              </a:rPr>
              <a:t> Б2 у </a:t>
            </a:r>
            <a:r>
              <a:rPr lang="en-US" dirty="0" err="1">
                <a:solidFill>
                  <a:schemeClr val="tx2"/>
                </a:solidFill>
              </a:rPr>
              <a:t>оквиру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капиталног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ремонта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блока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sr-Cyrl-RS" dirty="0" smtClean="0">
                <a:solidFill>
                  <a:schemeClr val="tx2"/>
                </a:solidFill>
              </a:rPr>
              <a:t>урађено је:</a:t>
            </a:r>
            <a:endParaRPr lang="sr-Latn-R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  <a:endParaRPr lang="sr-Latn-RS" dirty="0">
              <a:solidFill>
                <a:schemeClr val="tx2"/>
              </a:solidFill>
            </a:endParaRPr>
          </a:p>
          <a:p>
            <a:pPr lvl="0"/>
            <a:r>
              <a:rPr lang="sr-Latn-RS" b="1" dirty="0">
                <a:solidFill>
                  <a:schemeClr val="tx2"/>
                </a:solidFill>
              </a:rPr>
              <a:t>Адаптација цевног система котла.</a:t>
            </a:r>
            <a:endParaRPr lang="sr-Latn-RS" dirty="0">
              <a:solidFill>
                <a:schemeClr val="tx2"/>
              </a:solidFill>
            </a:endParaRPr>
          </a:p>
          <a:p>
            <a:pPr lvl="1"/>
            <a:r>
              <a:rPr lang="sr-Cyrl-RS" dirty="0">
                <a:solidFill>
                  <a:schemeClr val="tx2"/>
                </a:solidFill>
              </a:rPr>
              <a:t>В</a:t>
            </a:r>
            <a:r>
              <a:rPr lang="sr-Cyrl-RS" dirty="0" smtClean="0">
                <a:solidFill>
                  <a:schemeClr val="tx2"/>
                </a:solidFill>
              </a:rPr>
              <a:t>редност</a:t>
            </a:r>
            <a:r>
              <a:rPr lang="sr-Cyrl-RS" dirty="0">
                <a:solidFill>
                  <a:schemeClr val="tx2"/>
                </a:solidFill>
              </a:rPr>
              <a:t>: </a:t>
            </a:r>
            <a:r>
              <a:rPr lang="sr-Cyrl-RS" dirty="0" smtClean="0">
                <a:solidFill>
                  <a:schemeClr val="tx2"/>
                </a:solidFill>
              </a:rPr>
              <a:t>52,3 милиона евра </a:t>
            </a:r>
          </a:p>
          <a:p>
            <a:pPr lvl="1"/>
            <a:r>
              <a:rPr lang="sr-Cyrl-RS" dirty="0" smtClean="0">
                <a:solidFill>
                  <a:schemeClr val="tx2"/>
                </a:solidFill>
              </a:rPr>
              <a:t>Извођач</a:t>
            </a:r>
            <a:r>
              <a:rPr lang="sr-Cyrl-RS" dirty="0">
                <a:solidFill>
                  <a:schemeClr val="tx2"/>
                </a:solidFill>
              </a:rPr>
              <a:t>: </a:t>
            </a:r>
            <a:r>
              <a:rPr lang="sr-Latn-RS" dirty="0">
                <a:solidFill>
                  <a:schemeClr val="tx2"/>
                </a:solidFill>
              </a:rPr>
              <a:t>Енергопројект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фабрика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котлова</a:t>
            </a:r>
            <a:r>
              <a:rPr lang="en-US" dirty="0">
                <a:solidFill>
                  <a:schemeClr val="tx2"/>
                </a:solidFill>
              </a:rPr>
              <a:t> СЕС </a:t>
            </a:r>
            <a:r>
              <a:rPr lang="en-US" dirty="0" err="1">
                <a:solidFill>
                  <a:schemeClr val="tx2"/>
                </a:solidFill>
              </a:rPr>
              <a:t>Тлмаче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Феромонт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инжењеринг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Термоелектро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а.д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sr-Latn-RS" dirty="0">
              <a:solidFill>
                <a:schemeClr val="tx2"/>
              </a:solidFill>
            </a:endParaRPr>
          </a:p>
          <a:p>
            <a:pPr lvl="0"/>
            <a:endParaRPr lang="sr-Cyrl-RS" b="1" dirty="0" smtClean="0">
              <a:solidFill>
                <a:schemeClr val="tx2"/>
              </a:solidFill>
            </a:endParaRPr>
          </a:p>
          <a:p>
            <a:pPr lvl="0"/>
            <a:r>
              <a:rPr lang="sr-Cyrl-RS" b="1" dirty="0" smtClean="0">
                <a:solidFill>
                  <a:schemeClr val="tx2"/>
                </a:solidFill>
              </a:rPr>
              <a:t>Реконструкција </a:t>
            </a:r>
            <a:r>
              <a:rPr lang="sr-Cyrl-RS" b="1" dirty="0">
                <a:solidFill>
                  <a:schemeClr val="tx2"/>
                </a:solidFill>
              </a:rPr>
              <a:t>ЕФ на блоку </a:t>
            </a:r>
            <a:r>
              <a:rPr lang="sr-Cyrl-RS" b="1" dirty="0" smtClean="0">
                <a:solidFill>
                  <a:schemeClr val="tx2"/>
                </a:solidFill>
              </a:rPr>
              <a:t>Б2.</a:t>
            </a:r>
            <a:endParaRPr lang="sr-Latn-RS" dirty="0">
              <a:solidFill>
                <a:schemeClr val="tx2"/>
              </a:solidFill>
            </a:endParaRPr>
          </a:p>
          <a:p>
            <a:pPr lvl="1"/>
            <a:r>
              <a:rPr lang="sr-Cyrl-RS" dirty="0">
                <a:solidFill>
                  <a:schemeClr val="tx2"/>
                </a:solidFill>
              </a:rPr>
              <a:t>В</a:t>
            </a:r>
            <a:r>
              <a:rPr lang="sr-Cyrl-RS" dirty="0" smtClean="0">
                <a:solidFill>
                  <a:schemeClr val="tx2"/>
                </a:solidFill>
              </a:rPr>
              <a:t>редност </a:t>
            </a:r>
            <a:r>
              <a:rPr lang="sr-Cyrl-RS" dirty="0">
                <a:solidFill>
                  <a:schemeClr val="tx2"/>
                </a:solidFill>
              </a:rPr>
              <a:t>за ЕФ: </a:t>
            </a:r>
            <a:r>
              <a:rPr lang="sr-Latn-RS" dirty="0" smtClean="0">
                <a:solidFill>
                  <a:schemeClr val="tx2"/>
                </a:solidFill>
              </a:rPr>
              <a:t>4</a:t>
            </a:r>
            <a:r>
              <a:rPr lang="sr-Cyrl-RS" dirty="0" smtClean="0">
                <a:solidFill>
                  <a:schemeClr val="tx2"/>
                </a:solidFill>
              </a:rPr>
              <a:t>,</a:t>
            </a:r>
            <a:r>
              <a:rPr lang="sr-Latn-RS" dirty="0" smtClean="0">
                <a:solidFill>
                  <a:schemeClr val="tx2"/>
                </a:solidFill>
              </a:rPr>
              <a:t>24</a:t>
            </a:r>
            <a:r>
              <a:rPr lang="sr-Cyrl-RS" dirty="0" smtClean="0">
                <a:solidFill>
                  <a:schemeClr val="tx2"/>
                </a:solidFill>
              </a:rPr>
              <a:t> милиона </a:t>
            </a:r>
            <a:r>
              <a:rPr lang="sr-Cyrl-RS" dirty="0" err="1" smtClean="0">
                <a:solidFill>
                  <a:schemeClr val="tx2"/>
                </a:solidFill>
              </a:rPr>
              <a:t>ев</a:t>
            </a:r>
            <a:r>
              <a:rPr lang="sr-Latn-RS" dirty="0" err="1" smtClean="0">
                <a:solidFill>
                  <a:schemeClr val="tx2"/>
                </a:solidFill>
              </a:rPr>
              <a:t>ра</a:t>
            </a:r>
            <a:endParaRPr lang="sr-Latn-RS" dirty="0">
              <a:solidFill>
                <a:schemeClr val="tx2"/>
              </a:solidFill>
            </a:endParaRPr>
          </a:p>
          <a:p>
            <a:pPr lvl="1"/>
            <a:r>
              <a:rPr lang="sr-Cyrl-RS" dirty="0">
                <a:solidFill>
                  <a:schemeClr val="tx2"/>
                </a:solidFill>
              </a:rPr>
              <a:t>И</a:t>
            </a:r>
            <a:r>
              <a:rPr lang="sr-Cyrl-RS" dirty="0" smtClean="0">
                <a:solidFill>
                  <a:schemeClr val="tx2"/>
                </a:solidFill>
              </a:rPr>
              <a:t>звођач</a:t>
            </a:r>
            <a:r>
              <a:rPr lang="sr-Cyrl-RS" dirty="0">
                <a:solidFill>
                  <a:schemeClr val="tx2"/>
                </a:solidFill>
              </a:rPr>
              <a:t>: Гоша Монтажа, Енергопројект </a:t>
            </a:r>
            <a:r>
              <a:rPr lang="sr-Cyrl-RS" dirty="0" smtClean="0">
                <a:solidFill>
                  <a:schemeClr val="tx2"/>
                </a:solidFill>
              </a:rPr>
              <a:t>Ентел</a:t>
            </a:r>
            <a:endParaRPr lang="sr-Latn-R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Реализовани капитални пројекти на блоку Б2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67312226"/>
              </p:ext>
            </p:extLst>
          </p:nvPr>
        </p:nvGraphicFramePr>
        <p:xfrm>
          <a:off x="2032000" y="1556792"/>
          <a:ext cx="8128000" cy="458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2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1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2147483647&quot;/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12&quot;&gt;&lt;elem m_fUsage=&quot;2.74082484300296070000E+000&quot;&gt;&lt;m_msothmcolidx val=&quot;0&quot;/&gt;&lt;m_rgb r=&quot;c0&quot; g=&quot;0&quot; b=&quot;0&quot;/&gt;&lt;m_ppcolschidx tagver0=&quot;23004&quot; tagname0=&quot;m_ppcolschidxUNRECOGNIZED&quot; val=&quot;0&quot;/&gt;&lt;m_nBrightness val=&quot;0&quot;/&gt;&lt;/elem&gt;&lt;elem m_fUsage=&quot;2.21966407382955920000E+000&quot;&gt;&lt;m_msothmcolidx val=&quot;0&quot;/&gt;&lt;m_rgb r=&quot;c0&quot; g=&quot;c0&quot; b=&quot;c0&quot;/&gt;&lt;m_ppcolschidx tagver0=&quot;23004&quot; tagname0=&quot;m_ppcolschidxUNRECOGNIZED&quot; val=&quot;0&quot;/&gt;&lt;m_nBrightness val=&quot;0&quot;/&gt;&lt;/elem&gt;&lt;elem m_fUsage=&quot;1.47635957267100060000E+000&quot;&gt;&lt;m_msothmcolidx val=&quot;0&quot;/&gt;&lt;m_rgb r=&quot;c3&quot; g=&quot;d6&quot; b=&quot;9b&quot;/&gt;&lt;m_ppcolschidx tagver0=&quot;23004&quot; tagname0=&quot;m_ppcolschidxUNRECOGNIZED&quot; val=&quot;0&quot;/&gt;&lt;m_nBrightness val=&quot;0&quot;/&gt;&lt;/elem&gt;&lt;elem m_fUsage=&quot;9.77910489000000330000E-001&quot;&gt;&lt;m_msothmcolidx val=&quot;0&quot;/&gt;&lt;m_rgb r=&quot;de&quot; g=&quot;e9&quot; b=&quot;c9&quot;/&gt;&lt;m_ppcolschidx tagver0=&quot;23004&quot; tagname0=&quot;m_ppcolschidxUNRECOGNIZED&quot; val=&quot;0&quot;/&gt;&lt;m_nBrightness val=&quot;0&quot;/&gt;&lt;/elem&gt;&lt;elem m_fUsage=&quot;6.88845639477159160000E-001&quot;&gt;&lt;m_msothmcolidx val=&quot;0&quot;/&gt;&lt;m_rgb r=&quot;8e&quot; g=&quot;b4&quot; b=&quot;e3&quot;/&gt;&lt;m_ppcolschidx tagver0=&quot;23004&quot; tagname0=&quot;m_ppcolschidxUNRECOGNIZED&quot; val=&quot;0&quot;/&gt;&lt;m_nBrightness val=&quot;0&quot;/&gt;&lt;/elem&gt;&lt;elem m_fUsage=&quot;6.56100000000000130000E-001&quot;&gt;&lt;m_msothmcolidx val=&quot;0&quot;/&gt;&lt;m_rgb r=&quot;e6&quot; g=&quot;ea&quot; b=&quot;d5&quot;/&gt;&lt;m_ppcolschidx tagver0=&quot;23004&quot; tagname0=&quot;m_ppcolschidxUNRECOGNIZED&quot; val=&quot;0&quot;/&gt;&lt;m_nBrightness val=&quot;0&quot;/&gt;&lt;/elem&gt;&lt;elem m_fUsage=&quot;4.87881794619842100000E-001&quot;&gt;&lt;m_msothmcolidx val=&quot;0&quot;/&gt;&lt;m_rgb r=&quot;80&quot; g=&quot;80&quot; b=&quot;80&quot;/&gt;&lt;m_ppcolschidx tagver0=&quot;23004&quot; tagname0=&quot;m_ppcolschidxUNRECOGNIZED&quot; val=&quot;0&quot;/&gt;&lt;m_nBrightness val=&quot;0&quot;/&gt;&lt;/elem&gt;&lt;elem m_fUsage=&quot;1.85302018885184190000E-001&quot;&gt;&lt;m_msothmcolidx val=&quot;0&quot;/&gt;&lt;m_rgb r=&quot;55&quot; g=&quot;8e&quot; b=&quot;d5&quot;/&gt;&lt;m_ppcolschidx tagver0=&quot;23004&quot; tagname0=&quot;m_ppcolschidxUNRECOGNIZED&quot; val=&quot;0&quot;/&gt;&lt;m_nBrightness val=&quot;0&quot;/&gt;&lt;/elem&gt;&lt;elem m_fUsage=&quot;1.73608734989145280000E-001&quot;&gt;&lt;m_msothmcolidx val=&quot;0&quot;/&gt;&lt;m_rgb r=&quot;a9&quot; g=&quot;ba&quot; b=&quot;d3&quot;/&gt;&lt;m_ppcolschidx tagver0=&quot;23004&quot; tagname0=&quot;m_ppcolschidxUNRECOGNIZED&quot; val=&quot;0&quot;/&gt;&lt;m_nBrightness val=&quot;0&quot;/&gt;&lt;/elem&gt;&lt;elem m_fUsage=&quot;1.09418989131512430000E-001&quot;&gt;&lt;m_msothmcolidx val=&quot;0&quot;/&gt;&lt;m_rgb r=&quot;f5&quot; g=&quot;cc&quot; b=&quot;cc&quot;/&gt;&lt;m_ppcolschidx tagver0=&quot;23004&quot; tagname0=&quot;m_ppcolschidxUNRECOGNIZED&quot; val=&quot;0&quot;/&gt;&lt;m_nBrightness val=&quot;0&quot;/&gt;&lt;/elem&gt;&lt;elem m_fUsage=&quot;9.84770902183611930000E-002&quot;&gt;&lt;m_msothmcolidx val=&quot;0&quot;/&gt;&lt;m_rgb r=&quot;eb&quot; g=&quot;99&quot; b=&quot;99&quot;/&gt;&lt;m_ppcolschidx tagver0=&quot;23004&quot; tagname0=&quot;m_ppcolschidxUNRECOGNIZED&quot; val=&quot;0&quot;/&gt;&lt;m_nBrightness val=&quot;0&quot;/&gt;&lt;/elem&gt;&lt;elem m_fUsage=&quot;8.86293811965250810000E-002&quot;&gt;&lt;m_msothmcolidx val=&quot;0&quot;/&gt;&lt;m_rgb r=&quot;db&quot; g=&quot;4d&quot; b=&quot;4d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P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C3328"/>
        </a:solidFill>
        <a:ln>
          <a:solidFill>
            <a:srgbClr val="9C332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10666</TotalTime>
  <Words>1400</Words>
  <Application>Microsoft Office PowerPoint</Application>
  <PresentationFormat>Widescreen</PresentationFormat>
  <Paragraphs>281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EPS Design</vt:lpstr>
      <vt:lpstr>think-cell Slide</vt:lpstr>
      <vt:lpstr>КАПИТАЛНЕ ИНВЕСТИЦИЈЕ У ПОГОНСКЕ ОБЈЕКТЕ И ПРОЈЕКТИ ЗАШТИТЕ ЖИВОТНЕ СРЕДИНЕ У КОСТОЛЦУ</vt:lpstr>
      <vt:lpstr>PowerPoint Presentation</vt:lpstr>
      <vt:lpstr>Увод</vt:lpstr>
      <vt:lpstr>Реализовани капитални пројекти на блоку А1</vt:lpstr>
      <vt:lpstr>Реализовани капитални пројекти на блоку А2</vt:lpstr>
      <vt:lpstr>Реализовани капитални пројекти на блоку Б1</vt:lpstr>
      <vt:lpstr>Реализовани капитални пројекти на блоку Б1</vt:lpstr>
      <vt:lpstr>Реализовани капитални пројекти на блоку Б2</vt:lpstr>
      <vt:lpstr>Реализовани капитални пројекти на блоку Б2</vt:lpstr>
      <vt:lpstr>Пројекти из области заштите животне средине</vt:lpstr>
      <vt:lpstr>Заштита животне средине – ТЕКО А ПМ честице</vt:lpstr>
      <vt:lpstr>Заштита животне средине – ТЕКО Б ПМ честице</vt:lpstr>
      <vt:lpstr>Заштита животне средине – ТЕКО А и Б ПМ честице</vt:lpstr>
      <vt:lpstr>Заштита животне средине Б1 -смањење емисије азотних оксида</vt:lpstr>
      <vt:lpstr>TEKO Б - одсумпоравање димних гасова </vt:lpstr>
      <vt:lpstr>Збирно ТЕКО А и Б</vt:lpstr>
      <vt:lpstr>Резиме завршених пројеката</vt:lpstr>
      <vt:lpstr>Резиме завршених пројеката</vt:lpstr>
      <vt:lpstr>Пројекти у фази реализације</vt:lpstr>
      <vt:lpstr>Ветроелектрана Костолац </vt:lpstr>
      <vt:lpstr>Ветроелектрана Костолац – локација ветроелектране Костолац</vt:lpstr>
      <vt:lpstr>Ветроелектрана Костолац</vt:lpstr>
      <vt:lpstr>Ветроелектрана Костолац</vt:lpstr>
      <vt:lpstr>Ветроелектрана Костолац</vt:lpstr>
      <vt:lpstr>Ветроелектрана Костолац - Завршене активности </vt:lpstr>
      <vt:lpstr> 3. Актуелне активности на Пројекту – техничка документација  Ветроелектрана Костолац   Ане активности на Пројекту – техничка документација</vt:lpstr>
      <vt:lpstr>   Ветроелектрана Костолац   Ане активности на Пројекту – техничка документација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Наслов презентације</dc:title>
  <dc:creator>svetlanape</dc:creator>
  <cp:keywords>21680p</cp:keywords>
  <cp:lastModifiedBy>Valentina Nešić</cp:lastModifiedBy>
  <cp:revision>1974</cp:revision>
  <cp:lastPrinted>2015-02-19T17:42:31Z</cp:lastPrinted>
  <dcterms:created xsi:type="dcterms:W3CDTF">2012-06-18T11:37:59Z</dcterms:created>
  <dcterms:modified xsi:type="dcterms:W3CDTF">2019-10-10T12:48:41Z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dd4fc257-a379-41cc-9e26-88d38f0bc0d7</vt:lpwstr>
  </property>
</Properties>
</file>