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7" r:id="rId1"/>
  </p:sldMasterIdLst>
  <p:notesMasterIdLst>
    <p:notesMasterId r:id="rId9"/>
  </p:notesMasterIdLst>
  <p:handoutMasterIdLst>
    <p:handoutMasterId r:id="rId10"/>
  </p:handoutMasterIdLst>
  <p:sldIdLst>
    <p:sldId id="426" r:id="rId2"/>
    <p:sldId id="420" r:id="rId3"/>
    <p:sldId id="421" r:id="rId4"/>
    <p:sldId id="422" r:id="rId5"/>
    <p:sldId id="423" r:id="rId6"/>
    <p:sldId id="424" r:id="rId7"/>
    <p:sldId id="425" r:id="rId8"/>
  </p:sldIdLst>
  <p:sldSz cx="12192000" cy="6858000"/>
  <p:notesSz cx="6858000" cy="9926638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4269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7287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ksandar" initials="a" lastIdx="0" clrIdx="0"/>
  <p:cmAuthor id="1" name="Tamara Petrović" initials="TP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F88"/>
    <a:srgbClr val="083F88"/>
    <a:srgbClr val="EF3E35"/>
    <a:srgbClr val="E2E7F0"/>
    <a:srgbClr val="013E89"/>
    <a:srgbClr val="004990"/>
    <a:srgbClr val="023E88"/>
    <a:srgbClr val="EE4156"/>
    <a:srgbClr val="EF4135"/>
    <a:srgbClr val="293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88" autoAdjust="0"/>
    <p:restoredTop sz="89725" autoAdjust="0"/>
  </p:normalViewPr>
  <p:slideViewPr>
    <p:cSldViewPr>
      <p:cViewPr varScale="1">
        <p:scale>
          <a:sx n="103" d="100"/>
          <a:sy n="103" d="100"/>
        </p:scale>
        <p:origin x="138" y="138"/>
      </p:cViewPr>
      <p:guideLst>
        <p:guide orient="horz" pos="3941"/>
        <p:guide orient="horz" pos="1207"/>
        <p:guide orient="horz" pos="4269"/>
        <p:guide orient="horz" pos="1071"/>
        <p:guide pos="7287"/>
        <p:guide pos="393"/>
        <p:guide pos="3840"/>
        <p:guide pos="7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08" y="-12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 smtClean="0"/>
              <a:t>Реализација инвестиција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Суме!$L$4</c:f>
              <c:strCache>
                <c:ptCount val="1"/>
                <c:pt idx="0">
                  <c:v>reaklizacija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Суме!$H$5:$H$13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Суме!$L$5:$L$13</c:f>
              <c:numCache>
                <c:formatCode>#,##0</c:formatCode>
                <c:ptCount val="7"/>
                <c:pt idx="0">
                  <c:v>1713940</c:v>
                </c:pt>
                <c:pt idx="1">
                  <c:v>922713</c:v>
                </c:pt>
                <c:pt idx="2">
                  <c:v>1742684</c:v>
                </c:pt>
                <c:pt idx="3">
                  <c:v>3894627</c:v>
                </c:pt>
                <c:pt idx="4">
                  <c:v>1342995</c:v>
                </c:pt>
                <c:pt idx="5">
                  <c:v>5055857.8773064911</c:v>
                </c:pt>
                <c:pt idx="6">
                  <c:v>5892574.9947100002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C4-4827-A4C1-39ED3D433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909136"/>
        <c:axId val="275909696"/>
      </c:lineChart>
      <c:catAx>
        <c:axId val="27590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5909696"/>
        <c:crosses val="autoZero"/>
        <c:auto val="1"/>
        <c:lblAlgn val="ctr"/>
        <c:lblOffset val="100"/>
        <c:noMultiLvlLbl val="0"/>
      </c:catAx>
      <c:valAx>
        <c:axId val="2759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590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Proizvodnja (t)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cat>
            <c:numRef>
              <c:f>Sheet1!$B$5:$B$15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Sheet1!$C$5:$C$15</c:f>
              <c:numCache>
                <c:formatCode>_(* #,##0_);_(* \(#,##0\);_(* "-"??_);_(@_)</c:formatCode>
                <c:ptCount val="11"/>
                <c:pt idx="0">
                  <c:v>7367518</c:v>
                </c:pt>
                <c:pt idx="1">
                  <c:v>8599784</c:v>
                </c:pt>
                <c:pt idx="2">
                  <c:v>7522111</c:v>
                </c:pt>
                <c:pt idx="3">
                  <c:v>9229774</c:v>
                </c:pt>
                <c:pt idx="4">
                  <c:v>7904296</c:v>
                </c:pt>
                <c:pt idx="5">
                  <c:v>8803759</c:v>
                </c:pt>
                <c:pt idx="6">
                  <c:v>5701023</c:v>
                </c:pt>
                <c:pt idx="7">
                  <c:v>8341640</c:v>
                </c:pt>
                <c:pt idx="8">
                  <c:v>9110066</c:v>
                </c:pt>
                <c:pt idx="9">
                  <c:v>9675301</c:v>
                </c:pt>
                <c:pt idx="10">
                  <c:v>8604213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A6-48D4-9B3B-BEAEA69DC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911936"/>
        <c:axId val="275912496"/>
      </c:lineChart>
      <c:catAx>
        <c:axId val="2759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5912496"/>
        <c:crosses val="autoZero"/>
        <c:auto val="1"/>
        <c:lblAlgn val="ctr"/>
        <c:lblOffset val="100"/>
        <c:noMultiLvlLbl val="0"/>
      </c:catAx>
      <c:valAx>
        <c:axId val="27591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591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Proizvodnja (m³)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cat>
            <c:numRef>
              <c:f>Sheet1!$B$22:$B$32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Sheet1!$C$22:$C$32</c:f>
              <c:numCache>
                <c:formatCode>_(* #,##0_);_(* \(#,##0\);_(* "-"??_);_(@_)</c:formatCode>
                <c:ptCount val="11"/>
                <c:pt idx="0">
                  <c:v>30079629</c:v>
                </c:pt>
                <c:pt idx="1">
                  <c:v>34427758</c:v>
                </c:pt>
                <c:pt idx="2">
                  <c:v>36880513</c:v>
                </c:pt>
                <c:pt idx="3">
                  <c:v>39536284</c:v>
                </c:pt>
                <c:pt idx="4">
                  <c:v>40094740</c:v>
                </c:pt>
                <c:pt idx="5">
                  <c:v>41139991</c:v>
                </c:pt>
                <c:pt idx="6">
                  <c:v>33464128</c:v>
                </c:pt>
                <c:pt idx="7">
                  <c:v>36897434</c:v>
                </c:pt>
                <c:pt idx="8">
                  <c:v>40010946</c:v>
                </c:pt>
                <c:pt idx="9">
                  <c:v>37487355</c:v>
                </c:pt>
                <c:pt idx="10">
                  <c:v>33080081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9F-4DE1-92CD-86AAC8ABA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914736"/>
        <c:axId val="275915296"/>
      </c:lineChart>
      <c:catAx>
        <c:axId val="27591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5915296"/>
        <c:crosses val="autoZero"/>
        <c:auto val="1"/>
        <c:lblAlgn val="ctr"/>
        <c:lblOffset val="100"/>
        <c:noMultiLvlLbl val="0"/>
      </c:catAx>
      <c:valAx>
        <c:axId val="2759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591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Proizvodnja (m³)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cat>
            <c:numRef>
              <c:f>Sheet1!$B$22:$B$32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Sheet1!$C$22:$C$32</c:f>
              <c:numCache>
                <c:formatCode>_(* #,##0_);_(* \(#,##0\);_(* "-"??_);_(@_)</c:formatCode>
                <c:ptCount val="11"/>
                <c:pt idx="0">
                  <c:v>30079629</c:v>
                </c:pt>
                <c:pt idx="1">
                  <c:v>34427758</c:v>
                </c:pt>
                <c:pt idx="2">
                  <c:v>36880513</c:v>
                </c:pt>
                <c:pt idx="3">
                  <c:v>39536284</c:v>
                </c:pt>
                <c:pt idx="4">
                  <c:v>40094740</c:v>
                </c:pt>
                <c:pt idx="5">
                  <c:v>41139991</c:v>
                </c:pt>
                <c:pt idx="6">
                  <c:v>33464128</c:v>
                </c:pt>
                <c:pt idx="7">
                  <c:v>36897434</c:v>
                </c:pt>
                <c:pt idx="8">
                  <c:v>40010946</c:v>
                </c:pt>
                <c:pt idx="9">
                  <c:v>37487355</c:v>
                </c:pt>
                <c:pt idx="10">
                  <c:v>33080081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D6-439D-9E03-6961108CE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836512"/>
        <c:axId val="192837072"/>
      </c:lineChart>
      <c:catAx>
        <c:axId val="1928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2837072"/>
        <c:crosses val="autoZero"/>
        <c:auto val="1"/>
        <c:lblAlgn val="ctr"/>
        <c:lblOffset val="100"/>
        <c:noMultiLvlLbl val="0"/>
      </c:catAx>
      <c:valAx>
        <c:axId val="1928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283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Proizvodnja (t)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cat>
            <c:numRef>
              <c:f>Sheet1!$B$5:$B$15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Sheet1!$C$5:$C$15</c:f>
              <c:numCache>
                <c:formatCode>_(* #,##0_);_(* \(#,##0\);_(* "-"??_);_(@_)</c:formatCode>
                <c:ptCount val="11"/>
                <c:pt idx="0">
                  <c:v>7367518</c:v>
                </c:pt>
                <c:pt idx="1">
                  <c:v>8599784</c:v>
                </c:pt>
                <c:pt idx="2">
                  <c:v>7522111</c:v>
                </c:pt>
                <c:pt idx="3">
                  <c:v>9229774</c:v>
                </c:pt>
                <c:pt idx="4">
                  <c:v>7904296</c:v>
                </c:pt>
                <c:pt idx="5">
                  <c:v>8803759</c:v>
                </c:pt>
                <c:pt idx="6">
                  <c:v>5701023</c:v>
                </c:pt>
                <c:pt idx="7">
                  <c:v>8341640</c:v>
                </c:pt>
                <c:pt idx="8">
                  <c:v>9110066</c:v>
                </c:pt>
                <c:pt idx="9">
                  <c:v>9675301</c:v>
                </c:pt>
                <c:pt idx="10">
                  <c:v>8604213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F5-46B8-B67E-E5EDBF59D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839312"/>
        <c:axId val="192839872"/>
      </c:lineChart>
      <c:catAx>
        <c:axId val="19283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2839872"/>
        <c:crosses val="autoZero"/>
        <c:auto val="1"/>
        <c:lblAlgn val="ctr"/>
        <c:lblOffset val="100"/>
        <c:noMultiLvlLbl val="0"/>
      </c:catAx>
      <c:valAx>
        <c:axId val="19283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283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6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0CF3FE-261B-4857-B536-D9EEB75A3F65}" type="datetime1">
              <a:rPr lang="en-US">
                <a:latin typeface="Arial" pitchFamily="34" charset="0"/>
              </a:rPr>
              <a:pPr>
                <a:defRPr/>
              </a:pPr>
              <a:t>10/10/2019</a:t>
            </a:fld>
            <a:endParaRPr lang="x-none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6" y="9428272"/>
            <a:ext cx="2972421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B1B054-1867-4E69-9176-D2658F8EF5F4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x-non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905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6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B4C438-F3A9-41EA-83CC-85C5390709A3}" type="datetime1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238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715833"/>
            <a:ext cx="5486712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6" y="9428272"/>
            <a:ext cx="2972421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9757D6D-902E-441B-955F-07DCDC3228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42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685800" y="3883821"/>
            <a:ext cx="1150620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03200" cy="914400"/>
          </a:xfrm>
          <a:prstGeom prst="rect">
            <a:avLst/>
          </a:prstGeom>
          <a:solidFill>
            <a:srgbClr val="EF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203200" cy="5943600"/>
          </a:xfrm>
          <a:prstGeom prst="rect">
            <a:avLst/>
          </a:prstGeom>
          <a:solidFill>
            <a:srgbClr val="023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406400" y="228600"/>
            <a:ext cx="6705600" cy="5361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200000"/>
              </a:lnSpc>
              <a:defRPr/>
            </a:pPr>
            <a:r>
              <a:rPr lang="sr-Cyrl-RS" sz="1600" b="0" dirty="0" smtClean="0">
                <a:solidFill>
                  <a:srgbClr val="023F88"/>
                </a:solidFill>
              </a:rPr>
              <a:t>Јавно предузеће „Електропривреда Србије“</a:t>
            </a:r>
          </a:p>
          <a:p>
            <a:pPr eaLnBrk="0" hangingPunct="0">
              <a:defRPr/>
            </a:pPr>
            <a:r>
              <a:rPr lang="sr-Cyrl-RS" sz="16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Огранак ТЕНТ</a:t>
            </a:r>
            <a:endParaRPr lang="en-US" sz="1600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20917"/>
            <a:ext cx="10363200" cy="1254001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77072"/>
            <a:ext cx="85344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rgbClr val="023E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248128" y="6093296"/>
            <a:ext cx="4512205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novni slajd_varija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97888934-4224-4B74-9744-FB952E1BA6B6}" type="slidenum">
              <a:rPr lang="en-US" sz="1200" b="1" smtClean="0">
                <a:solidFill>
                  <a:srgbClr val="023F88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23F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80520"/>
          </a:xfrm>
        </p:spPr>
        <p:txBody>
          <a:bodyPr/>
          <a:lstStyle>
            <a:lvl1pPr>
              <a:defRPr>
                <a:solidFill>
                  <a:srgbClr val="023F88"/>
                </a:solidFill>
              </a:defRPr>
            </a:lvl1pPr>
            <a:lvl2pPr>
              <a:defRPr>
                <a:solidFill>
                  <a:srgbClr val="023F88"/>
                </a:solidFill>
              </a:defRPr>
            </a:lvl2pPr>
            <a:lvl3pPr>
              <a:defRPr>
                <a:solidFill>
                  <a:srgbClr val="023F88"/>
                </a:solidFill>
              </a:defRPr>
            </a:lvl3pPr>
            <a:lvl4pPr>
              <a:defRPr>
                <a:solidFill>
                  <a:srgbClr val="023F88"/>
                </a:solidFill>
              </a:defRPr>
            </a:lvl4pPr>
            <a:lvl5pPr>
              <a:defRPr>
                <a:solidFill>
                  <a:srgbClr val="023F8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1"/>
            <a:ext cx="10959008" cy="933724"/>
          </a:xfrm>
        </p:spPr>
        <p:txBody>
          <a:bodyPr/>
          <a:lstStyle>
            <a:lvl1pPr>
              <a:defRPr>
                <a:solidFill>
                  <a:srgbClr val="023F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16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0863D399-ED75-4F92-A7F6-5E967EC3DB3F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112568"/>
          </a:xfrm>
        </p:spPr>
        <p:txBody>
          <a:bodyPr/>
          <a:lstStyle>
            <a:lvl1pPr>
              <a:defRPr sz="2000">
                <a:solidFill>
                  <a:srgbClr val="004990"/>
                </a:solidFill>
              </a:defRPr>
            </a:lvl1pPr>
            <a:lvl2pPr>
              <a:defRPr sz="1800">
                <a:solidFill>
                  <a:srgbClr val="004990"/>
                </a:solidFill>
              </a:defRPr>
            </a:lvl2pPr>
            <a:lvl3pPr>
              <a:defRPr sz="1600">
                <a:solidFill>
                  <a:srgbClr val="004990"/>
                </a:solidFill>
              </a:defRPr>
            </a:lvl3pPr>
            <a:lvl4pPr>
              <a:defRPr sz="1400">
                <a:solidFill>
                  <a:srgbClr val="004990"/>
                </a:solidFill>
              </a:defRPr>
            </a:lvl4pPr>
            <a:lvl5pPr>
              <a:defRPr sz="1200">
                <a:solidFill>
                  <a:srgbClr val="0049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736"/>
            <a:ext cx="5384800" cy="5112568"/>
          </a:xfrm>
        </p:spPr>
        <p:txBody>
          <a:bodyPr/>
          <a:lstStyle>
            <a:lvl1pPr>
              <a:defRPr sz="2000">
                <a:solidFill>
                  <a:srgbClr val="004990"/>
                </a:solidFill>
              </a:defRPr>
            </a:lvl1pPr>
            <a:lvl2pPr>
              <a:defRPr sz="1800">
                <a:solidFill>
                  <a:srgbClr val="004990"/>
                </a:solidFill>
              </a:defRPr>
            </a:lvl2pPr>
            <a:lvl3pPr>
              <a:defRPr sz="1600">
                <a:solidFill>
                  <a:srgbClr val="004990"/>
                </a:solidFill>
              </a:defRPr>
            </a:lvl3pPr>
            <a:lvl4pPr>
              <a:defRPr sz="1400">
                <a:solidFill>
                  <a:srgbClr val="004990"/>
                </a:solidFill>
              </a:defRPr>
            </a:lvl4pPr>
            <a:lvl5pPr>
              <a:defRPr sz="1200">
                <a:solidFill>
                  <a:srgbClr val="0049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1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629E2978-3C9E-41F9-A0BD-8438D494022C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1046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23F8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392488"/>
          </a:xfrm>
        </p:spPr>
        <p:txBody>
          <a:bodyPr/>
          <a:lstStyle>
            <a:lvl1pPr>
              <a:defRPr sz="2000">
                <a:solidFill>
                  <a:srgbClr val="023F88"/>
                </a:solidFill>
              </a:defRPr>
            </a:lvl1pPr>
            <a:lvl2pPr>
              <a:defRPr sz="1800">
                <a:solidFill>
                  <a:srgbClr val="023F88"/>
                </a:solidFill>
              </a:defRPr>
            </a:lvl2pPr>
            <a:lvl3pPr>
              <a:defRPr sz="1600">
                <a:solidFill>
                  <a:srgbClr val="023F88"/>
                </a:solidFill>
              </a:defRPr>
            </a:lvl3pPr>
            <a:lvl4pPr>
              <a:defRPr sz="1400">
                <a:solidFill>
                  <a:srgbClr val="023F88"/>
                </a:solidFill>
              </a:defRPr>
            </a:lvl4pPr>
            <a:lvl5pPr>
              <a:defRPr sz="1200">
                <a:solidFill>
                  <a:srgbClr val="023F8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061046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13E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1772816"/>
            <a:ext cx="5389033" cy="4392488"/>
          </a:xfrm>
        </p:spPr>
        <p:txBody>
          <a:bodyPr/>
          <a:lstStyle>
            <a:lvl1pPr>
              <a:defRPr sz="2000">
                <a:solidFill>
                  <a:srgbClr val="013E89"/>
                </a:solidFill>
              </a:defRPr>
            </a:lvl1pPr>
            <a:lvl2pPr>
              <a:defRPr sz="1800">
                <a:solidFill>
                  <a:srgbClr val="013E89"/>
                </a:solidFill>
              </a:defRPr>
            </a:lvl2pPr>
            <a:lvl3pPr>
              <a:defRPr sz="1600">
                <a:solidFill>
                  <a:srgbClr val="013E89"/>
                </a:solidFill>
              </a:defRPr>
            </a:lvl3pPr>
            <a:lvl4pPr>
              <a:defRPr sz="1400">
                <a:solidFill>
                  <a:srgbClr val="013E89"/>
                </a:solidFill>
              </a:defRPr>
            </a:lvl4pPr>
            <a:lvl5pPr>
              <a:defRPr sz="1200">
                <a:solidFill>
                  <a:srgbClr val="013E8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2E7F0"/>
              </a:solidFill>
              <a:latin typeface="Arial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67C6F6B7-4591-4F48-BBCA-BE38576F9BF2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s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11692526" y="6365424"/>
            <a:ext cx="195536" cy="803412"/>
          </a:xfrm>
          <a:prstGeom prst="rect">
            <a:avLst/>
          </a:prstGeom>
          <a:solidFill>
            <a:srgbClr val="08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5596525" y="1072835"/>
            <a:ext cx="195538" cy="11388588"/>
          </a:xfrm>
          <a:prstGeom prst="rect">
            <a:avLst/>
          </a:prstGeom>
          <a:solidFill>
            <a:srgbClr val="EF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49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 userDrawn="1">
            <p:ph type="body" sz="quarter" idx="10"/>
          </p:nvPr>
        </p:nvSpPr>
        <p:spPr>
          <a:xfrm>
            <a:off x="4619836" y="6309321"/>
            <a:ext cx="2916324" cy="288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89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0A24-AB5A-4140-8A05-80F6F73DC272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Слободан Митровић - "Угаљ – сигуран ослонац термоенергетике" - ЈП ЕПС, Управа за производњу угља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A914-D387-4962-AA15-662067F66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3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56506770"/>
              </p:ext>
            </p:extLst>
          </p:nvPr>
        </p:nvGraphicFramePr>
        <p:xfrm>
          <a:off x="2119" y="161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09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61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670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77662" y="213347"/>
            <a:ext cx="586990" cy="648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62" r:id="rId2"/>
    <p:sldLayoutId id="2147484551" r:id="rId3"/>
    <p:sldLayoutId id="2147484552" r:id="rId4"/>
    <p:sldLayoutId id="2147484553" r:id="rId5"/>
    <p:sldLayoutId id="2147484563" r:id="rId6"/>
    <p:sldLayoutId id="2147484565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023F88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4990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4990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rgbClr val="004990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rgbClr val="004990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004990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6" b="15086"/>
          <a:stretch/>
        </p:blipFill>
        <p:spPr>
          <a:xfrm>
            <a:off x="2654825" y="1016732"/>
            <a:ext cx="9537175" cy="5832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6793" y="1011669"/>
            <a:ext cx="6912768" cy="1476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1182815"/>
            <a:ext cx="10670976" cy="1143000"/>
          </a:xfrm>
        </p:spPr>
        <p:txBody>
          <a:bodyPr/>
          <a:lstStyle/>
          <a:p>
            <a:r>
              <a:rPr lang="sr-Cyrl-RS" b="1" dirty="0" smtClean="0">
                <a:latin typeface="Arial" panose="020B0604020202020204" pitchFamily="34" charset="0"/>
              </a:rPr>
              <a:t>ИНВЕСТИЦИЈЕ У РУДАРСКОМ </a:t>
            </a:r>
            <a:br>
              <a:rPr lang="sr-Cyrl-RS" b="1" dirty="0" smtClean="0">
                <a:latin typeface="Arial" panose="020B0604020202020204" pitchFamily="34" charset="0"/>
              </a:rPr>
            </a:br>
            <a:r>
              <a:rPr lang="sr-Cyrl-RS" b="1" dirty="0" smtClean="0">
                <a:latin typeface="Arial" panose="020B0604020202020204" pitchFamily="34" charset="0"/>
              </a:rPr>
              <a:t>СЕКТОРУ ТЕ-КО КОСТОЛАЦ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6899" y="870395"/>
            <a:ext cx="628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Стратегија развоја рударства ЕПС-а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7948" y="1772816"/>
            <a:ext cx="5105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>
                <a:solidFill>
                  <a:prstClr val="black"/>
                </a:solidFill>
              </a:rPr>
              <a:t>Развој производње угља </a:t>
            </a:r>
          </a:p>
          <a:p>
            <a:pPr marL="171450" indent="-171450">
              <a:buFontTx/>
              <a:buChar char="-"/>
            </a:pPr>
            <a:endParaRPr lang="sr-Cyrl-RS" sz="1400" b="1" i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sr-Cyrl-RS" sz="1400" dirty="0">
                <a:solidFill>
                  <a:prstClr val="black"/>
                </a:solidFill>
              </a:rPr>
              <a:t>у прошлости се заснивао на повећању капацитета</a:t>
            </a:r>
          </a:p>
          <a:p>
            <a:pPr marL="171450" indent="-171450">
              <a:buFontTx/>
              <a:buChar char="-"/>
            </a:pPr>
            <a:r>
              <a:rPr lang="sr-Cyrl-RS" sz="1400" dirty="0">
                <a:solidFill>
                  <a:prstClr val="black"/>
                </a:solidFill>
              </a:rPr>
              <a:t>у</a:t>
            </a:r>
            <a:r>
              <a:rPr lang="sr-Cyrl-RS" sz="1400" dirty="0" smtClean="0">
                <a:solidFill>
                  <a:prstClr val="black"/>
                </a:solidFill>
              </a:rPr>
              <a:t> </a:t>
            </a:r>
            <a:r>
              <a:rPr lang="sr-Cyrl-RS" sz="1400" dirty="0">
                <a:solidFill>
                  <a:prstClr val="black"/>
                </a:solidFill>
              </a:rPr>
              <a:t>будућности </a:t>
            </a:r>
            <a:r>
              <a:rPr lang="sr-Cyrl-RS" sz="1400" dirty="0" smtClean="0">
                <a:solidFill>
                  <a:prstClr val="black"/>
                </a:solidFill>
              </a:rPr>
              <a:t>се заснива на </a:t>
            </a:r>
            <a:r>
              <a:rPr lang="sr-Cyrl-RS" sz="1400" dirty="0">
                <a:solidFill>
                  <a:prstClr val="black"/>
                </a:solidFill>
              </a:rPr>
              <a:t>управљању квалитетом, енергетској ефикасности, продуктивности рада и задовољавању европских еколошких стандарда и норми.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7948" y="3537012"/>
            <a:ext cx="52317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Развојни циљеви</a:t>
            </a:r>
          </a:p>
          <a:p>
            <a:endParaRPr lang="ru-RU" sz="1400" b="1" i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</a:rPr>
              <a:t>Стабилна производња </a:t>
            </a:r>
            <a:r>
              <a:rPr lang="ru-RU" sz="1400" dirty="0">
                <a:solidFill>
                  <a:prstClr val="black"/>
                </a:solidFill>
              </a:rPr>
              <a:t>– нови / заменски копови (системи)</a:t>
            </a:r>
          </a:p>
          <a:p>
            <a:pPr marL="171450" indent="-171450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</a:rPr>
              <a:t>Управљање квалитетом </a:t>
            </a:r>
            <a:r>
              <a:rPr lang="ru-RU" sz="1400" dirty="0">
                <a:solidFill>
                  <a:prstClr val="black"/>
                </a:solidFill>
              </a:rPr>
              <a:t>– хомогенизација угља</a:t>
            </a:r>
          </a:p>
          <a:p>
            <a:pPr marL="171450" indent="-171450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</a:rPr>
              <a:t>Повећање ефикасности </a:t>
            </a:r>
            <a:r>
              <a:rPr lang="ru-RU" sz="1400" dirty="0">
                <a:solidFill>
                  <a:prstClr val="black"/>
                </a:solidFill>
              </a:rPr>
              <a:t>– пројекти</a:t>
            </a:r>
          </a:p>
          <a:p>
            <a:pPr marL="171450" indent="-171450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</a:rPr>
              <a:t>Екологија </a:t>
            </a:r>
          </a:p>
          <a:p>
            <a:pPr marL="171450" indent="-171450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</a:rPr>
              <a:t>Повећање рентабилности рударске производње </a:t>
            </a:r>
            <a:r>
              <a:rPr lang="ru-RU" sz="1400" dirty="0">
                <a:solidFill>
                  <a:prstClr val="black"/>
                </a:solidFill>
              </a:rPr>
              <a:t>- аутоматизација процеса и увођење системи за управљање производњом</a:t>
            </a:r>
          </a:p>
          <a:p>
            <a:pPr marL="171450" indent="-171450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</a:rPr>
              <a:t>Друштвена и социјална одговорност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/>
          <a:stretch/>
        </p:blipFill>
        <p:spPr>
          <a:xfrm>
            <a:off x="0" y="1568988"/>
            <a:ext cx="5220580" cy="528718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18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1" y="500391"/>
            <a:ext cx="6552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Инвестиције Огранка ТЕ-КО Костолац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-површински копови-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5541" y="1448780"/>
            <a:ext cx="41618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Намена инвестиционих средстава</a:t>
            </a:r>
            <a:endParaRPr lang="sr-Cyrl-RS" sz="1600" b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endParaRPr lang="sr-Cyrl-RS" sz="1600" b="1" i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Набавка рударске опреме за постојеће и заменске копове</a:t>
            </a: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Изградња и измештање инфраструктурних објеката</a:t>
            </a: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Експропријација </a:t>
            </a: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Заштита животне средине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0586" y="6447231"/>
            <a:ext cx="510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b="1" dirty="0" smtClean="0">
                <a:solidFill>
                  <a:prstClr val="black"/>
                </a:solidFill>
              </a:rPr>
              <a:t>Укупна инвестициона улагања за период 2010. – 2018.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29043"/>
              </p:ext>
            </p:extLst>
          </p:nvPr>
        </p:nvGraphicFramePr>
        <p:xfrm>
          <a:off x="1515292" y="3540782"/>
          <a:ext cx="4102100" cy="2876550"/>
        </p:xfrm>
        <a:graphic>
          <a:graphicData uri="http://schemas.openxmlformats.org/drawingml/2006/table">
            <a:tbl>
              <a:tblPr/>
              <a:tblGrid>
                <a:gridCol w="750153">
                  <a:extLst>
                    <a:ext uri="{9D8B030D-6E8A-4147-A177-3AD203B41FA5}">
                      <a16:colId xmlns:a16="http://schemas.microsoft.com/office/drawing/2014/main" xmlns="" val="4117557253"/>
                    </a:ext>
                  </a:extLst>
                </a:gridCol>
                <a:gridCol w="1205941">
                  <a:extLst>
                    <a:ext uri="{9D8B030D-6E8A-4147-A177-3AD203B41FA5}">
                      <a16:colId xmlns:a16="http://schemas.microsoft.com/office/drawing/2014/main" xmlns="" val="3718110844"/>
                    </a:ext>
                  </a:extLst>
                </a:gridCol>
                <a:gridCol w="1205941">
                  <a:extLst>
                    <a:ext uri="{9D8B030D-6E8A-4147-A177-3AD203B41FA5}">
                      <a16:colId xmlns:a16="http://schemas.microsoft.com/office/drawing/2014/main" xmlns="" val="3134670956"/>
                    </a:ext>
                  </a:extLst>
                </a:gridCol>
                <a:gridCol w="940065">
                  <a:extLst>
                    <a:ext uri="{9D8B030D-6E8A-4147-A177-3AD203B41FA5}">
                      <a16:colId xmlns:a16="http://schemas.microsoft.com/office/drawing/2014/main" xmlns="" val="58216019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Година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Инвестиција РСД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Инвестиције извршење РСД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Проценат реализације плана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91211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4,099,150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2,840,702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607497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2,651,830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2,043,776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706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6,219,300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1,713,940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37894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2,153,811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922,713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11002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3,277,000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1,742,684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601546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5,620,006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3,894,627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44682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5,454,375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1,342,995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97132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9,497,610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5,055,858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17446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9,773,149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5,892,575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6621632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428945"/>
              </p:ext>
            </p:extLst>
          </p:nvPr>
        </p:nvGraphicFramePr>
        <p:xfrm>
          <a:off x="6565985" y="4121807"/>
          <a:ext cx="4357688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64" t="10880" r="5570" b="9108"/>
          <a:stretch/>
        </p:blipFill>
        <p:spPr>
          <a:xfrm>
            <a:off x="7322671" y="2348880"/>
            <a:ext cx="2844316" cy="151216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785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3652" y="656692"/>
            <a:ext cx="6552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Инвестиције </a:t>
            </a:r>
            <a:r>
              <a:rPr lang="ru-RU" sz="2800" dirty="0">
                <a:solidFill>
                  <a:prstClr val="black"/>
                </a:solidFill>
              </a:rPr>
              <a:t>Огранка ТЕ-КО Костолац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-површински копови-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386" y="3387239"/>
            <a:ext cx="5968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Најзначајнија улагања у рударску опрему </a:t>
            </a:r>
            <a:endParaRPr lang="sr-Cyrl-RS" sz="1600" b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endParaRPr lang="sr-Cyrl-RS" sz="1600" b="1" i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Нови БТО систем за ПК „Дрмно“  - реализован 2016.- 2019. (97,6 милиона долара)</a:t>
            </a: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Реконструкција система за извоз угља из ПК „Дрмно“ – реализован 2018-2019. године (73 милиона евра – набавка нове опреме и ревитализација постојеће)</a:t>
            </a:r>
            <a:endParaRPr lang="sr-Cyrl-RS" sz="16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Нови БТО систем за ПК „Западни Костолац“  - планиран за реализацију 2021-2024. године</a:t>
            </a: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Набавка помоћне механизације</a:t>
            </a:r>
          </a:p>
          <a:p>
            <a:pPr marL="171450" indent="-171450">
              <a:buFontTx/>
              <a:buChar char="-"/>
            </a:pPr>
            <a:endParaRPr lang="sr-Cyrl-RS" sz="16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386" y="1922383"/>
            <a:ext cx="5968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Стратешки пројекти </a:t>
            </a:r>
            <a:endParaRPr lang="sr-Cyrl-RS" sz="1600" b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endParaRPr lang="sr-Cyrl-RS" sz="1600" b="1" i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ПК „Дрмно“ – подизање капацитета са 9 на 12 милиона тона угља годишње</a:t>
            </a:r>
          </a:p>
          <a:p>
            <a:pPr marL="171450" indent="-171450">
              <a:buFontTx/>
              <a:buChar char="-"/>
            </a:pPr>
            <a:r>
              <a:rPr lang="sr-Cyrl-RS" sz="1600" dirty="0">
                <a:solidFill>
                  <a:prstClr val="black"/>
                </a:solidFill>
              </a:rPr>
              <a:t>ПК </a:t>
            </a:r>
            <a:r>
              <a:rPr lang="sr-Cyrl-RS" sz="1600" dirty="0" smtClean="0">
                <a:solidFill>
                  <a:prstClr val="black"/>
                </a:solidFill>
              </a:rPr>
              <a:t>„Западни Костолац“ – почиње са радом 2025. године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/>
          <a:stretch/>
        </p:blipFill>
        <p:spPr>
          <a:xfrm>
            <a:off x="6941094" y="1926539"/>
            <a:ext cx="5957149" cy="437984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70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8132" y="836712"/>
            <a:ext cx="65524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Инвестиције </a:t>
            </a:r>
            <a:r>
              <a:rPr lang="ru-RU" sz="2800" dirty="0">
                <a:solidFill>
                  <a:prstClr val="black"/>
                </a:solidFill>
              </a:rPr>
              <a:t>Огранка ТЕ-КО Костолац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-површински копови-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4423" y="2614178"/>
            <a:ext cx="5339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Најзначајнија улагања у инфраструктурне пројекте и водотокове</a:t>
            </a:r>
          </a:p>
          <a:p>
            <a:pPr marL="171450" indent="-171450">
              <a:buFontTx/>
              <a:buChar char="-"/>
            </a:pPr>
            <a:endParaRPr lang="sr-Cyrl-RS" sz="1600" b="1" i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Измештање корита Дунавца – реализован 2019.</a:t>
            </a:r>
            <a:endParaRPr lang="sr-Cyrl-RS" sz="16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Изградња водонепропусног екрана на ПК „Дрмно“ – планиран за реализацију 2020-2025. године ( вредност 70 милиона евра)</a:t>
            </a:r>
          </a:p>
          <a:p>
            <a:pPr marL="171450" indent="-171450">
              <a:buFontTx/>
              <a:buChar char="-"/>
            </a:pPr>
            <a:r>
              <a:rPr lang="sr-Cyrl-RS" sz="1600" dirty="0" smtClean="0">
                <a:solidFill>
                  <a:prstClr val="black"/>
                </a:solidFill>
              </a:rPr>
              <a:t>Археолошки радови на локалитету „Виминацијум“ и истраживање нових локалитета (око 1,8 милиона евра годишње)</a:t>
            </a:r>
          </a:p>
          <a:p>
            <a:pPr marL="171450" indent="-171450">
              <a:buFontTx/>
              <a:buChar char="-"/>
            </a:pPr>
            <a:endParaRPr lang="sr-Cyrl-RS" sz="1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480"/>
            <a:ext cx="4428492" cy="29394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891"/>
            <a:ext cx="4428492" cy="288610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546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368" y="2340148"/>
            <a:ext cx="38643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Производња </a:t>
            </a:r>
            <a:r>
              <a:rPr lang="ru-RU" sz="2800" dirty="0">
                <a:solidFill>
                  <a:prstClr val="black"/>
                </a:solidFill>
              </a:rPr>
              <a:t>Огранка </a:t>
            </a:r>
            <a:endParaRPr lang="en-US" sz="2800" dirty="0" smtClean="0">
              <a:solidFill>
                <a:prstClr val="black"/>
              </a:solidFill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ТЕ-КО </a:t>
            </a:r>
            <a:r>
              <a:rPr lang="ru-RU" sz="2800" dirty="0">
                <a:solidFill>
                  <a:prstClr val="black"/>
                </a:solidFill>
              </a:rPr>
              <a:t>Костолац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-површински копови-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3632" y="1248953"/>
            <a:ext cx="510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Производња угља</a:t>
            </a:r>
            <a:endParaRPr lang="sr-Cyrl-RS" sz="1600" b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endParaRPr lang="sr-Cyrl-RS" sz="1600" b="1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1584" y="4984432"/>
            <a:ext cx="510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Производња јаловине</a:t>
            </a:r>
            <a:endParaRPr lang="sr-Cyrl-RS" sz="1600" b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endParaRPr lang="sr-Cyrl-RS" sz="1600" b="1" i="1" dirty="0">
              <a:solidFill>
                <a:prstClr val="black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104319"/>
              </p:ext>
            </p:extLst>
          </p:nvPr>
        </p:nvGraphicFramePr>
        <p:xfrm>
          <a:off x="7035162" y="881165"/>
          <a:ext cx="4367213" cy="221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181586"/>
              </p:ext>
            </p:extLst>
          </p:nvPr>
        </p:nvGraphicFramePr>
        <p:xfrm>
          <a:off x="7035162" y="3894708"/>
          <a:ext cx="4357688" cy="201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63324"/>
              </p:ext>
            </p:extLst>
          </p:nvPr>
        </p:nvGraphicFramePr>
        <p:xfrm>
          <a:off x="4837113" y="925543"/>
          <a:ext cx="2082800" cy="2125980"/>
        </p:xfrm>
        <a:graphic>
          <a:graphicData uri="http://schemas.openxmlformats.org/drawingml/2006/table">
            <a:tbl>
              <a:tblPr/>
              <a:tblGrid>
                <a:gridCol w="684756">
                  <a:extLst>
                    <a:ext uri="{9D8B030D-6E8A-4147-A177-3AD203B41FA5}">
                      <a16:colId xmlns:a16="http://schemas.microsoft.com/office/drawing/2014/main" xmlns="" val="3214220486"/>
                    </a:ext>
                  </a:extLst>
                </a:gridCol>
                <a:gridCol w="1398044">
                  <a:extLst>
                    <a:ext uri="{9D8B030D-6E8A-4147-A177-3AD203B41FA5}">
                      <a16:colId xmlns:a16="http://schemas.microsoft.com/office/drawing/2014/main" xmlns="" val="101187899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Proizvodnja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3865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7,367,518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7821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8,599,784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430895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7,522,111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29044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9,229,774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68256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7,904,296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5004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8,803,759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74011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5,701,023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82862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8,341,640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30156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9,110,066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337692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9,675,301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60111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8,604,213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3354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00566"/>
              </p:ext>
            </p:extLst>
          </p:nvPr>
        </p:nvGraphicFramePr>
        <p:xfrm>
          <a:off x="4827334" y="3681028"/>
          <a:ext cx="2082800" cy="2125980"/>
        </p:xfrm>
        <a:graphic>
          <a:graphicData uri="http://schemas.openxmlformats.org/drawingml/2006/table">
            <a:tbl>
              <a:tblPr/>
              <a:tblGrid>
                <a:gridCol w="684756">
                  <a:extLst>
                    <a:ext uri="{9D8B030D-6E8A-4147-A177-3AD203B41FA5}">
                      <a16:colId xmlns:a16="http://schemas.microsoft.com/office/drawing/2014/main" xmlns="" val="5892273"/>
                    </a:ext>
                  </a:extLst>
                </a:gridCol>
                <a:gridCol w="1398044">
                  <a:extLst>
                    <a:ext uri="{9D8B030D-6E8A-4147-A177-3AD203B41FA5}">
                      <a16:colId xmlns:a16="http://schemas.microsoft.com/office/drawing/2014/main" xmlns="" val="3049925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Proizvodnja (m³)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37924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30,079,629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575829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34,427,758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2628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36,880,513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3621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39,536,284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26677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40,094,740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504357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41,139,991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579717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33,464,128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717086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36,897,434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03816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40,010,946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041747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37,487,355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78537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33,080,081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38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3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0239" y="145202"/>
            <a:ext cx="722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Анализа трендова инвестиција </a:t>
            </a:r>
            <a:endParaRPr lang="en-US" sz="2800" dirty="0" smtClean="0">
              <a:solidFill>
                <a:prstClr val="black"/>
              </a:solidFill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и  ефекти на производњу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7548" y="629097"/>
            <a:ext cx="226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Линије трендова</a:t>
            </a:r>
            <a:endParaRPr lang="sr-Cyrl-RS" sz="1600" b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endParaRPr lang="sr-Cyrl-RS" sz="1600" b="1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5736" y="1345474"/>
            <a:ext cx="6158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Тренд инвестиција</a:t>
            </a:r>
            <a:endParaRPr lang="sr-Cyrl-RS" sz="1600" b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sr-Cyrl-RS" sz="1200" dirty="0" smtClean="0">
                <a:solidFill>
                  <a:prstClr val="black"/>
                </a:solidFill>
              </a:rPr>
              <a:t>Код сагледавања инвестиција, линија тренда је бољи показатељ од апсолутних вредности реализације по годинама јер су инвестициони пројекти у рударству дугорочни, те финансијска реализација није директно пресликана у пракси, већ се „</a:t>
            </a:r>
            <a:r>
              <a:rPr lang="sr-Cyrl-RS" sz="1200" b="1" i="1" dirty="0" smtClean="0">
                <a:solidFill>
                  <a:prstClr val="black"/>
                </a:solidFill>
              </a:rPr>
              <a:t>прелива</a:t>
            </a:r>
            <a:r>
              <a:rPr lang="sr-Cyrl-RS" sz="1200" dirty="0" smtClean="0">
                <a:solidFill>
                  <a:prstClr val="black"/>
                </a:solidFill>
              </a:rPr>
              <a:t>“ из године у годину. То практично значи да су 2015. године плаћани радови који су већим делом уговорени 2014. године, односно 2017. су плаћани радови уговорени 2016. године.</a:t>
            </a:r>
          </a:p>
          <a:p>
            <a:pPr marL="171450" indent="-171450">
              <a:buFontTx/>
              <a:buChar char="-"/>
            </a:pPr>
            <a:r>
              <a:rPr lang="sr-Cyrl-RS" sz="1200" dirty="0" smtClean="0">
                <a:solidFill>
                  <a:prstClr val="black"/>
                </a:solidFill>
              </a:rPr>
              <a:t>Реално је очекивати скок реализације у 2019. год. </a:t>
            </a:r>
            <a:r>
              <a:rPr lang="sr-Cyrl-RS" sz="1200" dirty="0">
                <a:solidFill>
                  <a:prstClr val="black"/>
                </a:solidFill>
              </a:rPr>
              <a:t>ј</a:t>
            </a:r>
            <a:r>
              <a:rPr lang="sr-Cyrl-RS" sz="1200" dirty="0" smtClean="0">
                <a:solidFill>
                  <a:prstClr val="black"/>
                </a:solidFill>
              </a:rPr>
              <a:t>ер ће бити реализовани радови уговорени током 2018. и 2019. године.</a:t>
            </a:r>
            <a:endParaRPr lang="sr-Cyrl-R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5736" y="3571395"/>
            <a:ext cx="6158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Тренд производње јаловине</a:t>
            </a:r>
          </a:p>
          <a:p>
            <a:pPr marL="171450" indent="-171450">
              <a:buFontTx/>
              <a:buChar char="-"/>
            </a:pPr>
            <a:r>
              <a:rPr lang="sr-Cyrl-RS" sz="1200" dirty="0" smtClean="0">
                <a:solidFill>
                  <a:prstClr val="black"/>
                </a:solidFill>
              </a:rPr>
              <a:t>Ефекти инвестиција на производњу јаловине одражавају се након једне до две године, тако да је линија тренда померена за толико удесно.</a:t>
            </a:r>
          </a:p>
          <a:p>
            <a:pPr marL="171450" indent="-171450">
              <a:buFontTx/>
              <a:buChar char="-"/>
            </a:pPr>
            <a:r>
              <a:rPr lang="sr-Cyrl-RS" sz="1200" dirty="0" smtClean="0">
                <a:solidFill>
                  <a:prstClr val="black"/>
                </a:solidFill>
              </a:rPr>
              <a:t>Ако се настави тренд раста инвестиција, реално је очекивати и наставак тренда раста производње јаловине.</a:t>
            </a:r>
            <a:endParaRPr lang="sr-Cyrl-R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0839" y="5188136"/>
            <a:ext cx="5943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prstClr val="black"/>
                </a:solidFill>
              </a:rPr>
              <a:t>Тренд производње угља</a:t>
            </a:r>
          </a:p>
          <a:p>
            <a:pPr marL="171450" indent="-171450">
              <a:buFontTx/>
              <a:buChar char="-"/>
            </a:pPr>
            <a:r>
              <a:rPr lang="sr-Cyrl-RS" sz="1200" dirty="0" smtClean="0">
                <a:solidFill>
                  <a:prstClr val="black"/>
                </a:solidFill>
              </a:rPr>
              <a:t>Ефекти инвестиција се на производњу угља одражавају након три до четири године.</a:t>
            </a:r>
          </a:p>
          <a:p>
            <a:pPr marL="171450" indent="-171450">
              <a:buFontTx/>
              <a:buChar char="-"/>
            </a:pPr>
            <a:r>
              <a:rPr lang="sr-Cyrl-RS" sz="1200" dirty="0" smtClean="0">
                <a:solidFill>
                  <a:prstClr val="black"/>
                </a:solidFill>
              </a:rPr>
              <a:t>Тренд пада производње јаловине, неминовно доводи до пада производње угља.</a:t>
            </a:r>
          </a:p>
          <a:p>
            <a:pPr marL="171450" indent="-171450">
              <a:buFontTx/>
              <a:buChar char="-"/>
            </a:pPr>
            <a:r>
              <a:rPr lang="sr-Cyrl-RS" sz="1200" dirty="0" smtClean="0">
                <a:solidFill>
                  <a:prstClr val="black"/>
                </a:solidFill>
              </a:rPr>
              <a:t>Тренутно је производња угља у тренду раста и дугорочно се на том путу може осигурати интензивним инвестирањем.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8" y="1379754"/>
            <a:ext cx="4064923" cy="1523602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108770"/>
              </p:ext>
            </p:extLst>
          </p:nvPr>
        </p:nvGraphicFramePr>
        <p:xfrm>
          <a:off x="204525" y="3359306"/>
          <a:ext cx="4357688" cy="150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96707"/>
              </p:ext>
            </p:extLst>
          </p:nvPr>
        </p:nvGraphicFramePr>
        <p:xfrm>
          <a:off x="358523" y="5033899"/>
          <a:ext cx="4367213" cy="15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75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2147483647&quot;/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12&quot;&gt;&lt;elem m_fUsage=&quot;2.74082484300296070000E+000&quot;&gt;&lt;m_msothmcolidx val=&quot;0&quot;/&gt;&lt;m_rgb r=&quot;c0&quot; g=&quot;0&quot; b=&quot;0&quot;/&gt;&lt;m_ppcolschidx tagver0=&quot;23004&quot; tagname0=&quot;m_ppcolschidxUNRECOGNIZED&quot; val=&quot;0&quot;/&gt;&lt;m_nBrightness val=&quot;0&quot;/&gt;&lt;/elem&gt;&lt;elem m_fUsage=&quot;2.21966407382955920000E+000&quot;&gt;&lt;m_msothmcolidx val=&quot;0&quot;/&gt;&lt;m_rgb r=&quot;c0&quot; g=&quot;c0&quot; b=&quot;c0&quot;/&gt;&lt;m_ppcolschidx tagver0=&quot;23004&quot; tagname0=&quot;m_ppcolschidxUNRECOGNIZED&quot; val=&quot;0&quot;/&gt;&lt;m_nBrightness val=&quot;0&quot;/&gt;&lt;/elem&gt;&lt;elem m_fUsage=&quot;1.47635957267100060000E+000&quot;&gt;&lt;m_msothmcolidx val=&quot;0&quot;/&gt;&lt;m_rgb r=&quot;c3&quot; g=&quot;d6&quot; b=&quot;9b&quot;/&gt;&lt;m_ppcolschidx tagver0=&quot;23004&quot; tagname0=&quot;m_ppcolschidxUNRECOGNIZED&quot; val=&quot;0&quot;/&gt;&lt;m_nBrightness val=&quot;0&quot;/&gt;&lt;/elem&gt;&lt;elem m_fUsage=&quot;9.77910489000000330000E-001&quot;&gt;&lt;m_msothmcolidx val=&quot;0&quot;/&gt;&lt;m_rgb r=&quot;de&quot; g=&quot;e9&quot; b=&quot;c9&quot;/&gt;&lt;m_ppcolschidx tagver0=&quot;23004&quot; tagname0=&quot;m_ppcolschidxUNRECOGNIZED&quot; val=&quot;0&quot;/&gt;&lt;m_nBrightness val=&quot;0&quot;/&gt;&lt;/elem&gt;&lt;elem m_fUsage=&quot;6.88845639477159160000E-001&quot;&gt;&lt;m_msothmcolidx val=&quot;0&quot;/&gt;&lt;m_rgb r=&quot;8e&quot; g=&quot;b4&quot; b=&quot;e3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e6&quot; g=&quot;ea&quot; b=&quot;d5&quot;/&gt;&lt;m_ppcolschidx tagver0=&quot;23004&quot; tagname0=&quot;m_ppcolschidxUNRECOGNIZED&quot; val=&quot;0&quot;/&gt;&lt;m_nBrightness val=&quot;0&quot;/&gt;&lt;/elem&gt;&lt;elem m_fUsage=&quot;4.87881794619842100000E-001&quot;&gt;&lt;m_msothmcolidx val=&quot;0&quot;/&gt;&lt;m_rgb r=&quot;80&quot; g=&quot;80&quot; b=&quot;80&quot;/&gt;&lt;m_ppcolschidx tagver0=&quot;23004&quot; tagname0=&quot;m_ppcolschidxUNRECOGNIZED&quot; val=&quot;0&quot;/&gt;&lt;m_nBrightness val=&quot;0&quot;/&gt;&lt;/elem&gt;&lt;elem m_fUsage=&quot;1.85302018885184190000E-001&quot;&gt;&lt;m_msothmcolidx val=&quot;0&quot;/&gt;&lt;m_rgb r=&quot;55&quot; g=&quot;8e&quot; b=&quot;d5&quot;/&gt;&lt;m_ppcolschidx tagver0=&quot;23004&quot; tagname0=&quot;m_ppcolschidxUNRECOGNIZED&quot; val=&quot;0&quot;/&gt;&lt;m_nBrightness val=&quot;0&quot;/&gt;&lt;/elem&gt;&lt;elem m_fUsage=&quot;1.73608734989145280000E-001&quot;&gt;&lt;m_msothmcolidx val=&quot;0&quot;/&gt;&lt;m_rgb r=&quot;a9&quot; g=&quot;ba&quot; b=&quot;d3&quot;/&gt;&lt;m_ppcolschidx tagver0=&quot;23004&quot; tagname0=&quot;m_ppcolschidxUNRECOGNIZED&quot; val=&quot;0&quot;/&gt;&lt;m_nBrightness val=&quot;0&quot;/&gt;&lt;/elem&gt;&lt;elem m_fUsage=&quot;1.09418989131512430000E-001&quot;&gt;&lt;m_msothmcolidx val=&quot;0&quot;/&gt;&lt;m_rgb r=&quot;f5&quot; g=&quot;cc&quot; b=&quot;cc&quot;/&gt;&lt;m_ppcolschidx tagver0=&quot;23004&quot; tagname0=&quot;m_ppcolschidxUNRECOGNIZED&quot; val=&quot;0&quot;/&gt;&lt;m_nBrightness val=&quot;0&quot;/&gt;&lt;/elem&gt;&lt;elem m_fUsage=&quot;9.84770902183611930000E-002&quot;&gt;&lt;m_msothmcolidx val=&quot;0&quot;/&gt;&lt;m_rgb r=&quot;eb&quot; g=&quot;99&quot; b=&quot;99&quot;/&gt;&lt;m_ppcolschidx tagver0=&quot;23004&quot; tagname0=&quot;m_ppcolschidxUNRECOGNIZED&quot; val=&quot;0&quot;/&gt;&lt;m_nBrightness val=&quot;0&quot;/&gt;&lt;/elem&gt;&lt;elem m_fUsage=&quot;8.86293811965250810000E-002&quot;&gt;&lt;m_msothmcolidx val=&quot;0&quot;/&gt;&lt;m_rgb r=&quot;db&quot; g=&quot;4d&quot; b=&quot;4d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3328"/>
        </a:solidFill>
        <a:ln>
          <a:solidFill>
            <a:srgbClr val="9C332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10698</TotalTime>
  <Words>600</Words>
  <Application>Microsoft Office PowerPoint</Application>
  <PresentationFormat>Widescreen</PresentationFormat>
  <Paragraphs>150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Wingdings</vt:lpstr>
      <vt:lpstr>EPS Design</vt:lpstr>
      <vt:lpstr>think-cell Slide</vt:lpstr>
      <vt:lpstr>ИНВЕСТИЦИЈЕ У РУДАРСКОМ  СЕКТОРУ ТЕ-КО КОСТОЛАЦ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Наслов презентације</dc:title>
  <dc:creator>svetlanape</dc:creator>
  <cp:keywords>21680p</cp:keywords>
  <cp:lastModifiedBy>Valentina Nešić</cp:lastModifiedBy>
  <cp:revision>1979</cp:revision>
  <cp:lastPrinted>2015-02-19T17:42:31Z</cp:lastPrinted>
  <dcterms:created xsi:type="dcterms:W3CDTF">2012-06-18T11:37:59Z</dcterms:created>
  <dcterms:modified xsi:type="dcterms:W3CDTF">2019-10-10T13:45:01Z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dd4fc257-a379-41cc-9e26-88d38f0bc0d7</vt:lpwstr>
  </property>
</Properties>
</file>