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467" r:id="rId1"/>
  </p:sldMasterIdLst>
  <p:notesMasterIdLst>
    <p:notesMasterId r:id="rId15"/>
  </p:notesMasterIdLst>
  <p:handoutMasterIdLst>
    <p:handoutMasterId r:id="rId16"/>
  </p:handoutMasterIdLst>
  <p:sldIdLst>
    <p:sldId id="289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9" r:id="rId11"/>
    <p:sldId id="302" r:id="rId12"/>
    <p:sldId id="304" r:id="rId13"/>
    <p:sldId id="305" r:id="rId14"/>
  </p:sldIdLst>
  <p:sldSz cx="12192000" cy="6858000"/>
  <p:notesSz cx="6858000" cy="9926638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41" userDrawn="1">
          <p15:clr>
            <a:srgbClr val="A4A3A4"/>
          </p15:clr>
        </p15:guide>
        <p15:guide id="2" orient="horz" pos="1162" userDrawn="1">
          <p15:clr>
            <a:srgbClr val="A4A3A4"/>
          </p15:clr>
        </p15:guide>
        <p15:guide id="3" orient="horz" pos="4269" userDrawn="1">
          <p15:clr>
            <a:srgbClr val="A4A3A4"/>
          </p15:clr>
        </p15:guide>
        <p15:guide id="4" orient="horz" pos="1071" userDrawn="1">
          <p15:clr>
            <a:srgbClr val="A4A3A4"/>
          </p15:clr>
        </p15:guide>
        <p15:guide id="5" pos="7287" userDrawn="1">
          <p15:clr>
            <a:srgbClr val="A4A3A4"/>
          </p15:clr>
        </p15:guide>
        <p15:guide id="6" pos="393" userDrawn="1">
          <p15:clr>
            <a:srgbClr val="A4A3A4"/>
          </p15:clr>
        </p15:guide>
        <p15:guide id="7" pos="3840" userDrawn="1">
          <p15:clr>
            <a:srgbClr val="A4A3A4"/>
          </p15:clr>
        </p15:guide>
        <p15:guide id="8" pos="74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ksandar" initials="a" lastIdx="0" clrIdx="0"/>
  <p:cmAuthor id="1" name="Tamara Petrović" initials="TP" lastIdx="7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3F88"/>
    <a:srgbClr val="EF3E35"/>
    <a:srgbClr val="023F88"/>
    <a:srgbClr val="E2E7F0"/>
    <a:srgbClr val="013E89"/>
    <a:srgbClr val="004990"/>
    <a:srgbClr val="023E88"/>
    <a:srgbClr val="EE4156"/>
    <a:srgbClr val="EF4135"/>
    <a:srgbClr val="293B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8" autoAdjust="0"/>
    <p:restoredTop sz="95942" autoAdjust="0"/>
  </p:normalViewPr>
  <p:slideViewPr>
    <p:cSldViewPr>
      <p:cViewPr varScale="1">
        <p:scale>
          <a:sx n="112" d="100"/>
          <a:sy n="112" d="100"/>
        </p:scale>
        <p:origin x="564" y="96"/>
      </p:cViewPr>
      <p:guideLst>
        <p:guide orient="horz" pos="3941"/>
        <p:guide orient="horz" pos="1162"/>
        <p:guide orient="horz" pos="4269"/>
        <p:guide orient="horz" pos="1071"/>
        <p:guide pos="7287"/>
        <p:guide pos="393"/>
        <p:guide pos="3840"/>
        <p:guide pos="74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-2808" y="-120"/>
      </p:cViewPr>
      <p:guideLst>
        <p:guide orient="horz" pos="3127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x-none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6" y="0"/>
            <a:ext cx="2972421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E0CF3FE-261B-4857-B536-D9EEB75A3F65}" type="datetime1">
              <a:rPr lang="en-US">
                <a:latin typeface="Arial" pitchFamily="34" charset="0"/>
              </a:rPr>
              <a:pPr>
                <a:defRPr/>
              </a:pPr>
              <a:t>10/10/2019</a:t>
            </a:fld>
            <a:endParaRPr lang="x-none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272"/>
            <a:ext cx="2972421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x-none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6" y="9428272"/>
            <a:ext cx="2972421" cy="49667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EB1B054-1867-4E69-9176-D2658F8EF5F4}" type="slidenum">
              <a:rPr lang="x-none">
                <a:latin typeface="Arial" pitchFamily="34" charset="0"/>
              </a:rPr>
              <a:pPr>
                <a:defRPr/>
              </a:pPr>
              <a:t>‹#›</a:t>
            </a:fld>
            <a:endParaRPr lang="x-non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09059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026" y="0"/>
            <a:ext cx="2972421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89B4C438-F3A9-41EA-83CC-85C5390709A3}" type="datetime1">
              <a:rPr lang="en-US" smtClean="0"/>
              <a:pPr>
                <a:defRPr/>
              </a:pPr>
              <a:t>10/10/2019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2238" y="746125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21" y="4715833"/>
            <a:ext cx="5486712" cy="4466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272"/>
            <a:ext cx="2972421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026" y="9428272"/>
            <a:ext cx="2972421" cy="49667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39757D6D-902E-441B-955F-07DCDC32286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22427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9B4C438-F3A9-41EA-83CC-85C5390709A3}" type="datetime1">
              <a:rPr lang="en-US" smtClean="0"/>
              <a:pPr>
                <a:defRPr/>
              </a:pPr>
              <a:t>10/10/2019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757D6D-902E-441B-955F-07DCDC32286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555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 userDrawn="1"/>
        </p:nvSpPr>
        <p:spPr bwMode="auto">
          <a:xfrm>
            <a:off x="685800" y="3883821"/>
            <a:ext cx="11506200" cy="2381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203200" cy="914400"/>
          </a:xfrm>
          <a:prstGeom prst="rect">
            <a:avLst/>
          </a:prstGeom>
          <a:solidFill>
            <a:srgbClr val="EF3E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914400"/>
            <a:ext cx="203200" cy="5943600"/>
          </a:xfrm>
          <a:prstGeom prst="rect">
            <a:avLst/>
          </a:prstGeom>
          <a:solidFill>
            <a:srgbClr val="023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8" name="Subtitle 8"/>
          <p:cNvSpPr txBox="1">
            <a:spLocks/>
          </p:cNvSpPr>
          <p:nvPr userDrawn="1"/>
        </p:nvSpPr>
        <p:spPr>
          <a:xfrm>
            <a:off x="406400" y="228600"/>
            <a:ext cx="6705600" cy="536104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6800" tIns="46800" rIns="46800" bIns="46800" anchor="ctr"/>
          <a:lstStyle>
            <a:lvl1pPr defTabSz="923925">
              <a:defRPr sz="2800" b="1" baseline="0">
                <a:solidFill>
                  <a:schemeClr val="tx2"/>
                </a:solidFill>
              </a:defRPr>
            </a:lvl1pPr>
            <a:lvl2pPr algn="ctr">
              <a:defRPr sz="3200">
                <a:solidFill>
                  <a:srgbClr val="003399"/>
                </a:solidFill>
                <a:latin typeface="Arial" pitchFamily="34" charset="0"/>
              </a:defRPr>
            </a:lvl2pPr>
            <a:lvl3pPr algn="ctr">
              <a:defRPr sz="3200">
                <a:solidFill>
                  <a:srgbClr val="003399"/>
                </a:solidFill>
                <a:latin typeface="Arial" pitchFamily="34" charset="0"/>
              </a:defRPr>
            </a:lvl3pPr>
            <a:lvl4pPr algn="ctr">
              <a:defRPr sz="3200">
                <a:solidFill>
                  <a:srgbClr val="003399"/>
                </a:solidFill>
                <a:latin typeface="Arial" pitchFamily="34" charset="0"/>
              </a:defRPr>
            </a:lvl4pPr>
            <a:lvl5pPr algn="ctr">
              <a:defRPr sz="3200">
                <a:solidFill>
                  <a:srgbClr val="003399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9pPr>
          </a:lstStyle>
          <a:p>
            <a:pPr eaLnBrk="0" hangingPunct="0">
              <a:lnSpc>
                <a:spcPct val="200000"/>
              </a:lnSpc>
              <a:defRPr/>
            </a:pPr>
            <a:r>
              <a:rPr lang="sr-Cyrl-RS" sz="1600" b="0" dirty="0" smtClean="0">
                <a:solidFill>
                  <a:srgbClr val="023F88"/>
                </a:solidFill>
              </a:rPr>
              <a:t>Јавно предузеће „Електропривреда Србије“</a:t>
            </a:r>
          </a:p>
          <a:p>
            <a:pPr eaLnBrk="0" hangingPunct="0">
              <a:defRPr/>
            </a:pPr>
            <a:r>
              <a:rPr lang="sr-Cyrl-RS" sz="1600" b="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Огранак ТЕНТ</a:t>
            </a:r>
            <a:endParaRPr lang="en-US" sz="1600" b="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420917"/>
            <a:ext cx="10363200" cy="1254001"/>
          </a:xfrm>
        </p:spPr>
        <p:txBody>
          <a:bodyPr/>
          <a:lstStyle>
            <a:lvl1pPr>
              <a:defRPr b="1">
                <a:solidFill>
                  <a:srgbClr val="023E8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077072"/>
            <a:ext cx="8534400" cy="1008112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0">
                <a:solidFill>
                  <a:srgbClr val="023E8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7248128" y="6093296"/>
            <a:ext cx="4512205" cy="483022"/>
          </a:xfrm>
        </p:spPr>
        <p:txBody>
          <a:bodyPr anchor="ctr">
            <a:normAutofit/>
          </a:bodyPr>
          <a:lstStyle>
            <a:lvl1pPr marL="0" indent="0" algn="r">
              <a:buNone/>
              <a:defRPr sz="1400" b="0">
                <a:solidFill>
                  <a:srgbClr val="023F88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snovni slajd_varijan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 txBox="1">
            <a:spLocks/>
          </p:cNvSpPr>
          <p:nvPr userDrawn="1"/>
        </p:nvSpPr>
        <p:spPr bwMode="auto">
          <a:xfrm>
            <a:off x="11472336" y="6448454"/>
            <a:ext cx="626533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fld id="{97888934-4224-4B74-9744-FB952E1BA6B6}" type="slidenum">
              <a:rPr lang="en-US" sz="1200" b="1" smtClean="0">
                <a:solidFill>
                  <a:srgbClr val="023F88"/>
                </a:solidFill>
              </a:rPr>
              <a:pPr algn="ctr">
                <a:defRPr/>
              </a:pPr>
              <a:t>‹#›</a:t>
            </a:fld>
            <a:endParaRPr lang="en-US" sz="1200" b="1" dirty="0" smtClean="0">
              <a:solidFill>
                <a:srgbClr val="023F8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84784"/>
            <a:ext cx="10972800" cy="4680520"/>
          </a:xfrm>
        </p:spPr>
        <p:txBody>
          <a:bodyPr/>
          <a:lstStyle>
            <a:lvl1pPr>
              <a:defRPr>
                <a:solidFill>
                  <a:srgbClr val="023F88"/>
                </a:solidFill>
              </a:defRPr>
            </a:lvl1pPr>
            <a:lvl2pPr>
              <a:defRPr>
                <a:solidFill>
                  <a:srgbClr val="023F88"/>
                </a:solidFill>
              </a:defRPr>
            </a:lvl2pPr>
            <a:lvl3pPr>
              <a:defRPr>
                <a:solidFill>
                  <a:srgbClr val="023F88"/>
                </a:solidFill>
              </a:defRPr>
            </a:lvl3pPr>
            <a:lvl4pPr>
              <a:defRPr>
                <a:solidFill>
                  <a:srgbClr val="023F88"/>
                </a:solidFill>
              </a:defRPr>
            </a:lvl4pPr>
            <a:lvl5pPr>
              <a:defRPr>
                <a:solidFill>
                  <a:srgbClr val="023F8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6631"/>
            <a:ext cx="10959008" cy="933724"/>
          </a:xfrm>
        </p:spPr>
        <p:txBody>
          <a:bodyPr/>
          <a:lstStyle>
            <a:lvl1pPr>
              <a:defRPr>
                <a:solidFill>
                  <a:srgbClr val="023F8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619836" y="6448453"/>
            <a:ext cx="2916324" cy="3651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0">
                <a:solidFill>
                  <a:srgbClr val="023F88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3168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dva sadrz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2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 bwMode="auto">
          <a:xfrm>
            <a:off x="11472336" y="6448454"/>
            <a:ext cx="626533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fld id="{0863D399-ED75-4F92-A7F6-5E967EC3DB3F}" type="slidenum">
              <a:rPr lang="en-US" sz="1200" b="1" smtClean="0">
                <a:solidFill>
                  <a:srgbClr val="003296"/>
                </a:solidFill>
              </a:rPr>
              <a:pPr algn="ctr">
                <a:defRPr/>
              </a:pPr>
              <a:t>‹#›</a:t>
            </a:fld>
            <a:endParaRPr lang="en-US" sz="1200" b="1" dirty="0" smtClean="0">
              <a:solidFill>
                <a:srgbClr val="00329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052736"/>
            <a:ext cx="5384800" cy="5112568"/>
          </a:xfrm>
        </p:spPr>
        <p:txBody>
          <a:bodyPr/>
          <a:lstStyle>
            <a:lvl1pPr>
              <a:defRPr sz="2000">
                <a:solidFill>
                  <a:srgbClr val="004990"/>
                </a:solidFill>
              </a:defRPr>
            </a:lvl1pPr>
            <a:lvl2pPr>
              <a:defRPr sz="1800">
                <a:solidFill>
                  <a:srgbClr val="004990"/>
                </a:solidFill>
              </a:defRPr>
            </a:lvl2pPr>
            <a:lvl3pPr>
              <a:defRPr sz="1600">
                <a:solidFill>
                  <a:srgbClr val="004990"/>
                </a:solidFill>
              </a:defRPr>
            </a:lvl3pPr>
            <a:lvl4pPr>
              <a:defRPr sz="1400">
                <a:solidFill>
                  <a:srgbClr val="004990"/>
                </a:solidFill>
              </a:defRPr>
            </a:lvl4pPr>
            <a:lvl5pPr>
              <a:defRPr sz="1200">
                <a:solidFill>
                  <a:srgbClr val="00499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052736"/>
            <a:ext cx="5384800" cy="5112568"/>
          </a:xfrm>
        </p:spPr>
        <p:txBody>
          <a:bodyPr/>
          <a:lstStyle>
            <a:lvl1pPr>
              <a:defRPr sz="2000">
                <a:solidFill>
                  <a:srgbClr val="004990"/>
                </a:solidFill>
              </a:defRPr>
            </a:lvl1pPr>
            <a:lvl2pPr>
              <a:defRPr sz="1800">
                <a:solidFill>
                  <a:srgbClr val="004990"/>
                </a:solidFill>
              </a:defRPr>
            </a:lvl2pPr>
            <a:lvl3pPr>
              <a:defRPr sz="1600">
                <a:solidFill>
                  <a:srgbClr val="004990"/>
                </a:solidFill>
              </a:defRPr>
            </a:lvl3pPr>
            <a:lvl4pPr>
              <a:defRPr sz="1400">
                <a:solidFill>
                  <a:srgbClr val="004990"/>
                </a:solidFill>
              </a:defRPr>
            </a:lvl4pPr>
            <a:lvl5pPr>
              <a:defRPr sz="1200">
                <a:solidFill>
                  <a:srgbClr val="00499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624"/>
            <a:ext cx="10024533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413" y="6309320"/>
            <a:ext cx="358308" cy="396044"/>
          </a:xfrm>
          <a:prstGeom prst="rect">
            <a:avLst/>
          </a:prstGeom>
        </p:spPr>
      </p:pic>
      <p:sp>
        <p:nvSpPr>
          <p:cNvPr id="16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619836" y="6448453"/>
            <a:ext cx="2916324" cy="3651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0">
                <a:solidFill>
                  <a:srgbClr val="023F88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pored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13E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5" name="Slide Number Placeholder 3"/>
          <p:cNvSpPr txBox="1">
            <a:spLocks/>
          </p:cNvSpPr>
          <p:nvPr userDrawn="1"/>
        </p:nvSpPr>
        <p:spPr bwMode="auto">
          <a:xfrm>
            <a:off x="11472336" y="6448454"/>
            <a:ext cx="626533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fld id="{629E2978-3C9E-41F9-A0BD-8438D494022C}" type="slidenum">
              <a:rPr lang="en-US" sz="1200" b="1" smtClean="0">
                <a:solidFill>
                  <a:srgbClr val="003296"/>
                </a:solidFill>
              </a:rPr>
              <a:pPr algn="ctr">
                <a:defRPr/>
              </a:pPr>
              <a:t>‹#›</a:t>
            </a:fld>
            <a:endParaRPr lang="en-US" sz="1200" b="1" dirty="0" smtClean="0">
              <a:solidFill>
                <a:srgbClr val="00329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061046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rgbClr val="023F8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772816"/>
            <a:ext cx="5386917" cy="4392488"/>
          </a:xfrm>
        </p:spPr>
        <p:txBody>
          <a:bodyPr/>
          <a:lstStyle>
            <a:lvl1pPr>
              <a:defRPr sz="2000">
                <a:solidFill>
                  <a:srgbClr val="023F88"/>
                </a:solidFill>
              </a:defRPr>
            </a:lvl1pPr>
            <a:lvl2pPr>
              <a:defRPr sz="1800">
                <a:solidFill>
                  <a:srgbClr val="023F88"/>
                </a:solidFill>
              </a:defRPr>
            </a:lvl2pPr>
            <a:lvl3pPr>
              <a:defRPr sz="1600">
                <a:solidFill>
                  <a:srgbClr val="023F88"/>
                </a:solidFill>
              </a:defRPr>
            </a:lvl3pPr>
            <a:lvl4pPr>
              <a:defRPr sz="1400">
                <a:solidFill>
                  <a:srgbClr val="023F88"/>
                </a:solidFill>
              </a:defRPr>
            </a:lvl4pPr>
            <a:lvl5pPr>
              <a:defRPr sz="1200">
                <a:solidFill>
                  <a:srgbClr val="023F88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6" y="1061046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rgbClr val="013E8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6" y="1772816"/>
            <a:ext cx="5389033" cy="4392488"/>
          </a:xfrm>
        </p:spPr>
        <p:txBody>
          <a:bodyPr/>
          <a:lstStyle>
            <a:lvl1pPr>
              <a:defRPr sz="2000">
                <a:solidFill>
                  <a:srgbClr val="013E89"/>
                </a:solidFill>
              </a:defRPr>
            </a:lvl1pPr>
            <a:lvl2pPr>
              <a:defRPr sz="1800">
                <a:solidFill>
                  <a:srgbClr val="013E89"/>
                </a:solidFill>
              </a:defRPr>
            </a:lvl2pPr>
            <a:lvl3pPr>
              <a:defRPr sz="1600">
                <a:solidFill>
                  <a:srgbClr val="013E89"/>
                </a:solidFill>
              </a:defRPr>
            </a:lvl3pPr>
            <a:lvl4pPr>
              <a:defRPr sz="1400">
                <a:solidFill>
                  <a:srgbClr val="013E89"/>
                </a:solidFill>
              </a:defRPr>
            </a:lvl4pPr>
            <a:lvl5pPr>
              <a:defRPr sz="1200">
                <a:solidFill>
                  <a:srgbClr val="013E8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624"/>
            <a:ext cx="10024533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413" y="6309320"/>
            <a:ext cx="358308" cy="396044"/>
          </a:xfrm>
          <a:prstGeom prst="rect">
            <a:avLst/>
          </a:prstGeom>
        </p:spPr>
      </p:pic>
      <p:sp>
        <p:nvSpPr>
          <p:cNvPr id="18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619836" y="6448453"/>
            <a:ext cx="2916324" cy="3651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0">
                <a:solidFill>
                  <a:srgbClr val="023F88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2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E2E7F0"/>
              </a:solidFill>
              <a:latin typeface="Arial" pitchFamily="34" charset="0"/>
            </a:endParaRPr>
          </a:p>
        </p:txBody>
      </p:sp>
      <p:sp>
        <p:nvSpPr>
          <p:cNvPr id="11" name="Slide Number Placeholder 3"/>
          <p:cNvSpPr txBox="1">
            <a:spLocks/>
          </p:cNvSpPr>
          <p:nvPr userDrawn="1"/>
        </p:nvSpPr>
        <p:spPr bwMode="auto">
          <a:xfrm>
            <a:off x="11472336" y="6448454"/>
            <a:ext cx="626533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fld id="{67C6F6B7-4591-4F48-BBCA-BE38576F9BF2}" type="slidenum">
              <a:rPr lang="en-US" sz="1200" b="1" smtClean="0">
                <a:solidFill>
                  <a:srgbClr val="003296"/>
                </a:solidFill>
              </a:rPr>
              <a:pPr algn="ctr">
                <a:defRPr/>
              </a:pPr>
              <a:t>‹#›</a:t>
            </a:fld>
            <a:endParaRPr lang="en-US" sz="1200" b="1" dirty="0" smtClean="0">
              <a:solidFill>
                <a:srgbClr val="00329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624"/>
            <a:ext cx="10024533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413" y="6309320"/>
            <a:ext cx="358308" cy="396044"/>
          </a:xfrm>
          <a:prstGeom prst="rect">
            <a:avLst/>
          </a:prstGeom>
        </p:spPr>
      </p:pic>
      <p:sp>
        <p:nvSpPr>
          <p:cNvPr id="8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619836" y="6448453"/>
            <a:ext cx="2916324" cy="3651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0">
                <a:solidFill>
                  <a:srgbClr val="023F88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vrs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rot="5400000">
            <a:off x="11692526" y="6365424"/>
            <a:ext cx="195536" cy="803412"/>
          </a:xfrm>
          <a:prstGeom prst="rect">
            <a:avLst/>
          </a:prstGeom>
          <a:solidFill>
            <a:srgbClr val="08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 rot="5400000">
            <a:off x="5596525" y="1072835"/>
            <a:ext cx="195538" cy="11388588"/>
          </a:xfrm>
          <a:prstGeom prst="rect">
            <a:avLst/>
          </a:prstGeom>
          <a:solidFill>
            <a:srgbClr val="EF3E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963084" y="4406929"/>
            <a:ext cx="10363200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rgbClr val="00499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12"/>
          <p:cNvSpPr>
            <a:spLocks noGrp="1"/>
          </p:cNvSpPr>
          <p:nvPr userDrawn="1">
            <p:ph type="body" sz="quarter" idx="10"/>
          </p:nvPr>
        </p:nvSpPr>
        <p:spPr>
          <a:xfrm>
            <a:off x="4619836" y="6309321"/>
            <a:ext cx="2916324" cy="28803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0">
                <a:solidFill>
                  <a:srgbClr val="023F88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5894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556506770"/>
              </p:ext>
            </p:extLst>
          </p:nvPr>
        </p:nvGraphicFramePr>
        <p:xfrm>
          <a:off x="2119" y="161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93" name="think-cell Slide" r:id="rId10" imgW="360" imgH="360" progId="TCLayout.ActiveDocument.1">
                  <p:embed/>
                </p:oleObj>
              </mc:Choice>
              <mc:Fallback>
                <p:oleObj name="think-cell Slide" r:id="rId10" imgW="360" imgH="360" progId="TCLayout.ActiveDocument.1">
                  <p:embed/>
                  <p:pic>
                    <p:nvPicPr>
                      <p:cNvPr id="0" name="Picture 4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611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67097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1377662" y="213347"/>
            <a:ext cx="586990" cy="64881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46" r:id="rId1"/>
    <p:sldLayoutId id="2147484562" r:id="rId2"/>
    <p:sldLayoutId id="2147484551" r:id="rId3"/>
    <p:sldLayoutId id="2147484552" r:id="rId4"/>
    <p:sldLayoutId id="2147484553" r:id="rId5"/>
    <p:sldLayoutId id="2147484563" r:id="rId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kern="1200">
          <a:solidFill>
            <a:srgbClr val="023F88"/>
          </a:solidFill>
          <a:latin typeface="+mj-lt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004990"/>
          </a:solidFill>
          <a:latin typeface="+mn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rgbClr val="004990"/>
          </a:solidFill>
          <a:latin typeface="+mn-lt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rgbClr val="004990"/>
          </a:solidFill>
          <a:latin typeface="+mn-lt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400" kern="1200">
          <a:solidFill>
            <a:srgbClr val="004990"/>
          </a:solidFill>
          <a:latin typeface="+mn-lt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004990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0618" y="1700213"/>
            <a:ext cx="10153934" cy="1964727"/>
          </a:xfrm>
        </p:spPr>
        <p:txBody>
          <a:bodyPr/>
          <a:lstStyle/>
          <a:p>
            <a:r>
              <a:rPr lang="sr-Cyrl-RS" sz="4000" dirty="0" smtClean="0">
                <a:solidFill>
                  <a:schemeClr val="tx1"/>
                </a:solidFill>
              </a:rPr>
              <a:t> </a:t>
            </a:r>
            <a:br>
              <a:rPr lang="sr-Cyrl-RS" sz="4000" dirty="0" smtClean="0">
                <a:solidFill>
                  <a:schemeClr val="tx1"/>
                </a:solidFill>
              </a:rPr>
            </a:br>
            <a:r>
              <a:rPr lang="sr-Cyrl-RS" sz="4000" dirty="0" smtClean="0">
                <a:solidFill>
                  <a:schemeClr val="tx1"/>
                </a:solidFill>
              </a:rPr>
              <a:t/>
            </a:r>
            <a:br>
              <a:rPr lang="sr-Cyrl-RS" sz="4000" dirty="0" smtClean="0">
                <a:solidFill>
                  <a:schemeClr val="tx1"/>
                </a:solidFill>
              </a:rPr>
            </a:b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2700" y="548680"/>
            <a:ext cx="61293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sr-Cyrl-RS" sz="1600" dirty="0" smtClean="0">
                <a:solidFill>
                  <a:srgbClr val="023F88"/>
                </a:solidFill>
                <a:latin typeface="Arial" charset="0"/>
                <a:cs typeface="Arial" charset="0"/>
              </a:rPr>
              <a:t>Огранак ТЕ-КО Костолац, Костолац</a:t>
            </a:r>
            <a:endParaRPr lang="en-US" sz="1600" dirty="0">
              <a:solidFill>
                <a:srgbClr val="023F88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03611" y="2960948"/>
            <a:ext cx="71172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RS" sz="3600" b="1" dirty="0" smtClean="0">
                <a:ln w="9525">
                  <a:solidFill>
                    <a:schemeClr val="bg1"/>
                  </a:solidFill>
                  <a:prstDash val="solid"/>
                </a:ln>
              </a:rPr>
              <a:t>VI </a:t>
            </a:r>
            <a:r>
              <a:rPr lang="sr-Cyrl-RS" sz="3600" b="1" dirty="0" smtClean="0">
                <a:ln w="9525">
                  <a:solidFill>
                    <a:schemeClr val="bg1"/>
                  </a:solidFill>
                  <a:prstDash val="solid"/>
                </a:ln>
              </a:rPr>
              <a:t>БТО СИСТЕМ ЗА ПК ДРМНО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0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104" y="1067177"/>
            <a:ext cx="6102896" cy="4585925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91105"/>
            <a:ext cx="10959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600" dirty="0" err="1" smtClean="0">
                <a:latin typeface="Arial" charset="0"/>
                <a:cs typeface="Arial" charset="0"/>
              </a:rPr>
              <a:t>Ja</a:t>
            </a:r>
            <a:r>
              <a:rPr lang="sr-Cyrl-RS" sz="1600" dirty="0" smtClean="0">
                <a:latin typeface="Arial" charset="0"/>
                <a:cs typeface="Arial" charset="0"/>
              </a:rPr>
              <a:t>вно предузеће „Електропривреда Србије“</a:t>
            </a:r>
            <a:r>
              <a:rPr lang="sr-Latn-RS" sz="1600" dirty="0">
                <a:latin typeface="Arial" charset="0"/>
                <a:cs typeface="Arial" charset="0"/>
              </a:rPr>
              <a:t/>
            </a:r>
            <a:br>
              <a:rPr lang="sr-Latn-RS" sz="1600" dirty="0">
                <a:latin typeface="Arial" charset="0"/>
                <a:cs typeface="Arial" charset="0"/>
              </a:rPr>
            </a:br>
            <a:r>
              <a:rPr lang="sr-Cyrl-RS" sz="1600" dirty="0" smtClean="0">
                <a:solidFill>
                  <a:srgbClr val="023F88"/>
                </a:solidFill>
                <a:latin typeface="Arial" charset="0"/>
                <a:cs typeface="Arial" charset="0"/>
              </a:rPr>
              <a:t>Огранак ТЕ-КО Костолац, Костолац</a:t>
            </a:r>
            <a:endParaRPr lang="en-US" sz="1600" dirty="0">
              <a:solidFill>
                <a:srgbClr val="023F88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726126"/>
            <a:ext cx="48974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r-Cyrl-RS" sz="1600" dirty="0" smtClean="0"/>
              <a:t>Нови диспечерски центар урађен је у оквиру Пакета 2.</a:t>
            </a:r>
          </a:p>
          <a:p>
            <a:pPr marL="285750" indent="-285750">
              <a:buFontTx/>
              <a:buChar char="-"/>
            </a:pPr>
            <a:r>
              <a:rPr lang="sr-Cyrl-RS" sz="1600" dirty="0" smtClean="0"/>
              <a:t>Из овог центра обављаће се управљање се свим </a:t>
            </a:r>
            <a:r>
              <a:rPr lang="sr-Cyrl-RS" sz="1600" dirty="0" err="1" smtClean="0"/>
              <a:t>трачним</a:t>
            </a:r>
            <a:r>
              <a:rPr lang="sr-Cyrl-RS" sz="1600" dirty="0" smtClean="0"/>
              <a:t> транспортерима шестог БТО система, као и њихов надзор. </a:t>
            </a:r>
          </a:p>
          <a:p>
            <a:pPr marL="285750" indent="-285750">
              <a:buFontTx/>
              <a:buChar char="-"/>
            </a:pPr>
            <a:r>
              <a:rPr lang="sr-Cyrl-RS" sz="1600" dirty="0" smtClean="0"/>
              <a:t>Из диспечерског центра обављаће се надзор багера, одлагача и ТС „Рудник 5“.</a:t>
            </a:r>
          </a:p>
          <a:p>
            <a:r>
              <a:rPr lang="sr-Cyrl-RS" sz="1600" dirty="0" smtClean="0"/>
              <a:t> </a:t>
            </a:r>
          </a:p>
          <a:p>
            <a:r>
              <a:rPr lang="sr-Cyrl-RS" sz="1600" dirty="0" smtClean="0"/>
              <a:t> 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609600" y="2081890"/>
            <a:ext cx="2786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000" b="1" dirty="0" smtClean="0"/>
              <a:t>Диспечерски центар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074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709" y="1700809"/>
            <a:ext cx="6517854" cy="5157192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91105"/>
            <a:ext cx="10959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600" dirty="0" err="1" smtClean="0">
                <a:latin typeface="Arial" charset="0"/>
                <a:cs typeface="Arial" charset="0"/>
              </a:rPr>
              <a:t>Ja</a:t>
            </a:r>
            <a:r>
              <a:rPr lang="sr-Cyrl-RS" sz="1600" dirty="0" smtClean="0">
                <a:latin typeface="Arial" charset="0"/>
                <a:cs typeface="Arial" charset="0"/>
              </a:rPr>
              <a:t>вно предузеће „Електропривреда Србије“</a:t>
            </a:r>
            <a:r>
              <a:rPr lang="sr-Latn-RS" sz="1600" dirty="0">
                <a:latin typeface="Arial" charset="0"/>
                <a:cs typeface="Arial" charset="0"/>
              </a:rPr>
              <a:t/>
            </a:r>
            <a:br>
              <a:rPr lang="sr-Latn-RS" sz="1600" dirty="0">
                <a:latin typeface="Arial" charset="0"/>
                <a:cs typeface="Arial" charset="0"/>
              </a:rPr>
            </a:br>
            <a:r>
              <a:rPr lang="sr-Cyrl-RS" sz="1600" dirty="0" smtClean="0">
                <a:solidFill>
                  <a:srgbClr val="023F88"/>
                </a:solidFill>
                <a:latin typeface="Arial" charset="0"/>
                <a:cs typeface="Arial" charset="0"/>
              </a:rPr>
              <a:t>Огранак ТЕ-КО Костолац, Костолац</a:t>
            </a:r>
            <a:endParaRPr lang="en-US" sz="1600" dirty="0">
              <a:solidFill>
                <a:srgbClr val="023F88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3397" y="2110513"/>
            <a:ext cx="4694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 smtClean="0"/>
              <a:t>Сви транспортери комплетирани су на терену и у току су пробна пуштања у рад без материјала. У зони Археолошког парка „Виминацијум“ постављен је заштитни зид и инсталирани системи обарања прашине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1095866" y="1410988"/>
            <a:ext cx="324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 smtClean="0">
                <a:latin typeface="+mn-lt"/>
              </a:rPr>
              <a:t>Траса транспортера</a:t>
            </a:r>
            <a:endParaRPr lang="en-US" sz="2800" b="1" dirty="0">
              <a:latin typeface="+mn-lt"/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5866" y="3786563"/>
            <a:ext cx="4596265" cy="30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940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1520788"/>
            <a:ext cx="6237888" cy="401077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err="1">
                <a:latin typeface="Arial" charset="0"/>
                <a:cs typeface="Arial" charset="0"/>
              </a:rPr>
              <a:t>Ja</a:t>
            </a:r>
            <a:r>
              <a:rPr lang="sr-Cyrl-RS" sz="1600" dirty="0">
                <a:latin typeface="Arial" charset="0"/>
                <a:cs typeface="Arial" charset="0"/>
              </a:rPr>
              <a:t>вно предузеће „Електропривреда Србије“</a:t>
            </a:r>
            <a:r>
              <a:rPr lang="sr-Latn-RS" sz="1600" dirty="0">
                <a:latin typeface="Arial" charset="0"/>
                <a:cs typeface="Arial" charset="0"/>
              </a:rPr>
              <a:t/>
            </a:r>
            <a:br>
              <a:rPr lang="sr-Latn-RS" sz="1600" dirty="0">
                <a:latin typeface="Arial" charset="0"/>
                <a:cs typeface="Arial" charset="0"/>
              </a:rPr>
            </a:br>
            <a:r>
              <a:rPr lang="sr-Cyrl-RS" sz="1600" dirty="0" smtClean="0">
                <a:latin typeface="Arial" charset="0"/>
                <a:cs typeface="Arial" charset="0"/>
              </a:rPr>
              <a:t>Огранак ТЕ-КО </a:t>
            </a:r>
            <a:r>
              <a:rPr lang="sr-Cyrl-RS" sz="1600" dirty="0">
                <a:latin typeface="Arial" charset="0"/>
                <a:cs typeface="Arial" charset="0"/>
              </a:rPr>
              <a:t>Костолац, Костолац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487488" y="3609020"/>
            <a:ext cx="4392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 smtClean="0"/>
              <a:t>Багер ће радити на </a:t>
            </a:r>
            <a:r>
              <a:rPr lang="sr-Latn-RS" sz="1600" dirty="0" smtClean="0"/>
              <a:t>V</a:t>
            </a:r>
            <a:r>
              <a:rPr lang="sr-Cyrl-RS" sz="1600" dirty="0" smtClean="0"/>
              <a:t> БТО систему до 20. 10. 2019. године након тога прелази на </a:t>
            </a:r>
            <a:r>
              <a:rPr lang="sr-Latn-RS" sz="1600" dirty="0" smtClean="0"/>
              <a:t>VI </a:t>
            </a:r>
            <a:r>
              <a:rPr lang="sr-Cyrl-RS" sz="1600" dirty="0" smtClean="0"/>
              <a:t>БТО систем </a:t>
            </a:r>
            <a:br>
              <a:rPr lang="sr-Cyrl-RS" sz="1600" dirty="0" smtClean="0"/>
            </a:br>
            <a:r>
              <a:rPr lang="sr-Cyrl-RS" sz="1600" dirty="0" smtClean="0"/>
              <a:t>Багер је </a:t>
            </a:r>
            <a:r>
              <a:rPr lang="sr-Cyrl-RS" sz="1600" dirty="0"/>
              <a:t>до </a:t>
            </a:r>
            <a:r>
              <a:rPr lang="sr-Cyrl-RS" sz="1600" dirty="0" smtClean="0"/>
              <a:t>сада на </a:t>
            </a:r>
            <a:r>
              <a:rPr lang="sr-Latn-RS" sz="1600" dirty="0" smtClean="0"/>
              <a:t>V</a:t>
            </a:r>
            <a:r>
              <a:rPr lang="sr-Cyrl-RS" sz="1600" dirty="0" smtClean="0"/>
              <a:t> БТО систему откопао око </a:t>
            </a:r>
            <a:r>
              <a:rPr lang="sr-Cyrl-RS" sz="1600" dirty="0"/>
              <a:t>2 </a:t>
            </a:r>
            <a:r>
              <a:rPr lang="sr-Cyrl-RS" sz="1600" dirty="0" smtClean="0"/>
              <a:t>милиона </a:t>
            </a:r>
            <a:r>
              <a:rPr lang="sr-Latn-RS" sz="1600" dirty="0" smtClean="0"/>
              <a:t>m</a:t>
            </a:r>
            <a:r>
              <a:rPr lang="sr-Latn-RS" sz="1600" baseline="30000" dirty="0" smtClean="0"/>
              <a:t>3</a:t>
            </a:r>
            <a:r>
              <a:rPr lang="sr-Cyrl-RS" sz="1600" dirty="0" smtClean="0"/>
              <a:t> јаловине</a:t>
            </a:r>
            <a:r>
              <a:rPr lang="sr-Cyrl-RS" sz="1600" dirty="0"/>
              <a:t>.</a:t>
            </a:r>
            <a:endParaRPr lang="en-US" sz="1600" dirty="0"/>
          </a:p>
          <a:p>
            <a:endParaRPr lang="sr-Cyrl-RS" sz="16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487488" y="3053367"/>
            <a:ext cx="2456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 smtClean="0">
                <a:latin typeface="+mn-lt"/>
              </a:rPr>
              <a:t>Багер </a:t>
            </a:r>
            <a:r>
              <a:rPr lang="sr-Latn-RS" sz="2400" b="1" dirty="0" smtClean="0">
                <a:latin typeface="+mn-lt"/>
              </a:rPr>
              <a:t>SchRs-1400</a:t>
            </a:r>
            <a:endParaRPr lang="en-US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190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err="1">
                <a:latin typeface="Arial" charset="0"/>
                <a:cs typeface="Arial" charset="0"/>
              </a:rPr>
              <a:t>Ja</a:t>
            </a:r>
            <a:r>
              <a:rPr lang="sr-Cyrl-RS" sz="1600" dirty="0">
                <a:latin typeface="Arial" charset="0"/>
                <a:cs typeface="Arial" charset="0"/>
              </a:rPr>
              <a:t>вно предузеће „Електропривреда Србије“</a:t>
            </a:r>
            <a:r>
              <a:rPr lang="sr-Latn-RS" sz="1600" dirty="0">
                <a:latin typeface="Arial" charset="0"/>
                <a:cs typeface="Arial" charset="0"/>
              </a:rPr>
              <a:t/>
            </a:r>
            <a:br>
              <a:rPr lang="sr-Latn-RS" sz="1600" dirty="0">
                <a:latin typeface="Arial" charset="0"/>
                <a:cs typeface="Arial" charset="0"/>
              </a:rPr>
            </a:br>
            <a:r>
              <a:rPr lang="sr-Cyrl-RS" sz="1600" dirty="0" smtClean="0">
                <a:latin typeface="Arial" charset="0"/>
                <a:cs typeface="Arial" charset="0"/>
              </a:rPr>
              <a:t>Огранак ТЕ-КО </a:t>
            </a:r>
            <a:r>
              <a:rPr lang="sr-Cyrl-RS" sz="1600" dirty="0">
                <a:latin typeface="Arial" charset="0"/>
                <a:cs typeface="Arial" charset="0"/>
              </a:rPr>
              <a:t>Костолац, Костолац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2574378" y="2996952"/>
            <a:ext cx="7007238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ХВАЛА НА ПАЖЊИ !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839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31504" y="1520788"/>
            <a:ext cx="9158808" cy="4680520"/>
          </a:xfrm>
        </p:spPr>
        <p:txBody>
          <a:bodyPr/>
          <a:lstStyle/>
          <a:p>
            <a:endParaRPr lang="sr-Cyrl-RS" sz="16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sr-Cyrl-RS" sz="16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 Уводни део </a:t>
            </a:r>
          </a:p>
          <a:p>
            <a:pPr marL="0" indent="0">
              <a:buNone/>
            </a:pPr>
            <a:endParaRPr lang="sr-Cyrl-RS" sz="16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sr-Cyrl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Студија оправданости са идејним пројектом обезбеђивања потребних количина угља за потребе постојећих блокова и новог блока „Костолац Б3“</a:t>
            </a:r>
          </a:p>
          <a:p>
            <a:pPr marL="0" indent="0">
              <a:buNone/>
            </a:pPr>
            <a:r>
              <a:rPr lang="sr-Cyrl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Рударско-геолошки факултет урадио је студију </a:t>
            </a:r>
            <a:r>
              <a:rPr lang="sr-Cyrl-RS" sz="1600" dirty="0">
                <a:solidFill>
                  <a:schemeClr val="tx1"/>
                </a:solidFill>
                <a:latin typeface="Arial" panose="020B0604020202020204" pitchFamily="34" charset="0"/>
              </a:rPr>
              <a:t>у </a:t>
            </a:r>
            <a:r>
              <a:rPr lang="sr-Cyrl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новембру 2013. године.</a:t>
            </a:r>
          </a:p>
          <a:p>
            <a:r>
              <a:rPr lang="sr-Cyrl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Уговор о реализацији склопили су ЈП ЕПС и кинеска компанија ЦМЕЦ.</a:t>
            </a:r>
          </a:p>
          <a:p>
            <a:r>
              <a:rPr lang="sr-Cyrl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Уговор са ЦМЕЦ-ом ступио</a:t>
            </a:r>
            <a:r>
              <a:rPr lang="sr-Latn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 je</a:t>
            </a:r>
            <a:r>
              <a:rPr lang="sr-Cyrl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 на снагу 4. 1. 2016. године када су званично почели радови са роком завршетка од 47 месеци.</a:t>
            </a:r>
          </a:p>
          <a:p>
            <a:r>
              <a:rPr lang="sr-Cyrl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Уговор са </a:t>
            </a:r>
            <a:r>
              <a:rPr lang="sr-Cyrl-RS" sz="16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Гоша</a:t>
            </a:r>
            <a:r>
              <a:rPr lang="sr-Cyrl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sr-Cyrl-RS" sz="16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Фом</a:t>
            </a:r>
            <a:r>
              <a:rPr lang="sr-Cyrl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 АД из Смедеревске Паланке за комплетирање опреме шестог БТО система потписан је 27. 4. 2017. године.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91105"/>
            <a:ext cx="10959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600" dirty="0" err="1" smtClean="0">
                <a:latin typeface="Arial" charset="0"/>
                <a:cs typeface="Arial" charset="0"/>
              </a:rPr>
              <a:t>Ja</a:t>
            </a:r>
            <a:r>
              <a:rPr lang="sr-Cyrl-RS" sz="1600" dirty="0" smtClean="0">
                <a:latin typeface="Arial" charset="0"/>
                <a:cs typeface="Arial" charset="0"/>
              </a:rPr>
              <a:t>вно предузеће „Електропривреда Србије“</a:t>
            </a:r>
            <a:r>
              <a:rPr lang="sr-Latn-RS" sz="1600" dirty="0">
                <a:latin typeface="Arial" charset="0"/>
                <a:cs typeface="Arial" charset="0"/>
              </a:rPr>
              <a:t/>
            </a:r>
            <a:br>
              <a:rPr lang="sr-Latn-RS" sz="1600" dirty="0">
                <a:latin typeface="Arial" charset="0"/>
                <a:cs typeface="Arial" charset="0"/>
              </a:rPr>
            </a:br>
            <a:r>
              <a:rPr lang="sr-Cyrl-RS" sz="1600" dirty="0" smtClean="0">
                <a:solidFill>
                  <a:srgbClr val="023F88"/>
                </a:solidFill>
                <a:latin typeface="Arial" charset="0"/>
                <a:cs typeface="Arial" charset="0"/>
              </a:rPr>
              <a:t>Огранак ТЕ-КО Костолац, Костолац</a:t>
            </a:r>
            <a:endParaRPr lang="en-US" sz="1600" dirty="0">
              <a:solidFill>
                <a:srgbClr val="023F88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33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15480" y="1268760"/>
            <a:ext cx="8928992" cy="5725828"/>
          </a:xfrm>
        </p:spPr>
        <p:txBody>
          <a:bodyPr/>
          <a:lstStyle/>
          <a:p>
            <a:endParaRPr lang="sr-Cyrl-RS" sz="1600" dirty="0" smtClean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sr-Cyrl-RS" sz="160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sr-Cyrl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Предмет Уговора са фирмом ЦМЕЦ је набавка рударске опреме, која је подељена у четири пакет пројекта и то:</a:t>
            </a:r>
          </a:p>
          <a:p>
            <a:r>
              <a:rPr lang="sr-Cyrl-RS" sz="16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Пакет 1</a:t>
            </a:r>
            <a:r>
              <a:rPr lang="sr-Cyrl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sr-Cyrl-RS" sz="16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роторни</a:t>
            </a:r>
            <a:r>
              <a:rPr lang="sr-Cyrl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 багер теоретског капацитета 6.600 </a:t>
            </a:r>
            <a:r>
              <a:rPr lang="sr-Latn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m</a:t>
            </a:r>
            <a:r>
              <a:rPr lang="sr-Latn-RS" sz="1600" baseline="30000" dirty="0" smtClean="0">
                <a:solidFill>
                  <a:schemeClr val="tx1"/>
                </a:solidFill>
                <a:latin typeface="Arial" panose="020B0604020202020204" pitchFamily="34" charset="0"/>
              </a:rPr>
              <a:t>3</a:t>
            </a:r>
            <a:r>
              <a:rPr lang="sr-Cyrl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/</a:t>
            </a:r>
            <a:r>
              <a:rPr lang="sr-Latn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h</a:t>
            </a:r>
            <a:endParaRPr lang="sr-Cyrl-RS" sz="16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sr-Cyrl-RS" sz="16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Пакет 2</a:t>
            </a:r>
            <a:r>
              <a:rPr lang="sr-Cyrl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, четири погонске станице са системом транспортних трака укупне дужине 5 километара.</a:t>
            </a:r>
          </a:p>
          <a:p>
            <a:r>
              <a:rPr lang="sr-Cyrl-RS" sz="16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Пакет 3</a:t>
            </a:r>
            <a:r>
              <a:rPr lang="sr-Cyrl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, одлагач теоретског капацитета 8.500 </a:t>
            </a:r>
            <a:r>
              <a:rPr lang="sr-Latn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m</a:t>
            </a:r>
            <a:r>
              <a:rPr lang="sr-Latn-RS" sz="1600" baseline="30000" dirty="0" smtClean="0">
                <a:solidFill>
                  <a:schemeClr val="tx1"/>
                </a:solidFill>
                <a:latin typeface="Arial" panose="020B0604020202020204" pitchFamily="34" charset="0"/>
              </a:rPr>
              <a:t>3</a:t>
            </a:r>
            <a:r>
              <a:rPr lang="sr-Cyrl-RS" sz="1600" dirty="0">
                <a:solidFill>
                  <a:schemeClr val="tx1"/>
                </a:solidFill>
                <a:latin typeface="Arial" panose="020B0604020202020204" pitchFamily="34" charset="0"/>
              </a:rPr>
              <a:t>/</a:t>
            </a:r>
            <a:r>
              <a:rPr lang="sr-Latn-RS" sz="1600" dirty="0">
                <a:solidFill>
                  <a:schemeClr val="tx1"/>
                </a:solidFill>
                <a:latin typeface="Arial" panose="020B0604020202020204" pitchFamily="34" charset="0"/>
              </a:rPr>
              <a:t>h</a:t>
            </a:r>
            <a:endParaRPr lang="sr-Cyrl-RS" sz="1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sr-Cyrl-RS" sz="16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Пакет</a:t>
            </a:r>
            <a:r>
              <a:rPr lang="sr-Latn-RS" sz="16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sr-Cyrl-RS" sz="16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4</a:t>
            </a:r>
            <a:r>
              <a:rPr lang="sr-Cyrl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, трафостаница „Рудник 5“ за снабдевање електричном енергијом </a:t>
            </a:r>
            <a:br>
              <a:rPr lang="sr-Cyrl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sr-Cyrl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110/6 </a:t>
            </a:r>
            <a:r>
              <a:rPr lang="sr-Latn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kV</a:t>
            </a:r>
            <a:endParaRPr lang="sr-Cyrl-RS" sz="16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sr-Cyrl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Предмет уговора са фирмом </a:t>
            </a:r>
            <a:r>
              <a:rPr lang="sr-Cyrl-RS" sz="16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Гоша</a:t>
            </a:r>
            <a:r>
              <a:rPr lang="sr-Cyrl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sr-Cyrl-RS" sz="16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Фом</a:t>
            </a:r>
            <a:r>
              <a:rPr lang="sr-Cyrl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 АД је опрема за комплетирање шестог БТО система и то:</a:t>
            </a:r>
          </a:p>
          <a:p>
            <a:r>
              <a:rPr lang="sr-Cyrl-RS" sz="1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sr-Cyrl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Четири погонске станице Б-2000 </a:t>
            </a:r>
          </a:p>
          <a:p>
            <a:r>
              <a:rPr lang="sr-Cyrl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Траса транспортера са комплетном опремом у дужини од 7 километара.</a:t>
            </a:r>
            <a:endParaRPr lang="sr-Cyrl-RS" sz="1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91105"/>
            <a:ext cx="10959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600" dirty="0" err="1" smtClean="0">
                <a:latin typeface="Arial" charset="0"/>
                <a:cs typeface="Arial" charset="0"/>
              </a:rPr>
              <a:t>Ja</a:t>
            </a:r>
            <a:r>
              <a:rPr lang="sr-Cyrl-RS" sz="1600" dirty="0" smtClean="0">
                <a:latin typeface="Arial" charset="0"/>
                <a:cs typeface="Arial" charset="0"/>
              </a:rPr>
              <a:t>вно предузеће „Електропривреда Србије“</a:t>
            </a:r>
            <a:r>
              <a:rPr lang="sr-Latn-RS" sz="1600" dirty="0">
                <a:latin typeface="Arial" charset="0"/>
                <a:cs typeface="Arial" charset="0"/>
              </a:rPr>
              <a:t/>
            </a:r>
            <a:br>
              <a:rPr lang="sr-Latn-RS" sz="1600" dirty="0">
                <a:latin typeface="Arial" charset="0"/>
                <a:cs typeface="Arial" charset="0"/>
              </a:rPr>
            </a:br>
            <a:r>
              <a:rPr lang="sr-Cyrl-RS" sz="1600" dirty="0" smtClean="0">
                <a:solidFill>
                  <a:srgbClr val="023F88"/>
                </a:solidFill>
                <a:latin typeface="Arial" charset="0"/>
                <a:cs typeface="Arial" charset="0"/>
              </a:rPr>
              <a:t>Огранак ТЕ-КО Костолац, Костолац</a:t>
            </a:r>
            <a:endParaRPr lang="en-US" sz="1600" dirty="0">
              <a:solidFill>
                <a:srgbClr val="023F88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59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15480" y="1304764"/>
            <a:ext cx="10972800" cy="5220580"/>
          </a:xfrm>
        </p:spPr>
        <p:txBody>
          <a:bodyPr/>
          <a:lstStyle/>
          <a:p>
            <a:pPr marL="0" indent="0">
              <a:buNone/>
            </a:pPr>
            <a:endParaRPr lang="sr-Cyrl-RS" sz="1600" dirty="0">
              <a:latin typeface="Arial" panose="020B0604020202020204" pitchFamily="34" charset="0"/>
            </a:endParaRPr>
          </a:p>
          <a:p>
            <a:r>
              <a:rPr lang="sr-Cyrl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Вредност Уговора са фирмом ЦМЕЦ, кредитна средства:</a:t>
            </a:r>
          </a:p>
          <a:p>
            <a:endParaRPr lang="sr-Cyrl-RS" sz="1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/>
            <a:r>
              <a:rPr lang="sr-Cyrl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Б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a</a:t>
            </a:r>
            <a:r>
              <a:rPr lang="sr-Cyrl-RS" sz="1600" dirty="0">
                <a:solidFill>
                  <a:schemeClr val="tx1"/>
                </a:solidFill>
                <a:latin typeface="Arial" panose="020B0604020202020204" pitchFamily="34" charset="0"/>
              </a:rPr>
              <a:t>г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e</a:t>
            </a:r>
            <a:r>
              <a:rPr lang="sr-Cyrl-RS" sz="1600" dirty="0">
                <a:solidFill>
                  <a:schemeClr val="tx1"/>
                </a:solidFill>
                <a:latin typeface="Arial" panose="020B0604020202020204" pitchFamily="34" charset="0"/>
              </a:rPr>
              <a:t>р				</a:t>
            </a:r>
            <a:r>
              <a:rPr lang="sr-Cyrl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41,6 милиона долара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/>
            <a:r>
              <a:rPr lang="sr-Cyrl-RS" sz="16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Тр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a</a:t>
            </a:r>
            <a:r>
              <a:rPr lang="sr-Cyrl-RS" sz="1600" dirty="0">
                <a:solidFill>
                  <a:schemeClr val="tx1"/>
                </a:solidFill>
                <a:latin typeface="Arial" panose="020B0604020202020204" pitchFamily="34" charset="0"/>
              </a:rPr>
              <a:t>нсп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o</a:t>
            </a:r>
            <a:r>
              <a:rPr lang="sr-Cyrl-RS" sz="16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ртер</a:t>
            </a:r>
            <a:r>
              <a:rPr lang="sr-Cyrl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 с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a</a:t>
            </a:r>
            <a:r>
              <a:rPr lang="sr-Cyrl-RS" sz="1600" dirty="0">
                <a:solidFill>
                  <a:schemeClr val="tx1"/>
                </a:solidFill>
                <a:latin typeface="Arial" panose="020B0604020202020204" pitchFamily="34" charset="0"/>
              </a:rPr>
              <a:t> тр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a</a:t>
            </a:r>
            <a:r>
              <a:rPr lang="sr-Cyrl-RS" sz="1600" dirty="0">
                <a:solidFill>
                  <a:schemeClr val="tx1"/>
                </a:solidFill>
                <a:latin typeface="Arial" panose="020B0604020202020204" pitchFamily="34" charset="0"/>
              </a:rPr>
              <a:t>к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o</a:t>
            </a:r>
            <a:r>
              <a:rPr lang="sr-Cyrl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м 	31,4 </a:t>
            </a:r>
            <a:r>
              <a:rPr lang="sr-Cyrl-RS" sz="1600" dirty="0">
                <a:solidFill>
                  <a:schemeClr val="tx1"/>
                </a:solidFill>
                <a:latin typeface="Arial" panose="020B0604020202020204" pitchFamily="34" charset="0"/>
              </a:rPr>
              <a:t>милиона долара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/>
            <a:r>
              <a:rPr lang="sr-Cyrl-RS" sz="16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Одл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a</a:t>
            </a:r>
            <a:r>
              <a:rPr lang="sr-Cyrl-RS" sz="1600" dirty="0">
                <a:solidFill>
                  <a:schemeClr val="tx1"/>
                </a:solidFill>
                <a:latin typeface="Arial" panose="020B0604020202020204" pitchFamily="34" charset="0"/>
              </a:rPr>
              <a:t>г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a</a:t>
            </a:r>
            <a:r>
              <a:rPr lang="sr-Cyrl-RS" sz="1600" dirty="0">
                <a:solidFill>
                  <a:schemeClr val="tx1"/>
                </a:solidFill>
                <a:latin typeface="Arial" panose="020B0604020202020204" pitchFamily="34" charset="0"/>
              </a:rPr>
              <a:t>ч	 			</a:t>
            </a:r>
            <a:r>
              <a:rPr lang="sr-Cyrl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18,9 </a:t>
            </a:r>
            <a:r>
              <a:rPr lang="sr-Cyrl-RS" sz="1600" dirty="0">
                <a:solidFill>
                  <a:schemeClr val="tx1"/>
                </a:solidFill>
                <a:latin typeface="Arial" panose="020B0604020202020204" pitchFamily="34" charset="0"/>
              </a:rPr>
              <a:t>милиона долара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T</a:t>
            </a:r>
            <a:r>
              <a:rPr lang="sr-Cyrl-RS" sz="1600" dirty="0">
                <a:solidFill>
                  <a:schemeClr val="tx1"/>
                </a:solidFill>
                <a:latin typeface="Arial" panose="020B0604020202020204" pitchFamily="34" charset="0"/>
              </a:rPr>
              <a:t>С 110/6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kV</a:t>
            </a:r>
            <a:r>
              <a:rPr lang="sr-Cyrl-RS" sz="1600" dirty="0">
                <a:solidFill>
                  <a:schemeClr val="tx1"/>
                </a:solidFill>
                <a:latin typeface="Arial" panose="020B0604020202020204" pitchFamily="34" charset="0"/>
              </a:rPr>
              <a:t>		</a:t>
            </a:r>
            <a:r>
              <a:rPr lang="sr-Cyrl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sr-Cyrl-RS" sz="1600" dirty="0">
                <a:solidFill>
                  <a:schemeClr val="tx1"/>
                </a:solidFill>
                <a:latin typeface="Arial" panose="020B0604020202020204" pitchFamily="34" charset="0"/>
              </a:rPr>
              <a:t>	</a:t>
            </a:r>
            <a:r>
              <a:rPr lang="sr-Cyrl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 5,7 </a:t>
            </a:r>
            <a:r>
              <a:rPr lang="sr-Cyrl-RS" sz="1600" dirty="0">
                <a:solidFill>
                  <a:schemeClr val="tx1"/>
                </a:solidFill>
                <a:latin typeface="Arial" panose="020B0604020202020204" pitchFamily="34" charset="0"/>
              </a:rPr>
              <a:t>милиона долара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sr-Cyrl-RS" sz="16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 				</a:t>
            </a:r>
            <a:r>
              <a:rPr lang="sr-Cyrl-RS" sz="1600" b="1" u="sng" dirty="0" smtClean="0">
                <a:solidFill>
                  <a:schemeClr val="tx1"/>
                </a:solidFill>
                <a:latin typeface="Arial" panose="020B0604020202020204" pitchFamily="34" charset="0"/>
              </a:rPr>
              <a:t>Укупно:</a:t>
            </a:r>
            <a:r>
              <a:rPr lang="sr-Cyrl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sr-Cyrl-RS" sz="16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97,6 </a:t>
            </a:r>
            <a:r>
              <a:rPr lang="sr-Cyrl-RS" sz="1600" b="1" dirty="0">
                <a:solidFill>
                  <a:schemeClr val="tx1"/>
                </a:solidFill>
                <a:latin typeface="Arial" panose="020B0604020202020204" pitchFamily="34" charset="0"/>
              </a:rPr>
              <a:t>милиона </a:t>
            </a:r>
            <a:r>
              <a:rPr lang="sr-Cyrl-RS" sz="16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долара</a:t>
            </a:r>
          </a:p>
          <a:p>
            <a:pPr marL="0" indent="0">
              <a:buNone/>
            </a:pP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sr-Cyrl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Вредност уговора са </a:t>
            </a:r>
            <a:r>
              <a:rPr lang="sr-Cyrl-RS" sz="16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Гоша</a:t>
            </a:r>
            <a:r>
              <a:rPr lang="sr-Cyrl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sr-Cyrl-RS" sz="16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Фом</a:t>
            </a:r>
            <a:r>
              <a:rPr lang="sr-Cyrl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, за комплетирање опреме шестог БТО система </a:t>
            </a:r>
          </a:p>
          <a:p>
            <a:pPr marL="0" indent="0">
              <a:buNone/>
            </a:pPr>
            <a:r>
              <a:rPr lang="sr-Cyrl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 је 27,4 милиона евра. Овај уговор се финансира из сопствених средстава ЈП ЕПС.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91105"/>
            <a:ext cx="10959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600" dirty="0" err="1" smtClean="0">
                <a:latin typeface="Arial" charset="0"/>
                <a:cs typeface="Arial" charset="0"/>
              </a:rPr>
              <a:t>Ja</a:t>
            </a:r>
            <a:r>
              <a:rPr lang="sr-Cyrl-RS" sz="1600" dirty="0" smtClean="0">
                <a:latin typeface="Arial" charset="0"/>
                <a:cs typeface="Arial" charset="0"/>
              </a:rPr>
              <a:t>вно предузеће „Електропривреда Србије“</a:t>
            </a:r>
            <a:r>
              <a:rPr lang="sr-Latn-RS" sz="1600" dirty="0">
                <a:latin typeface="Arial" charset="0"/>
                <a:cs typeface="Arial" charset="0"/>
              </a:rPr>
              <a:t/>
            </a:r>
            <a:br>
              <a:rPr lang="sr-Latn-RS" sz="1600" dirty="0">
                <a:latin typeface="Arial" charset="0"/>
                <a:cs typeface="Arial" charset="0"/>
              </a:rPr>
            </a:br>
            <a:r>
              <a:rPr lang="sr-Cyrl-RS" sz="1600" dirty="0" smtClean="0">
                <a:solidFill>
                  <a:srgbClr val="023F88"/>
                </a:solidFill>
                <a:latin typeface="Arial" charset="0"/>
                <a:cs typeface="Arial" charset="0"/>
              </a:rPr>
              <a:t>Огранак ТЕ-КО Костолац, Костолац</a:t>
            </a:r>
            <a:endParaRPr lang="en-US" sz="1600" dirty="0">
              <a:solidFill>
                <a:srgbClr val="023F88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14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31504" y="1664804"/>
            <a:ext cx="9253028" cy="4680520"/>
          </a:xfrm>
        </p:spPr>
        <p:txBody>
          <a:bodyPr/>
          <a:lstStyle/>
          <a:p>
            <a:pPr marL="0" indent="0">
              <a:buNone/>
            </a:pPr>
            <a:r>
              <a:rPr lang="sr-Cyrl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Испоручилац , кинеска компанија ЦМЕЦ</a:t>
            </a:r>
            <a:r>
              <a:rPr lang="sr-Latn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sr-Cyrl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рударску опрему је уговорила са следећим фирмама:</a:t>
            </a:r>
          </a:p>
          <a:p>
            <a:pPr marL="0" indent="0">
              <a:buNone/>
            </a:pPr>
            <a:endParaRPr lang="sr-Cyrl-RS" sz="1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sr-Cyrl-RS" sz="16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 Роторни багер</a:t>
            </a:r>
            <a:r>
              <a:rPr lang="sr-Cyrl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: </a:t>
            </a:r>
            <a:r>
              <a:rPr lang="de-DE" sz="16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Thyssenkrupp 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Industrial Solutions </a:t>
            </a:r>
            <a:r>
              <a:rPr lang="de-DE" sz="16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AG, 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Esen</a:t>
            </a:r>
            <a:r>
              <a:rPr lang="de-DE" sz="16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sr-Cyrl-RS" sz="16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Немачка</a:t>
            </a:r>
            <a:r>
              <a:rPr lang="de-DE" sz="16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endParaRPr lang="sr-Cyrl-RS" sz="160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sr-Cyrl-RS" sz="16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 Трачне транспортере</a:t>
            </a:r>
            <a:r>
              <a:rPr lang="sr-Cyrl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: </a:t>
            </a:r>
            <a:r>
              <a:rPr lang="sr-Cyrl-RS" sz="16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Гоша</a:t>
            </a:r>
            <a:r>
              <a:rPr lang="sr-Cyrl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sr-Cyrl-RS" sz="16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Фом</a:t>
            </a:r>
            <a:r>
              <a:rPr lang="sr-Cyrl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 А</a:t>
            </a:r>
            <a:r>
              <a:rPr lang="en-GB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  <a:r>
              <a:rPr lang="sr-Cyrl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Д</a:t>
            </a:r>
            <a:r>
              <a:rPr lang="en-GB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  <a:r>
              <a:rPr lang="sr-Cyrl-RS" sz="1600" dirty="0">
                <a:solidFill>
                  <a:schemeClr val="tx1"/>
                </a:solidFill>
                <a:latin typeface="Arial" panose="020B0604020202020204" pitchFamily="34" charset="0"/>
              </a:rPr>
              <a:t>,</a:t>
            </a:r>
            <a:r>
              <a:rPr lang="en-GB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sr-Cyrl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Смедеревска Паланка </a:t>
            </a:r>
            <a:r>
              <a:rPr lang="en-GB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sr-Cyrl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Србија</a:t>
            </a:r>
            <a:r>
              <a:rPr lang="en-GB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endParaRPr lang="sr-Cyrl-RS" sz="16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sr-Cyrl-RS" sz="16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 Одлагач</a:t>
            </a:r>
            <a:r>
              <a:rPr lang="sr-Cyrl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: </a:t>
            </a:r>
            <a:r>
              <a:rPr lang="en-GB" sz="16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FLSmidth</a:t>
            </a:r>
            <a:r>
              <a:rPr lang="en-GB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</a:rPr>
              <a:t>Mining and Construction Materials Handling GmbH &amp; Co Kg</a:t>
            </a:r>
            <a:r>
              <a:rPr lang="en-GB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sr-Cyrl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sr-Cyrl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sr-Cyrl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Leoben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en-GB" sz="16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Austrija</a:t>
            </a:r>
            <a:endParaRPr lang="sr-Cyrl-RS" sz="16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457200" indent="-457200">
              <a:buAutoNum type="arabicPeriod" startAt="4"/>
            </a:pPr>
            <a:r>
              <a:rPr lang="sr-Cyrl-RS" sz="16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 Трафостаница „Рудник 5“</a:t>
            </a:r>
          </a:p>
          <a:p>
            <a:pPr marL="0" indent="0">
              <a:buNone/>
            </a:pPr>
            <a:r>
              <a:rPr lang="sr-Cyrl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 Пројекат: </a:t>
            </a:r>
            <a:r>
              <a:rPr lang="sr-Cyrl-RS" sz="16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Електроисток</a:t>
            </a:r>
            <a:r>
              <a:rPr lang="sr-Cyrl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 Пројектни Биро </a:t>
            </a:r>
            <a:r>
              <a:rPr lang="sr-Cyrl-RS" sz="16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д.о.о</a:t>
            </a:r>
            <a:r>
              <a:rPr lang="sr-Cyrl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. Београд</a:t>
            </a:r>
          </a:p>
          <a:p>
            <a:pPr marL="0" indent="0">
              <a:buNone/>
            </a:pPr>
            <a:r>
              <a:rPr lang="sr-Cyrl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 Извођач радова: Енерготехника Јужна Бачка д.о.о. Нови Сад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91105"/>
            <a:ext cx="10959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600" dirty="0" err="1" smtClean="0">
                <a:latin typeface="Arial" charset="0"/>
                <a:cs typeface="Arial" charset="0"/>
              </a:rPr>
              <a:t>Ja</a:t>
            </a:r>
            <a:r>
              <a:rPr lang="sr-Cyrl-RS" sz="1600" dirty="0" smtClean="0">
                <a:latin typeface="Arial" charset="0"/>
                <a:cs typeface="Arial" charset="0"/>
              </a:rPr>
              <a:t>вно предузеће „Електропривреда Србије“</a:t>
            </a:r>
            <a:r>
              <a:rPr lang="sr-Latn-RS" sz="1600" dirty="0">
                <a:latin typeface="Arial" charset="0"/>
                <a:cs typeface="Arial" charset="0"/>
              </a:rPr>
              <a:t/>
            </a:r>
            <a:br>
              <a:rPr lang="sr-Latn-RS" sz="1600" dirty="0">
                <a:latin typeface="Arial" charset="0"/>
                <a:cs typeface="Arial" charset="0"/>
              </a:rPr>
            </a:br>
            <a:r>
              <a:rPr lang="sr-Cyrl-RS" sz="1600" dirty="0" smtClean="0">
                <a:solidFill>
                  <a:srgbClr val="023F88"/>
                </a:solidFill>
                <a:latin typeface="Arial" charset="0"/>
                <a:cs typeface="Arial" charset="0"/>
              </a:rPr>
              <a:t>Огранак ТЕ-КО Костолац, Костолац</a:t>
            </a:r>
            <a:endParaRPr lang="en-US" sz="1600" dirty="0">
              <a:solidFill>
                <a:srgbClr val="023F88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27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56040" y="1412776"/>
            <a:ext cx="5328592" cy="5040560"/>
          </a:xfrm>
        </p:spPr>
        <p:txBody>
          <a:bodyPr/>
          <a:lstStyle/>
          <a:p>
            <a:pPr marL="0" indent="0">
              <a:buNone/>
            </a:pPr>
            <a:r>
              <a:rPr lang="sr-Cyrl-RS" sz="1600" dirty="0" smtClean="0">
                <a:latin typeface="Arial" panose="020B0604020202020204" pitchFamily="34" charset="0"/>
              </a:rPr>
              <a:t> </a:t>
            </a:r>
            <a:r>
              <a:rPr lang="sr-Cyrl-RS" sz="16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Багер </a:t>
            </a:r>
            <a:r>
              <a:rPr lang="sr-Latn-RS" sz="16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SchRs-1400 (28/3)</a:t>
            </a:r>
            <a:endParaRPr lang="sr-Cyrl-RS" sz="1600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sr-Cyrl-RS" sz="1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sr-Cyrl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Машинску монтажу радила је </a:t>
            </a:r>
            <a:r>
              <a:rPr lang="sr-Cyrl-RS" sz="16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Гоша</a:t>
            </a:r>
            <a:r>
              <a:rPr lang="sr-Cyrl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 Монтажа </a:t>
            </a:r>
            <a:br>
              <a:rPr lang="sr-Cyrl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sr-Cyrl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АД Београд у периоду од 23. 1. 2017. године до децембра 2018. године.</a:t>
            </a:r>
          </a:p>
          <a:p>
            <a:r>
              <a:rPr lang="sr-Cyrl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Електро монтажу радио је </a:t>
            </a:r>
            <a:r>
              <a:rPr lang="sr-Cyrl-RS" sz="16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Микроконтрол</a:t>
            </a:r>
            <a:r>
              <a:rPr lang="sr-Cyrl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 АД Београд у периоду од 25. 9. 2017 до децембра 2018. године.</a:t>
            </a:r>
          </a:p>
          <a:p>
            <a:r>
              <a:rPr lang="sr-Cyrl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Пробни рад багера обављен је на </a:t>
            </a:r>
            <a:r>
              <a:rPr lang="sr-Latn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V</a:t>
            </a:r>
            <a:r>
              <a:rPr lang="sr-Cyrl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 БТО систему у периоду од 17. 6. 2019. године до 22. 8. 2019. године. У овом периоду је успешно урађен и тест капацитета багера.</a:t>
            </a:r>
          </a:p>
          <a:p>
            <a:r>
              <a:rPr lang="sr-Cyrl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Сертификат о оперативном пријему издат је испоручиоцу 4. 9. 2019. године, од када тече гарантни период у трајању од две године.</a:t>
            </a:r>
          </a:p>
          <a:p>
            <a:pPr marL="0" indent="0">
              <a:buNone/>
            </a:pPr>
            <a:r>
              <a:rPr lang="sr-Cyrl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91105"/>
            <a:ext cx="10959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600" dirty="0" err="1" smtClean="0">
                <a:latin typeface="Arial" charset="0"/>
                <a:cs typeface="Arial" charset="0"/>
              </a:rPr>
              <a:t>Ja</a:t>
            </a:r>
            <a:r>
              <a:rPr lang="sr-Cyrl-RS" sz="1600" dirty="0" smtClean="0">
                <a:latin typeface="Arial" charset="0"/>
                <a:cs typeface="Arial" charset="0"/>
              </a:rPr>
              <a:t>вно предузеће „Електропривреда Србије“</a:t>
            </a:r>
            <a:r>
              <a:rPr lang="sr-Latn-RS" sz="1600" dirty="0">
                <a:latin typeface="Arial" charset="0"/>
                <a:cs typeface="Arial" charset="0"/>
              </a:rPr>
              <a:t/>
            </a:r>
            <a:br>
              <a:rPr lang="sr-Latn-RS" sz="1600" dirty="0">
                <a:latin typeface="Arial" charset="0"/>
                <a:cs typeface="Arial" charset="0"/>
              </a:rPr>
            </a:br>
            <a:r>
              <a:rPr lang="sr-Cyrl-RS" sz="1600" dirty="0" smtClean="0">
                <a:solidFill>
                  <a:srgbClr val="023F88"/>
                </a:solidFill>
                <a:latin typeface="Arial" charset="0"/>
                <a:cs typeface="Arial" charset="0"/>
              </a:rPr>
              <a:t>Огранак ТЕ-КО Костолац, Костолац</a:t>
            </a:r>
            <a:endParaRPr lang="en-US" sz="1600" dirty="0">
              <a:solidFill>
                <a:srgbClr val="023F88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" y="1412776"/>
            <a:ext cx="6293735" cy="423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10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1598" y="1628800"/>
            <a:ext cx="4928338" cy="4680520"/>
          </a:xfrm>
        </p:spPr>
        <p:txBody>
          <a:bodyPr/>
          <a:lstStyle/>
          <a:p>
            <a:pPr marL="0" indent="0">
              <a:buNone/>
            </a:pPr>
            <a:r>
              <a:rPr lang="sr-Cyrl-RS" sz="1600" dirty="0" smtClean="0">
                <a:latin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sr-Cyrl-RS" sz="160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sr-Cyrl-RS" sz="1600" dirty="0" smtClean="0">
                <a:latin typeface="Arial" panose="020B0604020202020204" pitchFamily="34" charset="0"/>
              </a:rPr>
              <a:t> </a:t>
            </a:r>
            <a:r>
              <a:rPr lang="sr-Cyrl-RS" sz="16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Одлагач</a:t>
            </a:r>
            <a:r>
              <a:rPr lang="sr-Latn-RS" sz="16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 PA200-2000 (15+60+60)</a:t>
            </a:r>
            <a:endParaRPr lang="sr-Cyrl-RS" sz="1600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sr-Cyrl-RS" sz="1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sr-Cyrl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Машинску монтажу радила је фирма </a:t>
            </a:r>
            <a:r>
              <a:rPr lang="sr-Cyrl-RS" sz="16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Феромонт</a:t>
            </a:r>
            <a:r>
              <a:rPr lang="sr-Cyrl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 Инжењеринг д.о.о. </a:t>
            </a:r>
            <a:br>
              <a:rPr lang="sr-Cyrl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sr-Cyrl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из Београда у периоду од 6. 6. 2017. године до децембра 2018. године.</a:t>
            </a:r>
          </a:p>
          <a:p>
            <a:r>
              <a:rPr lang="sr-Cyrl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Електро монтажу радила је фирма </a:t>
            </a:r>
            <a:r>
              <a:rPr lang="sr-Cyrl-RS" sz="16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Микроконтрол</a:t>
            </a:r>
            <a:r>
              <a:rPr lang="sr-Cyrl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 из Београда у периоду од 12. 12. 2017. године до јануара 2019. године.</a:t>
            </a:r>
          </a:p>
          <a:p>
            <a:r>
              <a:rPr lang="sr-Cyrl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Транспорт одлагача на радну позицију и уклапање са претоварним колицима обављен је средином јуна 2019. године</a:t>
            </a:r>
            <a:r>
              <a:rPr lang="sr-Cyrl-RS" sz="1600" dirty="0" smtClean="0">
                <a:latin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91105"/>
            <a:ext cx="10959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600" dirty="0" err="1" smtClean="0">
                <a:latin typeface="Arial" charset="0"/>
                <a:cs typeface="Arial" charset="0"/>
              </a:rPr>
              <a:t>Ja</a:t>
            </a:r>
            <a:r>
              <a:rPr lang="sr-Cyrl-RS" sz="1600" dirty="0" smtClean="0">
                <a:latin typeface="Arial" charset="0"/>
                <a:cs typeface="Arial" charset="0"/>
              </a:rPr>
              <a:t>вно предузеће „Електропривреда Србије“</a:t>
            </a:r>
            <a:r>
              <a:rPr lang="sr-Latn-RS" sz="1600" dirty="0">
                <a:latin typeface="Arial" charset="0"/>
                <a:cs typeface="Arial" charset="0"/>
              </a:rPr>
              <a:t/>
            </a:r>
            <a:br>
              <a:rPr lang="sr-Latn-RS" sz="1600" dirty="0">
                <a:latin typeface="Arial" charset="0"/>
                <a:cs typeface="Arial" charset="0"/>
              </a:rPr>
            </a:br>
            <a:r>
              <a:rPr lang="sr-Cyrl-RS" sz="1600" dirty="0" smtClean="0">
                <a:solidFill>
                  <a:srgbClr val="023F88"/>
                </a:solidFill>
                <a:latin typeface="Arial" charset="0"/>
                <a:cs typeface="Arial" charset="0"/>
              </a:rPr>
              <a:t>Огранак ТЕ-КО Костолац, Костолац</a:t>
            </a:r>
            <a:endParaRPr lang="en-US" sz="1600" dirty="0">
              <a:solidFill>
                <a:srgbClr val="023F88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956" y="1880828"/>
            <a:ext cx="6847826" cy="385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19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9376" y="1520788"/>
            <a:ext cx="5760640" cy="4680520"/>
          </a:xfrm>
        </p:spPr>
        <p:txBody>
          <a:bodyPr/>
          <a:lstStyle/>
          <a:p>
            <a:pPr marL="0" indent="0">
              <a:buNone/>
            </a:pPr>
            <a:r>
              <a:rPr lang="sr-Cyrl-RS" sz="1600" dirty="0" smtClean="0">
                <a:latin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sr-Cyrl-RS" sz="1600" dirty="0" smtClean="0">
                <a:latin typeface="Arial" panose="020B0604020202020204" pitchFamily="34" charset="0"/>
              </a:rPr>
              <a:t> </a:t>
            </a:r>
            <a:r>
              <a:rPr lang="sr-Cyrl-RS" sz="1600" b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Трачни</a:t>
            </a:r>
            <a:r>
              <a:rPr lang="sr-Cyrl-RS" sz="16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 транспортери</a:t>
            </a:r>
            <a:r>
              <a:rPr lang="sr-Latn-RS" sz="16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sr-Cyrl-RS" sz="16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Б-2000</a:t>
            </a:r>
            <a:br>
              <a:rPr lang="sr-Cyrl-RS" sz="1600" b="1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sr-Cyrl-RS" sz="1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sr-Cyrl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Машинску монтажу опреме свих осам транспортера , радила је </a:t>
            </a:r>
            <a:r>
              <a:rPr lang="sr-Cyrl-RS" sz="16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Гоша</a:t>
            </a:r>
            <a:r>
              <a:rPr lang="sr-Cyrl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sr-Cyrl-RS" sz="16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Фом</a:t>
            </a:r>
            <a:r>
              <a:rPr lang="sr-Cyrl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 АД</a:t>
            </a:r>
          </a:p>
          <a:p>
            <a:pPr marL="0" indent="0">
              <a:buNone/>
            </a:pPr>
            <a:r>
              <a:rPr lang="sr-Cyrl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 у периоду од октобра 2017. године до децембра 2019. године.</a:t>
            </a:r>
          </a:p>
          <a:p>
            <a:r>
              <a:rPr lang="sr-Cyrl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Електро монтажу радиле су следеће фирме:</a:t>
            </a:r>
            <a:endParaRPr lang="sr-Cyrl-RS" sz="1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sr-Cyrl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 - Транспортере које испоручује ЦМЕЦ</a:t>
            </a:r>
            <a:r>
              <a:rPr lang="sr-Latn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,</a:t>
            </a:r>
            <a:r>
              <a:rPr lang="sr-Cyrl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 електро монтажу радио је Хидро Тан </a:t>
            </a:r>
            <a:r>
              <a:rPr lang="sr-Cyrl-RS" sz="16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д.о.о</a:t>
            </a:r>
            <a:r>
              <a:rPr lang="sr-Cyrl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 Београд </a:t>
            </a:r>
          </a:p>
          <a:p>
            <a:pPr marL="0" indent="0">
              <a:buNone/>
            </a:pPr>
            <a:r>
              <a:rPr lang="sr-Cyrl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 -Транспортере које је уговорио ЕПС, електро монтажу радила је </a:t>
            </a:r>
            <a:r>
              <a:rPr lang="sr-Cyrl-RS" sz="16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Енерготехника</a:t>
            </a:r>
            <a:r>
              <a:rPr lang="sr-Cyrl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 Јужна Бачка д.о.о Нови Сад</a:t>
            </a:r>
            <a:endParaRPr lang="sr-Cyrl-RS" sz="1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sr-Cyrl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Транспорт погонских станица и постављање на радне позиције, обављен је у периоду април-јун 2019. године.</a:t>
            </a:r>
            <a:endParaRPr lang="sr-Cyrl-RS" sz="1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91105"/>
            <a:ext cx="10959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600" dirty="0" err="1" smtClean="0">
                <a:latin typeface="Arial" charset="0"/>
                <a:cs typeface="Arial" charset="0"/>
              </a:rPr>
              <a:t>Ja</a:t>
            </a:r>
            <a:r>
              <a:rPr lang="sr-Cyrl-RS" sz="1600" dirty="0" smtClean="0">
                <a:latin typeface="Arial" charset="0"/>
                <a:cs typeface="Arial" charset="0"/>
              </a:rPr>
              <a:t>вно предузеће „Електропривреда Србије“</a:t>
            </a:r>
            <a:r>
              <a:rPr lang="sr-Latn-RS" sz="1600" dirty="0">
                <a:latin typeface="Arial" charset="0"/>
                <a:cs typeface="Arial" charset="0"/>
              </a:rPr>
              <a:t/>
            </a:r>
            <a:br>
              <a:rPr lang="sr-Latn-RS" sz="1600" dirty="0">
                <a:latin typeface="Arial" charset="0"/>
                <a:cs typeface="Arial" charset="0"/>
              </a:rPr>
            </a:br>
            <a:r>
              <a:rPr lang="sr-Cyrl-RS" sz="1600" dirty="0" smtClean="0">
                <a:solidFill>
                  <a:srgbClr val="023F88"/>
                </a:solidFill>
                <a:latin typeface="Arial" charset="0"/>
                <a:cs typeface="Arial" charset="0"/>
              </a:rPr>
              <a:t>Огранак ТЕ-КО Костолац, Костолац</a:t>
            </a:r>
            <a:endParaRPr lang="en-US" sz="1600" dirty="0">
              <a:solidFill>
                <a:srgbClr val="023F88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1772816"/>
            <a:ext cx="6901278" cy="353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19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72064" y="692696"/>
            <a:ext cx="4442284" cy="4680520"/>
          </a:xfrm>
        </p:spPr>
        <p:txBody>
          <a:bodyPr/>
          <a:lstStyle/>
          <a:p>
            <a:pPr marL="0" indent="0">
              <a:buNone/>
            </a:pPr>
            <a:r>
              <a:rPr lang="sr-Cyrl-RS" sz="1600" dirty="0" smtClean="0">
                <a:latin typeface="Arial" panose="020B0604020202020204" pitchFamily="34" charset="0"/>
              </a:rPr>
              <a:t> </a:t>
            </a:r>
            <a:endParaRPr lang="sr-Latn-RS" sz="1600" dirty="0" smtClean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sr-Latn-RS" sz="16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sr-Latn-RS" sz="1600" dirty="0" smtClean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sr-Latn-RS" sz="160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sr-Cyrl-RS" sz="1600" dirty="0" smtClean="0">
                <a:latin typeface="Arial" panose="020B0604020202020204" pitchFamily="34" charset="0"/>
              </a:rPr>
              <a:t> </a:t>
            </a:r>
            <a:r>
              <a:rPr lang="sr-Cyrl-RS" sz="16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Трафостаница „Рудник 5“ 110/6 </a:t>
            </a:r>
            <a:r>
              <a:rPr lang="sr-Latn-RS" sz="16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kV </a:t>
            </a:r>
            <a:r>
              <a:rPr lang="sr-Cyrl-RS" sz="16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и далековод 110 </a:t>
            </a:r>
            <a:r>
              <a:rPr lang="sr-Latn-RS" sz="16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kV </a:t>
            </a:r>
            <a:r>
              <a:rPr lang="sr-Cyrl-RS" sz="16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„ТС Рудник 3-ТС Рудник 5“</a:t>
            </a:r>
          </a:p>
          <a:p>
            <a:endParaRPr lang="sr-Cyrl-RS" sz="1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sr-Cyrl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Радови на изградњи ТС „Рудник 5“ и далековода почели су 1. </a:t>
            </a:r>
            <a:r>
              <a:rPr lang="sr-Cyrl-RS" sz="1600" dirty="0">
                <a:solidFill>
                  <a:schemeClr val="tx1"/>
                </a:solidFill>
                <a:latin typeface="Arial" panose="020B0604020202020204" pitchFamily="34" charset="0"/>
              </a:rPr>
              <a:t>4</a:t>
            </a:r>
            <a:r>
              <a:rPr lang="sr-Cyrl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. 2019. године.</a:t>
            </a:r>
          </a:p>
          <a:p>
            <a:pPr marL="0" indent="0">
              <a:buNone/>
            </a:pPr>
            <a:r>
              <a:rPr lang="sr-Cyrl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 Извођач радова је фирма Енерготехника Јужна Бачка д.о.о. Нови Сад </a:t>
            </a:r>
          </a:p>
          <a:p>
            <a:pPr marL="0" indent="0">
              <a:buNone/>
            </a:pPr>
            <a:endParaRPr lang="sr-Cyrl-RS" sz="16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sr-Cyrl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У току су завршна испитивања на опреми и по термин плану 14. 10. 2019. године биће спреман за прикључење на 110 </a:t>
            </a:r>
            <a:r>
              <a:rPr lang="sr-Latn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kV </a:t>
            </a:r>
            <a:r>
              <a:rPr lang="sr-Cyrl-R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мрежу.</a:t>
            </a:r>
          </a:p>
          <a:p>
            <a:endParaRPr lang="sr-Latn-RS" sz="16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sr-Latn-RS" sz="1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91105"/>
            <a:ext cx="10959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600" dirty="0" err="1" smtClean="0">
                <a:latin typeface="Arial" charset="0"/>
                <a:cs typeface="Arial" charset="0"/>
              </a:rPr>
              <a:t>Ja</a:t>
            </a:r>
            <a:r>
              <a:rPr lang="sr-Cyrl-RS" sz="1600" dirty="0" smtClean="0">
                <a:latin typeface="Arial" charset="0"/>
                <a:cs typeface="Arial" charset="0"/>
              </a:rPr>
              <a:t>вно предузеће „Електропривреда Србије“</a:t>
            </a:r>
            <a:r>
              <a:rPr lang="sr-Latn-RS" sz="1600" dirty="0">
                <a:latin typeface="Arial" charset="0"/>
                <a:cs typeface="Arial" charset="0"/>
              </a:rPr>
              <a:t/>
            </a:r>
            <a:br>
              <a:rPr lang="sr-Latn-RS" sz="1600" dirty="0">
                <a:latin typeface="Arial" charset="0"/>
                <a:cs typeface="Arial" charset="0"/>
              </a:rPr>
            </a:br>
            <a:r>
              <a:rPr lang="sr-Cyrl-RS" sz="1600" dirty="0" smtClean="0">
                <a:solidFill>
                  <a:srgbClr val="023F88"/>
                </a:solidFill>
                <a:latin typeface="Arial" charset="0"/>
                <a:cs typeface="Arial" charset="0"/>
              </a:rPr>
              <a:t>Огранак ТЕ-КО Костолац, Костолац</a:t>
            </a:r>
            <a:endParaRPr lang="en-US" sz="1600" dirty="0">
              <a:solidFill>
                <a:srgbClr val="023F88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6"/>
          <a:stretch/>
        </p:blipFill>
        <p:spPr>
          <a:xfrm>
            <a:off x="0" y="3032956"/>
            <a:ext cx="6012668" cy="234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48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12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2147483647&quot;/&gt;&lt;m_strSuffix17909&gt;%&lt;/m_strSuffix17909&gt;&lt;/m_precDefaultPercent&gt;&lt;m_precDefaultDate&gt;&lt;m_bNumberIsYear val=&quot;0&quot;/&gt;&lt;m_strFormatTime&gt;%#m/%#d/%Y&lt;/m_strFormatTime&gt;&lt;/m_precDefaultDate&gt;&lt;m_precDefaultYear/&gt;&lt;m_precDefaultQuarter/&gt;&lt;m_precDefaultMonth/&gt;&lt;m_precDefaultWeek/&gt;&lt;m_precDefaultDay/&gt;&lt;m_mruColor&gt;&lt;m_vecMRU length=&quot;12&quot;&gt;&lt;elem m_fUsage=&quot;2.74082484300296070000E+000&quot;&gt;&lt;m_msothmcolidx val=&quot;0&quot;/&gt;&lt;m_rgb r=&quot;c0&quot; g=&quot;0&quot; b=&quot;0&quot;/&gt;&lt;m_ppcolschidx tagver0=&quot;23004&quot; tagname0=&quot;m_ppcolschidxUNRECOGNIZED&quot; val=&quot;0&quot;/&gt;&lt;m_nBrightness val=&quot;0&quot;/&gt;&lt;/elem&gt;&lt;elem m_fUsage=&quot;2.21966407382955920000E+000&quot;&gt;&lt;m_msothmcolidx val=&quot;0&quot;/&gt;&lt;m_rgb r=&quot;c0&quot; g=&quot;c0&quot; b=&quot;c0&quot;/&gt;&lt;m_ppcolschidx tagver0=&quot;23004&quot; tagname0=&quot;m_ppcolschidxUNRECOGNIZED&quot; val=&quot;0&quot;/&gt;&lt;m_nBrightness val=&quot;0&quot;/&gt;&lt;/elem&gt;&lt;elem m_fUsage=&quot;1.47635957267100060000E+000&quot;&gt;&lt;m_msothmcolidx val=&quot;0&quot;/&gt;&lt;m_rgb r=&quot;c3&quot; g=&quot;d6&quot; b=&quot;9b&quot;/&gt;&lt;m_ppcolschidx tagver0=&quot;23004&quot; tagname0=&quot;m_ppcolschidxUNRECOGNIZED&quot; val=&quot;0&quot;/&gt;&lt;m_nBrightness val=&quot;0&quot;/&gt;&lt;/elem&gt;&lt;elem m_fUsage=&quot;9.77910489000000330000E-001&quot;&gt;&lt;m_msothmcolidx val=&quot;0&quot;/&gt;&lt;m_rgb r=&quot;de&quot; g=&quot;e9&quot; b=&quot;c9&quot;/&gt;&lt;m_ppcolschidx tagver0=&quot;23004&quot; tagname0=&quot;m_ppcolschidxUNRECOGNIZED&quot; val=&quot;0&quot;/&gt;&lt;m_nBrightness val=&quot;0&quot;/&gt;&lt;/elem&gt;&lt;elem m_fUsage=&quot;6.88845639477159160000E-001&quot;&gt;&lt;m_msothmcolidx val=&quot;0&quot;/&gt;&lt;m_rgb r=&quot;8e&quot; g=&quot;b4&quot; b=&quot;e3&quot;/&gt;&lt;m_ppcolschidx tagver0=&quot;23004&quot; tagname0=&quot;m_ppcolschidxUNRECOGNIZED&quot; val=&quot;0&quot;/&gt;&lt;m_nBrightness val=&quot;0&quot;/&gt;&lt;/elem&gt;&lt;elem m_fUsage=&quot;6.56100000000000130000E-001&quot;&gt;&lt;m_msothmcolidx val=&quot;0&quot;/&gt;&lt;m_rgb r=&quot;e6&quot; g=&quot;ea&quot; b=&quot;d5&quot;/&gt;&lt;m_ppcolschidx tagver0=&quot;23004&quot; tagname0=&quot;m_ppcolschidxUNRECOGNIZED&quot; val=&quot;0&quot;/&gt;&lt;m_nBrightness val=&quot;0&quot;/&gt;&lt;/elem&gt;&lt;elem m_fUsage=&quot;4.87881794619842100000E-001&quot;&gt;&lt;m_msothmcolidx val=&quot;0&quot;/&gt;&lt;m_rgb r=&quot;80&quot; g=&quot;80&quot; b=&quot;80&quot;/&gt;&lt;m_ppcolschidx tagver0=&quot;23004&quot; tagname0=&quot;m_ppcolschidxUNRECOGNIZED&quot; val=&quot;0&quot;/&gt;&lt;m_nBrightness val=&quot;0&quot;/&gt;&lt;/elem&gt;&lt;elem m_fUsage=&quot;1.85302018885184190000E-001&quot;&gt;&lt;m_msothmcolidx val=&quot;0&quot;/&gt;&lt;m_rgb r=&quot;55&quot; g=&quot;8e&quot; b=&quot;d5&quot;/&gt;&lt;m_ppcolschidx tagver0=&quot;23004&quot; tagname0=&quot;m_ppcolschidxUNRECOGNIZED&quot; val=&quot;0&quot;/&gt;&lt;m_nBrightness val=&quot;0&quot;/&gt;&lt;/elem&gt;&lt;elem m_fUsage=&quot;1.73608734989145280000E-001&quot;&gt;&lt;m_msothmcolidx val=&quot;0&quot;/&gt;&lt;m_rgb r=&quot;a9&quot; g=&quot;ba&quot; b=&quot;d3&quot;/&gt;&lt;m_ppcolschidx tagver0=&quot;23004&quot; tagname0=&quot;m_ppcolschidxUNRECOGNIZED&quot; val=&quot;0&quot;/&gt;&lt;m_nBrightness val=&quot;0&quot;/&gt;&lt;/elem&gt;&lt;elem m_fUsage=&quot;1.09418989131512430000E-001&quot;&gt;&lt;m_msothmcolidx val=&quot;0&quot;/&gt;&lt;m_rgb r=&quot;f5&quot; g=&quot;cc&quot; b=&quot;cc&quot;/&gt;&lt;m_ppcolschidx tagver0=&quot;23004&quot; tagname0=&quot;m_ppcolschidxUNRECOGNIZED&quot; val=&quot;0&quot;/&gt;&lt;m_nBrightness val=&quot;0&quot;/&gt;&lt;/elem&gt;&lt;elem m_fUsage=&quot;9.84770902183611930000E-002&quot;&gt;&lt;m_msothmcolidx val=&quot;0&quot;/&gt;&lt;m_rgb r=&quot;eb&quot; g=&quot;99&quot; b=&quot;99&quot;/&gt;&lt;m_ppcolschidx tagver0=&quot;23004&quot; tagname0=&quot;m_ppcolschidxUNRECOGNIZED&quot; val=&quot;0&quot;/&gt;&lt;m_nBrightness val=&quot;0&quot;/&gt;&lt;/elem&gt;&lt;elem m_fUsage=&quot;8.86293811965250810000E-002&quot;&gt;&lt;m_msothmcolidx val=&quot;0&quot;/&gt;&lt;m_rgb r=&quot;db&quot; g=&quot;4d&quot; b=&quot;4d&quot;/&gt;&lt;m_ppcolschidx tagver0=&quot;23004&quot; tagname0=&quot;m_ppcolschidxUNRECOGNIZED&quot; val=&quot;0&quot;/&gt;&lt;m_nBrightness val=&quot;0&quot;/&gt;&lt;/elem&gt;&lt;/m_vecMRU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EPS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C3328"/>
        </a:solidFill>
        <a:ln>
          <a:solidFill>
            <a:srgbClr val="9C3328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6273</TotalTime>
  <Words>556</Words>
  <Application>Microsoft Office PowerPoint</Application>
  <PresentationFormat>Widescreen</PresentationFormat>
  <Paragraphs>98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Courier New</vt:lpstr>
      <vt:lpstr>Times New Roman</vt:lpstr>
      <vt:lpstr>Wingdings</vt:lpstr>
      <vt:lpstr>EPS Design</vt:lpstr>
      <vt:lpstr>think-cell Slide</vt:lpstr>
      <vt:lpstr>   </vt:lpstr>
      <vt:lpstr>Jaвно предузеће „Електропривреда Србије“ Огранак ТЕ-КО Костолац, Костолац</vt:lpstr>
      <vt:lpstr>Jaвно предузеће „Електропривреда Србије“ Огранак ТЕ-КО Костолац, Костолац</vt:lpstr>
      <vt:lpstr>Jaвно предузеће „Електропривреда Србије“ Огранак ТЕ-КО Костолац, Костолац</vt:lpstr>
      <vt:lpstr>Jaвно предузеће „Електропривреда Србије“ Огранак ТЕ-КО Костолац, Костолац</vt:lpstr>
      <vt:lpstr>Jaвно предузеће „Електропривреда Србије“ Огранак ТЕ-КО Костолац, Костолац</vt:lpstr>
      <vt:lpstr>Jaвно предузеће „Електропривреда Србије“ Огранак ТЕ-КО Костолац, Костолац</vt:lpstr>
      <vt:lpstr>Jaвно предузеће „Електропривреда Србије“ Огранак ТЕ-КО Костолац, Костолац</vt:lpstr>
      <vt:lpstr>Jaвно предузеће „Електропривреда Србије“ Огранак ТЕ-КО Костолац, Костолац</vt:lpstr>
      <vt:lpstr>Jaвно предузеће „Електропривреда Србије“ Огранак ТЕ-КО Костолац, Костолац</vt:lpstr>
      <vt:lpstr>Jaвно предузеће „Електропривреда Србије“ Огранак ТЕ-КО Костолац, Костолац</vt:lpstr>
      <vt:lpstr>Jaвно предузеће „Електропривреда Србије“ Огранак ТЕ-КО Костолац, Костолац</vt:lpstr>
      <vt:lpstr>Jaвно предузеће „Електропривреда Србије“ Огранак ТЕ-КО Костолац, Костолац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Наслов презентације</dc:title>
  <dc:creator>svetlanape</dc:creator>
  <cp:keywords>21680p</cp:keywords>
  <cp:lastModifiedBy>Valentina Nešić</cp:lastModifiedBy>
  <cp:revision>1786</cp:revision>
  <cp:lastPrinted>2015-02-19T17:42:31Z</cp:lastPrinted>
  <dcterms:created xsi:type="dcterms:W3CDTF">2012-06-18T11:37:59Z</dcterms:created>
  <dcterms:modified xsi:type="dcterms:W3CDTF">2019-10-10T13:53:15Z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TitusGUID">
    <vt:lpwstr>ebab0fc6-35e3-44c5-abf4-5e4d3414e806</vt:lpwstr>
  </property>
</Properties>
</file>