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7" r:id="rId2"/>
    <p:sldId id="471" r:id="rId3"/>
    <p:sldId id="473" r:id="rId4"/>
    <p:sldId id="478" r:id="rId5"/>
    <p:sldId id="483" r:id="rId6"/>
    <p:sldId id="497" r:id="rId7"/>
    <p:sldId id="475" r:id="rId8"/>
    <p:sldId id="498" r:id="rId9"/>
    <p:sldId id="479" r:id="rId10"/>
    <p:sldId id="477" r:id="rId11"/>
    <p:sldId id="481" r:id="rId12"/>
    <p:sldId id="480" r:id="rId13"/>
    <p:sldId id="482" r:id="rId14"/>
    <p:sldId id="485" r:id="rId15"/>
    <p:sldId id="493" r:id="rId16"/>
    <p:sldId id="487" r:id="rId17"/>
    <p:sldId id="486" r:id="rId18"/>
    <p:sldId id="495" r:id="rId19"/>
    <p:sldId id="490" r:id="rId20"/>
    <p:sldId id="491" r:id="rId21"/>
    <p:sldId id="496" r:id="rId22"/>
    <p:sldId id="421" r:id="rId23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0BDB"/>
    <a:srgbClr val="0000E6"/>
    <a:srgbClr val="4747FF"/>
    <a:srgbClr val="85DFFF"/>
    <a:srgbClr val="27697B"/>
    <a:srgbClr val="B6DF89"/>
    <a:srgbClr val="D1D1FF"/>
    <a:srgbClr val="FFF3CD"/>
    <a:srgbClr val="FFE593"/>
    <a:srgbClr val="FFCC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46" autoAdjust="0"/>
    <p:restoredTop sz="94660"/>
  </p:normalViewPr>
  <p:slideViewPr>
    <p:cSldViewPr>
      <p:cViewPr varScale="1">
        <p:scale>
          <a:sx n="83" d="100"/>
          <a:sy n="83" d="100"/>
        </p:scale>
        <p:origin x="118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Ljilja\Prezentacije\Beograd\Balkan%20magazin\2019%2011\EnEf%20u%20Elektroenergetic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Gubici!$B$8</c:f>
              <c:strCache>
                <c:ptCount val="1"/>
                <c:pt idx="0">
                  <c:v>Isporučeno iz DS</c:v>
                </c:pt>
              </c:strCache>
            </c:strRef>
          </c:tx>
          <c:spPr>
            <a:solidFill>
              <a:srgbClr val="5E8BC2"/>
            </a:solidFill>
          </c:spPr>
          <c:invertIfNegative val="0"/>
          <c:cat>
            <c:numRef>
              <c:f>Gubici!$C$3:$L$3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Gubici!$C$8:$L$8</c:f>
              <c:numCache>
                <c:formatCode>#,##0</c:formatCode>
                <c:ptCount val="10"/>
                <c:pt idx="0">
                  <c:v>25105</c:v>
                </c:pt>
                <c:pt idx="1">
                  <c:v>25495</c:v>
                </c:pt>
                <c:pt idx="2">
                  <c:v>25860</c:v>
                </c:pt>
                <c:pt idx="3">
                  <c:v>25672</c:v>
                </c:pt>
                <c:pt idx="4">
                  <c:v>25586</c:v>
                </c:pt>
                <c:pt idx="5">
                  <c:v>25136</c:v>
                </c:pt>
                <c:pt idx="6">
                  <c:v>25895</c:v>
                </c:pt>
                <c:pt idx="7">
                  <c:v>26245</c:v>
                </c:pt>
                <c:pt idx="8">
                  <c:v>26550</c:v>
                </c:pt>
                <c:pt idx="9">
                  <c:v>26376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99-4994-8E01-8C4F9D580CDD}"/>
            </c:ext>
          </c:extLst>
        </c:ser>
        <c:ser>
          <c:idx val="2"/>
          <c:order val="1"/>
          <c:tx>
            <c:strRef>
              <c:f>Gubici!$B$5</c:f>
              <c:strCache>
                <c:ptCount val="1"/>
                <c:pt idx="0">
                  <c:v>Gubici u DS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numRef>
              <c:f>Gubici!$C$3:$L$3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Gubici!$C$5:$L$5</c:f>
              <c:numCache>
                <c:formatCode>#,##0</c:formatCode>
                <c:ptCount val="10"/>
                <c:pt idx="0">
                  <c:v>4865</c:v>
                </c:pt>
                <c:pt idx="1">
                  <c:v>4958</c:v>
                </c:pt>
                <c:pt idx="2">
                  <c:v>4747</c:v>
                </c:pt>
                <c:pt idx="3">
                  <c:v>4586</c:v>
                </c:pt>
                <c:pt idx="4">
                  <c:v>4482</c:v>
                </c:pt>
                <c:pt idx="5">
                  <c:v>4215</c:v>
                </c:pt>
                <c:pt idx="6">
                  <c:v>4236</c:v>
                </c:pt>
                <c:pt idx="7">
                  <c:v>3917</c:v>
                </c:pt>
                <c:pt idx="8">
                  <c:v>3953</c:v>
                </c:pt>
                <c:pt idx="9">
                  <c:v>3664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99-4994-8E01-8C4F9D580C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8"/>
        <c:overlap val="100"/>
        <c:axId val="44584320"/>
        <c:axId val="53634176"/>
      </c:barChart>
      <c:lineChart>
        <c:grouping val="standard"/>
        <c:varyColors val="0"/>
        <c:ser>
          <c:idx val="3"/>
          <c:order val="2"/>
          <c:tx>
            <c:strRef>
              <c:f>Gubici!$B$6</c:f>
              <c:strCache>
                <c:ptCount val="1"/>
                <c:pt idx="0">
                  <c:v>%</c:v>
                </c:pt>
              </c:strCache>
            </c:strRef>
          </c:tx>
          <c:spPr>
            <a:ln w="50800" cmpd="sng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Gubici!$C$2:$L$2</c:f>
              <c:numCache>
                <c:formatCode>General</c:formatCode>
                <c:ptCount val="10"/>
              </c:numCache>
            </c:numRef>
          </c:cat>
          <c:val>
            <c:numRef>
              <c:f>Gubici!$C$6:$L$6</c:f>
              <c:numCache>
                <c:formatCode>#,##0.0</c:formatCode>
                <c:ptCount val="10"/>
                <c:pt idx="0">
                  <c:v>16.232899566232899</c:v>
                </c:pt>
                <c:pt idx="1">
                  <c:v>16.280826191179841</c:v>
                </c:pt>
                <c:pt idx="2">
                  <c:v>15.509523965106021</c:v>
                </c:pt>
                <c:pt idx="3">
                  <c:v>15.156322294930266</c:v>
                </c:pt>
                <c:pt idx="4">
                  <c:v>14.90621258480777</c:v>
                </c:pt>
                <c:pt idx="5">
                  <c:v>14.360669142448304</c:v>
                </c:pt>
                <c:pt idx="6">
                  <c:v>14.058610733131992</c:v>
                </c:pt>
                <c:pt idx="7">
                  <c:v>12.986539354154241</c:v>
                </c:pt>
                <c:pt idx="8">
                  <c:v>12.959381044487429</c:v>
                </c:pt>
                <c:pt idx="9">
                  <c:v>12.197070572569906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599-4994-8E01-8C4F9D580C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637504"/>
        <c:axId val="53635712"/>
      </c:lineChart>
      <c:catAx>
        <c:axId val="44584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3634176"/>
        <c:crosses val="autoZero"/>
        <c:auto val="1"/>
        <c:lblAlgn val="ctr"/>
        <c:lblOffset val="100"/>
        <c:noMultiLvlLbl val="0"/>
      </c:catAx>
      <c:valAx>
        <c:axId val="53634176"/>
        <c:scaling>
          <c:orientation val="minMax"/>
          <c:min val="230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4584320"/>
        <c:crosses val="autoZero"/>
        <c:crossBetween val="between"/>
      </c:valAx>
      <c:valAx>
        <c:axId val="53635712"/>
        <c:scaling>
          <c:orientation val="minMax"/>
          <c:max val="20"/>
          <c:min val="10"/>
        </c:scaling>
        <c:delete val="0"/>
        <c:axPos val="r"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3637504"/>
        <c:crosses val="max"/>
        <c:crossBetween val="between"/>
        <c:minorUnit val="0.4"/>
      </c:valAx>
      <c:catAx>
        <c:axId val="536375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53635712"/>
        <c:crosses val="autoZero"/>
        <c:auto val="1"/>
        <c:lblAlgn val="ctr"/>
        <c:lblOffset val="100"/>
        <c:noMultiLvlLbl val="0"/>
      </c:catAx>
    </c:plotArea>
    <c:legend>
      <c:legendPos val="b"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0.1092</cdr:x>
      <cdr:y>0.04751</cdr:y>
    </cdr:from>
    <cdr:to>
      <cdr:x>0.21121</cdr:x>
      <cdr:y>0.13539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9120" y="152400"/>
          <a:ext cx="541020" cy="2819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400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88CBB-2DD2-4C1D-A8C7-822E502834A4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30220"/>
            <a:ext cx="2946400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30220"/>
            <a:ext cx="2946400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A6F898-DECF-4267-8D94-4DA753B716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338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6400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EE8CF0-FECE-401D-9803-89126B658237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5" y="4716707"/>
            <a:ext cx="5438775" cy="446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430222"/>
            <a:ext cx="2946400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30222"/>
            <a:ext cx="2946400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F509EF-FE05-4D41-9B23-F656CE646A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055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29785-2374-4A44-B5D6-2868FDAD69E2}" type="slidenum">
              <a:rPr lang="en-US" altLang="en-US" smtClean="0"/>
              <a:pPr/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052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352AB-E365-49E6-BEDE-2B9D0D67C093}" type="datetime1">
              <a:rPr lang="en-US" smtClean="0"/>
              <a:pPr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985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4C549-E59C-4EEE-9A1A-146CDDBBE02C}" type="datetime1">
              <a:rPr lang="en-US" smtClean="0"/>
              <a:pPr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879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B0A1-8429-4D26-AA6D-6A2C63D6FD1D}" type="datetime1">
              <a:rPr lang="en-US" smtClean="0"/>
              <a:pPr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228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73DD-A40F-441C-A3C1-8A7C9A307EBA}" type="datetime1">
              <a:rPr lang="en-US" smtClean="0"/>
              <a:pPr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906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58CD9-00CE-4350-9C69-A3FB092C6795}" type="datetime1">
              <a:rPr lang="en-US" smtClean="0"/>
              <a:pPr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7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CFF1-2830-4C14-95C5-E566F1ECE8D9}" type="datetime1">
              <a:rPr lang="en-US" smtClean="0"/>
              <a:pPr/>
              <a:t>11/22/2019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262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FF60B-D37F-4794-9CB3-41C53E85151A}" type="datetime1">
              <a:rPr lang="en-US" smtClean="0"/>
              <a:pPr/>
              <a:t>11/22/2019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344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59973-9EA2-4877-9F49-5622370F6625}" type="datetime1">
              <a:rPr lang="en-US" smtClean="0"/>
              <a:pPr/>
              <a:t>11/22/2019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398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ED94-4C70-44FA-8FA1-D32323696473}" type="datetime1">
              <a:rPr lang="en-US" smtClean="0"/>
              <a:pPr/>
              <a:t>11/22/2019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082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F329-BF00-4734-8627-5D40EE800FC9}" type="datetime1">
              <a:rPr lang="en-US" smtClean="0"/>
              <a:pPr/>
              <a:t>11/22/2019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586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28E82-DAF8-4079-9E4D-635B9141FF49}" type="datetime1">
              <a:rPr lang="en-US" smtClean="0"/>
              <a:pPr/>
              <a:t>11/22/2019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59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3C28B-FF3C-46F2-A359-A8168F4A0C3E}" type="datetime1">
              <a:rPr lang="en-US" smtClean="0"/>
              <a:pPr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8706A-FCBB-4084-8CC1-2CB3294292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51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ljiljana.hadzibabic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hyperlink" Target="http://www.aers.org.yu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B7E9A7E-10C9-4750-BD3D-D885A8B155F8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28800"/>
            <a:ext cx="9144000" cy="609599"/>
          </a:xfrm>
        </p:spPr>
        <p:txBody>
          <a:bodyPr>
            <a:normAutofit fontScale="90000"/>
          </a:bodyPr>
          <a:lstStyle/>
          <a:p>
            <a:r>
              <a:rPr lang="pl-PL" sz="4000" dirty="0" smtClean="0"/>
              <a:t/>
            </a:r>
            <a:br>
              <a:rPr lang="pl-PL" sz="4000" dirty="0" smtClean="0"/>
            </a:br>
            <a:endParaRPr lang="en-US" sz="4000" dirty="0" smtClean="0">
              <a:solidFill>
                <a:srgbClr val="3333FF"/>
              </a:solidFill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5638800"/>
            <a:ext cx="6400800" cy="533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x-none" sz="2000" b="1" dirty="0" smtClean="0">
                <a:solidFill>
                  <a:srgbClr val="0000E6"/>
                </a:solidFill>
              </a:rPr>
              <a:t>Beograd</a:t>
            </a:r>
            <a:r>
              <a:rPr lang="en-US" sz="2000" b="1" dirty="0" smtClean="0">
                <a:solidFill>
                  <a:srgbClr val="0000E6"/>
                </a:solidFill>
              </a:rPr>
              <a:t>,</a:t>
            </a:r>
            <a:r>
              <a:rPr lang="x-none" sz="2000" b="1" smtClean="0">
                <a:solidFill>
                  <a:srgbClr val="0000E6"/>
                </a:solidFill>
              </a:rPr>
              <a:t> </a:t>
            </a:r>
            <a:r>
              <a:rPr lang="sr-Latn-CS" sz="2000" b="1" dirty="0" smtClean="0">
                <a:solidFill>
                  <a:srgbClr val="0000E6"/>
                </a:solidFill>
              </a:rPr>
              <a:t>22</a:t>
            </a:r>
            <a:r>
              <a:rPr lang="x-none" sz="2000" b="1" smtClean="0">
                <a:solidFill>
                  <a:srgbClr val="0000E6"/>
                </a:solidFill>
              </a:rPr>
              <a:t>. </a:t>
            </a:r>
            <a:r>
              <a:rPr lang="sr-Latn-CS" sz="2000" b="1" dirty="0" smtClean="0">
                <a:solidFill>
                  <a:srgbClr val="0000E6"/>
                </a:solidFill>
              </a:rPr>
              <a:t>novembra</a:t>
            </a:r>
            <a:r>
              <a:rPr lang="x-none" sz="2000" b="1" smtClean="0">
                <a:solidFill>
                  <a:srgbClr val="0000E6"/>
                </a:solidFill>
              </a:rPr>
              <a:t> </a:t>
            </a:r>
            <a:r>
              <a:rPr lang="en-US" sz="2000" b="1" dirty="0" smtClean="0">
                <a:solidFill>
                  <a:srgbClr val="0000E6"/>
                </a:solidFill>
              </a:rPr>
              <a:t>201</a:t>
            </a:r>
            <a:r>
              <a:rPr lang="sr-Latn-CS" sz="2000" b="1" dirty="0" smtClean="0">
                <a:solidFill>
                  <a:srgbClr val="0000E6"/>
                </a:solidFill>
              </a:rPr>
              <a:t>9</a:t>
            </a:r>
            <a:r>
              <a:rPr lang="en-US" sz="2000" b="1" dirty="0" smtClean="0">
                <a:solidFill>
                  <a:srgbClr val="0000E6"/>
                </a:solidFill>
              </a:rPr>
              <a:t>.</a:t>
            </a:r>
            <a:endParaRPr lang="en-US" sz="2000" b="1" i="1" dirty="0">
              <a:solidFill>
                <a:srgbClr val="0000E6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209800" y="4648200"/>
            <a:ext cx="670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algn="r" eaLnBrk="0" hangingPunct="0"/>
            <a:r>
              <a:rPr lang="en-US" sz="2400" b="1" i="1" dirty="0" smtClean="0">
                <a:solidFill>
                  <a:srgbClr val="CC00CC"/>
                </a:solidFill>
              </a:rPr>
              <a:t>Ljiljana Had</a:t>
            </a:r>
            <a:r>
              <a:rPr lang="x-none" sz="2400" b="1" i="1" dirty="0" smtClean="0">
                <a:solidFill>
                  <a:srgbClr val="CC00CC"/>
                </a:solidFill>
              </a:rPr>
              <a:t>žibabić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0"/>
            <a:ext cx="5848350" cy="1368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0" y="2133600"/>
            <a:ext cx="89154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E6"/>
                </a:solidFill>
              </a:rPr>
              <a:t>„</a:t>
            </a:r>
            <a:r>
              <a:rPr lang="en-US" sz="2800" b="1" dirty="0" err="1" smtClean="0">
                <a:solidFill>
                  <a:srgbClr val="0000E6"/>
                </a:solidFill>
              </a:rPr>
              <a:t>Energetska</a:t>
            </a:r>
            <a:r>
              <a:rPr lang="en-US" sz="2800" b="1" dirty="0" smtClean="0">
                <a:solidFill>
                  <a:srgbClr val="0000E6"/>
                </a:solidFill>
              </a:rPr>
              <a:t> </a:t>
            </a:r>
            <a:r>
              <a:rPr lang="en-US" sz="2800" b="1" dirty="0" err="1" smtClean="0">
                <a:solidFill>
                  <a:srgbClr val="0000E6"/>
                </a:solidFill>
              </a:rPr>
              <a:t>efikasnost</a:t>
            </a:r>
            <a:r>
              <a:rPr lang="en-US" sz="2800" b="1" dirty="0" smtClean="0">
                <a:solidFill>
                  <a:srgbClr val="0000E6"/>
                </a:solidFill>
              </a:rPr>
              <a:t> – </a:t>
            </a:r>
            <a:r>
              <a:rPr lang="en-US" sz="2800" b="1" dirty="0" err="1" smtClean="0">
                <a:solidFill>
                  <a:srgbClr val="0000E6"/>
                </a:solidFill>
              </a:rPr>
              <a:t>neiskorišćeni</a:t>
            </a:r>
            <a:r>
              <a:rPr lang="en-US" sz="2800" b="1" dirty="0" smtClean="0">
                <a:solidFill>
                  <a:srgbClr val="0000E6"/>
                </a:solidFill>
              </a:rPr>
              <a:t> </a:t>
            </a:r>
            <a:r>
              <a:rPr lang="en-US" sz="2800" b="1" dirty="0" err="1" smtClean="0">
                <a:solidFill>
                  <a:srgbClr val="0000E6"/>
                </a:solidFill>
              </a:rPr>
              <a:t>resurs</a:t>
            </a:r>
            <a:r>
              <a:rPr lang="en-US" sz="2800" b="1" dirty="0" smtClean="0">
                <a:solidFill>
                  <a:srgbClr val="0000E6"/>
                </a:solidFill>
              </a:rPr>
              <a:t> </a:t>
            </a:r>
            <a:r>
              <a:rPr lang="en-US" sz="2800" b="1" dirty="0" err="1" smtClean="0">
                <a:solidFill>
                  <a:srgbClr val="0000E6"/>
                </a:solidFill>
              </a:rPr>
              <a:t>Srbije</a:t>
            </a:r>
            <a:r>
              <a:rPr lang="en-US" sz="2800" b="1" dirty="0" smtClean="0">
                <a:solidFill>
                  <a:srgbClr val="0000E6"/>
                </a:solidFill>
              </a:rPr>
              <a:t>”</a:t>
            </a:r>
            <a:endParaRPr lang="en-US" sz="2800" dirty="0" smtClean="0">
              <a:solidFill>
                <a:srgbClr val="0000E6"/>
              </a:solidFill>
            </a:endParaRPr>
          </a:p>
          <a:p>
            <a:pPr algn="ctr"/>
            <a:r>
              <a:rPr lang="sr-Latn-CS" sz="4400" b="1" dirty="0" smtClean="0">
                <a:solidFill>
                  <a:srgbClr val="0000E6"/>
                </a:solidFill>
              </a:rPr>
              <a:t>Energetska efikasnost u </a:t>
            </a:r>
            <a:r>
              <a:rPr lang="sr-Latn-CS" sz="4400" b="1" dirty="0" err="1" smtClean="0">
                <a:solidFill>
                  <a:srgbClr val="0000E6"/>
                </a:solidFill>
              </a:rPr>
              <a:t>elektroenergetici</a:t>
            </a:r>
            <a:endParaRPr lang="en-US" sz="4000" b="1" dirty="0">
              <a:solidFill>
                <a:srgbClr val="0000E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36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054" y="152400"/>
            <a:ext cx="8368145" cy="609600"/>
          </a:xfrm>
        </p:spPr>
        <p:txBody>
          <a:bodyPr>
            <a:noAutofit/>
          </a:bodyPr>
          <a:lstStyle/>
          <a:p>
            <a:r>
              <a:rPr lang="sr-Latn-CS" b="1" dirty="0" smtClean="0">
                <a:solidFill>
                  <a:srgbClr val="CC00CC"/>
                </a:solidFill>
              </a:rPr>
              <a:t>EE proizvodnih kapaciteta</a:t>
            </a:r>
            <a:endParaRPr lang="en-US" dirty="0">
              <a:solidFill>
                <a:srgbClr val="CC00CC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762000"/>
            <a:ext cx="8153400" cy="76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/>
          <a:p>
            <a:pPr algn="ctr"/>
            <a:endParaRPr lang="sr-Latn-C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28600" y="838200"/>
            <a:ext cx="8458200" cy="6019800"/>
          </a:xfrm>
        </p:spPr>
        <p:txBody>
          <a:bodyPr>
            <a:noAutofit/>
          </a:bodyPr>
          <a:lstStyle/>
          <a:p>
            <a:r>
              <a:rPr lang="sr-Latn-CS" b="1" dirty="0" smtClean="0">
                <a:solidFill>
                  <a:srgbClr val="0000E6"/>
                </a:solidFill>
              </a:rPr>
              <a:t>Struktura + starost proizvodnih kapaciteta u Srbiji – nedovoljno efikasna proizvodnja</a:t>
            </a:r>
            <a:endParaRPr lang="sr-Latn-CS" b="1" dirty="0" smtClean="0">
              <a:solidFill>
                <a:srgbClr val="FF0000"/>
              </a:solidFill>
            </a:endParaRPr>
          </a:p>
          <a:p>
            <a:endParaRPr lang="sr-Latn-CS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828800"/>
            <a:ext cx="8591276" cy="488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52400" y="5791200"/>
            <a:ext cx="313053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800" b="1" dirty="0" smtClean="0">
                <a:solidFill>
                  <a:srgbClr val="FF0000"/>
                </a:solidFill>
              </a:rPr>
              <a:t>Visoko efikasni CHP</a:t>
            </a:r>
          </a:p>
          <a:p>
            <a:r>
              <a:rPr lang="sr-Latn-CS" sz="2800" b="1" dirty="0" smtClean="0">
                <a:solidFill>
                  <a:srgbClr val="FF0000"/>
                </a:solidFill>
              </a:rPr>
              <a:t>i OIE  – očekivanja ?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8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054" y="152400"/>
            <a:ext cx="8368145" cy="609600"/>
          </a:xfrm>
        </p:spPr>
        <p:txBody>
          <a:bodyPr>
            <a:noAutofit/>
          </a:bodyPr>
          <a:lstStyle/>
          <a:p>
            <a:r>
              <a:rPr lang="sr-Latn-CS" b="1" dirty="0" smtClean="0">
                <a:solidFill>
                  <a:srgbClr val="CC00CC"/>
                </a:solidFill>
              </a:rPr>
              <a:t>Prenosni sistem</a:t>
            </a:r>
            <a:endParaRPr lang="en-US" dirty="0">
              <a:solidFill>
                <a:srgbClr val="CC00CC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685800"/>
            <a:ext cx="8153400" cy="76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/>
          <a:p>
            <a:pPr algn="ctr"/>
            <a:endParaRPr lang="sr-Latn-C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762000"/>
            <a:ext cx="838200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3200" b="1" dirty="0" smtClean="0">
                <a:solidFill>
                  <a:srgbClr val="0000E6"/>
                </a:solidFill>
              </a:rPr>
              <a:t>POSTIGNUTA EE je ZADOVOLJAVAJUĆA:</a:t>
            </a:r>
          </a:p>
          <a:p>
            <a:pPr marL="450850" indent="-277813">
              <a:spcBef>
                <a:spcPts val="1200"/>
              </a:spcBef>
              <a:buFont typeface="Arial" pitchFamily="34" charset="0"/>
              <a:buChar char="•"/>
            </a:pPr>
            <a:r>
              <a:rPr lang="sr-Latn-CS" sz="3200" b="1" dirty="0" smtClean="0">
                <a:solidFill>
                  <a:srgbClr val="0000E6"/>
                </a:solidFill>
              </a:rPr>
              <a:t>Tehnički gubici </a:t>
            </a:r>
            <a:r>
              <a:rPr lang="sr-Latn-CS" sz="3200" b="1" dirty="0" err="1" smtClean="0">
                <a:solidFill>
                  <a:srgbClr val="0000E6"/>
                </a:solidFill>
              </a:rPr>
              <a:t>el</a:t>
            </a:r>
            <a:r>
              <a:rPr lang="sr-Latn-CS" sz="3200" b="1" dirty="0" smtClean="0">
                <a:solidFill>
                  <a:srgbClr val="0000E6"/>
                </a:solidFill>
              </a:rPr>
              <a:t>. energije:  2,1%</a:t>
            </a:r>
          </a:p>
          <a:p>
            <a:pPr marL="450850" indent="-277813">
              <a:buFont typeface="Arial" pitchFamily="34" charset="0"/>
              <a:buChar char="•"/>
            </a:pPr>
            <a:r>
              <a:rPr lang="sr-Latn-CS" sz="3200" b="1" dirty="0" smtClean="0">
                <a:solidFill>
                  <a:srgbClr val="0000E6"/>
                </a:solidFill>
              </a:rPr>
              <a:t>Tehničko stanje sistema – na nivou EU</a:t>
            </a:r>
          </a:p>
          <a:p>
            <a:pPr marL="450850" indent="-277813">
              <a:buFont typeface="Arial" pitchFamily="34" charset="0"/>
              <a:buChar char="•"/>
            </a:pPr>
            <a:r>
              <a:rPr lang="sr-Latn-CS" sz="3200" b="1" dirty="0" smtClean="0">
                <a:solidFill>
                  <a:srgbClr val="0000E6"/>
                </a:solidFill>
              </a:rPr>
              <a:t>Dovoljan broj i kapacitet </a:t>
            </a:r>
            <a:r>
              <a:rPr lang="sr-Latn-CS" sz="3200" b="1" dirty="0" err="1" smtClean="0">
                <a:solidFill>
                  <a:srgbClr val="0000E6"/>
                </a:solidFill>
              </a:rPr>
              <a:t>interkonektivnih</a:t>
            </a:r>
            <a:r>
              <a:rPr lang="sr-Latn-CS" sz="3200" b="1" dirty="0" smtClean="0">
                <a:solidFill>
                  <a:srgbClr val="0000E6"/>
                </a:solidFill>
              </a:rPr>
              <a:t> vodova</a:t>
            </a:r>
          </a:p>
          <a:p>
            <a:pPr marL="450850" indent="-277813">
              <a:buFont typeface="Arial" pitchFamily="34" charset="0"/>
              <a:buChar char="•"/>
            </a:pPr>
            <a:r>
              <a:rPr lang="sr-Latn-CS" sz="3200" b="1" dirty="0" smtClean="0">
                <a:solidFill>
                  <a:srgbClr val="0000E6"/>
                </a:solidFill>
              </a:rPr>
              <a:t>Opremljenost naprednim sistemima merenja</a:t>
            </a:r>
          </a:p>
          <a:p>
            <a:pPr marL="450850" indent="-277813">
              <a:buFont typeface="Arial" pitchFamily="34" charset="0"/>
              <a:buChar char="•"/>
            </a:pPr>
            <a:r>
              <a:rPr lang="sr-Latn-CS" sz="3200" b="1" dirty="0" smtClean="0">
                <a:solidFill>
                  <a:srgbClr val="0000E6"/>
                </a:solidFill>
              </a:rPr>
              <a:t>Visoka transparentnost: </a:t>
            </a:r>
            <a:r>
              <a:rPr lang="sr-Latn-CS" sz="2800" b="1" dirty="0" smtClean="0">
                <a:solidFill>
                  <a:srgbClr val="0000E6"/>
                </a:solidFill>
              </a:rPr>
              <a:t>dostupnost podataka o isporučenoj energiji, raspodeli </a:t>
            </a:r>
            <a:r>
              <a:rPr lang="sr-Latn-CS" sz="2800" b="1" dirty="0" err="1" smtClean="0">
                <a:solidFill>
                  <a:srgbClr val="0000E6"/>
                </a:solidFill>
              </a:rPr>
              <a:t>prekograničnih</a:t>
            </a:r>
            <a:r>
              <a:rPr lang="sr-Latn-CS" sz="2800" b="1" dirty="0" smtClean="0">
                <a:solidFill>
                  <a:srgbClr val="0000E6"/>
                </a:solidFill>
              </a:rPr>
              <a:t> kapaciteta, balansno odgovornim stranama, angažovanju balansne energije i ceni poravnanja ... – ispunjavaju EU zahteve</a:t>
            </a:r>
            <a:endParaRPr lang="sr-Latn-CS" sz="2400" b="1" dirty="0" smtClean="0">
              <a:solidFill>
                <a:srgbClr val="0000E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8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054" y="152400"/>
            <a:ext cx="8368145" cy="609600"/>
          </a:xfrm>
        </p:spPr>
        <p:txBody>
          <a:bodyPr>
            <a:noAutofit/>
          </a:bodyPr>
          <a:lstStyle/>
          <a:p>
            <a:r>
              <a:rPr lang="sr-Latn-CS" b="1" dirty="0" smtClean="0">
                <a:solidFill>
                  <a:srgbClr val="CC00CC"/>
                </a:solidFill>
              </a:rPr>
              <a:t>Distributivni sistem</a:t>
            </a:r>
            <a:endParaRPr lang="en-US" dirty="0">
              <a:solidFill>
                <a:srgbClr val="CC00CC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762000"/>
            <a:ext cx="8153400" cy="76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/>
          <a:p>
            <a:pPr algn="ctr"/>
            <a:endParaRPr lang="sr-Latn-C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914400"/>
            <a:ext cx="8229600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3200" b="1" dirty="0" smtClean="0">
                <a:solidFill>
                  <a:srgbClr val="FF0000"/>
                </a:solidFill>
              </a:rPr>
              <a:t>Značajan kapacitet za povećanje efikasnosti</a:t>
            </a:r>
          </a:p>
          <a:p>
            <a:endParaRPr lang="sr-Latn-CS" sz="1400" b="1" dirty="0" smtClean="0">
              <a:solidFill>
                <a:srgbClr val="0000E6"/>
              </a:solidFill>
            </a:endParaRPr>
          </a:p>
          <a:p>
            <a:r>
              <a:rPr lang="sr-Latn-CS" sz="3200" b="1" dirty="0" smtClean="0">
                <a:solidFill>
                  <a:srgbClr val="0000E6"/>
                </a:solidFill>
              </a:rPr>
              <a:t>RADI SE NA:</a:t>
            </a:r>
          </a:p>
          <a:p>
            <a:pPr marL="450850" indent="-450850">
              <a:buFont typeface="Arial" pitchFamily="34" charset="0"/>
              <a:buChar char="•"/>
            </a:pPr>
            <a:r>
              <a:rPr lang="sr-Latn-CS" sz="3200" b="1" dirty="0" smtClean="0">
                <a:solidFill>
                  <a:srgbClr val="0000E6"/>
                </a:solidFill>
              </a:rPr>
              <a:t>Smanjenju gubitaka </a:t>
            </a:r>
            <a:r>
              <a:rPr lang="sr-Latn-CS" sz="3200" b="1" dirty="0" err="1" smtClean="0">
                <a:solidFill>
                  <a:srgbClr val="0000E6"/>
                </a:solidFill>
              </a:rPr>
              <a:t>el</a:t>
            </a:r>
            <a:r>
              <a:rPr lang="sr-Latn-CS" sz="3200" b="1" dirty="0" smtClean="0">
                <a:solidFill>
                  <a:srgbClr val="0000E6"/>
                </a:solidFill>
              </a:rPr>
              <a:t>. energije  (</a:t>
            </a:r>
            <a:r>
              <a:rPr lang="sr-Latn-CS" sz="2400" b="1" dirty="0" smtClean="0">
                <a:solidFill>
                  <a:srgbClr val="0000E6"/>
                </a:solidFill>
              </a:rPr>
              <a:t>12,2% u 2018.</a:t>
            </a:r>
            <a:r>
              <a:rPr lang="sr-Latn-CS" sz="3200" b="1" dirty="0" smtClean="0">
                <a:solidFill>
                  <a:srgbClr val="0000E6"/>
                </a:solidFill>
              </a:rPr>
              <a:t>) – plan smanjenja gubitaka; regulator ne priznaje sve ostvarene gubitke</a:t>
            </a:r>
          </a:p>
          <a:p>
            <a:pPr indent="450850">
              <a:buFont typeface="Arial" pitchFamily="34" charset="0"/>
              <a:buChar char="•"/>
            </a:pPr>
            <a:r>
              <a:rPr lang="sr-Latn-CS" sz="3200" b="1" dirty="0" smtClean="0">
                <a:solidFill>
                  <a:srgbClr val="0000E6"/>
                </a:solidFill>
              </a:rPr>
              <a:t>Pravnom statusu ODS, u skladu sa zakonom </a:t>
            </a:r>
          </a:p>
          <a:p>
            <a:pPr indent="450850">
              <a:buFont typeface="Arial" pitchFamily="34" charset="0"/>
              <a:buChar char="•"/>
            </a:pPr>
            <a:r>
              <a:rPr lang="sr-Latn-CS" sz="3200" b="1" dirty="0" smtClean="0">
                <a:solidFill>
                  <a:srgbClr val="0000E6"/>
                </a:solidFill>
              </a:rPr>
              <a:t>Poboljšanju tehničkog stanja sistema</a:t>
            </a:r>
          </a:p>
          <a:p>
            <a:pPr marL="450850" indent="-450850">
              <a:buFont typeface="Arial" pitchFamily="34" charset="0"/>
              <a:buChar char="•"/>
            </a:pPr>
            <a:r>
              <a:rPr lang="sr-Latn-CS" sz="3200" b="1" dirty="0" smtClean="0">
                <a:solidFill>
                  <a:srgbClr val="0000E6"/>
                </a:solidFill>
              </a:rPr>
              <a:t>Preuzimanju mernih uređaja i priključnih vodova</a:t>
            </a:r>
          </a:p>
          <a:p>
            <a:pPr marL="450850" indent="-450850">
              <a:buFont typeface="Arial" pitchFamily="34" charset="0"/>
              <a:buChar char="•"/>
            </a:pPr>
            <a:r>
              <a:rPr lang="sr-Latn-CS" sz="3200" b="1" dirty="0" smtClean="0">
                <a:solidFill>
                  <a:srgbClr val="0000E6"/>
                </a:solidFill>
              </a:rPr>
              <a:t>Razvoju “naprednih” sistema merenja</a:t>
            </a:r>
          </a:p>
          <a:p>
            <a:pPr marL="450850" indent="-450850">
              <a:buFont typeface="Arial" pitchFamily="34" charset="0"/>
              <a:buChar char="•"/>
            </a:pPr>
            <a:r>
              <a:rPr lang="sr-Latn-CS" sz="3200" b="1" dirty="0" smtClean="0">
                <a:solidFill>
                  <a:srgbClr val="0000E6"/>
                </a:solidFill>
              </a:rPr>
              <a:t>......</a:t>
            </a:r>
          </a:p>
          <a:p>
            <a:endParaRPr lang="sr-Latn-CS" sz="3200" b="1" dirty="0" smtClean="0">
              <a:solidFill>
                <a:srgbClr val="0000E6"/>
              </a:solidFill>
            </a:endParaRPr>
          </a:p>
          <a:p>
            <a:endParaRPr lang="en-US" sz="3200" dirty="0" smtClean="0"/>
          </a:p>
          <a:p>
            <a:endParaRPr lang="sr-Latn-CS" sz="2400" b="1" dirty="0" smtClean="0">
              <a:solidFill>
                <a:srgbClr val="FF0000"/>
              </a:solidFill>
            </a:endParaRPr>
          </a:p>
          <a:p>
            <a:endParaRPr lang="sr-Latn-CS" sz="2400" b="1" dirty="0" smtClean="0">
              <a:solidFill>
                <a:srgbClr val="FF0000"/>
              </a:solidFill>
            </a:endParaRPr>
          </a:p>
          <a:p>
            <a:endParaRPr lang="sr-Latn-CS" sz="2400" b="1" dirty="0" smtClean="0">
              <a:solidFill>
                <a:srgbClr val="0000E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8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054" y="152400"/>
            <a:ext cx="8368145" cy="609600"/>
          </a:xfrm>
        </p:spPr>
        <p:txBody>
          <a:bodyPr>
            <a:noAutofit/>
          </a:bodyPr>
          <a:lstStyle/>
          <a:p>
            <a:r>
              <a:rPr lang="sr-Latn-CS" b="1" dirty="0" smtClean="0">
                <a:solidFill>
                  <a:srgbClr val="CC00CC"/>
                </a:solidFill>
              </a:rPr>
              <a:t>Distributivni sistem</a:t>
            </a:r>
            <a:endParaRPr lang="en-US" dirty="0">
              <a:solidFill>
                <a:srgbClr val="CC00CC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762000"/>
            <a:ext cx="8153400" cy="76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/>
          <a:p>
            <a:pPr algn="ctr"/>
            <a:endParaRPr lang="sr-Latn-C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914400"/>
            <a:ext cx="8001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>
                <a:solidFill>
                  <a:srgbClr val="0000E6"/>
                </a:solidFill>
              </a:rPr>
              <a:t>Gubici električne energije: -4% za 9 godina </a:t>
            </a:r>
            <a:r>
              <a:rPr lang="sr-Latn-CS" sz="2400" dirty="0" smtClean="0">
                <a:solidFill>
                  <a:srgbClr val="0000E6"/>
                </a:solidFill>
              </a:rPr>
              <a:t>(sa 4,8 na 3,7 </a:t>
            </a:r>
            <a:r>
              <a:rPr lang="sr-Latn-CS" sz="2400" dirty="0" err="1" smtClean="0">
                <a:solidFill>
                  <a:srgbClr val="0000E6"/>
                </a:solidFill>
              </a:rPr>
              <a:t>TWh</a:t>
            </a:r>
            <a:r>
              <a:rPr lang="sr-Latn-CS" sz="2400" dirty="0" smtClean="0">
                <a:solidFill>
                  <a:srgbClr val="0000E6"/>
                </a:solidFill>
              </a:rPr>
              <a:t>)</a:t>
            </a:r>
          </a:p>
          <a:p>
            <a:endParaRPr lang="sr-Latn-CS" sz="2400" b="1" dirty="0" smtClean="0">
              <a:solidFill>
                <a:srgbClr val="0000E6"/>
              </a:solidFill>
            </a:endParaRPr>
          </a:p>
          <a:p>
            <a:endParaRPr lang="sr-Latn-CS" sz="2400" b="1" dirty="0" smtClean="0">
              <a:solidFill>
                <a:srgbClr val="0000E6"/>
              </a:solidFill>
            </a:endParaRPr>
          </a:p>
          <a:p>
            <a:endParaRPr lang="sr-Latn-CS" sz="2400" b="1" dirty="0" smtClean="0">
              <a:solidFill>
                <a:srgbClr val="FF0000"/>
              </a:solidFill>
            </a:endParaRPr>
          </a:p>
          <a:p>
            <a:endParaRPr lang="sr-Latn-CS" sz="2400" b="1" dirty="0" smtClean="0">
              <a:solidFill>
                <a:srgbClr val="FF0000"/>
              </a:solidFill>
            </a:endParaRPr>
          </a:p>
          <a:p>
            <a:endParaRPr lang="sr-Latn-CS" sz="2400" b="1" dirty="0" smtClean="0">
              <a:solidFill>
                <a:srgbClr val="0000E6"/>
              </a:solidFill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304800" y="1371600"/>
          <a:ext cx="83820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9"/>
          <p:cNvSpPr txBox="1"/>
          <p:nvPr/>
        </p:nvSpPr>
        <p:spPr>
          <a:xfrm>
            <a:off x="1219200" y="1524000"/>
            <a:ext cx="883919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CS" sz="2000" dirty="0" err="1"/>
              <a:t>GWh</a:t>
            </a:r>
            <a:endParaRPr lang="en-US" sz="2000" dirty="0"/>
          </a:p>
        </p:txBody>
      </p:sp>
      <p:sp>
        <p:nvSpPr>
          <p:cNvPr id="10" name="TextBox 10"/>
          <p:cNvSpPr txBox="1"/>
          <p:nvPr/>
        </p:nvSpPr>
        <p:spPr>
          <a:xfrm>
            <a:off x="7772400" y="1524000"/>
            <a:ext cx="422547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CS" sz="2000" dirty="0"/>
              <a:t>%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048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054" y="152400"/>
            <a:ext cx="8368145" cy="609600"/>
          </a:xfrm>
        </p:spPr>
        <p:txBody>
          <a:bodyPr>
            <a:noAutofit/>
          </a:bodyPr>
          <a:lstStyle/>
          <a:p>
            <a:r>
              <a:rPr lang="sr-Latn-CS" b="1" dirty="0" smtClean="0">
                <a:solidFill>
                  <a:srgbClr val="CC00CC"/>
                </a:solidFill>
              </a:rPr>
              <a:t>Distributivni sistem</a:t>
            </a:r>
            <a:endParaRPr lang="en-US" dirty="0">
              <a:solidFill>
                <a:srgbClr val="CC00CC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762000"/>
            <a:ext cx="8153400" cy="76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/>
          <a:p>
            <a:pPr algn="ctr"/>
            <a:endParaRPr lang="sr-Latn-C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914400"/>
            <a:ext cx="8686800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800" b="1" dirty="0" smtClean="0">
                <a:solidFill>
                  <a:srgbClr val="FF0000"/>
                </a:solidFill>
              </a:rPr>
              <a:t>POTREBNO:</a:t>
            </a:r>
          </a:p>
          <a:p>
            <a:pPr marL="450850" indent="-450850">
              <a:buFont typeface="Arial" pitchFamily="34" charset="0"/>
              <a:buChar char="•"/>
            </a:pPr>
            <a:r>
              <a:rPr lang="sr-Latn-CS" sz="3300" b="1" dirty="0" smtClean="0">
                <a:solidFill>
                  <a:srgbClr val="0000E6"/>
                </a:solidFill>
              </a:rPr>
              <a:t>I</a:t>
            </a:r>
            <a:r>
              <a:rPr lang="en-US" sz="3300" b="1" dirty="0" err="1" smtClean="0">
                <a:solidFill>
                  <a:srgbClr val="0000E6"/>
                </a:solidFill>
              </a:rPr>
              <a:t>ntenziviranje</a:t>
            </a:r>
            <a:r>
              <a:rPr lang="en-U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investicija</a:t>
            </a:r>
            <a:r>
              <a:rPr lang="en-US" sz="3300" b="1" dirty="0" smtClean="0">
                <a:solidFill>
                  <a:srgbClr val="0000E6"/>
                </a:solidFill>
              </a:rPr>
              <a:t> u </a:t>
            </a:r>
            <a:r>
              <a:rPr lang="sr-Latn-CS" sz="3300" b="1" dirty="0" smtClean="0">
                <a:solidFill>
                  <a:srgbClr val="0000E6"/>
                </a:solidFill>
              </a:rPr>
              <a:t>DS</a:t>
            </a:r>
          </a:p>
          <a:p>
            <a:pPr indent="450850">
              <a:buFont typeface="Arial" pitchFamily="34" charset="0"/>
              <a:buChar char="•"/>
            </a:pPr>
            <a:r>
              <a:rPr lang="sr-Latn-CS" sz="3300" b="1" dirty="0" smtClean="0">
                <a:solidFill>
                  <a:srgbClr val="0000E6"/>
                </a:solidFill>
              </a:rPr>
              <a:t>Masovnija </a:t>
            </a:r>
            <a:r>
              <a:rPr lang="en-US" sz="3300" b="1" dirty="0" err="1" smtClean="0">
                <a:solidFill>
                  <a:srgbClr val="0000E6"/>
                </a:solidFill>
              </a:rPr>
              <a:t>zamena</a:t>
            </a:r>
            <a:r>
              <a:rPr lang="en-US" sz="3300" b="1" dirty="0" smtClean="0">
                <a:solidFill>
                  <a:srgbClr val="0000E6"/>
                </a:solidFill>
              </a:rPr>
              <a:t> </a:t>
            </a:r>
            <a:r>
              <a:rPr lang="sr-Latn-CS" sz="3300" b="1" dirty="0" smtClean="0">
                <a:solidFill>
                  <a:srgbClr val="0000E6"/>
                </a:solidFill>
              </a:rPr>
              <a:t>dotrajalih </a:t>
            </a:r>
            <a:r>
              <a:rPr lang="en-US" sz="3300" b="1" dirty="0" err="1" smtClean="0">
                <a:solidFill>
                  <a:srgbClr val="0000E6"/>
                </a:solidFill>
              </a:rPr>
              <a:t>mernih</a:t>
            </a:r>
            <a:r>
              <a:rPr lang="en-U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uređaja</a:t>
            </a:r>
            <a:endParaRPr lang="sr-Latn-CS" sz="3300" b="1" dirty="0" smtClean="0">
              <a:solidFill>
                <a:srgbClr val="0000E6"/>
              </a:solidFill>
            </a:endParaRPr>
          </a:p>
          <a:p>
            <a:pPr marL="450850" indent="-450850">
              <a:buFont typeface="Arial" pitchFamily="34" charset="0"/>
              <a:buChar char="•"/>
            </a:pPr>
            <a:r>
              <a:rPr lang="sr-Latn-CS" sz="3300" b="1" dirty="0" smtClean="0">
                <a:solidFill>
                  <a:srgbClr val="0000E6"/>
                </a:solidFill>
              </a:rPr>
              <a:t>Razvoj isplativih naprednih mernih sistema</a:t>
            </a:r>
          </a:p>
          <a:p>
            <a:pPr marL="450850" indent="-450850">
              <a:buFont typeface="Arial" pitchFamily="34" charset="0"/>
              <a:buChar char="•"/>
            </a:pPr>
            <a:r>
              <a:rPr lang="sr-Latn-CS" sz="3300" b="1" dirty="0" smtClean="0">
                <a:solidFill>
                  <a:srgbClr val="0000E6"/>
                </a:solidFill>
              </a:rPr>
              <a:t>Efikasnije suzbijanje neovlašćenog korišćenja </a:t>
            </a:r>
            <a:r>
              <a:rPr lang="en-US" sz="3300" b="1" dirty="0" smtClean="0">
                <a:solidFill>
                  <a:srgbClr val="0000E6"/>
                </a:solidFill>
              </a:rPr>
              <a:t>el</a:t>
            </a:r>
            <a:r>
              <a:rPr lang="sr-Latn-CS" sz="3300" b="1" dirty="0" smtClean="0">
                <a:solidFill>
                  <a:srgbClr val="0000E6"/>
                </a:solidFill>
              </a:rPr>
              <a:t>. </a:t>
            </a:r>
            <a:r>
              <a:rPr lang="en-US" sz="3300" b="1" dirty="0" err="1" smtClean="0">
                <a:solidFill>
                  <a:srgbClr val="0000E6"/>
                </a:solidFill>
              </a:rPr>
              <a:t>energije</a:t>
            </a:r>
            <a:r>
              <a:rPr lang="sr-Latn-CS" sz="3300" b="1" dirty="0" smtClean="0">
                <a:solidFill>
                  <a:srgbClr val="0000E6"/>
                </a:solidFill>
              </a:rPr>
              <a:t> - </a:t>
            </a:r>
            <a:r>
              <a:rPr lang="sr-Latn-CS" sz="3300" b="1" dirty="0" err="1" smtClean="0">
                <a:solidFill>
                  <a:srgbClr val="0000E6"/>
                </a:solidFill>
              </a:rPr>
              <a:t>učestalija</a:t>
            </a:r>
            <a:r>
              <a:rPr lang="sr-Latn-CS" sz="3300" b="1" dirty="0" smtClean="0">
                <a:solidFill>
                  <a:srgbClr val="0000E6"/>
                </a:solidFill>
              </a:rPr>
              <a:t> kontrola mernih mesta</a:t>
            </a:r>
          </a:p>
          <a:p>
            <a:pPr indent="450850">
              <a:buFont typeface="Arial" pitchFamily="34" charset="0"/>
              <a:buChar char="•"/>
            </a:pPr>
            <a:r>
              <a:rPr lang="sr-Latn-CS" sz="3300" b="1" dirty="0" smtClean="0">
                <a:solidFill>
                  <a:srgbClr val="0000E6"/>
                </a:solidFill>
              </a:rPr>
              <a:t>Unapređenje servisa korisnicima sistema</a:t>
            </a:r>
          </a:p>
          <a:p>
            <a:pPr marL="450850" indent="-450850">
              <a:buFont typeface="Arial" panose="020B0604020202020204" pitchFamily="34" charset="0"/>
              <a:buChar char="•"/>
            </a:pPr>
            <a:r>
              <a:rPr lang="en-US" sz="3300" b="1" dirty="0" err="1" smtClean="0">
                <a:solidFill>
                  <a:srgbClr val="0000E6"/>
                </a:solidFill>
              </a:rPr>
              <a:t>Omogućiti</a:t>
            </a:r>
            <a:r>
              <a:rPr lang="sr-Cyrl-C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korisnicima</a:t>
            </a:r>
            <a:r>
              <a:rPr lang="en-US" sz="3300" b="1" dirty="0" smtClean="0">
                <a:solidFill>
                  <a:srgbClr val="0000E6"/>
                </a:solidFill>
              </a:rPr>
              <a:t> </a:t>
            </a:r>
            <a:r>
              <a:rPr lang="sr-Latn-CS" sz="3300" b="1" dirty="0" smtClean="0">
                <a:solidFill>
                  <a:srgbClr val="0000E6"/>
                </a:solidFill>
              </a:rPr>
              <a:t>DS </a:t>
            </a:r>
            <a:r>
              <a:rPr lang="en-US" sz="3300" b="1" dirty="0" err="1" smtClean="0">
                <a:solidFill>
                  <a:srgbClr val="0000E6"/>
                </a:solidFill>
              </a:rPr>
              <a:t>da</a:t>
            </a:r>
            <a:r>
              <a:rPr lang="sr-Cyrl-C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smtClean="0">
                <a:solidFill>
                  <a:srgbClr val="0000E6"/>
                </a:solidFill>
              </a:rPr>
              <a:t>se</a:t>
            </a:r>
            <a:r>
              <a:rPr lang="sr-Cyrl-C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uključe</a:t>
            </a:r>
            <a:r>
              <a:rPr lang="en-US" sz="3300" b="1" dirty="0" smtClean="0">
                <a:solidFill>
                  <a:srgbClr val="0000E6"/>
                </a:solidFill>
              </a:rPr>
              <a:t> u </a:t>
            </a:r>
            <a:r>
              <a:rPr lang="en-US" sz="3300" b="1" dirty="0" err="1" smtClean="0">
                <a:solidFill>
                  <a:srgbClr val="0000E6"/>
                </a:solidFill>
              </a:rPr>
              <a:t>optimizaciju</a:t>
            </a:r>
            <a:r>
              <a:rPr lang="en-U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rada</a:t>
            </a:r>
            <a:r>
              <a:rPr lang="en-U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i</a:t>
            </a:r>
            <a:r>
              <a:rPr lang="en-U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podizanje</a:t>
            </a:r>
            <a:r>
              <a:rPr lang="en-U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efikasnosti</a:t>
            </a:r>
            <a:r>
              <a:rPr lang="en-US" sz="3300" b="1" dirty="0" smtClean="0">
                <a:solidFill>
                  <a:srgbClr val="0000E6"/>
                </a:solidFill>
              </a:rPr>
              <a:t> </a:t>
            </a:r>
            <a:r>
              <a:rPr lang="sr-Latn-CS" sz="3300" b="1" dirty="0" smtClean="0">
                <a:solidFill>
                  <a:srgbClr val="0000E6"/>
                </a:solidFill>
              </a:rPr>
              <a:t>DS</a:t>
            </a:r>
          </a:p>
          <a:p>
            <a:pPr marL="450850" indent="-450850">
              <a:buFont typeface="Arial" panose="020B0604020202020204" pitchFamily="34" charset="0"/>
              <a:buChar char="•"/>
            </a:pPr>
            <a:r>
              <a:rPr lang="sr-Latn-CS" sz="3300" b="1" dirty="0" smtClean="0">
                <a:solidFill>
                  <a:srgbClr val="0000E6"/>
                </a:solidFill>
              </a:rPr>
              <a:t>Direktniji pristup relevantnim podacima o načinu korišćenja i </a:t>
            </a:r>
            <a:r>
              <a:rPr lang="sr-Latn-CS" sz="3300" b="1" dirty="0" err="1" smtClean="0">
                <a:solidFill>
                  <a:srgbClr val="0000E6"/>
                </a:solidFill>
              </a:rPr>
              <a:t>preuzetoj</a:t>
            </a:r>
            <a:r>
              <a:rPr lang="sr-Latn-CS" sz="3300" b="1" dirty="0" smtClean="0">
                <a:solidFill>
                  <a:srgbClr val="0000E6"/>
                </a:solidFill>
              </a:rPr>
              <a:t> energiji / snazi</a:t>
            </a:r>
            <a:endParaRPr lang="en-GB" sz="3300" b="1" dirty="0" smtClean="0">
              <a:solidFill>
                <a:srgbClr val="0000E6"/>
              </a:solidFill>
            </a:endParaRPr>
          </a:p>
          <a:p>
            <a:endParaRPr lang="en-US" sz="2800" dirty="0" smtClean="0"/>
          </a:p>
          <a:p>
            <a:endParaRPr lang="sr-Latn-CS" sz="2400" b="1" dirty="0" smtClean="0">
              <a:solidFill>
                <a:srgbClr val="FF0000"/>
              </a:solidFill>
            </a:endParaRPr>
          </a:p>
          <a:p>
            <a:endParaRPr lang="sr-Latn-CS" sz="2400" b="1" dirty="0" smtClean="0">
              <a:solidFill>
                <a:srgbClr val="FF0000"/>
              </a:solidFill>
            </a:endParaRPr>
          </a:p>
          <a:p>
            <a:endParaRPr lang="sr-Latn-CS" sz="2400" b="1" dirty="0" smtClean="0">
              <a:solidFill>
                <a:srgbClr val="0000E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8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054" y="152400"/>
            <a:ext cx="8368145" cy="609600"/>
          </a:xfrm>
        </p:spPr>
        <p:txBody>
          <a:bodyPr>
            <a:noAutofit/>
          </a:bodyPr>
          <a:lstStyle/>
          <a:p>
            <a:r>
              <a:rPr lang="sr-Latn-CS" b="1" dirty="0" smtClean="0">
                <a:solidFill>
                  <a:srgbClr val="CC00CC"/>
                </a:solidFill>
              </a:rPr>
              <a:t>Distributivni sistem</a:t>
            </a:r>
            <a:endParaRPr lang="en-US" dirty="0">
              <a:solidFill>
                <a:srgbClr val="CC00CC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762000"/>
            <a:ext cx="8153400" cy="76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/>
          <a:p>
            <a:pPr algn="ctr"/>
            <a:endParaRPr lang="sr-Latn-C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914400"/>
            <a:ext cx="8686800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800" b="1" dirty="0" smtClean="0">
                <a:solidFill>
                  <a:srgbClr val="FF0000"/>
                </a:solidFill>
              </a:rPr>
              <a:t>POTREBNO:</a:t>
            </a:r>
          </a:p>
          <a:p>
            <a:pPr marL="531813" indent="-531813">
              <a:buFont typeface="Arial" pitchFamily="34" charset="0"/>
              <a:buChar char="•"/>
            </a:pPr>
            <a:r>
              <a:rPr lang="en-US" sz="3300" b="1" dirty="0" err="1" smtClean="0">
                <a:solidFill>
                  <a:srgbClr val="0000E6"/>
                </a:solidFill>
              </a:rPr>
              <a:t>Stimulacij</a:t>
            </a:r>
            <a:r>
              <a:rPr lang="sr-Latn-CS" sz="3300" b="1" dirty="0" smtClean="0">
                <a:solidFill>
                  <a:srgbClr val="0000E6"/>
                </a:solidFill>
              </a:rPr>
              <a:t>a</a:t>
            </a:r>
            <a:r>
              <a:rPr lang="en-U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pristupa</a:t>
            </a:r>
            <a:r>
              <a:rPr lang="en-U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mreži</a:t>
            </a:r>
            <a:r>
              <a:rPr lang="sr-Cyrl-C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distribuiranoj</a:t>
            </a:r>
            <a:r>
              <a:rPr lang="en-U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proizvodnji</a:t>
            </a:r>
            <a:r>
              <a:rPr lang="sr-Cyrl-C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i</a:t>
            </a:r>
            <a:r>
              <a:rPr lang="en-US" sz="3300" b="1" dirty="0" smtClean="0">
                <a:solidFill>
                  <a:srgbClr val="0000E6"/>
                </a:solidFill>
              </a:rPr>
              <a:t> </a:t>
            </a:r>
            <a:r>
              <a:rPr lang="sr-Latn-CS" sz="3300" b="1" dirty="0" smtClean="0">
                <a:solidFill>
                  <a:srgbClr val="0000E6"/>
                </a:solidFill>
              </a:rPr>
              <a:t>kupcima</a:t>
            </a:r>
            <a:r>
              <a:rPr lang="sr-Cyrl-CS" sz="3300" b="1" dirty="0" smtClean="0">
                <a:solidFill>
                  <a:srgbClr val="0000E6"/>
                </a:solidFill>
              </a:rPr>
              <a:t>-</a:t>
            </a:r>
            <a:r>
              <a:rPr lang="en-US" sz="3300" b="1" dirty="0" err="1" smtClean="0">
                <a:solidFill>
                  <a:srgbClr val="0000E6"/>
                </a:solidFill>
              </a:rPr>
              <a:t>proizvo</a:t>
            </a:r>
            <a:r>
              <a:rPr lang="sr-Latn-CS" sz="3300" b="1" dirty="0" smtClean="0">
                <a:solidFill>
                  <a:srgbClr val="0000E6"/>
                </a:solidFill>
              </a:rPr>
              <a:t>đ</a:t>
            </a:r>
            <a:r>
              <a:rPr lang="en-US" sz="3300" b="1" dirty="0" err="1" smtClean="0">
                <a:solidFill>
                  <a:srgbClr val="0000E6"/>
                </a:solidFill>
              </a:rPr>
              <a:t>ačima</a:t>
            </a:r>
            <a:r>
              <a:rPr lang="sr-Cyrl-CS" sz="3300" b="1" dirty="0" smtClean="0">
                <a:solidFill>
                  <a:srgbClr val="0000E6"/>
                </a:solidFill>
              </a:rPr>
              <a:t>, </a:t>
            </a:r>
            <a:r>
              <a:rPr lang="en-US" sz="3300" b="1" dirty="0" err="1" smtClean="0">
                <a:solidFill>
                  <a:srgbClr val="0000E6"/>
                </a:solidFill>
              </a:rPr>
              <a:t>uključujući</a:t>
            </a:r>
            <a:r>
              <a:rPr lang="sr-Cyrl-C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mikrogeneratore</a:t>
            </a:r>
            <a:r>
              <a:rPr lang="sr-Cyrl-C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energije</a:t>
            </a:r>
            <a:r>
              <a:rPr lang="sr-Cyrl-CS" sz="3300" b="1" dirty="0" smtClean="0">
                <a:solidFill>
                  <a:srgbClr val="0000E6"/>
                </a:solidFill>
              </a:rPr>
              <a:t>;</a:t>
            </a:r>
          </a:p>
          <a:p>
            <a:pPr marL="531813" indent="-531813">
              <a:buFont typeface="Arial" pitchFamily="34" charset="0"/>
              <a:buChar char="•"/>
            </a:pPr>
            <a:r>
              <a:rPr lang="en-US" sz="3300" b="1" dirty="0" err="1" smtClean="0">
                <a:solidFill>
                  <a:srgbClr val="0000E6"/>
                </a:solidFill>
              </a:rPr>
              <a:t>Rangiranje</a:t>
            </a:r>
            <a:r>
              <a:rPr lang="en-U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različitih</a:t>
            </a:r>
            <a:r>
              <a:rPr lang="en-U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prioriteta</a:t>
            </a:r>
            <a:r>
              <a:rPr lang="en-U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pristupa</a:t>
            </a:r>
            <a:r>
              <a:rPr lang="en-U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i</a:t>
            </a:r>
            <a:r>
              <a:rPr lang="en-U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plasmana</a:t>
            </a:r>
            <a:r>
              <a:rPr lang="en-U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dodeljenih</a:t>
            </a:r>
            <a:r>
              <a:rPr lang="en-U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pojedinim</a:t>
            </a:r>
            <a:r>
              <a:rPr lang="sr-Cyrl-CS" sz="3300" b="1" dirty="0" smtClean="0">
                <a:solidFill>
                  <a:srgbClr val="0000E6"/>
                </a:solidFill>
              </a:rPr>
              <a:t>  </a:t>
            </a:r>
            <a:r>
              <a:rPr lang="en-US" sz="3300" b="1" dirty="0" err="1" smtClean="0">
                <a:solidFill>
                  <a:srgbClr val="0000E6"/>
                </a:solidFill>
              </a:rPr>
              <a:t>proizvo</a:t>
            </a:r>
            <a:r>
              <a:rPr lang="sr-Latn-CS" sz="3300" b="1" dirty="0" smtClean="0">
                <a:solidFill>
                  <a:srgbClr val="0000E6"/>
                </a:solidFill>
              </a:rPr>
              <a:t>đ</a:t>
            </a:r>
            <a:r>
              <a:rPr lang="en-US" sz="3300" b="1" dirty="0" err="1" smtClean="0">
                <a:solidFill>
                  <a:srgbClr val="0000E6"/>
                </a:solidFill>
              </a:rPr>
              <a:t>ačima</a:t>
            </a:r>
            <a:r>
              <a:rPr lang="sr-Cyrl-C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energije</a:t>
            </a:r>
            <a:r>
              <a:rPr lang="sr-Cyrl-CS" sz="3300" b="1" dirty="0" smtClean="0">
                <a:solidFill>
                  <a:srgbClr val="0000E6"/>
                </a:solidFill>
              </a:rPr>
              <a:t> (</a:t>
            </a:r>
            <a:r>
              <a:rPr lang="en-US" sz="3300" b="1" dirty="0" err="1" smtClean="0">
                <a:solidFill>
                  <a:srgbClr val="0000E6"/>
                </a:solidFill>
              </a:rPr>
              <a:t>garantovani</a:t>
            </a:r>
            <a:r>
              <a:rPr lang="sr-Cyrl-C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ili</a:t>
            </a:r>
            <a:r>
              <a:rPr lang="sr-Cyrl-C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prioritetni</a:t>
            </a:r>
            <a:r>
              <a:rPr lang="sr-Cyrl-C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za</a:t>
            </a:r>
            <a:r>
              <a:rPr lang="sr-Cyrl-C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visokoefikasnu</a:t>
            </a:r>
            <a:r>
              <a:rPr lang="sr-Cyrl-CS" sz="3300" b="1" dirty="0" smtClean="0">
                <a:solidFill>
                  <a:srgbClr val="0000E6"/>
                </a:solidFill>
              </a:rPr>
              <a:t> </a:t>
            </a:r>
            <a:r>
              <a:rPr lang="sr-Latn-CS" sz="3300" b="1" dirty="0" smtClean="0">
                <a:solidFill>
                  <a:srgbClr val="0000E6"/>
                </a:solidFill>
              </a:rPr>
              <a:t>CHP</a:t>
            </a:r>
            <a:r>
              <a:rPr lang="sr-Cyrl-C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i</a:t>
            </a:r>
            <a:r>
              <a:rPr lang="sr-Cyrl-C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proizvodnju</a:t>
            </a:r>
            <a:r>
              <a:rPr lang="sr-Cyrl-C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iz</a:t>
            </a:r>
            <a:r>
              <a:rPr lang="sr-Cyrl-C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smtClean="0">
                <a:solidFill>
                  <a:srgbClr val="0000E6"/>
                </a:solidFill>
              </a:rPr>
              <a:t>OIE</a:t>
            </a:r>
            <a:r>
              <a:rPr lang="sr-Cyrl-CS" sz="3300" b="1" dirty="0" smtClean="0">
                <a:solidFill>
                  <a:srgbClr val="0000E6"/>
                </a:solidFill>
              </a:rPr>
              <a:t>), </a:t>
            </a:r>
            <a:r>
              <a:rPr lang="en-US" sz="3300" b="1" dirty="0" err="1" smtClean="0">
                <a:solidFill>
                  <a:srgbClr val="0000E6"/>
                </a:solidFill>
              </a:rPr>
              <a:t>kao</a:t>
            </a:r>
            <a:r>
              <a:rPr lang="sr-Cyrl-C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i</a:t>
            </a:r>
            <a:r>
              <a:rPr lang="sr-Cyrl-C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regulisanje</a:t>
            </a:r>
            <a:r>
              <a:rPr lang="sr-Cyrl-C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njihovog</a:t>
            </a:r>
            <a:r>
              <a:rPr lang="sr-Cyrl-C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prava</a:t>
            </a:r>
            <a:r>
              <a:rPr lang="sr-Cyrl-C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na</a:t>
            </a:r>
            <a:r>
              <a:rPr lang="sr-Cyrl-C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učešće</a:t>
            </a:r>
            <a:r>
              <a:rPr lang="sr-Cyrl-C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na</a:t>
            </a:r>
            <a:r>
              <a:rPr lang="sr-Cyrl-C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balansnom</a:t>
            </a:r>
            <a:r>
              <a:rPr lang="sr-Cyrl-CS" sz="3300" b="1" dirty="0" smtClean="0">
                <a:solidFill>
                  <a:srgbClr val="0000E6"/>
                </a:solidFill>
              </a:rPr>
              <a:t> </a:t>
            </a:r>
            <a:r>
              <a:rPr lang="en-US" sz="3300" b="1" dirty="0" err="1" smtClean="0">
                <a:solidFill>
                  <a:srgbClr val="0000E6"/>
                </a:solidFill>
              </a:rPr>
              <a:t>tržištu</a:t>
            </a:r>
            <a:r>
              <a:rPr lang="sr-Cyrl-CS" sz="3300" b="1" dirty="0" smtClean="0">
                <a:solidFill>
                  <a:srgbClr val="0000E6"/>
                </a:solidFill>
              </a:rPr>
              <a:t>.</a:t>
            </a:r>
          </a:p>
          <a:p>
            <a:endParaRPr lang="en-US" sz="2800" dirty="0" smtClean="0"/>
          </a:p>
          <a:p>
            <a:endParaRPr lang="sr-Latn-CS" sz="2400" b="1" dirty="0" smtClean="0">
              <a:solidFill>
                <a:srgbClr val="FF0000"/>
              </a:solidFill>
            </a:endParaRPr>
          </a:p>
          <a:p>
            <a:endParaRPr lang="sr-Latn-CS" sz="2400" b="1" dirty="0" smtClean="0">
              <a:solidFill>
                <a:srgbClr val="FF0000"/>
              </a:solidFill>
            </a:endParaRPr>
          </a:p>
          <a:p>
            <a:endParaRPr lang="sr-Latn-CS" sz="2400" b="1" dirty="0" smtClean="0">
              <a:solidFill>
                <a:srgbClr val="0000E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8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054" y="152400"/>
            <a:ext cx="8368145" cy="609600"/>
          </a:xfrm>
        </p:spPr>
        <p:txBody>
          <a:bodyPr>
            <a:noAutofit/>
          </a:bodyPr>
          <a:lstStyle/>
          <a:p>
            <a:r>
              <a:rPr lang="sr-Latn-CS" b="1" dirty="0" smtClean="0">
                <a:solidFill>
                  <a:srgbClr val="CC00CC"/>
                </a:solidFill>
              </a:rPr>
              <a:t>Snabdevači</a:t>
            </a:r>
            <a:endParaRPr lang="en-US" dirty="0">
              <a:solidFill>
                <a:srgbClr val="CC00CC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762000"/>
            <a:ext cx="8153400" cy="76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/>
          <a:p>
            <a:pPr algn="ctr"/>
            <a:endParaRPr lang="sr-Latn-C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914400"/>
            <a:ext cx="86868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CS" sz="2800" b="1" dirty="0" smtClean="0">
              <a:solidFill>
                <a:srgbClr val="0000E6"/>
              </a:solidFill>
            </a:endParaRPr>
          </a:p>
          <a:p>
            <a:r>
              <a:rPr lang="sr-Latn-CS" sz="3200" b="1" dirty="0" smtClean="0">
                <a:solidFill>
                  <a:srgbClr val="0000E6"/>
                </a:solidFill>
              </a:rPr>
              <a:t>Imaju ugovorni odnos sa kupcima i mesečno dostavljaju račune</a:t>
            </a:r>
          </a:p>
          <a:p>
            <a:endParaRPr lang="sr-Latn-CS" sz="3200" b="1" dirty="0" smtClean="0">
              <a:solidFill>
                <a:srgbClr val="FF0000"/>
              </a:solidFill>
            </a:endParaRPr>
          </a:p>
          <a:p>
            <a:r>
              <a:rPr lang="sr-Latn-CS" sz="3200" b="1" dirty="0" smtClean="0">
                <a:solidFill>
                  <a:srgbClr val="FF0000"/>
                </a:solidFill>
              </a:rPr>
              <a:t>POTREBNO:</a:t>
            </a:r>
          </a:p>
          <a:p>
            <a:pPr marL="450850" indent="-450850">
              <a:buFont typeface="Arial" pitchFamily="34" charset="0"/>
              <a:buChar char="•"/>
            </a:pPr>
            <a:r>
              <a:rPr lang="sr-Latn-CS" sz="3200" b="1" dirty="0" smtClean="0">
                <a:solidFill>
                  <a:srgbClr val="0000E6"/>
                </a:solidFill>
              </a:rPr>
              <a:t>Informisanje kupaca o mogućnostima efikasnijeg korišćenja energije</a:t>
            </a:r>
          </a:p>
          <a:p>
            <a:pPr marL="450850" indent="-450850"/>
            <a:endParaRPr lang="sr-Latn-CS" sz="3200" b="1" dirty="0" smtClean="0">
              <a:solidFill>
                <a:srgbClr val="0000E6"/>
              </a:solidFill>
            </a:endParaRPr>
          </a:p>
          <a:p>
            <a:endParaRPr lang="en-US" sz="2800" dirty="0" smtClean="0"/>
          </a:p>
          <a:p>
            <a:endParaRPr lang="sr-Latn-CS" sz="2400" b="1" dirty="0" smtClean="0">
              <a:solidFill>
                <a:srgbClr val="FF0000"/>
              </a:solidFill>
            </a:endParaRPr>
          </a:p>
          <a:p>
            <a:endParaRPr lang="sr-Latn-CS" sz="2400" b="1" dirty="0" smtClean="0">
              <a:solidFill>
                <a:srgbClr val="FF0000"/>
              </a:solidFill>
            </a:endParaRPr>
          </a:p>
          <a:p>
            <a:endParaRPr lang="sr-Latn-CS" sz="2400" b="1" dirty="0" smtClean="0">
              <a:solidFill>
                <a:srgbClr val="0000E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8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054" y="152400"/>
            <a:ext cx="8368145" cy="609600"/>
          </a:xfrm>
        </p:spPr>
        <p:txBody>
          <a:bodyPr>
            <a:noAutofit/>
          </a:bodyPr>
          <a:lstStyle/>
          <a:p>
            <a:r>
              <a:rPr lang="sr-Latn-CS" b="1" dirty="0" smtClean="0">
                <a:solidFill>
                  <a:srgbClr val="CC00CC"/>
                </a:solidFill>
              </a:rPr>
              <a:t>Kupci energije – korisnici sistema</a:t>
            </a:r>
            <a:endParaRPr lang="en-US" dirty="0">
              <a:solidFill>
                <a:srgbClr val="CC00CC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762000"/>
            <a:ext cx="8153400" cy="76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/>
          <a:p>
            <a:pPr algn="ctr"/>
            <a:endParaRPr lang="sr-Latn-C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914400"/>
            <a:ext cx="8839200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3200" b="1" dirty="0" smtClean="0">
                <a:solidFill>
                  <a:srgbClr val="FF0000"/>
                </a:solidFill>
              </a:rPr>
              <a:t>POTREBNO:</a:t>
            </a:r>
          </a:p>
          <a:p>
            <a:pPr marL="450850" indent="-450850">
              <a:buFont typeface="Arial" pitchFamily="34" charset="0"/>
              <a:buChar char="•"/>
              <a:tabLst>
                <a:tab pos="450850" algn="l"/>
              </a:tabLst>
            </a:pPr>
            <a:r>
              <a:rPr lang="sr-Latn-CS" sz="3200" b="1" dirty="0" smtClean="0">
                <a:solidFill>
                  <a:srgbClr val="0000E6"/>
                </a:solidFill>
              </a:rPr>
              <a:t>Korišćenje efikasnijih trošila</a:t>
            </a:r>
          </a:p>
          <a:p>
            <a:pPr marL="450850" indent="-450850">
              <a:buFont typeface="Arial" pitchFamily="34" charset="0"/>
              <a:buChar char="•"/>
              <a:tabLst>
                <a:tab pos="450850" algn="l"/>
              </a:tabLst>
            </a:pPr>
            <a:r>
              <a:rPr lang="sr-Latn-CS" sz="3200" b="1" dirty="0" smtClean="0">
                <a:solidFill>
                  <a:srgbClr val="0000E6"/>
                </a:solidFill>
              </a:rPr>
              <a:t>Bolja informisanost o aktuelnom stanju na tržištu i u sistemu</a:t>
            </a:r>
          </a:p>
          <a:p>
            <a:pPr marL="450850" indent="-450850">
              <a:buFont typeface="Arial" pitchFamily="34" charset="0"/>
              <a:buChar char="•"/>
              <a:tabLst>
                <a:tab pos="450850" algn="l"/>
              </a:tabLst>
            </a:pPr>
            <a:r>
              <a:rPr lang="sr-Latn-CS" sz="3200" b="1" dirty="0" smtClean="0">
                <a:solidFill>
                  <a:srgbClr val="0000E6"/>
                </a:solidFill>
              </a:rPr>
              <a:t>Veća zainteresovanost za praćenje sopstvene potrošnje i drugih relevantnih podataka </a:t>
            </a:r>
          </a:p>
          <a:p>
            <a:pPr marL="450850" indent="-450850">
              <a:buFont typeface="Arial" pitchFamily="34" charset="0"/>
              <a:buChar char="•"/>
              <a:tabLst>
                <a:tab pos="450850" algn="l"/>
              </a:tabLst>
            </a:pPr>
            <a:r>
              <a:rPr lang="sr-Latn-CS" sz="3200" b="1" dirty="0" smtClean="0">
                <a:solidFill>
                  <a:srgbClr val="0000E6"/>
                </a:solidFill>
              </a:rPr>
              <a:t>Korišćenje prednosti “naprednih” brojila i u</a:t>
            </a:r>
            <a:r>
              <a:rPr lang="en-US" sz="3200" b="1" dirty="0" err="1" smtClean="0">
                <a:solidFill>
                  <a:srgbClr val="0000E6"/>
                </a:solidFill>
              </a:rPr>
              <a:t>ključ</a:t>
            </a:r>
            <a:r>
              <a:rPr lang="sr-Latn-CS" sz="3200" b="1" dirty="0" err="1" smtClean="0">
                <a:solidFill>
                  <a:srgbClr val="0000E6"/>
                </a:solidFill>
              </a:rPr>
              <a:t>ivanje</a:t>
            </a:r>
            <a:r>
              <a:rPr lang="en-US" sz="3200" b="1" dirty="0" smtClean="0">
                <a:solidFill>
                  <a:srgbClr val="0000E6"/>
                </a:solidFill>
              </a:rPr>
              <a:t> u </a:t>
            </a:r>
            <a:r>
              <a:rPr lang="en-US" sz="3200" b="1" dirty="0" err="1" smtClean="0">
                <a:solidFill>
                  <a:srgbClr val="0000E6"/>
                </a:solidFill>
              </a:rPr>
              <a:t>optimizaciju</a:t>
            </a:r>
            <a:r>
              <a:rPr lang="en-US" sz="3200" b="1" dirty="0" smtClean="0">
                <a:solidFill>
                  <a:srgbClr val="0000E6"/>
                </a:solidFill>
              </a:rPr>
              <a:t> </a:t>
            </a:r>
            <a:r>
              <a:rPr lang="en-US" sz="3200" b="1" dirty="0" err="1" smtClean="0">
                <a:solidFill>
                  <a:srgbClr val="0000E6"/>
                </a:solidFill>
              </a:rPr>
              <a:t>rada</a:t>
            </a:r>
            <a:r>
              <a:rPr lang="en-US" sz="3200" b="1" dirty="0" smtClean="0">
                <a:solidFill>
                  <a:srgbClr val="0000E6"/>
                </a:solidFill>
              </a:rPr>
              <a:t> </a:t>
            </a:r>
            <a:r>
              <a:rPr lang="en-US" sz="3200" b="1" dirty="0" err="1" smtClean="0">
                <a:solidFill>
                  <a:srgbClr val="0000E6"/>
                </a:solidFill>
              </a:rPr>
              <a:t>i</a:t>
            </a:r>
            <a:r>
              <a:rPr lang="en-US" sz="3200" b="1" dirty="0" smtClean="0">
                <a:solidFill>
                  <a:srgbClr val="0000E6"/>
                </a:solidFill>
              </a:rPr>
              <a:t> </a:t>
            </a:r>
            <a:r>
              <a:rPr lang="en-US" sz="3200" b="1" dirty="0" err="1" smtClean="0">
                <a:solidFill>
                  <a:srgbClr val="0000E6"/>
                </a:solidFill>
              </a:rPr>
              <a:t>podizanje</a:t>
            </a:r>
            <a:r>
              <a:rPr lang="en-US" sz="3200" b="1" dirty="0" smtClean="0">
                <a:solidFill>
                  <a:srgbClr val="0000E6"/>
                </a:solidFill>
              </a:rPr>
              <a:t> </a:t>
            </a:r>
            <a:r>
              <a:rPr lang="en-US" sz="3200" b="1" dirty="0" err="1" smtClean="0">
                <a:solidFill>
                  <a:srgbClr val="0000E6"/>
                </a:solidFill>
              </a:rPr>
              <a:t>efikasnosti</a:t>
            </a:r>
            <a:r>
              <a:rPr lang="en-US" sz="3200" b="1" dirty="0" smtClean="0">
                <a:solidFill>
                  <a:srgbClr val="0000E6"/>
                </a:solidFill>
              </a:rPr>
              <a:t> </a:t>
            </a:r>
            <a:r>
              <a:rPr lang="sr-Latn-CS" sz="3200" b="1" dirty="0" smtClean="0">
                <a:solidFill>
                  <a:srgbClr val="0000E6"/>
                </a:solidFill>
              </a:rPr>
              <a:t>DS</a:t>
            </a:r>
          </a:p>
          <a:p>
            <a:pPr marL="450850" indent="-450850">
              <a:buFont typeface="Arial" pitchFamily="34" charset="0"/>
              <a:buChar char="•"/>
            </a:pPr>
            <a:r>
              <a:rPr lang="sr-Latn-CS" sz="3200" b="1" dirty="0" smtClean="0">
                <a:solidFill>
                  <a:srgbClr val="0000E6"/>
                </a:solidFill>
              </a:rPr>
              <a:t>Učešće u proizvodnji (“</a:t>
            </a:r>
            <a:r>
              <a:rPr lang="sr-Latn-CS" sz="3200" b="1" dirty="0" err="1" smtClean="0">
                <a:solidFill>
                  <a:srgbClr val="0000E6"/>
                </a:solidFill>
              </a:rPr>
              <a:t>prosjumeri</a:t>
            </a:r>
            <a:r>
              <a:rPr lang="sr-Latn-CS" sz="3200" b="1" dirty="0" smtClean="0">
                <a:solidFill>
                  <a:srgbClr val="0000E6"/>
                </a:solidFill>
              </a:rPr>
              <a:t>”)</a:t>
            </a:r>
          </a:p>
          <a:p>
            <a:pPr indent="450850">
              <a:buFont typeface="Arial" pitchFamily="34" charset="0"/>
              <a:buChar char="•"/>
            </a:pPr>
            <a:r>
              <a:rPr lang="sr-Latn-CS" sz="3200" b="1" dirty="0" smtClean="0">
                <a:solidFill>
                  <a:srgbClr val="0000E6"/>
                </a:solidFill>
              </a:rPr>
              <a:t>Interakcija sa servisima za korisnike sistema</a:t>
            </a:r>
          </a:p>
          <a:p>
            <a:pPr marL="450850" indent="-450850">
              <a:buFont typeface="Arial" pitchFamily="34" charset="0"/>
              <a:buChar char="•"/>
            </a:pPr>
            <a:endParaRPr lang="sr-Latn-CS" sz="3200" b="1" dirty="0" smtClean="0">
              <a:solidFill>
                <a:srgbClr val="0000E6"/>
              </a:solidFill>
            </a:endParaRPr>
          </a:p>
          <a:p>
            <a:endParaRPr lang="en-US" sz="2800" dirty="0" smtClean="0"/>
          </a:p>
          <a:p>
            <a:endParaRPr lang="sr-Latn-CS" sz="2400" b="1" dirty="0" smtClean="0">
              <a:solidFill>
                <a:srgbClr val="FF0000"/>
              </a:solidFill>
            </a:endParaRPr>
          </a:p>
          <a:p>
            <a:endParaRPr lang="sr-Latn-CS" sz="2400" b="1" dirty="0" smtClean="0">
              <a:solidFill>
                <a:srgbClr val="FF0000"/>
              </a:solidFill>
            </a:endParaRPr>
          </a:p>
          <a:p>
            <a:endParaRPr lang="sr-Latn-CS" sz="2400" b="1" dirty="0" smtClean="0">
              <a:solidFill>
                <a:srgbClr val="0000E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8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054" y="152400"/>
            <a:ext cx="8368145" cy="609600"/>
          </a:xfrm>
        </p:spPr>
        <p:txBody>
          <a:bodyPr>
            <a:noAutofit/>
          </a:bodyPr>
          <a:lstStyle/>
          <a:p>
            <a:r>
              <a:rPr lang="sr-Latn-CS" b="1" dirty="0" smtClean="0">
                <a:solidFill>
                  <a:srgbClr val="CC00CC"/>
                </a:solidFill>
              </a:rPr>
              <a:t>Energetski ugroženi kupci</a:t>
            </a:r>
            <a:endParaRPr lang="en-US" dirty="0">
              <a:solidFill>
                <a:srgbClr val="CC00CC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762000"/>
            <a:ext cx="8153400" cy="76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/>
          <a:p>
            <a:pPr algn="ctr"/>
            <a:endParaRPr lang="sr-Latn-C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914400"/>
            <a:ext cx="8686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1813" indent="-358775">
              <a:buFont typeface="Arial" pitchFamily="34" charset="0"/>
              <a:buChar char="•"/>
            </a:pPr>
            <a:r>
              <a:rPr lang="sr-Latn-CS" sz="2800" b="1" dirty="0" smtClean="0">
                <a:solidFill>
                  <a:srgbClr val="0000E6"/>
                </a:solidFill>
              </a:rPr>
              <a:t>Nedovoljan odziv energetski ugroženih kupaca</a:t>
            </a:r>
          </a:p>
          <a:p>
            <a:pPr marL="531813" indent="-358775">
              <a:buFont typeface="Arial" pitchFamily="34" charset="0"/>
              <a:buChar char="•"/>
            </a:pPr>
            <a:r>
              <a:rPr lang="sr-Latn-CS" sz="2800" b="1" dirty="0" smtClean="0">
                <a:solidFill>
                  <a:srgbClr val="0000E6"/>
                </a:solidFill>
              </a:rPr>
              <a:t>2018: 76.600 porodica, umanjenje računa za 1,22 milijarde din</a:t>
            </a:r>
          </a:p>
          <a:p>
            <a:pPr marL="531813" indent="-358775">
              <a:buFont typeface="Arial" pitchFamily="34" charset="0"/>
              <a:buChar char="•"/>
            </a:pPr>
            <a:r>
              <a:rPr lang="sr-Latn-CS" sz="2800" b="1" dirty="0" smtClean="0">
                <a:solidFill>
                  <a:srgbClr val="0000E6"/>
                </a:solidFill>
              </a:rPr>
              <a:t>550 – 600 hiljada domaćinstava izloženo riziku od energetskog siromaštva</a:t>
            </a:r>
          </a:p>
          <a:p>
            <a:pPr marL="531813" indent="-358775">
              <a:buFont typeface="Arial" pitchFamily="34" charset="0"/>
              <a:buChar char="•"/>
            </a:pPr>
            <a:r>
              <a:rPr lang="sr-Latn-CS" sz="2800" b="1" dirty="0" smtClean="0">
                <a:solidFill>
                  <a:srgbClr val="0000E6"/>
                </a:solidFill>
              </a:rPr>
              <a:t>Preko 350.000 domaćinstava nije u stanju da adekvatno zagreje domove</a:t>
            </a:r>
            <a:endParaRPr lang="en-US" sz="2800" b="1" dirty="0" smtClean="0">
              <a:solidFill>
                <a:srgbClr val="0000E6"/>
              </a:solidFill>
            </a:endParaRPr>
          </a:p>
          <a:p>
            <a:r>
              <a:rPr lang="sr-Latn-CS" sz="3200" b="1" dirty="0" smtClean="0">
                <a:solidFill>
                  <a:srgbClr val="FF0000"/>
                </a:solidFill>
              </a:rPr>
              <a:t>POTREBNO:</a:t>
            </a:r>
          </a:p>
          <a:p>
            <a:pPr marL="531813" indent="-358775">
              <a:buFont typeface="Arial" pitchFamily="34" charset="0"/>
              <a:buChar char="•"/>
            </a:pPr>
            <a:r>
              <a:rPr lang="sr-Latn-CS" sz="3200" b="1" dirty="0" smtClean="0">
                <a:solidFill>
                  <a:srgbClr val="0000E6"/>
                </a:solidFill>
              </a:rPr>
              <a:t>Propisati adekvatnije kriterijume i proceduru</a:t>
            </a:r>
          </a:p>
          <a:p>
            <a:pPr marL="531813" indent="-358775">
              <a:buFont typeface="Arial" pitchFamily="34" charset="0"/>
              <a:buChar char="•"/>
            </a:pPr>
            <a:r>
              <a:rPr lang="sr-Latn-CS" sz="3200" b="1" dirty="0" smtClean="0">
                <a:solidFill>
                  <a:srgbClr val="0000E6"/>
                </a:solidFill>
              </a:rPr>
              <a:t>Osmisliti projekte za povećanje efikasnosti stambenog prostora EUK i pomoći finansiranje</a:t>
            </a:r>
            <a:endParaRPr lang="sr-Latn-CS" sz="2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8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054" y="152400"/>
            <a:ext cx="8368145" cy="609600"/>
          </a:xfrm>
        </p:spPr>
        <p:txBody>
          <a:bodyPr>
            <a:noAutofit/>
          </a:bodyPr>
          <a:lstStyle/>
          <a:p>
            <a:r>
              <a:rPr lang="sr-Latn-CS" b="1" dirty="0" smtClean="0">
                <a:solidFill>
                  <a:srgbClr val="CC00CC"/>
                </a:solidFill>
              </a:rPr>
              <a:t>Tržište energetskih usluga</a:t>
            </a:r>
            <a:endParaRPr lang="en-US" dirty="0">
              <a:solidFill>
                <a:srgbClr val="CC00CC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762000"/>
            <a:ext cx="8153400" cy="76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/>
          <a:p>
            <a:pPr algn="ctr"/>
            <a:endParaRPr lang="sr-Latn-C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1026" name="Picture 2" descr="ESCO koncep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95400"/>
            <a:ext cx="8314334" cy="427896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457200" y="990600"/>
            <a:ext cx="6553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3200" b="1" i="1" dirty="0" smtClean="0">
                <a:solidFill>
                  <a:srgbClr val="0000E6"/>
                </a:solidFill>
              </a:rPr>
              <a:t>npr </a:t>
            </a:r>
            <a:r>
              <a:rPr lang="en-US" sz="3200" b="1" i="1" dirty="0" smtClean="0">
                <a:solidFill>
                  <a:srgbClr val="0000E6"/>
                </a:solidFill>
              </a:rPr>
              <a:t>ESCO </a:t>
            </a:r>
            <a:r>
              <a:rPr lang="sr-Latn-CS" sz="3200" b="1" i="1" dirty="0" smtClean="0">
                <a:solidFill>
                  <a:srgbClr val="0000E6"/>
                </a:solidFill>
              </a:rPr>
              <a:t>- </a:t>
            </a:r>
            <a:r>
              <a:rPr lang="en-US" sz="3200" i="1" dirty="0" smtClean="0">
                <a:solidFill>
                  <a:srgbClr val="0000E6"/>
                </a:solidFill>
              </a:rPr>
              <a:t>Energy Service Company</a:t>
            </a:r>
            <a:endParaRPr lang="sr-Latn-CS" sz="3200" i="1" dirty="0" smtClean="0">
              <a:solidFill>
                <a:srgbClr val="0000E6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" y="5334000"/>
            <a:ext cx="7924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00E6"/>
                </a:solidFill>
              </a:rPr>
              <a:t>ESCO </a:t>
            </a:r>
            <a:r>
              <a:rPr lang="en-US" sz="2800" dirty="0" err="1" smtClean="0">
                <a:solidFill>
                  <a:srgbClr val="0000E6"/>
                </a:solidFill>
              </a:rPr>
              <a:t>kompanije</a:t>
            </a:r>
            <a:r>
              <a:rPr lang="en-US" sz="2800" dirty="0" smtClean="0">
                <a:solidFill>
                  <a:srgbClr val="0000E6"/>
                </a:solidFill>
              </a:rPr>
              <a:t> </a:t>
            </a:r>
            <a:r>
              <a:rPr lang="sr-Latn-CS" sz="2800" dirty="0" smtClean="0">
                <a:solidFill>
                  <a:srgbClr val="0000E6"/>
                </a:solidFill>
              </a:rPr>
              <a:t>nude </a:t>
            </a:r>
            <a:r>
              <a:rPr lang="en-US" sz="2800" dirty="0" err="1" smtClean="0">
                <a:solidFill>
                  <a:srgbClr val="0000E6"/>
                </a:solidFill>
              </a:rPr>
              <a:t>projek</a:t>
            </a:r>
            <a:r>
              <a:rPr lang="sr-Latn-CS" sz="2800" dirty="0" smtClean="0">
                <a:solidFill>
                  <a:srgbClr val="0000E6"/>
                </a:solidFill>
              </a:rPr>
              <a:t>te</a:t>
            </a:r>
            <a:r>
              <a:rPr lang="en-US" sz="2800" dirty="0" smtClean="0">
                <a:solidFill>
                  <a:srgbClr val="0000E6"/>
                </a:solidFill>
              </a:rPr>
              <a:t> </a:t>
            </a:r>
            <a:r>
              <a:rPr lang="en-US" sz="2800" dirty="0" err="1" smtClean="0">
                <a:solidFill>
                  <a:srgbClr val="0000E6"/>
                </a:solidFill>
              </a:rPr>
              <a:t>za</a:t>
            </a:r>
            <a:r>
              <a:rPr lang="en-US" sz="2800" dirty="0" smtClean="0">
                <a:solidFill>
                  <a:srgbClr val="0000E6"/>
                </a:solidFill>
              </a:rPr>
              <a:t> </a:t>
            </a:r>
            <a:r>
              <a:rPr lang="en-US" sz="2800" dirty="0" err="1" smtClean="0">
                <a:solidFill>
                  <a:srgbClr val="0000E6"/>
                </a:solidFill>
              </a:rPr>
              <a:t>ostvarenje</a:t>
            </a:r>
            <a:r>
              <a:rPr lang="en-US" sz="2800" dirty="0" smtClean="0">
                <a:solidFill>
                  <a:srgbClr val="0000E6"/>
                </a:solidFill>
              </a:rPr>
              <a:t> </a:t>
            </a:r>
            <a:r>
              <a:rPr lang="en-US" sz="2800" dirty="0" err="1" smtClean="0">
                <a:solidFill>
                  <a:srgbClr val="0000E6"/>
                </a:solidFill>
              </a:rPr>
              <a:t>veće</a:t>
            </a:r>
            <a:r>
              <a:rPr lang="en-US" sz="2800" dirty="0" smtClean="0">
                <a:solidFill>
                  <a:srgbClr val="0000E6"/>
                </a:solidFill>
              </a:rPr>
              <a:t> </a:t>
            </a:r>
            <a:r>
              <a:rPr lang="en-US" sz="2800" dirty="0" err="1" smtClean="0">
                <a:solidFill>
                  <a:srgbClr val="0000E6"/>
                </a:solidFill>
              </a:rPr>
              <a:t>energetske</a:t>
            </a:r>
            <a:r>
              <a:rPr lang="en-US" sz="2800" dirty="0" smtClean="0">
                <a:solidFill>
                  <a:srgbClr val="0000E6"/>
                </a:solidFill>
              </a:rPr>
              <a:t> </a:t>
            </a:r>
            <a:r>
              <a:rPr lang="en-US" sz="2800" dirty="0" err="1" smtClean="0">
                <a:solidFill>
                  <a:srgbClr val="0000E6"/>
                </a:solidFill>
              </a:rPr>
              <a:t>efikasnosti</a:t>
            </a:r>
            <a:r>
              <a:rPr lang="en-US" sz="2800" dirty="0" smtClean="0">
                <a:solidFill>
                  <a:srgbClr val="0000E6"/>
                </a:solidFill>
              </a:rPr>
              <a:t> </a:t>
            </a:r>
            <a:r>
              <a:rPr lang="en-US" sz="2800" dirty="0" err="1" smtClean="0">
                <a:solidFill>
                  <a:srgbClr val="0000E6"/>
                </a:solidFill>
              </a:rPr>
              <a:t>i</a:t>
            </a:r>
            <a:r>
              <a:rPr lang="en-US" sz="2800" dirty="0" smtClean="0">
                <a:solidFill>
                  <a:srgbClr val="0000E6"/>
                </a:solidFill>
              </a:rPr>
              <a:t> </a:t>
            </a:r>
            <a:r>
              <a:rPr lang="en-US" sz="2800" dirty="0" err="1" smtClean="0">
                <a:solidFill>
                  <a:srgbClr val="0000E6"/>
                </a:solidFill>
              </a:rPr>
              <a:t>smanjenj</a:t>
            </a:r>
            <a:r>
              <a:rPr lang="sr-Latn-CS" sz="2800" dirty="0" smtClean="0">
                <a:solidFill>
                  <a:srgbClr val="0000E6"/>
                </a:solidFill>
              </a:rPr>
              <a:t>e</a:t>
            </a:r>
            <a:r>
              <a:rPr lang="en-US" sz="2800" dirty="0" smtClean="0">
                <a:solidFill>
                  <a:srgbClr val="0000E6"/>
                </a:solidFill>
              </a:rPr>
              <a:t> </a:t>
            </a:r>
            <a:r>
              <a:rPr lang="en-US" sz="2800" dirty="0" err="1" smtClean="0">
                <a:solidFill>
                  <a:srgbClr val="0000E6"/>
                </a:solidFill>
              </a:rPr>
              <a:t>potrošnje</a:t>
            </a:r>
            <a:r>
              <a:rPr lang="en-US" sz="2800" dirty="0" smtClean="0">
                <a:solidFill>
                  <a:srgbClr val="0000E6"/>
                </a:solidFill>
              </a:rPr>
              <a:t> </a:t>
            </a:r>
            <a:r>
              <a:rPr lang="en-US" sz="2800" dirty="0" err="1" smtClean="0">
                <a:solidFill>
                  <a:srgbClr val="0000E6"/>
                </a:solidFill>
              </a:rPr>
              <a:t>energije</a:t>
            </a:r>
            <a:r>
              <a:rPr lang="en-US" sz="2800" dirty="0" smtClean="0">
                <a:solidFill>
                  <a:srgbClr val="0000E6"/>
                </a:solidFill>
              </a:rPr>
              <a:t> </a:t>
            </a:r>
            <a:r>
              <a:rPr lang="en-US" sz="2800" dirty="0" err="1" smtClean="0">
                <a:solidFill>
                  <a:srgbClr val="0000E6"/>
                </a:solidFill>
              </a:rPr>
              <a:t>i</a:t>
            </a:r>
            <a:r>
              <a:rPr lang="en-US" sz="2800" dirty="0" smtClean="0">
                <a:solidFill>
                  <a:srgbClr val="0000E6"/>
                </a:solidFill>
              </a:rPr>
              <a:t> </a:t>
            </a:r>
            <a:r>
              <a:rPr lang="en-US" sz="2800" dirty="0" err="1" smtClean="0">
                <a:solidFill>
                  <a:srgbClr val="0000E6"/>
                </a:solidFill>
              </a:rPr>
              <a:t>finansijska</a:t>
            </a:r>
            <a:r>
              <a:rPr lang="en-US" sz="2800" dirty="0" smtClean="0">
                <a:solidFill>
                  <a:srgbClr val="0000E6"/>
                </a:solidFill>
              </a:rPr>
              <a:t> </a:t>
            </a:r>
            <a:r>
              <a:rPr lang="en-US" sz="2800" dirty="0" err="1" smtClean="0">
                <a:solidFill>
                  <a:srgbClr val="0000E6"/>
                </a:solidFill>
              </a:rPr>
              <a:t>rešenja</a:t>
            </a:r>
            <a:r>
              <a:rPr lang="en-US" sz="2800" dirty="0" smtClean="0">
                <a:solidFill>
                  <a:srgbClr val="0000E6"/>
                </a:solidFill>
              </a:rPr>
              <a:t> </a:t>
            </a:r>
            <a:r>
              <a:rPr lang="en-US" sz="2800" dirty="0" err="1" smtClean="0">
                <a:solidFill>
                  <a:srgbClr val="0000E6"/>
                </a:solidFill>
              </a:rPr>
              <a:t>za</a:t>
            </a:r>
            <a:r>
              <a:rPr lang="en-US" sz="2800" dirty="0" smtClean="0">
                <a:solidFill>
                  <a:srgbClr val="0000E6"/>
                </a:solidFill>
              </a:rPr>
              <a:t> </a:t>
            </a:r>
            <a:r>
              <a:rPr lang="en-US" sz="2800" dirty="0" err="1" smtClean="0">
                <a:solidFill>
                  <a:srgbClr val="0000E6"/>
                </a:solidFill>
              </a:rPr>
              <a:t>njihovu</a:t>
            </a:r>
            <a:r>
              <a:rPr lang="en-US" sz="2800" dirty="0" smtClean="0">
                <a:solidFill>
                  <a:srgbClr val="0000E6"/>
                </a:solidFill>
              </a:rPr>
              <a:t> </a:t>
            </a:r>
            <a:r>
              <a:rPr lang="en-US" sz="2800" dirty="0" err="1" smtClean="0">
                <a:solidFill>
                  <a:srgbClr val="0000E6"/>
                </a:solidFill>
              </a:rPr>
              <a:t>realizaciju</a:t>
            </a:r>
            <a:r>
              <a:rPr lang="en-US" sz="2800" dirty="0" smtClean="0">
                <a:solidFill>
                  <a:srgbClr val="0000E6"/>
                </a:solidFill>
              </a:rPr>
              <a:t>.</a:t>
            </a:r>
            <a:endParaRPr lang="en-US" sz="2800" dirty="0">
              <a:solidFill>
                <a:srgbClr val="0000E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8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055" y="152400"/>
            <a:ext cx="7772400" cy="609600"/>
          </a:xfrm>
        </p:spPr>
        <p:txBody>
          <a:bodyPr>
            <a:noAutofit/>
          </a:bodyPr>
          <a:lstStyle/>
          <a:p>
            <a:r>
              <a:rPr lang="sr-Latn-CS" b="1" dirty="0" err="1" smtClean="0">
                <a:solidFill>
                  <a:srgbClr val="CC00CC"/>
                </a:solidFill>
              </a:rPr>
              <a:t>Sadžaj</a:t>
            </a:r>
            <a:endParaRPr lang="en-US" dirty="0">
              <a:solidFill>
                <a:srgbClr val="CC00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371600"/>
            <a:ext cx="8534400" cy="4953000"/>
          </a:xfrm>
        </p:spPr>
        <p:txBody>
          <a:bodyPr>
            <a:noAutofit/>
          </a:bodyPr>
          <a:lstStyle/>
          <a:p>
            <a:pPr marL="457200" lvl="0" indent="-457200" algn="l">
              <a:buFont typeface="+mj-lt"/>
              <a:buAutoNum type="arabicParenR"/>
            </a:pPr>
            <a:r>
              <a:rPr lang="en-US" sz="3600" b="1" dirty="0" err="1" smtClean="0">
                <a:solidFill>
                  <a:srgbClr val="0000E6"/>
                </a:solidFill>
              </a:rPr>
              <a:t>Značaj</a:t>
            </a:r>
            <a:r>
              <a:rPr lang="en-US" sz="3600" b="1" dirty="0" smtClean="0">
                <a:solidFill>
                  <a:srgbClr val="0000E6"/>
                </a:solidFill>
              </a:rPr>
              <a:t> </a:t>
            </a:r>
            <a:r>
              <a:rPr lang="en-US" sz="3600" b="1" dirty="0" err="1" smtClean="0">
                <a:solidFill>
                  <a:srgbClr val="0000E6"/>
                </a:solidFill>
              </a:rPr>
              <a:t>energetske</a:t>
            </a:r>
            <a:r>
              <a:rPr lang="en-US" sz="3600" b="1" dirty="0" smtClean="0">
                <a:solidFill>
                  <a:srgbClr val="0000E6"/>
                </a:solidFill>
              </a:rPr>
              <a:t> </a:t>
            </a:r>
            <a:r>
              <a:rPr lang="en-US" sz="3600" b="1" dirty="0" err="1" smtClean="0">
                <a:solidFill>
                  <a:srgbClr val="0000E6"/>
                </a:solidFill>
              </a:rPr>
              <a:t>efikasnosti</a:t>
            </a:r>
            <a:r>
              <a:rPr lang="sr-Latn-CS" sz="3600" b="1" dirty="0" smtClean="0">
                <a:solidFill>
                  <a:srgbClr val="0000E6"/>
                </a:solidFill>
              </a:rPr>
              <a:t> </a:t>
            </a:r>
          </a:p>
          <a:p>
            <a:pPr marL="457200" lvl="0" indent="-457200" algn="l">
              <a:buFont typeface="+mj-lt"/>
              <a:buAutoNum type="arabicParenR"/>
            </a:pPr>
            <a:r>
              <a:rPr lang="sr-Latn-CS" sz="3600" b="1" dirty="0" smtClean="0">
                <a:solidFill>
                  <a:srgbClr val="0000E6"/>
                </a:solidFill>
              </a:rPr>
              <a:t>Sistemski pristup</a:t>
            </a:r>
          </a:p>
          <a:p>
            <a:pPr marL="457200" indent="-457200" algn="l">
              <a:buFont typeface="+mj-lt"/>
              <a:buAutoNum type="arabicParenR"/>
            </a:pPr>
            <a:r>
              <a:rPr lang="sr-Latn-CS" sz="3600" b="1" dirty="0" smtClean="0">
                <a:solidFill>
                  <a:srgbClr val="0000E6"/>
                </a:solidFill>
              </a:rPr>
              <a:t>Nacionalne i međunarodne obaveze</a:t>
            </a:r>
            <a:endParaRPr lang="en-US" sz="3600" b="1" dirty="0" smtClean="0">
              <a:solidFill>
                <a:srgbClr val="0000E6"/>
              </a:solidFill>
            </a:endParaRPr>
          </a:p>
          <a:p>
            <a:pPr marL="457200" lvl="0" indent="-457200" algn="l">
              <a:buFont typeface="+mj-lt"/>
              <a:buAutoNum type="arabicParenR"/>
            </a:pPr>
            <a:r>
              <a:rPr lang="sr-Latn-CS" sz="3600" b="1" dirty="0" smtClean="0">
                <a:solidFill>
                  <a:srgbClr val="0000E6"/>
                </a:solidFill>
              </a:rPr>
              <a:t>Učesnici u realizaciji </a:t>
            </a:r>
          </a:p>
          <a:p>
            <a:pPr marL="457200" lvl="0" indent="-457200" algn="l">
              <a:buFont typeface="+mj-lt"/>
              <a:buAutoNum type="arabicParenR"/>
            </a:pPr>
            <a:r>
              <a:rPr lang="sr-Latn-CS" sz="3600" b="1" dirty="0" smtClean="0">
                <a:solidFill>
                  <a:srgbClr val="0000E6"/>
                </a:solidFill>
              </a:rPr>
              <a:t>Mere za povećanje EE u </a:t>
            </a:r>
            <a:r>
              <a:rPr lang="sr-Latn-CS" sz="3600" b="1" dirty="0" err="1" smtClean="0">
                <a:solidFill>
                  <a:srgbClr val="0000E6"/>
                </a:solidFill>
              </a:rPr>
              <a:t>elektroenergetici</a:t>
            </a:r>
            <a:endParaRPr lang="sr-Latn-CS" sz="3600" b="1" dirty="0" smtClean="0">
              <a:solidFill>
                <a:srgbClr val="0000E6"/>
              </a:solidFill>
            </a:endParaRPr>
          </a:p>
          <a:p>
            <a:pPr marL="457200" lvl="0" indent="-457200" algn="l"/>
            <a:endParaRPr lang="sr-Latn-CS" sz="3600" b="1" dirty="0" smtClean="0">
              <a:solidFill>
                <a:srgbClr val="0000C4"/>
              </a:solidFill>
            </a:endParaRPr>
          </a:p>
          <a:p>
            <a:pPr marL="355600" lvl="1" indent="-355600" algn="l">
              <a:spcBef>
                <a:spcPts val="0"/>
              </a:spcBef>
              <a:buSzPct val="75000"/>
            </a:pPr>
            <a:endParaRPr lang="sr-Latn-CS" sz="4400" dirty="0" smtClean="0">
              <a:solidFill>
                <a:srgbClr val="0000FF"/>
              </a:solidFill>
            </a:endParaRPr>
          </a:p>
          <a:p>
            <a:pPr marL="715963" lvl="1" indent="-452438" algn="r">
              <a:spcBef>
                <a:spcPts val="0"/>
              </a:spcBef>
              <a:buSzPct val="75000"/>
            </a:pPr>
            <a:endParaRPr lang="x-none" sz="4000" i="1" dirty="0" smtClean="0">
              <a:solidFill>
                <a:srgbClr val="005A58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838200"/>
            <a:ext cx="8153400" cy="76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/>
          <a:p>
            <a:pPr algn="ctr"/>
            <a:endParaRPr lang="sr-Latn-C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8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0"/>
            <a:ext cx="9144000" cy="1066800"/>
          </a:xfrm>
        </p:spPr>
        <p:txBody>
          <a:bodyPr>
            <a:noAutofit/>
          </a:bodyPr>
          <a:lstStyle/>
          <a:p>
            <a:pPr marL="450850" indent="-450850"/>
            <a:r>
              <a:rPr lang="sr-Latn-CS" b="1" dirty="0" smtClean="0">
                <a:solidFill>
                  <a:srgbClr val="CC00CC"/>
                </a:solidFill>
              </a:rPr>
              <a:t>Obveznik sistema energetskog menadžmenta 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3400" y="1219200"/>
            <a:ext cx="8153400" cy="76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/>
          <a:p>
            <a:pPr algn="ctr"/>
            <a:endParaRPr lang="sr-Latn-C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28600" y="1447801"/>
            <a:ext cx="8763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850" indent="-450850">
              <a:buFont typeface="Arial" pitchFamily="34" charset="0"/>
              <a:buChar char="•"/>
            </a:pPr>
            <a:endParaRPr lang="sr-Latn-CS" sz="3600" dirty="0" smtClean="0">
              <a:solidFill>
                <a:srgbClr val="0000E6"/>
              </a:solidFill>
            </a:endParaRPr>
          </a:p>
          <a:p>
            <a:pPr marL="908050" indent="-277813">
              <a:buFont typeface="Arial" pitchFamily="34" charset="0"/>
              <a:buChar char="•"/>
            </a:pPr>
            <a:r>
              <a:rPr lang="sr-Latn-CS" sz="3600" dirty="0" smtClean="0">
                <a:solidFill>
                  <a:srgbClr val="0000E6"/>
                </a:solidFill>
              </a:rPr>
              <a:t>Imenuje ga Vlada</a:t>
            </a:r>
          </a:p>
          <a:p>
            <a:pPr marL="908050" lvl="1" indent="-277813">
              <a:buFont typeface="Arial" pitchFamily="34" charset="0"/>
              <a:buChar char="•"/>
            </a:pPr>
            <a:r>
              <a:rPr lang="sr-Latn-CS" sz="3600" dirty="0" smtClean="0">
                <a:solidFill>
                  <a:srgbClr val="0000E6"/>
                </a:solidFill>
              </a:rPr>
              <a:t>Ciljeve uštede definiše Vlada</a:t>
            </a:r>
          </a:p>
          <a:p>
            <a:pPr marL="908050" lvl="1" indent="-277813">
              <a:buFont typeface="Arial" pitchFamily="34" charset="0"/>
              <a:buChar char="•"/>
            </a:pPr>
            <a:r>
              <a:rPr lang="sr-Latn-CS" sz="3600" dirty="0" smtClean="0">
                <a:solidFill>
                  <a:srgbClr val="0000E6"/>
                </a:solidFill>
              </a:rPr>
              <a:t>Sistemi za praćenje rezultata</a:t>
            </a:r>
          </a:p>
          <a:p>
            <a:pPr marL="908050" lvl="1" indent="-277813">
              <a:buFont typeface="Arial" pitchFamily="34" charset="0"/>
              <a:buChar char="•"/>
            </a:pPr>
            <a:r>
              <a:rPr lang="sr-Latn-CS" sz="3600" dirty="0" smtClean="0">
                <a:solidFill>
                  <a:srgbClr val="0000E6"/>
                </a:solidFill>
              </a:rPr>
              <a:t>Merenje, baze podataka, izveštaji</a:t>
            </a:r>
          </a:p>
          <a:p>
            <a:pPr marL="908050" lvl="1" indent="-277813">
              <a:buFont typeface="Arial" pitchFamily="34" charset="0"/>
              <a:buChar char="•"/>
            </a:pPr>
            <a:r>
              <a:rPr lang="sr-Latn-CS" sz="3600" dirty="0" smtClean="0">
                <a:solidFill>
                  <a:srgbClr val="0000E6"/>
                </a:solidFill>
              </a:rPr>
              <a:t>Potreban stručan kadar</a:t>
            </a:r>
            <a:endParaRPr lang="en-US" sz="3600" dirty="0">
              <a:solidFill>
                <a:srgbClr val="0000E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8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9144000" cy="1066800"/>
          </a:xfrm>
        </p:spPr>
        <p:txBody>
          <a:bodyPr>
            <a:noAutofit/>
          </a:bodyPr>
          <a:lstStyle/>
          <a:p>
            <a:pPr marL="450850" indent="-450850"/>
            <a:r>
              <a:rPr lang="sr-Latn-CS" b="1" dirty="0" smtClean="0">
                <a:solidFill>
                  <a:srgbClr val="CC00CC"/>
                </a:solidFill>
              </a:rPr>
              <a:t>EPS, štednja i regulisane cene snabdevanja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3400" y="1447800"/>
            <a:ext cx="8153400" cy="76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/>
          <a:p>
            <a:pPr algn="ctr"/>
            <a:endParaRPr lang="sr-Latn-C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28600" y="1447801"/>
            <a:ext cx="8763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850" indent="-450850">
              <a:buFont typeface="Arial" pitchFamily="34" charset="0"/>
              <a:buChar char="•"/>
            </a:pPr>
            <a:endParaRPr lang="sr-Latn-CS" sz="3600" dirty="0" smtClean="0">
              <a:solidFill>
                <a:srgbClr val="0000E6"/>
              </a:solidFill>
            </a:endParaRPr>
          </a:p>
          <a:p>
            <a:pPr marL="1076325" indent="-446088" defTabSz="1168400">
              <a:buFont typeface="Arial" pitchFamily="34" charset="0"/>
              <a:buChar char="•"/>
            </a:pPr>
            <a:r>
              <a:rPr lang="sr-Latn-CS" sz="3600" dirty="0" smtClean="0">
                <a:solidFill>
                  <a:srgbClr val="0000E6"/>
                </a:solidFill>
              </a:rPr>
              <a:t>Da li je EPS zainteresovan za štednju  u potrošnji?</a:t>
            </a:r>
          </a:p>
          <a:p>
            <a:pPr marL="1076325" lvl="1" indent="-446088" defTabSz="1168400">
              <a:buFont typeface="Arial" pitchFamily="34" charset="0"/>
              <a:buChar char="•"/>
            </a:pPr>
            <a:r>
              <a:rPr lang="sr-Latn-CS" sz="3600" dirty="0" smtClean="0">
                <a:solidFill>
                  <a:srgbClr val="0000E6"/>
                </a:solidFill>
              </a:rPr>
              <a:t>Regulisana cena na nivou tržišne i prestanak regulacije cena za domaćinstva i male kupce</a:t>
            </a:r>
          </a:p>
          <a:p>
            <a:pPr marL="1533525" lvl="2" indent="-446088" defTabSz="1168400">
              <a:buFont typeface="Arial" pitchFamily="34" charset="0"/>
              <a:buChar char="•"/>
            </a:pPr>
            <a:r>
              <a:rPr lang="sr-Latn-CS" sz="3600" dirty="0" smtClean="0">
                <a:solidFill>
                  <a:srgbClr val="0000E6"/>
                </a:solidFill>
              </a:rPr>
              <a:t>da EUK budu zbrinuti</a:t>
            </a:r>
          </a:p>
          <a:p>
            <a:pPr marL="1533525" lvl="2" indent="-446088" defTabSz="1168400">
              <a:buFont typeface="Arial" pitchFamily="34" charset="0"/>
              <a:buChar char="•"/>
            </a:pPr>
            <a:r>
              <a:rPr lang="sr-Latn-CS" sz="3600" dirty="0" smtClean="0">
                <a:solidFill>
                  <a:srgbClr val="0000E6"/>
                </a:solidFill>
              </a:rPr>
              <a:t>da funkcioniše maloprodajno tržište</a:t>
            </a:r>
          </a:p>
        </p:txBody>
      </p:sp>
    </p:spTree>
    <p:extLst>
      <p:ext uri="{BB962C8B-B14F-4D97-AF65-F5344CB8AC3E}">
        <p14:creationId xmlns:p14="http://schemas.microsoft.com/office/powerpoint/2010/main" val="5048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68520" y="2204864"/>
            <a:ext cx="35301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x-none" sz="3200" i="1" dirty="0" smtClean="0">
                <a:solidFill>
                  <a:srgbClr val="0000E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Hvala na pažnji</a:t>
            </a:r>
            <a:r>
              <a:rPr lang="en-US" sz="3200" i="1" dirty="0" smtClean="0">
                <a:solidFill>
                  <a:srgbClr val="0000E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  <a:endParaRPr lang="sr-Latn-CS" sz="3200" i="1" dirty="0">
              <a:solidFill>
                <a:srgbClr val="0000E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4038600" y="4495800"/>
            <a:ext cx="4953000" cy="1742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/>
            <a:r>
              <a:rPr lang="x-none" sz="2800" i="1" smtClean="0">
                <a:solidFill>
                  <a:srgbClr val="CC0099"/>
                </a:solidFill>
              </a:rPr>
              <a:t>Ljiljana Ha</a:t>
            </a:r>
            <a:r>
              <a:rPr lang="sr-Latn-CS" sz="2800" i="1" dirty="0" smtClean="0">
                <a:solidFill>
                  <a:srgbClr val="CC0099"/>
                </a:solidFill>
              </a:rPr>
              <a:t>ž</a:t>
            </a:r>
            <a:r>
              <a:rPr lang="x-none" sz="2800" i="1" smtClean="0">
                <a:solidFill>
                  <a:srgbClr val="CC0099"/>
                </a:solidFill>
              </a:rPr>
              <a:t>ibabic</a:t>
            </a:r>
            <a:endParaRPr lang="x-none" sz="2800" i="1" dirty="0" smtClean="0">
              <a:solidFill>
                <a:srgbClr val="CC0099"/>
              </a:solidFill>
            </a:endParaRPr>
          </a:p>
          <a:p>
            <a:pPr algn="ct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000066"/>
                </a:solidFill>
              </a:rPr>
              <a:t/>
            </a:r>
            <a:br>
              <a:rPr lang="en-US" sz="2800" dirty="0" smtClean="0">
                <a:solidFill>
                  <a:srgbClr val="000066"/>
                </a:solidFill>
              </a:rPr>
            </a:br>
            <a:r>
              <a:rPr lang="sr-Latn-CS" sz="2400" dirty="0" err="1" smtClean="0">
                <a:solidFill>
                  <a:srgbClr val="000066"/>
                </a:solidFill>
                <a:hlinkClick r:id="rId3"/>
              </a:rPr>
              <a:t>ljiljana.hadzibabic</a:t>
            </a:r>
            <a:r>
              <a:rPr lang="en-US" sz="2400" dirty="0" smtClean="0">
                <a:solidFill>
                  <a:srgbClr val="000066"/>
                </a:solidFill>
                <a:hlinkClick r:id="rId3"/>
              </a:rPr>
              <a:t>@</a:t>
            </a:r>
            <a:r>
              <a:rPr lang="en-US" sz="2400" dirty="0" err="1" smtClean="0">
                <a:solidFill>
                  <a:srgbClr val="000066"/>
                </a:solidFill>
                <a:hlinkClick r:id="rId3"/>
              </a:rPr>
              <a:t>gmail.com</a:t>
            </a:r>
            <a:endParaRPr lang="en-US" sz="2800" dirty="0" smtClean="0">
              <a:solidFill>
                <a:srgbClr val="000066"/>
              </a:solidFill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dirty="0" smtClean="0">
              <a:solidFill>
                <a:srgbClr val="000066"/>
              </a:solidFill>
              <a:hlinkClick r:id="rId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5048" y="609600"/>
            <a:ext cx="8568952" cy="8686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16000">
                <a:schemeClr val="accent1">
                  <a:tint val="44500"/>
                  <a:satMod val="160000"/>
                  <a:lumMod val="54000"/>
                  <a:lumOff val="46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C:\Users\ljiljana.hadzibabic\Documents\Agencija  Savet\01 AGENCIJA\013 Site Agencije\FOTOGRAFIJE\ljh sre avg 1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77999"/>
            <a:ext cx="2627784" cy="338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09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055" y="152400"/>
            <a:ext cx="7772400" cy="609600"/>
          </a:xfrm>
        </p:spPr>
        <p:txBody>
          <a:bodyPr>
            <a:noAutofit/>
          </a:bodyPr>
          <a:lstStyle/>
          <a:p>
            <a:r>
              <a:rPr lang="sr-Latn-CS" b="1" dirty="0" smtClean="0">
                <a:solidFill>
                  <a:srgbClr val="CC00CC"/>
                </a:solidFill>
              </a:rPr>
              <a:t>Značaj energetske efikasnosti</a:t>
            </a:r>
            <a:endParaRPr lang="en-US" dirty="0">
              <a:solidFill>
                <a:srgbClr val="CC00CC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762000"/>
            <a:ext cx="8153400" cy="76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/>
          <a:p>
            <a:pPr algn="ctr"/>
            <a:endParaRPr lang="sr-Latn-C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685800" y="1066800"/>
            <a:ext cx="7772400" cy="52578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err="1" smtClean="0">
                <a:solidFill>
                  <a:srgbClr val="0000E6"/>
                </a:solidFill>
              </a:rPr>
              <a:t>Energetska</a:t>
            </a:r>
            <a:r>
              <a:rPr lang="en-US" sz="3600" b="1" dirty="0" smtClean="0">
                <a:solidFill>
                  <a:srgbClr val="0000E6"/>
                </a:solidFill>
              </a:rPr>
              <a:t> </a:t>
            </a:r>
            <a:r>
              <a:rPr lang="en-US" sz="3600" b="1" dirty="0" err="1" smtClean="0">
                <a:solidFill>
                  <a:srgbClr val="0000E6"/>
                </a:solidFill>
              </a:rPr>
              <a:t>efikasnost</a:t>
            </a:r>
            <a:r>
              <a:rPr lang="sr-Latn-CS" sz="3600" b="1" dirty="0" smtClean="0">
                <a:solidFill>
                  <a:srgbClr val="0000E6"/>
                </a:solidFill>
              </a:rPr>
              <a:t> - </a:t>
            </a:r>
            <a:r>
              <a:rPr lang="sr-Latn-CS" sz="3600" b="1" dirty="0" smtClean="0">
                <a:solidFill>
                  <a:srgbClr val="FF0000"/>
                </a:solidFill>
              </a:rPr>
              <a:t>odnos između ostvarenog rezultata u energiji, dobrima i uslugama i za to utrošene energije</a:t>
            </a:r>
          </a:p>
          <a:p>
            <a:pPr algn="l"/>
            <a:r>
              <a:rPr lang="sr-Latn-CS" sz="3600" b="1" dirty="0" smtClean="0">
                <a:solidFill>
                  <a:srgbClr val="0000E6"/>
                </a:solidFill>
              </a:rPr>
              <a:t>Globalno prepoznato – EE je k</a:t>
            </a:r>
            <a:r>
              <a:rPr lang="en-US" sz="3600" b="1" dirty="0" err="1" smtClean="0">
                <a:solidFill>
                  <a:srgbClr val="0000E6"/>
                </a:solidFill>
              </a:rPr>
              <a:t>ljučno</a:t>
            </a:r>
            <a:r>
              <a:rPr lang="en-US" sz="3600" b="1" dirty="0" smtClean="0">
                <a:solidFill>
                  <a:srgbClr val="0000E6"/>
                </a:solidFill>
              </a:rPr>
              <a:t> </a:t>
            </a:r>
            <a:r>
              <a:rPr lang="en-US" sz="3600" b="1" dirty="0" err="1" smtClean="0">
                <a:solidFill>
                  <a:srgbClr val="0000E6"/>
                </a:solidFill>
              </a:rPr>
              <a:t>sredstvo</a:t>
            </a:r>
            <a:r>
              <a:rPr lang="en-US" sz="3600" b="1" dirty="0" smtClean="0">
                <a:solidFill>
                  <a:srgbClr val="0000E6"/>
                </a:solidFill>
              </a:rPr>
              <a:t> </a:t>
            </a:r>
            <a:r>
              <a:rPr lang="en-US" sz="3600" b="1" dirty="0" err="1" smtClean="0">
                <a:solidFill>
                  <a:srgbClr val="0000E6"/>
                </a:solidFill>
              </a:rPr>
              <a:t>za</a:t>
            </a:r>
            <a:r>
              <a:rPr lang="sr-Latn-CS" sz="3600" b="1" dirty="0" smtClean="0">
                <a:solidFill>
                  <a:srgbClr val="0000E6"/>
                </a:solidFill>
              </a:rPr>
              <a:t> </a:t>
            </a:r>
            <a:r>
              <a:rPr lang="en-US" sz="3600" b="1" dirty="0" err="1" smtClean="0">
                <a:solidFill>
                  <a:srgbClr val="0000E6"/>
                </a:solidFill>
              </a:rPr>
              <a:t>jačanje</a:t>
            </a:r>
            <a:r>
              <a:rPr lang="en-US" sz="3600" b="1" dirty="0" smtClean="0">
                <a:solidFill>
                  <a:srgbClr val="0000E6"/>
                </a:solidFill>
              </a:rPr>
              <a:t> </a:t>
            </a:r>
            <a:r>
              <a:rPr lang="en-US" sz="3600" b="1" dirty="0" err="1" smtClean="0">
                <a:solidFill>
                  <a:srgbClr val="0000E6"/>
                </a:solidFill>
              </a:rPr>
              <a:t>ekonomskog</a:t>
            </a:r>
            <a:r>
              <a:rPr lang="en-US" sz="3600" b="1" dirty="0" smtClean="0">
                <a:solidFill>
                  <a:srgbClr val="0000E6"/>
                </a:solidFill>
              </a:rPr>
              <a:t> </a:t>
            </a:r>
            <a:r>
              <a:rPr lang="en-US" sz="3600" b="1" dirty="0" err="1" smtClean="0">
                <a:solidFill>
                  <a:srgbClr val="0000E6"/>
                </a:solidFill>
              </a:rPr>
              <a:t>i</a:t>
            </a:r>
            <a:r>
              <a:rPr lang="en-US" sz="3600" b="1" dirty="0" smtClean="0">
                <a:solidFill>
                  <a:srgbClr val="0000E6"/>
                </a:solidFill>
              </a:rPr>
              <a:t> </a:t>
            </a:r>
            <a:r>
              <a:rPr lang="en-US" sz="3600" b="1" dirty="0" err="1" smtClean="0">
                <a:solidFill>
                  <a:srgbClr val="0000E6"/>
                </a:solidFill>
              </a:rPr>
              <a:t>društvenog</a:t>
            </a:r>
            <a:r>
              <a:rPr lang="en-US" sz="3600" b="1" dirty="0" smtClean="0">
                <a:solidFill>
                  <a:srgbClr val="0000E6"/>
                </a:solidFill>
              </a:rPr>
              <a:t> </a:t>
            </a:r>
            <a:r>
              <a:rPr lang="en-US" sz="3600" b="1" dirty="0" err="1" smtClean="0">
                <a:solidFill>
                  <a:srgbClr val="0000E6"/>
                </a:solidFill>
              </a:rPr>
              <a:t>razvoja</a:t>
            </a:r>
            <a:endParaRPr lang="sr-Latn-CS" sz="3600" b="1" dirty="0" smtClean="0">
              <a:solidFill>
                <a:srgbClr val="0000E6"/>
              </a:solidFill>
            </a:endParaRPr>
          </a:p>
          <a:p>
            <a:endParaRPr lang="sr-Latn-CS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5867400"/>
            <a:ext cx="42900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31813" indent="-358775"/>
            <a:r>
              <a:rPr lang="sr-Latn-CS" sz="2800" b="1" dirty="0" smtClean="0">
                <a:solidFill>
                  <a:srgbClr val="7030A0"/>
                </a:solidFill>
              </a:rPr>
              <a:t>EE – Energetska Efikasnost</a:t>
            </a:r>
          </a:p>
        </p:txBody>
      </p:sp>
    </p:spTree>
    <p:extLst>
      <p:ext uri="{BB962C8B-B14F-4D97-AF65-F5344CB8AC3E}">
        <p14:creationId xmlns:p14="http://schemas.microsoft.com/office/powerpoint/2010/main" val="5048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839199" cy="609600"/>
          </a:xfrm>
        </p:spPr>
        <p:txBody>
          <a:bodyPr>
            <a:noAutofit/>
          </a:bodyPr>
          <a:lstStyle/>
          <a:p>
            <a:r>
              <a:rPr lang="sr-Latn-CS" sz="4000" b="1" dirty="0" smtClean="0">
                <a:solidFill>
                  <a:srgbClr val="CC00CC"/>
                </a:solidFill>
              </a:rPr>
              <a:t/>
            </a:r>
            <a:br>
              <a:rPr lang="sr-Latn-CS" sz="4000" b="1" dirty="0" smtClean="0">
                <a:solidFill>
                  <a:srgbClr val="CC00CC"/>
                </a:solidFill>
              </a:rPr>
            </a:br>
            <a:r>
              <a:rPr lang="sr-Latn-CS" sz="4000" b="1" dirty="0" smtClean="0">
                <a:solidFill>
                  <a:srgbClr val="CC00CC"/>
                </a:solidFill>
              </a:rPr>
              <a:t>Višestruke koristi od unapređenja </a:t>
            </a:r>
            <a:r>
              <a:rPr lang="sr-Latn-CS" sz="4000" b="1" dirty="0" err="1" smtClean="0">
                <a:solidFill>
                  <a:srgbClr val="CC00CC"/>
                </a:solidFill>
              </a:rPr>
              <a:t>En</a:t>
            </a:r>
            <a:r>
              <a:rPr lang="sr-Latn-CS" sz="4000" b="1" dirty="0" smtClean="0">
                <a:solidFill>
                  <a:srgbClr val="CC00CC"/>
                </a:solidFill>
              </a:rPr>
              <a:t> </a:t>
            </a:r>
            <a:r>
              <a:rPr lang="sr-Latn-CS" sz="4000" b="1" dirty="0" err="1" smtClean="0">
                <a:solidFill>
                  <a:srgbClr val="CC00CC"/>
                </a:solidFill>
              </a:rPr>
              <a:t>Ef</a:t>
            </a:r>
            <a:r>
              <a:rPr lang="sr-Latn-CS" b="1" dirty="0" smtClean="0">
                <a:solidFill>
                  <a:srgbClr val="0000E6"/>
                </a:solidFill>
              </a:rPr>
              <a:t/>
            </a:r>
            <a:br>
              <a:rPr lang="sr-Latn-CS" b="1" dirty="0" smtClean="0">
                <a:solidFill>
                  <a:srgbClr val="0000E6"/>
                </a:solidFill>
              </a:rPr>
            </a:br>
            <a:endParaRPr lang="en-US" dirty="0">
              <a:solidFill>
                <a:srgbClr val="CC00CC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762000"/>
            <a:ext cx="8153400" cy="76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/>
          <a:p>
            <a:pPr algn="ctr"/>
            <a:endParaRPr lang="sr-Latn-C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229600" cy="5410200"/>
          </a:xfrm>
        </p:spPr>
        <p:txBody>
          <a:bodyPr>
            <a:noAutofit/>
          </a:bodyPr>
          <a:lstStyle/>
          <a:p>
            <a:endParaRPr lang="sr-Latn-CS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28600" y="914400"/>
            <a:ext cx="2743200" cy="56388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800" b="1" dirty="0" smtClean="0">
                <a:solidFill>
                  <a:srgbClr val="0000E6"/>
                </a:solidFill>
              </a:rPr>
              <a:t>UNAPREĐENJE</a:t>
            </a:r>
          </a:p>
          <a:p>
            <a:pPr algn="ctr"/>
            <a:r>
              <a:rPr lang="sr-Latn-CS" sz="3200" b="1" dirty="0" smtClean="0">
                <a:solidFill>
                  <a:srgbClr val="0000E6"/>
                </a:solidFill>
              </a:rPr>
              <a:t>ENERGETSKE EFIKASNOSTI</a:t>
            </a:r>
            <a:endParaRPr lang="en-US" sz="3200" b="1" dirty="0">
              <a:solidFill>
                <a:srgbClr val="0000E6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810000" y="990600"/>
            <a:ext cx="5181600" cy="381000"/>
          </a:xfrm>
          <a:prstGeom prst="roundRect">
            <a:avLst/>
          </a:prstGeom>
          <a:solidFill>
            <a:srgbClr val="AFAFFF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800" b="1" dirty="0" smtClean="0">
                <a:solidFill>
                  <a:srgbClr val="0000E6"/>
                </a:solidFill>
              </a:rPr>
              <a:t>MAKROEKONOMSKI RAZVOJ</a:t>
            </a:r>
            <a:endParaRPr lang="en-US" sz="2800" b="1" dirty="0">
              <a:solidFill>
                <a:srgbClr val="0000E6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3810000" y="838200"/>
            <a:ext cx="0" cy="5715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3810000" y="1447800"/>
            <a:ext cx="5181600" cy="381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800" b="1" dirty="0" smtClean="0">
                <a:solidFill>
                  <a:srgbClr val="0000E6"/>
                </a:solidFill>
              </a:rPr>
              <a:t>INDUSTRIJSKA PRODUKTIVNOST</a:t>
            </a:r>
            <a:endParaRPr lang="en-US" sz="2800" b="1" dirty="0">
              <a:solidFill>
                <a:srgbClr val="0000E6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3810000" y="1905000"/>
            <a:ext cx="5181600" cy="381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800" b="1" dirty="0" smtClean="0">
                <a:solidFill>
                  <a:srgbClr val="0000E6"/>
                </a:solidFill>
              </a:rPr>
              <a:t>ENERGETSKA BEZBEDNOST</a:t>
            </a:r>
            <a:endParaRPr lang="en-US" sz="2800" b="1" dirty="0">
              <a:solidFill>
                <a:srgbClr val="0000E6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3810000" y="2362200"/>
            <a:ext cx="5181600" cy="381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400" b="1" dirty="0" smtClean="0">
                <a:solidFill>
                  <a:srgbClr val="0000E6"/>
                </a:solidFill>
              </a:rPr>
              <a:t>DOSTUPNOST EN.– ŠTEDNJA - CENE</a:t>
            </a:r>
            <a:endParaRPr lang="en-US" sz="2400" b="1" dirty="0">
              <a:solidFill>
                <a:srgbClr val="0000E6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810000" y="2819400"/>
            <a:ext cx="5181600" cy="381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400" b="1" dirty="0" smtClean="0">
                <a:solidFill>
                  <a:srgbClr val="0000E6"/>
                </a:solidFill>
              </a:rPr>
              <a:t>UBLAŽAVANJE KLIMATSKIH PROMENA</a:t>
            </a:r>
            <a:endParaRPr lang="en-US" sz="2400" b="1" dirty="0">
              <a:solidFill>
                <a:srgbClr val="0000E6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810000" y="3276600"/>
            <a:ext cx="5181600" cy="3810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800" b="1" dirty="0" smtClean="0">
                <a:solidFill>
                  <a:srgbClr val="0000E6"/>
                </a:solidFill>
              </a:rPr>
              <a:t>ODRŽIVOST ŽIVOTNE SREDINE</a:t>
            </a:r>
            <a:endParaRPr lang="en-US" sz="2800" b="1" dirty="0">
              <a:solidFill>
                <a:srgbClr val="0000E6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3810000" y="3733800"/>
            <a:ext cx="5181600" cy="381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800" b="1" dirty="0" smtClean="0">
                <a:solidFill>
                  <a:srgbClr val="0000E6"/>
                </a:solidFill>
              </a:rPr>
              <a:t>POVEĆANJE ZAPOSLENOSTI</a:t>
            </a:r>
            <a:endParaRPr lang="en-US" sz="2800" b="1" dirty="0">
              <a:solidFill>
                <a:srgbClr val="0000E6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810000" y="4191000"/>
            <a:ext cx="5181600" cy="381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800" b="1" dirty="0" smtClean="0">
                <a:solidFill>
                  <a:srgbClr val="0000E6"/>
                </a:solidFill>
              </a:rPr>
              <a:t>UBLAŽAVANJE SIROMAŠTVA</a:t>
            </a:r>
            <a:endParaRPr lang="en-US" sz="2800" b="1" dirty="0">
              <a:solidFill>
                <a:srgbClr val="0000E6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3810000" y="4648200"/>
            <a:ext cx="5181600" cy="381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800" b="1" dirty="0" smtClean="0">
                <a:solidFill>
                  <a:srgbClr val="0000E6"/>
                </a:solidFill>
              </a:rPr>
              <a:t>ZDRAVLJE I BLAGOSTANJE</a:t>
            </a:r>
            <a:endParaRPr lang="en-US" sz="2800" b="1" dirty="0">
              <a:solidFill>
                <a:srgbClr val="0000E6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3810000" y="5105400"/>
            <a:ext cx="5181600" cy="381000"/>
          </a:xfrm>
          <a:prstGeom prst="roundRect">
            <a:avLst/>
          </a:prstGeom>
          <a:solidFill>
            <a:srgbClr val="FFD757"/>
          </a:solidFill>
          <a:ln>
            <a:solidFill>
              <a:srgbClr val="FFCC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800" b="1" dirty="0" smtClean="0">
                <a:solidFill>
                  <a:srgbClr val="0000E6"/>
                </a:solidFill>
              </a:rPr>
              <a:t>UPRAVLJANJE RESURSIMA</a:t>
            </a:r>
            <a:endParaRPr lang="en-US" sz="2800" b="1" dirty="0">
              <a:solidFill>
                <a:srgbClr val="0000E6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810000" y="5562600"/>
            <a:ext cx="5181600" cy="381000"/>
          </a:xfrm>
          <a:prstGeom prst="roundRect">
            <a:avLst/>
          </a:prstGeom>
          <a:solidFill>
            <a:srgbClr val="FFE593"/>
          </a:solidFill>
          <a:ln>
            <a:solidFill>
              <a:srgbClr val="FFCC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800" b="1" dirty="0" smtClean="0">
                <a:solidFill>
                  <a:srgbClr val="0000E6"/>
                </a:solidFill>
              </a:rPr>
              <a:t>JAVNI BUDŽETI</a:t>
            </a:r>
            <a:endParaRPr lang="en-US" sz="2800" b="1" dirty="0">
              <a:solidFill>
                <a:srgbClr val="0000E6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3810000" y="6019800"/>
            <a:ext cx="5181600" cy="381000"/>
          </a:xfrm>
          <a:prstGeom prst="roundRect">
            <a:avLst/>
          </a:prstGeom>
          <a:solidFill>
            <a:srgbClr val="FFF3CD"/>
          </a:solidFill>
          <a:ln>
            <a:solidFill>
              <a:srgbClr val="FFE5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800" b="1" dirty="0" smtClean="0">
                <a:solidFill>
                  <a:srgbClr val="0000E6"/>
                </a:solidFill>
              </a:rPr>
              <a:t>VREDNOST IMOVINE</a:t>
            </a:r>
            <a:endParaRPr lang="en-US" sz="2800" b="1" dirty="0">
              <a:solidFill>
                <a:srgbClr val="0000E6"/>
              </a:solidFill>
            </a:endParaRPr>
          </a:p>
        </p:txBody>
      </p:sp>
      <p:sp>
        <p:nvSpPr>
          <p:cNvPr id="36" name="Right Arrow 35"/>
          <p:cNvSpPr/>
          <p:nvPr/>
        </p:nvSpPr>
        <p:spPr>
          <a:xfrm>
            <a:off x="2971800" y="1295400"/>
            <a:ext cx="762000" cy="5105400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8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054" y="152400"/>
            <a:ext cx="8368145" cy="609600"/>
          </a:xfrm>
        </p:spPr>
        <p:txBody>
          <a:bodyPr>
            <a:noAutofit/>
          </a:bodyPr>
          <a:lstStyle/>
          <a:p>
            <a:r>
              <a:rPr lang="sr-Latn-CS" b="1" dirty="0" smtClean="0">
                <a:solidFill>
                  <a:srgbClr val="CC00CC"/>
                </a:solidFill>
              </a:rPr>
              <a:t>Sistemski pristup</a:t>
            </a:r>
            <a:endParaRPr lang="en-US" dirty="0">
              <a:solidFill>
                <a:srgbClr val="CC00CC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762000"/>
            <a:ext cx="8153400" cy="76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/>
          <a:p>
            <a:pPr algn="ctr"/>
            <a:endParaRPr lang="sr-Latn-C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CS" sz="2400" b="1" dirty="0" smtClean="0">
              <a:solidFill>
                <a:srgbClr val="0000E6"/>
              </a:solidFill>
            </a:endParaRPr>
          </a:p>
          <a:p>
            <a:pPr marL="531813" indent="-358775">
              <a:buFont typeface="Arial" pitchFamily="34" charset="0"/>
              <a:buChar char="•"/>
            </a:pPr>
            <a:r>
              <a:rPr lang="sr-Latn-CS" sz="3600" b="1" dirty="0" smtClean="0">
                <a:solidFill>
                  <a:srgbClr val="0000E6"/>
                </a:solidFill>
              </a:rPr>
              <a:t>Prepoznavanje najvećih problema</a:t>
            </a:r>
          </a:p>
          <a:p>
            <a:pPr marL="531813" indent="-358775">
              <a:buFont typeface="Arial" pitchFamily="34" charset="0"/>
              <a:buChar char="•"/>
            </a:pPr>
            <a:r>
              <a:rPr lang="sr-Latn-CS" sz="3600" b="1" dirty="0" smtClean="0">
                <a:solidFill>
                  <a:srgbClr val="0000E6"/>
                </a:solidFill>
              </a:rPr>
              <a:t>Izbor oblasti u koju se ulaže i načina rada</a:t>
            </a:r>
          </a:p>
          <a:p>
            <a:pPr marL="531813" indent="-358775">
              <a:buFont typeface="Arial" pitchFamily="34" charset="0"/>
              <a:buChar char="•"/>
            </a:pPr>
            <a:r>
              <a:rPr lang="sr-Latn-CS" sz="3600" b="1" dirty="0" smtClean="0">
                <a:solidFill>
                  <a:srgbClr val="0000E6"/>
                </a:solidFill>
              </a:rPr>
              <a:t>Procena troškova</a:t>
            </a:r>
          </a:p>
          <a:p>
            <a:pPr marL="531813" indent="-358775">
              <a:buFont typeface="Arial" pitchFamily="34" charset="0"/>
              <a:buChar char="•"/>
            </a:pPr>
            <a:r>
              <a:rPr lang="sr-Latn-CS" sz="3600" b="1" dirty="0" smtClean="0">
                <a:solidFill>
                  <a:srgbClr val="0000E6"/>
                </a:solidFill>
              </a:rPr>
              <a:t>Razvoj metoda za ocenu </a:t>
            </a:r>
            <a:r>
              <a:rPr lang="sr-Latn-CS" sz="3600" b="1" dirty="0" err="1" smtClean="0">
                <a:solidFill>
                  <a:srgbClr val="0000E6"/>
                </a:solidFill>
              </a:rPr>
              <a:t>isplativosti</a:t>
            </a:r>
            <a:endParaRPr lang="sr-Latn-CS" sz="3600" b="1" dirty="0" smtClean="0">
              <a:solidFill>
                <a:srgbClr val="0000E6"/>
              </a:solidFill>
            </a:endParaRPr>
          </a:p>
          <a:p>
            <a:pPr marL="531813" indent="-358775">
              <a:buFont typeface="Arial" pitchFamily="34" charset="0"/>
              <a:buChar char="•"/>
            </a:pPr>
            <a:r>
              <a:rPr lang="sr-Latn-CS" sz="3600" b="1" dirty="0" smtClean="0">
                <a:solidFill>
                  <a:srgbClr val="0000E6"/>
                </a:solidFill>
              </a:rPr>
              <a:t>Razvoj sistema za merenje i praćenje rezultata i troškova</a:t>
            </a:r>
          </a:p>
          <a:p>
            <a:pPr marL="531813" indent="-358775">
              <a:buFont typeface="Arial" pitchFamily="34" charset="0"/>
              <a:buChar char="•"/>
            </a:pPr>
            <a:r>
              <a:rPr lang="sr-Latn-CS" sz="3600" b="1" dirty="0" smtClean="0">
                <a:solidFill>
                  <a:srgbClr val="0000E6"/>
                </a:solidFill>
              </a:rPr>
              <a:t>Nacionalne strategije  postizanja najboljih rezultata</a:t>
            </a:r>
            <a:endParaRPr lang="sr-Latn-CS" sz="3200" b="1" dirty="0" smtClean="0">
              <a:solidFill>
                <a:srgbClr val="FF0000"/>
              </a:solidFill>
            </a:endParaRPr>
          </a:p>
          <a:p>
            <a:endParaRPr lang="sr-Latn-CS" sz="2400" b="1" dirty="0" smtClean="0">
              <a:solidFill>
                <a:srgbClr val="FF0000"/>
              </a:solidFill>
            </a:endParaRPr>
          </a:p>
          <a:p>
            <a:endParaRPr lang="sr-Latn-CS" sz="2400" b="1" dirty="0" smtClean="0">
              <a:solidFill>
                <a:srgbClr val="0000E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8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054" y="152400"/>
            <a:ext cx="8368145" cy="609600"/>
          </a:xfrm>
        </p:spPr>
        <p:txBody>
          <a:bodyPr>
            <a:noAutofit/>
          </a:bodyPr>
          <a:lstStyle/>
          <a:p>
            <a:r>
              <a:rPr lang="sr-Latn-CS" b="1" dirty="0" smtClean="0">
                <a:solidFill>
                  <a:srgbClr val="CC00CC"/>
                </a:solidFill>
              </a:rPr>
              <a:t>Zakonski okvir</a:t>
            </a:r>
            <a:endParaRPr lang="en-US" dirty="0">
              <a:solidFill>
                <a:srgbClr val="CC00CC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762000"/>
            <a:ext cx="8153400" cy="76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/>
          <a:p>
            <a:pPr algn="ctr"/>
            <a:endParaRPr lang="sr-Latn-C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8610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CS" sz="2400" b="1" dirty="0" smtClean="0">
              <a:solidFill>
                <a:srgbClr val="0000E6"/>
              </a:solidFill>
            </a:endParaRPr>
          </a:p>
          <a:p>
            <a:pPr marL="531813" indent="-358775"/>
            <a:r>
              <a:rPr lang="sr-Latn-CS" sz="3600" b="1" dirty="0" smtClean="0">
                <a:solidFill>
                  <a:srgbClr val="FF0000"/>
                </a:solidFill>
              </a:rPr>
              <a:t>EU:</a:t>
            </a:r>
          </a:p>
          <a:p>
            <a:pPr marL="989013" lvl="1" indent="-358775">
              <a:buFont typeface="Arial" pitchFamily="34" charset="0"/>
              <a:buChar char="•"/>
            </a:pPr>
            <a:r>
              <a:rPr lang="sr-Latn-CS" sz="3600" b="1" dirty="0" smtClean="0">
                <a:solidFill>
                  <a:srgbClr val="0000E6"/>
                </a:solidFill>
              </a:rPr>
              <a:t>Direktive i uredbe</a:t>
            </a:r>
          </a:p>
          <a:p>
            <a:pPr marL="989013" lvl="1" indent="-358775">
              <a:buFont typeface="Arial" pitchFamily="34" charset="0"/>
              <a:buChar char="•"/>
            </a:pPr>
            <a:r>
              <a:rPr lang="sr-Latn-CS" sz="3600" b="1" dirty="0" smtClean="0">
                <a:solidFill>
                  <a:schemeClr val="accent5">
                    <a:lumMod val="75000"/>
                  </a:schemeClr>
                </a:solidFill>
              </a:rPr>
              <a:t>Paket “Čista energija za sve Evropljane”</a:t>
            </a:r>
          </a:p>
          <a:p>
            <a:pPr marL="989013" lvl="1" indent="-815975"/>
            <a:r>
              <a:rPr lang="sr-Latn-CS" sz="3600" b="1" dirty="0" smtClean="0">
                <a:solidFill>
                  <a:srgbClr val="FF0000"/>
                </a:solidFill>
              </a:rPr>
              <a:t>Srbija:</a:t>
            </a:r>
          </a:p>
          <a:p>
            <a:pPr marL="989013" lvl="1" indent="-358775">
              <a:buFont typeface="Arial" pitchFamily="34" charset="0"/>
              <a:buChar char="•"/>
            </a:pPr>
            <a:r>
              <a:rPr lang="sr-Latn-CS" sz="3600" b="1" dirty="0" smtClean="0">
                <a:solidFill>
                  <a:srgbClr val="0000E6"/>
                </a:solidFill>
              </a:rPr>
              <a:t>Zakon o energetici i podzakonska akta</a:t>
            </a:r>
          </a:p>
          <a:p>
            <a:pPr marL="989013" lvl="1" indent="-358775">
              <a:buFont typeface="Arial" pitchFamily="34" charset="0"/>
              <a:buChar char="•"/>
            </a:pPr>
            <a:r>
              <a:rPr lang="sr-Latn-CS" sz="3600" b="1" dirty="0" smtClean="0">
                <a:solidFill>
                  <a:srgbClr val="0000E6"/>
                </a:solidFill>
              </a:rPr>
              <a:t>Zakon o efikasnom korišćenju energije i podzakonska akta</a:t>
            </a:r>
          </a:p>
          <a:p>
            <a:endParaRPr lang="sr-Latn-CS" sz="2400" b="1" dirty="0" smtClean="0">
              <a:solidFill>
                <a:srgbClr val="FF0000"/>
              </a:solidFill>
            </a:endParaRPr>
          </a:p>
          <a:p>
            <a:endParaRPr lang="sr-Latn-CS" sz="2400" b="1" dirty="0" smtClean="0">
              <a:solidFill>
                <a:srgbClr val="0000E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8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7772400" cy="609600"/>
          </a:xfrm>
        </p:spPr>
        <p:txBody>
          <a:bodyPr>
            <a:noAutofit/>
          </a:bodyPr>
          <a:lstStyle/>
          <a:p>
            <a:r>
              <a:rPr lang="sr-Latn-CS" b="1" dirty="0" smtClean="0">
                <a:solidFill>
                  <a:srgbClr val="CC00CC"/>
                </a:solidFill>
              </a:rPr>
              <a:t>Ciljevi i mere </a:t>
            </a:r>
            <a:endParaRPr lang="en-US" dirty="0">
              <a:solidFill>
                <a:srgbClr val="CC00CC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81000" y="762000"/>
            <a:ext cx="8153400" cy="76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/>
          <a:p>
            <a:pPr algn="ctr"/>
            <a:endParaRPr lang="sr-Latn-C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0" y="944880"/>
          <a:ext cx="8839200" cy="5699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486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52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r>
                        <a:rPr lang="sr-Latn-CS" sz="3200" dirty="0" smtClean="0">
                          <a:solidFill>
                            <a:srgbClr val="0000E6"/>
                          </a:solidFill>
                        </a:rPr>
                        <a:t>CILJEVI</a:t>
                      </a:r>
                      <a:endParaRPr lang="en-US" sz="3200" dirty="0">
                        <a:solidFill>
                          <a:srgbClr val="0000E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Latn-CS" sz="3200" b="0" dirty="0" smtClean="0">
                          <a:solidFill>
                            <a:srgbClr val="0000E6"/>
                          </a:solidFill>
                        </a:rPr>
                        <a:t>Globalni</a:t>
                      </a:r>
                      <a:endParaRPr lang="en-US" sz="3200" b="0" dirty="0">
                        <a:solidFill>
                          <a:srgbClr val="0000E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3200" dirty="0">
                        <a:solidFill>
                          <a:srgbClr val="0000E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3200" dirty="0" smtClean="0">
                          <a:solidFill>
                            <a:srgbClr val="0000E6"/>
                          </a:solidFill>
                        </a:rPr>
                        <a:t>Regionalni</a:t>
                      </a:r>
                      <a:endParaRPr lang="en-US" sz="3200" dirty="0">
                        <a:solidFill>
                          <a:srgbClr val="0000E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3200" dirty="0">
                        <a:solidFill>
                          <a:srgbClr val="0000E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3200" dirty="0" smtClean="0">
                          <a:solidFill>
                            <a:srgbClr val="0000E6"/>
                          </a:solidFill>
                        </a:rPr>
                        <a:t>Nacionalni</a:t>
                      </a:r>
                      <a:endParaRPr lang="en-US" sz="3200" dirty="0">
                        <a:solidFill>
                          <a:srgbClr val="0000E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6">
                  <a:txBody>
                    <a:bodyPr/>
                    <a:lstStyle/>
                    <a:p>
                      <a:r>
                        <a:rPr lang="sr-Latn-CS" sz="3200" dirty="0" smtClean="0">
                          <a:solidFill>
                            <a:srgbClr val="0000E6"/>
                          </a:solidFill>
                        </a:rPr>
                        <a:t>MERE</a:t>
                      </a:r>
                      <a:endParaRPr lang="en-US" sz="3200" dirty="0">
                        <a:solidFill>
                          <a:srgbClr val="0000E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Latn-CS" sz="3200" dirty="0" smtClean="0">
                          <a:solidFill>
                            <a:srgbClr val="0000E6"/>
                          </a:solidFill>
                        </a:rPr>
                        <a:t>Informisanje / obuke / prirodna motivacija</a:t>
                      </a:r>
                      <a:endParaRPr lang="en-US" sz="3200" dirty="0">
                        <a:solidFill>
                          <a:srgbClr val="0000E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3200" dirty="0">
                        <a:solidFill>
                          <a:srgbClr val="0000E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3200" dirty="0" smtClean="0">
                          <a:solidFill>
                            <a:srgbClr val="0000E6"/>
                          </a:solidFill>
                        </a:rPr>
                        <a:t>Prepoznavanje ciljnih oblasti sa najvećim kapacitetom za unapređenje efikasnosti</a:t>
                      </a:r>
                      <a:endParaRPr lang="en-US" sz="3200" dirty="0">
                        <a:solidFill>
                          <a:srgbClr val="0000E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3200" dirty="0">
                        <a:solidFill>
                          <a:srgbClr val="0000E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3200" dirty="0" smtClean="0">
                          <a:solidFill>
                            <a:srgbClr val="0000E6"/>
                          </a:solidFill>
                        </a:rPr>
                        <a:t>Zaduženja postojećih i novih institucija</a:t>
                      </a:r>
                      <a:endParaRPr lang="en-US" sz="3200" dirty="0">
                        <a:solidFill>
                          <a:srgbClr val="0000E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3200" dirty="0">
                        <a:solidFill>
                          <a:srgbClr val="0000E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sz="3200" dirty="0" smtClean="0">
                          <a:solidFill>
                            <a:srgbClr val="0000E6"/>
                          </a:solidFill>
                        </a:rPr>
                        <a:t>Organizaciona i finansijska podrška</a:t>
                      </a:r>
                      <a:r>
                        <a:rPr lang="sr-Latn-CS" sz="3200" baseline="0" dirty="0" smtClean="0">
                          <a:solidFill>
                            <a:srgbClr val="0000E6"/>
                          </a:solidFill>
                        </a:rPr>
                        <a:t> </a:t>
                      </a:r>
                      <a:endParaRPr lang="en-US" sz="3200" dirty="0" smtClean="0">
                        <a:solidFill>
                          <a:srgbClr val="0000E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sz="3200" dirty="0" smtClean="0">
                          <a:solidFill>
                            <a:srgbClr val="0000E6"/>
                          </a:solidFill>
                        </a:rPr>
                        <a:t>Finansijski i drugi podsticaji</a:t>
                      </a:r>
                      <a:endParaRPr lang="en-US" sz="3200" dirty="0" smtClean="0">
                        <a:solidFill>
                          <a:srgbClr val="0000E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3200" dirty="0">
                        <a:solidFill>
                          <a:srgbClr val="0000E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sz="3200" b="1" dirty="0" smtClean="0">
                          <a:solidFill>
                            <a:srgbClr val="FF0000"/>
                          </a:solidFill>
                        </a:rPr>
                        <a:t>Posledice za </a:t>
                      </a:r>
                      <a:r>
                        <a:rPr lang="sr-Latn-CS" sz="3200" b="1" dirty="0" err="1" smtClean="0">
                          <a:solidFill>
                            <a:srgbClr val="FF0000"/>
                          </a:solidFill>
                        </a:rPr>
                        <a:t>neizvršavanje</a:t>
                      </a:r>
                      <a:r>
                        <a:rPr lang="sr-Latn-CS" sz="3200" b="1" dirty="0" smtClean="0">
                          <a:solidFill>
                            <a:srgbClr val="FF0000"/>
                          </a:solidFill>
                        </a:rPr>
                        <a:t> obaveza</a:t>
                      </a:r>
                      <a:endParaRPr lang="en-US" sz="32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48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054" y="152400"/>
            <a:ext cx="8368145" cy="609600"/>
          </a:xfrm>
        </p:spPr>
        <p:txBody>
          <a:bodyPr>
            <a:noAutofit/>
          </a:bodyPr>
          <a:lstStyle/>
          <a:p>
            <a:r>
              <a:rPr lang="sr-Latn-CS" b="1" dirty="0" smtClean="0">
                <a:solidFill>
                  <a:srgbClr val="CC00CC"/>
                </a:solidFill>
              </a:rPr>
              <a:t>Značajne oblasti </a:t>
            </a:r>
            <a:endParaRPr lang="en-US" dirty="0">
              <a:solidFill>
                <a:srgbClr val="CC00CC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762000"/>
            <a:ext cx="8153400" cy="76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/>
          <a:p>
            <a:pPr algn="ctr"/>
            <a:endParaRPr lang="sr-Latn-C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838200"/>
            <a:ext cx="8610600" cy="909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1813" indent="-358775"/>
            <a:r>
              <a:rPr lang="sr-Latn-CS" sz="3200" b="1" dirty="0" smtClean="0">
                <a:solidFill>
                  <a:srgbClr val="0000E6"/>
                </a:solidFill>
              </a:rPr>
              <a:t>Primeri:</a:t>
            </a:r>
          </a:p>
          <a:p>
            <a:pPr marL="531813" indent="-358775">
              <a:buFont typeface="Arial" pitchFamily="34" charset="0"/>
              <a:buChar char="•"/>
            </a:pPr>
            <a:r>
              <a:rPr lang="sr-Latn-CS" sz="3200" b="1" dirty="0" smtClean="0">
                <a:solidFill>
                  <a:srgbClr val="0000E6"/>
                </a:solidFill>
              </a:rPr>
              <a:t>Energetska svojstva zgrada</a:t>
            </a:r>
          </a:p>
          <a:p>
            <a:pPr marL="1446213" lvl="2" indent="-358775">
              <a:buFont typeface="Arial" pitchFamily="34" charset="0"/>
              <a:buChar char="•"/>
            </a:pPr>
            <a:r>
              <a:rPr lang="sr-Latn-CS" sz="2800" b="1" dirty="0" smtClean="0">
                <a:solidFill>
                  <a:srgbClr val="6E0BDB"/>
                </a:solidFill>
              </a:rPr>
              <a:t>Program obnove zgrada koje su u vlasništvu ili korišćene od strane centralne vlasti – primer</a:t>
            </a:r>
          </a:p>
          <a:p>
            <a:pPr marL="531813" indent="-358775">
              <a:buFont typeface="Arial" pitchFamily="34" charset="0"/>
              <a:buChar char="•"/>
            </a:pPr>
            <a:r>
              <a:rPr lang="sr-Latn-CS" sz="3200" b="1" dirty="0" err="1" smtClean="0">
                <a:solidFill>
                  <a:srgbClr val="0000E6"/>
                </a:solidFill>
              </a:rPr>
              <a:t>Kumulativna</a:t>
            </a:r>
            <a:r>
              <a:rPr lang="sr-Latn-CS" sz="3200" b="1" dirty="0" smtClean="0">
                <a:solidFill>
                  <a:srgbClr val="0000E6"/>
                </a:solidFill>
              </a:rPr>
              <a:t> ušteda u krajnjoj potrošnji</a:t>
            </a:r>
          </a:p>
          <a:p>
            <a:pPr marL="531813" indent="-358775">
              <a:buFont typeface="Arial" pitchFamily="34" charset="0"/>
              <a:buChar char="•"/>
            </a:pPr>
            <a:r>
              <a:rPr lang="sr-Latn-CS" sz="3200" b="1" dirty="0" smtClean="0">
                <a:solidFill>
                  <a:srgbClr val="0000E6"/>
                </a:solidFill>
              </a:rPr>
              <a:t>EE s</a:t>
            </a:r>
            <a:r>
              <a:rPr lang="en-US" sz="3200" b="1" dirty="0" err="1" smtClean="0">
                <a:solidFill>
                  <a:srgbClr val="0000E6"/>
                </a:solidFill>
              </a:rPr>
              <a:t>istem</a:t>
            </a:r>
            <a:r>
              <a:rPr lang="sr-Latn-CS" sz="3200" b="1" dirty="0" smtClean="0">
                <a:solidFill>
                  <a:srgbClr val="0000E6"/>
                </a:solidFill>
              </a:rPr>
              <a:t>a za </a:t>
            </a:r>
            <a:r>
              <a:rPr lang="en-US" sz="3200" b="1" dirty="0" err="1" smtClean="0">
                <a:solidFill>
                  <a:srgbClr val="0000E6"/>
                </a:solidFill>
              </a:rPr>
              <a:t>grejanj</a:t>
            </a:r>
            <a:r>
              <a:rPr lang="sr-Latn-CS" sz="3200" b="1" dirty="0" smtClean="0">
                <a:solidFill>
                  <a:srgbClr val="0000E6"/>
                </a:solidFill>
              </a:rPr>
              <a:t>e</a:t>
            </a:r>
            <a:r>
              <a:rPr lang="en-US" sz="3200" b="1" dirty="0" smtClean="0">
                <a:solidFill>
                  <a:srgbClr val="0000E6"/>
                </a:solidFill>
              </a:rPr>
              <a:t> </a:t>
            </a:r>
            <a:r>
              <a:rPr lang="en-US" sz="3200" b="1" dirty="0" err="1" smtClean="0">
                <a:solidFill>
                  <a:srgbClr val="0000E6"/>
                </a:solidFill>
              </a:rPr>
              <a:t>i</a:t>
            </a:r>
            <a:r>
              <a:rPr lang="en-US" sz="3200" b="1" dirty="0" smtClean="0">
                <a:solidFill>
                  <a:srgbClr val="0000E6"/>
                </a:solidFill>
              </a:rPr>
              <a:t> </a:t>
            </a:r>
            <a:r>
              <a:rPr lang="en-US" sz="3200" b="1" dirty="0" err="1" smtClean="0">
                <a:solidFill>
                  <a:srgbClr val="0000E6"/>
                </a:solidFill>
              </a:rPr>
              <a:t>hlađenj</a:t>
            </a:r>
            <a:r>
              <a:rPr lang="sr-Latn-CS" sz="3200" b="1" dirty="0" smtClean="0">
                <a:solidFill>
                  <a:srgbClr val="0000E6"/>
                </a:solidFill>
              </a:rPr>
              <a:t>e</a:t>
            </a:r>
          </a:p>
          <a:p>
            <a:pPr marL="531813" indent="-358775">
              <a:buFont typeface="Arial" pitchFamily="34" charset="0"/>
              <a:buChar char="•"/>
            </a:pPr>
            <a:r>
              <a:rPr lang="sr-Latn-CS" sz="3200" b="1" dirty="0" smtClean="0">
                <a:solidFill>
                  <a:srgbClr val="0000E6"/>
                </a:solidFill>
              </a:rPr>
              <a:t>EE </a:t>
            </a:r>
            <a:r>
              <a:rPr lang="en-US" sz="3200" b="1" dirty="0" err="1" smtClean="0">
                <a:solidFill>
                  <a:srgbClr val="0000E6"/>
                </a:solidFill>
              </a:rPr>
              <a:t>Proizvodnj</a:t>
            </a:r>
            <a:r>
              <a:rPr lang="sr-Latn-CS" sz="3200" b="1" dirty="0" smtClean="0">
                <a:solidFill>
                  <a:srgbClr val="0000E6"/>
                </a:solidFill>
              </a:rPr>
              <a:t>e</a:t>
            </a:r>
            <a:r>
              <a:rPr lang="en-US" sz="3200" b="1" dirty="0" smtClean="0">
                <a:solidFill>
                  <a:srgbClr val="0000E6"/>
                </a:solidFill>
              </a:rPr>
              <a:t>, </a:t>
            </a:r>
            <a:r>
              <a:rPr lang="en-US" sz="3200" b="1" dirty="0" err="1" smtClean="0">
                <a:solidFill>
                  <a:srgbClr val="0000E6"/>
                </a:solidFill>
              </a:rPr>
              <a:t>prenos</a:t>
            </a:r>
            <a:r>
              <a:rPr lang="sr-Latn-CS" sz="3200" b="1" dirty="0" smtClean="0">
                <a:solidFill>
                  <a:srgbClr val="0000E6"/>
                </a:solidFill>
              </a:rPr>
              <a:t>a</a:t>
            </a:r>
            <a:r>
              <a:rPr lang="en-US" sz="3200" b="1" dirty="0" smtClean="0">
                <a:solidFill>
                  <a:srgbClr val="0000E6"/>
                </a:solidFill>
              </a:rPr>
              <a:t>/transport</a:t>
            </a:r>
            <a:r>
              <a:rPr lang="sr-Latn-CS" sz="3200" b="1" dirty="0" smtClean="0">
                <a:solidFill>
                  <a:srgbClr val="0000E6"/>
                </a:solidFill>
              </a:rPr>
              <a:t>a</a:t>
            </a:r>
            <a:r>
              <a:rPr lang="en-US" sz="3200" b="1" dirty="0" smtClean="0">
                <a:solidFill>
                  <a:srgbClr val="0000E6"/>
                </a:solidFill>
              </a:rPr>
              <a:t> </a:t>
            </a:r>
            <a:r>
              <a:rPr lang="en-US" sz="3200" b="1" dirty="0" err="1" smtClean="0">
                <a:solidFill>
                  <a:srgbClr val="0000E6"/>
                </a:solidFill>
              </a:rPr>
              <a:t>i</a:t>
            </a:r>
            <a:r>
              <a:rPr lang="en-US" sz="3200" b="1" dirty="0" smtClean="0">
                <a:solidFill>
                  <a:srgbClr val="0000E6"/>
                </a:solidFill>
              </a:rPr>
              <a:t> </a:t>
            </a:r>
            <a:r>
              <a:rPr lang="en-US" sz="3200" b="1" dirty="0" err="1" smtClean="0">
                <a:solidFill>
                  <a:srgbClr val="0000E6"/>
                </a:solidFill>
              </a:rPr>
              <a:t>distribucij</a:t>
            </a:r>
            <a:r>
              <a:rPr lang="sr-Latn-CS" sz="3200" b="1" dirty="0" smtClean="0">
                <a:solidFill>
                  <a:srgbClr val="0000E6"/>
                </a:solidFill>
              </a:rPr>
              <a:t>e</a:t>
            </a:r>
            <a:r>
              <a:rPr lang="en-US" sz="3200" b="1" dirty="0" smtClean="0">
                <a:solidFill>
                  <a:srgbClr val="0000E6"/>
                </a:solidFill>
              </a:rPr>
              <a:t> </a:t>
            </a:r>
            <a:r>
              <a:rPr lang="en-US" sz="3200" b="1" dirty="0" err="1" smtClean="0">
                <a:solidFill>
                  <a:srgbClr val="0000E6"/>
                </a:solidFill>
              </a:rPr>
              <a:t>energije</a:t>
            </a:r>
            <a:endParaRPr lang="sr-Latn-CS" sz="3200" b="1" dirty="0" smtClean="0">
              <a:solidFill>
                <a:srgbClr val="0000E6"/>
              </a:solidFill>
            </a:endParaRPr>
          </a:p>
          <a:p>
            <a:pPr marL="1446213" lvl="2" indent="-358775">
              <a:buFont typeface="Arial" pitchFamily="34" charset="0"/>
              <a:buChar char="•"/>
            </a:pPr>
            <a:r>
              <a:rPr lang="sr-Latn-CS" sz="2800" b="1" dirty="0" err="1" smtClean="0">
                <a:solidFill>
                  <a:srgbClr val="6E0BDB"/>
                </a:solidFill>
              </a:rPr>
              <a:t>Visokoefikasne</a:t>
            </a:r>
            <a:r>
              <a:rPr lang="sr-Latn-CS" sz="2800" b="1" dirty="0" smtClean="0">
                <a:solidFill>
                  <a:srgbClr val="6E0BDB"/>
                </a:solidFill>
              </a:rPr>
              <a:t> CHP, OIE</a:t>
            </a:r>
          </a:p>
          <a:p>
            <a:pPr marL="1446213" lvl="2" indent="-358775">
              <a:buFont typeface="Arial" pitchFamily="34" charset="0"/>
              <a:buChar char="•"/>
            </a:pPr>
            <a:r>
              <a:rPr lang="sr-Latn-CS" sz="2800" b="1" dirty="0" smtClean="0">
                <a:solidFill>
                  <a:srgbClr val="6E0BDB"/>
                </a:solidFill>
              </a:rPr>
              <a:t> Uklapanje elektrana na DS</a:t>
            </a:r>
          </a:p>
          <a:p>
            <a:pPr marL="1446213" lvl="2" indent="-358775">
              <a:buFont typeface="Arial" pitchFamily="34" charset="0"/>
              <a:buChar char="•"/>
            </a:pPr>
            <a:r>
              <a:rPr lang="sr-Latn-CS" sz="2800" b="1" dirty="0" smtClean="0">
                <a:solidFill>
                  <a:srgbClr val="6E0BDB"/>
                </a:solidFill>
              </a:rPr>
              <a:t>EE mrežnih sistema – napredni sistemi merenja i upravljanja</a:t>
            </a:r>
          </a:p>
          <a:p>
            <a:pPr marL="1446213" lvl="2" indent="-358775">
              <a:buFont typeface="Arial" pitchFamily="34" charset="0"/>
              <a:buChar char="•"/>
            </a:pPr>
            <a:r>
              <a:rPr lang="sr-Latn-CS" sz="2800" b="1" dirty="0" smtClean="0">
                <a:solidFill>
                  <a:srgbClr val="6E0BDB"/>
                </a:solidFill>
              </a:rPr>
              <a:t>Efikasnost tržišta</a:t>
            </a:r>
          </a:p>
          <a:p>
            <a:pPr marL="531813" indent="-358775"/>
            <a:endParaRPr lang="en-US" sz="3600" b="1" dirty="0" smtClean="0">
              <a:solidFill>
                <a:srgbClr val="0000E6"/>
              </a:solidFill>
            </a:endParaRPr>
          </a:p>
          <a:p>
            <a:pPr marL="531813" indent="-358775">
              <a:buFont typeface="Arial" pitchFamily="34" charset="0"/>
              <a:buChar char="•"/>
            </a:pPr>
            <a:endParaRPr lang="sr-Latn-CS" sz="3600" b="1" dirty="0" smtClean="0">
              <a:solidFill>
                <a:srgbClr val="0000E6"/>
              </a:solidFill>
            </a:endParaRPr>
          </a:p>
          <a:p>
            <a:pPr marL="531813" indent="-358775">
              <a:buFont typeface="Arial" pitchFamily="34" charset="0"/>
              <a:buChar char="•"/>
            </a:pPr>
            <a:endParaRPr lang="sr-Latn-CS" sz="3600" b="1" dirty="0" smtClean="0">
              <a:solidFill>
                <a:srgbClr val="0000E6"/>
              </a:solidFill>
            </a:endParaRPr>
          </a:p>
          <a:p>
            <a:pPr marL="531813" indent="-358775"/>
            <a:r>
              <a:rPr lang="sr-Latn-CS" sz="3600" b="1" dirty="0" smtClean="0">
                <a:solidFill>
                  <a:srgbClr val="FF0000"/>
                </a:solidFill>
              </a:rPr>
              <a:t> </a:t>
            </a:r>
            <a:endParaRPr lang="sr-Latn-CS" sz="3600" b="1" dirty="0" smtClean="0">
              <a:solidFill>
                <a:srgbClr val="0000E6"/>
              </a:solidFill>
            </a:endParaRPr>
          </a:p>
          <a:p>
            <a:endParaRPr lang="sr-Latn-CS" sz="2400" b="1" dirty="0" smtClean="0">
              <a:solidFill>
                <a:srgbClr val="FF0000"/>
              </a:solidFill>
            </a:endParaRPr>
          </a:p>
          <a:p>
            <a:endParaRPr lang="sr-Latn-CS" sz="2400" b="1" dirty="0" smtClean="0">
              <a:solidFill>
                <a:srgbClr val="0000E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8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055" y="152400"/>
            <a:ext cx="7772400" cy="609600"/>
          </a:xfrm>
        </p:spPr>
        <p:txBody>
          <a:bodyPr>
            <a:noAutofit/>
          </a:bodyPr>
          <a:lstStyle/>
          <a:p>
            <a:r>
              <a:rPr lang="sr-Latn-CS" b="1" dirty="0" smtClean="0">
                <a:solidFill>
                  <a:srgbClr val="CC00CC"/>
                </a:solidFill>
              </a:rPr>
              <a:t>EE u </a:t>
            </a:r>
            <a:r>
              <a:rPr lang="sr-Latn-CS" b="1" dirty="0" err="1" smtClean="0">
                <a:solidFill>
                  <a:srgbClr val="CC00CC"/>
                </a:solidFill>
              </a:rPr>
              <a:t>Elektroenergetici</a:t>
            </a:r>
            <a:endParaRPr lang="en-US" dirty="0">
              <a:solidFill>
                <a:srgbClr val="CC00CC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762000"/>
            <a:ext cx="8153400" cy="76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/>
          <a:p>
            <a:pPr algn="ctr"/>
            <a:endParaRPr lang="sr-Latn-C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28600" y="1295400"/>
            <a:ext cx="8686800" cy="5562600"/>
          </a:xfrm>
        </p:spPr>
        <p:txBody>
          <a:bodyPr>
            <a:noAutofit/>
          </a:bodyPr>
          <a:lstStyle/>
          <a:p>
            <a:endParaRPr lang="sr-Latn-CS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8600" y="1447800"/>
            <a:ext cx="5486400" cy="990600"/>
          </a:xfrm>
          <a:prstGeom prst="roundRect">
            <a:avLst/>
          </a:prstGeom>
          <a:solidFill>
            <a:srgbClr val="D1D1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sz="2800" b="1" dirty="0" smtClean="0">
                <a:solidFill>
                  <a:srgbClr val="0000E6"/>
                </a:solidFill>
              </a:rPr>
              <a:t>PRIMARNI IZVORI ENERGIJE</a:t>
            </a:r>
          </a:p>
          <a:p>
            <a:r>
              <a:rPr lang="sr-Latn-CS" sz="2800" b="1" dirty="0" smtClean="0">
                <a:solidFill>
                  <a:srgbClr val="0000E6"/>
                </a:solidFill>
              </a:rPr>
              <a:t>NEOBNOVLJIVI   /    OBNOVLJIVI</a:t>
            </a:r>
            <a:endParaRPr lang="en-US" sz="2800" b="1" dirty="0">
              <a:solidFill>
                <a:srgbClr val="0000E6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838200" y="2590800"/>
            <a:ext cx="838200" cy="8382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00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800" b="1" dirty="0" smtClean="0">
                <a:solidFill>
                  <a:srgbClr val="0000E6"/>
                </a:solidFill>
              </a:rPr>
              <a:t>G</a:t>
            </a:r>
          </a:p>
          <a:p>
            <a:pPr algn="ctr"/>
            <a:r>
              <a:rPr lang="sr-Latn-CS" sz="2800" b="1" dirty="0" smtClean="0">
                <a:solidFill>
                  <a:srgbClr val="0000E6"/>
                </a:solidFill>
              </a:rPr>
              <a:t>~</a:t>
            </a:r>
            <a:endParaRPr lang="en-US" sz="2800" b="1" dirty="0">
              <a:solidFill>
                <a:srgbClr val="0000E6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4114800" y="2590800"/>
            <a:ext cx="838200" cy="8382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00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800" b="1" dirty="0" smtClean="0">
                <a:solidFill>
                  <a:srgbClr val="0000E6"/>
                </a:solidFill>
              </a:rPr>
              <a:t>G</a:t>
            </a:r>
          </a:p>
          <a:p>
            <a:pPr algn="ctr"/>
            <a:r>
              <a:rPr lang="sr-Latn-CS" sz="2800" b="1" dirty="0" smtClean="0">
                <a:solidFill>
                  <a:srgbClr val="0000E6"/>
                </a:solidFill>
              </a:rPr>
              <a:t>~</a:t>
            </a:r>
            <a:endParaRPr lang="en-US" sz="2800" b="1" dirty="0">
              <a:solidFill>
                <a:srgbClr val="0000E6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295400" y="3505200"/>
            <a:ext cx="0" cy="457200"/>
          </a:xfrm>
          <a:prstGeom prst="straightConnector1">
            <a:avLst/>
          </a:prstGeom>
          <a:ln w="38100">
            <a:solidFill>
              <a:srgbClr val="0000E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572000" y="3505200"/>
            <a:ext cx="0" cy="457200"/>
          </a:xfrm>
          <a:prstGeom prst="straightConnector1">
            <a:avLst/>
          </a:prstGeom>
          <a:ln w="38100">
            <a:solidFill>
              <a:srgbClr val="0000E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6324600" y="4572000"/>
            <a:ext cx="2286000" cy="1295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800" b="1" dirty="0" smtClean="0">
                <a:solidFill>
                  <a:srgbClr val="FF0000"/>
                </a:solidFill>
              </a:rPr>
              <a:t>POTROŠNJA</a:t>
            </a:r>
          </a:p>
          <a:p>
            <a:pPr algn="ctr"/>
            <a:r>
              <a:rPr lang="sr-Latn-CS" sz="2800" b="1" dirty="0" smtClean="0">
                <a:solidFill>
                  <a:srgbClr val="FF0000"/>
                </a:solidFill>
              </a:rPr>
              <a:t>regulisano tržište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172200" y="2895600"/>
            <a:ext cx="2590800" cy="3200400"/>
          </a:xfrm>
          <a:prstGeom prst="roundRect">
            <a:avLst/>
          </a:prstGeom>
          <a:noFill/>
          <a:ln w="57150">
            <a:solidFill>
              <a:srgbClr val="0000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752600" y="2895600"/>
            <a:ext cx="23813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800" b="1" dirty="0" smtClean="0">
                <a:solidFill>
                  <a:srgbClr val="0000E6"/>
                </a:solidFill>
              </a:rPr>
              <a:t>Transformacija</a:t>
            </a:r>
            <a:endParaRPr lang="en-US" sz="2800" b="1" dirty="0">
              <a:solidFill>
                <a:srgbClr val="0000E6"/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>
            <a:off x="457200" y="3505200"/>
            <a:ext cx="2819400" cy="2057400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800" b="1" dirty="0" smtClean="0">
                <a:solidFill>
                  <a:schemeClr val="accent5">
                    <a:lumMod val="75000"/>
                  </a:schemeClr>
                </a:solidFill>
              </a:rPr>
              <a:t>PRENOS</a:t>
            </a:r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3276600" y="3505200"/>
            <a:ext cx="2819400" cy="2057400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800" b="1" dirty="0" smtClean="0">
                <a:solidFill>
                  <a:schemeClr val="accent5">
                    <a:lumMod val="75000"/>
                  </a:schemeClr>
                </a:solidFill>
              </a:rPr>
              <a:t>DISTRIBUCIJA</a:t>
            </a:r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324600" y="3124200"/>
            <a:ext cx="2286000" cy="1295400"/>
          </a:xfrm>
          <a:prstGeom prst="roundRect">
            <a:avLst/>
          </a:prstGeom>
          <a:solidFill>
            <a:srgbClr val="85D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800" b="1" dirty="0" smtClean="0">
                <a:solidFill>
                  <a:srgbClr val="0000E6"/>
                </a:solidFill>
              </a:rPr>
              <a:t>POTROŠNJA</a:t>
            </a:r>
          </a:p>
          <a:p>
            <a:pPr algn="ctr"/>
            <a:r>
              <a:rPr lang="sr-Latn-CS" sz="2800" b="1" dirty="0" smtClean="0">
                <a:solidFill>
                  <a:srgbClr val="0000E6"/>
                </a:solidFill>
              </a:rPr>
              <a:t>slobodno tržište</a:t>
            </a:r>
            <a:endParaRPr lang="en-US" sz="2000" b="1" dirty="0">
              <a:solidFill>
                <a:srgbClr val="0000E6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6019800"/>
            <a:ext cx="93485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3200" b="1" dirty="0" smtClean="0">
                <a:solidFill>
                  <a:srgbClr val="FF0000"/>
                </a:solidFill>
              </a:rPr>
              <a:t>Gde smo nedovoljno efikasni i šta se može preduzeti?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8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8948</TotalTime>
  <Words>856</Words>
  <Application>Microsoft Office PowerPoint</Application>
  <PresentationFormat>On-screen Show (4:3)</PresentationFormat>
  <Paragraphs>207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Verdana</vt:lpstr>
      <vt:lpstr>Wingdings</vt:lpstr>
      <vt:lpstr>Office Theme</vt:lpstr>
      <vt:lpstr> </vt:lpstr>
      <vt:lpstr>Sadžaj</vt:lpstr>
      <vt:lpstr>Značaj energetske efikasnosti</vt:lpstr>
      <vt:lpstr> Višestruke koristi od unapređenja En Ef </vt:lpstr>
      <vt:lpstr>Sistemski pristup</vt:lpstr>
      <vt:lpstr>Zakonski okvir</vt:lpstr>
      <vt:lpstr>Ciljevi i mere </vt:lpstr>
      <vt:lpstr>Značajne oblasti </vt:lpstr>
      <vt:lpstr>EE u Elektroenergetici</vt:lpstr>
      <vt:lpstr>EE proizvodnih kapaciteta</vt:lpstr>
      <vt:lpstr>Prenosni sistem</vt:lpstr>
      <vt:lpstr>Distributivni sistem</vt:lpstr>
      <vt:lpstr>Distributivni sistem</vt:lpstr>
      <vt:lpstr>Distributivni sistem</vt:lpstr>
      <vt:lpstr>Distributivni sistem</vt:lpstr>
      <vt:lpstr>Snabdevači</vt:lpstr>
      <vt:lpstr>Kupci energije – korisnici sistema</vt:lpstr>
      <vt:lpstr>Energetski ugroženi kupci</vt:lpstr>
      <vt:lpstr>Tržište energetskih usluga</vt:lpstr>
      <vt:lpstr>Obveznik sistema energetskog menadžmenta </vt:lpstr>
      <vt:lpstr>EPS, štednja i regulisane cene snabdevanja</vt:lpstr>
      <vt:lpstr>PowerPoint Presentation</vt:lpstr>
    </vt:vector>
  </TitlesOfParts>
  <Company>aers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 ли је Србија спремна за отварање  тржишта електричне енергије и природног гаса од 1. јан 2013.</dc:title>
  <dc:creator>Ljiljana Hadzibabic</dc:creator>
  <cp:lastModifiedBy>Jelica</cp:lastModifiedBy>
  <cp:revision>1008</cp:revision>
  <cp:lastPrinted>2017-11-14T22:09:34Z</cp:lastPrinted>
  <dcterms:created xsi:type="dcterms:W3CDTF">2012-12-10T13:13:09Z</dcterms:created>
  <dcterms:modified xsi:type="dcterms:W3CDTF">2019-11-22T14:39:39Z</dcterms:modified>
</cp:coreProperties>
</file>