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9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1" autoAdjust="0"/>
    <p:restoredTop sz="84096" autoAdjust="0"/>
  </p:normalViewPr>
  <p:slideViewPr>
    <p:cSldViewPr>
      <p:cViewPr varScale="1">
        <p:scale>
          <a:sx n="93" d="100"/>
          <a:sy n="93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27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22C3B-2065-481D-95C6-965CDC32E22F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F1223E-9FBE-4C64-A017-B5C3984345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hc" descr=" "/>
          <p:cNvSpPr txBox="1"/>
          <p:nvPr/>
        </p:nvSpPr>
        <p:spPr>
          <a:xfrm>
            <a:off x="0" y="0"/>
            <a:ext cx="6858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200" smtClean="0">
                <a:solidFill>
                  <a:srgbClr val="000000"/>
                </a:solidFill>
                <a:latin typeface="Verdana"/>
              </a:rPr>
              <a:t> </a:t>
            </a:r>
            <a:endParaRPr lang="en-US" sz="1200">
              <a:solidFill>
                <a:srgbClr val="00000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619932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718EA-DA74-48C2-BD94-941365ECB6BF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E2E50-3D8E-497E-A1F3-5AFF55AA1E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hc" descr=" "/>
          <p:cNvSpPr txBox="1"/>
          <p:nvPr/>
        </p:nvSpPr>
        <p:spPr>
          <a:xfrm>
            <a:off x="0" y="0"/>
            <a:ext cx="6858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200" b="0" i="0" u="none" baseline="0" smtClean="0">
                <a:solidFill>
                  <a:srgbClr val="000000"/>
                </a:solidFill>
                <a:latin typeface="Verdana"/>
              </a:rPr>
              <a:t> </a:t>
            </a:r>
            <a:endParaRPr lang="en-US" sz="1200" b="0" i="0" u="none" baseline="0">
              <a:solidFill>
                <a:srgbClr val="00000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689433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3619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80768"/>
            <a:ext cx="2133600" cy="365125"/>
          </a:xfrm>
        </p:spPr>
        <p:txBody>
          <a:bodyPr/>
          <a:lstStyle/>
          <a:p>
            <a:fld id="{C4BDBCC4-D620-4E84-B69B-64134C8DBBDB}" type="datetime1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80768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80768"/>
            <a:ext cx="2133600" cy="365125"/>
          </a:xfrm>
        </p:spPr>
        <p:txBody>
          <a:bodyPr/>
          <a:lstStyle/>
          <a:p>
            <a:fld id="{109BC3DE-EBC8-407A-9BC0-73B9C41456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-896" y="6787283"/>
            <a:ext cx="9144000" cy="7519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 userDrawn="1"/>
        </p:nvCxnSpPr>
        <p:spPr>
          <a:xfrm>
            <a:off x="-896" y="6778449"/>
            <a:ext cx="9144000" cy="0"/>
          </a:xfrm>
          <a:prstGeom prst="line">
            <a:avLst/>
          </a:prstGeom>
          <a:ln w="28575">
            <a:solidFill>
              <a:schemeClr val="bg1"/>
            </a:solidFill>
          </a:ln>
          <a:effectLst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-896" y="6737589"/>
            <a:ext cx="9144000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  <a:effectLst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-896" y="6705419"/>
            <a:ext cx="9144000" cy="0"/>
          </a:xfrm>
          <a:prstGeom prst="line">
            <a:avLst/>
          </a:prstGeom>
          <a:ln w="28575">
            <a:solidFill>
              <a:srgbClr val="FF0000"/>
            </a:solidFill>
          </a:ln>
          <a:effectLst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endCxn id="15" idx="1"/>
          </p:cNvCxnSpPr>
          <p:nvPr userDrawn="1"/>
        </p:nvCxnSpPr>
        <p:spPr>
          <a:xfrm flipH="1">
            <a:off x="-896" y="-14008"/>
            <a:ext cx="14336" cy="6838889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 userDrawn="1"/>
        </p:nvGrpSpPr>
        <p:grpSpPr>
          <a:xfrm>
            <a:off x="89806" y="51411"/>
            <a:ext cx="3037569" cy="590550"/>
            <a:chOff x="108856" y="51411"/>
            <a:chExt cx="3037569" cy="590550"/>
          </a:xfrm>
        </p:grpSpPr>
        <p:pic>
          <p:nvPicPr>
            <p:cNvPr id="16" name="Picture 15" descr="C:\Users\goran.radosavljevic\Pictures\Logo NNKS.jpg"/>
            <p:cNvPicPr/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856" y="51411"/>
              <a:ext cx="571500" cy="590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" name="Text Box 2"/>
            <p:cNvSpPr txBox="1">
              <a:spLocks noChangeArrowheads="1"/>
            </p:cNvSpPr>
            <p:nvPr userDrawn="1"/>
          </p:nvSpPr>
          <p:spPr bwMode="auto">
            <a:xfrm>
              <a:off x="574675" y="159361"/>
              <a:ext cx="2571750" cy="374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x-none" sz="900" b="0" dirty="0">
                  <a:effectLst/>
                  <a:latin typeface="Calibri"/>
                  <a:ea typeface="Calibri"/>
                  <a:cs typeface="Times New Roman"/>
                </a:rPr>
                <a:t>  NATIONAL PETROLEUM COMMITTEE OF SERBIA</a:t>
              </a:r>
              <a:endParaRPr lang="en-US" sz="1100" b="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x-none" sz="900" b="0" dirty="0">
                  <a:effectLst/>
                  <a:latin typeface="Calibri"/>
                  <a:ea typeface="Calibri"/>
                  <a:cs typeface="Times New Roman"/>
                </a:rPr>
                <a:t>WORLD PETROLEUM COUNCIL</a:t>
              </a:r>
              <a:endParaRPr lang="en-US" sz="1100" b="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19" name="Straight Connector 18"/>
            <p:cNvCxnSpPr/>
            <p:nvPr userDrawn="1"/>
          </p:nvCxnSpPr>
          <p:spPr>
            <a:xfrm>
              <a:off x="762952" y="339792"/>
              <a:ext cx="2233295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84639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886521"/>
            <a:ext cx="9143103" cy="8660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4534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6304" y="6284897"/>
            <a:ext cx="2133600" cy="365125"/>
          </a:xfrm>
        </p:spPr>
        <p:txBody>
          <a:bodyPr/>
          <a:lstStyle/>
          <a:p>
            <a:fld id="{795D783F-2D87-4F58-ADBF-6437FE5AD6D0}" type="datetime1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3304" y="6284897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2304" y="6284897"/>
            <a:ext cx="2133600" cy="365125"/>
          </a:xfrm>
        </p:spPr>
        <p:txBody>
          <a:bodyPr/>
          <a:lstStyle/>
          <a:p>
            <a:fld id="{109BC3DE-EBC8-407A-9BC0-73B9C41456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896" y="6787283"/>
            <a:ext cx="9144000" cy="7519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-896" y="6778449"/>
            <a:ext cx="9144000" cy="0"/>
          </a:xfrm>
          <a:prstGeom prst="line">
            <a:avLst/>
          </a:prstGeom>
          <a:ln w="28575">
            <a:solidFill>
              <a:schemeClr val="bg1"/>
            </a:solidFill>
          </a:ln>
          <a:effectLst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-896" y="6737589"/>
            <a:ext cx="9144000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  <a:effectLst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-896" y="6705419"/>
            <a:ext cx="9144000" cy="0"/>
          </a:xfrm>
          <a:prstGeom prst="line">
            <a:avLst/>
          </a:prstGeom>
          <a:ln w="28575">
            <a:solidFill>
              <a:srgbClr val="FF0000"/>
            </a:solidFill>
          </a:ln>
          <a:effectLst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3" idx="1"/>
          </p:cNvCxnSpPr>
          <p:nvPr userDrawn="1"/>
        </p:nvCxnSpPr>
        <p:spPr>
          <a:xfrm flipH="1">
            <a:off x="-896" y="-14008"/>
            <a:ext cx="14336" cy="6838889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 userDrawn="1"/>
        </p:nvGrpSpPr>
        <p:grpSpPr>
          <a:xfrm>
            <a:off x="89806" y="51411"/>
            <a:ext cx="3037569" cy="590550"/>
            <a:chOff x="108856" y="51411"/>
            <a:chExt cx="3037569" cy="590550"/>
          </a:xfrm>
        </p:grpSpPr>
        <p:pic>
          <p:nvPicPr>
            <p:cNvPr id="17" name="Picture 16" descr="C:\Users\goran.radosavljevic\Pictures\Logo NNKS.jpg"/>
            <p:cNvPicPr/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856" y="51411"/>
              <a:ext cx="571500" cy="590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" name="Text Box 2"/>
            <p:cNvSpPr txBox="1">
              <a:spLocks noChangeArrowheads="1"/>
            </p:cNvSpPr>
            <p:nvPr userDrawn="1"/>
          </p:nvSpPr>
          <p:spPr bwMode="auto">
            <a:xfrm>
              <a:off x="574675" y="159361"/>
              <a:ext cx="2571750" cy="374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x-none" sz="900" b="0" dirty="0">
                  <a:effectLst/>
                  <a:latin typeface="Calibri"/>
                  <a:ea typeface="Calibri"/>
                  <a:cs typeface="Times New Roman"/>
                </a:rPr>
                <a:t>  NATIONAL PETROLEUM COMMITTEE OF SERBIA</a:t>
              </a:r>
              <a:endParaRPr lang="en-US" sz="1100" b="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x-none" sz="900" b="0" dirty="0">
                  <a:effectLst/>
                  <a:latin typeface="Calibri"/>
                  <a:ea typeface="Calibri"/>
                  <a:cs typeface="Times New Roman"/>
                </a:rPr>
                <a:t>WORLD PETROLEUM COUNCIL</a:t>
              </a:r>
              <a:endParaRPr lang="en-US" sz="1100" b="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22" name="Straight Connector 21"/>
            <p:cNvCxnSpPr/>
            <p:nvPr userDrawn="1"/>
          </p:nvCxnSpPr>
          <p:spPr>
            <a:xfrm>
              <a:off x="762952" y="339792"/>
              <a:ext cx="2233295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2778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40A98-C003-4F66-A76D-AA67147228B2}" type="datetime1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BC3DE-EBC8-407A-9BC0-73B9C41456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hc" descr=" "/>
          <p:cNvSpPr txBox="1"/>
          <p:nvPr userDrawn="1"/>
        </p:nvSpPr>
        <p:spPr>
          <a:xfrm>
            <a:off x="0" y="0"/>
            <a:ext cx="9144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200" b="0" i="0" u="none" baseline="0" smtClean="0">
                <a:solidFill>
                  <a:srgbClr val="000000"/>
                </a:solidFill>
                <a:latin typeface="Verdana"/>
              </a:rPr>
              <a:t> </a:t>
            </a:r>
            <a:endParaRPr lang="en-US" sz="1200" b="0" i="0" u="none" baseline="0">
              <a:solidFill>
                <a:srgbClr val="00000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718352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905000"/>
            <a:ext cx="8001000" cy="2286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KAKVE NOVINE NA TRŽIŠT</a:t>
            </a:r>
            <a:r>
              <a:rPr lang="sr-Latn-RS" sz="4000" b="1" dirty="0" smtClean="0"/>
              <a:t>U</a:t>
            </a:r>
            <a:r>
              <a:rPr lang="en-US" sz="4000" b="1" dirty="0" smtClean="0"/>
              <a:t> NAFTNIH DERIVAT</a:t>
            </a:r>
            <a:r>
              <a:rPr lang="sr-Latn-RS" sz="4000" b="1" dirty="0" smtClean="0"/>
              <a:t>A</a:t>
            </a:r>
            <a:r>
              <a:rPr lang="en-US" sz="4000" b="1" dirty="0" smtClean="0"/>
              <a:t> DONOSI ENERGETSKA TRANZICIJA</a:t>
            </a:r>
            <a:r>
              <a:rPr lang="sr-Latn-RS" sz="4000" b="1" dirty="0" smtClean="0"/>
              <a:t>?</a:t>
            </a:r>
            <a:endParaRPr lang="en-US" sz="4000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365125"/>
          </a:xfrm>
        </p:spPr>
        <p:txBody>
          <a:bodyPr/>
          <a:lstStyle/>
          <a:p>
            <a:fld id="{3A390611-546F-4031-82A3-522AAD4685D9}" type="datetime1">
              <a:rPr lang="en-US" smtClean="0"/>
              <a:pPr/>
              <a:t>10/14/2019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365125"/>
          </a:xfrm>
        </p:spPr>
        <p:txBody>
          <a:bodyPr/>
          <a:lstStyle/>
          <a:p>
            <a:r>
              <a:rPr lang="x-none" dirty="0" smtClean="0"/>
              <a:t>Beograd, </a:t>
            </a:r>
            <a:r>
              <a:rPr lang="x-none" dirty="0" smtClean="0"/>
              <a:t>201</a:t>
            </a:r>
            <a:r>
              <a:rPr lang="sr-Latn-RS" dirty="0" smtClean="0"/>
              <a:t>9</a:t>
            </a:r>
            <a:r>
              <a:rPr lang="x-none" dirty="0" smtClean="0"/>
              <a:t>. </a:t>
            </a:r>
            <a:r>
              <a:rPr lang="x-none" dirty="0" smtClean="0"/>
              <a:t>godine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365125"/>
          </a:xfrm>
        </p:spPr>
        <p:txBody>
          <a:bodyPr/>
          <a:lstStyle/>
          <a:p>
            <a:fld id="{109BC3DE-EBC8-407A-9BC0-73B9C414565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07704" y="4943383"/>
            <a:ext cx="5102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Goran </a:t>
            </a:r>
            <a:r>
              <a:rPr lang="en-US" sz="2400" dirty="0" smtClean="0"/>
              <a:t>Radosavljevi</a:t>
            </a:r>
            <a:r>
              <a:rPr lang="x-none" sz="2400" dirty="0" smtClean="0"/>
              <a:t>ć</a:t>
            </a:r>
            <a:r>
              <a:rPr lang="en-US" sz="2400" dirty="0" smtClean="0"/>
              <a:t>, </a:t>
            </a:r>
            <a:r>
              <a:rPr lang="x-none" sz="2400" dirty="0" smtClean="0"/>
              <a:t>generalni </a:t>
            </a:r>
            <a:r>
              <a:rPr lang="x-none" sz="2400" dirty="0" smtClean="0"/>
              <a:t>sekretar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753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926" y="888172"/>
            <a:ext cx="8229600" cy="864096"/>
          </a:xfrm>
        </p:spPr>
        <p:txBody>
          <a:bodyPr>
            <a:noAutofit/>
          </a:bodyPr>
          <a:lstStyle/>
          <a:p>
            <a:r>
              <a:rPr lang="sr-Latn-RS" sz="2800" b="1" dirty="0" smtClean="0"/>
              <a:t>Uprkos brzoj elektrifikaciji, ugljovodonici će i dalje biti značajan izvor energije u svetu do 2050</a:t>
            </a:r>
            <a:endParaRPr lang="en-US" sz="2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783F-2D87-4F58-ADBF-6437FE5AD6D0}" type="datetime1">
              <a:rPr lang="en-US" smtClean="0"/>
              <a:pPr/>
              <a:t>10/14/2019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C3DE-EBC8-407A-9BC0-73B9C4145657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900746"/>
            <a:ext cx="8290368" cy="433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721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052736"/>
            <a:ext cx="8712968" cy="453462"/>
          </a:xfrm>
        </p:spPr>
        <p:txBody>
          <a:bodyPr>
            <a:noAutofit/>
          </a:bodyPr>
          <a:lstStyle/>
          <a:p>
            <a:r>
              <a:rPr lang="sr-Latn-RS" sz="2800" b="1" dirty="0" smtClean="0"/>
              <a:t>Fosilna goriva će dostići svoj maksimum do 2030. godine</a:t>
            </a:r>
            <a:endParaRPr lang="en-US" sz="2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783F-2D87-4F58-ADBF-6437FE5AD6D0}" type="datetime1">
              <a:rPr lang="en-US" smtClean="0"/>
              <a:pPr/>
              <a:t>10/14/2019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C3DE-EBC8-407A-9BC0-73B9C4145657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844824"/>
            <a:ext cx="7920880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079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070538"/>
            <a:ext cx="8915400" cy="453462"/>
          </a:xfrm>
        </p:spPr>
        <p:txBody>
          <a:bodyPr>
            <a:noAutofit/>
          </a:bodyPr>
          <a:lstStyle/>
          <a:p>
            <a:r>
              <a:rPr lang="en-US" sz="2800" b="1" dirty="0"/>
              <a:t> </a:t>
            </a:r>
            <a:r>
              <a:rPr lang="sr-Latn-RS" sz="3200" b="1" dirty="0" smtClean="0"/>
              <a:t>KOJI FAKTORI SU NOSIOCI TRANSFORMACIJE</a:t>
            </a:r>
            <a:r>
              <a:rPr lang="sr-Latn-RS" sz="3200" b="1" dirty="0" smtClean="0"/>
              <a:t>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sr-Latn-RS" sz="2200" dirty="0" smtClean="0"/>
              <a:t>Novi izvori energije </a:t>
            </a:r>
            <a:r>
              <a:rPr lang="en-GB" sz="2200" dirty="0" smtClean="0"/>
              <a:t>(</a:t>
            </a:r>
            <a:r>
              <a:rPr lang="sr-Latn-RS" sz="2200" dirty="0" smtClean="0"/>
              <a:t>OIE</a:t>
            </a:r>
            <a:r>
              <a:rPr lang="en-GB" sz="2200" dirty="0" smtClean="0"/>
              <a:t>, </a:t>
            </a:r>
            <a:r>
              <a:rPr lang="sr-Latn-RS" sz="2200" dirty="0" smtClean="0"/>
              <a:t>nekonvencionalni izvori i dr.</a:t>
            </a:r>
            <a:r>
              <a:rPr lang="en-GB" sz="2200" dirty="0" smtClean="0"/>
              <a:t>)</a:t>
            </a:r>
            <a:endParaRPr lang="en-GB" sz="22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sr-Latn-RS" sz="2200" dirty="0" smtClean="0"/>
              <a:t>Transformacija kompanija </a:t>
            </a:r>
            <a:r>
              <a:rPr lang="en-GB" sz="2200" dirty="0" smtClean="0"/>
              <a:t>(</a:t>
            </a:r>
            <a:r>
              <a:rPr lang="sr-Latn-RS" sz="2200" dirty="0" smtClean="0"/>
              <a:t>od naftno-gasnih ka energetskim</a:t>
            </a:r>
            <a:r>
              <a:rPr lang="en-GB" sz="2200" dirty="0" smtClean="0"/>
              <a:t>)</a:t>
            </a:r>
            <a:endParaRPr lang="en-GB" sz="22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sr-Latn-RS" sz="2200" dirty="0" smtClean="0"/>
              <a:t>Odluke država</a:t>
            </a:r>
            <a:endParaRPr lang="en-GB" sz="2200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r-Latn-RS" sz="1800" dirty="0" smtClean="0"/>
              <a:t>Zaštita životne sredine</a:t>
            </a:r>
            <a:endParaRPr lang="en-GB" sz="1800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r-Latn-RS" sz="1800" dirty="0" smtClean="0"/>
              <a:t>Energetska bezbednost </a:t>
            </a:r>
            <a:r>
              <a:rPr lang="en-GB" sz="1800" dirty="0" smtClean="0"/>
              <a:t>(</a:t>
            </a:r>
            <a:r>
              <a:rPr lang="sr-Latn-RS" sz="1800" dirty="0" smtClean="0"/>
              <a:t>diversifikacija iyvora, problemi sa nuklearnom energijom)</a:t>
            </a:r>
            <a:endParaRPr lang="en-GB" sz="1800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r-Latn-RS" sz="1800" dirty="0" smtClean="0"/>
              <a:t>Geopolitika</a:t>
            </a:r>
            <a:endParaRPr lang="en-GB" sz="18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sr-Latn-RS" sz="2200" dirty="0" smtClean="0"/>
              <a:t>Tražnja za energijom</a:t>
            </a:r>
            <a:endParaRPr lang="en-GB" sz="2200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r-Latn-RS" sz="1800" dirty="0" smtClean="0"/>
              <a:t>Tehnologija i inovacije</a:t>
            </a:r>
            <a:endParaRPr lang="en-GB" sz="1800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r-Latn-RS" sz="1800" dirty="0" smtClean="0"/>
              <a:t>Promena paradigme tražnje</a:t>
            </a:r>
            <a:endParaRPr lang="en-GB" sz="1800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r-Latn-RS" sz="1800" dirty="0" smtClean="0"/>
              <a:t>Promena potreba za energijom od strane nove generacije</a:t>
            </a:r>
            <a:endParaRPr lang="en-GB" sz="1800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en-US" sz="2200" dirty="0" smtClean="0"/>
          </a:p>
          <a:p>
            <a:pPr lvl="1" algn="just">
              <a:buFont typeface="Wingdings" panose="05000000000000000000" pitchFamily="2" charset="2"/>
              <a:buChar char="§"/>
            </a:pPr>
            <a:endParaRPr lang="sr-Latn-RS" sz="1800" dirty="0" smtClean="0"/>
          </a:p>
          <a:p>
            <a:pPr lvl="1" algn="just">
              <a:buFont typeface="Wingdings" panose="05000000000000000000" pitchFamily="2" charset="2"/>
              <a:buChar char="§"/>
            </a:pPr>
            <a:endParaRPr lang="en-GB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3F4B-69CE-4A29-B067-B4BEE04D1830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C3DE-EBC8-407A-9BC0-73B9C414565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35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453462"/>
          </a:xfrm>
        </p:spPr>
        <p:txBody>
          <a:bodyPr>
            <a:noAutofit/>
          </a:bodyPr>
          <a:lstStyle/>
          <a:p>
            <a:r>
              <a:rPr lang="sr-Latn-RS" sz="3200" b="1" dirty="0" smtClean="0"/>
              <a:t>DRŽAVE KAO FAKTOR TRANSFORMACIJE</a:t>
            </a:r>
            <a:endParaRPr lang="en-US" sz="32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783F-2D87-4F58-ADBF-6437FE5AD6D0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C3DE-EBC8-407A-9BC0-73B9C4145657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sr-Latn-RS" sz="2200" dirty="0" smtClean="0"/>
              <a:t>Zabrana fosilnih goriva i prelazak na električni pogon</a:t>
            </a:r>
            <a:endParaRPr lang="en-GB" sz="2200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r-Latn-RS" sz="1800" dirty="0" smtClean="0"/>
              <a:t>Norveška do </a:t>
            </a:r>
            <a:r>
              <a:rPr lang="en-GB" sz="1800" dirty="0" smtClean="0"/>
              <a:t>2025</a:t>
            </a:r>
            <a:endParaRPr lang="en-GB" sz="1800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r-Latn-RS" sz="1800" dirty="0" smtClean="0"/>
              <a:t>Irska</a:t>
            </a:r>
            <a:r>
              <a:rPr lang="en-GB" sz="1800" dirty="0" smtClean="0"/>
              <a:t>, </a:t>
            </a:r>
            <a:r>
              <a:rPr lang="sr-Latn-RS" sz="1800" dirty="0" smtClean="0"/>
              <a:t>Nemačka</a:t>
            </a:r>
            <a:r>
              <a:rPr lang="en-GB" sz="1800" dirty="0" smtClean="0"/>
              <a:t>, </a:t>
            </a:r>
            <a:r>
              <a:rPr lang="sr-Latn-RS" sz="1800" dirty="0" smtClean="0"/>
              <a:t>Holandija</a:t>
            </a:r>
            <a:r>
              <a:rPr lang="en-GB" sz="1800" dirty="0" smtClean="0"/>
              <a:t> </a:t>
            </a:r>
            <a:r>
              <a:rPr lang="sr-Latn-RS" sz="1800" dirty="0" smtClean="0"/>
              <a:t>do</a:t>
            </a:r>
            <a:r>
              <a:rPr lang="en-GB" sz="1800" dirty="0" smtClean="0"/>
              <a:t> </a:t>
            </a:r>
            <a:r>
              <a:rPr lang="en-GB" sz="1800" dirty="0" smtClean="0"/>
              <a:t>2030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r-Latn-RS" sz="1800" dirty="0" smtClean="0"/>
              <a:t>Francuska</a:t>
            </a:r>
            <a:r>
              <a:rPr lang="en-GB" sz="1800" dirty="0" smtClean="0"/>
              <a:t> </a:t>
            </a:r>
            <a:r>
              <a:rPr lang="sr-Latn-RS" sz="1800" dirty="0" smtClean="0"/>
              <a:t>do</a:t>
            </a:r>
            <a:r>
              <a:rPr lang="en-GB" sz="1800" dirty="0" smtClean="0"/>
              <a:t> </a:t>
            </a:r>
            <a:r>
              <a:rPr lang="en-GB" sz="1800" dirty="0" smtClean="0"/>
              <a:t>2040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sr-Latn-RS" sz="2200" dirty="0" smtClean="0"/>
              <a:t>Smanjenje emisije </a:t>
            </a:r>
            <a:r>
              <a:rPr lang="en-GB" sz="2200" dirty="0" smtClean="0"/>
              <a:t>CO2</a:t>
            </a:r>
            <a:endParaRPr lang="en-GB" sz="2200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r-Latn-RS" sz="1800" dirty="0" smtClean="0"/>
              <a:t>Za </a:t>
            </a:r>
            <a:r>
              <a:rPr lang="en-GB" sz="1800" dirty="0" smtClean="0"/>
              <a:t>95</a:t>
            </a:r>
            <a:r>
              <a:rPr lang="en-GB" sz="1800" dirty="0" smtClean="0"/>
              <a:t>% </a:t>
            </a:r>
            <a:r>
              <a:rPr lang="sr-Latn-RS" sz="1800" dirty="0" smtClean="0"/>
              <a:t>do</a:t>
            </a:r>
            <a:r>
              <a:rPr lang="en-GB" sz="1800" dirty="0" smtClean="0"/>
              <a:t> </a:t>
            </a:r>
            <a:r>
              <a:rPr lang="en-GB" sz="1800" dirty="0" smtClean="0"/>
              <a:t>2050 </a:t>
            </a:r>
            <a:r>
              <a:rPr lang="sr-Latn-RS" sz="1800" dirty="0" smtClean="0"/>
              <a:t>u Nemačkoj</a:t>
            </a:r>
            <a:endParaRPr lang="en-GB" sz="18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sr-Latn-RS" sz="2200" dirty="0" smtClean="0"/>
              <a:t>Podrška OIE</a:t>
            </a:r>
            <a:endParaRPr lang="en-GB" sz="2200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r-Latn-RS" sz="1800" dirty="0" smtClean="0"/>
              <a:t>„</a:t>
            </a:r>
            <a:r>
              <a:rPr lang="en-GB" sz="1800" dirty="0" smtClean="0"/>
              <a:t>Renewable </a:t>
            </a:r>
            <a:r>
              <a:rPr lang="en-GB" sz="1800" dirty="0" smtClean="0"/>
              <a:t>Electricity Support </a:t>
            </a:r>
            <a:r>
              <a:rPr lang="en-GB" sz="1800" dirty="0" smtClean="0"/>
              <a:t>Scheme</a:t>
            </a:r>
            <a:r>
              <a:rPr lang="sr-Latn-RS" sz="1800" dirty="0" smtClean="0"/>
              <a:t>“</a:t>
            </a:r>
            <a:r>
              <a:rPr lang="en-GB" sz="1800" dirty="0" smtClean="0"/>
              <a:t> </a:t>
            </a:r>
            <a:r>
              <a:rPr lang="sr-Latn-RS" sz="1800" dirty="0" smtClean="0"/>
              <a:t>u</a:t>
            </a:r>
            <a:r>
              <a:rPr lang="en-GB" sz="1800" dirty="0" smtClean="0"/>
              <a:t> </a:t>
            </a:r>
            <a:r>
              <a:rPr lang="sr-Latn-RS" sz="1800" dirty="0" smtClean="0"/>
              <a:t>Irskoj</a:t>
            </a:r>
            <a:endParaRPr lang="en-GB" sz="1800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GB" sz="1800" dirty="0" smtClean="0"/>
              <a:t>„Road to Zero“ </a:t>
            </a:r>
            <a:r>
              <a:rPr lang="sr-Latn-RS" sz="1800" dirty="0" smtClean="0"/>
              <a:t>strategija u </a:t>
            </a:r>
            <a:r>
              <a:rPr lang="en-GB" sz="1800" dirty="0" smtClean="0"/>
              <a:t>UK</a:t>
            </a:r>
            <a:endParaRPr lang="en-GB" sz="18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sr-Latn-RS" sz="2200" dirty="0" smtClean="0"/>
              <a:t>Energetska efikasnost</a:t>
            </a:r>
            <a:endParaRPr lang="en-GB" sz="2200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GB" sz="1800" dirty="0" smtClean="0"/>
              <a:t>$550 </a:t>
            </a:r>
            <a:r>
              <a:rPr lang="sr-Latn-RS" sz="1800" dirty="0" smtClean="0"/>
              <a:t>mlrd</a:t>
            </a:r>
            <a:r>
              <a:rPr lang="en-GB" sz="1800" dirty="0" smtClean="0"/>
              <a:t>/pa </a:t>
            </a:r>
            <a:r>
              <a:rPr lang="sr-Latn-RS" sz="1800" dirty="0" smtClean="0"/>
              <a:t>investicija</a:t>
            </a:r>
            <a:r>
              <a:rPr lang="en-GB" sz="1800" dirty="0" smtClean="0"/>
              <a:t> </a:t>
            </a:r>
            <a:r>
              <a:rPr lang="sr-Latn-RS" sz="1800" dirty="0" smtClean="0"/>
              <a:t>do</a:t>
            </a:r>
            <a:r>
              <a:rPr lang="en-GB" sz="1800" dirty="0" smtClean="0"/>
              <a:t> </a:t>
            </a:r>
            <a:r>
              <a:rPr lang="en-GB" sz="1800" dirty="0" smtClean="0"/>
              <a:t>2035 (IEA </a:t>
            </a:r>
            <a:r>
              <a:rPr lang="sr-Latn-RS" sz="1800" dirty="0" smtClean="0"/>
              <a:t>projekcija</a:t>
            </a:r>
            <a:r>
              <a:rPr lang="en-GB" sz="1800" dirty="0" smtClean="0"/>
              <a:t>)</a:t>
            </a:r>
            <a:endParaRPr lang="en-GB" sz="1800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r-Latn-RS" sz="1800" dirty="0" smtClean="0"/>
              <a:t>Glavne oblasti</a:t>
            </a:r>
            <a:r>
              <a:rPr lang="en-GB" sz="1800" dirty="0" smtClean="0"/>
              <a:t>: </a:t>
            </a:r>
            <a:r>
              <a:rPr lang="sr-Latn-RS" sz="1800" dirty="0" smtClean="0"/>
              <a:t>Automobili</a:t>
            </a:r>
            <a:r>
              <a:rPr lang="en-GB" sz="1800" dirty="0" smtClean="0"/>
              <a:t>, </a:t>
            </a:r>
            <a:r>
              <a:rPr lang="sr-Latn-RS" sz="1800" dirty="0"/>
              <a:t>z</a:t>
            </a:r>
            <a:r>
              <a:rPr lang="sr-Latn-RS" sz="1800" dirty="0" smtClean="0"/>
              <a:t>gradarstvo</a:t>
            </a:r>
            <a:r>
              <a:rPr lang="en-GB" sz="1800" dirty="0" smtClean="0"/>
              <a:t>, </a:t>
            </a:r>
            <a:r>
              <a:rPr lang="sr-Latn-RS" sz="1800" dirty="0" smtClean="0"/>
              <a:t>industrija</a:t>
            </a:r>
            <a:r>
              <a:rPr lang="en-GB" sz="1800" dirty="0" smtClean="0"/>
              <a:t>, </a:t>
            </a:r>
            <a:r>
              <a:rPr lang="en-GB" sz="1800" dirty="0" err="1" smtClean="0"/>
              <a:t>IoT</a:t>
            </a:r>
            <a:r>
              <a:rPr lang="en-GB" sz="1800" dirty="0" smtClean="0"/>
              <a:t>, </a:t>
            </a:r>
            <a:r>
              <a:rPr lang="en-GB" sz="1800" dirty="0" err="1" smtClean="0"/>
              <a:t>Lighting&amp;LEDs</a:t>
            </a:r>
            <a:r>
              <a:rPr lang="en-GB" sz="1800" dirty="0" smtClean="0"/>
              <a:t>, </a:t>
            </a:r>
            <a:r>
              <a:rPr lang="sr-Latn-RS" sz="1800" dirty="0" smtClean="0"/>
              <a:t>pametne mreže i skladištenje</a:t>
            </a:r>
            <a:r>
              <a:rPr lang="en-GB" sz="1800" dirty="0" smtClean="0"/>
              <a:t>, </a:t>
            </a:r>
            <a:r>
              <a:rPr lang="sr-Latn-RS" sz="1800" dirty="0" smtClean="0"/>
              <a:t>transport</a:t>
            </a:r>
            <a:r>
              <a:rPr lang="en-GB" sz="1800" dirty="0" smtClean="0"/>
              <a:t> </a:t>
            </a:r>
            <a:r>
              <a:rPr lang="en-GB" sz="1800" dirty="0" smtClean="0"/>
              <a:t>(Merrill Lynch)</a:t>
            </a:r>
          </a:p>
        </p:txBody>
      </p:sp>
    </p:spTree>
    <p:extLst>
      <p:ext uri="{BB962C8B-B14F-4D97-AF65-F5344CB8AC3E}">
        <p14:creationId xmlns:p14="http://schemas.microsoft.com/office/powerpoint/2010/main" val="78170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453462"/>
          </a:xfrm>
        </p:spPr>
        <p:txBody>
          <a:bodyPr>
            <a:noAutofit/>
          </a:bodyPr>
          <a:lstStyle/>
          <a:p>
            <a:r>
              <a:rPr lang="sr-Latn-RS" sz="3200" b="1" dirty="0" smtClean="0"/>
              <a:t>TRANSFORMACIJA TRAŽNJE</a:t>
            </a:r>
            <a:endParaRPr lang="en-US" sz="32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783F-2D87-4F58-ADBF-6437FE5AD6D0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C3DE-EBC8-407A-9BC0-73B9C4145657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sr-Latn-RS" sz="2200" dirty="0" smtClean="0"/>
              <a:t>Generacija „Milenijalaca“</a:t>
            </a:r>
            <a:r>
              <a:rPr lang="en-GB" sz="2200" dirty="0" smtClean="0"/>
              <a:t> </a:t>
            </a:r>
            <a:r>
              <a:rPr lang="en-GB" sz="2200" dirty="0" smtClean="0"/>
              <a:t>(Gen Y) </a:t>
            </a:r>
            <a:r>
              <a:rPr lang="sr-Latn-RS" sz="2200" dirty="0" smtClean="0"/>
              <a:t>i</a:t>
            </a:r>
            <a:r>
              <a:rPr lang="en-GB" sz="2200" dirty="0" smtClean="0"/>
              <a:t> </a:t>
            </a:r>
            <a:r>
              <a:rPr lang="sr-Latn-RS" sz="2200" dirty="0" smtClean="0"/>
              <a:t>„Centenijalaca“</a:t>
            </a:r>
            <a:r>
              <a:rPr lang="en-GB" sz="2200" dirty="0" smtClean="0"/>
              <a:t> </a:t>
            </a:r>
            <a:r>
              <a:rPr lang="en-GB" sz="2200" dirty="0" smtClean="0"/>
              <a:t>(Gen Z) – </a:t>
            </a:r>
            <a:r>
              <a:rPr lang="sr-Latn-RS" sz="2200" dirty="0" smtClean="0"/>
              <a:t>„Novi momci u kraju“</a:t>
            </a:r>
            <a:endParaRPr lang="en-GB" sz="2200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GB" sz="1800" dirty="0" smtClean="0"/>
              <a:t>60% </a:t>
            </a:r>
            <a:r>
              <a:rPr lang="sr-Latn-RS" sz="1800" dirty="0" smtClean="0"/>
              <a:t>svetske radne snage do</a:t>
            </a:r>
            <a:r>
              <a:rPr lang="en-GB" sz="1800" dirty="0" smtClean="0"/>
              <a:t> </a:t>
            </a:r>
            <a:r>
              <a:rPr lang="en-GB" sz="1800" dirty="0" smtClean="0"/>
              <a:t>2020 (UN)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r-Latn-RS" sz="1800" dirty="0"/>
              <a:t>d</a:t>
            </a:r>
            <a:r>
              <a:rPr lang="sr-Latn-RS" sz="1800" dirty="0" smtClean="0"/>
              <a:t>igitalna priroda</a:t>
            </a:r>
            <a:r>
              <a:rPr lang="en-GB" sz="1800" dirty="0" smtClean="0"/>
              <a:t> </a:t>
            </a:r>
            <a:r>
              <a:rPr lang="en-GB" sz="1800" dirty="0" smtClean="0"/>
              <a:t>– </a:t>
            </a:r>
            <a:r>
              <a:rPr lang="sr-Latn-RS" sz="1800" dirty="0" smtClean="0"/>
              <a:t>disruptivne tehnologije su</a:t>
            </a:r>
            <a:r>
              <a:rPr lang="en-GB" sz="1800" dirty="0" smtClean="0"/>
              <a:t> „</a:t>
            </a:r>
            <a:r>
              <a:rPr lang="sr-Latn-RS" sz="1800" dirty="0" smtClean="0"/>
              <a:t>nova normala</a:t>
            </a:r>
            <a:r>
              <a:rPr lang="en-GB" sz="1800" dirty="0" smtClean="0"/>
              <a:t>“</a:t>
            </a:r>
            <a:r>
              <a:rPr lang="sr-Latn-RS" sz="1800" dirty="0" smtClean="0"/>
              <a:t> </a:t>
            </a:r>
            <a:r>
              <a:rPr lang="en-GB" sz="1800" dirty="0" smtClean="0"/>
              <a:t>(</a:t>
            </a:r>
            <a:r>
              <a:rPr lang="en-GB" sz="1800" dirty="0" smtClean="0"/>
              <a:t>Merrill Lynch)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r-Latn-RS" sz="1800" dirty="0" smtClean="0"/>
              <a:t>proveravaju svoje telefone</a:t>
            </a:r>
            <a:r>
              <a:rPr lang="en-GB" sz="1800" dirty="0" smtClean="0"/>
              <a:t> </a:t>
            </a:r>
            <a:r>
              <a:rPr lang="en-GB" sz="1800" dirty="0" smtClean="0"/>
              <a:t>150x </a:t>
            </a:r>
            <a:r>
              <a:rPr lang="sr-Latn-RS" sz="1800" dirty="0" smtClean="0"/>
              <a:t>dnevno</a:t>
            </a:r>
            <a:r>
              <a:rPr lang="en-GB" sz="1800" dirty="0" smtClean="0"/>
              <a:t> </a:t>
            </a:r>
            <a:r>
              <a:rPr lang="en-GB" sz="1800" dirty="0" smtClean="0"/>
              <a:t>(McKinsey)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r-Latn-RS" sz="1800" dirty="0" smtClean="0"/>
              <a:t>jedan od najvećih strahova je </a:t>
            </a:r>
            <a:r>
              <a:rPr lang="en-GB" sz="1800" dirty="0" smtClean="0"/>
              <a:t>„low </a:t>
            </a:r>
            <a:r>
              <a:rPr lang="en-GB" sz="1800" dirty="0" smtClean="0"/>
              <a:t>battery“ (Merrill Lynch)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r-Latn-RS" sz="1800" dirty="0" smtClean="0"/>
              <a:t>više od</a:t>
            </a:r>
            <a:r>
              <a:rPr lang="en-GB" sz="1800" dirty="0" smtClean="0"/>
              <a:t> </a:t>
            </a:r>
            <a:r>
              <a:rPr lang="en-GB" sz="1800" dirty="0" smtClean="0"/>
              <a:t>80% </a:t>
            </a:r>
            <a:r>
              <a:rPr lang="sr-Latn-RS" sz="1800" dirty="0" smtClean="0"/>
              <a:t>njih je spremno da prekine da kupuje brendove ako su kompanije koje ih proizvode rasistički nastrojene, homofobne, nisu „</a:t>
            </a:r>
            <a:r>
              <a:rPr lang="en-GB" sz="1800" dirty="0" smtClean="0"/>
              <a:t>environmental friendly</a:t>
            </a:r>
            <a:r>
              <a:rPr lang="sr-Latn-RS" sz="1800" dirty="0" smtClean="0"/>
              <a:t>“</a:t>
            </a:r>
            <a:r>
              <a:rPr lang="en-GB" sz="1800" dirty="0" smtClean="0"/>
              <a:t>... </a:t>
            </a:r>
            <a:r>
              <a:rPr lang="en-GB" sz="1800" dirty="0" smtClean="0"/>
              <a:t>(McKinsey)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sr-Latn-RS" sz="2200" dirty="0" smtClean="0"/>
              <a:t>Tragaju za rešenjem ne toliko samo za robom i uslugama</a:t>
            </a:r>
            <a:endParaRPr lang="en-GB" sz="18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sr-Latn-RS" sz="2200" dirty="0" smtClean="0"/>
              <a:t>Drugačije značenje reči </a:t>
            </a:r>
            <a:r>
              <a:rPr lang="en-GB" sz="2200" dirty="0" smtClean="0"/>
              <a:t>„mobility</a:t>
            </a:r>
            <a:r>
              <a:rPr lang="en-GB" sz="2200" dirty="0" smtClean="0"/>
              <a:t>“ – </a:t>
            </a:r>
            <a:r>
              <a:rPr lang="sr-Latn-RS" sz="2200" dirty="0" smtClean="0"/>
              <a:t>moguće je biti mobilan bez promene mesta</a:t>
            </a:r>
            <a:r>
              <a:rPr lang="en-GB" sz="2200" dirty="0" smtClean="0"/>
              <a:t> </a:t>
            </a:r>
            <a:r>
              <a:rPr lang="en-GB" sz="2200" dirty="0" smtClean="0"/>
              <a:t>– </a:t>
            </a:r>
            <a:r>
              <a:rPr lang="sr-Latn-RS" sz="2200" dirty="0" smtClean="0"/>
              <a:t>višestruka realnost</a:t>
            </a:r>
            <a:r>
              <a:rPr lang="en-GB" sz="2200" dirty="0" smtClean="0"/>
              <a:t> </a:t>
            </a:r>
            <a:endParaRPr lang="en-GB" sz="22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sr-Latn-RS" sz="2200" dirty="0" smtClean="0"/>
              <a:t>Pod velikim uticajem online videa i blogera</a:t>
            </a:r>
            <a:endParaRPr lang="en-GB" sz="2200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GB" sz="1800" dirty="0" err="1" smtClean="0"/>
              <a:t>Smosh</a:t>
            </a:r>
            <a:r>
              <a:rPr lang="en-GB" sz="1800" dirty="0" smtClean="0"/>
              <a:t>, </a:t>
            </a:r>
            <a:r>
              <a:rPr lang="en-GB" sz="1800" dirty="0" err="1" smtClean="0"/>
              <a:t>PewDiePie</a:t>
            </a:r>
            <a:r>
              <a:rPr lang="en-GB" sz="1800" dirty="0" smtClean="0"/>
              <a:t>, KSI, Ryan </a:t>
            </a:r>
            <a:r>
              <a:rPr lang="en-GB" sz="1800" dirty="0" err="1" smtClean="0"/>
              <a:t>Higa</a:t>
            </a:r>
            <a:endParaRPr lang="en-GB" sz="1800" dirty="0" smtClean="0"/>
          </a:p>
          <a:p>
            <a:pPr algn="just">
              <a:buFont typeface="Wingdings" panose="05000000000000000000" pitchFamily="2" charset="2"/>
              <a:buChar char="§"/>
            </a:pPr>
            <a:endParaRPr lang="sr-Latn-RS" sz="2200" dirty="0" smtClean="0"/>
          </a:p>
        </p:txBody>
      </p:sp>
    </p:spTree>
    <p:extLst>
      <p:ext uri="{BB962C8B-B14F-4D97-AF65-F5344CB8AC3E}">
        <p14:creationId xmlns:p14="http://schemas.microsoft.com/office/powerpoint/2010/main" val="159851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453462"/>
          </a:xfrm>
        </p:spPr>
        <p:txBody>
          <a:bodyPr>
            <a:noAutofit/>
          </a:bodyPr>
          <a:lstStyle/>
          <a:p>
            <a:r>
              <a:rPr lang="sr-Latn-RS" sz="3400" b="1" dirty="0" smtClean="0"/>
              <a:t>UTICAJ NA KOMPANIJE</a:t>
            </a:r>
            <a:endParaRPr lang="en-US" sz="3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783F-2D87-4F58-ADBF-6437FE5AD6D0}" type="datetime1">
              <a:rPr lang="en-US" smtClean="0"/>
              <a:t>10/14/2019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C3DE-EBC8-407A-9BC0-73B9C4145657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sr-Latn-RS" sz="2200" dirty="0" smtClean="0"/>
              <a:t>Potrebna je bliža saradnja sa državom</a:t>
            </a:r>
            <a:endParaRPr lang="en-GB" sz="22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sr-Latn-RS" sz="2200" dirty="0" smtClean="0"/>
              <a:t>Biznis mora da razmisli o tome kako isporučuje svoju vrednost</a:t>
            </a:r>
            <a:endParaRPr lang="en-GB" sz="2200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r-Latn-RS" sz="1800" dirty="0" smtClean="0"/>
              <a:t>Personalizacija pre nego masovna proizvodnja</a:t>
            </a:r>
            <a:endParaRPr lang="en-GB" sz="18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sr-Latn-RS" sz="2200" dirty="0" smtClean="0"/>
              <a:t>Izmene u online trgovini</a:t>
            </a:r>
            <a:endParaRPr lang="en-GB" sz="2200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r-Latn-RS" sz="1800" dirty="0" smtClean="0"/>
              <a:t>Veći naglasak na ukupnom doživljaju </a:t>
            </a:r>
            <a:r>
              <a:rPr lang="en-GB" sz="1800" dirty="0" smtClean="0"/>
              <a:t>(</a:t>
            </a:r>
            <a:r>
              <a:rPr lang="sr-Latn-RS" sz="1800" dirty="0" smtClean="0"/>
              <a:t>brzina isporuke</a:t>
            </a:r>
            <a:r>
              <a:rPr lang="en-GB" sz="1800" dirty="0" smtClean="0"/>
              <a:t>, </a:t>
            </a:r>
            <a:r>
              <a:rPr lang="sr-Latn-RS" sz="1800" dirty="0" smtClean="0"/>
              <a:t>mogućnost fidbeka</a:t>
            </a:r>
            <a:r>
              <a:rPr lang="en-GB" sz="1800" dirty="0" smtClean="0"/>
              <a:t>) </a:t>
            </a:r>
            <a:r>
              <a:rPr lang="sr-Latn-RS" sz="1800" dirty="0" smtClean="0"/>
              <a:t>nego samo na kupovini</a:t>
            </a:r>
            <a:endParaRPr lang="en-GB" sz="18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sr-Latn-RS" sz="2200" dirty="0" smtClean="0"/>
              <a:t>Socijalna odgovornost postaje sve značajnija</a:t>
            </a:r>
            <a:endParaRPr lang="en-GB" sz="22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sr-Latn-RS" sz="2200" dirty="0" smtClean="0"/>
              <a:t>Teško je dobiti lojalnost kupaca</a:t>
            </a:r>
            <a:endParaRPr lang="en-GB" sz="2200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r-Latn-RS" sz="1800" dirty="0" smtClean="0"/>
              <a:t>Malo pažnje posvećuju tradicionalnimprogramima nagrađivanja</a:t>
            </a:r>
            <a:r>
              <a:rPr lang="en-GB" sz="1800" dirty="0" smtClean="0"/>
              <a:t> 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r-Latn-RS" sz="1800" dirty="0" smtClean="0"/>
              <a:t>Koriste internet za analizu kupovine mnogo više nego generacije pre njih</a:t>
            </a:r>
            <a:endParaRPr lang="en-GB" sz="18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sr-Latn-RS" sz="2200" dirty="0" smtClean="0"/>
              <a:t>Biznis mora da prihvati kulturu inovacija</a:t>
            </a:r>
            <a:r>
              <a:rPr lang="en-GB" sz="2200" dirty="0" smtClean="0"/>
              <a:t>, </a:t>
            </a:r>
            <a:r>
              <a:rPr lang="sr-Latn-RS" sz="2200" dirty="0" smtClean="0"/>
              <a:t>i mora da razume kupce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32754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D4AEE781861C40BBAC9620A27095E4" ma:contentTypeVersion="1" ma:contentTypeDescription="Create a new document." ma:contentTypeScope="" ma:versionID="6c2bde91e7aefab38c3987d4aae10366">
  <xsd:schema xmlns:xsd="http://www.w3.org/2001/XMLSchema" xmlns:xs="http://www.w3.org/2001/XMLSchema" xmlns:p="http://schemas.microsoft.com/office/2006/metadata/properties" xmlns:ns2="70b5a948-28a7-4dec-ba47-2e6d9218e221" targetNamespace="http://schemas.microsoft.com/office/2006/metadata/properties" ma:root="true" ma:fieldsID="0091cff6df51211717b8f57e6308f93f" ns2:_="">
    <xsd:import namespace="70b5a948-28a7-4dec-ba47-2e6d9218e221"/>
    <xsd:element name="properties">
      <xsd:complexType>
        <xsd:sequence>
          <xsd:element name="documentManagement">
            <xsd:complexType>
              <xsd:all>
                <xsd:element ref="ns2:Target_x0020_Audienc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b5a948-28a7-4dec-ba47-2e6d9218e221" elementFormDefault="qualified">
    <xsd:import namespace="http://schemas.microsoft.com/office/2006/documentManagement/types"/>
    <xsd:import namespace="http://schemas.microsoft.com/office/infopath/2007/PartnerControls"/>
    <xsd:element name="Target_x0020_Audiences" ma:index="8" nillable="true" ma:displayName="Target Audiences" ma:internalName="Target_x0020_Audiences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rget_x0020_Audiences xmlns="70b5a948-28a7-4dec-ba47-2e6d9218e22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403317-F4F5-4A42-A193-0950592E08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b5a948-28a7-4dec-ba47-2e6d9218e2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03785D-6C01-47F8-B875-2232542669F7}">
  <ds:schemaRefs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70b5a948-28a7-4dec-ba47-2e6d9218e221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3A18F71C-1DF8-4E0E-BF1B-7DA2456D1AE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794</TotalTime>
  <Words>417</Words>
  <Application>Microsoft Office PowerPoint</Application>
  <PresentationFormat>On-screen Show (4:3)</PresentationFormat>
  <Paragraphs>66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Verdana</vt:lpstr>
      <vt:lpstr>Wingdings</vt:lpstr>
      <vt:lpstr>Office Theme</vt:lpstr>
      <vt:lpstr>KAKVE NOVINE NA TRŽIŠTU NAFTNIH DERIVATA DONOSI ENERGETSKA TRANZICIJA?</vt:lpstr>
      <vt:lpstr>Uprkos brzoj elektrifikaciji, ugljovodonici će i dalje biti značajan izvor energije u svetu do 2050</vt:lpstr>
      <vt:lpstr>Fosilna goriva će dostići svoj maksimum do 2030. godine</vt:lpstr>
      <vt:lpstr> KOJI FAKTORI SU NOSIOCI TRANSFORMACIJE?</vt:lpstr>
      <vt:lpstr>DRŽAVE KAO FAKTOR TRANSFORMACIJE</vt:lpstr>
      <vt:lpstr>TRANSFORMACIJA TRAŽNJE</vt:lpstr>
      <vt:lpstr>UTICAJ NA KOMPANIJE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NNKS-WPC</dc:title>
  <dc:creator>Goran Radosavljevic</dc:creator>
  <cp:lastModifiedBy>Goran</cp:lastModifiedBy>
  <cp:revision>98</cp:revision>
  <dcterms:created xsi:type="dcterms:W3CDTF">2015-09-23T09:19:26Z</dcterms:created>
  <dcterms:modified xsi:type="dcterms:W3CDTF">2019-10-14T19:58:37Z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06d4b357-d0b7-454e-926f-b99a4eff8bba</vt:lpwstr>
  </property>
  <property fmtid="{D5CDD505-2E9C-101B-9397-08002B2CF9AE}" pid="3" name="DocumentMarkings">
    <vt:lpwstr>&lt;p align="center"&gt;&lt;font face="Verdana" size="3"&gt;&amp;nbsp;&lt;/font&gt;&lt;/p&gt;</vt:lpwstr>
  </property>
  <property fmtid="{D5CDD505-2E9C-101B-9397-08002B2CF9AE}" pid="4" name="ContentTypeId">
    <vt:lpwstr>0x010100A4D4AEE781861C40BBAC9620A27095E4</vt:lpwstr>
  </property>
  <property fmtid="{D5CDD505-2E9C-101B-9397-08002B2CF9AE}" pid="5" name="NISKlasifikacija">
    <vt:lpwstr>Za-internu-upotrebu-Restricted</vt:lpwstr>
  </property>
</Properties>
</file>