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0" r:id="rId5"/>
    <p:sldId id="262" r:id="rId6"/>
    <p:sldId id="259" r:id="rId7"/>
    <p:sldId id="264" r:id="rId8"/>
    <p:sldId id="265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26A"/>
    <a:srgbClr val="FFFFFF"/>
    <a:srgbClr val="FF2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jla.mehinovic\Documents\2018%2002%2020%20ADATA\Realizacija\Realizacija_el_energije_2015_razlozen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la.mehinovic\Documents\2018%2002%2020%20ADATA\Realizacija\Realizacija_el_energije_2019_razlozena_probna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jla.mehinovic\Documents\2018%2002%2020%20ADATA\Realizacija\Realizacija_el_energije_2019_razlozena_probn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jla.mehinovic\Documents\2018%2002%2020%20ADATA\Realizacija\Realizacija_el_energije_2019_razlozena_probn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jla.mehinovic\Documents\2018%2002%2020%20ADATA\Realizacija\Realizacija_el_energije_2019_razlozena_probn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jla.mehinovic\Documents\2018%2002%2020%20ADATA\Realizacija\Realizacija_el_energije_2019_razlozena_probn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jla.mehinovic\Documents\2018%2002%2020%20ADATA\Tarifna%20metodologija\Univerzalna%20usluga\Pripreme%20za%202020\New\New%20folder\New%20folder\New%20folder\New%20folder\New%20folder\110%20kV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jla.mehinovic\Documents\2018%2002%2020%20ADATA\Realizacija\Realizacija_el_energije_2015_razlozen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la.mehinovic\Documents\2018%2002%2020%20ADATA\Realizacija\Realizacija_el_energije_2015_razlozen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160503972216259E-2"/>
          <c:y val="3.1245454684990941E-2"/>
          <c:w val="0.53249294839005534"/>
          <c:h val="0.79677327506310425"/>
        </c:manualLayout>
      </c:layout>
      <c:pieChart>
        <c:varyColors val="1"/>
        <c:ser>
          <c:idx val="0"/>
          <c:order val="0"/>
          <c:explosion val="3"/>
          <c:dPt>
            <c:idx val="0"/>
            <c:bubble3D val="0"/>
            <c:explosion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566-4751-B600-EA2A75DE6343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566-4751-B600-EA2A75DE634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Sheet1!$K$68:$K$69</c:f>
              <c:strCache>
                <c:ptCount val="2"/>
                <c:pt idx="0">
                  <c:v>EP BiH</c:v>
                </c:pt>
                <c:pt idx="1">
                  <c:v>Drugi</c:v>
                </c:pt>
              </c:strCache>
            </c:strRef>
          </c:cat>
          <c:val>
            <c:numRef>
              <c:f>Sheet1!$L$68:$L$69</c:f>
              <c:numCache>
                <c:formatCode>General</c:formatCode>
                <c:ptCount val="2"/>
                <c:pt idx="0">
                  <c:v>41.2</c:v>
                </c:pt>
                <c:pt idx="1">
                  <c:v>58.8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66-4751-B600-EA2A75DE634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1449470857862454"/>
          <c:y val="0.36488235719762285"/>
          <c:w val="0.36598618609969058"/>
          <c:h val="0.101571605535344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35881963358605"/>
          <c:y val="2.5717109099941682E-2"/>
          <c:w val="0.80961064873593125"/>
          <c:h val="0.64273594989124672"/>
        </c:manualLayout>
      </c:layout>
      <c:lineChart>
        <c:grouping val="standard"/>
        <c:varyColors val="0"/>
        <c:ser>
          <c:idx val="0"/>
          <c:order val="0"/>
          <c:tx>
            <c:v>110 kV</c:v>
          </c:tx>
          <c:spPr>
            <a:ln w="28575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5">
                  <a:lumMod val="75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  <a:effectLst/>
            </c:spPr>
          </c:marker>
          <c:cat>
            <c:numRef>
              <c:f>'JP EP BIH energija'!$AG$704:$AK$704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energija'!$AG$705:$AK$705</c:f>
              <c:numCache>
                <c:formatCode>General</c:formatCode>
                <c:ptCount val="5"/>
                <c:pt idx="0">
                  <c:v>46.282314747768126</c:v>
                </c:pt>
                <c:pt idx="1">
                  <c:v>44.077220665470911</c:v>
                </c:pt>
                <c:pt idx="2">
                  <c:v>41.917508147408618</c:v>
                </c:pt>
                <c:pt idx="3">
                  <c:v>48.517029629123819</c:v>
                </c:pt>
                <c:pt idx="4">
                  <c:v>51.737074201907404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21-41B4-982C-CEB1C603E3D4}"/>
            </c:ext>
          </c:extLst>
        </c:ser>
        <c:ser>
          <c:idx val="1"/>
          <c:order val="1"/>
          <c:tx>
            <c:v>35 kV</c:v>
          </c:tx>
          <c:spPr>
            <a:ln w="28575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chemeClr val="accent2"/>
              </a:solidFill>
              <a:ln w="25400">
                <a:solidFill>
                  <a:srgbClr val="FF0000"/>
                </a:solidFill>
              </a:ln>
              <a:effectLst/>
            </c:spPr>
          </c:marker>
          <c:cat>
            <c:numRef>
              <c:f>'JP EP BIH energija'!$AG$704:$AK$704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energija'!$AG$706:$AK$706</c:f>
              <c:numCache>
                <c:formatCode>General</c:formatCode>
                <c:ptCount val="5"/>
                <c:pt idx="0">
                  <c:v>45.293180287570628</c:v>
                </c:pt>
                <c:pt idx="1">
                  <c:v>44.857510834079321</c:v>
                </c:pt>
                <c:pt idx="2">
                  <c:v>44.540404437599818</c:v>
                </c:pt>
                <c:pt idx="3">
                  <c:v>49.117770693751709</c:v>
                </c:pt>
                <c:pt idx="4">
                  <c:v>50.177047881039904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21-41B4-982C-CEB1C603E3D4}"/>
            </c:ext>
          </c:extLst>
        </c:ser>
        <c:ser>
          <c:idx val="2"/>
          <c:order val="2"/>
          <c:tx>
            <c:v>10 kV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85000"/>
                  <a:lumOff val="15000"/>
                </a:schemeClr>
              </a:solidFill>
              <a:ln w="254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marker>
          <c:cat>
            <c:numRef>
              <c:f>'JP EP BIH energija'!$AG$704:$AK$704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energija'!$AG$707:$AK$707</c:f>
              <c:numCache>
                <c:formatCode>General</c:formatCode>
                <c:ptCount val="5"/>
                <c:pt idx="0">
                  <c:v>57.678460151919609</c:v>
                </c:pt>
                <c:pt idx="1">
                  <c:v>54.4107138445423</c:v>
                </c:pt>
                <c:pt idx="2">
                  <c:v>48.977850872346899</c:v>
                </c:pt>
                <c:pt idx="3">
                  <c:v>53.521706169507269</c:v>
                </c:pt>
                <c:pt idx="4">
                  <c:v>55.604239729956923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21-41B4-982C-CEB1C603E3D4}"/>
            </c:ext>
          </c:extLst>
        </c:ser>
        <c:ser>
          <c:idx val="4"/>
          <c:order val="3"/>
          <c:tx>
            <c:v>JR</c:v>
          </c:tx>
          <c:spPr>
            <a:ln w="28575" cap="rnd">
              <a:noFill/>
              <a:round/>
            </a:ln>
            <a:effectLst/>
          </c:spPr>
          <c:marker>
            <c:symbol val="star"/>
            <c:size val="5"/>
            <c:spPr>
              <a:solidFill>
                <a:schemeClr val="accent3">
                  <a:lumMod val="50000"/>
                </a:schemeClr>
              </a:solidFill>
              <a:ln w="25400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cat>
            <c:numRef>
              <c:f>'JP EP BIH energija'!$AG$704:$AK$704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energija'!$AG$709:$AK$709</c:f>
              <c:numCache>
                <c:formatCode>General</c:formatCode>
                <c:ptCount val="5"/>
                <c:pt idx="0">
                  <c:v>44.007173075928769</c:v>
                </c:pt>
                <c:pt idx="1">
                  <c:v>38.061422031598028</c:v>
                </c:pt>
                <c:pt idx="2">
                  <c:v>38.146635627762564</c:v>
                </c:pt>
                <c:pt idx="3">
                  <c:v>46.434081318872941</c:v>
                </c:pt>
                <c:pt idx="4">
                  <c:v>51.327619765896578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D21-41B4-982C-CEB1C603E3D4}"/>
            </c:ext>
          </c:extLst>
        </c:ser>
        <c:ser>
          <c:idx val="5"/>
          <c:order val="4"/>
          <c:tx>
            <c:v>Univerzalna usluga</c:v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5"/>
            <c:spPr>
              <a:solidFill>
                <a:schemeClr val="accent6"/>
              </a:solidFill>
              <a:ln w="25400">
                <a:solidFill>
                  <a:schemeClr val="accent6"/>
                </a:solidFill>
              </a:ln>
              <a:effectLst/>
            </c:spPr>
          </c:marker>
          <c:cat>
            <c:numRef>
              <c:f>'JP EP BIH energija'!$AG$704:$AK$704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energija'!$AG$710:$AK$710</c:f>
              <c:numCache>
                <c:formatCode>General</c:formatCode>
                <c:ptCount val="5"/>
                <c:pt idx="0">
                  <c:v>44.642589720377856</c:v>
                </c:pt>
                <c:pt idx="1">
                  <c:v>43.085133234820894</c:v>
                </c:pt>
                <c:pt idx="2">
                  <c:v>42.329302774957839</c:v>
                </c:pt>
                <c:pt idx="3">
                  <c:v>42.375894156358392</c:v>
                </c:pt>
                <c:pt idx="4">
                  <c:v>42.847241703142025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D21-41B4-982C-CEB1C603E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4746520"/>
        <c:axId val="604743896"/>
      </c:lineChart>
      <c:catAx>
        <c:axId val="60474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743896"/>
        <c:crosses val="autoZero"/>
        <c:auto val="1"/>
        <c:lblAlgn val="ctr"/>
        <c:lblOffset val="100"/>
        <c:noMultiLvlLbl val="0"/>
      </c:catAx>
      <c:valAx>
        <c:axId val="604743896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746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8782002359260611E-4"/>
          <c:y val="0.80936319770043019"/>
          <c:w val="0.99214983899548437"/>
          <c:h val="0.190636802299569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Ostala potrošnja na 0,4 kV (I, II, V)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22419927115014"/>
          <c:y val="0.17803202242923116"/>
          <c:w val="0.72163209081851065"/>
          <c:h val="0.60981626580362402"/>
        </c:manualLayout>
      </c:layout>
      <c:barChart>
        <c:barDir val="col"/>
        <c:grouping val="clustered"/>
        <c:varyColors val="0"/>
        <c:ser>
          <c:idx val="1"/>
          <c:order val="0"/>
          <c:tx>
            <c:v>Tržišno snabdijevanje</c:v>
          </c:tx>
          <c:invertIfNegative val="0"/>
          <c:cat>
            <c:numRef>
              <c:f>'JP EP BIH energija'!$Y$547:$AA$547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'JP EP BIH energija'!$Y$548:$AA$548</c:f>
              <c:numCache>
                <c:formatCode>0.0%</c:formatCode>
                <c:ptCount val="3"/>
                <c:pt idx="0">
                  <c:v>0.290242800530147</c:v>
                </c:pt>
                <c:pt idx="1">
                  <c:v>0.28335114292590224</c:v>
                </c:pt>
                <c:pt idx="2">
                  <c:v>0.10575452863583441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16-4954-9E19-B520604F59DE}"/>
            </c:ext>
          </c:extLst>
        </c:ser>
        <c:ser>
          <c:idx val="0"/>
          <c:order val="1"/>
          <c:tx>
            <c:v>Univerzalna usluga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'JP EP BIH energija'!$Y$547:$AA$547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'JP EP BIH energija'!$Y$549:$AA$549</c:f>
              <c:numCache>
                <c:formatCode>0.0%</c:formatCode>
                <c:ptCount val="3"/>
                <c:pt idx="0">
                  <c:v>0.70975719946985294</c:v>
                </c:pt>
                <c:pt idx="1">
                  <c:v>0.71664885707409776</c:v>
                </c:pt>
                <c:pt idx="2">
                  <c:v>0.89424547136416555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16-4954-9E19-B520604F59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11"/>
        <c:axId val="884771688"/>
        <c:axId val="884769720"/>
      </c:barChart>
      <c:catAx>
        <c:axId val="884771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4769720"/>
        <c:crosses val="autoZero"/>
        <c:auto val="1"/>
        <c:lblAlgn val="ctr"/>
        <c:lblOffset val="100"/>
        <c:noMultiLvlLbl val="0"/>
      </c:catAx>
      <c:valAx>
        <c:axId val="884769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4771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7944044601711091E-2"/>
          <c:y val="0.87382007859150579"/>
          <c:w val="0.85920713715273367"/>
          <c:h val="8.3191947488749279E-2"/>
        </c:manualLayout>
      </c:layout>
      <c:overlay val="0"/>
      <c:txPr>
        <a:bodyPr/>
        <a:lstStyle/>
        <a:p>
          <a:pPr>
            <a:defRPr sz="1200"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88891241553575E-2"/>
          <c:y val="2.2457681426120157E-2"/>
          <c:w val="0.60328386500448072"/>
          <c:h val="0.84986929378988518"/>
        </c:manualLayout>
      </c:layout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628125797029704"/>
          <c:y val="0.46518275081729515"/>
          <c:w val="0.44371874202970307"/>
          <c:h val="0.105132557108940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accent5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E6-4BBC-A7DA-4083AB468382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E6-4BBC-A7DA-4083AB46838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6E6-4BBC-A7DA-4083AB46838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6E6-4BBC-A7DA-4083AB4683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'JP EP BIH ukupna redovna'!$S$542:$S$543</c:f>
              <c:strCache>
                <c:ptCount val="2"/>
                <c:pt idx="0">
                  <c:v>Tržišno snabdijevanje</c:v>
                </c:pt>
                <c:pt idx="1">
                  <c:v>Javno snabdijevanje</c:v>
                </c:pt>
              </c:strCache>
            </c:strRef>
          </c:cat>
          <c:val>
            <c:numRef>
              <c:f>'JP EP BIH ukupna redovna'!$R$542:$R$543</c:f>
              <c:numCache>
                <c:formatCode>0.0%</c:formatCode>
                <c:ptCount val="2"/>
                <c:pt idx="0">
                  <c:v>0.38101579648628059</c:v>
                </c:pt>
                <c:pt idx="1">
                  <c:v>0.6189621144131614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E6-4BBC-A7DA-4083AB46838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257360496169408E-2"/>
          <c:y val="0.72701598779992627"/>
          <c:w val="0.96691881249038603"/>
          <c:h val="0.269608171184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63-4882-B27A-DC434CF0D9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63-4882-B27A-DC434CF0D9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63-4882-B27A-DC434CF0D9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63-4882-B27A-DC434CF0D9D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663-4882-B27A-DC434CF0D9D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'JP EP BIH ukupna redovna'!$S$547:$S$551</c:f>
              <c:strCache>
                <c:ptCount val="5"/>
                <c:pt idx="0">
                  <c:v>110 kV</c:v>
                </c:pt>
                <c:pt idx="1">
                  <c:v>35 kV</c:v>
                </c:pt>
                <c:pt idx="2">
                  <c:v>10 kV</c:v>
                </c:pt>
                <c:pt idx="3">
                  <c:v>Ostala potrošnja</c:v>
                </c:pt>
                <c:pt idx="4">
                  <c:v>Javna rasvjeta</c:v>
                </c:pt>
              </c:strCache>
            </c:strRef>
          </c:cat>
          <c:val>
            <c:numRef>
              <c:f>'JP EP BIH ukupna redovna'!$R$547:$R$551</c:f>
              <c:numCache>
                <c:formatCode>0.0%</c:formatCode>
                <c:ptCount val="5"/>
                <c:pt idx="0">
                  <c:v>0.26644456561616559</c:v>
                </c:pt>
                <c:pt idx="1">
                  <c:v>0.15855082277380639</c:v>
                </c:pt>
                <c:pt idx="2">
                  <c:v>0.48184938640338792</c:v>
                </c:pt>
                <c:pt idx="3">
                  <c:v>5.0350843091334328E-2</c:v>
                </c:pt>
                <c:pt idx="4">
                  <c:v>4.2804382115305795E-2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663-4882-B27A-DC434CF0D9D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8671978148345168E-4"/>
          <c:y val="0.15987607400057813"/>
          <c:w val="0.3432591808879587"/>
          <c:h val="0.362940424668746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2084580052493439"/>
          <c:y val="0.10226851851851852"/>
          <c:w val="0.40553062117235344"/>
          <c:h val="0.67588436862058909"/>
        </c:manualLayout>
      </c:layout>
      <c:pieChart>
        <c:varyColors val="1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A4-4973-B670-005B391400CF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7A4-4973-B670-005B391400C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'JP EP BIH ukupna redovna'!$U$547:$U$548</c:f>
              <c:strCache>
                <c:ptCount val="2"/>
                <c:pt idx="0">
                  <c:v>Domaćinstva</c:v>
                </c:pt>
                <c:pt idx="1">
                  <c:v>Ostala potrošnja na 0,4 kV</c:v>
                </c:pt>
              </c:strCache>
            </c:strRef>
          </c:cat>
          <c:val>
            <c:numRef>
              <c:f>'JP EP BIH ukupna redovna'!$T$547:$T$548</c:f>
              <c:numCache>
                <c:formatCode>0.0%</c:formatCode>
                <c:ptCount val="2"/>
                <c:pt idx="0">
                  <c:v>0.72968463635633984</c:v>
                </c:pt>
                <c:pt idx="1">
                  <c:v>0.27031536364366016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A4-4973-B670-005B39140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995603674540681"/>
          <c:y val="0.80130103528725571"/>
          <c:w val="0.69564348206474191"/>
          <c:h val="0.19869896471274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6E6-4267-9890-6871736C2474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6E6-4267-9890-6871736C247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'JP EP BIH energija'!$Z$506:$AA$506</c:f>
              <c:strCache>
                <c:ptCount val="2"/>
                <c:pt idx="0">
                  <c:v>EP BiH</c:v>
                </c:pt>
                <c:pt idx="1">
                  <c:v>Drugi</c:v>
                </c:pt>
              </c:strCache>
            </c:strRef>
          </c:cat>
          <c:val>
            <c:numRef>
              <c:f>'JP EP BIH energija'!$Z$508:$AA$508</c:f>
              <c:numCache>
                <c:formatCode>0%</c:formatCode>
                <c:ptCount val="2"/>
                <c:pt idx="0">
                  <c:v>0.46</c:v>
                </c:pt>
                <c:pt idx="1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E6-4267-9890-6871736C247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756570367846615"/>
          <c:y val="0.3652151255413903"/>
          <c:w val="0.28751365767120551"/>
          <c:h val="0.2695693300060616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Udio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baseline="0" dirty="0"/>
              <a:t> </a:t>
            </a:r>
            <a:r>
              <a:rPr lang="en-US" baseline="0" dirty="0" err="1"/>
              <a:t>kod</a:t>
            </a:r>
            <a:r>
              <a:rPr lang="en-US" baseline="0" dirty="0"/>
              <a:t> </a:t>
            </a:r>
            <a:r>
              <a:rPr lang="en-US" baseline="0" dirty="0" err="1" smtClean="0"/>
              <a:t>drugih</a:t>
            </a:r>
            <a:r>
              <a:rPr lang="en-US" baseline="0" dirty="0" smtClean="0"/>
              <a:t> </a:t>
            </a:r>
            <a:r>
              <a:rPr lang="en-US" baseline="0" dirty="0" err="1"/>
              <a:t>snabdjevača</a:t>
            </a:r>
            <a:r>
              <a:rPr lang="en-US" baseline="0" dirty="0"/>
              <a:t> ODS EP BiH</a:t>
            </a:r>
            <a:endParaRPr lang="en-US" dirty="0"/>
          </a:p>
        </c:rich>
      </c:tx>
      <c:layout>
        <c:manualLayout>
          <c:xMode val="edge"/>
          <c:yMode val="edge"/>
          <c:x val="0.14682609118304657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7122703412073491E-2"/>
          <c:y val="0.25504629629629627"/>
          <c:w val="0.77756877612520658"/>
          <c:h val="0.619035797608632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Sheet3!$E$8:$H$8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Sheet3!$E$9:$H$9</c:f>
              <c:numCache>
                <c:formatCode>0.00%</c:formatCode>
                <c:ptCount val="4"/>
                <c:pt idx="0" formatCode="0%">
                  <c:v>0.02</c:v>
                </c:pt>
                <c:pt idx="1">
                  <c:v>1.7000000000000001E-2</c:v>
                </c:pt>
                <c:pt idx="2" formatCode="0%">
                  <c:v>0.01</c:v>
                </c:pt>
                <c:pt idx="3">
                  <c:v>8.0000000000000002E-3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56-4626-87A2-ACC70C46F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10"/>
        <c:axId val="599197424"/>
        <c:axId val="599192176"/>
      </c:barChart>
      <c:catAx>
        <c:axId val="59919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192176"/>
        <c:crosses val="autoZero"/>
        <c:auto val="1"/>
        <c:lblAlgn val="ctr"/>
        <c:lblOffset val="100"/>
        <c:noMultiLvlLbl val="0"/>
      </c:catAx>
      <c:valAx>
        <c:axId val="5991921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19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bs-Latn-BA" sz="1300" b="0" i="0" baseline="0">
                <a:effectLst/>
              </a:rPr>
              <a:t>Promjena cijena na maloprodajnom tržištu</a:t>
            </a:r>
            <a:endParaRPr lang="en-US" sz="13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/>
          </a:p>
        </c:rich>
      </c:tx>
      <c:layout>
        <c:manualLayout>
          <c:xMode val="edge"/>
          <c:yMode val="edge"/>
          <c:x val="0.1328301886792452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42825896762904"/>
          <c:y val="0.17171296296296296"/>
          <c:w val="0.87712729658792665"/>
          <c:h val="0.777361111111111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65000"/>
                <a:lumOff val="35000"/>
                <a:alpha val="66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numRef>
              <c:f>'JP EP BIH energija'!$U$703:$X$703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'JP EP BIH energija'!$U$702:$X$702</c:f>
              <c:numCache>
                <c:formatCode>0.0%</c:formatCode>
                <c:ptCount val="4"/>
                <c:pt idx="0">
                  <c:v>-5.4281517088841554E-2</c:v>
                </c:pt>
                <c:pt idx="1">
                  <c:v>-6.7368258186020602E-2</c:v>
                </c:pt>
                <c:pt idx="2">
                  <c:v>0.10996566307269087</c:v>
                </c:pt>
                <c:pt idx="3">
                  <c:v>6.0024751482979741E-2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4E-4898-B563-52FD46241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-27"/>
        <c:axId val="519905664"/>
        <c:axId val="519909624"/>
      </c:barChart>
      <c:catAx>
        <c:axId val="51990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909624"/>
        <c:crosses val="autoZero"/>
        <c:auto val="1"/>
        <c:lblAlgn val="ctr"/>
        <c:lblOffset val="100"/>
        <c:noMultiLvlLbl val="0"/>
      </c:catAx>
      <c:valAx>
        <c:axId val="519909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905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9083932744404"/>
          <c:y val="6.657419280247355E-2"/>
          <c:w val="0.71758561277648758"/>
          <c:h val="0.79214698277079698"/>
        </c:manualLayout>
      </c:layout>
      <c:barChart>
        <c:barDir val="col"/>
        <c:grouping val="stacked"/>
        <c:varyColors val="0"/>
        <c:ser>
          <c:idx val="1"/>
          <c:order val="0"/>
          <c:tx>
            <c:v>110 kV</c:v>
          </c:tx>
          <c:invertIfNegative val="0"/>
          <c:cat>
            <c:numRef>
              <c:f>'JP EP BIH energija'!$AA$704:$AE$704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energija'!$AA$705:$AE$705</c:f>
              <c:numCache>
                <c:formatCode>General</c:formatCode>
                <c:ptCount val="5"/>
                <c:pt idx="0">
                  <c:v>9.8262462337611586E-2</c:v>
                </c:pt>
                <c:pt idx="1">
                  <c:v>0.1000738764409637</c:v>
                </c:pt>
                <c:pt idx="2">
                  <c:v>0.10338628967335381</c:v>
                </c:pt>
                <c:pt idx="3">
                  <c:v>9.8798667652164468E-2</c:v>
                </c:pt>
                <c:pt idx="4">
                  <c:v>0.10152183091361627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0-479F-907A-13136FFA64B5}"/>
            </c:ext>
          </c:extLst>
        </c:ser>
        <c:ser>
          <c:idx val="2"/>
          <c:order val="1"/>
          <c:tx>
            <c:v>35 kV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'JP EP BIH energija'!$AA$704:$AE$704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energija'!$AA$706:$AE$706</c:f>
              <c:numCache>
                <c:formatCode>General</c:formatCode>
                <c:ptCount val="5"/>
                <c:pt idx="0">
                  <c:v>5.9990027364451817E-2</c:v>
                </c:pt>
                <c:pt idx="1">
                  <c:v>6.0047499331899408E-2</c:v>
                </c:pt>
                <c:pt idx="2">
                  <c:v>6.1030538581767241E-2</c:v>
                </c:pt>
                <c:pt idx="3">
                  <c:v>6.4662999080869324E-2</c:v>
                </c:pt>
                <c:pt idx="4">
                  <c:v>6.0411702462887538E-2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0-479F-907A-13136FFA64B5}"/>
            </c:ext>
          </c:extLst>
        </c:ser>
        <c:ser>
          <c:idx val="3"/>
          <c:order val="2"/>
          <c:tx>
            <c:v>10 kV</c:v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'JP EP BIH energija'!$AA$704:$AE$704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energija'!$AA$707:$AE$707</c:f>
              <c:numCache>
                <c:formatCode>General</c:formatCode>
                <c:ptCount val="5"/>
                <c:pt idx="0">
                  <c:v>0.18001463281630095</c:v>
                </c:pt>
                <c:pt idx="1">
                  <c:v>0.17088408336244595</c:v>
                </c:pt>
                <c:pt idx="2">
                  <c:v>0.17494222894476724</c:v>
                </c:pt>
                <c:pt idx="3">
                  <c:v>0.18132875564248507</c:v>
                </c:pt>
                <c:pt idx="4">
                  <c:v>0.18359628322367463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90-479F-907A-13136FFA64B5}"/>
            </c:ext>
          </c:extLst>
        </c:ser>
        <c:ser>
          <c:idx val="4"/>
          <c:order val="3"/>
          <c:tx>
            <c:v>0,4 kV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'JP EP BIH energija'!$AA$704:$AE$704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energija'!$AA$708:$AE$708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5.40022443866051E-2</c:v>
                </c:pt>
                <c:pt idx="3">
                  <c:v>5.2005879287778098E-2</c:v>
                </c:pt>
                <c:pt idx="4">
                  <c:v>1.9184890361172869E-2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90-479F-907A-13136FFA64B5}"/>
            </c:ext>
          </c:extLst>
        </c:ser>
        <c:ser>
          <c:idx val="5"/>
          <c:order val="4"/>
          <c:tx>
            <c:v>JR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'JP EP BIH energija'!$AA$704:$AE$704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energija'!$AA$709:$AE$709</c:f>
              <c:numCache>
                <c:formatCode>General</c:formatCode>
                <c:ptCount val="5"/>
                <c:pt idx="0">
                  <c:v>1.6808030357210218E-2</c:v>
                </c:pt>
                <c:pt idx="1">
                  <c:v>1.7574852242254108E-2</c:v>
                </c:pt>
                <c:pt idx="2">
                  <c:v>1.7306628518151759E-2</c:v>
                </c:pt>
                <c:pt idx="3">
                  <c:v>1.741864128679764E-2</c:v>
                </c:pt>
                <c:pt idx="4">
                  <c:v>1.6309506007084584E-2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90-479F-907A-13136FFA64B5}"/>
            </c:ext>
          </c:extLst>
        </c:ser>
        <c:ser>
          <c:idx val="0"/>
          <c:order val="5"/>
          <c:tx>
            <c:v>Univerzalna usluga</c:v>
          </c:tx>
          <c:spPr>
            <a:pattFill prst="ltUp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numRef>
              <c:f>'JP EP BIH energija'!$AA$704:$AE$704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'JP EP BIH energija'!$AA$710:$AE$710</c:f>
              <c:numCache>
                <c:formatCode>General</c:formatCode>
                <c:ptCount val="5"/>
                <c:pt idx="0">
                  <c:v>0.64492484712442533</c:v>
                </c:pt>
                <c:pt idx="1">
                  <c:v>0.65141968862243682</c:v>
                </c:pt>
                <c:pt idx="2">
                  <c:v>0.58933206989535492</c:v>
                </c:pt>
                <c:pt idx="3">
                  <c:v>0.58578505704990536</c:v>
                </c:pt>
                <c:pt idx="4">
                  <c:v>0.61897578703156408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90-479F-907A-13136FFA6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"/>
        <c:overlap val="100"/>
        <c:axId val="616625240"/>
        <c:axId val="616627536"/>
      </c:barChart>
      <c:catAx>
        <c:axId val="616625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27536"/>
        <c:crosses val="autoZero"/>
        <c:auto val="1"/>
        <c:lblAlgn val="ctr"/>
        <c:lblOffset val="100"/>
        <c:noMultiLvlLbl val="0"/>
      </c:catAx>
      <c:valAx>
        <c:axId val="6166275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25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2071642684716448"/>
          <c:w val="1"/>
          <c:h val="7.5811289247394179E-2"/>
        </c:manualLayout>
      </c:layout>
      <c:overlay val="0"/>
      <c:txPr>
        <a:bodyPr/>
        <a:lstStyle/>
        <a:p>
          <a:pPr>
            <a:defRPr sz="1400"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552967-EED0-4DEE-9906-74A7A3B2E8B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CE2C8E7-15B2-418E-960C-53F75548AE71}">
      <dgm:prSet phldrT="[Text]" custT="1"/>
      <dgm:spPr/>
      <dgm:t>
        <a:bodyPr/>
        <a:lstStyle/>
        <a:p>
          <a:r>
            <a:rPr lang="bs-Latn-BA" sz="2000" b="1" noProof="0" dirty="0" smtClean="0"/>
            <a:t>01.01.2015. g.</a:t>
          </a:r>
        </a:p>
        <a:p>
          <a:r>
            <a:rPr lang="bs-Latn-BA" sz="1800" noProof="0" dirty="0" smtClean="0"/>
            <a:t>otvaranje tržišta u BiH</a:t>
          </a:r>
          <a:endParaRPr lang="bs-Latn-BA" sz="1800" noProof="0" dirty="0"/>
        </a:p>
      </dgm:t>
    </dgm:pt>
    <dgm:pt modelId="{008EE1A1-211B-4DD1-BEBC-94DE78D44E8D}" type="parTrans" cxnId="{824E82BA-605A-4446-9A1C-2C3950810BEC}">
      <dgm:prSet/>
      <dgm:spPr/>
      <dgm:t>
        <a:bodyPr/>
        <a:lstStyle/>
        <a:p>
          <a:endParaRPr lang="en-US"/>
        </a:p>
      </dgm:t>
    </dgm:pt>
    <dgm:pt modelId="{58075355-3DB2-4020-B28A-9A2518D44492}" type="sibTrans" cxnId="{824E82BA-605A-4446-9A1C-2C3950810BEC}">
      <dgm:prSet/>
      <dgm:spPr/>
      <dgm:t>
        <a:bodyPr/>
        <a:lstStyle/>
        <a:p>
          <a:endParaRPr lang="en-US"/>
        </a:p>
      </dgm:t>
    </dgm:pt>
    <dgm:pt modelId="{8A6933A8-EFCA-4335-96ED-06E7C674265E}">
      <dgm:prSet phldrT="[Text]" custT="1"/>
      <dgm:spPr/>
      <dgm:t>
        <a:bodyPr/>
        <a:lstStyle/>
        <a:p>
          <a:r>
            <a:rPr lang="en-US" sz="2000" b="1" dirty="0" smtClean="0"/>
            <a:t>01.01.2016. g.</a:t>
          </a:r>
        </a:p>
        <a:p>
          <a:r>
            <a:rPr lang="bs-Latn-BA" sz="1800" b="0" noProof="0" dirty="0" smtClean="0"/>
            <a:t>uspostava balansnog tržišta</a:t>
          </a:r>
          <a:endParaRPr lang="bs-Latn-BA" sz="1800" b="0" noProof="0" dirty="0"/>
        </a:p>
      </dgm:t>
    </dgm:pt>
    <dgm:pt modelId="{09035D35-BE97-43F6-B157-A65D53C3C1F0}" type="parTrans" cxnId="{8E10A417-B6C6-41C0-AB71-7A473CB9C3A0}">
      <dgm:prSet/>
      <dgm:spPr/>
      <dgm:t>
        <a:bodyPr/>
        <a:lstStyle/>
        <a:p>
          <a:endParaRPr lang="en-US"/>
        </a:p>
      </dgm:t>
    </dgm:pt>
    <dgm:pt modelId="{39250094-9D04-4053-B33D-ACAD9546E561}" type="sibTrans" cxnId="{8E10A417-B6C6-41C0-AB71-7A473CB9C3A0}">
      <dgm:prSet/>
      <dgm:spPr/>
      <dgm:t>
        <a:bodyPr/>
        <a:lstStyle/>
        <a:p>
          <a:endParaRPr lang="en-US"/>
        </a:p>
      </dgm:t>
    </dgm:pt>
    <dgm:pt modelId="{BB61612D-DD3E-4610-81EF-7367686536FE}">
      <dgm:prSet phldrT="[Text]" custT="1"/>
      <dgm:spPr/>
      <dgm:t>
        <a:bodyPr/>
        <a:lstStyle/>
        <a:p>
          <a:r>
            <a:rPr lang="en-US" sz="2000" b="1" dirty="0" smtClean="0"/>
            <a:t>01.01.2016. g.</a:t>
          </a:r>
        </a:p>
        <a:p>
          <a:r>
            <a:rPr lang="bs-Latn-BA" sz="1800" b="0" noProof="0" dirty="0" smtClean="0"/>
            <a:t>prva promjena snabdjevača</a:t>
          </a:r>
          <a:endParaRPr lang="bs-Latn-BA" sz="1800" b="0" noProof="0" dirty="0"/>
        </a:p>
      </dgm:t>
    </dgm:pt>
    <dgm:pt modelId="{6F93C6D8-71E7-4698-BD33-C2AE86A81553}" type="parTrans" cxnId="{0FCA5B1C-7165-409E-AD95-A6C9D9C5595C}">
      <dgm:prSet/>
      <dgm:spPr/>
      <dgm:t>
        <a:bodyPr/>
        <a:lstStyle/>
        <a:p>
          <a:endParaRPr lang="en-US"/>
        </a:p>
      </dgm:t>
    </dgm:pt>
    <dgm:pt modelId="{9E3025C4-0318-448C-95D7-8AE74CD877B9}" type="sibTrans" cxnId="{0FCA5B1C-7165-409E-AD95-A6C9D9C5595C}">
      <dgm:prSet/>
      <dgm:spPr/>
      <dgm:t>
        <a:bodyPr/>
        <a:lstStyle/>
        <a:p>
          <a:endParaRPr lang="en-US"/>
        </a:p>
      </dgm:t>
    </dgm:pt>
    <dgm:pt modelId="{652C5DB5-16E4-4144-88B9-6BDAE611EF7C}" type="pres">
      <dgm:prSet presAssocID="{BD552967-EED0-4DEE-9906-74A7A3B2E8B2}" presName="Name0" presStyleCnt="0">
        <dgm:presLayoutVars>
          <dgm:dir/>
          <dgm:animLvl val="lvl"/>
          <dgm:resizeHandles val="exact"/>
        </dgm:presLayoutVars>
      </dgm:prSet>
      <dgm:spPr/>
    </dgm:pt>
    <dgm:pt modelId="{88378907-B4C5-4AFE-AED2-A1AAFB7C7FB6}" type="pres">
      <dgm:prSet presAssocID="{CCE2C8E7-15B2-418E-960C-53F75548AE7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7ACAD-34FB-4A47-9901-19B06BA69E19}" type="pres">
      <dgm:prSet presAssocID="{58075355-3DB2-4020-B28A-9A2518D44492}" presName="parTxOnlySpace" presStyleCnt="0"/>
      <dgm:spPr/>
    </dgm:pt>
    <dgm:pt modelId="{8A7B0911-63B9-40FF-BFE6-250BD1B3815B}" type="pres">
      <dgm:prSet presAssocID="{8A6933A8-EFCA-4335-96ED-06E7C674265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9D3CA-3D22-45A5-9386-0BE93E47F630}" type="pres">
      <dgm:prSet presAssocID="{39250094-9D04-4053-B33D-ACAD9546E561}" presName="parTxOnlySpace" presStyleCnt="0"/>
      <dgm:spPr/>
    </dgm:pt>
    <dgm:pt modelId="{57371AA7-6657-49E8-AD24-161E1EF244F0}" type="pres">
      <dgm:prSet presAssocID="{BB61612D-DD3E-4610-81EF-7367686536F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10A417-B6C6-41C0-AB71-7A473CB9C3A0}" srcId="{BD552967-EED0-4DEE-9906-74A7A3B2E8B2}" destId="{8A6933A8-EFCA-4335-96ED-06E7C674265E}" srcOrd="1" destOrd="0" parTransId="{09035D35-BE97-43F6-B157-A65D53C3C1F0}" sibTransId="{39250094-9D04-4053-B33D-ACAD9546E561}"/>
    <dgm:cxn modelId="{FDEACF58-9B0D-4588-A617-62316B8A2F1D}" type="presOf" srcId="{BD552967-EED0-4DEE-9906-74A7A3B2E8B2}" destId="{652C5DB5-16E4-4144-88B9-6BDAE611EF7C}" srcOrd="0" destOrd="0" presId="urn:microsoft.com/office/officeart/2005/8/layout/chevron1"/>
    <dgm:cxn modelId="{0FCA5B1C-7165-409E-AD95-A6C9D9C5595C}" srcId="{BD552967-EED0-4DEE-9906-74A7A3B2E8B2}" destId="{BB61612D-DD3E-4610-81EF-7367686536FE}" srcOrd="2" destOrd="0" parTransId="{6F93C6D8-71E7-4698-BD33-C2AE86A81553}" sibTransId="{9E3025C4-0318-448C-95D7-8AE74CD877B9}"/>
    <dgm:cxn modelId="{CAD3BE62-1614-4C0E-912D-FABA37B736F1}" type="presOf" srcId="{BB61612D-DD3E-4610-81EF-7367686536FE}" destId="{57371AA7-6657-49E8-AD24-161E1EF244F0}" srcOrd="0" destOrd="0" presId="urn:microsoft.com/office/officeart/2005/8/layout/chevron1"/>
    <dgm:cxn modelId="{B6D802D9-96F5-4722-8B56-DD8844FE366D}" type="presOf" srcId="{CCE2C8E7-15B2-418E-960C-53F75548AE71}" destId="{88378907-B4C5-4AFE-AED2-A1AAFB7C7FB6}" srcOrd="0" destOrd="0" presId="urn:microsoft.com/office/officeart/2005/8/layout/chevron1"/>
    <dgm:cxn modelId="{824E82BA-605A-4446-9A1C-2C3950810BEC}" srcId="{BD552967-EED0-4DEE-9906-74A7A3B2E8B2}" destId="{CCE2C8E7-15B2-418E-960C-53F75548AE71}" srcOrd="0" destOrd="0" parTransId="{008EE1A1-211B-4DD1-BEBC-94DE78D44E8D}" sibTransId="{58075355-3DB2-4020-B28A-9A2518D44492}"/>
    <dgm:cxn modelId="{29C71E7C-0FD8-4234-9FA7-9FB95CA861FB}" type="presOf" srcId="{8A6933A8-EFCA-4335-96ED-06E7C674265E}" destId="{8A7B0911-63B9-40FF-BFE6-250BD1B3815B}" srcOrd="0" destOrd="0" presId="urn:microsoft.com/office/officeart/2005/8/layout/chevron1"/>
    <dgm:cxn modelId="{21D22122-465C-412A-BCDD-98422EFA1E1A}" type="presParOf" srcId="{652C5DB5-16E4-4144-88B9-6BDAE611EF7C}" destId="{88378907-B4C5-4AFE-AED2-A1AAFB7C7FB6}" srcOrd="0" destOrd="0" presId="urn:microsoft.com/office/officeart/2005/8/layout/chevron1"/>
    <dgm:cxn modelId="{8477EFEA-CBAA-42D5-BF42-C23FBB53F627}" type="presParOf" srcId="{652C5DB5-16E4-4144-88B9-6BDAE611EF7C}" destId="{6F07ACAD-34FB-4A47-9901-19B06BA69E19}" srcOrd="1" destOrd="0" presId="urn:microsoft.com/office/officeart/2005/8/layout/chevron1"/>
    <dgm:cxn modelId="{8AF9A0AC-7F62-4025-86D3-EB320BE18F09}" type="presParOf" srcId="{652C5DB5-16E4-4144-88B9-6BDAE611EF7C}" destId="{8A7B0911-63B9-40FF-BFE6-250BD1B3815B}" srcOrd="2" destOrd="0" presId="urn:microsoft.com/office/officeart/2005/8/layout/chevron1"/>
    <dgm:cxn modelId="{8E8FAFC1-B25F-414E-8D3D-7C8235CC350D}" type="presParOf" srcId="{652C5DB5-16E4-4144-88B9-6BDAE611EF7C}" destId="{1859D3CA-3D22-45A5-9386-0BE93E47F630}" srcOrd="3" destOrd="0" presId="urn:microsoft.com/office/officeart/2005/8/layout/chevron1"/>
    <dgm:cxn modelId="{AF982F5E-8571-4DF8-9D22-D742B09432CD}" type="presParOf" srcId="{652C5DB5-16E4-4144-88B9-6BDAE611EF7C}" destId="{57371AA7-6657-49E8-AD24-161E1EF244F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231B63-7906-44C1-8EFD-4DB2748E611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488029-61FB-47E8-97D7-5CC5DAE09B1D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noProof="0" dirty="0" smtClean="0">
              <a:solidFill>
                <a:schemeClr val="bg1"/>
              </a:solidFill>
            </a:rPr>
            <a:t>2016.</a:t>
          </a:r>
        </a:p>
        <a:p>
          <a:r>
            <a:rPr lang="bs-Latn-BA" noProof="0" dirty="0" smtClean="0">
              <a:solidFill>
                <a:schemeClr val="bg1"/>
              </a:solidFill>
            </a:rPr>
            <a:t>otvaranje tržišta</a:t>
          </a:r>
          <a:endParaRPr lang="bs-Latn-BA" noProof="0" dirty="0">
            <a:solidFill>
              <a:schemeClr val="bg1"/>
            </a:solidFill>
          </a:endParaRPr>
        </a:p>
      </dgm:t>
    </dgm:pt>
    <dgm:pt modelId="{071C3859-99F0-4B82-8D76-AB4D3E6C0FAE}" type="parTrans" cxnId="{926F7CCB-4096-46E9-AB32-0F1711EA9AE7}">
      <dgm:prSet/>
      <dgm:spPr/>
      <dgm:t>
        <a:bodyPr/>
        <a:lstStyle/>
        <a:p>
          <a:endParaRPr lang="en-US"/>
        </a:p>
      </dgm:t>
    </dgm:pt>
    <dgm:pt modelId="{173B288C-9552-4AE9-AFC3-0A3C9F2F4131}" type="sibTrans" cxnId="{926F7CCB-4096-46E9-AB32-0F1711EA9AE7}">
      <dgm:prSet/>
      <dgm:spPr/>
      <dgm:t>
        <a:bodyPr/>
        <a:lstStyle/>
        <a:p>
          <a:endParaRPr lang="en-US"/>
        </a:p>
      </dgm:t>
    </dgm:pt>
    <dgm:pt modelId="{58036A25-92CB-419D-B92E-DA96181DB07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bs-Latn-BA" b="0" noProof="0" dirty="0" smtClean="0"/>
            <a:t>niske cijene</a:t>
          </a:r>
          <a:endParaRPr lang="bs-Latn-BA" b="0" noProof="0" dirty="0"/>
        </a:p>
      </dgm:t>
    </dgm:pt>
    <dgm:pt modelId="{18CFD0A2-FB83-4BD8-B95D-4486935EC09B}" type="parTrans" cxnId="{FBF46367-1504-49AD-A32E-368C70016655}">
      <dgm:prSet/>
      <dgm:spPr/>
      <dgm:t>
        <a:bodyPr/>
        <a:lstStyle/>
        <a:p>
          <a:endParaRPr lang="en-US"/>
        </a:p>
      </dgm:t>
    </dgm:pt>
    <dgm:pt modelId="{51D4F867-BA27-4F11-9743-6996F872F1F8}" type="sibTrans" cxnId="{FBF46367-1504-49AD-A32E-368C70016655}">
      <dgm:prSet/>
      <dgm:spPr/>
      <dgm:t>
        <a:bodyPr/>
        <a:lstStyle/>
        <a:p>
          <a:endParaRPr lang="en-US"/>
        </a:p>
      </dgm:t>
    </dgm:pt>
    <dgm:pt modelId="{7473F41E-26AC-4CFD-AB72-F0919DCBEEE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b="0" dirty="0" smtClean="0"/>
            <a:t>2017.</a:t>
          </a:r>
        </a:p>
        <a:p>
          <a:r>
            <a:rPr lang="bs-Latn-BA" b="0" noProof="0" dirty="0" smtClean="0"/>
            <a:t>odlazak kupaca</a:t>
          </a:r>
        </a:p>
      </dgm:t>
    </dgm:pt>
    <dgm:pt modelId="{FD68767D-9A88-4A92-A66F-9A3C6785C831}" type="parTrans" cxnId="{601D5054-E830-421E-9B91-5F1525CE393C}">
      <dgm:prSet/>
      <dgm:spPr/>
      <dgm:t>
        <a:bodyPr/>
        <a:lstStyle/>
        <a:p>
          <a:endParaRPr lang="en-US"/>
        </a:p>
      </dgm:t>
    </dgm:pt>
    <dgm:pt modelId="{FBF00B4A-C670-4966-BBDB-4E92951AB262}" type="sibTrans" cxnId="{601D5054-E830-421E-9B91-5F1525CE393C}">
      <dgm:prSet/>
      <dgm:spPr/>
      <dgm:t>
        <a:bodyPr/>
        <a:lstStyle/>
        <a:p>
          <a:endParaRPr lang="en-US"/>
        </a:p>
      </dgm:t>
    </dgm:pt>
    <dgm:pt modelId="{314CAF43-C5E3-4CED-8743-FB95AF5B7B9C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bs-Latn-BA" sz="1200" b="0" noProof="0" dirty="0" smtClean="0"/>
            <a:t>rast cijena</a:t>
          </a:r>
        </a:p>
        <a:p>
          <a:r>
            <a:rPr lang="bs-Latn-BA" sz="1200" b="0" noProof="0" dirty="0" smtClean="0"/>
            <a:t>ostanak bez snabdjevača</a:t>
          </a:r>
          <a:endParaRPr lang="bs-Latn-BA" sz="1200" b="0" noProof="0" dirty="0"/>
        </a:p>
      </dgm:t>
    </dgm:pt>
    <dgm:pt modelId="{47B6FC34-659C-4CFD-8B2E-66B86512C438}" type="parTrans" cxnId="{C8D6419F-587A-4AB4-9073-AB2D7193E221}">
      <dgm:prSet/>
      <dgm:spPr/>
      <dgm:t>
        <a:bodyPr/>
        <a:lstStyle/>
        <a:p>
          <a:endParaRPr lang="en-US"/>
        </a:p>
      </dgm:t>
    </dgm:pt>
    <dgm:pt modelId="{1BA99581-E464-4190-BC65-D4F9303645EF}" type="sibTrans" cxnId="{C8D6419F-587A-4AB4-9073-AB2D7193E221}">
      <dgm:prSet/>
      <dgm:spPr/>
      <dgm:t>
        <a:bodyPr/>
        <a:lstStyle/>
        <a:p>
          <a:endParaRPr lang="en-US"/>
        </a:p>
      </dgm:t>
    </dgm:pt>
    <dgm:pt modelId="{540F1DAF-ACC3-4A09-9439-3EDE62C6E4FB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bs-Latn-BA" b="0" noProof="0" dirty="0" smtClean="0"/>
            <a:t>2018./2019.</a:t>
          </a:r>
        </a:p>
        <a:p>
          <a:r>
            <a:rPr lang="bs-Latn-BA" b="0" noProof="0" dirty="0" smtClean="0"/>
            <a:t>povratak kupaca</a:t>
          </a:r>
          <a:endParaRPr lang="bs-Latn-BA" b="0" noProof="0" dirty="0"/>
        </a:p>
      </dgm:t>
    </dgm:pt>
    <dgm:pt modelId="{3469AFCD-9FFC-4C08-9202-529666F82923}" type="parTrans" cxnId="{5BDA6DB5-2063-4DE7-A769-E97D2652EC29}">
      <dgm:prSet/>
      <dgm:spPr/>
      <dgm:t>
        <a:bodyPr/>
        <a:lstStyle/>
        <a:p>
          <a:endParaRPr lang="en-US"/>
        </a:p>
      </dgm:t>
    </dgm:pt>
    <dgm:pt modelId="{1C36B27C-741F-4A83-898A-959E3A68B77C}" type="sibTrans" cxnId="{5BDA6DB5-2063-4DE7-A769-E97D2652EC29}">
      <dgm:prSet/>
      <dgm:spPr/>
      <dgm:t>
        <a:bodyPr/>
        <a:lstStyle/>
        <a:p>
          <a:endParaRPr lang="en-US"/>
        </a:p>
      </dgm:t>
    </dgm:pt>
    <dgm:pt modelId="{18DE166D-8EBD-44A1-A206-9F0DC811A54B}" type="pres">
      <dgm:prSet presAssocID="{EB231B63-7906-44C1-8EFD-4DB2748E61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D0B4DF-865D-4E3E-924A-A8E21C5214AB}" type="pres">
      <dgm:prSet presAssocID="{EB231B63-7906-44C1-8EFD-4DB2748E6115}" presName="cycle" presStyleCnt="0"/>
      <dgm:spPr/>
    </dgm:pt>
    <dgm:pt modelId="{559E88CD-C253-4E4A-8DEA-10482FD678EE}" type="pres">
      <dgm:prSet presAssocID="{DE488029-61FB-47E8-97D7-5CC5DAE09B1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EBF77-075C-42B4-9CB5-29B13FB238A9}" type="pres">
      <dgm:prSet presAssocID="{173B288C-9552-4AE9-AFC3-0A3C9F2F413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407DF531-F80F-45B9-92AC-22A2636E5976}" type="pres">
      <dgm:prSet presAssocID="{58036A25-92CB-419D-B92E-DA96181DB076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7006B2-980C-4A70-9FB1-4902632C893E}" type="pres">
      <dgm:prSet presAssocID="{7473F41E-26AC-4CFD-AB72-F0919DCBEEE7}" presName="nodeFollowingNodes" presStyleLbl="node1" presStyleIdx="2" presStyleCnt="5" custRadScaleRad="99527" custRadScaleInc="3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B342F-2E4F-4005-8974-872FA177C1AF}" type="pres">
      <dgm:prSet presAssocID="{314CAF43-C5E3-4CED-8743-FB95AF5B7B9C}" presName="nodeFollowingNodes" presStyleLbl="node1" presStyleIdx="3" presStyleCnt="5" custRadScaleRad="103610" custRadScaleInc="1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D2A5B7-F5C3-49DB-AB9E-39C8467001E5}" type="pres">
      <dgm:prSet presAssocID="{540F1DAF-ACC3-4A09-9439-3EDE62C6E4FB}" presName="nodeFollowingNodes" presStyleLbl="node1" presStyleIdx="4" presStyleCnt="5" custRadScaleRad="102814" custRadScaleInc="-2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1D5054-E830-421E-9B91-5F1525CE393C}" srcId="{EB231B63-7906-44C1-8EFD-4DB2748E6115}" destId="{7473F41E-26AC-4CFD-AB72-F0919DCBEEE7}" srcOrd="2" destOrd="0" parTransId="{FD68767D-9A88-4A92-A66F-9A3C6785C831}" sibTransId="{FBF00B4A-C670-4966-BBDB-4E92951AB262}"/>
    <dgm:cxn modelId="{926F7CCB-4096-46E9-AB32-0F1711EA9AE7}" srcId="{EB231B63-7906-44C1-8EFD-4DB2748E6115}" destId="{DE488029-61FB-47E8-97D7-5CC5DAE09B1D}" srcOrd="0" destOrd="0" parTransId="{071C3859-99F0-4B82-8D76-AB4D3E6C0FAE}" sibTransId="{173B288C-9552-4AE9-AFC3-0A3C9F2F4131}"/>
    <dgm:cxn modelId="{295A2837-F599-4BDE-8638-00CEFFA2B296}" type="presOf" srcId="{540F1DAF-ACC3-4A09-9439-3EDE62C6E4FB}" destId="{C8D2A5B7-F5C3-49DB-AB9E-39C8467001E5}" srcOrd="0" destOrd="0" presId="urn:microsoft.com/office/officeart/2005/8/layout/cycle3"/>
    <dgm:cxn modelId="{C8D6419F-587A-4AB4-9073-AB2D7193E221}" srcId="{EB231B63-7906-44C1-8EFD-4DB2748E6115}" destId="{314CAF43-C5E3-4CED-8743-FB95AF5B7B9C}" srcOrd="3" destOrd="0" parTransId="{47B6FC34-659C-4CFD-8B2E-66B86512C438}" sibTransId="{1BA99581-E464-4190-BC65-D4F9303645EF}"/>
    <dgm:cxn modelId="{5BDA6DB5-2063-4DE7-A769-E97D2652EC29}" srcId="{EB231B63-7906-44C1-8EFD-4DB2748E6115}" destId="{540F1DAF-ACC3-4A09-9439-3EDE62C6E4FB}" srcOrd="4" destOrd="0" parTransId="{3469AFCD-9FFC-4C08-9202-529666F82923}" sibTransId="{1C36B27C-741F-4A83-898A-959E3A68B77C}"/>
    <dgm:cxn modelId="{F8CF4C2C-0803-4AB7-BAA9-4BAFB17A8C59}" type="presOf" srcId="{314CAF43-C5E3-4CED-8743-FB95AF5B7B9C}" destId="{8CAB342F-2E4F-4005-8974-872FA177C1AF}" srcOrd="0" destOrd="0" presId="urn:microsoft.com/office/officeart/2005/8/layout/cycle3"/>
    <dgm:cxn modelId="{FBF6C13D-9E65-49AF-80D4-C38F695F02A3}" type="presOf" srcId="{EB231B63-7906-44C1-8EFD-4DB2748E6115}" destId="{18DE166D-8EBD-44A1-A206-9F0DC811A54B}" srcOrd="0" destOrd="0" presId="urn:microsoft.com/office/officeart/2005/8/layout/cycle3"/>
    <dgm:cxn modelId="{6E68D4E5-76FC-4F9C-8E72-FCAE4B9BE194}" type="presOf" srcId="{58036A25-92CB-419D-B92E-DA96181DB076}" destId="{407DF531-F80F-45B9-92AC-22A2636E5976}" srcOrd="0" destOrd="0" presId="urn:microsoft.com/office/officeart/2005/8/layout/cycle3"/>
    <dgm:cxn modelId="{5299C82C-711F-4592-90BD-E157D6E926F0}" type="presOf" srcId="{173B288C-9552-4AE9-AFC3-0A3C9F2F4131}" destId="{E60EBF77-075C-42B4-9CB5-29B13FB238A9}" srcOrd="0" destOrd="0" presId="urn:microsoft.com/office/officeart/2005/8/layout/cycle3"/>
    <dgm:cxn modelId="{FBF46367-1504-49AD-A32E-368C70016655}" srcId="{EB231B63-7906-44C1-8EFD-4DB2748E6115}" destId="{58036A25-92CB-419D-B92E-DA96181DB076}" srcOrd="1" destOrd="0" parTransId="{18CFD0A2-FB83-4BD8-B95D-4486935EC09B}" sibTransId="{51D4F867-BA27-4F11-9743-6996F872F1F8}"/>
    <dgm:cxn modelId="{19B91C43-AE30-4551-A31F-E646A21CB400}" type="presOf" srcId="{7473F41E-26AC-4CFD-AB72-F0919DCBEEE7}" destId="{587006B2-980C-4A70-9FB1-4902632C893E}" srcOrd="0" destOrd="0" presId="urn:microsoft.com/office/officeart/2005/8/layout/cycle3"/>
    <dgm:cxn modelId="{47E7E1B2-EBBD-4236-93B1-E4EEC22BB92C}" type="presOf" srcId="{DE488029-61FB-47E8-97D7-5CC5DAE09B1D}" destId="{559E88CD-C253-4E4A-8DEA-10482FD678EE}" srcOrd="0" destOrd="0" presId="urn:microsoft.com/office/officeart/2005/8/layout/cycle3"/>
    <dgm:cxn modelId="{3E666EA1-BC6F-401A-B442-568A0706E256}" type="presParOf" srcId="{18DE166D-8EBD-44A1-A206-9F0DC811A54B}" destId="{9ED0B4DF-865D-4E3E-924A-A8E21C5214AB}" srcOrd="0" destOrd="0" presId="urn:microsoft.com/office/officeart/2005/8/layout/cycle3"/>
    <dgm:cxn modelId="{324AEDC5-AF2B-4BEB-835E-E48656CED9C2}" type="presParOf" srcId="{9ED0B4DF-865D-4E3E-924A-A8E21C5214AB}" destId="{559E88CD-C253-4E4A-8DEA-10482FD678EE}" srcOrd="0" destOrd="0" presId="urn:microsoft.com/office/officeart/2005/8/layout/cycle3"/>
    <dgm:cxn modelId="{6423F6E1-A388-4CE3-9F29-FCCBAEACA359}" type="presParOf" srcId="{9ED0B4DF-865D-4E3E-924A-A8E21C5214AB}" destId="{E60EBF77-075C-42B4-9CB5-29B13FB238A9}" srcOrd="1" destOrd="0" presId="urn:microsoft.com/office/officeart/2005/8/layout/cycle3"/>
    <dgm:cxn modelId="{1A1C42BE-5557-40A8-BB63-4D14D51EB538}" type="presParOf" srcId="{9ED0B4DF-865D-4E3E-924A-A8E21C5214AB}" destId="{407DF531-F80F-45B9-92AC-22A2636E5976}" srcOrd="2" destOrd="0" presId="urn:microsoft.com/office/officeart/2005/8/layout/cycle3"/>
    <dgm:cxn modelId="{FFBFBF13-C0EA-4D0A-BCBA-688D0CCCFE2A}" type="presParOf" srcId="{9ED0B4DF-865D-4E3E-924A-A8E21C5214AB}" destId="{587006B2-980C-4A70-9FB1-4902632C893E}" srcOrd="3" destOrd="0" presId="urn:microsoft.com/office/officeart/2005/8/layout/cycle3"/>
    <dgm:cxn modelId="{699C9823-ADC7-4067-8CA0-7B6152B7E26B}" type="presParOf" srcId="{9ED0B4DF-865D-4E3E-924A-A8E21C5214AB}" destId="{8CAB342F-2E4F-4005-8974-872FA177C1AF}" srcOrd="4" destOrd="0" presId="urn:microsoft.com/office/officeart/2005/8/layout/cycle3"/>
    <dgm:cxn modelId="{0DEDC927-5005-45B5-A7C2-AEF534567907}" type="presParOf" srcId="{9ED0B4DF-865D-4E3E-924A-A8E21C5214AB}" destId="{C8D2A5B7-F5C3-49DB-AB9E-39C8467001E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63AC4B-A18A-4004-85BF-401E1DC0E1B2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A9D6DA-DEA2-444F-B593-E27527B5907C}">
      <dgm:prSet phldrT="[Text]"/>
      <dgm:spPr/>
      <dgm:t>
        <a:bodyPr/>
        <a:lstStyle/>
        <a:p>
          <a:r>
            <a:rPr lang="bs-Latn-BA" noProof="0" dirty="0" smtClean="0"/>
            <a:t>Izmjena cjenovne politike</a:t>
          </a:r>
          <a:endParaRPr lang="bs-Latn-BA" noProof="0" dirty="0"/>
        </a:p>
      </dgm:t>
    </dgm:pt>
    <dgm:pt modelId="{6D5484A0-36F7-473C-BFDE-A4DC3380973C}" type="parTrans" cxnId="{AA5C042A-9C9F-4983-8311-47DFB87C43EA}">
      <dgm:prSet/>
      <dgm:spPr/>
      <dgm:t>
        <a:bodyPr/>
        <a:lstStyle/>
        <a:p>
          <a:endParaRPr lang="en-US"/>
        </a:p>
      </dgm:t>
    </dgm:pt>
    <dgm:pt modelId="{65C51790-43E1-40DF-B312-66AB5D91F849}" type="sibTrans" cxnId="{AA5C042A-9C9F-4983-8311-47DFB87C43EA}">
      <dgm:prSet/>
      <dgm:spPr/>
      <dgm:t>
        <a:bodyPr/>
        <a:lstStyle/>
        <a:p>
          <a:endParaRPr lang="en-US"/>
        </a:p>
      </dgm:t>
    </dgm:pt>
    <dgm:pt modelId="{BA3E74EF-29E8-4FC4-B452-72E01B0D3C16}">
      <dgm:prSet phldrT="[Text]"/>
      <dgm:spPr/>
      <dgm:t>
        <a:bodyPr/>
        <a:lstStyle/>
        <a:p>
          <a:r>
            <a:rPr lang="bs-Latn-BA" noProof="0" dirty="0" err="1" smtClean="0"/>
            <a:t>Izm</a:t>
          </a:r>
          <a:r>
            <a:rPr lang="en-US" noProof="0" dirty="0" smtClean="0"/>
            <a:t>j</a:t>
          </a:r>
          <a:r>
            <a:rPr lang="bs-Latn-BA" noProof="0" dirty="0" err="1" smtClean="0"/>
            <a:t>ena</a:t>
          </a:r>
          <a:r>
            <a:rPr lang="bs-Latn-BA" noProof="0" dirty="0" smtClean="0"/>
            <a:t> uslova ugovaranja</a:t>
          </a:r>
          <a:endParaRPr lang="bs-Latn-BA" noProof="0" dirty="0"/>
        </a:p>
      </dgm:t>
    </dgm:pt>
    <dgm:pt modelId="{22CD41E5-D367-4848-B34E-393114FAA6D0}" type="parTrans" cxnId="{09A0D20D-4F0A-4AD8-B6E4-1372A90245F8}">
      <dgm:prSet/>
      <dgm:spPr/>
      <dgm:t>
        <a:bodyPr/>
        <a:lstStyle/>
        <a:p>
          <a:endParaRPr lang="en-US"/>
        </a:p>
      </dgm:t>
    </dgm:pt>
    <dgm:pt modelId="{9C883781-77E0-40BB-93FD-E19D52DECF30}" type="sibTrans" cxnId="{09A0D20D-4F0A-4AD8-B6E4-1372A90245F8}">
      <dgm:prSet/>
      <dgm:spPr/>
      <dgm:t>
        <a:bodyPr/>
        <a:lstStyle/>
        <a:p>
          <a:endParaRPr lang="en-US"/>
        </a:p>
      </dgm:t>
    </dgm:pt>
    <dgm:pt modelId="{9E902C93-6EDA-4673-A41A-143AEF3F391B}">
      <dgm:prSet phldrT="[Text]"/>
      <dgm:spPr/>
      <dgm:t>
        <a:bodyPr/>
        <a:lstStyle/>
        <a:p>
          <a:r>
            <a:rPr lang="bs-Latn-BA" noProof="0" dirty="0" smtClean="0"/>
            <a:t>Digitalna transformacija</a:t>
          </a:r>
          <a:endParaRPr lang="bs-Latn-BA" noProof="0" dirty="0"/>
        </a:p>
      </dgm:t>
    </dgm:pt>
    <dgm:pt modelId="{6668FEE3-FFB5-4F49-B403-5407BB006981}" type="parTrans" cxnId="{6540652D-477B-4DF1-8B33-0C144B5847C0}">
      <dgm:prSet/>
      <dgm:spPr/>
      <dgm:t>
        <a:bodyPr/>
        <a:lstStyle/>
        <a:p>
          <a:endParaRPr lang="en-US"/>
        </a:p>
      </dgm:t>
    </dgm:pt>
    <dgm:pt modelId="{04AE5464-B58C-4D69-A91E-2BE2E6594F42}" type="sibTrans" cxnId="{6540652D-477B-4DF1-8B33-0C144B5847C0}">
      <dgm:prSet/>
      <dgm:spPr/>
      <dgm:t>
        <a:bodyPr/>
        <a:lstStyle/>
        <a:p>
          <a:endParaRPr lang="en-US"/>
        </a:p>
      </dgm:t>
    </dgm:pt>
    <dgm:pt modelId="{1BF5E512-F3A8-4737-82B6-A4E03E566FD6}">
      <dgm:prSet phldrT="[Text]"/>
      <dgm:spPr/>
      <dgm:t>
        <a:bodyPr/>
        <a:lstStyle/>
        <a:p>
          <a:r>
            <a:rPr lang="bs-Latn-BA" noProof="0" dirty="0" smtClean="0"/>
            <a:t>Dodatne usluge</a:t>
          </a:r>
          <a:endParaRPr lang="bs-Latn-BA" noProof="0" dirty="0"/>
        </a:p>
      </dgm:t>
    </dgm:pt>
    <dgm:pt modelId="{51CB9EB9-02AD-41DB-8E41-0B680E59122B}" type="parTrans" cxnId="{C2586BF7-65A8-42E2-B1B9-092274E316FF}">
      <dgm:prSet/>
      <dgm:spPr/>
      <dgm:t>
        <a:bodyPr/>
        <a:lstStyle/>
        <a:p>
          <a:endParaRPr lang="en-US"/>
        </a:p>
      </dgm:t>
    </dgm:pt>
    <dgm:pt modelId="{52C4DCF2-7121-47DF-A46E-68020F1ED775}" type="sibTrans" cxnId="{C2586BF7-65A8-42E2-B1B9-092274E316FF}">
      <dgm:prSet/>
      <dgm:spPr/>
      <dgm:t>
        <a:bodyPr/>
        <a:lstStyle/>
        <a:p>
          <a:endParaRPr lang="en-US"/>
        </a:p>
      </dgm:t>
    </dgm:pt>
    <dgm:pt modelId="{5CB57875-0E05-422E-94BA-26DB19AA376D}" type="pres">
      <dgm:prSet presAssocID="{7463AC4B-A18A-4004-85BF-401E1DC0E1B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CF31CD-8743-4E86-BE64-FC6A5D313C4D}" type="pres">
      <dgm:prSet presAssocID="{7463AC4B-A18A-4004-85BF-401E1DC0E1B2}" presName="diamond" presStyleLbl="bgShp" presStyleIdx="0" presStyleCnt="1"/>
      <dgm:spPr/>
    </dgm:pt>
    <dgm:pt modelId="{7B3FDDB3-067F-4969-A9F0-C7AF547BEA83}" type="pres">
      <dgm:prSet presAssocID="{7463AC4B-A18A-4004-85BF-401E1DC0E1B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BA198-FECC-4E30-A0FB-76EF066B5B87}" type="pres">
      <dgm:prSet presAssocID="{7463AC4B-A18A-4004-85BF-401E1DC0E1B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445462-5E03-4696-801F-ACF8FDA473C2}" type="pres">
      <dgm:prSet presAssocID="{7463AC4B-A18A-4004-85BF-401E1DC0E1B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73600-B49E-4C06-BD6B-1C15A31F53F8}" type="pres">
      <dgm:prSet presAssocID="{7463AC4B-A18A-4004-85BF-401E1DC0E1B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17D88B-CF10-4279-8A0B-3F35553623E1}" type="presOf" srcId="{7463AC4B-A18A-4004-85BF-401E1DC0E1B2}" destId="{5CB57875-0E05-422E-94BA-26DB19AA376D}" srcOrd="0" destOrd="0" presId="urn:microsoft.com/office/officeart/2005/8/layout/matrix3"/>
    <dgm:cxn modelId="{3B9EDFFB-3CCF-4887-81B0-3E0A59E635D6}" type="presOf" srcId="{BA3E74EF-29E8-4FC4-B452-72E01B0D3C16}" destId="{E15BA198-FECC-4E30-A0FB-76EF066B5B87}" srcOrd="0" destOrd="0" presId="urn:microsoft.com/office/officeart/2005/8/layout/matrix3"/>
    <dgm:cxn modelId="{AA5C042A-9C9F-4983-8311-47DFB87C43EA}" srcId="{7463AC4B-A18A-4004-85BF-401E1DC0E1B2}" destId="{15A9D6DA-DEA2-444F-B593-E27527B5907C}" srcOrd="0" destOrd="0" parTransId="{6D5484A0-36F7-473C-BFDE-A4DC3380973C}" sibTransId="{65C51790-43E1-40DF-B312-66AB5D91F849}"/>
    <dgm:cxn modelId="{09A0D20D-4F0A-4AD8-B6E4-1372A90245F8}" srcId="{7463AC4B-A18A-4004-85BF-401E1DC0E1B2}" destId="{BA3E74EF-29E8-4FC4-B452-72E01B0D3C16}" srcOrd="1" destOrd="0" parTransId="{22CD41E5-D367-4848-B34E-393114FAA6D0}" sibTransId="{9C883781-77E0-40BB-93FD-E19D52DECF30}"/>
    <dgm:cxn modelId="{2DD0D4A4-8534-4B74-9116-078679133E66}" type="presOf" srcId="{15A9D6DA-DEA2-444F-B593-E27527B5907C}" destId="{7B3FDDB3-067F-4969-A9F0-C7AF547BEA83}" srcOrd="0" destOrd="0" presId="urn:microsoft.com/office/officeart/2005/8/layout/matrix3"/>
    <dgm:cxn modelId="{C2586BF7-65A8-42E2-B1B9-092274E316FF}" srcId="{7463AC4B-A18A-4004-85BF-401E1DC0E1B2}" destId="{1BF5E512-F3A8-4737-82B6-A4E03E566FD6}" srcOrd="3" destOrd="0" parTransId="{51CB9EB9-02AD-41DB-8E41-0B680E59122B}" sibTransId="{52C4DCF2-7121-47DF-A46E-68020F1ED775}"/>
    <dgm:cxn modelId="{29169F38-87AF-496F-B5C4-8CECB23E0AD7}" type="presOf" srcId="{1BF5E512-F3A8-4737-82B6-A4E03E566FD6}" destId="{AA773600-B49E-4C06-BD6B-1C15A31F53F8}" srcOrd="0" destOrd="0" presId="urn:microsoft.com/office/officeart/2005/8/layout/matrix3"/>
    <dgm:cxn modelId="{95D46FA0-E27C-4C8E-9429-E175A838D21C}" type="presOf" srcId="{9E902C93-6EDA-4673-A41A-143AEF3F391B}" destId="{2F445462-5E03-4696-801F-ACF8FDA473C2}" srcOrd="0" destOrd="0" presId="urn:microsoft.com/office/officeart/2005/8/layout/matrix3"/>
    <dgm:cxn modelId="{6540652D-477B-4DF1-8B33-0C144B5847C0}" srcId="{7463AC4B-A18A-4004-85BF-401E1DC0E1B2}" destId="{9E902C93-6EDA-4673-A41A-143AEF3F391B}" srcOrd="2" destOrd="0" parTransId="{6668FEE3-FFB5-4F49-B403-5407BB006981}" sibTransId="{04AE5464-B58C-4D69-A91E-2BE2E6594F42}"/>
    <dgm:cxn modelId="{7E493111-70E2-40B5-9DFF-A7C74E57C873}" type="presParOf" srcId="{5CB57875-0E05-422E-94BA-26DB19AA376D}" destId="{ADCF31CD-8743-4E86-BE64-FC6A5D313C4D}" srcOrd="0" destOrd="0" presId="urn:microsoft.com/office/officeart/2005/8/layout/matrix3"/>
    <dgm:cxn modelId="{5BB56525-6FF4-4AC1-A387-F756947CB821}" type="presParOf" srcId="{5CB57875-0E05-422E-94BA-26DB19AA376D}" destId="{7B3FDDB3-067F-4969-A9F0-C7AF547BEA83}" srcOrd="1" destOrd="0" presId="urn:microsoft.com/office/officeart/2005/8/layout/matrix3"/>
    <dgm:cxn modelId="{27CBA371-CC09-42E2-86F8-F3B345E899D5}" type="presParOf" srcId="{5CB57875-0E05-422E-94BA-26DB19AA376D}" destId="{E15BA198-FECC-4E30-A0FB-76EF066B5B87}" srcOrd="2" destOrd="0" presId="urn:microsoft.com/office/officeart/2005/8/layout/matrix3"/>
    <dgm:cxn modelId="{D5C96108-21A1-4596-974C-69F4EC52D269}" type="presParOf" srcId="{5CB57875-0E05-422E-94BA-26DB19AA376D}" destId="{2F445462-5E03-4696-801F-ACF8FDA473C2}" srcOrd="3" destOrd="0" presId="urn:microsoft.com/office/officeart/2005/8/layout/matrix3"/>
    <dgm:cxn modelId="{8164F991-2EE7-41C4-A1C9-72359400CB33}" type="presParOf" srcId="{5CB57875-0E05-422E-94BA-26DB19AA376D}" destId="{AA773600-B49E-4C06-BD6B-1C15A31F53F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C71349-3C62-4140-8A57-AAF69547640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65209F8E-7D46-4A69-A263-A24F4B7B9DE0}">
      <dgm:prSet phldrT="[Text]" custT="1"/>
      <dgm:spPr/>
      <dgm:t>
        <a:bodyPr/>
        <a:lstStyle/>
        <a:p>
          <a:pPr algn="ctr"/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Elektroprivrede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bez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obzira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očekivanja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mogu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opstati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tržištu</a:t>
          </a:r>
          <a:endParaRPr lang="en-US" sz="18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3CC4E40-59DC-4FE0-8CF0-0059AC87C73C}" type="parTrans" cxnId="{1A30E507-5418-4204-BE3E-100496B95BD5}">
      <dgm:prSet/>
      <dgm:spPr/>
      <dgm:t>
        <a:bodyPr/>
        <a:lstStyle/>
        <a:p>
          <a:endParaRPr lang="en-US"/>
        </a:p>
      </dgm:t>
    </dgm:pt>
    <dgm:pt modelId="{2D9776A7-BF4E-428C-9FA7-FCF68BB14A03}" type="sibTrans" cxnId="{1A30E507-5418-4204-BE3E-100496B95BD5}">
      <dgm:prSet/>
      <dgm:spPr/>
      <dgm:t>
        <a:bodyPr/>
        <a:lstStyle/>
        <a:p>
          <a:endParaRPr lang="en-US"/>
        </a:p>
      </dgm:t>
    </dgm:pt>
    <dgm:pt modelId="{94751076-B96D-447A-91C4-5D52392C4570}">
      <dgm:prSet phldrT="[Text]" custT="1"/>
      <dgm:spPr/>
      <dgm:t>
        <a:bodyPr/>
        <a:lstStyle/>
        <a:p>
          <a:pPr algn="ctr"/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Elektroprivrede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kao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proizvođači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snabdjevači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trgovci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pružaoci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pomoćnih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usluga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BOS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trebaju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iskotistiti</a:t>
          </a:r>
          <a:r>
            <a:rPr lang="en-US" sz="18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prednosti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–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optimizacija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proizvodnog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portfolija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trgovine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planiranja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konzuma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endParaRPr lang="en-US" sz="1800" dirty="0"/>
        </a:p>
      </dgm:t>
    </dgm:pt>
    <dgm:pt modelId="{1F8BA772-849D-4AEE-B63B-A38D9211D87D}" type="parTrans" cxnId="{EEE209E3-D137-4B87-9DE8-8160475B9E8C}">
      <dgm:prSet/>
      <dgm:spPr/>
      <dgm:t>
        <a:bodyPr/>
        <a:lstStyle/>
        <a:p>
          <a:endParaRPr lang="en-US"/>
        </a:p>
      </dgm:t>
    </dgm:pt>
    <dgm:pt modelId="{3C6C9849-85E3-497E-AECA-BF9F49281525}" type="sibTrans" cxnId="{EEE209E3-D137-4B87-9DE8-8160475B9E8C}">
      <dgm:prSet/>
      <dgm:spPr/>
      <dgm:t>
        <a:bodyPr/>
        <a:lstStyle/>
        <a:p>
          <a:endParaRPr lang="en-US"/>
        </a:p>
      </dgm:t>
    </dgm:pt>
    <dgm:pt modelId="{8F4FFA92-9FB9-4CA0-B5E6-36CE84FF6FBE}">
      <dgm:prSet phldrT="[Text]" custT="1"/>
      <dgm:spPr/>
      <dgm:t>
        <a:bodyPr/>
        <a:lstStyle/>
        <a:p>
          <a:pPr algn="ctr"/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Neophodna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kontinuirana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edukacija</a:t>
          </a:r>
          <a:r>
            <a:rPr lang="en-US" sz="18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kupaca</a:t>
          </a:r>
          <a:r>
            <a:rPr lang="en-US" sz="18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–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upravljanje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potrošnjom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vremenom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ugovaranja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snabdijevanja</a:t>
          </a:r>
          <a:endParaRPr lang="en-US" sz="1800" dirty="0" smtClean="0">
            <a:solidFill>
              <a:schemeClr val="tx1">
                <a:lumMod val="85000"/>
                <a:lumOff val="15000"/>
              </a:schemeClr>
            </a:solidFill>
          </a:endParaRPr>
        </a:p>
        <a:p>
          <a:pPr algn="ctr"/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O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energiji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i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načinu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korištenja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iste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neophodno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kontinuirano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razmišljati</a:t>
          </a:r>
          <a:r>
            <a:rPr lang="en-US" sz="1800" dirty="0" smtClean="0">
              <a:solidFill>
                <a:schemeClr val="tx1">
                  <a:lumMod val="85000"/>
                  <a:lumOff val="15000"/>
                </a:schemeClr>
              </a:solidFill>
            </a:rPr>
            <a:t>!</a:t>
          </a:r>
        </a:p>
        <a:p>
          <a:pPr algn="ctr"/>
          <a:endParaRPr lang="en-US" sz="1800" dirty="0" smtClean="0">
            <a:solidFill>
              <a:schemeClr val="tx1">
                <a:lumMod val="85000"/>
                <a:lumOff val="15000"/>
              </a:schemeClr>
            </a:solidFill>
          </a:endParaRPr>
        </a:p>
        <a:p>
          <a:pPr algn="ctr"/>
          <a:endParaRPr lang="en-US" sz="1800" dirty="0" smtClean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6F95C5D-1969-4B6A-840F-1B7D501882C1}" type="parTrans" cxnId="{9E4B7EA8-8C36-4394-A9A1-99058342FBBC}">
      <dgm:prSet/>
      <dgm:spPr/>
      <dgm:t>
        <a:bodyPr/>
        <a:lstStyle/>
        <a:p>
          <a:endParaRPr lang="en-US"/>
        </a:p>
      </dgm:t>
    </dgm:pt>
    <dgm:pt modelId="{81253B2D-26D0-410B-8FA2-E34269AF88C9}" type="sibTrans" cxnId="{9E4B7EA8-8C36-4394-A9A1-99058342FBBC}">
      <dgm:prSet/>
      <dgm:spPr/>
      <dgm:t>
        <a:bodyPr/>
        <a:lstStyle/>
        <a:p>
          <a:endParaRPr lang="en-US"/>
        </a:p>
      </dgm:t>
    </dgm:pt>
    <dgm:pt modelId="{F340A74D-238B-4B30-8675-DAF02D33D28D}" type="pres">
      <dgm:prSet presAssocID="{13C71349-3C62-4140-8A57-AAF695476401}" presName="arrowDiagram" presStyleCnt="0">
        <dgm:presLayoutVars>
          <dgm:chMax val="5"/>
          <dgm:dir/>
          <dgm:resizeHandles val="exact"/>
        </dgm:presLayoutVars>
      </dgm:prSet>
      <dgm:spPr/>
    </dgm:pt>
    <dgm:pt modelId="{E4CBF81F-F96A-4CEE-841F-7A917E0C20BE}" type="pres">
      <dgm:prSet presAssocID="{13C71349-3C62-4140-8A57-AAF695476401}" presName="arrow" presStyleLbl="bgShp" presStyleIdx="0" presStyleCnt="1" custLinFactNeighborX="-564" custLinFactNeighborY="3250"/>
      <dgm:spPr/>
    </dgm:pt>
    <dgm:pt modelId="{E34AED7D-8557-4B3A-AE1B-B52570C9944B}" type="pres">
      <dgm:prSet presAssocID="{13C71349-3C62-4140-8A57-AAF695476401}" presName="arrowDiagram3" presStyleCnt="0"/>
      <dgm:spPr/>
    </dgm:pt>
    <dgm:pt modelId="{142A2535-48BA-41AF-9919-C6CF902A353E}" type="pres">
      <dgm:prSet presAssocID="{65209F8E-7D46-4A69-A263-A24F4B7B9DE0}" presName="bullet3a" presStyleLbl="node1" presStyleIdx="0" presStyleCnt="3"/>
      <dgm:spPr/>
    </dgm:pt>
    <dgm:pt modelId="{1BF20CD5-CB66-4085-98DF-5D9593DC252B}" type="pres">
      <dgm:prSet presAssocID="{65209F8E-7D46-4A69-A263-A24F4B7B9DE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BF6606-CA74-4284-BCCB-7EF0417E0164}" type="pres">
      <dgm:prSet presAssocID="{94751076-B96D-447A-91C4-5D52392C4570}" presName="bullet3b" presStyleLbl="node1" presStyleIdx="1" presStyleCnt="3"/>
      <dgm:spPr/>
    </dgm:pt>
    <dgm:pt modelId="{C11EF67E-EC36-44EF-AA56-48A912B68BC9}" type="pres">
      <dgm:prSet presAssocID="{94751076-B96D-447A-91C4-5D52392C4570}" presName="textBox3b" presStyleLbl="revTx" presStyleIdx="1" presStyleCnt="3" custScaleX="125000" custScaleY="82941" custLinFactNeighborX="127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07D20A-6630-4838-8BAA-144C77D3F00E}" type="pres">
      <dgm:prSet presAssocID="{8F4FFA92-9FB9-4CA0-B5E6-36CE84FF6FBE}" presName="bullet3c" presStyleLbl="node1" presStyleIdx="2" presStyleCnt="3"/>
      <dgm:spPr/>
    </dgm:pt>
    <dgm:pt modelId="{047E2CB8-FFC7-42EB-A426-4E504F639B6D}" type="pres">
      <dgm:prSet presAssocID="{8F4FFA92-9FB9-4CA0-B5E6-36CE84FF6FBE}" presName="textBox3c" presStyleLbl="revTx" presStyleIdx="2" presStyleCnt="3" custScaleX="133765" custScaleY="97457" custLinFactNeighborX="23494" custLinFactNeighborY="54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4C09DC-DED5-49C5-8F09-259833FFB1AF}" type="presOf" srcId="{8F4FFA92-9FB9-4CA0-B5E6-36CE84FF6FBE}" destId="{047E2CB8-FFC7-42EB-A426-4E504F639B6D}" srcOrd="0" destOrd="0" presId="urn:microsoft.com/office/officeart/2005/8/layout/arrow2"/>
    <dgm:cxn modelId="{1A30E507-5418-4204-BE3E-100496B95BD5}" srcId="{13C71349-3C62-4140-8A57-AAF695476401}" destId="{65209F8E-7D46-4A69-A263-A24F4B7B9DE0}" srcOrd="0" destOrd="0" parTransId="{13CC4E40-59DC-4FE0-8CF0-0059AC87C73C}" sibTransId="{2D9776A7-BF4E-428C-9FA7-FCF68BB14A03}"/>
    <dgm:cxn modelId="{EEE209E3-D137-4B87-9DE8-8160475B9E8C}" srcId="{13C71349-3C62-4140-8A57-AAF695476401}" destId="{94751076-B96D-447A-91C4-5D52392C4570}" srcOrd="1" destOrd="0" parTransId="{1F8BA772-849D-4AEE-B63B-A38D9211D87D}" sibTransId="{3C6C9849-85E3-497E-AECA-BF9F49281525}"/>
    <dgm:cxn modelId="{0788C4CA-9F39-4AD2-8507-BC135FAA9E50}" type="presOf" srcId="{94751076-B96D-447A-91C4-5D52392C4570}" destId="{C11EF67E-EC36-44EF-AA56-48A912B68BC9}" srcOrd="0" destOrd="0" presId="urn:microsoft.com/office/officeart/2005/8/layout/arrow2"/>
    <dgm:cxn modelId="{912F978B-69CD-41E7-B15F-13E3C04E5D92}" type="presOf" srcId="{65209F8E-7D46-4A69-A263-A24F4B7B9DE0}" destId="{1BF20CD5-CB66-4085-98DF-5D9593DC252B}" srcOrd="0" destOrd="0" presId="urn:microsoft.com/office/officeart/2005/8/layout/arrow2"/>
    <dgm:cxn modelId="{A7700D8E-B7EF-4B39-AFE3-7E12AFA63AC1}" type="presOf" srcId="{13C71349-3C62-4140-8A57-AAF695476401}" destId="{F340A74D-238B-4B30-8675-DAF02D33D28D}" srcOrd="0" destOrd="0" presId="urn:microsoft.com/office/officeart/2005/8/layout/arrow2"/>
    <dgm:cxn modelId="{9E4B7EA8-8C36-4394-A9A1-99058342FBBC}" srcId="{13C71349-3C62-4140-8A57-AAF695476401}" destId="{8F4FFA92-9FB9-4CA0-B5E6-36CE84FF6FBE}" srcOrd="2" destOrd="0" parTransId="{26F95C5D-1969-4B6A-840F-1B7D501882C1}" sibTransId="{81253B2D-26D0-410B-8FA2-E34269AF88C9}"/>
    <dgm:cxn modelId="{0B69BCCD-5FE5-4F57-82D2-97E027991F76}" type="presParOf" srcId="{F340A74D-238B-4B30-8675-DAF02D33D28D}" destId="{E4CBF81F-F96A-4CEE-841F-7A917E0C20BE}" srcOrd="0" destOrd="0" presId="urn:microsoft.com/office/officeart/2005/8/layout/arrow2"/>
    <dgm:cxn modelId="{E1B1AE26-30E2-479B-B7D7-F3A664F9A5FF}" type="presParOf" srcId="{F340A74D-238B-4B30-8675-DAF02D33D28D}" destId="{E34AED7D-8557-4B3A-AE1B-B52570C9944B}" srcOrd="1" destOrd="0" presId="urn:microsoft.com/office/officeart/2005/8/layout/arrow2"/>
    <dgm:cxn modelId="{2186B449-CA48-4DDB-B51E-3CADC90CF8A5}" type="presParOf" srcId="{E34AED7D-8557-4B3A-AE1B-B52570C9944B}" destId="{142A2535-48BA-41AF-9919-C6CF902A353E}" srcOrd="0" destOrd="0" presId="urn:microsoft.com/office/officeart/2005/8/layout/arrow2"/>
    <dgm:cxn modelId="{7B10E0C3-1A54-4DD0-BFFB-87C4E2409C29}" type="presParOf" srcId="{E34AED7D-8557-4B3A-AE1B-B52570C9944B}" destId="{1BF20CD5-CB66-4085-98DF-5D9593DC252B}" srcOrd="1" destOrd="0" presId="urn:microsoft.com/office/officeart/2005/8/layout/arrow2"/>
    <dgm:cxn modelId="{094DBCCE-8679-4CA0-8EA5-5D247BEAA521}" type="presParOf" srcId="{E34AED7D-8557-4B3A-AE1B-B52570C9944B}" destId="{0EBF6606-CA74-4284-BCCB-7EF0417E0164}" srcOrd="2" destOrd="0" presId="urn:microsoft.com/office/officeart/2005/8/layout/arrow2"/>
    <dgm:cxn modelId="{5CE7902B-A50F-42F1-8427-091CAF97DDC8}" type="presParOf" srcId="{E34AED7D-8557-4B3A-AE1B-B52570C9944B}" destId="{C11EF67E-EC36-44EF-AA56-48A912B68BC9}" srcOrd="3" destOrd="0" presId="urn:microsoft.com/office/officeart/2005/8/layout/arrow2"/>
    <dgm:cxn modelId="{41BFCD9D-F370-4941-A5E3-0EAEACAE7D37}" type="presParOf" srcId="{E34AED7D-8557-4B3A-AE1B-B52570C9944B}" destId="{FA07D20A-6630-4838-8BAA-144C77D3F00E}" srcOrd="4" destOrd="0" presId="urn:microsoft.com/office/officeart/2005/8/layout/arrow2"/>
    <dgm:cxn modelId="{A161CAF5-5D28-424E-8BF5-042645CD57FC}" type="presParOf" srcId="{E34AED7D-8557-4B3A-AE1B-B52570C9944B}" destId="{047E2CB8-FFC7-42EB-A426-4E504F639B6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378907-B4C5-4AFE-AED2-A1AAFB7C7FB6}">
      <dsp:nvSpPr>
        <dsp:cNvPr id="0" name=""/>
        <dsp:cNvSpPr/>
      </dsp:nvSpPr>
      <dsp:spPr>
        <a:xfrm>
          <a:off x="2381" y="2129102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000" b="1" kern="1200" noProof="0" dirty="0" smtClean="0"/>
            <a:t>01.01.2015. g.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noProof="0" dirty="0" smtClean="0"/>
            <a:t>otvaranje tržišta u BiH</a:t>
          </a:r>
          <a:endParaRPr lang="bs-Latn-BA" sz="1800" kern="1200" noProof="0" dirty="0"/>
        </a:p>
      </dsp:txBody>
      <dsp:txXfrm>
        <a:off x="582612" y="2129102"/>
        <a:ext cx="1740694" cy="1160462"/>
      </dsp:txXfrm>
    </dsp:sp>
    <dsp:sp modelId="{8A7B0911-63B9-40FF-BFE6-250BD1B3815B}">
      <dsp:nvSpPr>
        <dsp:cNvPr id="0" name=""/>
        <dsp:cNvSpPr/>
      </dsp:nvSpPr>
      <dsp:spPr>
        <a:xfrm>
          <a:off x="2613421" y="2129102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01.01.2016. g.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b="0" kern="1200" noProof="0" dirty="0" smtClean="0"/>
            <a:t>uspostava balansnog tržišta</a:t>
          </a:r>
          <a:endParaRPr lang="bs-Latn-BA" sz="1800" b="0" kern="1200" noProof="0" dirty="0"/>
        </a:p>
      </dsp:txBody>
      <dsp:txXfrm>
        <a:off x="3193652" y="2129102"/>
        <a:ext cx="1740694" cy="1160462"/>
      </dsp:txXfrm>
    </dsp:sp>
    <dsp:sp modelId="{57371AA7-6657-49E8-AD24-161E1EF244F0}">
      <dsp:nvSpPr>
        <dsp:cNvPr id="0" name=""/>
        <dsp:cNvSpPr/>
      </dsp:nvSpPr>
      <dsp:spPr>
        <a:xfrm>
          <a:off x="5224462" y="2129102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01.01.2016. g.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b="0" kern="1200" noProof="0" dirty="0" smtClean="0"/>
            <a:t>prva promjena snabdjevača</a:t>
          </a:r>
          <a:endParaRPr lang="bs-Latn-BA" sz="1800" b="0" kern="1200" noProof="0" dirty="0"/>
        </a:p>
      </dsp:txBody>
      <dsp:txXfrm>
        <a:off x="5804693" y="2129102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EBF77-075C-42B4-9CB5-29B13FB238A9}">
      <dsp:nvSpPr>
        <dsp:cNvPr id="0" name=""/>
        <dsp:cNvSpPr/>
      </dsp:nvSpPr>
      <dsp:spPr>
        <a:xfrm>
          <a:off x="795627" y="-15074"/>
          <a:ext cx="3039164" cy="3039164"/>
        </a:xfrm>
        <a:prstGeom prst="circularArrow">
          <a:avLst>
            <a:gd name="adj1" fmla="val 5544"/>
            <a:gd name="adj2" fmla="val 330680"/>
            <a:gd name="adj3" fmla="val 13876231"/>
            <a:gd name="adj4" fmla="val 17325216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E88CD-C253-4E4A-8DEA-10482FD678EE}">
      <dsp:nvSpPr>
        <dsp:cNvPr id="0" name=""/>
        <dsp:cNvSpPr/>
      </dsp:nvSpPr>
      <dsp:spPr>
        <a:xfrm>
          <a:off x="1634664" y="799"/>
          <a:ext cx="1361090" cy="68054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>
              <a:solidFill>
                <a:schemeClr val="bg1"/>
              </a:solidFill>
            </a:rPr>
            <a:t>2016.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noProof="0" dirty="0" smtClean="0">
              <a:solidFill>
                <a:schemeClr val="bg1"/>
              </a:solidFill>
            </a:rPr>
            <a:t>otvaranje tržišta</a:t>
          </a:r>
          <a:endParaRPr lang="bs-Latn-BA" sz="1400" kern="1200" noProof="0" dirty="0">
            <a:solidFill>
              <a:schemeClr val="bg1"/>
            </a:solidFill>
          </a:endParaRPr>
        </a:p>
      </dsp:txBody>
      <dsp:txXfrm>
        <a:off x="1667885" y="34020"/>
        <a:ext cx="1294648" cy="614103"/>
      </dsp:txXfrm>
    </dsp:sp>
    <dsp:sp modelId="{407DF531-F80F-45B9-92AC-22A2636E5976}">
      <dsp:nvSpPr>
        <dsp:cNvPr id="0" name=""/>
        <dsp:cNvSpPr/>
      </dsp:nvSpPr>
      <dsp:spPr>
        <a:xfrm>
          <a:off x="2867252" y="896326"/>
          <a:ext cx="1361090" cy="68054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b="0" kern="1200" noProof="0" dirty="0" smtClean="0"/>
            <a:t>niske cijene</a:t>
          </a:r>
          <a:endParaRPr lang="bs-Latn-BA" sz="1400" b="0" kern="1200" noProof="0" dirty="0"/>
        </a:p>
      </dsp:txBody>
      <dsp:txXfrm>
        <a:off x="2900473" y="929547"/>
        <a:ext cx="1294648" cy="614103"/>
      </dsp:txXfrm>
    </dsp:sp>
    <dsp:sp modelId="{587006B2-980C-4A70-9FB1-4902632C893E}">
      <dsp:nvSpPr>
        <dsp:cNvPr id="0" name=""/>
        <dsp:cNvSpPr/>
      </dsp:nvSpPr>
      <dsp:spPr>
        <a:xfrm>
          <a:off x="2350727" y="2346118"/>
          <a:ext cx="1361090" cy="68054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2017.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b="0" kern="1200" noProof="0" dirty="0" smtClean="0"/>
            <a:t>odlazak kupaca</a:t>
          </a:r>
        </a:p>
      </dsp:txBody>
      <dsp:txXfrm>
        <a:off x="2383948" y="2379339"/>
        <a:ext cx="1294648" cy="614103"/>
      </dsp:txXfrm>
    </dsp:sp>
    <dsp:sp modelId="{8CAB342F-2E4F-4005-8974-872FA177C1AF}">
      <dsp:nvSpPr>
        <dsp:cNvPr id="0" name=""/>
        <dsp:cNvSpPr/>
      </dsp:nvSpPr>
      <dsp:spPr>
        <a:xfrm>
          <a:off x="827158" y="2346118"/>
          <a:ext cx="1361090" cy="68054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200" b="0" kern="1200" noProof="0" dirty="0" smtClean="0"/>
            <a:t>rast cijena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200" b="0" kern="1200" noProof="0" dirty="0" smtClean="0"/>
            <a:t>ostanak bez snabdjevača</a:t>
          </a:r>
          <a:endParaRPr lang="bs-Latn-BA" sz="1200" b="0" kern="1200" noProof="0" dirty="0"/>
        </a:p>
      </dsp:txBody>
      <dsp:txXfrm>
        <a:off x="860379" y="2379339"/>
        <a:ext cx="1294648" cy="614103"/>
      </dsp:txXfrm>
    </dsp:sp>
    <dsp:sp modelId="{C8D2A5B7-F5C3-49DB-AB9E-39C8467001E5}">
      <dsp:nvSpPr>
        <dsp:cNvPr id="0" name=""/>
        <dsp:cNvSpPr/>
      </dsp:nvSpPr>
      <dsp:spPr>
        <a:xfrm>
          <a:off x="356360" y="920699"/>
          <a:ext cx="1361090" cy="68054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b="0" kern="1200" noProof="0" dirty="0" smtClean="0"/>
            <a:t>2018./2019.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b="0" kern="1200" noProof="0" dirty="0" smtClean="0"/>
            <a:t>povratak kupaca</a:t>
          </a:r>
          <a:endParaRPr lang="bs-Latn-BA" sz="1400" b="0" kern="1200" noProof="0" dirty="0"/>
        </a:p>
      </dsp:txBody>
      <dsp:txXfrm>
        <a:off x="389581" y="953920"/>
        <a:ext cx="1294648" cy="6141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F31CD-8743-4E86-BE64-FC6A5D313C4D}">
      <dsp:nvSpPr>
        <dsp:cNvPr id="0" name=""/>
        <dsp:cNvSpPr/>
      </dsp:nvSpPr>
      <dsp:spPr>
        <a:xfrm>
          <a:off x="991825" y="0"/>
          <a:ext cx="4135292" cy="413529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FDDB3-067F-4969-A9F0-C7AF547BEA83}">
      <dsp:nvSpPr>
        <dsp:cNvPr id="0" name=""/>
        <dsp:cNvSpPr/>
      </dsp:nvSpPr>
      <dsp:spPr>
        <a:xfrm>
          <a:off x="1384678" y="392852"/>
          <a:ext cx="1612763" cy="16127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700" kern="1200" noProof="0" dirty="0" smtClean="0"/>
            <a:t>Izmjena cjenovne politike</a:t>
          </a:r>
          <a:endParaRPr lang="bs-Latn-BA" sz="1700" kern="1200" noProof="0" dirty="0"/>
        </a:p>
      </dsp:txBody>
      <dsp:txXfrm>
        <a:off x="1463407" y="471581"/>
        <a:ext cx="1455305" cy="1455305"/>
      </dsp:txXfrm>
    </dsp:sp>
    <dsp:sp modelId="{E15BA198-FECC-4E30-A0FB-76EF066B5B87}">
      <dsp:nvSpPr>
        <dsp:cNvPr id="0" name=""/>
        <dsp:cNvSpPr/>
      </dsp:nvSpPr>
      <dsp:spPr>
        <a:xfrm>
          <a:off x="3121500" y="392852"/>
          <a:ext cx="1612763" cy="16127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700" kern="1200" noProof="0" dirty="0" err="1" smtClean="0"/>
            <a:t>Izm</a:t>
          </a:r>
          <a:r>
            <a:rPr lang="en-US" sz="1700" kern="1200" noProof="0" dirty="0" smtClean="0"/>
            <a:t>j</a:t>
          </a:r>
          <a:r>
            <a:rPr lang="bs-Latn-BA" sz="1700" kern="1200" noProof="0" dirty="0" err="1" smtClean="0"/>
            <a:t>ena</a:t>
          </a:r>
          <a:r>
            <a:rPr lang="bs-Latn-BA" sz="1700" kern="1200" noProof="0" dirty="0" smtClean="0"/>
            <a:t> uslova ugovaranja</a:t>
          </a:r>
          <a:endParaRPr lang="bs-Latn-BA" sz="1700" kern="1200" noProof="0" dirty="0"/>
        </a:p>
      </dsp:txBody>
      <dsp:txXfrm>
        <a:off x="3200229" y="471581"/>
        <a:ext cx="1455305" cy="1455305"/>
      </dsp:txXfrm>
    </dsp:sp>
    <dsp:sp modelId="{2F445462-5E03-4696-801F-ACF8FDA473C2}">
      <dsp:nvSpPr>
        <dsp:cNvPr id="0" name=""/>
        <dsp:cNvSpPr/>
      </dsp:nvSpPr>
      <dsp:spPr>
        <a:xfrm>
          <a:off x="1384678" y="2129675"/>
          <a:ext cx="1612763" cy="16127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700" kern="1200" noProof="0" dirty="0" smtClean="0"/>
            <a:t>Digitalna transformacija</a:t>
          </a:r>
          <a:endParaRPr lang="bs-Latn-BA" sz="1700" kern="1200" noProof="0" dirty="0"/>
        </a:p>
      </dsp:txBody>
      <dsp:txXfrm>
        <a:off x="1463407" y="2208404"/>
        <a:ext cx="1455305" cy="1455305"/>
      </dsp:txXfrm>
    </dsp:sp>
    <dsp:sp modelId="{AA773600-B49E-4C06-BD6B-1C15A31F53F8}">
      <dsp:nvSpPr>
        <dsp:cNvPr id="0" name=""/>
        <dsp:cNvSpPr/>
      </dsp:nvSpPr>
      <dsp:spPr>
        <a:xfrm>
          <a:off x="3121500" y="2129675"/>
          <a:ext cx="1612763" cy="16127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700" kern="1200" noProof="0" dirty="0" smtClean="0"/>
            <a:t>Dodatne usluge</a:t>
          </a:r>
          <a:endParaRPr lang="bs-Latn-BA" sz="1700" kern="1200" noProof="0" dirty="0"/>
        </a:p>
      </dsp:txBody>
      <dsp:txXfrm>
        <a:off x="3200229" y="2208404"/>
        <a:ext cx="1455305" cy="14553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BF81F-F96A-4CEE-841F-7A917E0C20BE}">
      <dsp:nvSpPr>
        <dsp:cNvPr id="0" name=""/>
        <dsp:cNvSpPr/>
      </dsp:nvSpPr>
      <dsp:spPr>
        <a:xfrm>
          <a:off x="0" y="340073"/>
          <a:ext cx="8108696" cy="506793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2A2535-48BA-41AF-9919-C6CF902A353E}">
      <dsp:nvSpPr>
        <dsp:cNvPr id="0" name=""/>
        <dsp:cNvSpPr/>
      </dsp:nvSpPr>
      <dsp:spPr>
        <a:xfrm>
          <a:off x="1029804" y="3673254"/>
          <a:ext cx="210826" cy="2108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20CD5-CB66-4085-98DF-5D9593DC252B}">
      <dsp:nvSpPr>
        <dsp:cNvPr id="0" name=""/>
        <dsp:cNvSpPr/>
      </dsp:nvSpPr>
      <dsp:spPr>
        <a:xfrm>
          <a:off x="1135217" y="3778667"/>
          <a:ext cx="1889326" cy="146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712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Elektroprivrede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bez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obzira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očekivanja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mogu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opstati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tržištu</a:t>
          </a:r>
          <a:endParaRPr lang="en-US" sz="18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1135217" y="3778667"/>
        <a:ext cx="1889326" cy="1464633"/>
      </dsp:txXfrm>
    </dsp:sp>
    <dsp:sp modelId="{0EBF6606-CA74-4284-BCCB-7EF0417E0164}">
      <dsp:nvSpPr>
        <dsp:cNvPr id="0" name=""/>
        <dsp:cNvSpPr/>
      </dsp:nvSpPr>
      <dsp:spPr>
        <a:xfrm>
          <a:off x="2890750" y="2295790"/>
          <a:ext cx="381108" cy="3811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EF67E-EC36-44EF-AA56-48A912B68BC9}">
      <dsp:nvSpPr>
        <dsp:cNvPr id="0" name=""/>
        <dsp:cNvSpPr/>
      </dsp:nvSpPr>
      <dsp:spPr>
        <a:xfrm>
          <a:off x="3085449" y="2721498"/>
          <a:ext cx="2432608" cy="2286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42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Elektroprivrede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kao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proizvođači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snabdjevači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trgovci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pružaoci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pomoćnih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usluga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BOS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trebaju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iskotistiti</a:t>
          </a:r>
          <a:r>
            <a:rPr lang="en-US" sz="18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prednosti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–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optimizacija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proizvodnog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portfolija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trgovine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planiranja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konzuma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endParaRPr lang="en-US" sz="1800" kern="1200" dirty="0"/>
        </a:p>
      </dsp:txBody>
      <dsp:txXfrm>
        <a:off x="3085449" y="2721498"/>
        <a:ext cx="2432608" cy="2286647"/>
      </dsp:txXfrm>
    </dsp:sp>
    <dsp:sp modelId="{FA07D20A-6630-4838-8BAA-144C77D3F00E}">
      <dsp:nvSpPr>
        <dsp:cNvPr id="0" name=""/>
        <dsp:cNvSpPr/>
      </dsp:nvSpPr>
      <dsp:spPr>
        <a:xfrm>
          <a:off x="5128750" y="1457553"/>
          <a:ext cx="527065" cy="5270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E2CB8-FFC7-42EB-A426-4E504F639B6D}">
      <dsp:nvSpPr>
        <dsp:cNvPr id="0" name=""/>
        <dsp:cNvSpPr/>
      </dsp:nvSpPr>
      <dsp:spPr>
        <a:xfrm>
          <a:off x="5505512" y="1958606"/>
          <a:ext cx="2603183" cy="343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281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Neophodna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kontinuirana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edukacija</a:t>
          </a:r>
          <a:r>
            <a:rPr lang="en-US" sz="18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kupaca</a:t>
          </a:r>
          <a:r>
            <a:rPr lang="en-US" sz="18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–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upravljanje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potrošnjom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,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vremenom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ugovaranja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snabdijevanja</a:t>
          </a:r>
          <a:endParaRPr lang="en-US" sz="1800" kern="1200" dirty="0" smtClean="0">
            <a:solidFill>
              <a:schemeClr val="tx1">
                <a:lumMod val="85000"/>
                <a:lumOff val="15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O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energiji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i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načinu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korištenja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iste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neophodno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kontinuirano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razmišljati</a:t>
          </a:r>
          <a:r>
            <a:rPr 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!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tx1">
                <a:lumMod val="85000"/>
                <a:lumOff val="15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5505512" y="1958606"/>
        <a:ext cx="2603183" cy="3432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9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2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1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8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3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2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2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4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0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9898D-99BD-4397-8D92-D04F6AE2885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040B0-4041-4F12-A982-553418D1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chart" Target="../charts/chart8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chart" Target="../charts/chart7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1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378" y="445199"/>
            <a:ext cx="4862830" cy="716089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3" name="Rounded Rectangle 2"/>
          <p:cNvSpPr/>
          <p:nvPr/>
        </p:nvSpPr>
        <p:spPr>
          <a:xfrm>
            <a:off x="3639312" y="2660904"/>
            <a:ext cx="4882896" cy="3017520"/>
          </a:xfrm>
          <a:prstGeom prst="roundRect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39312" y="3255264"/>
            <a:ext cx="4882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Tržište</a:t>
            </a: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električne</a:t>
            </a: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energije</a:t>
            </a:r>
            <a:endParaRPr lang="en-US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Iskustva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/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JP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Elektroprivreda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BiH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d.d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- Sarajevo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4977" y="1695652"/>
            <a:ext cx="1097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MEĐUNARODNA KONFERECIJA “TRŽIŠTE ENERGENATA U REGIONU ZAPADNOG BALKANA”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9312" y="6057340"/>
            <a:ext cx="4882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Beograd,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oktobar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2019. g.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1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38200" y="1426464"/>
            <a:ext cx="10515600" cy="182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780258"/>
              </p:ext>
            </p:extLst>
          </p:nvPr>
        </p:nvGraphicFramePr>
        <p:xfrm>
          <a:off x="782179" y="1850144"/>
          <a:ext cx="3903866" cy="2736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01048" y="1478029"/>
            <a:ext cx="4049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/>
              <a:t>Udio</a:t>
            </a:r>
            <a:r>
              <a:rPr lang="en-US" sz="1600" i="1" dirty="0" smtClean="0"/>
              <a:t> EP BiH u </a:t>
            </a:r>
            <a:r>
              <a:rPr lang="en-US" sz="1600" i="1" dirty="0" err="1" smtClean="0"/>
              <a:t>proizvodnji</a:t>
            </a:r>
            <a:r>
              <a:rPr lang="en-US" sz="1600" i="1" dirty="0" smtClean="0"/>
              <a:t> el. </a:t>
            </a:r>
            <a:r>
              <a:rPr lang="en-US" sz="1600" i="1" dirty="0" err="1" smtClean="0"/>
              <a:t>en</a:t>
            </a:r>
            <a:r>
              <a:rPr lang="en-US" sz="1600" i="1" dirty="0" smtClean="0"/>
              <a:t>. u BiH </a:t>
            </a:r>
            <a:endParaRPr lang="en-US" sz="1600" i="1" dirty="0" smtClean="0"/>
          </a:p>
          <a:p>
            <a:r>
              <a:rPr lang="en-US" sz="1600" i="1" dirty="0" smtClean="0"/>
              <a:t>(</a:t>
            </a:r>
            <a:r>
              <a:rPr lang="en-US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ukupna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prijenosnoj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mreži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BiH </a:t>
            </a:r>
            <a:r>
              <a:rPr lang="en-US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cca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 </a:t>
            </a:r>
            <a:r>
              <a:rPr lang="en-US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TWh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442230"/>
              </p:ext>
            </p:extLst>
          </p:nvPr>
        </p:nvGraphicFramePr>
        <p:xfrm>
          <a:off x="782179" y="4544462"/>
          <a:ext cx="3991382" cy="261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38200" y="4124626"/>
            <a:ext cx="4635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/>
              <a:t>Preuzimanje</a:t>
            </a:r>
            <a:r>
              <a:rPr lang="en-US" sz="1600" i="1" dirty="0"/>
              <a:t> </a:t>
            </a:r>
            <a:r>
              <a:rPr lang="en-US" sz="1600" i="1" dirty="0" smtClean="0"/>
              <a:t>BOS EP BiH </a:t>
            </a:r>
            <a:r>
              <a:rPr lang="en-US" sz="1600" i="1" dirty="0" err="1"/>
              <a:t>sa</a:t>
            </a:r>
            <a:r>
              <a:rPr lang="en-US" sz="1600" i="1" dirty="0"/>
              <a:t> </a:t>
            </a:r>
            <a:r>
              <a:rPr lang="en-US" sz="1600" i="1" dirty="0" err="1" smtClean="0"/>
              <a:t>prijenosne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mreže</a:t>
            </a:r>
            <a:r>
              <a:rPr lang="en-US" sz="1600" i="1" dirty="0" smtClean="0"/>
              <a:t> </a:t>
            </a:r>
            <a:r>
              <a:rPr lang="en-US" sz="1600" i="1" dirty="0"/>
              <a:t>BiH </a:t>
            </a:r>
            <a:r>
              <a:rPr lang="en-US" sz="1600" i="1" dirty="0" smtClean="0"/>
              <a:t>(</a:t>
            </a:r>
            <a:r>
              <a:rPr lang="en-US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ukupna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potrošnja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BiH </a:t>
            </a:r>
            <a:r>
              <a:rPr lang="en-US" sz="1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cca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 </a:t>
            </a:r>
            <a:r>
              <a:rPr lang="en-US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TWh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sz="1600" i="1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301098"/>
              </p:ext>
            </p:extLst>
          </p:nvPr>
        </p:nvGraphicFramePr>
        <p:xfrm>
          <a:off x="4565840" y="1534846"/>
          <a:ext cx="4564570" cy="258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992291"/>
              </p:ext>
            </p:extLst>
          </p:nvPr>
        </p:nvGraphicFramePr>
        <p:xfrm>
          <a:off x="6543861" y="4115814"/>
          <a:ext cx="5893945" cy="3213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7" name="Curved Connector 6"/>
          <p:cNvCxnSpPr/>
          <p:nvPr/>
        </p:nvCxnSpPr>
        <p:spPr>
          <a:xfrm rot="16200000" flipH="1">
            <a:off x="5653548" y="4168877"/>
            <a:ext cx="1307690" cy="658761"/>
          </a:xfrm>
          <a:prstGeom prst="curvedConnector3">
            <a:avLst>
              <a:gd name="adj1" fmla="val 9736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143767"/>
              </p:ext>
            </p:extLst>
          </p:nvPr>
        </p:nvGraphicFramePr>
        <p:xfrm>
          <a:off x="8199609" y="123691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20" name="Curved Connector 19"/>
          <p:cNvCxnSpPr/>
          <p:nvPr/>
        </p:nvCxnSpPr>
        <p:spPr>
          <a:xfrm flipV="1">
            <a:off x="7934632" y="2397697"/>
            <a:ext cx="1556203" cy="164779"/>
          </a:xfrm>
          <a:prstGeom prst="curvedConnector3">
            <a:avLst>
              <a:gd name="adj1" fmla="val 8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Tržište električne energije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JP EP BiH</a:t>
            </a:r>
            <a:endParaRPr lang="en-US" dirty="0">
              <a:latin typeface="+mn-lt"/>
            </a:endParaRP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653513"/>
              </p:ext>
            </p:extLst>
          </p:nvPr>
        </p:nvGraphicFramePr>
        <p:xfrm>
          <a:off x="69319" y="4544462"/>
          <a:ext cx="5107020" cy="2387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8026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2554597"/>
              </p:ext>
            </p:extLst>
          </p:nvPr>
        </p:nvGraphicFramePr>
        <p:xfrm>
          <a:off x="838200" y="-42379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Tržište električne energije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JP EP BiH</a:t>
            </a:r>
            <a:endParaRPr lang="bs-Latn-BA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" name="Oval 3"/>
          <p:cNvSpPr/>
          <p:nvPr/>
        </p:nvSpPr>
        <p:spPr>
          <a:xfrm>
            <a:off x="4275836" y="2861613"/>
            <a:ext cx="1269492" cy="117957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600" dirty="0" smtClean="0"/>
              <a:t>Tržišna pravila</a:t>
            </a:r>
          </a:p>
          <a:p>
            <a:pPr algn="ctr"/>
            <a:r>
              <a:rPr lang="bs-Latn-BA" sz="1600" dirty="0" smtClean="0"/>
              <a:t>NOS BiH</a:t>
            </a:r>
            <a:endParaRPr lang="bs-Latn-BA" sz="1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426464"/>
            <a:ext cx="10515600" cy="182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679562038"/>
              </p:ext>
            </p:extLst>
          </p:nvPr>
        </p:nvGraphicFramePr>
        <p:xfrm>
          <a:off x="7049516" y="3298662"/>
          <a:ext cx="4630420" cy="302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659561"/>
              </p:ext>
            </p:extLst>
          </p:nvPr>
        </p:nvGraphicFramePr>
        <p:xfrm>
          <a:off x="4474716" y="4100117"/>
          <a:ext cx="24688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550096"/>
              </p:ext>
            </p:extLst>
          </p:nvPr>
        </p:nvGraphicFramePr>
        <p:xfrm>
          <a:off x="1175004" y="3919257"/>
          <a:ext cx="2477136" cy="283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299146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Usluge snabdijevanja – JP EP BiH</a:t>
            </a:r>
            <a:endParaRPr lang="bs-Latn-BA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426464"/>
            <a:ext cx="10515600" cy="182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rot="1041813">
            <a:off x="6969349" y="4697970"/>
            <a:ext cx="1745316" cy="2394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94365018"/>
              </p:ext>
            </p:extLst>
          </p:nvPr>
        </p:nvGraphicFramePr>
        <p:xfrm>
          <a:off x="-388196" y="2600170"/>
          <a:ext cx="6118943" cy="413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993903" y="5168462"/>
            <a:ext cx="364684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Energetska</a:t>
            </a: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efikasnost</a:t>
            </a: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Upravljanje</a:t>
            </a: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vršnim</a:t>
            </a: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opterećenjem</a:t>
            </a: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Zelena</a:t>
            </a: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energija</a:t>
            </a: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Fotonaponske</a:t>
            </a: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elektrane</a:t>
            </a: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Elektromobilnost</a:t>
            </a: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810562" y="5253451"/>
            <a:ext cx="1183341" cy="26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645970" y="5631052"/>
            <a:ext cx="1347933" cy="152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405716" y="5954047"/>
            <a:ext cx="1622612" cy="97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218891" y="6229707"/>
            <a:ext cx="1775012" cy="47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54345" y="6447505"/>
            <a:ext cx="1873983" cy="94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470163" y="1868819"/>
            <a:ext cx="2988758" cy="2976269"/>
          </a:xfrm>
          <a:prstGeom prst="ellipse">
            <a:avLst/>
          </a:prstGeom>
          <a:solidFill>
            <a:schemeClr val="tx1">
              <a:lumMod val="65000"/>
              <a:lumOff val="35000"/>
              <a:alpha val="6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Univerzalna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usluga</a:t>
            </a:r>
            <a:endParaRPr lang="bs-Latn-BA" sz="2400" b="1" dirty="0"/>
          </a:p>
        </p:txBody>
      </p:sp>
      <p:sp>
        <p:nvSpPr>
          <p:cNvPr id="28" name="Oval 27"/>
          <p:cNvSpPr/>
          <p:nvPr/>
        </p:nvSpPr>
        <p:spPr>
          <a:xfrm>
            <a:off x="7906801" y="1969495"/>
            <a:ext cx="3031875" cy="3052106"/>
          </a:xfrm>
          <a:prstGeom prst="ellipse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2400" b="1" dirty="0" smtClean="0"/>
              <a:t>Tržišno snabdijevanje</a:t>
            </a:r>
            <a:endParaRPr lang="bs-Latn-BA" sz="2400" b="1" dirty="0"/>
          </a:p>
        </p:txBody>
      </p:sp>
      <p:sp>
        <p:nvSpPr>
          <p:cNvPr id="29" name="Oval 28"/>
          <p:cNvSpPr/>
          <p:nvPr/>
        </p:nvSpPr>
        <p:spPr>
          <a:xfrm rot="20972225">
            <a:off x="7571837" y="3043532"/>
            <a:ext cx="1309424" cy="63299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Ostala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potrošnja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na</a:t>
            </a:r>
            <a:r>
              <a:rPr lang="en-US" sz="1200" b="1" dirty="0" smtClean="0"/>
              <a:t> 0,4 kV (I, II, V)</a:t>
            </a:r>
            <a:endParaRPr lang="en-US" sz="1200" b="1" dirty="0"/>
          </a:p>
        </p:txBody>
      </p:sp>
      <p:sp>
        <p:nvSpPr>
          <p:cNvPr id="30" name="Oval 29"/>
          <p:cNvSpPr/>
          <p:nvPr/>
        </p:nvSpPr>
        <p:spPr>
          <a:xfrm rot="739308">
            <a:off x="9683690" y="2567808"/>
            <a:ext cx="947082" cy="59554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Visoki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napon</a:t>
            </a:r>
            <a:endParaRPr lang="en-US" sz="1200" b="1" dirty="0"/>
          </a:p>
        </p:txBody>
      </p:sp>
      <p:sp>
        <p:nvSpPr>
          <p:cNvPr id="31" name="Oval 30"/>
          <p:cNvSpPr/>
          <p:nvPr/>
        </p:nvSpPr>
        <p:spPr>
          <a:xfrm rot="21228211">
            <a:off x="8897416" y="1999987"/>
            <a:ext cx="915729" cy="65669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Srednji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napon</a:t>
            </a:r>
            <a:endParaRPr lang="en-US" sz="1200" b="1" dirty="0"/>
          </a:p>
        </p:txBody>
      </p:sp>
      <p:sp>
        <p:nvSpPr>
          <p:cNvPr id="32" name="Oval 31"/>
          <p:cNvSpPr/>
          <p:nvPr/>
        </p:nvSpPr>
        <p:spPr>
          <a:xfrm rot="20960577">
            <a:off x="6264773" y="2311760"/>
            <a:ext cx="1435593" cy="51969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Domćainstva</a:t>
            </a:r>
            <a:endParaRPr lang="en-US" sz="1200" b="1" dirty="0"/>
          </a:p>
        </p:txBody>
      </p:sp>
      <p:sp>
        <p:nvSpPr>
          <p:cNvPr id="33" name="Oval 32"/>
          <p:cNvSpPr/>
          <p:nvPr/>
        </p:nvSpPr>
        <p:spPr>
          <a:xfrm rot="21034131">
            <a:off x="5819191" y="4029511"/>
            <a:ext cx="1560654" cy="57081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/>
              <a:t>Ostala</a:t>
            </a:r>
            <a:r>
              <a:rPr lang="en-US" sz="1200" b="1" dirty="0"/>
              <a:t> </a:t>
            </a:r>
            <a:r>
              <a:rPr lang="en-US" sz="1200" b="1" dirty="0" err="1"/>
              <a:t>potrošnja</a:t>
            </a:r>
            <a:r>
              <a:rPr lang="en-US" sz="1200" b="1" dirty="0"/>
              <a:t> </a:t>
            </a:r>
            <a:r>
              <a:rPr lang="en-US" sz="1200" b="1" dirty="0" err="1"/>
              <a:t>na</a:t>
            </a:r>
            <a:r>
              <a:rPr lang="en-US" sz="1200" b="1" dirty="0"/>
              <a:t> 0,4 kV (</a:t>
            </a:r>
            <a:r>
              <a:rPr lang="en-US" sz="1200" b="1" dirty="0" smtClean="0"/>
              <a:t>III, IV)</a:t>
            </a:r>
            <a:endParaRPr lang="en-US" sz="1200" b="1" dirty="0"/>
          </a:p>
        </p:txBody>
      </p:sp>
      <p:sp>
        <p:nvSpPr>
          <p:cNvPr id="34" name="Oval 33"/>
          <p:cNvSpPr/>
          <p:nvPr/>
        </p:nvSpPr>
        <p:spPr>
          <a:xfrm>
            <a:off x="7401233" y="2680148"/>
            <a:ext cx="1596299" cy="1567428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ot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085291" y="1732849"/>
            <a:ext cx="1596299" cy="1567428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ot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085291" y="1483781"/>
            <a:ext cx="463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i="1" dirty="0" smtClean="0"/>
              <a:t>Usluge snabdijevanja električnom energijom</a:t>
            </a:r>
            <a:endParaRPr lang="bs-Latn-BA" i="1" dirty="0"/>
          </a:p>
        </p:txBody>
      </p:sp>
    </p:spTree>
    <p:extLst>
      <p:ext uri="{BB962C8B-B14F-4D97-AF65-F5344CB8AC3E}">
        <p14:creationId xmlns:p14="http://schemas.microsoft.com/office/powerpoint/2010/main" val="221623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Usluge snabdijevanja – JP EP BiH</a:t>
            </a:r>
            <a:endParaRPr lang="bs-Latn-BA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426464"/>
            <a:ext cx="10515600" cy="182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144452"/>
              </p:ext>
            </p:extLst>
          </p:nvPr>
        </p:nvGraphicFramePr>
        <p:xfrm>
          <a:off x="373627" y="1779637"/>
          <a:ext cx="4530213" cy="4513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95462"/>
              </p:ext>
            </p:extLst>
          </p:nvPr>
        </p:nvGraphicFramePr>
        <p:xfrm>
          <a:off x="4375356" y="2182887"/>
          <a:ext cx="3785420" cy="347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5571643"/>
              </p:ext>
            </p:extLst>
          </p:nvPr>
        </p:nvGraphicFramePr>
        <p:xfrm>
          <a:off x="8160776" y="2139631"/>
          <a:ext cx="3814915" cy="3557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218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own Arrow 30"/>
          <p:cNvSpPr/>
          <p:nvPr/>
        </p:nvSpPr>
        <p:spPr>
          <a:xfrm rot="15648910">
            <a:off x="5127307" y="-280003"/>
            <a:ext cx="2625213" cy="1089982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bs-Latn-BA" sz="2600" b="1" dirty="0" err="1" smtClean="0">
                <a:solidFill>
                  <a:schemeClr val="bg1"/>
                </a:solidFill>
              </a:rPr>
              <a:t>opterećenje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za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kompanije</a:t>
            </a:r>
            <a:r>
              <a:rPr lang="en-US" sz="2600" b="1" dirty="0" smtClean="0">
                <a:solidFill>
                  <a:schemeClr val="bg1"/>
                </a:solidFill>
              </a:rPr>
              <a:t> u </a:t>
            </a:r>
            <a:r>
              <a:rPr lang="en-US" sz="2600" b="1" dirty="0" err="1" smtClean="0">
                <a:solidFill>
                  <a:schemeClr val="bg1"/>
                </a:solidFill>
              </a:rPr>
              <a:t>državnom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vlasništvu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 rot="16200000">
            <a:off x="4876802" y="-2096128"/>
            <a:ext cx="2625213" cy="10982635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Javne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kompanije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otvorenom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tržištu</a:t>
            </a:r>
            <a:endParaRPr lang="bs-Latn-BA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426464"/>
            <a:ext cx="10515600" cy="182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698091" y="1868128"/>
            <a:ext cx="4109883" cy="3087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7063" lvl="1" indent="-274638">
              <a:buFont typeface="Wingdings" panose="05000000000000000000" pitchFamily="2" charset="2"/>
              <a:buChar char="ü"/>
            </a:pPr>
            <a:r>
              <a:rPr lang="bs-Latn-BA" dirty="0"/>
              <a:t>ukloniti monopole i deregulirati </a:t>
            </a:r>
            <a:r>
              <a:rPr lang="bs-Latn-BA" dirty="0" smtClean="0"/>
              <a:t>cijene</a:t>
            </a:r>
            <a:endParaRPr lang="bs-Latn-BA" dirty="0"/>
          </a:p>
          <a:p>
            <a:pPr marL="627063" lvl="1" indent="-274638">
              <a:buFont typeface="Wingdings" panose="05000000000000000000" pitchFamily="2" charset="2"/>
              <a:buChar char="ü"/>
            </a:pPr>
            <a:r>
              <a:rPr lang="bs-Latn-BA" dirty="0"/>
              <a:t>staviti kupca na prvo </a:t>
            </a:r>
            <a:r>
              <a:rPr lang="bs-Latn-BA" dirty="0" smtClean="0"/>
              <a:t>mjesto</a:t>
            </a:r>
            <a:endParaRPr lang="bs-Latn-BA" dirty="0"/>
          </a:p>
          <a:p>
            <a:pPr marL="627063" lvl="1" indent="-274638">
              <a:buFont typeface="Wingdings" panose="05000000000000000000" pitchFamily="2" charset="2"/>
              <a:buChar char="ü"/>
            </a:pPr>
            <a:r>
              <a:rPr lang="bs-Latn-BA" dirty="0" smtClean="0"/>
              <a:t>učiniti</a:t>
            </a:r>
            <a:r>
              <a:rPr lang="en-US" dirty="0" smtClean="0"/>
              <a:t> EES </a:t>
            </a:r>
            <a:r>
              <a:rPr lang="bs-Latn-BA" dirty="0" smtClean="0"/>
              <a:t>dinamičnim </a:t>
            </a:r>
            <a:r>
              <a:rPr lang="bs-Latn-BA" dirty="0"/>
              <a:t>i stimulirati razvoj sektora </a:t>
            </a:r>
            <a:endParaRPr lang="en-US" dirty="0" smtClean="0"/>
          </a:p>
        </p:txBody>
      </p:sp>
      <p:sp>
        <p:nvSpPr>
          <p:cNvPr id="25" name="Oval 24"/>
          <p:cNvSpPr/>
          <p:nvPr/>
        </p:nvSpPr>
        <p:spPr>
          <a:xfrm>
            <a:off x="4807974" y="1983656"/>
            <a:ext cx="3451123" cy="28562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7063" lvl="1" indent="-274638">
              <a:buFont typeface="Wingdings" panose="05000000000000000000" pitchFamily="2" charset="2"/>
              <a:buChar char="ü"/>
            </a:pPr>
            <a:r>
              <a:rPr lang="bs-Latn-BA" dirty="0" smtClean="0"/>
              <a:t>društvena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endParaRPr lang="en-US" dirty="0" smtClean="0"/>
          </a:p>
          <a:p>
            <a:pPr marL="627063" lvl="1" indent="-274638">
              <a:buFont typeface="Wingdings" panose="05000000000000000000" pitchFamily="2" charset="2"/>
              <a:buChar char="ü"/>
            </a:pPr>
            <a:r>
              <a:rPr lang="en-US" dirty="0" err="1"/>
              <a:t>s</a:t>
            </a:r>
            <a:r>
              <a:rPr lang="en-US" dirty="0" err="1" smtClean="0"/>
              <a:t>ocijalni</a:t>
            </a:r>
            <a:r>
              <a:rPr lang="en-US" dirty="0" smtClean="0"/>
              <a:t> </a:t>
            </a:r>
            <a:r>
              <a:rPr lang="en-US" dirty="0" err="1" smtClean="0"/>
              <a:t>aspekt</a:t>
            </a:r>
            <a:endParaRPr lang="bs-Latn-BA" dirty="0"/>
          </a:p>
          <a:p>
            <a:pPr marL="627063" lvl="1" indent="-274638">
              <a:buFont typeface="Wingdings" panose="05000000000000000000" pitchFamily="2" charset="2"/>
              <a:buChar char="ü"/>
            </a:pP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endParaRPr lang="bs-Latn-BA" dirty="0"/>
          </a:p>
          <a:p>
            <a:pPr marL="627063" lvl="1" indent="-274638">
              <a:buFont typeface="Wingdings" panose="05000000000000000000" pitchFamily="2" charset="2"/>
              <a:buChar char="ü"/>
            </a:pP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krize</a:t>
            </a:r>
            <a:r>
              <a:rPr lang="bs-Latn-BA" dirty="0" smtClean="0"/>
              <a:t> </a:t>
            </a:r>
            <a:endParaRPr lang="en-US" dirty="0" smtClean="0"/>
          </a:p>
        </p:txBody>
      </p:sp>
      <p:sp>
        <p:nvSpPr>
          <p:cNvPr id="30" name="Oval 29"/>
          <p:cNvSpPr/>
          <p:nvPr/>
        </p:nvSpPr>
        <p:spPr>
          <a:xfrm>
            <a:off x="8259097" y="2428271"/>
            <a:ext cx="2035277" cy="1770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b="1" dirty="0">
                <a:latin typeface="Gill Sans MT" panose="020B0502020104020203" pitchFamily="34" charset="-18"/>
              </a:rPr>
              <a:t>Evropska energetska politika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0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111045" y="1476301"/>
            <a:ext cx="10242755" cy="5215608"/>
          </a:xfrm>
          <a:prstGeom prst="roundRect">
            <a:avLst/>
          </a:prstGeom>
          <a:solidFill>
            <a:schemeClr val="tx1">
              <a:lumMod val="75000"/>
              <a:lumOff val="25000"/>
              <a:alpha val="7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rved Right Arrow 7"/>
          <p:cNvSpPr/>
          <p:nvPr/>
        </p:nvSpPr>
        <p:spPr>
          <a:xfrm rot="15218523">
            <a:off x="7247321" y="4002622"/>
            <a:ext cx="1484670" cy="33443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Right Arrow 17"/>
          <p:cNvSpPr/>
          <p:nvPr/>
        </p:nvSpPr>
        <p:spPr>
          <a:xfrm rot="16601606">
            <a:off x="3522158" y="4089640"/>
            <a:ext cx="1069103" cy="2720938"/>
          </a:xfrm>
          <a:prstGeom prst="curvedRightArrow">
            <a:avLst/>
          </a:prstGeom>
          <a:solidFill>
            <a:srgbClr val="FFC000">
              <a:alpha val="67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JP EP BiH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balansno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tržište</a:t>
            </a:r>
            <a:endParaRPr lang="bs-Latn-BA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426464"/>
            <a:ext cx="10515600" cy="182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533961" y="2607242"/>
            <a:ext cx="2524432" cy="2246400"/>
          </a:xfrm>
          <a:prstGeom prst="ellipse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/>
              <a:t>Pružalac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pomoćnih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usluga</a:t>
            </a:r>
            <a:endParaRPr lang="en-US" sz="2200" b="1" dirty="0"/>
          </a:p>
        </p:txBody>
      </p:sp>
      <p:sp>
        <p:nvSpPr>
          <p:cNvPr id="10" name="Oval 9"/>
          <p:cNvSpPr/>
          <p:nvPr/>
        </p:nvSpPr>
        <p:spPr>
          <a:xfrm>
            <a:off x="8380688" y="2607242"/>
            <a:ext cx="2762864" cy="2330245"/>
          </a:xfrm>
          <a:prstGeom prst="ellipse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/>
              <a:t>Balansno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odgovorna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strana</a:t>
            </a:r>
            <a:endParaRPr lang="en-US" sz="2200" b="1" dirty="0"/>
          </a:p>
        </p:txBody>
      </p:sp>
      <p:sp>
        <p:nvSpPr>
          <p:cNvPr id="5" name="Oval 4"/>
          <p:cNvSpPr/>
          <p:nvPr/>
        </p:nvSpPr>
        <p:spPr>
          <a:xfrm>
            <a:off x="4764302" y="2972943"/>
            <a:ext cx="2684207" cy="2448232"/>
          </a:xfrm>
          <a:prstGeom prst="ellipse">
            <a:avLst/>
          </a:prstGeom>
          <a:solidFill>
            <a:schemeClr val="accent1"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BALANSNO TRŽIŠTE ELEKTRIČNE ENERGIJE</a:t>
            </a:r>
            <a:endParaRPr lang="en-US" sz="2200" b="1" dirty="0"/>
          </a:p>
        </p:txBody>
      </p:sp>
      <p:sp>
        <p:nvSpPr>
          <p:cNvPr id="13" name="Curved Right Arrow 12"/>
          <p:cNvSpPr/>
          <p:nvPr/>
        </p:nvSpPr>
        <p:spPr>
          <a:xfrm rot="4997294">
            <a:off x="7060297" y="750520"/>
            <a:ext cx="1484670" cy="33443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Right Arrow 16"/>
          <p:cNvSpPr/>
          <p:nvPr/>
        </p:nvSpPr>
        <p:spPr>
          <a:xfrm rot="5743316">
            <a:off x="4043679" y="529454"/>
            <a:ext cx="1315444" cy="3344304"/>
          </a:xfrm>
          <a:prstGeom prst="curvedRightArrow">
            <a:avLst/>
          </a:prstGeom>
          <a:solidFill>
            <a:srgbClr val="FFC000">
              <a:alpha val="67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85703" y="1690688"/>
            <a:ext cx="178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 rot="20776973">
            <a:off x="3655011" y="2044574"/>
            <a:ext cx="209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Optimizacija</a:t>
            </a:r>
            <a:r>
              <a:rPr lang="en-US" sz="16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proizvodnog</a:t>
            </a:r>
            <a:r>
              <a:rPr lang="en-US" sz="16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portfolija</a:t>
            </a:r>
            <a:endParaRPr lang="en-US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542751">
            <a:off x="6777467" y="2543657"/>
            <a:ext cx="2092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Prognoza</a:t>
            </a:r>
            <a:r>
              <a:rPr lang="en-US" sz="16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konzuma</a:t>
            </a:r>
            <a:endParaRPr lang="en-US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21138830">
            <a:off x="5385424" y="4919982"/>
            <a:ext cx="2092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Satno</a:t>
            </a:r>
            <a:r>
              <a:rPr lang="en-US" sz="16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poravnanje</a:t>
            </a:r>
            <a:endParaRPr lang="en-US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122231" y="5247798"/>
            <a:ext cx="20927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Mogućnost</a:t>
            </a:r>
            <a:r>
              <a:rPr lang="en-US" sz="1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ostvarivanja</a:t>
            </a:r>
            <a:r>
              <a:rPr lang="en-US" sz="1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benefita</a:t>
            </a:r>
            <a:r>
              <a:rPr lang="en-US" sz="1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za</a:t>
            </a:r>
            <a:r>
              <a:rPr lang="en-US" sz="1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elektroprivredne</a:t>
            </a:r>
            <a:r>
              <a:rPr lang="en-US" sz="1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kompanije</a:t>
            </a:r>
            <a:endParaRPr lang="en-US" sz="16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05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Zaključak</a:t>
            </a:r>
            <a:endParaRPr lang="bs-Latn-BA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426464"/>
            <a:ext cx="10515600" cy="182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93086475"/>
              </p:ext>
            </p:extLst>
          </p:nvPr>
        </p:nvGraphicFramePr>
        <p:xfrm>
          <a:off x="1794256" y="1350602"/>
          <a:ext cx="810869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676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378" y="445199"/>
            <a:ext cx="4862830" cy="716089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3" name="Rounded Rectangle 2"/>
          <p:cNvSpPr/>
          <p:nvPr/>
        </p:nvSpPr>
        <p:spPr>
          <a:xfrm>
            <a:off x="3639312" y="2660904"/>
            <a:ext cx="4882896" cy="3017520"/>
          </a:xfrm>
          <a:prstGeom prst="roundRect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39312" y="3255264"/>
            <a:ext cx="4882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Tržište</a:t>
            </a: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električne</a:t>
            </a: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energije</a:t>
            </a:r>
            <a:endParaRPr lang="en-US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Iskustva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/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JP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Elektroprivreda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BiH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d.d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- Sarajevo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4977" y="1695652"/>
            <a:ext cx="1097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MEĐUNARODNA KONFERECIJA “TRŽIŠTE ENERGENATA U REGIONU ZAPADNOG BALKANA”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9312" y="6057340"/>
            <a:ext cx="4882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Beograd,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oktobar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2019. g.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69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379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Gill Sans MT</vt:lpstr>
      <vt:lpstr>Wingdings</vt:lpstr>
      <vt:lpstr>Office Theme</vt:lpstr>
      <vt:lpstr>PowerPoint Presentation</vt:lpstr>
      <vt:lpstr>Tržište električne energije – JP EP BiH</vt:lpstr>
      <vt:lpstr>Tržište električne energije – JP EP BiH</vt:lpstr>
      <vt:lpstr>Usluge snabdijevanja – JP EP BiH</vt:lpstr>
      <vt:lpstr>Usluge snabdijevanja – JP EP BiH</vt:lpstr>
      <vt:lpstr>Javne kompanije na otvorenom tržištu</vt:lpstr>
      <vt:lpstr>JP EP BiH – balansno tržište</vt:lpstr>
      <vt:lpstr>Zaključak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Ajla Mehinovic</dc:creator>
  <cp:lastModifiedBy>Ajla Mehinovic</cp:lastModifiedBy>
  <cp:revision>38</cp:revision>
  <dcterms:created xsi:type="dcterms:W3CDTF">2019-10-12T20:34:37Z</dcterms:created>
  <dcterms:modified xsi:type="dcterms:W3CDTF">2019-10-15T05:29:21Z</dcterms:modified>
</cp:coreProperties>
</file>