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21"/>
  </p:notesMasterIdLst>
  <p:sldIdLst>
    <p:sldId id="257" r:id="rId5"/>
    <p:sldId id="259" r:id="rId6"/>
    <p:sldId id="260" r:id="rId7"/>
    <p:sldId id="261" r:id="rId8"/>
    <p:sldId id="262" r:id="rId9"/>
    <p:sldId id="276" r:id="rId10"/>
    <p:sldId id="269" r:id="rId11"/>
    <p:sldId id="270" r:id="rId12"/>
    <p:sldId id="272" r:id="rId13"/>
    <p:sldId id="265" r:id="rId14"/>
    <p:sldId id="263" r:id="rId15"/>
    <p:sldId id="274" r:id="rId16"/>
    <p:sldId id="266" r:id="rId17"/>
    <p:sldId id="268" r:id="rId18"/>
    <p:sldId id="267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'Proizvodnja EU'!$E$2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'Proizvodnja EU'!$C$3:$D$22</c:f>
              <c:strCache>
                <c:ptCount val="20"/>
                <c:pt idx="0">
                  <c:v>France</c:v>
                </c:pt>
                <c:pt idx="1">
                  <c:v>Belgium</c:v>
                </c:pt>
                <c:pt idx="2">
                  <c:v>Hungary</c:v>
                </c:pt>
                <c:pt idx="3">
                  <c:v>Slovenia</c:v>
                </c:pt>
                <c:pt idx="4">
                  <c:v>Czech Republic</c:v>
                </c:pt>
                <c:pt idx="5">
                  <c:v>Romania</c:v>
                </c:pt>
                <c:pt idx="6">
                  <c:v>Poland</c:v>
                </c:pt>
                <c:pt idx="7">
                  <c:v>Austria</c:v>
                </c:pt>
                <c:pt idx="8">
                  <c:v>European Union (current composition)</c:v>
                </c:pt>
                <c:pt idx="9">
                  <c:v>Finland</c:v>
                </c:pt>
                <c:pt idx="10">
                  <c:v>Croatia</c:v>
                </c:pt>
                <c:pt idx="11">
                  <c:v>Netherlands</c:v>
                </c:pt>
                <c:pt idx="12">
                  <c:v>Slovakia</c:v>
                </c:pt>
                <c:pt idx="13">
                  <c:v>Germany</c:v>
                </c:pt>
                <c:pt idx="14">
                  <c:v>United Kingdom</c:v>
                </c:pt>
                <c:pt idx="15">
                  <c:v>Latvia</c:v>
                </c:pt>
                <c:pt idx="16">
                  <c:v>Luxembourg</c:v>
                </c:pt>
                <c:pt idx="17">
                  <c:v>Estonia</c:v>
                </c:pt>
                <c:pt idx="18">
                  <c:v>Iceland</c:v>
                </c:pt>
                <c:pt idx="19">
                  <c:v>Serbia </c:v>
                </c:pt>
              </c:strCache>
            </c:strRef>
          </c:cat>
          <c:val>
            <c:numRef>
              <c:f>'Proizvodnja EU'!$E$3:$E$22</c:f>
              <c:numCache>
                <c:formatCode>General</c:formatCode>
                <c:ptCount val="20"/>
                <c:pt idx="0">
                  <c:v>85.5</c:v>
                </c:pt>
                <c:pt idx="1">
                  <c:v>50</c:v>
                </c:pt>
                <c:pt idx="2">
                  <c:v>99.2</c:v>
                </c:pt>
                <c:pt idx="3">
                  <c:v>90.5</c:v>
                </c:pt>
                <c:pt idx="4">
                  <c:v>92.9</c:v>
                </c:pt>
                <c:pt idx="5">
                  <c:v>88.6</c:v>
                </c:pt>
                <c:pt idx="6">
                  <c:v>86.9</c:v>
                </c:pt>
                <c:pt idx="7">
                  <c:v>83</c:v>
                </c:pt>
                <c:pt idx="8">
                  <c:v>84.6</c:v>
                </c:pt>
                <c:pt idx="9">
                  <c:v>96.8</c:v>
                </c:pt>
                <c:pt idx="10">
                  <c:v>82.5</c:v>
                </c:pt>
                <c:pt idx="11">
                  <c:v>85.3</c:v>
                </c:pt>
                <c:pt idx="12">
                  <c:v>87.2</c:v>
                </c:pt>
                <c:pt idx="13">
                  <c:v>75.900000000000006</c:v>
                </c:pt>
                <c:pt idx="14">
                  <c:v>60.9</c:v>
                </c:pt>
                <c:pt idx="15">
                  <c:v>76.3</c:v>
                </c:pt>
                <c:pt idx="16">
                  <c:v>82.3</c:v>
                </c:pt>
                <c:pt idx="17">
                  <c:v>74.599999999999994</c:v>
                </c:pt>
                <c:pt idx="18">
                  <c:v>65.599999999999994</c:v>
                </c:pt>
                <c:pt idx="19">
                  <c:v>89.81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989888"/>
        <c:axId val="82326592"/>
      </c:barChart>
      <c:catAx>
        <c:axId val="61989888"/>
        <c:scaling>
          <c:orientation val="minMax"/>
        </c:scaling>
        <c:delete val="0"/>
        <c:axPos val="b"/>
        <c:majorTickMark val="out"/>
        <c:minorTickMark val="none"/>
        <c:tickLblPos val="nextTo"/>
        <c:crossAx val="82326592"/>
        <c:crosses val="autoZero"/>
        <c:auto val="1"/>
        <c:lblAlgn val="ctr"/>
        <c:lblOffset val="100"/>
        <c:noMultiLvlLbl val="0"/>
      </c:catAx>
      <c:valAx>
        <c:axId val="82326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19898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253929842233053E-2"/>
          <c:y val="0.21869289748557005"/>
          <c:w val="0.89186515492115748"/>
          <c:h val="0.6667151842525962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</c:dPt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Sheet2!$B$2:$B$12</c:f>
              <c:strCache>
                <c:ptCount val="11"/>
                <c:pt idx="0">
                  <c:v>Slovakia</c:v>
                </c:pt>
                <c:pt idx="1">
                  <c:v>EU</c:v>
                </c:pt>
                <c:pt idx="2">
                  <c:v>Denmark</c:v>
                </c:pt>
                <c:pt idx="3">
                  <c:v>Austria</c:v>
                </c:pt>
                <c:pt idx="4">
                  <c:v>Croatia</c:v>
                </c:pt>
                <c:pt idx="5">
                  <c:v>Czech Rep</c:v>
                </c:pt>
                <c:pt idx="6">
                  <c:v>Hungary</c:v>
                </c:pt>
                <c:pt idx="7">
                  <c:v>Germany</c:v>
                </c:pt>
                <c:pt idx="8">
                  <c:v>Bulgaria</c:v>
                </c:pt>
                <c:pt idx="9">
                  <c:v>France</c:v>
                </c:pt>
                <c:pt idx="10">
                  <c:v>Serbia </c:v>
                </c:pt>
              </c:strCache>
            </c:strRef>
          </c:cat>
          <c:val>
            <c:numRef>
              <c:f>Sheet2!$D$2:$D$12</c:f>
              <c:numCache>
                <c:formatCode>General</c:formatCode>
                <c:ptCount val="11"/>
                <c:pt idx="0">
                  <c:v>104.32110000000002</c:v>
                </c:pt>
                <c:pt idx="1">
                  <c:v>117.46300000000001</c:v>
                </c:pt>
                <c:pt idx="2">
                  <c:v>137.23400000000001</c:v>
                </c:pt>
                <c:pt idx="3">
                  <c:v>143.04900000000001</c:v>
                </c:pt>
                <c:pt idx="4">
                  <c:v>161.65700000000001</c:v>
                </c:pt>
                <c:pt idx="5">
                  <c:v>172.12400000000002</c:v>
                </c:pt>
                <c:pt idx="6">
                  <c:v>152.35300000000001</c:v>
                </c:pt>
                <c:pt idx="7">
                  <c:v>127.93</c:v>
                </c:pt>
                <c:pt idx="8">
                  <c:v>75.362400000000008</c:v>
                </c:pt>
                <c:pt idx="9">
                  <c:v>123.27800000000001</c:v>
                </c:pt>
                <c:pt idx="10">
                  <c:v>128.5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990400"/>
        <c:axId val="112634688"/>
      </c:barChart>
      <c:catAx>
        <c:axId val="61990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2634688"/>
        <c:crosses val="autoZero"/>
        <c:auto val="1"/>
        <c:lblAlgn val="ctr"/>
        <c:lblOffset val="100"/>
        <c:noMultiLvlLbl val="0"/>
      </c:catAx>
      <c:valAx>
        <c:axId val="11263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19904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25,1</a:t>
                    </a:r>
                    <a:r>
                      <a:rPr lang="sr-Latn-RS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</a:t>
                    </a:r>
                    <a:r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lang="en-GB"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Srbija!$F$20:$F$25</c:f>
              <c:strCache>
                <c:ptCount val="6"/>
                <c:pt idx="0">
                  <c:v>SDG</c:v>
                </c:pt>
                <c:pt idx="1">
                  <c:v>Električna energija</c:v>
                </c:pt>
                <c:pt idx="2">
                  <c:v>Prirodni gas</c:v>
                </c:pt>
                <c:pt idx="3">
                  <c:v>Drvo</c:v>
                </c:pt>
                <c:pt idx="4">
                  <c:v>Ugalj</c:v>
                </c:pt>
                <c:pt idx="5">
                  <c:v>Ostalo</c:v>
                </c:pt>
              </c:strCache>
            </c:strRef>
          </c:cat>
          <c:val>
            <c:numRef>
              <c:f>Srbija!$H$20:$H$25</c:f>
              <c:numCache>
                <c:formatCode>0.00</c:formatCode>
                <c:ptCount val="6"/>
                <c:pt idx="0">
                  <c:v>25.166319999999981</c:v>
                </c:pt>
                <c:pt idx="1">
                  <c:v>19.774799999999981</c:v>
                </c:pt>
                <c:pt idx="2">
                  <c:v>9.6</c:v>
                </c:pt>
                <c:pt idx="3">
                  <c:v>34.431520000000006</c:v>
                </c:pt>
                <c:pt idx="4">
                  <c:v>10.467360000000001</c:v>
                </c:pt>
                <c:pt idx="5">
                  <c:v>0.55999999999999994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lang="en-GB" sz="105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518518518518517E-2"/>
          <c:y val="0.1170009564815267"/>
          <c:w val="0.96604938271604934"/>
          <c:h val="0.64072640452429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Dijagrami!$C$13</c:f>
              <c:strCache>
                <c:ptCount val="1"/>
                <c:pt idx="0">
                  <c:v>Планирано 2019/2020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GB" sz="16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GB" sz="16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550971x10³ </a:t>
                    </a:r>
                    <a:endParaRPr lang="en-GB" sz="1000" b="0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72960372960374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64277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74628171478565E-2"/>
                  <c:y val="3.108003108003222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156890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5203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243219597550303E-2"/>
                  <c:y val="6.216006216006158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1132101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Dijagrami!$D$11:$H$12</c:f>
              <c:multiLvlStrCache>
                <c:ptCount val="5"/>
                <c:lvl>
                  <c:pt idx="0">
                    <c:v>Sm³</c:v>
                  </c:pt>
                  <c:pt idx="1">
                    <c:v>t</c:v>
                  </c:pt>
                  <c:pt idx="2">
                    <c:v>t</c:v>
                  </c:pt>
                  <c:pt idx="3">
                    <c:v>t</c:v>
                  </c:pt>
                  <c:pt idx="4">
                    <c:v>MWh</c:v>
                  </c:pt>
                </c:lvl>
                <c:lvl>
                  <c:pt idx="0">
                    <c:v>Природни гас </c:v>
                  </c:pt>
                  <c:pt idx="1">
                    <c:v>Мазут </c:v>
                  </c:pt>
                  <c:pt idx="2">
                    <c:v>Угаљ</c:v>
                  </c:pt>
                  <c:pt idx="3">
                    <c:v>Дрво</c:v>
                  </c:pt>
                  <c:pt idx="4">
                    <c:v>Купљена топлотна енергија  од других правних лица</c:v>
                  </c:pt>
                </c:lvl>
              </c:multiLvlStrCache>
            </c:multiLvlStrRef>
          </c:cat>
          <c:val>
            <c:numRef>
              <c:f>Dijagrami!$D$13:$H$13</c:f>
              <c:numCache>
                <c:formatCode>_(* #.##0_);_(* \(#.##0\);_(* "-"??_);_(@_)</c:formatCode>
                <c:ptCount val="5"/>
                <c:pt idx="0">
                  <c:v>550971.51300000004</c:v>
                </c:pt>
                <c:pt idx="1">
                  <c:v>64277.25</c:v>
                </c:pt>
                <c:pt idx="2">
                  <c:v>156890</c:v>
                </c:pt>
                <c:pt idx="3">
                  <c:v>5203</c:v>
                </c:pt>
                <c:pt idx="4">
                  <c:v>1132101</c:v>
                </c:pt>
              </c:numCache>
            </c:numRef>
          </c:val>
        </c:ser>
        <c:ser>
          <c:idx val="1"/>
          <c:order val="1"/>
          <c:tx>
            <c:strRef>
              <c:f>Dijagrami!$C$14</c:f>
              <c:strCache>
                <c:ptCount val="1"/>
                <c:pt idx="0">
                  <c:v>Уговорено 2019/2010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74628171478565E-2"/>
                  <c:y val="5.0206552727010807E-2"/>
                </c:manualLayout>
              </c:layout>
              <c:tx>
                <c:rich>
                  <a:bodyPr/>
                  <a:lstStyle/>
                  <a:p>
                    <a:r>
                      <a:rPr lang="en-GB" sz="16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328636</a:t>
                    </a:r>
                    <a:r>
                      <a:rPr lang="sr-Latn-RS" sz="16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x10</a:t>
                    </a:r>
                    <a:r>
                      <a:rPr lang="sr-Latn-R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³</a:t>
                    </a:r>
                    <a:r>
                      <a:rPr lang="sr-Cyrl-RS" sz="16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GB" sz="1600" b="0" i="0" u="none" strike="noStrike" baseline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sr-Cyrl-RS" sz="16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          </a:t>
                    </a:r>
                    <a:endParaRPr lang="en-GB" sz="1000" b="0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28615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09E-2"/>
                  <c:y val="2.24482612871559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170851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802469135802583E-2"/>
                  <c:y val="-9.54051104704126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1183663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Dijagrami!$D$11:$H$12</c:f>
              <c:multiLvlStrCache>
                <c:ptCount val="5"/>
                <c:lvl>
                  <c:pt idx="0">
                    <c:v>Sm³</c:v>
                  </c:pt>
                  <c:pt idx="1">
                    <c:v>t</c:v>
                  </c:pt>
                  <c:pt idx="2">
                    <c:v>t</c:v>
                  </c:pt>
                  <c:pt idx="3">
                    <c:v>t</c:v>
                  </c:pt>
                  <c:pt idx="4">
                    <c:v>MWh</c:v>
                  </c:pt>
                </c:lvl>
                <c:lvl>
                  <c:pt idx="0">
                    <c:v>Природни гас </c:v>
                  </c:pt>
                  <c:pt idx="1">
                    <c:v>Мазут </c:v>
                  </c:pt>
                  <c:pt idx="2">
                    <c:v>Угаљ</c:v>
                  </c:pt>
                  <c:pt idx="3">
                    <c:v>Дрво</c:v>
                  </c:pt>
                  <c:pt idx="4">
                    <c:v>Купљена топлотна енергија  од других правних лица</c:v>
                  </c:pt>
                </c:lvl>
              </c:multiLvlStrCache>
            </c:multiLvlStrRef>
          </c:cat>
          <c:val>
            <c:numRef>
              <c:f>Dijagrami!$D$14:$H$14</c:f>
              <c:numCache>
                <c:formatCode>#,##0.00</c:formatCode>
                <c:ptCount val="5"/>
                <c:pt idx="0">
                  <c:v>328636.36200000002</c:v>
                </c:pt>
                <c:pt idx="1">
                  <c:v>28615</c:v>
                </c:pt>
                <c:pt idx="2">
                  <c:v>170851</c:v>
                </c:pt>
                <c:pt idx="3">
                  <c:v>693</c:v>
                </c:pt>
                <c:pt idx="4">
                  <c:v>1183663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62066688"/>
        <c:axId val="115925568"/>
      </c:barChart>
      <c:catAx>
        <c:axId val="620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15925568"/>
        <c:crosses val="autoZero"/>
        <c:auto val="1"/>
        <c:lblAlgn val="ctr"/>
        <c:lblOffset val="100"/>
        <c:noMultiLvlLbl val="0"/>
      </c:catAx>
      <c:valAx>
        <c:axId val="115925568"/>
        <c:scaling>
          <c:orientation val="minMax"/>
        </c:scaling>
        <c:delete val="1"/>
        <c:axPos val="l"/>
        <c:numFmt formatCode="_(* #.##0_);_(* \(#.##0\);_(* &quot;-&quot;??_);_(@_)" sourceLinked="1"/>
        <c:majorTickMark val="out"/>
        <c:minorTickMark val="none"/>
        <c:tickLblPos val="nextTo"/>
        <c:crossAx val="620666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Struja!$J$7</c:f>
              <c:strCache>
                <c:ptCount val="1"/>
                <c:pt idx="0">
                  <c:v>SDG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Struja!$I$12</c:f>
              <c:strCache>
                <c:ptCount val="1"/>
                <c:pt idx="0">
                  <c:v>Ukupno god trošak</c:v>
                </c:pt>
              </c:strCache>
            </c:strRef>
          </c:cat>
          <c:val>
            <c:numRef>
              <c:f>Struja!$J$12</c:f>
              <c:numCache>
                <c:formatCode>General</c:formatCode>
                <c:ptCount val="1"/>
                <c:pt idx="0">
                  <c:v>68580</c:v>
                </c:pt>
              </c:numCache>
            </c:numRef>
          </c:val>
        </c:ser>
        <c:ser>
          <c:idx val="0"/>
          <c:order val="1"/>
          <c:tx>
            <c:strRef>
              <c:f>Struja!$K$7</c:f>
              <c:strCache>
                <c:ptCount val="1"/>
                <c:pt idx="0">
                  <c:v>Električna energija ( samo niža tarifa)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Struja!$I$12</c:f>
              <c:strCache>
                <c:ptCount val="1"/>
                <c:pt idx="0">
                  <c:v>Ukupno god trošak</c:v>
                </c:pt>
              </c:strCache>
            </c:strRef>
          </c:cat>
          <c:val>
            <c:numRef>
              <c:f>Struja!$K$12</c:f>
              <c:numCache>
                <c:formatCode>General</c:formatCode>
                <c:ptCount val="1"/>
                <c:pt idx="0">
                  <c:v>61290</c:v>
                </c:pt>
              </c:numCache>
            </c:numRef>
          </c:val>
        </c:ser>
        <c:ser>
          <c:idx val="1"/>
          <c:order val="2"/>
          <c:tx>
            <c:strRef>
              <c:f>Struja!$L$7</c:f>
              <c:strCache>
                <c:ptCount val="1"/>
                <c:pt idx="0">
                  <c:v>Električna energija (2h uvišoj tarifi)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Struja!$I$12</c:f>
              <c:strCache>
                <c:ptCount val="1"/>
                <c:pt idx="0">
                  <c:v>Ukupno god trošak</c:v>
                </c:pt>
              </c:strCache>
            </c:strRef>
          </c:cat>
          <c:val>
            <c:numRef>
              <c:f>Struja!$L$12</c:f>
              <c:numCache>
                <c:formatCode>General</c:formatCode>
                <c:ptCount val="1"/>
                <c:pt idx="0">
                  <c:v>86652</c:v>
                </c:pt>
              </c:numCache>
            </c:numRef>
          </c:val>
        </c:ser>
        <c:ser>
          <c:idx val="2"/>
          <c:order val="3"/>
          <c:tx>
            <c:strRef>
              <c:f>Struja!$M$7</c:f>
              <c:strCache>
                <c:ptCount val="1"/>
                <c:pt idx="0">
                  <c:v>Prirodni gas individualno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Struja!$I$12</c:f>
              <c:strCache>
                <c:ptCount val="1"/>
                <c:pt idx="0">
                  <c:v>Ukupno god trošak</c:v>
                </c:pt>
              </c:strCache>
            </c:strRef>
          </c:cat>
          <c:val>
            <c:numRef>
              <c:f>Struja!$M$12</c:f>
              <c:numCache>
                <c:formatCode>General</c:formatCode>
                <c:ptCount val="1"/>
                <c:pt idx="0">
                  <c:v>60820</c:v>
                </c:pt>
              </c:numCache>
            </c:numRef>
          </c:val>
        </c:ser>
        <c:ser>
          <c:idx val="3"/>
          <c:order val="4"/>
          <c:tx>
            <c:strRef>
              <c:f>Struja!$N$7</c:f>
              <c:strCache>
                <c:ptCount val="1"/>
                <c:pt idx="0">
                  <c:v>Drvo individualno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Struja!$I$12</c:f>
              <c:strCache>
                <c:ptCount val="1"/>
                <c:pt idx="0">
                  <c:v>Ukupno god trošak</c:v>
                </c:pt>
              </c:strCache>
            </c:strRef>
          </c:cat>
          <c:val>
            <c:numRef>
              <c:f>Struja!$N$12</c:f>
              <c:numCache>
                <c:formatCode>General</c:formatCode>
                <c:ptCount val="1"/>
                <c:pt idx="0">
                  <c:v>61520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62308352"/>
        <c:axId val="115928448"/>
      </c:barChart>
      <c:catAx>
        <c:axId val="62308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15928448"/>
        <c:crosses val="autoZero"/>
        <c:auto val="1"/>
        <c:lblAlgn val="ctr"/>
        <c:lblOffset val="100"/>
        <c:noMultiLvlLbl val="0"/>
      </c:catAx>
      <c:valAx>
        <c:axId val="115928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23083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756825104891085"/>
          <c:y val="1.6572504708097929E-2"/>
          <c:w val="0.36198568244662854"/>
          <c:h val="0.9517112564319291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Sheet1!$D$2:$D$5</c:f>
              <c:strCache>
                <c:ptCount val="1"/>
                <c:pt idx="0">
                  <c:v>2016/2017  tsr = 4,75°C Specifična potrošnja  kWh/m2</c:v>
                </c:pt>
              </c:strCache>
            </c:strRef>
          </c:tx>
          <c:spPr>
            <a:gradFill flip="none" rotWithShape="1">
              <a:gsLst>
                <a:gs pos="0">
                  <a:srgbClr val="FF7C80">
                    <a:shade val="30000"/>
                    <a:satMod val="115000"/>
                  </a:srgbClr>
                </a:gs>
                <a:gs pos="50000">
                  <a:srgbClr val="FF7C80">
                    <a:shade val="67500"/>
                    <a:satMod val="115000"/>
                  </a:srgbClr>
                </a:gs>
                <a:gs pos="100000">
                  <a:srgbClr val="FF7C8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Sheet1!$A$6:$B$19</c:f>
              <c:strCache>
                <c:ptCount val="12"/>
                <c:pt idx="0">
                  <c:v> Zgrade istih građevinskih karakteristika i oblika sa i bez izolacije.</c:v>
                </c:pt>
                <c:pt idx="1">
                  <c:v>Izolovana</c:v>
                </c:pt>
                <c:pt idx="2">
                  <c:v>Neizolovana</c:v>
                </c:pt>
                <c:pt idx="3">
                  <c:v> Zgrade istih građevinskih karakteristika sa i bez delitelja.</c:v>
                </c:pt>
                <c:pt idx="4">
                  <c:v>Bez delitelja</c:v>
                </c:pt>
                <c:pt idx="5">
                  <c:v> Sa deliteljima</c:v>
                </c:pt>
                <c:pt idx="6">
                  <c:v> Neizolovane zgrade starijeg datuma gradnje.</c:v>
                </c:pt>
                <c:pt idx="7">
                  <c:v>Zgrada 1</c:v>
                </c:pt>
                <c:pt idx="8">
                  <c:v>Zgrada 2</c:v>
                </c:pt>
                <c:pt idx="9">
                  <c:v> Izolovane novije zgrade, sa pojedinačnim merilima  za svaku stambenu jedinicu.</c:v>
                </c:pt>
                <c:pt idx="10">
                  <c:v>Zgrada 1</c:v>
                </c:pt>
                <c:pt idx="11">
                  <c:v>Zgrada 2</c:v>
                </c:pt>
              </c:strCache>
            </c:strRef>
          </c:cat>
          <c:val>
            <c:numRef>
              <c:f>Sheet1!$D$6:$D$17</c:f>
              <c:numCache>
                <c:formatCode>General</c:formatCode>
                <c:ptCount val="12"/>
                <c:pt idx="1">
                  <c:v>126.9</c:v>
                </c:pt>
                <c:pt idx="2">
                  <c:v>126.9</c:v>
                </c:pt>
                <c:pt idx="4">
                  <c:v>126.9</c:v>
                </c:pt>
                <c:pt idx="5">
                  <c:v>126.9</c:v>
                </c:pt>
                <c:pt idx="7">
                  <c:v>126.9</c:v>
                </c:pt>
                <c:pt idx="8">
                  <c:v>126.9</c:v>
                </c:pt>
                <c:pt idx="10">
                  <c:v>126.9</c:v>
                </c:pt>
                <c:pt idx="11">
                  <c:v>126.9</c:v>
                </c:pt>
              </c:numCache>
            </c:numRef>
          </c:val>
        </c:ser>
        <c:ser>
          <c:idx val="0"/>
          <c:order val="1"/>
          <c:tx>
            <c:strRef>
              <c:f>Sheet1!$C$2:$C$5</c:f>
              <c:strCache>
                <c:ptCount val="1"/>
                <c:pt idx="0">
                  <c:v>2016/2017  tsr = 4,75°C Izmerena potrošnja kWh/m2</c:v>
                </c:pt>
              </c:strCache>
            </c:strRef>
          </c:tx>
          <c:spPr>
            <a:solidFill>
              <a:srgbClr val="2DB9B9">
                <a:lumMod val="75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Sheet1!$A$6:$B$19</c:f>
              <c:strCache>
                <c:ptCount val="12"/>
                <c:pt idx="0">
                  <c:v> Zgrade istih građevinskih karakteristika i oblika sa i bez izolacije.</c:v>
                </c:pt>
                <c:pt idx="1">
                  <c:v>Izolovana</c:v>
                </c:pt>
                <c:pt idx="2">
                  <c:v>Neizolovana</c:v>
                </c:pt>
                <c:pt idx="3">
                  <c:v> Zgrade istih građevinskih karakteristika sa i bez delitelja.</c:v>
                </c:pt>
                <c:pt idx="4">
                  <c:v>Bez delitelja</c:v>
                </c:pt>
                <c:pt idx="5">
                  <c:v> Sa deliteljima</c:v>
                </c:pt>
                <c:pt idx="6">
                  <c:v> Neizolovane zgrade starijeg datuma gradnje.</c:v>
                </c:pt>
                <c:pt idx="7">
                  <c:v>Zgrada 1</c:v>
                </c:pt>
                <c:pt idx="8">
                  <c:v>Zgrada 2</c:v>
                </c:pt>
                <c:pt idx="9">
                  <c:v> Izolovane novije zgrade, sa pojedinačnim merilima  za svaku stambenu jedinicu.</c:v>
                </c:pt>
                <c:pt idx="10">
                  <c:v>Zgrada 1</c:v>
                </c:pt>
                <c:pt idx="11">
                  <c:v>Zgrada 2</c:v>
                </c:pt>
              </c:strCache>
            </c:strRef>
          </c:cat>
          <c:val>
            <c:numRef>
              <c:f>Sheet1!$C$6:$C$17</c:f>
              <c:numCache>
                <c:formatCode>General</c:formatCode>
                <c:ptCount val="12"/>
                <c:pt idx="1">
                  <c:v>91.71</c:v>
                </c:pt>
                <c:pt idx="2">
                  <c:v>134.41</c:v>
                </c:pt>
                <c:pt idx="4">
                  <c:v>141.32</c:v>
                </c:pt>
                <c:pt idx="5">
                  <c:v>79.180000000000007</c:v>
                </c:pt>
                <c:pt idx="7">
                  <c:v>155.35</c:v>
                </c:pt>
                <c:pt idx="8">
                  <c:v>136.06</c:v>
                </c:pt>
                <c:pt idx="10">
                  <c:v>74.069999999999993</c:v>
                </c:pt>
                <c:pt idx="11">
                  <c:v>72.83</c:v>
                </c:pt>
              </c:numCache>
            </c:numRef>
          </c:val>
        </c:ser>
        <c:ser>
          <c:idx val="2"/>
          <c:order val="2"/>
          <c:tx>
            <c:strRef>
              <c:f>Sheet1!$E$2:$E$5</c:f>
              <c:strCache>
                <c:ptCount val="1"/>
                <c:pt idx="0">
                  <c:v>2016/2017  tsr = 4,75°C Specifična potrošnja  kWh/m2</c:v>
                </c:pt>
              </c:strCache>
            </c:strRef>
          </c:tx>
          <c:invertIfNegative val="0"/>
          <c:cat>
            <c:strRef>
              <c:f>Sheet1!$A$6:$B$19</c:f>
              <c:strCache>
                <c:ptCount val="12"/>
                <c:pt idx="0">
                  <c:v> Zgrade istih građevinskih karakteristika i oblika sa i bez izolacije.</c:v>
                </c:pt>
                <c:pt idx="1">
                  <c:v>Izolovana</c:v>
                </c:pt>
                <c:pt idx="2">
                  <c:v>Neizolovana</c:v>
                </c:pt>
                <c:pt idx="3">
                  <c:v> Zgrade istih građevinskih karakteristika sa i bez delitelja.</c:v>
                </c:pt>
                <c:pt idx="4">
                  <c:v>Bez delitelja</c:v>
                </c:pt>
                <c:pt idx="5">
                  <c:v> Sa deliteljima</c:v>
                </c:pt>
                <c:pt idx="6">
                  <c:v> Neizolovane zgrade starijeg datuma gradnje.</c:v>
                </c:pt>
                <c:pt idx="7">
                  <c:v>Zgrada 1</c:v>
                </c:pt>
                <c:pt idx="8">
                  <c:v>Zgrada 2</c:v>
                </c:pt>
                <c:pt idx="9">
                  <c:v> Izolovane novije zgrade, sa pojedinačnim merilima  za svaku stambenu jedinicu.</c:v>
                </c:pt>
                <c:pt idx="10">
                  <c:v>Zgrada 1</c:v>
                </c:pt>
                <c:pt idx="11">
                  <c:v>Zgrada 2</c:v>
                </c:pt>
              </c:strCache>
            </c:strRef>
          </c:cat>
          <c:val>
            <c:numRef>
              <c:f>Sheet1!$E$6:$E$17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7"/>
        <c:axId val="74484224"/>
        <c:axId val="152969792"/>
      </c:barChart>
      <c:catAx>
        <c:axId val="74484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just">
              <a:defRPr sz="1200"/>
            </a:pPr>
            <a:endParaRPr lang="en-US"/>
          </a:p>
        </c:txPr>
        <c:crossAx val="152969792"/>
        <c:crosses val="autoZero"/>
        <c:auto val="1"/>
        <c:lblAlgn val="ctr"/>
        <c:lblOffset val="100"/>
        <c:noMultiLvlLbl val="0"/>
      </c:catAx>
      <c:valAx>
        <c:axId val="1529697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4484224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9239856836894664"/>
          <c:y val="0.24518683834465532"/>
          <c:w val="0.30760143163105336"/>
          <c:h val="0.624242257290687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ADB8E-1E14-49EA-B396-4A5D71182C3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1C952D3-EA68-47CE-8BEF-7EAFF7178111}">
      <dgm:prSet phldrT="[Text]" custT="1"/>
      <dgm:spPr>
        <a:xfrm>
          <a:off x="2009604" y="887621"/>
          <a:ext cx="1688903" cy="1214754"/>
        </a:xfrm>
        <a:solidFill>
          <a:srgbClr val="DDDDD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r-Latn-RS" sz="16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PROIZVODNJA (CHP,OIE,PODSTICAJNE MERE, EE,REGULACIJA...)</a:t>
          </a:r>
          <a:endParaRPr lang="en-GB" sz="160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5BE2EA26-337C-4C89-9D32-9CC9EA6813F3}" type="parTrans" cxnId="{D930E600-F894-4580-95E7-D1303910981D}">
      <dgm:prSet/>
      <dgm:spPr/>
      <dgm:t>
        <a:bodyPr/>
        <a:lstStyle/>
        <a:p>
          <a:endParaRPr lang="en-GB"/>
        </a:p>
      </dgm:t>
    </dgm:pt>
    <dgm:pt modelId="{C5DDB364-C4AD-40A0-BAF6-AC6A16F730F1}" type="sibTrans" cxnId="{D930E600-F894-4580-95E7-D1303910981D}">
      <dgm:prSet/>
      <dgm:spPr/>
      <dgm:t>
        <a:bodyPr/>
        <a:lstStyle/>
        <a:p>
          <a:endParaRPr lang="en-GB"/>
        </a:p>
      </dgm:t>
    </dgm:pt>
    <dgm:pt modelId="{D699BDD9-A25A-4554-A5D3-940654B2F00A}">
      <dgm:prSet phldrT="[Text]" custT="1"/>
      <dgm:spPr>
        <a:xfrm>
          <a:off x="3940916" y="911066"/>
          <a:ext cx="1688903" cy="1214754"/>
        </a:xfrm>
        <a:solidFill>
          <a:srgbClr val="DDDDD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r-Latn-RS" sz="16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DISTRIBUCIJA (SMANJENJE GUBITAKA)</a:t>
          </a:r>
          <a:endParaRPr lang="en-GB" sz="160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06E84F3C-8ADA-4E36-B5A6-09AFA94FF363}" type="parTrans" cxnId="{3D64B97D-1E28-411B-9E87-44EFE8160A81}">
      <dgm:prSet/>
      <dgm:spPr/>
      <dgm:t>
        <a:bodyPr/>
        <a:lstStyle/>
        <a:p>
          <a:endParaRPr lang="en-GB"/>
        </a:p>
      </dgm:t>
    </dgm:pt>
    <dgm:pt modelId="{01085034-F54F-4734-A025-DD50CB6ED770}" type="sibTrans" cxnId="{3D64B97D-1E28-411B-9E87-44EFE8160A81}">
      <dgm:prSet/>
      <dgm:spPr/>
      <dgm:t>
        <a:bodyPr/>
        <a:lstStyle/>
        <a:p>
          <a:endParaRPr lang="en-GB"/>
        </a:p>
      </dgm:t>
    </dgm:pt>
    <dgm:pt modelId="{88833125-E5E0-4EE0-85CD-C3BA3DA69567}">
      <dgm:prSet phldrT="[Text]" custT="1"/>
      <dgm:spPr>
        <a:xfrm>
          <a:off x="7881692" y="911066"/>
          <a:ext cx="1688903" cy="1214754"/>
        </a:xfrm>
        <a:solidFill>
          <a:srgbClr val="DDDDD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r-Latn-RS" sz="16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KRAJNJI KUPCI (GREĐEVINSKE I TERMOTEHNIČKE MERE)</a:t>
          </a:r>
          <a:endParaRPr lang="en-GB" sz="160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14725131-E69E-4630-A4D5-E85233128E09}" type="parTrans" cxnId="{181BB401-5DF5-4356-876C-C9ED1996E70A}">
      <dgm:prSet/>
      <dgm:spPr/>
      <dgm:t>
        <a:bodyPr/>
        <a:lstStyle/>
        <a:p>
          <a:endParaRPr lang="en-GB"/>
        </a:p>
      </dgm:t>
    </dgm:pt>
    <dgm:pt modelId="{105D1D3D-F0C0-401D-8F08-C2DF19041211}" type="sibTrans" cxnId="{181BB401-5DF5-4356-876C-C9ED1996E70A}">
      <dgm:prSet/>
      <dgm:spPr/>
      <dgm:t>
        <a:bodyPr/>
        <a:lstStyle/>
        <a:p>
          <a:endParaRPr lang="en-GB"/>
        </a:p>
      </dgm:t>
    </dgm:pt>
    <dgm:pt modelId="{E65A60B8-AC37-4B63-BA98-EAD6CCC8384C}" type="pres">
      <dgm:prSet presAssocID="{651ADB8E-1E14-49EA-B396-4A5D71182C3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D5B5B58-3A25-4547-8EE1-BEC14DBAD31D}" type="pres">
      <dgm:prSet presAssocID="{651ADB8E-1E14-49EA-B396-4A5D71182C3F}" presName="arrow" presStyleLbl="bgShp" presStyleIdx="0" presStyleCnt="1" custLinFactNeighborX="-3150" custLinFactNeighborY="-13146"/>
      <dgm:spPr>
        <a:xfrm>
          <a:off x="865584" y="0"/>
          <a:ext cx="9809956" cy="3036886"/>
        </a:xfrm>
        <a:prstGeom prst="rightArrow">
          <a:avLst/>
        </a:prstGeom>
        <a:solidFill>
          <a:srgbClr val="FFC000"/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3CEADBB0-1CB3-4896-A2C5-B451D14B0764}" type="pres">
      <dgm:prSet presAssocID="{651ADB8E-1E14-49EA-B396-4A5D71182C3F}" presName="linearProcess" presStyleCnt="0"/>
      <dgm:spPr/>
    </dgm:pt>
    <dgm:pt modelId="{6D691C50-1F1A-45AB-BE74-725FD84EF1D7}" type="pres">
      <dgm:prSet presAssocID="{51C952D3-EA68-47CE-8BEF-7EAFF7178111}" presName="textNode" presStyleLbl="node1" presStyleIdx="0" presStyleCnt="3" custLinFactNeighborX="13882" custLinFactNeighborY="-19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3473E9A3-FBA9-4089-A9A6-6B660E017011}" type="pres">
      <dgm:prSet presAssocID="{C5DDB364-C4AD-40A0-BAF6-AC6A16F730F1}" presName="sibTrans" presStyleCnt="0"/>
      <dgm:spPr/>
    </dgm:pt>
    <dgm:pt modelId="{8EAE4090-B502-4872-889B-AFD07BC02B12}" type="pres">
      <dgm:prSet presAssocID="{D699BDD9-A25A-4554-A5D3-940654B2F00A}" presName="text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A53E56FB-9925-4BAA-A507-E8F184049E05}" type="pres">
      <dgm:prSet presAssocID="{01085034-F54F-4734-A025-DD50CB6ED770}" presName="sibTrans" presStyleCnt="0"/>
      <dgm:spPr/>
    </dgm:pt>
    <dgm:pt modelId="{783A8811-2F17-4C6D-9ECB-EBFF3F86F833}" type="pres">
      <dgm:prSet presAssocID="{88833125-E5E0-4EE0-85CD-C3BA3DA69567}" presName="text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F78A26B5-C910-4C52-A2B4-EBC6825A75F4}" type="presOf" srcId="{D699BDD9-A25A-4554-A5D3-940654B2F00A}" destId="{8EAE4090-B502-4872-889B-AFD07BC02B12}" srcOrd="0" destOrd="0" presId="urn:microsoft.com/office/officeart/2005/8/layout/hProcess9"/>
    <dgm:cxn modelId="{D930E600-F894-4580-95E7-D1303910981D}" srcId="{651ADB8E-1E14-49EA-B396-4A5D71182C3F}" destId="{51C952D3-EA68-47CE-8BEF-7EAFF7178111}" srcOrd="0" destOrd="0" parTransId="{5BE2EA26-337C-4C89-9D32-9CC9EA6813F3}" sibTransId="{C5DDB364-C4AD-40A0-BAF6-AC6A16F730F1}"/>
    <dgm:cxn modelId="{14680EF5-2BC4-4FF4-A395-795EBB9B5D1B}" type="presOf" srcId="{651ADB8E-1E14-49EA-B396-4A5D71182C3F}" destId="{E65A60B8-AC37-4B63-BA98-EAD6CCC8384C}" srcOrd="0" destOrd="0" presId="urn:microsoft.com/office/officeart/2005/8/layout/hProcess9"/>
    <dgm:cxn modelId="{3D64B97D-1E28-411B-9E87-44EFE8160A81}" srcId="{651ADB8E-1E14-49EA-B396-4A5D71182C3F}" destId="{D699BDD9-A25A-4554-A5D3-940654B2F00A}" srcOrd="1" destOrd="0" parTransId="{06E84F3C-8ADA-4E36-B5A6-09AFA94FF363}" sibTransId="{01085034-F54F-4734-A025-DD50CB6ED770}"/>
    <dgm:cxn modelId="{181BB401-5DF5-4356-876C-C9ED1996E70A}" srcId="{651ADB8E-1E14-49EA-B396-4A5D71182C3F}" destId="{88833125-E5E0-4EE0-85CD-C3BA3DA69567}" srcOrd="2" destOrd="0" parTransId="{14725131-E69E-4630-A4D5-E85233128E09}" sibTransId="{105D1D3D-F0C0-401D-8F08-C2DF19041211}"/>
    <dgm:cxn modelId="{5E3E5FE7-8CCC-44D3-975A-EC7DCCEA5989}" type="presOf" srcId="{51C952D3-EA68-47CE-8BEF-7EAFF7178111}" destId="{6D691C50-1F1A-45AB-BE74-725FD84EF1D7}" srcOrd="0" destOrd="0" presId="urn:microsoft.com/office/officeart/2005/8/layout/hProcess9"/>
    <dgm:cxn modelId="{274D9301-A2CE-4FEF-B696-DC1C57E46CAD}" type="presOf" srcId="{88833125-E5E0-4EE0-85CD-C3BA3DA69567}" destId="{783A8811-2F17-4C6D-9ECB-EBFF3F86F833}" srcOrd="0" destOrd="0" presId="urn:microsoft.com/office/officeart/2005/8/layout/hProcess9"/>
    <dgm:cxn modelId="{C64C43FE-7239-49F7-8D47-652D4041B30F}" type="presParOf" srcId="{E65A60B8-AC37-4B63-BA98-EAD6CCC8384C}" destId="{8D5B5B58-3A25-4547-8EE1-BEC14DBAD31D}" srcOrd="0" destOrd="0" presId="urn:microsoft.com/office/officeart/2005/8/layout/hProcess9"/>
    <dgm:cxn modelId="{404947F8-1EC2-49FA-8C31-F6537B4B0A30}" type="presParOf" srcId="{E65A60B8-AC37-4B63-BA98-EAD6CCC8384C}" destId="{3CEADBB0-1CB3-4896-A2C5-B451D14B0764}" srcOrd="1" destOrd="0" presId="urn:microsoft.com/office/officeart/2005/8/layout/hProcess9"/>
    <dgm:cxn modelId="{09B94FB6-B394-4E82-B094-247F4283B777}" type="presParOf" srcId="{3CEADBB0-1CB3-4896-A2C5-B451D14B0764}" destId="{6D691C50-1F1A-45AB-BE74-725FD84EF1D7}" srcOrd="0" destOrd="0" presId="urn:microsoft.com/office/officeart/2005/8/layout/hProcess9"/>
    <dgm:cxn modelId="{DB56DD27-A138-4EA5-9C70-1D1AC30E22E4}" type="presParOf" srcId="{3CEADBB0-1CB3-4896-A2C5-B451D14B0764}" destId="{3473E9A3-FBA9-4089-A9A6-6B660E017011}" srcOrd="1" destOrd="0" presId="urn:microsoft.com/office/officeart/2005/8/layout/hProcess9"/>
    <dgm:cxn modelId="{E94637A5-BE02-4BC2-938C-3125B81D7BF2}" type="presParOf" srcId="{3CEADBB0-1CB3-4896-A2C5-B451D14B0764}" destId="{8EAE4090-B502-4872-889B-AFD07BC02B12}" srcOrd="2" destOrd="0" presId="urn:microsoft.com/office/officeart/2005/8/layout/hProcess9"/>
    <dgm:cxn modelId="{CAB8A78B-71BE-4BA0-BBB8-E7714D45203C}" type="presParOf" srcId="{3CEADBB0-1CB3-4896-A2C5-B451D14B0764}" destId="{A53E56FB-9925-4BAA-A507-E8F184049E05}" srcOrd="3" destOrd="0" presId="urn:microsoft.com/office/officeart/2005/8/layout/hProcess9"/>
    <dgm:cxn modelId="{10FC547F-FA7B-4C1C-8F93-A939C9172034}" type="presParOf" srcId="{3CEADBB0-1CB3-4896-A2C5-B451D14B0764}" destId="{783A8811-2F17-4C6D-9ECB-EBFF3F86F833}" srcOrd="4" destOrd="0" presId="urn:microsoft.com/office/officeart/2005/8/layout/hProcess9"/>
  </dgm:cxnLst>
  <dgm:bg>
    <a:solidFill>
      <a:srgbClr val="00B050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A29A9-3BAD-4627-AA18-E536D901CFD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AD78263-FC6C-4C0C-8646-A20176C279A7}">
      <dgm:prSet phldrT="[Text]"/>
      <dgm:spPr>
        <a:solidFill>
          <a:srgbClr val="002060"/>
        </a:solidFill>
      </dgm:spPr>
      <dgm:t>
        <a:bodyPr/>
        <a:lstStyle/>
        <a:p>
          <a:r>
            <a:rPr lang="sr-Latn-RS" dirty="0" smtClean="0">
              <a:latin typeface="Arial" panose="020B0604020202020204" pitchFamily="34" charset="0"/>
              <a:cs typeface="Arial" panose="020B0604020202020204" pitchFamily="34" charset="0"/>
            </a:rPr>
            <a:t>Smanjenje</a:t>
          </a:r>
          <a:r>
            <a:rPr lang="sr-Latn-RS" dirty="0" smtClean="0"/>
            <a:t> ukupnog troška za  34%</a:t>
          </a:r>
          <a:endParaRPr lang="en-GB" dirty="0"/>
        </a:p>
      </dgm:t>
    </dgm:pt>
    <dgm:pt modelId="{57A16671-C800-4E60-85DF-76396560776F}" type="parTrans" cxnId="{C119A615-E276-41C4-ACD3-DF5743562DF0}">
      <dgm:prSet/>
      <dgm:spPr/>
      <dgm:t>
        <a:bodyPr/>
        <a:lstStyle/>
        <a:p>
          <a:endParaRPr lang="en-GB"/>
        </a:p>
      </dgm:t>
    </dgm:pt>
    <dgm:pt modelId="{2EE249E1-150A-47A1-9B41-A29E04E47EAE}" type="sibTrans" cxnId="{C119A615-E276-41C4-ACD3-DF5743562DF0}">
      <dgm:prSet/>
      <dgm:spPr/>
      <dgm:t>
        <a:bodyPr/>
        <a:lstStyle/>
        <a:p>
          <a:endParaRPr lang="en-GB"/>
        </a:p>
      </dgm:t>
    </dgm:pt>
    <dgm:pt modelId="{CF6B8FF3-1331-4DDA-A9F3-7D419C36E3D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Latn-RS" dirty="0" smtClean="0"/>
            <a:t>Nema </a:t>
          </a:r>
          <a:r>
            <a:rPr lang="sr-Latn-RS" dirty="0" smtClean="0">
              <a:latin typeface="Arial" panose="020B0604020202020204" pitchFamily="34" charset="0"/>
              <a:cs typeface="Arial" panose="020B0604020202020204" pitchFamily="34" charset="0"/>
            </a:rPr>
            <a:t>uticaja</a:t>
          </a:r>
          <a:r>
            <a:rPr lang="sr-Latn-RS" dirty="0" smtClean="0"/>
            <a:t> na fiksni deo</a:t>
          </a:r>
          <a:endParaRPr lang="en-GB" dirty="0"/>
        </a:p>
      </dgm:t>
    </dgm:pt>
    <dgm:pt modelId="{487C13CE-BDF5-47A7-AD26-0D82A09E82C8}" type="parTrans" cxnId="{BB0F165A-0017-4D2B-B0F4-2E285BF7E6AE}">
      <dgm:prSet/>
      <dgm:spPr/>
      <dgm:t>
        <a:bodyPr/>
        <a:lstStyle/>
        <a:p>
          <a:endParaRPr lang="en-GB"/>
        </a:p>
      </dgm:t>
    </dgm:pt>
    <dgm:pt modelId="{C9831F57-D88C-4335-A954-02C6FC86F55A}" type="sibTrans" cxnId="{BB0F165A-0017-4D2B-B0F4-2E285BF7E6AE}">
      <dgm:prSet/>
      <dgm:spPr/>
      <dgm:t>
        <a:bodyPr/>
        <a:lstStyle/>
        <a:p>
          <a:endParaRPr lang="en-GB"/>
        </a:p>
      </dgm:t>
    </dgm:pt>
    <dgm:pt modelId="{B5941547-9772-45F6-BA18-6190C9449B6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Latn-RS" dirty="0" smtClean="0"/>
            <a:t>Smanjenje </a:t>
          </a:r>
          <a:r>
            <a:rPr lang="sr-Latn-RS" dirty="0" smtClean="0">
              <a:latin typeface="Arial" panose="020B0604020202020204" pitchFamily="34" charset="0"/>
              <a:cs typeface="Arial" panose="020B0604020202020204" pitchFamily="34" charset="0"/>
            </a:rPr>
            <a:t>varijabilnog</a:t>
          </a:r>
          <a:r>
            <a:rPr lang="sr-Latn-RS" dirty="0" smtClean="0"/>
            <a:t> dela za 60%</a:t>
          </a:r>
          <a:endParaRPr lang="en-GB" dirty="0"/>
        </a:p>
      </dgm:t>
    </dgm:pt>
    <dgm:pt modelId="{B27B77EE-B128-4673-BF7D-1980C53A03DD}" type="parTrans" cxnId="{02B6B14B-9484-4A8E-BE59-CC034B606299}">
      <dgm:prSet/>
      <dgm:spPr/>
      <dgm:t>
        <a:bodyPr/>
        <a:lstStyle/>
        <a:p>
          <a:endParaRPr lang="en-GB"/>
        </a:p>
      </dgm:t>
    </dgm:pt>
    <dgm:pt modelId="{CBDA2BA1-0BA7-4AA5-881D-5FA215337CD1}" type="sibTrans" cxnId="{02B6B14B-9484-4A8E-BE59-CC034B606299}">
      <dgm:prSet/>
      <dgm:spPr/>
      <dgm:t>
        <a:bodyPr/>
        <a:lstStyle/>
        <a:p>
          <a:endParaRPr lang="en-GB"/>
        </a:p>
      </dgm:t>
    </dgm:pt>
    <dgm:pt modelId="{AE3828B0-C780-48E8-8A62-999AC02716A0}" type="pres">
      <dgm:prSet presAssocID="{24DA29A9-3BAD-4627-AA18-E536D901CFD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15A8C23-51B0-4C52-9577-04E2B476E8D6}" type="pres">
      <dgm:prSet presAssocID="{AAD78263-FC6C-4C0C-8646-A20176C279A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D94DAD-8D1F-4C28-8295-41469E0D51B4}" type="pres">
      <dgm:prSet presAssocID="{AAD78263-FC6C-4C0C-8646-A20176C279A7}" presName="gear1srcNode" presStyleLbl="node1" presStyleIdx="0" presStyleCnt="3"/>
      <dgm:spPr/>
      <dgm:t>
        <a:bodyPr/>
        <a:lstStyle/>
        <a:p>
          <a:endParaRPr lang="en-GB"/>
        </a:p>
      </dgm:t>
    </dgm:pt>
    <dgm:pt modelId="{9B889722-6D63-4294-9EC3-C183EF5AF0BB}" type="pres">
      <dgm:prSet presAssocID="{AAD78263-FC6C-4C0C-8646-A20176C279A7}" presName="gear1dstNode" presStyleLbl="node1" presStyleIdx="0" presStyleCnt="3"/>
      <dgm:spPr/>
      <dgm:t>
        <a:bodyPr/>
        <a:lstStyle/>
        <a:p>
          <a:endParaRPr lang="en-GB"/>
        </a:p>
      </dgm:t>
    </dgm:pt>
    <dgm:pt modelId="{1E63BF24-22F7-40B7-B6BA-9A37C01815A6}" type="pres">
      <dgm:prSet presAssocID="{CF6B8FF3-1331-4DDA-A9F3-7D419C36E3D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22A852-7370-462F-A414-B8D335903563}" type="pres">
      <dgm:prSet presAssocID="{CF6B8FF3-1331-4DDA-A9F3-7D419C36E3D8}" presName="gear2srcNode" presStyleLbl="node1" presStyleIdx="1" presStyleCnt="3"/>
      <dgm:spPr/>
      <dgm:t>
        <a:bodyPr/>
        <a:lstStyle/>
        <a:p>
          <a:endParaRPr lang="en-GB"/>
        </a:p>
      </dgm:t>
    </dgm:pt>
    <dgm:pt modelId="{09234A56-7C11-4812-8EC8-0F27BAF9A33D}" type="pres">
      <dgm:prSet presAssocID="{CF6B8FF3-1331-4DDA-A9F3-7D419C36E3D8}" presName="gear2dstNode" presStyleLbl="node1" presStyleIdx="1" presStyleCnt="3"/>
      <dgm:spPr/>
      <dgm:t>
        <a:bodyPr/>
        <a:lstStyle/>
        <a:p>
          <a:endParaRPr lang="en-GB"/>
        </a:p>
      </dgm:t>
    </dgm:pt>
    <dgm:pt modelId="{F6CB59B6-BF08-43B5-BB22-955C5A4ABE80}" type="pres">
      <dgm:prSet presAssocID="{B5941547-9772-45F6-BA18-6190C9449B6D}" presName="gear3" presStyleLbl="node1" presStyleIdx="2" presStyleCnt="3"/>
      <dgm:spPr/>
      <dgm:t>
        <a:bodyPr/>
        <a:lstStyle/>
        <a:p>
          <a:endParaRPr lang="en-GB"/>
        </a:p>
      </dgm:t>
    </dgm:pt>
    <dgm:pt modelId="{2EA2E71D-872E-4C9B-8A8D-EE38EA60C746}" type="pres">
      <dgm:prSet presAssocID="{B5941547-9772-45F6-BA18-6190C9449B6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CDF4A5-1604-4C50-A096-7911A7BF7DA3}" type="pres">
      <dgm:prSet presAssocID="{B5941547-9772-45F6-BA18-6190C9449B6D}" presName="gear3srcNode" presStyleLbl="node1" presStyleIdx="2" presStyleCnt="3"/>
      <dgm:spPr/>
      <dgm:t>
        <a:bodyPr/>
        <a:lstStyle/>
        <a:p>
          <a:endParaRPr lang="en-GB"/>
        </a:p>
      </dgm:t>
    </dgm:pt>
    <dgm:pt modelId="{74EBE12B-13FF-4607-B451-6AD0FE57E793}" type="pres">
      <dgm:prSet presAssocID="{B5941547-9772-45F6-BA18-6190C9449B6D}" presName="gear3dstNode" presStyleLbl="node1" presStyleIdx="2" presStyleCnt="3"/>
      <dgm:spPr/>
      <dgm:t>
        <a:bodyPr/>
        <a:lstStyle/>
        <a:p>
          <a:endParaRPr lang="en-GB"/>
        </a:p>
      </dgm:t>
    </dgm:pt>
    <dgm:pt modelId="{CCB86923-45C3-4830-8289-AD83933F01F0}" type="pres">
      <dgm:prSet presAssocID="{2EE249E1-150A-47A1-9B41-A29E04E47EAE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61B36615-D868-4ED4-BA8C-2ECDC92D1D0B}" type="pres">
      <dgm:prSet presAssocID="{C9831F57-D88C-4335-A954-02C6FC86F55A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333A2303-54D4-49BD-95FE-9F80FFE8CCDC}" type="pres">
      <dgm:prSet presAssocID="{CBDA2BA1-0BA7-4AA5-881D-5FA215337CD1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2EB028AE-CC7F-4BE6-874F-58D4EC827FFD}" type="presOf" srcId="{AAD78263-FC6C-4C0C-8646-A20176C279A7}" destId="{9B889722-6D63-4294-9EC3-C183EF5AF0BB}" srcOrd="2" destOrd="0" presId="urn:microsoft.com/office/officeart/2005/8/layout/gear1"/>
    <dgm:cxn modelId="{02B6B14B-9484-4A8E-BE59-CC034B606299}" srcId="{24DA29A9-3BAD-4627-AA18-E536D901CFDD}" destId="{B5941547-9772-45F6-BA18-6190C9449B6D}" srcOrd="2" destOrd="0" parTransId="{B27B77EE-B128-4673-BF7D-1980C53A03DD}" sibTransId="{CBDA2BA1-0BA7-4AA5-881D-5FA215337CD1}"/>
    <dgm:cxn modelId="{C119A615-E276-41C4-ACD3-DF5743562DF0}" srcId="{24DA29A9-3BAD-4627-AA18-E536D901CFDD}" destId="{AAD78263-FC6C-4C0C-8646-A20176C279A7}" srcOrd="0" destOrd="0" parTransId="{57A16671-C800-4E60-85DF-76396560776F}" sibTransId="{2EE249E1-150A-47A1-9B41-A29E04E47EAE}"/>
    <dgm:cxn modelId="{A1B8850C-CFB4-469A-84BC-5FF90EF80E77}" type="presOf" srcId="{CF6B8FF3-1331-4DDA-A9F3-7D419C36E3D8}" destId="{1522A852-7370-462F-A414-B8D335903563}" srcOrd="1" destOrd="0" presId="urn:microsoft.com/office/officeart/2005/8/layout/gear1"/>
    <dgm:cxn modelId="{E49A400F-1FA6-4AE5-8CAC-141D71F937E8}" type="presOf" srcId="{CF6B8FF3-1331-4DDA-A9F3-7D419C36E3D8}" destId="{09234A56-7C11-4812-8EC8-0F27BAF9A33D}" srcOrd="2" destOrd="0" presId="urn:microsoft.com/office/officeart/2005/8/layout/gear1"/>
    <dgm:cxn modelId="{1BFC3FA5-A0CA-4572-89BD-E442061CEABE}" type="presOf" srcId="{B5941547-9772-45F6-BA18-6190C9449B6D}" destId="{2EA2E71D-872E-4C9B-8A8D-EE38EA60C746}" srcOrd="1" destOrd="0" presId="urn:microsoft.com/office/officeart/2005/8/layout/gear1"/>
    <dgm:cxn modelId="{BB6A9289-831F-47DC-BF87-151BB149B2ED}" type="presOf" srcId="{AAD78263-FC6C-4C0C-8646-A20176C279A7}" destId="{F15A8C23-51B0-4C52-9577-04E2B476E8D6}" srcOrd="0" destOrd="0" presId="urn:microsoft.com/office/officeart/2005/8/layout/gear1"/>
    <dgm:cxn modelId="{76C6A9FF-9B2E-41EC-B285-44B7ACE0D311}" type="presOf" srcId="{CF6B8FF3-1331-4DDA-A9F3-7D419C36E3D8}" destId="{1E63BF24-22F7-40B7-B6BA-9A37C01815A6}" srcOrd="0" destOrd="0" presId="urn:microsoft.com/office/officeart/2005/8/layout/gear1"/>
    <dgm:cxn modelId="{2F9F0FB6-44C9-48E5-8052-BB0352E704D3}" type="presOf" srcId="{CBDA2BA1-0BA7-4AA5-881D-5FA215337CD1}" destId="{333A2303-54D4-49BD-95FE-9F80FFE8CCDC}" srcOrd="0" destOrd="0" presId="urn:microsoft.com/office/officeart/2005/8/layout/gear1"/>
    <dgm:cxn modelId="{44A42BD9-AE92-4F87-AAE9-228DE66384DA}" type="presOf" srcId="{B5941547-9772-45F6-BA18-6190C9449B6D}" destId="{74EBE12B-13FF-4607-B451-6AD0FE57E793}" srcOrd="3" destOrd="0" presId="urn:microsoft.com/office/officeart/2005/8/layout/gear1"/>
    <dgm:cxn modelId="{BB0F165A-0017-4D2B-B0F4-2E285BF7E6AE}" srcId="{24DA29A9-3BAD-4627-AA18-E536D901CFDD}" destId="{CF6B8FF3-1331-4DDA-A9F3-7D419C36E3D8}" srcOrd="1" destOrd="0" parTransId="{487C13CE-BDF5-47A7-AD26-0D82A09E82C8}" sibTransId="{C9831F57-D88C-4335-A954-02C6FC86F55A}"/>
    <dgm:cxn modelId="{C86F337F-3F63-4138-853A-764C392321E3}" type="presOf" srcId="{2EE249E1-150A-47A1-9B41-A29E04E47EAE}" destId="{CCB86923-45C3-4830-8289-AD83933F01F0}" srcOrd="0" destOrd="0" presId="urn:microsoft.com/office/officeart/2005/8/layout/gear1"/>
    <dgm:cxn modelId="{1C77490A-7891-4DF5-A406-EB29C929B3FC}" type="presOf" srcId="{C9831F57-D88C-4335-A954-02C6FC86F55A}" destId="{61B36615-D868-4ED4-BA8C-2ECDC92D1D0B}" srcOrd="0" destOrd="0" presId="urn:microsoft.com/office/officeart/2005/8/layout/gear1"/>
    <dgm:cxn modelId="{7A1B47B6-77C7-42AD-8426-E16D75DDB1E6}" type="presOf" srcId="{24DA29A9-3BAD-4627-AA18-E536D901CFDD}" destId="{AE3828B0-C780-48E8-8A62-999AC02716A0}" srcOrd="0" destOrd="0" presId="urn:microsoft.com/office/officeart/2005/8/layout/gear1"/>
    <dgm:cxn modelId="{F59346D5-D6D7-4CF6-B983-73B3198B4DB3}" type="presOf" srcId="{AAD78263-FC6C-4C0C-8646-A20176C279A7}" destId="{E7D94DAD-8D1F-4C28-8295-41469E0D51B4}" srcOrd="1" destOrd="0" presId="urn:microsoft.com/office/officeart/2005/8/layout/gear1"/>
    <dgm:cxn modelId="{22CDC409-0826-4744-B32A-81B80B8EB5D6}" type="presOf" srcId="{B5941547-9772-45F6-BA18-6190C9449B6D}" destId="{FCCDF4A5-1604-4C50-A096-7911A7BF7DA3}" srcOrd="2" destOrd="0" presId="urn:microsoft.com/office/officeart/2005/8/layout/gear1"/>
    <dgm:cxn modelId="{1796EDE3-F36E-4E10-BF39-D43B9428CF51}" type="presOf" srcId="{B5941547-9772-45F6-BA18-6190C9449B6D}" destId="{F6CB59B6-BF08-43B5-BB22-955C5A4ABE80}" srcOrd="0" destOrd="0" presId="urn:microsoft.com/office/officeart/2005/8/layout/gear1"/>
    <dgm:cxn modelId="{97177D05-5EF5-4291-BC57-132E6063B16E}" type="presParOf" srcId="{AE3828B0-C780-48E8-8A62-999AC02716A0}" destId="{F15A8C23-51B0-4C52-9577-04E2B476E8D6}" srcOrd="0" destOrd="0" presId="urn:microsoft.com/office/officeart/2005/8/layout/gear1"/>
    <dgm:cxn modelId="{D54381FE-3653-4A53-98E8-695B815D3236}" type="presParOf" srcId="{AE3828B0-C780-48E8-8A62-999AC02716A0}" destId="{E7D94DAD-8D1F-4C28-8295-41469E0D51B4}" srcOrd="1" destOrd="0" presId="urn:microsoft.com/office/officeart/2005/8/layout/gear1"/>
    <dgm:cxn modelId="{6F8DD9AD-D156-4F06-BFD7-851CBB19FEC4}" type="presParOf" srcId="{AE3828B0-C780-48E8-8A62-999AC02716A0}" destId="{9B889722-6D63-4294-9EC3-C183EF5AF0BB}" srcOrd="2" destOrd="0" presId="urn:microsoft.com/office/officeart/2005/8/layout/gear1"/>
    <dgm:cxn modelId="{63582B78-BCAF-4B03-A74A-9AED7D478149}" type="presParOf" srcId="{AE3828B0-C780-48E8-8A62-999AC02716A0}" destId="{1E63BF24-22F7-40B7-B6BA-9A37C01815A6}" srcOrd="3" destOrd="0" presId="urn:microsoft.com/office/officeart/2005/8/layout/gear1"/>
    <dgm:cxn modelId="{6D43CB5A-810C-4CDC-B034-FE7414DD4141}" type="presParOf" srcId="{AE3828B0-C780-48E8-8A62-999AC02716A0}" destId="{1522A852-7370-462F-A414-B8D335903563}" srcOrd="4" destOrd="0" presId="urn:microsoft.com/office/officeart/2005/8/layout/gear1"/>
    <dgm:cxn modelId="{054B403D-53D0-458C-B0C4-ACBC2FC63816}" type="presParOf" srcId="{AE3828B0-C780-48E8-8A62-999AC02716A0}" destId="{09234A56-7C11-4812-8EC8-0F27BAF9A33D}" srcOrd="5" destOrd="0" presId="urn:microsoft.com/office/officeart/2005/8/layout/gear1"/>
    <dgm:cxn modelId="{F4E0B8CD-A28F-4947-BB49-B5E997DCA6ED}" type="presParOf" srcId="{AE3828B0-C780-48E8-8A62-999AC02716A0}" destId="{F6CB59B6-BF08-43B5-BB22-955C5A4ABE80}" srcOrd="6" destOrd="0" presId="urn:microsoft.com/office/officeart/2005/8/layout/gear1"/>
    <dgm:cxn modelId="{4207B92C-ABF2-4360-BA11-D7B782657CE4}" type="presParOf" srcId="{AE3828B0-C780-48E8-8A62-999AC02716A0}" destId="{2EA2E71D-872E-4C9B-8A8D-EE38EA60C746}" srcOrd="7" destOrd="0" presId="urn:microsoft.com/office/officeart/2005/8/layout/gear1"/>
    <dgm:cxn modelId="{C72665C5-EF3E-4520-8368-E3F359CA7D31}" type="presParOf" srcId="{AE3828B0-C780-48E8-8A62-999AC02716A0}" destId="{FCCDF4A5-1604-4C50-A096-7911A7BF7DA3}" srcOrd="8" destOrd="0" presId="urn:microsoft.com/office/officeart/2005/8/layout/gear1"/>
    <dgm:cxn modelId="{DDA6A109-FE6C-471E-8717-DE724CCD0DF2}" type="presParOf" srcId="{AE3828B0-C780-48E8-8A62-999AC02716A0}" destId="{74EBE12B-13FF-4607-B451-6AD0FE57E793}" srcOrd="9" destOrd="0" presId="urn:microsoft.com/office/officeart/2005/8/layout/gear1"/>
    <dgm:cxn modelId="{2EA3E0C1-4C85-41EB-932C-13917E7ACD6D}" type="presParOf" srcId="{AE3828B0-C780-48E8-8A62-999AC02716A0}" destId="{CCB86923-45C3-4830-8289-AD83933F01F0}" srcOrd="10" destOrd="0" presId="urn:microsoft.com/office/officeart/2005/8/layout/gear1"/>
    <dgm:cxn modelId="{67F9438B-ADB0-46B3-9DF9-88F05D31A376}" type="presParOf" srcId="{AE3828B0-C780-48E8-8A62-999AC02716A0}" destId="{61B36615-D868-4ED4-BA8C-2ECDC92D1D0B}" srcOrd="11" destOrd="0" presId="urn:microsoft.com/office/officeart/2005/8/layout/gear1"/>
    <dgm:cxn modelId="{AA9354FA-FA2E-4C45-9BCE-849BFCE3955F}" type="presParOf" srcId="{AE3828B0-C780-48E8-8A62-999AC02716A0}" destId="{333A2303-54D4-49BD-95FE-9F80FFE8CCD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B5B58-3A25-4547-8EE1-BEC14DBAD31D}">
      <dsp:nvSpPr>
        <dsp:cNvPr id="0" name=""/>
        <dsp:cNvSpPr/>
      </dsp:nvSpPr>
      <dsp:spPr>
        <a:xfrm>
          <a:off x="396872" y="0"/>
          <a:ext cx="6995160" cy="4525963"/>
        </a:xfrm>
        <a:prstGeom prst="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91C50-1F1A-45AB-BE74-725FD84EF1D7}">
      <dsp:nvSpPr>
        <dsp:cNvPr id="0" name=""/>
        <dsp:cNvSpPr/>
      </dsp:nvSpPr>
      <dsp:spPr>
        <a:xfrm>
          <a:off x="57121" y="1322848"/>
          <a:ext cx="2468880" cy="1810385"/>
        </a:xfrm>
        <a:prstGeom prst="roundRect">
          <a:avLst/>
        </a:prstGeom>
        <a:solidFill>
          <a:srgbClr val="DDDDD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PROIZVODNJA (CHP,OIE,PODSTICAJNE MERE, EE,REGULACIJA...)</a:t>
          </a:r>
          <a:endParaRPr lang="en-GB" sz="1600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>
        <a:off x="145497" y="1411224"/>
        <a:ext cx="2292128" cy="1633633"/>
      </dsp:txXfrm>
    </dsp:sp>
    <dsp:sp modelId="{8EAE4090-B502-4872-889B-AFD07BC02B12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rgbClr val="DDDDD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DISTRIBUCIJA (SMANJENJE GUBITAKA)</a:t>
          </a:r>
          <a:endParaRPr lang="en-GB" sz="1600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>
        <a:off x="2968735" y="1446164"/>
        <a:ext cx="2292128" cy="1633633"/>
      </dsp:txXfrm>
    </dsp:sp>
    <dsp:sp modelId="{783A8811-2F17-4C6D-9ECB-EBFF3F86F833}">
      <dsp:nvSpPr>
        <dsp:cNvPr id="0" name=""/>
        <dsp:cNvSpPr/>
      </dsp:nvSpPr>
      <dsp:spPr>
        <a:xfrm>
          <a:off x="5760720" y="1357788"/>
          <a:ext cx="2468880" cy="1810385"/>
        </a:xfrm>
        <a:prstGeom prst="roundRect">
          <a:avLst/>
        </a:prstGeom>
        <a:solidFill>
          <a:srgbClr val="DDDDDD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KRAJNJI KUPCI (GREĐEVINSKE I TERMOTEHNIČKE MERE)</a:t>
          </a:r>
          <a:endParaRPr lang="en-GB" sz="1600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>
        <a:off x="5849096" y="1446164"/>
        <a:ext cx="2292128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A8C23-51B0-4C52-9577-04E2B476E8D6}">
      <dsp:nvSpPr>
        <dsp:cNvPr id="0" name=""/>
        <dsp:cNvSpPr/>
      </dsp:nvSpPr>
      <dsp:spPr>
        <a:xfrm>
          <a:off x="1490565" y="1750481"/>
          <a:ext cx="1821802" cy="1821802"/>
        </a:xfrm>
        <a:prstGeom prst="gear9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Smanjenje</a:t>
          </a:r>
          <a:r>
            <a:rPr lang="sr-Latn-RS" sz="1000" kern="1200" dirty="0" smtClean="0"/>
            <a:t> ukupnog troška za  34%</a:t>
          </a:r>
          <a:endParaRPr lang="en-GB" sz="1000" kern="1200" dirty="0"/>
        </a:p>
      </dsp:txBody>
      <dsp:txXfrm>
        <a:off x="1856828" y="2177229"/>
        <a:ext cx="1089276" cy="936444"/>
      </dsp:txXfrm>
    </dsp:sp>
    <dsp:sp modelId="{1E63BF24-22F7-40B7-B6BA-9A37C01815A6}">
      <dsp:nvSpPr>
        <dsp:cNvPr id="0" name=""/>
        <dsp:cNvSpPr/>
      </dsp:nvSpPr>
      <dsp:spPr>
        <a:xfrm>
          <a:off x="430607" y="1319873"/>
          <a:ext cx="1324947" cy="1324947"/>
        </a:xfrm>
        <a:prstGeom prst="gear6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000" kern="1200" dirty="0" smtClean="0"/>
            <a:t>Nema </a:t>
          </a:r>
          <a:r>
            <a:rPr lang="sr-Latn-RS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uticaja</a:t>
          </a:r>
          <a:r>
            <a:rPr lang="sr-Latn-RS" sz="1000" kern="1200" dirty="0" smtClean="0"/>
            <a:t> na fiksni deo</a:t>
          </a:r>
          <a:endParaRPr lang="en-GB" sz="1000" kern="1200" dirty="0"/>
        </a:p>
      </dsp:txBody>
      <dsp:txXfrm>
        <a:off x="764166" y="1655448"/>
        <a:ext cx="657829" cy="653797"/>
      </dsp:txXfrm>
    </dsp:sp>
    <dsp:sp modelId="{F6CB59B6-BF08-43B5-BB22-955C5A4ABE80}">
      <dsp:nvSpPr>
        <dsp:cNvPr id="0" name=""/>
        <dsp:cNvSpPr/>
      </dsp:nvSpPr>
      <dsp:spPr>
        <a:xfrm rot="20700000">
          <a:off x="1172713" y="405795"/>
          <a:ext cx="1298177" cy="1298177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000" kern="1200" dirty="0" smtClean="0"/>
            <a:t>Smanjenje </a:t>
          </a:r>
          <a:r>
            <a:rPr lang="sr-Latn-RS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varijabilnog</a:t>
          </a:r>
          <a:r>
            <a:rPr lang="sr-Latn-RS" sz="1000" kern="1200" dirty="0" smtClean="0"/>
            <a:t> dela za 60%</a:t>
          </a:r>
          <a:endParaRPr lang="en-GB" sz="1000" kern="1200" dirty="0"/>
        </a:p>
      </dsp:txBody>
      <dsp:txXfrm rot="-20700000">
        <a:off x="1457441" y="690523"/>
        <a:ext cx="728720" cy="728720"/>
      </dsp:txXfrm>
    </dsp:sp>
    <dsp:sp modelId="{CCB86923-45C3-4830-8289-AD83933F01F0}">
      <dsp:nvSpPr>
        <dsp:cNvPr id="0" name=""/>
        <dsp:cNvSpPr/>
      </dsp:nvSpPr>
      <dsp:spPr>
        <a:xfrm>
          <a:off x="1341041" y="1480902"/>
          <a:ext cx="2331907" cy="2331907"/>
        </a:xfrm>
        <a:prstGeom prst="circularArrow">
          <a:avLst>
            <a:gd name="adj1" fmla="val 4688"/>
            <a:gd name="adj2" fmla="val 299029"/>
            <a:gd name="adj3" fmla="val 2490750"/>
            <a:gd name="adj4" fmla="val 1591715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36615-D868-4ED4-BA8C-2ECDC92D1D0B}">
      <dsp:nvSpPr>
        <dsp:cNvPr id="0" name=""/>
        <dsp:cNvSpPr/>
      </dsp:nvSpPr>
      <dsp:spPr>
        <a:xfrm>
          <a:off x="195962" y="1030497"/>
          <a:ext cx="1694276" cy="16942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A2303-54D4-49BD-95FE-9F80FFE8CCDC}">
      <dsp:nvSpPr>
        <dsp:cNvPr id="0" name=""/>
        <dsp:cNvSpPr/>
      </dsp:nvSpPr>
      <dsp:spPr>
        <a:xfrm>
          <a:off x="872431" y="125230"/>
          <a:ext cx="1826770" cy="18267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0.17473</cdr:x>
      <cdr:y>0.07382</cdr:y>
    </cdr:from>
    <cdr:to>
      <cdr:x>0.883</cdr:x>
      <cdr:y>0.17993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304800"/>
          <a:ext cx="432435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600" dirty="0" smtClean="0">
              <a:latin typeface="Arial" panose="020B0604020202020204" pitchFamily="34" charset="0"/>
              <a:cs typeface="Arial" panose="020B0604020202020204" pitchFamily="34" charset="0"/>
            </a:rPr>
            <a:t>Specifična potrošnja</a:t>
          </a:r>
          <a:r>
            <a:rPr lang="sr-Cyrl-RS" sz="16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sr-Latn-R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Latn-RS" sz="1600" dirty="0">
              <a:latin typeface="Arial" panose="020B0604020202020204" pitchFamily="34" charset="0"/>
              <a:cs typeface="Arial" panose="020B0604020202020204" pitchFamily="34" charset="0"/>
            </a:rPr>
            <a:t>kWh/m²/god)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6421C-A0D3-4AED-98CD-BCA0FE3DB86E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156C8-4E54-4819-820D-8A2B5C6BA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5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04C7D4E9-E165-4DB0-B2DE-194352C82004}" type="datetime1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25.9.2019.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C1CF5F07-F0ED-43BA-80D8-728E025A6A6C}" type="slidenum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‹#›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2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3994C731-1DFE-4E08-919E-1C16A63B74A2}" type="datetime1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25.9.2019.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77331E29-E4BA-4849-982A-1D1F3FAB30D0}" type="slidenum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‹#›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9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4718CC0C-8852-421C-8AFD-170BBAA1696F}" type="datetime1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25.9.2019.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94CFC1B0-83E6-4BD4-B035-ED00C7C88F65}" type="slidenum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‹#›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6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5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27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2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77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1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7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6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CCA3AE31-A367-4AB5-828B-3044AD53BF33}" type="datetime1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25.9.2019.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998E25EC-EFBF-46CA-9693-BFBC79988B8C}" type="slidenum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‹#›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23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63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20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29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46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13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06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05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41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86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A62B6728-2D68-4414-997A-76EF09B659FC}" type="datetime1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25.9.2019.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3AC3CD06-E3C5-4E31-96F7-C9E8B4EE254E}" type="slidenum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‹#›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91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6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57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57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50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14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61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76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75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07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8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030F8D53-87A8-4B11-BA08-66495FF93C4B}" type="datetime1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25.9.2019.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9AB71998-B8A8-4DF1-B546-250986E34D7B}" type="slidenum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‹#›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78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06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08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56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16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1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A5725E61-BE44-4023-8920-F8764EB666A2}" type="datetime1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25.9.2019.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4C31658B-58F3-425C-AEB7-A522CE41614A}" type="slidenum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‹#›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2CB0532D-03F7-4C3A-809F-EA3EF0F57EB6}" type="datetime1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25.9.2019.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8FAE430B-A60D-4E33-94B4-440027777917}" type="slidenum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‹#›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2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C2743402-F1E2-410D-BEE6-CABF2AEAE7A5}" type="datetime1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25.9.2019.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C34F9DD6-A6C5-4A73-805C-8E1C73E2BFED}" type="slidenum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‹#›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4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A5C85B72-6C4A-44CC-8866-4A2CE95D73D0}" type="datetime1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25.9.2019.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0A3536D0-011F-4E37-951E-E026895542F8}" type="slidenum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‹#›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2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15A6792C-F9F5-49FF-8B96-F0C8E57258FA}" type="datetime1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25.9.2019.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B7A8CEAB-E690-4BE2-8F86-777B172366BB}" type="slidenum">
              <a:rPr lang="sr-Latn-CS" alt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FF"/>
                </a:buClr>
              </a:pPr>
              <a:t>‹#›</a:t>
            </a:fld>
            <a:endParaRPr lang="sr-Latn-C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2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None/>
            </a:pPr>
            <a:fld id="{73847373-B0DF-42F3-BFD2-53527A1DBFBA}" type="datetime1">
              <a:rPr lang="sr-Latn-CS" altLang="en-US" b="1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75000"/>
                <a:buFont typeface="Wingdings" pitchFamily="2" charset="2"/>
                <a:buNone/>
              </a:pPr>
              <a:t>25.9.2019.</a:t>
            </a:fld>
            <a:endParaRPr lang="sr-Latn-CS" altLang="en-US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sr-Latn-CS" altLang="en-US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None/>
            </a:pPr>
            <a:fld id="{1DC096A3-BC62-4A0A-B737-BBBCFC7D9BB7}" type="slidenum">
              <a:rPr lang="sr-Latn-CS" altLang="en-US" b="1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75000"/>
                <a:buFont typeface="Wingdings" pitchFamily="2" charset="2"/>
                <a:buNone/>
              </a:pPr>
              <a:t>‹#›</a:t>
            </a:fld>
            <a:endParaRPr lang="sr-Latn-CS" altLang="en-US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5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8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8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21CF-8096-4461-9AEC-9C93CA6B0F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9B35B-89CC-4261-8BB9-CFB849FB3E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20888"/>
            <a:ext cx="6629400" cy="1998712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Kako ćemo se grejati naredne zime?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4581128"/>
            <a:ext cx="9144000" cy="864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None/>
            </a:pPr>
            <a:r>
              <a:rPr lang="en-US" altLang="en-US" sz="1400" b="1" dirty="0">
                <a:solidFill>
                  <a:srgbClr val="FF0000"/>
                </a:solidFill>
                <a:effectLst/>
              </a:rPr>
              <a:t/>
            </a:r>
            <a:br>
              <a:rPr lang="en-US" altLang="en-US" sz="1400" b="1" dirty="0">
                <a:solidFill>
                  <a:srgbClr val="FF0000"/>
                </a:solidFill>
                <a:effectLst/>
              </a:rPr>
            </a:br>
            <a:r>
              <a:rPr lang="sr-Latn-RS" altLang="en-US" sz="1400" b="1" dirty="0" smtClean="0">
                <a:solidFill>
                  <a:srgbClr val="002060"/>
                </a:solidFill>
                <a:effectLst/>
              </a:rPr>
              <a:t>Dejan Stojanović dipl.maš.inž.</a:t>
            </a:r>
            <a:endParaRPr lang="en-US" altLang="en-US" sz="18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GB" b="1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9" name="Picture 8" descr="C:\Users\Toplane Srbije 2\Desktop\TOPS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82875"/>
            <a:ext cx="669290" cy="669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35696" y="5445224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altLang="en-US" sz="200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8045" y="5509323"/>
            <a:ext cx="3886203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</a:pPr>
            <a:endParaRPr lang="sr-Cyrl-RS" sz="1400" b="1" dirty="0">
              <a:solidFill>
                <a:srgbClr val="000066"/>
              </a:solidFill>
              <a:latin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</a:pPr>
            <a:endParaRPr lang="sr-Cyrl-RS" sz="1400" b="1" dirty="0">
              <a:solidFill>
                <a:srgbClr val="000066"/>
              </a:solidFill>
              <a:latin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</a:pPr>
            <a:r>
              <a:rPr lang="sr-Latn-RS" sz="1400" b="1" dirty="0" smtClean="0">
                <a:solidFill>
                  <a:srgbClr val="000066"/>
                </a:solidFill>
                <a:latin typeface="Arial" charset="0"/>
              </a:rPr>
              <a:t>Poslovno udruženje „Toplane Srbije“</a:t>
            </a:r>
            <a:endParaRPr lang="sr-Cyrl-RS" sz="1400" b="1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Kako smanjiti troškove toplotne energije krajnjim kupcima?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2566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Rezultat slika za e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75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Smanjenje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troškova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konverzijom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energenta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54" y="2381725"/>
            <a:ext cx="6511092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096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20,2%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66063" y="375116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5,1%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48064" y="2749570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46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Iskustva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Nemačka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:Christian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Letalik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3249450" cy="436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8048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422138"/>
            <a:ext cx="3146425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04048" y="5439073"/>
            <a:ext cx="420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 chips in Germany = 2,5-3,5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/kWh (!!!!)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5021" y="6046109"/>
            <a:ext cx="50217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" marR="120014" lvl="0" indent="301625">
              <a:spcBef>
                <a:spcPts val="340"/>
              </a:spcBef>
            </a:pPr>
            <a:r>
              <a:rPr lang="en-GB" sz="1200" b="1" spc="-5" dirty="0">
                <a:solidFill>
                  <a:prstClr val="black"/>
                </a:solidFill>
                <a:latin typeface="Arial"/>
                <a:cs typeface="Arial"/>
              </a:rPr>
              <a:t>2018: same structure;  average full costs 9-10</a:t>
            </a:r>
            <a:r>
              <a:rPr lang="en-GB" sz="12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GB" sz="1200" b="1" dirty="0" err="1">
                <a:solidFill>
                  <a:prstClr val="black"/>
                </a:solidFill>
                <a:latin typeface="Arial"/>
                <a:cs typeface="Arial"/>
              </a:rPr>
              <a:t>ct</a:t>
            </a:r>
            <a:r>
              <a:rPr lang="en-GB" sz="1200" b="1" dirty="0">
                <a:solidFill>
                  <a:prstClr val="black"/>
                </a:solidFill>
                <a:latin typeface="Arial"/>
                <a:cs typeface="Arial"/>
              </a:rPr>
              <a:t>/kWh</a:t>
            </a:r>
            <a:endParaRPr lang="en-GB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7089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Capital costs: ~ 25 - 35 %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16016" y="486916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Fuel costs for biomass: ~ 30 - 40 %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76" y="620688"/>
            <a:ext cx="147542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054276" y="2276872"/>
            <a:ext cx="205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podsticaja!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77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Gubici u distributivnom sistemu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83" y="2143960"/>
            <a:ext cx="5560034" cy="343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6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Smanjenje troškova sa strane krajnjeg kupca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rgbClr val="F8AB30"/>
              </a:buClr>
              <a:buNone/>
            </a:pPr>
            <a:endParaRPr lang="de-DE" sz="1600" dirty="0">
              <a:solidFill>
                <a:srgbClr val="5F5F5F"/>
              </a:solidFill>
            </a:endParaRPr>
          </a:p>
          <a:p>
            <a:endParaRPr lang="en-GB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505584"/>
              </p:ext>
            </p:extLst>
          </p:nvPr>
        </p:nvGraphicFramePr>
        <p:xfrm>
          <a:off x="323528" y="1340768"/>
          <a:ext cx="5184576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97165607"/>
              </p:ext>
            </p:extLst>
          </p:nvPr>
        </p:nvGraphicFramePr>
        <p:xfrm>
          <a:off x="5364088" y="1628800"/>
          <a:ext cx="3312368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482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Zakonodavni </a:t>
            </a:r>
            <a:r>
              <a:rPr lang="sv-SE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okvir za primenu mera energetske </a:t>
            </a:r>
            <a:r>
              <a:rPr lang="sv-SE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efikasnosti</a:t>
            </a:r>
            <a:r>
              <a:rPr lang="sr-Latn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Zakon o efikasnom korišćenju energije.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Svake od narednih 5 godina ušteda 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1% </a:t>
            </a: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ukupne primarne energije.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ajveći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potencijal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uštedu</a:t>
            </a: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energije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povezan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poboljšanjem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termičke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zaštite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zgrada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bi se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smanjili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toplotni</a:t>
            </a: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gubici</a:t>
            </a: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Budžetski fond (nacionalni , lokalni)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zvođenje radova na obnovi uličnih fasada   stamben</a:t>
            </a: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 zgrada i individualn</a:t>
            </a: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 objek</a:t>
            </a: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 u privatnom vlasništvu</a:t>
            </a: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 izvršeno je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 bez pravnog osnova, što je suprotno članu 56. stav 4. Zakona o budžetskom sistemu</a:t>
            </a: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5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GB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Javna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raspolaganju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pod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kontrolom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Republike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Srbije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lokalne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vlasti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organizacija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obavezno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socijalno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osiguranje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GB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Direktni</a:t>
            </a:r>
            <a:r>
              <a:rPr lang="en-GB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korisnici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budžetskih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organi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organizacije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Republike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Srbije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organi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službe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lokalne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vlasti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Zakon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budžetskom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sistemu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5600" dirty="0" err="1">
                <a:latin typeface="Arial" panose="020B0604020202020204" pitchFamily="34" charset="0"/>
                <a:cs typeface="Arial" panose="020B0604020202020204" pitchFamily="34" charset="0"/>
              </a:rPr>
              <a:t>član</a:t>
            </a:r>
            <a:r>
              <a:rPr lang="en-GB" sz="5600" dirty="0">
                <a:latin typeface="Arial" panose="020B0604020202020204" pitchFamily="34" charset="0"/>
                <a:cs typeface="Arial" panose="020B0604020202020204" pitchFamily="34" charset="0"/>
              </a:rPr>
              <a:t> 105</a:t>
            </a:r>
          </a:p>
          <a:p>
            <a:pPr algn="just"/>
            <a:r>
              <a:rPr lang="en-GB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GB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odredbe</a:t>
            </a:r>
            <a:r>
              <a:rPr lang="en-GB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drugih</a:t>
            </a:r>
            <a:r>
              <a:rPr lang="en-GB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zakona</a:t>
            </a:r>
            <a:r>
              <a:rPr lang="en-GB" sz="5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GB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propisa</a:t>
            </a:r>
            <a:r>
              <a:rPr lang="en-GB" sz="5600" b="1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GB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suprotnosti</a:t>
            </a:r>
            <a:r>
              <a:rPr lang="en-GB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ovim</a:t>
            </a:r>
            <a:r>
              <a:rPr lang="en-GB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zakonom</a:t>
            </a:r>
            <a:r>
              <a:rPr lang="en-GB" sz="5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primenjuju</a:t>
            </a:r>
            <a:r>
              <a:rPr lang="en-GB" sz="56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odredbe</a:t>
            </a:r>
            <a:r>
              <a:rPr lang="en-GB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ovog</a:t>
            </a:r>
            <a:r>
              <a:rPr lang="en-GB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zakona</a:t>
            </a:r>
            <a:r>
              <a:rPr lang="en-GB" sz="5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80336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vi-VN" dirty="0"/>
              <a:t>Neinformisani kupci nerado plaćaju svoje račune, posebno ako ne znaju šta i koliko plaćaju.</a:t>
            </a:r>
          </a:p>
          <a:p>
            <a:pPr algn="just"/>
            <a:r>
              <a:rPr lang="vi-VN" dirty="0"/>
              <a:t>Ukoliko bi krajnji kupci imali pouzdane informacije za očekivati je da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će imati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/>
              <a:t>drugačiju </a:t>
            </a:r>
            <a:r>
              <a:rPr lang="vi-VN" dirty="0" smtClean="0"/>
              <a:t>percepciju</a:t>
            </a:r>
            <a:r>
              <a:rPr lang="sr-Latn-RS" dirty="0" smtClean="0"/>
              <a:t>.</a:t>
            </a:r>
            <a:endParaRPr lang="vi-VN" dirty="0"/>
          </a:p>
          <a:p>
            <a:pPr algn="just"/>
            <a:r>
              <a:rPr lang="vi-VN" dirty="0"/>
              <a:t>Pokrivanje opravdanih troškova poslovanja u obavljanju delatnosti proizvodnje, distribucije i snabdevanja toplotnom energijom kojima se obezbeđuje kratkoročna i dugoročna sigurnost snabdevanja.</a:t>
            </a:r>
          </a:p>
          <a:p>
            <a:pPr algn="just"/>
            <a:r>
              <a:rPr lang="vi-VN" dirty="0"/>
              <a:t>Podsticanje ekonomske i energetske efikasnosti.</a:t>
            </a:r>
          </a:p>
          <a:p>
            <a:pPr algn="just"/>
            <a:r>
              <a:rPr lang="vi-VN" dirty="0"/>
              <a:t>Nediskriminacija, odnosno jednaki položaj za sve kupce.</a:t>
            </a:r>
          </a:p>
          <a:p>
            <a:pPr algn="just"/>
            <a:r>
              <a:rPr lang="vi-VN" dirty="0"/>
              <a:t>Sprečavanje međusobnog subvencionisanja između pojedinih delatnosti koje obavlja SDG i između pojedinih grupa kupaca.</a:t>
            </a:r>
          </a:p>
          <a:p>
            <a:pPr algn="just"/>
            <a:r>
              <a:rPr lang="vi-VN" dirty="0"/>
              <a:t>Sprečavanje monopolskog ponašanja SDG.</a:t>
            </a:r>
          </a:p>
          <a:p>
            <a:pPr algn="just"/>
            <a:r>
              <a:rPr lang="vi-VN" dirty="0"/>
              <a:t>Rešavanje socijalne komponente na različite načine, osim socijalnim tarifama. </a:t>
            </a:r>
          </a:p>
          <a:p>
            <a:pPr marL="0" indent="0" algn="just">
              <a:buNone/>
            </a:pPr>
            <a:r>
              <a:rPr lang="vi-VN" b="1" dirty="0"/>
              <a:t>Moramo:</a:t>
            </a:r>
          </a:p>
          <a:p>
            <a:pPr marL="0" indent="0" algn="just">
              <a:buNone/>
            </a:pPr>
            <a:r>
              <a:rPr lang="vi-VN" b="1" dirty="0"/>
              <a:t>-čuti jedni druge; </a:t>
            </a:r>
          </a:p>
          <a:p>
            <a:pPr marL="0" indent="0" algn="just">
              <a:buNone/>
            </a:pPr>
            <a:r>
              <a:rPr lang="vi-VN" b="1" dirty="0"/>
              <a:t>-staviti se u položaj kupca; </a:t>
            </a:r>
          </a:p>
          <a:p>
            <a:pPr marL="0" indent="0" algn="just">
              <a:buNone/>
            </a:pPr>
            <a:r>
              <a:rPr lang="vi-VN" b="1" dirty="0"/>
              <a:t>-razgovarati pre nastanka problema i </a:t>
            </a:r>
          </a:p>
          <a:p>
            <a:pPr marL="0" indent="0" algn="just">
              <a:buNone/>
            </a:pPr>
            <a:r>
              <a:rPr lang="vi-VN" b="1" dirty="0"/>
              <a:t>-napraviti akcioni plan kako rešiti već napravljene probleme.</a:t>
            </a:r>
            <a:endParaRPr lang="en-GB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28243"/>
            <a:ext cx="2317440" cy="154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83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Neki pokazatelji SDG u Srbiji i EU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827580"/>
              </p:ext>
            </p:extLst>
          </p:nvPr>
        </p:nvGraphicFramePr>
        <p:xfrm>
          <a:off x="611560" y="4077072"/>
          <a:ext cx="777686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123173"/>
              </p:ext>
            </p:extLst>
          </p:nvPr>
        </p:nvGraphicFramePr>
        <p:xfrm>
          <a:off x="467544" y="1628800"/>
          <a:ext cx="8219256" cy="2304257"/>
        </p:xfrm>
        <a:graphic>
          <a:graphicData uri="http://schemas.openxmlformats.org/drawingml/2006/table">
            <a:tbl>
              <a:tblPr/>
              <a:tblGrid>
                <a:gridCol w="811247"/>
                <a:gridCol w="787358"/>
                <a:gridCol w="748560"/>
                <a:gridCol w="787358"/>
                <a:gridCol w="739431"/>
                <a:gridCol w="757689"/>
                <a:gridCol w="739431"/>
                <a:gridCol w="839848"/>
                <a:gridCol w="821591"/>
                <a:gridCol w="492955"/>
                <a:gridCol w="693788"/>
              </a:tblGrid>
              <a:tr h="17281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Instalisane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snage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sopstveni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kapacitet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Dužina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distributivne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mreže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Broj domaćinstava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Površina stambeni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Površina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poslovni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Površina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ukupno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Isporučena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energija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kupcima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efikasnosti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proizvodnja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efikasnosti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distribucija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Stepen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naplate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Specifična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potrošnja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krajnji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kupci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kWh/m2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629372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34542284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9170086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43712370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54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Neki pokazatelji SDG u Srbiji i </a:t>
            </a:r>
            <a: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sr-Latn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(izvor</a:t>
            </a:r>
            <a:r>
              <a:rPr lang="sr-Cyrl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r-Latn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odysee-mure)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645040"/>
              </p:ext>
            </p:extLst>
          </p:nvPr>
        </p:nvGraphicFramePr>
        <p:xfrm>
          <a:off x="457200" y="1600200"/>
          <a:ext cx="5698976" cy="46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91595091"/>
              </p:ext>
            </p:extLst>
          </p:nvPr>
        </p:nvGraphicFramePr>
        <p:xfrm>
          <a:off x="5724128" y="1628800"/>
          <a:ext cx="295232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215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Planirane i ugovorene količine energenata i energije za grejnu sezonu 2019/2020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136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221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Dug za energente i energiju u milionima dinara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1565"/>
            <a:ext cx="8229600" cy="452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76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Godišnji troškovi grejanja stana  60m²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739793"/>
              </p:ext>
            </p:extLst>
          </p:nvPr>
        </p:nvGraphicFramePr>
        <p:xfrm>
          <a:off x="1907704" y="1484785"/>
          <a:ext cx="61206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971600" y="4797152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Prednosti</a:t>
            </a: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grejanja</a:t>
            </a:r>
            <a:r>
              <a:rPr lang="sr-Latn-R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</a:t>
            </a:r>
            <a:r>
              <a:rPr lang="en-GB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SDG</a:t>
            </a:r>
            <a:r>
              <a:rPr lang="en-GB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GB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Bezbednost</a:t>
            </a:r>
            <a:endParaRPr lang="en-GB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GB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Pouzdanost</a:t>
            </a:r>
            <a:endParaRPr lang="en-GB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GB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</a:t>
            </a:r>
            <a:r>
              <a:rPr lang="en-GB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</a:t>
            </a: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ložište</a:t>
            </a: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umesto</a:t>
            </a: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mogo</a:t>
            </a: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malih</a:t>
            </a:r>
            <a:endParaRPr lang="en-GB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sr-Latn-R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Životna</a:t>
            </a:r>
            <a:r>
              <a:rPr lang="en-GB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sredina</a:t>
            </a: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GB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Održavanje</a:t>
            </a:r>
            <a:endParaRPr lang="en-GB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5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r-Latn-R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acrt izmene Odluke u delu trajanja grejne sezone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NACRT IZMENE ODLUKE O USLOVIMA I NAČINU SNABDEVANJA TOPLOTNOM ENERGIJOM U DELU TRAJANJA GREJNE SEZONE</a:t>
            </a:r>
          </a:p>
          <a:p>
            <a:pPr algn="just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Grejna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sezona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počinje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15.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oktobra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tekuće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završava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 15.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aprila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sledeće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Grejna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sezona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traje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roka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propisanog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stavu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ovog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člana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podacima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Republičkog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hidrometeorološkog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zavoda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spoljnog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vazduha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Gradu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Opštini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tri dana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uzastopno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 21:00 sat 12°C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niža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u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periodu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od:</a:t>
            </a: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- 1. do 14.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oktobra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tekuće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- 16.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aprila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3.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maja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sledeće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Izuzetno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, od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stava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ovog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člana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periodu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od 20.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septembra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do 1.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oktobra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tekuće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periodu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od 3. do 10.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maja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sledeće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trajati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grejna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sezona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podacima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Republičkog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hidrometeorološkog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zavoda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spoljnog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vazduha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Gradu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Opštini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tri dana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uzastopno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u 21:00 sat 12°C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niža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saglasnost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nadležnog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organa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jedinice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lokalne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samouprave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48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Obrazloženje za izmenu Odluke u delu trajanja grejne sezone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predloženom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korekcijom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krajnjih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granica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grejne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sezone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od 20.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septembra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do 1.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oktobra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tekuće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periodu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od 3. do 10.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maja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sledeće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dana u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periodu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od 1. do 19.septembra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od 10.  do 31.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maja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temperaturom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spoljnog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vazduha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ispod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12°C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sveo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bi se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sledstveno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2,2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4,5%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pojedinačnih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dana. </a:t>
            </a:r>
            <a:endParaRPr lang="sr-Latn-R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Treba imati u vidu da svako produžavanje grejne sezone nužno uzrokuje povećavanje troškova sistemima daljinskog grejanja, a samim tim i krajnjim kupcima toplotne energije i skraćuje period neophodan za obavljanje radova na održavanju i unapređenju sistema. S druge strane potrebno je napomenuti da proizvodni i distributivni delovi sistema daljinskog grejanja nisu koncipirani tako da u periodu remontnih aktivnosti mogu isporučivati toplotnu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energiju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Izmenu Odluke usvaja nadležni organ jedinice lokalne samouprave.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4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„Sekundarni efekti grejanja“ </a:t>
            </a:r>
            <a:endPara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Dobici za stan od 50 m2 koji se ne greje od susednih stanova:</a:t>
            </a:r>
          </a:p>
          <a:p>
            <a:pPr marL="0" indent="0">
              <a:buNone/>
            </a:pPr>
            <a:endParaRPr lang="sr-Latn-R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nema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vertikale i drugih izvora toplote, dva spoljna zida 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-25%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ima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vertikale i nema drugih izvora toplote, dva spoljna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zida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- 30%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nema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vertikale i drugih izvora toplote, jedan spoljni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zid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- 34%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ima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vertikale i nema drugih izvora toplote, jedan spoljni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zid</a:t>
            </a:r>
            <a:r>
              <a:rPr 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- 42%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060171" cy="24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70176"/>
            <a:ext cx="3240021" cy="24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 flipH="1">
            <a:off x="6000795" y="5517232"/>
            <a:ext cx="1163491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088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rbit 8">
    <a:dk1>
      <a:srgbClr val="000000"/>
    </a:dk1>
    <a:lt1>
      <a:srgbClr val="C5D9ED"/>
    </a:lt1>
    <a:dk2>
      <a:srgbClr val="000000"/>
    </a:dk2>
    <a:lt2>
      <a:srgbClr val="FFFFFF"/>
    </a:lt2>
    <a:accent1>
      <a:srgbClr val="F3F6FF"/>
    </a:accent1>
    <a:accent2>
      <a:srgbClr val="33CCCC"/>
    </a:accent2>
    <a:accent3>
      <a:srgbClr val="DFE9F4"/>
    </a:accent3>
    <a:accent4>
      <a:srgbClr val="000000"/>
    </a:accent4>
    <a:accent5>
      <a:srgbClr val="F8FAFF"/>
    </a:accent5>
    <a:accent6>
      <a:srgbClr val="2DB9B9"/>
    </a:accent6>
    <a:hlink>
      <a:srgbClr val="0000FF"/>
    </a:hlink>
    <a:folHlink>
      <a:srgbClr val="006699"/>
    </a:folHlink>
  </a:clrScheme>
  <a:fontScheme name="Orbi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938</Words>
  <Application>Microsoft Office PowerPoint</Application>
  <PresentationFormat>On-screen Show (4:3)</PresentationFormat>
  <Paragraphs>126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1_Office Theme</vt:lpstr>
      <vt:lpstr>2_Office Theme</vt:lpstr>
      <vt:lpstr>Office Theme</vt:lpstr>
      <vt:lpstr>3_Office Theme</vt:lpstr>
      <vt:lpstr>PowerPoint Presentation</vt:lpstr>
      <vt:lpstr>Neki pokazatelji SDG u Srbiji i EU</vt:lpstr>
      <vt:lpstr>Neki pokazatelji SDG u Srbiji i EU(izvor:odysee-mure)</vt:lpstr>
      <vt:lpstr>Planirane i ugovorene količine energenata i energije za grejnu sezonu 2019/2020</vt:lpstr>
      <vt:lpstr>Dug za energente i energiju u milionima dinara</vt:lpstr>
      <vt:lpstr>Godišnji troškovi grejanja stana  60m²</vt:lpstr>
      <vt:lpstr> Nacrt izmene Odluke u delu trajanja grejne sezone </vt:lpstr>
      <vt:lpstr>Obrazloženje za izmenu Odluke u delu trajanja grejne sezone</vt:lpstr>
      <vt:lpstr>„Sekundarni efekti grejanja“ </vt:lpstr>
      <vt:lpstr>Kako smanjiti troškove toplotne energije krajnjim kupcima?</vt:lpstr>
      <vt:lpstr>Smanjenje troškova konverzijom energenta  </vt:lpstr>
      <vt:lpstr>Iskustva Nemačka (Izvor :Christian Letalik) </vt:lpstr>
      <vt:lpstr>Gubici u distributivnom sistemu</vt:lpstr>
      <vt:lpstr>Smanjenje troškova sa strane krajnjeg kupca</vt:lpstr>
      <vt:lpstr>  Zakonodavni okvir za primenu mera energetske efikasnosti  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39</cp:revision>
  <dcterms:created xsi:type="dcterms:W3CDTF">2019-09-24T07:44:24Z</dcterms:created>
  <dcterms:modified xsi:type="dcterms:W3CDTF">2019-09-25T12:35:56Z</dcterms:modified>
</cp:coreProperties>
</file>