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273" r:id="rId3"/>
    <p:sldId id="271" r:id="rId4"/>
    <p:sldId id="272" r:id="rId5"/>
    <p:sldId id="306" r:id="rId6"/>
    <p:sldId id="265" r:id="rId7"/>
    <p:sldId id="275" r:id="rId8"/>
    <p:sldId id="289" r:id="rId9"/>
    <p:sldId id="266" r:id="rId10"/>
    <p:sldId id="312" r:id="rId11"/>
    <p:sldId id="311" r:id="rId12"/>
    <p:sldId id="307" r:id="rId13"/>
    <p:sldId id="309" r:id="rId14"/>
    <p:sldId id="310" r:id="rId15"/>
    <p:sldId id="278" r:id="rId16"/>
    <p:sldId id="290" r:id="rId17"/>
    <p:sldId id="291" r:id="rId18"/>
    <p:sldId id="303" r:id="rId19"/>
    <p:sldId id="295" r:id="rId20"/>
    <p:sldId id="302" r:id="rId21"/>
    <p:sldId id="313" r:id="rId22"/>
    <p:sldId id="301" r:id="rId23"/>
    <p:sldId id="294" r:id="rId24"/>
    <p:sldId id="280" r:id="rId25"/>
    <p:sldId id="293" r:id="rId26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816">
          <p15:clr>
            <a:srgbClr val="A4A3A4"/>
          </p15:clr>
        </p15:guide>
        <p15:guide id="4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7A067A"/>
    <a:srgbClr val="6F115D"/>
    <a:srgbClr val="C4122F"/>
    <a:srgbClr val="D0D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8" autoAdjust="0"/>
    <p:restoredTop sz="79575" autoAdjust="0"/>
  </p:normalViewPr>
  <p:slideViewPr>
    <p:cSldViewPr>
      <p:cViewPr varScale="1">
        <p:scale>
          <a:sx n="119" d="100"/>
          <a:sy n="119" d="100"/>
        </p:scale>
        <p:origin x="96" y="402"/>
      </p:cViewPr>
      <p:guideLst>
        <p:guide orient="horz" pos="2160"/>
        <p:guide pos="3840"/>
        <p:guide pos="6816"/>
        <p:guide pos="816"/>
      </p:guideLst>
    </p:cSldViewPr>
  </p:slideViewPr>
  <p:outlineViewPr>
    <p:cViewPr>
      <p:scale>
        <a:sx n="33" d="100"/>
        <a:sy n="33" d="100"/>
      </p:scale>
      <p:origin x="0" y="-63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.xml"/><Relationship Id="rId1" Type="http://schemas.microsoft.com/office/2011/relationships/chartStyle" Target="style3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94778990569478"/>
          <c:y val="0.15408754052802223"/>
          <c:w val="0.68329519856848153"/>
          <c:h val="0.713440443106376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2012406567669693"/>
                  <c:y val="-1.479542998301682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93,36</a:t>
                    </a:r>
                    <a:r>
                      <a:rPr lang="en-US" sz="1800" b="1" dirty="0" smtClean="0"/>
                      <a:t>%</a:t>
                    </a:r>
                    <a:endParaRPr lang="en-US" sz="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909095778612087E-2"/>
                  <c:y val="-2.841858539038466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3,89</a:t>
                    </a:r>
                    <a:r>
                      <a:rPr lang="en-US" sz="1800" b="1" dirty="0" smtClean="0"/>
                      <a:t>%</a:t>
                    </a:r>
                    <a:endParaRPr lang="en-US" sz="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950189667849965"/>
                  <c:y val="-3.79071197738007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2,75%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'ЕПС Група'!$D$24:$D$26</c:f>
              <c:strCache>
                <c:ptCount val="3"/>
                <c:pt idx="0">
                  <c:v>ЈП ЕПС - Огранак ЕПС Снабдевање </c:v>
                </c:pt>
                <c:pt idx="1">
                  <c:v>ЈП ЕПС - Трговина</c:v>
                </c:pt>
                <c:pt idx="2">
                  <c:v>Остали снабдевачи</c:v>
                </c:pt>
              </c:strCache>
            </c:strRef>
          </c:cat>
          <c:val>
            <c:numRef>
              <c:f>'ЕПС Група'!$E$24:$E$26</c:f>
              <c:numCache>
                <c:formatCode>#,##0</c:formatCode>
                <c:ptCount val="3"/>
                <c:pt idx="0">
                  <c:v>27701550.811085001</c:v>
                </c:pt>
                <c:pt idx="1">
                  <c:v>1153727.2308499999</c:v>
                </c:pt>
                <c:pt idx="2">
                  <c:v>817426.02667225804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853310002916305E-2"/>
          <c:y val="0.11880664916885389"/>
          <c:w val="0.72201721943847941"/>
          <c:h val="0.794219115096044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7103539447274971"/>
                  <c:y val="-9.8840769903762028E-4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93,87</a:t>
                    </a:r>
                    <a:r>
                      <a:rPr lang="en-US" sz="1600" b="1" dirty="0" smtClean="0"/>
                      <a:t>%</a:t>
                    </a:r>
                    <a:endParaRPr lang="en-US" sz="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601487314085742"/>
                  <c:y val="-4.022419952410313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4,08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599041597073084"/>
                  <c:y val="-2.749038221574415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2,04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'ЕПС Група'!$D$24:$D$26</c:f>
              <c:strCache>
                <c:ptCount val="3"/>
                <c:pt idx="0">
                  <c:v>ЈП ЕПС - Огранак ЕПС Снабдевање </c:v>
                </c:pt>
                <c:pt idx="1">
                  <c:v>ЈП ЕПС - Трговина</c:v>
                </c:pt>
                <c:pt idx="2">
                  <c:v>Остали снабдевачи</c:v>
                </c:pt>
              </c:strCache>
            </c:strRef>
          </c:cat>
          <c:val>
            <c:numRef>
              <c:f>'ЕПС Група'!$E$24:$E$26</c:f>
              <c:numCache>
                <c:formatCode>#,##0</c:formatCode>
                <c:ptCount val="3"/>
                <c:pt idx="0">
                  <c:v>20344996.656374</c:v>
                </c:pt>
                <c:pt idx="1">
                  <c:v>884653.41902999999</c:v>
                </c:pt>
                <c:pt idx="2">
                  <c:v>443058.67966602201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0" i="0">
                <a:latin typeface="Calibri Light" panose="020F030202020403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538253838959781"/>
          <c:y val="1.7173228346456661E-2"/>
          <c:w val="0.34461746161040213"/>
          <c:h val="0.25550787401574804"/>
        </c:manualLayout>
      </c:layout>
      <c:overlay val="0"/>
      <c:txPr>
        <a:bodyPr/>
        <a:lstStyle/>
        <a:p>
          <a:pPr>
            <a:defRPr sz="1400" b="0" i="0">
              <a:latin typeface="Calibri Light" panose="020F030202020403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72707307690436"/>
          <c:y val="0.22053891065573866"/>
          <c:w val="0.66380237861918334"/>
          <c:h val="0.77946108934426139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6.8164923368597877E-2"/>
                  <c:y val="-1.535305915248017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87,82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752019961549238E-2"/>
                  <c:y val="-3.887615475255625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8,11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950189667849965"/>
                  <c:y val="-3.79071197738007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4,06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'ЕПСС квалификовани'!$D$22:$D$24</c:f>
              <c:strCache>
                <c:ptCount val="3"/>
                <c:pt idx="0">
                  <c:v>ЈП ЕПС - Огранак ЕПС Снабдевање </c:v>
                </c:pt>
                <c:pt idx="1">
                  <c:v>ЈП ЕПС - Трговина</c:v>
                </c:pt>
                <c:pt idx="2">
                  <c:v>Остали снабдевачи</c:v>
                </c:pt>
              </c:strCache>
            </c:strRef>
          </c:cat>
          <c:val>
            <c:numRef>
              <c:f>'ЕПСС квалификовани'!$E$22:$E$24</c:f>
              <c:numCache>
                <c:formatCode>#,##0</c:formatCode>
                <c:ptCount val="3"/>
                <c:pt idx="0">
                  <c:v>9574765.7540000007</c:v>
                </c:pt>
                <c:pt idx="1">
                  <c:v>884653.41902999999</c:v>
                </c:pt>
                <c:pt idx="2">
                  <c:v>443058.67966602201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687461207998148E-2"/>
          <c:y val="0.27019558804031729"/>
          <c:w val="0.56295813100642167"/>
          <c:h val="0.7298044763914225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6.8164923368597877E-2"/>
                  <c:y val="-1.535305915248017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85,99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752019961549238E-2"/>
                  <c:y val="-3.887615475255625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8,20</a:t>
                    </a:r>
                    <a:r>
                      <a:rPr lang="en-US" sz="1800" b="1" dirty="0" smtClean="0"/>
                      <a:t>%</a:t>
                    </a:r>
                    <a:endParaRPr lang="en-US" sz="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950189667849965"/>
                  <c:y val="-3.79071197738007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5,81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'ЕПСС квалификовани'!$D$22:$D$24</c:f>
              <c:strCache>
                <c:ptCount val="3"/>
                <c:pt idx="0">
                  <c:v>ЈП ЕПС - Огранак ЕПС Снабдевање </c:v>
                </c:pt>
                <c:pt idx="1">
                  <c:v>ЈП ЕПС - Трговина</c:v>
                </c:pt>
                <c:pt idx="2">
                  <c:v>Остали снабдевачи</c:v>
                </c:pt>
              </c:strCache>
            </c:strRef>
          </c:cat>
          <c:val>
            <c:numRef>
              <c:f>'ЕПСС квалификовани'!$E$22:$E$24</c:f>
              <c:numCache>
                <c:formatCode>#,##0</c:formatCode>
                <c:ptCount val="3"/>
                <c:pt idx="0">
                  <c:v>12100978.035</c:v>
                </c:pt>
                <c:pt idx="1">
                  <c:v>1153727.2308499999</c:v>
                </c:pt>
                <c:pt idx="2">
                  <c:v>817426.02667225804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001188607220084"/>
          <c:y val="0.12558289789464819"/>
          <c:w val="0.45749500014198374"/>
          <c:h val="0.2521157469057288"/>
        </c:manualLayout>
      </c:layout>
      <c:overlay val="0"/>
      <c:txPr>
        <a:bodyPr/>
        <a:lstStyle/>
        <a:p>
          <a:pPr>
            <a:defRPr sz="1100" b="1" i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9372703412074"/>
          <c:y val="0.43928768993561901"/>
          <c:w val="0.27789466316710409"/>
          <c:h val="0.5340704609233263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4324257081723938E-2"/>
                  <c:y val="1.0045212958245691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87,82</a:t>
                    </a:r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607798861707987E-2"/>
                  <c:y val="-2.602309240492920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8,11</a:t>
                    </a:r>
                    <a:r>
                      <a:rPr lang="en-US" sz="1000" b="1" dirty="0" smtClean="0"/>
                      <a:t>%</a:t>
                    </a:r>
                    <a:endParaRPr lang="en-US" sz="1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90351628251742"/>
                  <c:y val="-3.7561896691164727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1,60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8456116389243021"/>
                  <c:y val="-7.4253330441318197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1,33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59000382633583"/>
                  <c:y val="-0.11115258574740941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0,26%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7396856227576044"/>
                  <c:y val="-0.1477017727044209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0,20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5514985338098811"/>
                  <c:y val="-0.18693027721310621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0,18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3237045794204905"/>
                  <c:y val="-0.22637652356235741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0,16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111032372860126"/>
                  <c:y val="-0.2652917824733791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sr-Cyrl-R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0,09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27728923838801E-2"/>
                  <c:y val="-0.29119515890110148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sr-Cyrl-R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0,08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8000730950252488E-2"/>
                  <c:y val="-0.2902145639866765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0,06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1681992028181049"/>
                  <c:y val="-0.2544036816025799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0,06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4277620396600565"/>
                  <c:y val="-0.21546740513938001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0,02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6690391092701995"/>
                  <c:y val="-0.17975639816323408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0,02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18803197649977779"/>
                  <c:y val="-0.14211597989713171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.2061231668333896"/>
                  <c:y val="-0.1044207478549486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0,00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21312021386300345"/>
                  <c:y val="-6.7047504712135275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0,00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.22268210698984048"/>
                  <c:y val="-2.7148288078339983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0,00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.22408549715770165"/>
                  <c:y val="1.2168994570745922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0,00</a:t>
                    </a:r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rPr>
                      <a:t>%</a:t>
                    </a:r>
                    <a:endParaRPr lang="en-US" sz="1000" b="1" i="0" u="none" strike="noStrike" kern="1200" baseline="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'ЕПСС квалификовани детаљно'!$D$35:$D$53</c:f>
              <c:strCache>
                <c:ptCount val="19"/>
                <c:pt idx="0">
                  <c:v>ЈП ЕПС - Огранак ЕПС Снабдевање (87,82%)</c:v>
                </c:pt>
                <c:pt idx="1">
                  <c:v>ЈП ЕПС - Трговина (8,11%)</c:v>
                </c:pt>
                <c:pt idx="2">
                  <c:v>Energia Gas and Power d.o.o. Beograd (1,60%)</c:v>
                </c:pt>
                <c:pt idx="3">
                  <c:v>Купци који немају уговор о потпуном снабдевању (1,33%)</c:v>
                </c:pt>
                <c:pt idx="4">
                  <c:v>НИС а.д. Нови Сад (0,26%)</c:v>
                </c:pt>
                <c:pt idx="5">
                  <c:v>ХЕП Енергија д.о.о. Београд (0,20%)</c:v>
                </c:pt>
                <c:pt idx="6">
                  <c:v>Нолеко д.о.о. Чачак (0,18%)</c:v>
                </c:pt>
                <c:pt idx="7">
                  <c:v>EFT Trade d.o.o. Beograd (0,16%)</c:v>
                </c:pt>
                <c:pt idx="8">
                  <c:v>С.О.К. д.о.о. Краљево (0,09%)</c:v>
                </c:pt>
                <c:pt idx="9">
                  <c:v>Proenergybgd d.o.o. Beograd (0,08%)</c:v>
                </c:pt>
                <c:pt idx="10">
                  <c:v>Nova Commodities d.o.o. Beograd (0,06%)</c:v>
                </c:pt>
                <c:pt idx="11">
                  <c:v>Future Energy BGR d.o.o. Beograd (0,06%)</c:v>
                </c:pt>
                <c:pt idx="12">
                  <c:v>Петрол д.о.о. Београд (0,02%)</c:v>
                </c:pt>
                <c:pt idx="13">
                  <c:v>Energy Delivery Solutions d.o.o. Beograd (0,02%)</c:v>
                </c:pt>
                <c:pt idx="14">
                  <c:v>Twinfin Tesla d.o.o. Beograd (0,01%)</c:v>
                </c:pt>
                <c:pt idx="15">
                  <c:v>GEN-I d.o.o. Beograd (0,00%)</c:v>
                </c:pt>
                <c:pt idx="16">
                  <c:v>Енекод д.о.о. Ниш (0,00%)</c:v>
                </c:pt>
                <c:pt idx="17">
                  <c:v>Eneko Energy d.o.o. Novi Sad, Kać (0,00%)</c:v>
                </c:pt>
                <c:pt idx="18">
                  <c:v>Restart Energy d.o.o. Beograd (0,00%)</c:v>
                </c:pt>
              </c:strCache>
            </c:strRef>
          </c:cat>
          <c:val>
            <c:numRef>
              <c:f>'ЕПСС квалификовани детаљно'!$E$35:$E$53</c:f>
              <c:numCache>
                <c:formatCode>#,##0</c:formatCode>
                <c:ptCount val="19"/>
                <c:pt idx="0">
                  <c:v>9574765.7540000007</c:v>
                </c:pt>
                <c:pt idx="1">
                  <c:v>884653.41902999999</c:v>
                </c:pt>
                <c:pt idx="2">
                  <c:v>174799.56700000001</c:v>
                </c:pt>
                <c:pt idx="3">
                  <c:v>144671.159086022</c:v>
                </c:pt>
                <c:pt idx="4">
                  <c:v>27867.348999999998</c:v>
                </c:pt>
                <c:pt idx="5">
                  <c:v>21313.489000000001</c:v>
                </c:pt>
                <c:pt idx="6">
                  <c:v>19542.276999999998</c:v>
                </c:pt>
                <c:pt idx="7">
                  <c:v>17697.9398</c:v>
                </c:pt>
                <c:pt idx="8">
                  <c:v>9796.1620000000003</c:v>
                </c:pt>
                <c:pt idx="9">
                  <c:v>9173.1689700000006</c:v>
                </c:pt>
                <c:pt idx="10">
                  <c:v>6181.3269300000002</c:v>
                </c:pt>
                <c:pt idx="11">
                  <c:v>6032.9713300000003</c:v>
                </c:pt>
                <c:pt idx="12">
                  <c:v>2251.8885500000001</c:v>
                </c:pt>
                <c:pt idx="13">
                  <c:v>1982.0260000000001</c:v>
                </c:pt>
                <c:pt idx="14">
                  <c:v>563.52499999999998</c:v>
                </c:pt>
                <c:pt idx="15">
                  <c:v>475.59199999999998</c:v>
                </c:pt>
                <c:pt idx="16">
                  <c:v>410.57400000000001</c:v>
                </c:pt>
                <c:pt idx="17">
                  <c:v>282.63400000000001</c:v>
                </c:pt>
                <c:pt idx="18">
                  <c:v>17.03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142401453451082"/>
          <c:y val="0.1279176986284786"/>
          <c:w val="0.33448527652669574"/>
          <c:h val="0.78292786271671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membership</a:t>
            </a:r>
          </a:p>
        </c:rich>
      </c:tx>
      <c:layout>
        <c:manualLayout>
          <c:xMode val="edge"/>
          <c:yMode val="edge"/>
          <c:x val="0.50522222222222224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membership!$B$2:$L$2</c:f>
              <c:strCache>
                <c:ptCount val="11"/>
                <c:pt idx="0">
                  <c:v>Feb</c:v>
                </c:pt>
                <c:pt idx="1">
                  <c:v>Mar</c:v>
                </c:pt>
                <c:pt idx="2">
                  <c:v>May </c:v>
                </c:pt>
                <c:pt idx="3">
                  <c:v>Jun</c:v>
                </c:pt>
                <c:pt idx="4">
                  <c:v>sept</c:v>
                </c:pt>
                <c:pt idx="5">
                  <c:v>Dec</c:v>
                </c:pt>
                <c:pt idx="6">
                  <c:v>May</c:v>
                </c:pt>
                <c:pt idx="7">
                  <c:v>Jun</c:v>
                </c:pt>
                <c:pt idx="8">
                  <c:v>May</c:v>
                </c:pt>
                <c:pt idx="9">
                  <c:v>July</c:v>
                </c:pt>
                <c:pt idx="10">
                  <c:v>August</c:v>
                </c:pt>
              </c:strCache>
            </c:strRef>
          </c:cat>
          <c:val>
            <c:numRef>
              <c:f>membership!$B$3:$L$3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333232"/>
        <c:axId val="209333792"/>
      </c:lineChart>
      <c:catAx>
        <c:axId val="20933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33792"/>
        <c:crosses val="autoZero"/>
        <c:auto val="1"/>
        <c:lblAlgn val="ctr"/>
        <c:lblOffset val="100"/>
        <c:noMultiLvlLbl val="0"/>
      </c:catAx>
      <c:valAx>
        <c:axId val="2093337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3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878771455657004E-2"/>
          <c:y val="2.0902031474578819E-2"/>
          <c:w val="0.92140261844720872"/>
          <c:h val="0.822188903193393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'price-volume chart (2)'!$A$3</c:f>
              <c:strCache>
                <c:ptCount val="1"/>
                <c:pt idx="0">
                  <c:v>2017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5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'price-volume chart (2)'!$B$1:$M$1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'price-volume chart (2)'!$B$3:$M$3</c:f>
              <c:numCache>
                <c:formatCode>General</c:formatCode>
                <c:ptCount val="12"/>
                <c:pt idx="0">
                  <c:v>50286.7</c:v>
                </c:pt>
                <c:pt idx="1">
                  <c:v>26478.400000000001</c:v>
                </c:pt>
                <c:pt idx="2">
                  <c:v>69761.2</c:v>
                </c:pt>
                <c:pt idx="3">
                  <c:v>61046.7</c:v>
                </c:pt>
                <c:pt idx="4">
                  <c:v>107222.7</c:v>
                </c:pt>
                <c:pt idx="5">
                  <c:v>78621.100000000006</c:v>
                </c:pt>
                <c:pt idx="6">
                  <c:v>44035.199999999997</c:v>
                </c:pt>
                <c:pt idx="7">
                  <c:v>57823.1</c:v>
                </c:pt>
                <c:pt idx="8">
                  <c:v>58343.5</c:v>
                </c:pt>
                <c:pt idx="9">
                  <c:v>74048</c:v>
                </c:pt>
                <c:pt idx="10">
                  <c:v>75700.2</c:v>
                </c:pt>
                <c:pt idx="11" formatCode="0.00">
                  <c:v>144189.9</c:v>
                </c:pt>
              </c:numCache>
            </c:numRef>
          </c:val>
        </c:ser>
        <c:ser>
          <c:idx val="2"/>
          <c:order val="1"/>
          <c:tx>
            <c:strRef>
              <c:f>'price-volume chart (2)'!$A$4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rgbClr val="FED6D2"/>
                </a:gs>
                <a:gs pos="55000">
                  <a:srgbClr val="FE8F86"/>
                </a:gs>
                <a:gs pos="100000">
                  <a:srgbClr val="971103"/>
                </a:gs>
              </a:gsLst>
              <a:lin ang="0" scaled="1"/>
              <a:tileRect/>
            </a:gra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'price-volume chart (2)'!$B$1:$M$1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'price-volume chart (2)'!$B$4:$M$4</c:f>
              <c:numCache>
                <c:formatCode>General</c:formatCode>
                <c:ptCount val="12"/>
                <c:pt idx="0">
                  <c:v>125614.6</c:v>
                </c:pt>
                <c:pt idx="1">
                  <c:v>95978.4</c:v>
                </c:pt>
                <c:pt idx="2">
                  <c:v>137413.9</c:v>
                </c:pt>
                <c:pt idx="3">
                  <c:v>222281.5</c:v>
                </c:pt>
                <c:pt idx="4">
                  <c:v>187434</c:v>
                </c:pt>
                <c:pt idx="5" formatCode="#,##0.00">
                  <c:v>229857.5</c:v>
                </c:pt>
                <c:pt idx="6">
                  <c:v>242508.5</c:v>
                </c:pt>
                <c:pt idx="7">
                  <c:v>184645.9</c:v>
                </c:pt>
                <c:pt idx="8">
                  <c:v>186901.8</c:v>
                </c:pt>
                <c:pt idx="9" formatCode="0.0">
                  <c:v>196772.8</c:v>
                </c:pt>
                <c:pt idx="10" formatCode="0.0">
                  <c:v>248937.60000000001</c:v>
                </c:pt>
                <c:pt idx="11" formatCode="0.00">
                  <c:v>259995.3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39952"/>
        <c:axId val="209340512"/>
      </c:barChart>
      <c:catAx>
        <c:axId val="20933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40512"/>
        <c:crosses val="autoZero"/>
        <c:auto val="1"/>
        <c:lblAlgn val="ctr"/>
        <c:lblOffset val="100"/>
        <c:noMultiLvlLbl val="0"/>
      </c:catAx>
      <c:valAx>
        <c:axId val="209340512"/>
        <c:scaling>
          <c:orientation val="minMax"/>
          <c:max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3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blipFill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/>
        </a:scene3d>
        <a:sp3d prstMaterial="softEdge"/>
      </c:spPr>
      <c:pictureOptions>
        <c:pictureFormat val="stretch"/>
      </c:pictureOptions>
    </c:sideWall>
    <c:backWall>
      <c:thickness val="0"/>
      <c:spPr>
        <a:blipFill>
          <a:blip xmlns:r="http://schemas.openxmlformats.org/officeDocument/2006/relationships" r:embed="rId4"/>
          <a:tile tx="0" ty="0" sx="100000" sy="100000" flip="none" algn="tl"/>
        </a:blipFill>
        <a:ln>
          <a:solidFill>
            <a:sysClr val="windowText" lastClr="000000"/>
          </a:solidFill>
        </a:ln>
        <a:effectLst/>
        <a:scene3d>
          <a:camera prst="orthographicFront"/>
          <a:lightRig rig="threePt" dir="t"/>
        </a:scene3d>
        <a:sp3d prstMaterial="softEdge">
          <a:contourClr>
            <a:sysClr val="windowText" lastClr="000000"/>
          </a:contourClr>
        </a:sp3d>
      </c:spPr>
      <c:pictureOptions>
        <c:pictureFormat val="stretch"/>
      </c:pictureOptions>
    </c:backWall>
    <c:plotArea>
      <c:layout>
        <c:manualLayout>
          <c:layoutTarget val="inner"/>
          <c:xMode val="edge"/>
          <c:yMode val="edge"/>
          <c:x val="5.4344739590241567E-2"/>
          <c:y val="2.8423766826635978E-2"/>
          <c:w val="0.92786120073007017"/>
          <c:h val="0.91163240114093858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33000">
                  <a:schemeClr val="accent6">
                    <a:lumMod val="67000"/>
                  </a:schemeClr>
                </a:gs>
                <a:gs pos="63000">
                  <a:schemeClr val="accent6">
                    <a:lumMod val="78000"/>
                    <a:lumOff val="22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150" dist="19050" dir="5400000" sx="105000" sy="105000" algn="ctr" rotWithShape="0">
                <a:srgbClr val="000000">
                  <a:alpha val="5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Sheet1!$N$2:$N$16</c:f>
              <c:numCache>
                <c:formatCode>0.00</c:formatCode>
                <c:ptCount val="15"/>
                <c:pt idx="0">
                  <c:v>30.94</c:v>
                </c:pt>
                <c:pt idx="1">
                  <c:v>32.093000000000004</c:v>
                </c:pt>
                <c:pt idx="2">
                  <c:v>32.604999999999997</c:v>
                </c:pt>
                <c:pt idx="3">
                  <c:v>32.896000000000001</c:v>
                </c:pt>
                <c:pt idx="4">
                  <c:v>33.692</c:v>
                </c:pt>
                <c:pt idx="5">
                  <c:v>33.286999999999999</c:v>
                </c:pt>
                <c:pt idx="6">
                  <c:v>34.069000000000003</c:v>
                </c:pt>
                <c:pt idx="7">
                  <c:v>34.683</c:v>
                </c:pt>
                <c:pt idx="8">
                  <c:v>33.906999999999996</c:v>
                </c:pt>
                <c:pt idx="9">
                  <c:v>34.002000000000002</c:v>
                </c:pt>
                <c:pt idx="10">
                  <c:v>32.46</c:v>
                </c:pt>
                <c:pt idx="11">
                  <c:v>33.835999999999999</c:v>
                </c:pt>
                <c:pt idx="12">
                  <c:v>33.659999999999997</c:v>
                </c:pt>
                <c:pt idx="13">
                  <c:v>34.063000000000002</c:v>
                </c:pt>
                <c:pt idx="14">
                  <c:v>33.472999999999999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834752"/>
        <c:axId val="213835312"/>
        <c:axId val="0"/>
      </c:bar3DChart>
      <c:catAx>
        <c:axId val="213834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r-Cyrl-RS" sz="1200" b="1" i="1">
                    <a:latin typeface="Arial" panose="020B0604020202020204" pitchFamily="34" charset="0"/>
                    <a:cs typeface="Arial" panose="020B0604020202020204" pitchFamily="34" charset="0"/>
                  </a:rPr>
                  <a:t>Година</a:t>
                </a:r>
                <a:endParaRPr lang="en-US" sz="1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1210458423549057"/>
              <c:y val="0.93876804436142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35312"/>
        <c:crosses val="autoZero"/>
        <c:auto val="1"/>
        <c:lblAlgn val="ctr"/>
        <c:lblOffset val="100"/>
        <c:noMultiLvlLbl val="0"/>
      </c:catAx>
      <c:valAx>
        <c:axId val="21383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 sz="1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Енергија</a:t>
                </a:r>
                <a:r>
                  <a:rPr lang="sr-Latn-RS" sz="1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r-Latn-RS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sr-Cyrl-RS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sr-Latn-RS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</a:t>
                </a:r>
                <a:r>
                  <a:rPr lang="sr-Latn-R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9.1317371839695002E-2"/>
              <c:y val="0.1051277175225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34752"/>
        <c:crosses val="autoZero"/>
        <c:crossBetween val="between"/>
      </c:valAx>
      <c:spPr>
        <a:blipFill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/>
      </c:spPr>
    </c:plotArea>
    <c:plotVisOnly val="0"/>
    <c:dispBlanksAs val="gap"/>
    <c:showDLblsOverMax val="0"/>
  </c:chart>
  <c:spPr>
    <a:blipFill>
      <a:blip xmlns:r="http://schemas.openxmlformats.org/officeDocument/2006/relationships" r:embed="rId5"/>
      <a:tile tx="0" ty="0" sx="100000" sy="100000" flip="none" algn="tl"/>
    </a:blip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  <a:scene3d>
      <a:camera prst="orthographicFront"/>
      <a:lightRig rig="threePt" dir="t"/>
    </a:scene3d>
    <a:sp3d prstMaterial="matte"/>
  </c:spPr>
  <c:txPr>
    <a:bodyPr/>
    <a:lstStyle/>
    <a:p>
      <a:pPr>
        <a:defRPr/>
      </a:pPr>
      <a:endParaRPr lang="en-US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9327D-CD84-4AF3-B9B3-AF7E8C157249}" type="doc">
      <dgm:prSet loTypeId="urn:microsoft.com/office/officeart/2005/8/layout/bList2" loCatId="list" qsTypeId="urn:microsoft.com/office/officeart/2005/8/quickstyle/3d5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BF85ACA-2CCE-4DD5-AD1E-ED0F0CF630E5}">
      <dgm:prSet phldrT="[Text]"/>
      <dgm:spPr/>
      <dgm:t>
        <a:bodyPr/>
        <a:lstStyle/>
        <a:p>
          <a:r>
            <a:rPr lang="sr-Latn-RS" dirty="0" smtClean="0"/>
            <a:t>Tekst</a:t>
          </a:r>
          <a:endParaRPr lang="en-US" dirty="0"/>
        </a:p>
      </dgm:t>
    </dgm:pt>
    <dgm:pt modelId="{ADD04B25-B150-495B-9482-B77541F65FCC}" type="parTrans" cxnId="{22A72E9E-2A41-4EB9-99B4-55F75A776490}">
      <dgm:prSet/>
      <dgm:spPr/>
      <dgm:t>
        <a:bodyPr/>
        <a:lstStyle/>
        <a:p>
          <a:endParaRPr lang="en-US"/>
        </a:p>
      </dgm:t>
    </dgm:pt>
    <dgm:pt modelId="{D894EDC2-A3C7-4BB0-943B-D5CAA480946E}" type="sibTrans" cxnId="{22A72E9E-2A41-4EB9-99B4-55F75A776490}">
      <dgm:prSet/>
      <dgm:spPr/>
      <dgm:t>
        <a:bodyPr/>
        <a:lstStyle/>
        <a:p>
          <a:endParaRPr lang="en-US"/>
        </a:p>
      </dgm:t>
    </dgm:pt>
    <dgm:pt modelId="{9D258139-9E74-45A4-8CEA-CF666DB3A558}">
      <dgm:prSet phldrT="[Text]"/>
      <dgm:spPr/>
      <dgm:t>
        <a:bodyPr/>
        <a:lstStyle/>
        <a:p>
          <a:r>
            <a:rPr lang="sr-Latn-RS" dirty="0" smtClean="0"/>
            <a:t>Tekst</a:t>
          </a:r>
          <a:endParaRPr lang="en-US" dirty="0"/>
        </a:p>
      </dgm:t>
    </dgm:pt>
    <dgm:pt modelId="{864AB522-0E02-45A8-BD72-B259613EAF08}" type="parTrans" cxnId="{2F5B9060-669B-4436-A3E6-4B13F34C6CE3}">
      <dgm:prSet/>
      <dgm:spPr/>
      <dgm:t>
        <a:bodyPr/>
        <a:lstStyle/>
        <a:p>
          <a:endParaRPr lang="en-US"/>
        </a:p>
      </dgm:t>
    </dgm:pt>
    <dgm:pt modelId="{59F993CC-1001-4745-BD47-7570ADD1D652}" type="sibTrans" cxnId="{2F5B9060-669B-4436-A3E6-4B13F34C6CE3}">
      <dgm:prSet/>
      <dgm:spPr/>
      <dgm:t>
        <a:bodyPr/>
        <a:lstStyle/>
        <a:p>
          <a:endParaRPr lang="en-US"/>
        </a:p>
      </dgm:t>
    </dgm:pt>
    <dgm:pt modelId="{2F1FB99F-0382-420F-99F4-E185FD8DD731}">
      <dgm:prSet phldrT="[Text]"/>
      <dgm:spPr/>
      <dgm:t>
        <a:bodyPr/>
        <a:lstStyle/>
        <a:p>
          <a:r>
            <a:rPr lang="sr-Latn-RS" dirty="0" smtClean="0"/>
            <a:t>Tekst</a:t>
          </a:r>
          <a:endParaRPr lang="en-US" dirty="0"/>
        </a:p>
      </dgm:t>
    </dgm:pt>
    <dgm:pt modelId="{7D9EBE66-18A3-459A-A316-8956FDB0E8ED}" type="parTrans" cxnId="{E267B2D0-587B-4083-AB11-60A40980AF76}">
      <dgm:prSet/>
      <dgm:spPr/>
      <dgm:t>
        <a:bodyPr/>
        <a:lstStyle/>
        <a:p>
          <a:endParaRPr lang="en-US"/>
        </a:p>
      </dgm:t>
    </dgm:pt>
    <dgm:pt modelId="{0DAC84A9-4FFC-4DB1-860C-8294B987372B}" type="sibTrans" cxnId="{E267B2D0-587B-4083-AB11-60A40980AF76}">
      <dgm:prSet/>
      <dgm:spPr/>
      <dgm:t>
        <a:bodyPr/>
        <a:lstStyle/>
        <a:p>
          <a:endParaRPr lang="en-US"/>
        </a:p>
      </dgm:t>
    </dgm:pt>
    <dgm:pt modelId="{CBD90D44-AA99-4B9F-9606-CD9363394890}" type="pres">
      <dgm:prSet presAssocID="{D889327D-CD84-4AF3-B9B3-AF7E8C15724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BAD40-822A-4157-9488-874B573A038D}" type="pres">
      <dgm:prSet presAssocID="{8BF85ACA-2CCE-4DD5-AD1E-ED0F0CF630E5}" presName="compNode" presStyleCnt="0"/>
      <dgm:spPr/>
    </dgm:pt>
    <dgm:pt modelId="{B9EF70BB-F15F-4496-BC7A-1A9BC7C33138}" type="pres">
      <dgm:prSet presAssocID="{8BF85ACA-2CCE-4DD5-AD1E-ED0F0CF630E5}" presName="childRect" presStyleLbl="bgAcc1" presStyleIdx="0" presStyleCnt="3">
        <dgm:presLayoutVars>
          <dgm:bulletEnabled val="1"/>
        </dgm:presLayoutVars>
      </dgm:prSet>
      <dgm:spPr/>
    </dgm:pt>
    <dgm:pt modelId="{950678AD-CEC9-4EB5-9DC9-479A12983A76}" type="pres">
      <dgm:prSet presAssocID="{8BF85ACA-2CCE-4DD5-AD1E-ED0F0CF630E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67782-6D27-4D90-832F-E8F345F71868}" type="pres">
      <dgm:prSet presAssocID="{8BF85ACA-2CCE-4DD5-AD1E-ED0F0CF630E5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446DFD0D-024D-4334-A781-405AED64CEE5}" type="pres">
      <dgm:prSet presAssocID="{8BF85ACA-2CCE-4DD5-AD1E-ED0F0CF630E5}" presName="adorn" presStyleLbl="fgAccFollowNode1" presStyleIdx="0" presStyleCnt="3"/>
      <dgm:spPr/>
    </dgm:pt>
    <dgm:pt modelId="{3A96CFA6-985E-444A-8620-FE4526EBA226}" type="pres">
      <dgm:prSet presAssocID="{D894EDC2-A3C7-4BB0-943B-D5CAA48094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750CC52-2D25-4628-9F93-0AA2C7A45AE0}" type="pres">
      <dgm:prSet presAssocID="{9D258139-9E74-45A4-8CEA-CF666DB3A558}" presName="compNode" presStyleCnt="0"/>
      <dgm:spPr/>
    </dgm:pt>
    <dgm:pt modelId="{B811744A-FAD7-42FA-A33F-CC7CB800F2EF}" type="pres">
      <dgm:prSet presAssocID="{9D258139-9E74-45A4-8CEA-CF666DB3A558}" presName="childRect" presStyleLbl="bgAcc1" presStyleIdx="1" presStyleCnt="3">
        <dgm:presLayoutVars>
          <dgm:bulletEnabled val="1"/>
        </dgm:presLayoutVars>
      </dgm:prSet>
      <dgm:spPr/>
    </dgm:pt>
    <dgm:pt modelId="{C5C2C895-16E9-4354-AFE5-88259A37960E}" type="pres">
      <dgm:prSet presAssocID="{9D258139-9E74-45A4-8CEA-CF666DB3A55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F3712-547B-4FB0-9C3F-687817DE64B4}" type="pres">
      <dgm:prSet presAssocID="{9D258139-9E74-45A4-8CEA-CF666DB3A558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B6F04303-BBCF-418B-8F8C-E74D55067356}" type="pres">
      <dgm:prSet presAssocID="{9D258139-9E74-45A4-8CEA-CF666DB3A558}" presName="adorn" presStyleLbl="fgAccFollowNode1" presStyleIdx="1" presStyleCnt="3"/>
      <dgm:spPr/>
    </dgm:pt>
    <dgm:pt modelId="{D1A6F760-376B-48AF-96B3-E5B6178AB7FC}" type="pres">
      <dgm:prSet presAssocID="{59F993CC-1001-4745-BD47-7570ADD1D6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B52431-7B18-47FC-83DB-F7FCAFD8D696}" type="pres">
      <dgm:prSet presAssocID="{2F1FB99F-0382-420F-99F4-E185FD8DD731}" presName="compNode" presStyleCnt="0"/>
      <dgm:spPr/>
    </dgm:pt>
    <dgm:pt modelId="{6D908306-EBA4-4BF2-9A69-32D7DDDDB82F}" type="pres">
      <dgm:prSet presAssocID="{2F1FB99F-0382-420F-99F4-E185FD8DD731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9DAF52-C77A-4050-AEF9-AD41CBBDA295}" type="pres">
      <dgm:prSet presAssocID="{2F1FB99F-0382-420F-99F4-E185FD8DD73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64E5-8042-48A7-8240-91078C4253FB}" type="pres">
      <dgm:prSet presAssocID="{2F1FB99F-0382-420F-99F4-E185FD8DD731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12E05B9D-F347-492B-BE90-6D9756DC7C89}" type="pres">
      <dgm:prSet presAssocID="{2F1FB99F-0382-420F-99F4-E185FD8DD731}" presName="adorn" presStyleLbl="fgAccFollowNode1" presStyleIdx="2" presStyleCnt="3"/>
      <dgm:spPr/>
    </dgm:pt>
  </dgm:ptLst>
  <dgm:cxnLst>
    <dgm:cxn modelId="{011797DA-0F49-4BC9-8394-1A8409EEB8A5}" type="presOf" srcId="{9D258139-9E74-45A4-8CEA-CF666DB3A558}" destId="{3BDF3712-547B-4FB0-9C3F-687817DE64B4}" srcOrd="1" destOrd="0" presId="urn:microsoft.com/office/officeart/2005/8/layout/bList2"/>
    <dgm:cxn modelId="{E267B2D0-587B-4083-AB11-60A40980AF76}" srcId="{D889327D-CD84-4AF3-B9B3-AF7E8C157249}" destId="{2F1FB99F-0382-420F-99F4-E185FD8DD731}" srcOrd="2" destOrd="0" parTransId="{7D9EBE66-18A3-459A-A316-8956FDB0E8ED}" sibTransId="{0DAC84A9-4FFC-4DB1-860C-8294B987372B}"/>
    <dgm:cxn modelId="{2F5B9060-669B-4436-A3E6-4B13F34C6CE3}" srcId="{D889327D-CD84-4AF3-B9B3-AF7E8C157249}" destId="{9D258139-9E74-45A4-8CEA-CF666DB3A558}" srcOrd="1" destOrd="0" parTransId="{864AB522-0E02-45A8-BD72-B259613EAF08}" sibTransId="{59F993CC-1001-4745-BD47-7570ADD1D652}"/>
    <dgm:cxn modelId="{F92999DB-A002-4F3C-84F5-9DD6BFC0D76E}" type="presOf" srcId="{D889327D-CD84-4AF3-B9B3-AF7E8C157249}" destId="{CBD90D44-AA99-4B9F-9606-CD9363394890}" srcOrd="0" destOrd="0" presId="urn:microsoft.com/office/officeart/2005/8/layout/bList2"/>
    <dgm:cxn modelId="{0D5A6C6F-9A8D-4991-8F4A-7F4FA7E9D12A}" type="presOf" srcId="{59F993CC-1001-4745-BD47-7570ADD1D652}" destId="{D1A6F760-376B-48AF-96B3-E5B6178AB7FC}" srcOrd="0" destOrd="0" presId="urn:microsoft.com/office/officeart/2005/8/layout/bList2"/>
    <dgm:cxn modelId="{9D696BAC-3145-4259-849A-8ADDB4BF4993}" type="presOf" srcId="{2F1FB99F-0382-420F-99F4-E185FD8DD731}" destId="{0E8264E5-8042-48A7-8240-91078C4253FB}" srcOrd="1" destOrd="0" presId="urn:microsoft.com/office/officeart/2005/8/layout/bList2"/>
    <dgm:cxn modelId="{3D2348DB-A5F4-48CC-B5CF-0F366F9F30A0}" type="presOf" srcId="{8BF85ACA-2CCE-4DD5-AD1E-ED0F0CF630E5}" destId="{2B867782-6D27-4D90-832F-E8F345F71868}" srcOrd="1" destOrd="0" presId="urn:microsoft.com/office/officeart/2005/8/layout/bList2"/>
    <dgm:cxn modelId="{461C4665-1FE6-44FA-B6CB-2C66BB4CE15D}" type="presOf" srcId="{2F1FB99F-0382-420F-99F4-E185FD8DD731}" destId="{D69DAF52-C77A-4050-AEF9-AD41CBBDA295}" srcOrd="0" destOrd="0" presId="urn:microsoft.com/office/officeart/2005/8/layout/bList2"/>
    <dgm:cxn modelId="{E2768657-73E2-439F-948F-B44B4993E306}" type="presOf" srcId="{9D258139-9E74-45A4-8CEA-CF666DB3A558}" destId="{C5C2C895-16E9-4354-AFE5-88259A37960E}" srcOrd="0" destOrd="0" presId="urn:microsoft.com/office/officeart/2005/8/layout/bList2"/>
    <dgm:cxn modelId="{22A72E9E-2A41-4EB9-99B4-55F75A776490}" srcId="{D889327D-CD84-4AF3-B9B3-AF7E8C157249}" destId="{8BF85ACA-2CCE-4DD5-AD1E-ED0F0CF630E5}" srcOrd="0" destOrd="0" parTransId="{ADD04B25-B150-495B-9482-B77541F65FCC}" sibTransId="{D894EDC2-A3C7-4BB0-943B-D5CAA480946E}"/>
    <dgm:cxn modelId="{86DA75FC-CAE0-4452-8EAB-99D22CE1E368}" type="presOf" srcId="{D894EDC2-A3C7-4BB0-943B-D5CAA480946E}" destId="{3A96CFA6-985E-444A-8620-FE4526EBA226}" srcOrd="0" destOrd="0" presId="urn:microsoft.com/office/officeart/2005/8/layout/bList2"/>
    <dgm:cxn modelId="{08D738AF-383E-436B-8FE8-4CF37D2D8960}" type="presOf" srcId="{8BF85ACA-2CCE-4DD5-AD1E-ED0F0CF630E5}" destId="{950678AD-CEC9-4EB5-9DC9-479A12983A76}" srcOrd="0" destOrd="0" presId="urn:microsoft.com/office/officeart/2005/8/layout/bList2"/>
    <dgm:cxn modelId="{8F5E75FC-6B8C-445A-9E51-D7C8AA6AECC0}" type="presParOf" srcId="{CBD90D44-AA99-4B9F-9606-CD9363394890}" destId="{A79BAD40-822A-4157-9488-874B573A038D}" srcOrd="0" destOrd="0" presId="urn:microsoft.com/office/officeart/2005/8/layout/bList2"/>
    <dgm:cxn modelId="{D4F9F977-4A8E-4097-A307-03D5D6BB2C82}" type="presParOf" srcId="{A79BAD40-822A-4157-9488-874B573A038D}" destId="{B9EF70BB-F15F-4496-BC7A-1A9BC7C33138}" srcOrd="0" destOrd="0" presId="urn:microsoft.com/office/officeart/2005/8/layout/bList2"/>
    <dgm:cxn modelId="{D3776100-C5D3-4173-AC2B-B8B423E79991}" type="presParOf" srcId="{A79BAD40-822A-4157-9488-874B573A038D}" destId="{950678AD-CEC9-4EB5-9DC9-479A12983A76}" srcOrd="1" destOrd="0" presId="urn:microsoft.com/office/officeart/2005/8/layout/bList2"/>
    <dgm:cxn modelId="{08298357-8A00-4969-A74E-1FDC18DFCF5A}" type="presParOf" srcId="{A79BAD40-822A-4157-9488-874B573A038D}" destId="{2B867782-6D27-4D90-832F-E8F345F71868}" srcOrd="2" destOrd="0" presId="urn:microsoft.com/office/officeart/2005/8/layout/bList2"/>
    <dgm:cxn modelId="{A9AFD23B-692F-4147-8D58-33A83BD970E2}" type="presParOf" srcId="{A79BAD40-822A-4157-9488-874B573A038D}" destId="{446DFD0D-024D-4334-A781-405AED64CEE5}" srcOrd="3" destOrd="0" presId="urn:microsoft.com/office/officeart/2005/8/layout/bList2"/>
    <dgm:cxn modelId="{3465A24E-46DD-44EA-A444-7BF48C26C136}" type="presParOf" srcId="{CBD90D44-AA99-4B9F-9606-CD9363394890}" destId="{3A96CFA6-985E-444A-8620-FE4526EBA226}" srcOrd="1" destOrd="0" presId="urn:microsoft.com/office/officeart/2005/8/layout/bList2"/>
    <dgm:cxn modelId="{5A04AA11-E3BD-4B78-9C29-78080B5B39A1}" type="presParOf" srcId="{CBD90D44-AA99-4B9F-9606-CD9363394890}" destId="{F750CC52-2D25-4628-9F93-0AA2C7A45AE0}" srcOrd="2" destOrd="0" presId="urn:microsoft.com/office/officeart/2005/8/layout/bList2"/>
    <dgm:cxn modelId="{A6090EE4-936D-4F82-816F-D3CD5ED1E663}" type="presParOf" srcId="{F750CC52-2D25-4628-9F93-0AA2C7A45AE0}" destId="{B811744A-FAD7-42FA-A33F-CC7CB800F2EF}" srcOrd="0" destOrd="0" presId="urn:microsoft.com/office/officeart/2005/8/layout/bList2"/>
    <dgm:cxn modelId="{C594A531-6CBF-4397-814D-57DF99DFFB4B}" type="presParOf" srcId="{F750CC52-2D25-4628-9F93-0AA2C7A45AE0}" destId="{C5C2C895-16E9-4354-AFE5-88259A37960E}" srcOrd="1" destOrd="0" presId="urn:microsoft.com/office/officeart/2005/8/layout/bList2"/>
    <dgm:cxn modelId="{6C8F72B2-D06B-49CE-B9E5-7A3481D74CB5}" type="presParOf" srcId="{F750CC52-2D25-4628-9F93-0AA2C7A45AE0}" destId="{3BDF3712-547B-4FB0-9C3F-687817DE64B4}" srcOrd="2" destOrd="0" presId="urn:microsoft.com/office/officeart/2005/8/layout/bList2"/>
    <dgm:cxn modelId="{59CF010B-C7F6-4E16-A9D2-F9035E8846E1}" type="presParOf" srcId="{F750CC52-2D25-4628-9F93-0AA2C7A45AE0}" destId="{B6F04303-BBCF-418B-8F8C-E74D55067356}" srcOrd="3" destOrd="0" presId="urn:microsoft.com/office/officeart/2005/8/layout/bList2"/>
    <dgm:cxn modelId="{3A24E9C2-506D-41EC-918B-FEDBFDBD5DD6}" type="presParOf" srcId="{CBD90D44-AA99-4B9F-9606-CD9363394890}" destId="{D1A6F760-376B-48AF-96B3-E5B6178AB7FC}" srcOrd="3" destOrd="0" presId="urn:microsoft.com/office/officeart/2005/8/layout/bList2"/>
    <dgm:cxn modelId="{8675657A-167C-4659-ACC6-FCF31D228DFD}" type="presParOf" srcId="{CBD90D44-AA99-4B9F-9606-CD9363394890}" destId="{9CB52431-7B18-47FC-83DB-F7FCAFD8D696}" srcOrd="4" destOrd="0" presId="urn:microsoft.com/office/officeart/2005/8/layout/bList2"/>
    <dgm:cxn modelId="{15BE3BD9-9114-40A4-92DC-330DC370D0D5}" type="presParOf" srcId="{9CB52431-7B18-47FC-83DB-F7FCAFD8D696}" destId="{6D908306-EBA4-4BF2-9A69-32D7DDDDB82F}" srcOrd="0" destOrd="0" presId="urn:microsoft.com/office/officeart/2005/8/layout/bList2"/>
    <dgm:cxn modelId="{BF0C00D9-1C7B-427E-BBB7-6EA302F0B47B}" type="presParOf" srcId="{9CB52431-7B18-47FC-83DB-F7FCAFD8D696}" destId="{D69DAF52-C77A-4050-AEF9-AD41CBBDA295}" srcOrd="1" destOrd="0" presId="urn:microsoft.com/office/officeart/2005/8/layout/bList2"/>
    <dgm:cxn modelId="{1B6F6EE0-5D0D-40C4-B3D9-240976D79426}" type="presParOf" srcId="{9CB52431-7B18-47FC-83DB-F7FCAFD8D696}" destId="{0E8264E5-8042-48A7-8240-91078C4253FB}" srcOrd="2" destOrd="0" presId="urn:microsoft.com/office/officeart/2005/8/layout/bList2"/>
    <dgm:cxn modelId="{C399E938-7EFE-476E-B626-8EBCBA48B7F3}" type="presParOf" srcId="{9CB52431-7B18-47FC-83DB-F7FCAFD8D696}" destId="{12E05B9D-F347-492B-BE90-6D9756DC7C8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0.17391</cdr:x>
      <cdr:y>0.92593</cdr:y>
    </cdr:from>
    <cdr:to>
      <cdr:x>0.71014</cdr:x>
      <cdr:y>0.98765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5715000"/>
          <a:ext cx="2819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0.15942</cdr:x>
      <cdr:y>0.91358</cdr:y>
    </cdr:from>
    <cdr:to>
      <cdr:x>0.63768</cdr:x>
      <cdr:y>0.97531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5638800"/>
          <a:ext cx="2514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0.245</cdr:x>
      <cdr:y>0.03611</cdr:y>
    </cdr:from>
    <cdr:to>
      <cdr:x>0.50333</cdr:x>
      <cdr:y>0.13437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20140" y="99061"/>
          <a:ext cx="1181100" cy="26953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6FA24F-31F7-4EB5-AD63-39C5112A8ADD}" type="datetimeFigureOut">
              <a:rPr lang="en-US"/>
              <a:pPr>
                <a:defRPr/>
              </a:pPr>
              <a:t>1/30/2019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9B2165-DECF-4913-89B2-AE7CAA0BE9D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21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B2BCC0-D38F-47DC-B9E3-BCEBD5409C2B}" type="datetimeFigureOut">
              <a:rPr lang="en-US"/>
              <a:pPr>
                <a:defRPr/>
              </a:pPr>
              <a:t>1/30/2019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5"/>
            <a:ext cx="5486400" cy="33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5FE766-5FB8-4F10-B3A2-18758F80F8F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414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4754563"/>
            <a:ext cx="12192000" cy="2103437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4724400"/>
            <a:ext cx="12190413" cy="76200"/>
          </a:xfrm>
          <a:prstGeom prst="rect">
            <a:avLst/>
          </a:prstGeom>
          <a:solidFill>
            <a:srgbClr val="D0D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4588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006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254059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 slajd crv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0" y="0"/>
            <a:ext cx="12190413" cy="457200"/>
          </a:xfrm>
          <a:prstGeom prst="rect">
            <a:avLst/>
          </a:prstGeom>
          <a:solidFill>
            <a:srgbClr val="C41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0" y="411163"/>
            <a:ext cx="12190413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90413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507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spis plavi">
    <p:bg>
      <p:bgPr>
        <a:solidFill>
          <a:srgbClr val="005395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797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spis crveni">
    <p:bg>
      <p:bgPr>
        <a:solidFill>
          <a:srgbClr val="C4122F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15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drzaj dve st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15197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zaj dve strane crv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92000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082606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77000"/>
            <a:ext cx="1676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883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a i sadrz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69283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a i sadrzaj crv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92000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84985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fotografija pl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0"/>
            <a:ext cx="4875213" cy="6858000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Euphemia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873625" y="0"/>
            <a:ext cx="7318375" cy="6858000"/>
          </a:xfrm>
        </p:spPr>
        <p:txBody>
          <a:bodyPr rtlCol="0">
            <a:normAutofit/>
          </a:bodyPr>
          <a:lstStyle>
            <a:lvl1pPr marL="4572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49802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fotografija crv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0"/>
            <a:ext cx="4875213" cy="6858000"/>
          </a:xfrm>
          <a:prstGeom prst="rect">
            <a:avLst/>
          </a:prstGeom>
          <a:solidFill>
            <a:srgbClr val="C41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Euphemia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873625" y="0"/>
            <a:ext cx="7318375" cy="6858000"/>
          </a:xfrm>
        </p:spPr>
        <p:txBody>
          <a:bodyPr rtlCol="0">
            <a:normAutofit/>
          </a:bodyPr>
          <a:lstStyle>
            <a:lvl1pPr marL="4572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22963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096000" y="3886200"/>
            <a:ext cx="6019800" cy="28194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6475413"/>
            <a:ext cx="2016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0" y="4267200"/>
            <a:ext cx="5029200" cy="8509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5508625"/>
            <a:ext cx="41529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93076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 fotografija plavo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7315200" y="0"/>
            <a:ext cx="4875213" cy="6858000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Euphemia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5804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 fotografija crveno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7315200" y="0"/>
            <a:ext cx="4875213" cy="6858000"/>
          </a:xfrm>
          <a:prstGeom prst="rect">
            <a:avLst/>
          </a:prstGeom>
          <a:solidFill>
            <a:srgbClr val="C41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Euphemia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88726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 praz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7902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 prazan crv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92000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8947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braj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32"/>
          <p:cNvSpPr>
            <a:spLocks noGrp="1"/>
          </p:cNvSpPr>
          <p:nvPr>
            <p:ph type="pic" sz="quarter" idx="29"/>
          </p:nvPr>
        </p:nvSpPr>
        <p:spPr>
          <a:xfrm>
            <a:off x="9144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7"/>
          </p:nvPr>
        </p:nvSpPr>
        <p:spPr>
          <a:xfrm>
            <a:off x="9569825" y="4043806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56" name="Picture Placeholder 32"/>
          <p:cNvSpPr>
            <a:spLocks noGrp="1"/>
          </p:cNvSpPr>
          <p:nvPr>
            <p:ph type="pic" sz="quarter" idx="28"/>
          </p:nvPr>
        </p:nvSpPr>
        <p:spPr>
          <a:xfrm>
            <a:off x="6096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6"/>
          </p:nvPr>
        </p:nvSpPr>
        <p:spPr>
          <a:xfrm>
            <a:off x="6521825" y="4043807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55" name="Picture Placeholder 32"/>
          <p:cNvSpPr>
            <a:spLocks noGrp="1"/>
          </p:cNvSpPr>
          <p:nvPr>
            <p:ph type="pic" sz="quarter" idx="27"/>
          </p:nvPr>
        </p:nvSpPr>
        <p:spPr>
          <a:xfrm>
            <a:off x="3048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5"/>
          </p:nvPr>
        </p:nvSpPr>
        <p:spPr>
          <a:xfrm>
            <a:off x="3473825" y="4045373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6"/>
          </p:nvPr>
        </p:nvSpPr>
        <p:spPr>
          <a:xfrm>
            <a:off x="0" y="2223197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4"/>
          </p:nvPr>
        </p:nvSpPr>
        <p:spPr>
          <a:xfrm>
            <a:off x="425826" y="4043806"/>
            <a:ext cx="2196348" cy="1976015"/>
          </a:xfrm>
          <a:custGeom>
            <a:avLst/>
            <a:gdLst>
              <a:gd name="connsiteX0" fmla="*/ 329342 w 2196348"/>
              <a:gd name="connsiteY0" fmla="*/ 0 h 1976015"/>
              <a:gd name="connsiteX1" fmla="*/ 1867006 w 2196348"/>
              <a:gd name="connsiteY1" fmla="*/ 0 h 1976015"/>
              <a:gd name="connsiteX2" fmla="*/ 2196348 w 2196348"/>
              <a:gd name="connsiteY2" fmla="*/ 329342 h 1976015"/>
              <a:gd name="connsiteX3" fmla="*/ 2196348 w 2196348"/>
              <a:gd name="connsiteY3" fmla="*/ 1646673 h 1976015"/>
              <a:gd name="connsiteX4" fmla="*/ 1867006 w 2196348"/>
              <a:gd name="connsiteY4" fmla="*/ 1976015 h 1976015"/>
              <a:gd name="connsiteX5" fmla="*/ 329342 w 2196348"/>
              <a:gd name="connsiteY5" fmla="*/ 1976015 h 1976015"/>
              <a:gd name="connsiteX6" fmla="*/ 0 w 2196348"/>
              <a:gd name="connsiteY6" fmla="*/ 1646673 h 1976015"/>
              <a:gd name="connsiteX7" fmla="*/ 0 w 2196348"/>
              <a:gd name="connsiteY7" fmla="*/ 329342 h 1976015"/>
              <a:gd name="connsiteX8" fmla="*/ 329342 w 2196348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8" h="1976015">
                <a:moveTo>
                  <a:pt x="329342" y="0"/>
                </a:moveTo>
                <a:lnTo>
                  <a:pt x="1867006" y="0"/>
                </a:lnTo>
                <a:cubicBezTo>
                  <a:pt x="2048897" y="0"/>
                  <a:pt x="2196348" y="147451"/>
                  <a:pt x="2196348" y="329342"/>
                </a:cubicBezTo>
                <a:lnTo>
                  <a:pt x="2196348" y="1646673"/>
                </a:lnTo>
                <a:cubicBezTo>
                  <a:pt x="2196348" y="1828564"/>
                  <a:pt x="2048897" y="1976015"/>
                  <a:pt x="1867006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95828" y="4240364"/>
            <a:ext cx="2053384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95828" y="4712724"/>
            <a:ext cx="2053384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3563937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563936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8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6611937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9" name="Text Placeholder 20"/>
          <p:cNvSpPr>
            <a:spLocks noGrp="1"/>
          </p:cNvSpPr>
          <p:nvPr>
            <p:ph type="body" sz="quarter" idx="31"/>
          </p:nvPr>
        </p:nvSpPr>
        <p:spPr>
          <a:xfrm>
            <a:off x="6611936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32"/>
          </p:nvPr>
        </p:nvSpPr>
        <p:spPr>
          <a:xfrm>
            <a:off x="9659938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33"/>
          </p:nvPr>
        </p:nvSpPr>
        <p:spPr>
          <a:xfrm>
            <a:off x="9659937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5521882"/>
      </p:ext>
    </p:extLst>
  </p:cSld>
  <p:clrMapOvr>
    <a:masterClrMapping/>
  </p:clrMapOvr>
  <p:transition spd="slow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brajanje crv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32"/>
          <p:cNvSpPr>
            <a:spLocks noGrp="1"/>
          </p:cNvSpPr>
          <p:nvPr>
            <p:ph type="pic" sz="quarter" idx="29"/>
          </p:nvPr>
        </p:nvSpPr>
        <p:spPr>
          <a:xfrm>
            <a:off x="9144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7"/>
          </p:nvPr>
        </p:nvSpPr>
        <p:spPr>
          <a:xfrm>
            <a:off x="9569825" y="4043806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56" name="Picture Placeholder 32"/>
          <p:cNvSpPr>
            <a:spLocks noGrp="1"/>
          </p:cNvSpPr>
          <p:nvPr>
            <p:ph type="pic" sz="quarter" idx="28"/>
          </p:nvPr>
        </p:nvSpPr>
        <p:spPr>
          <a:xfrm>
            <a:off x="6096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6"/>
          </p:nvPr>
        </p:nvSpPr>
        <p:spPr>
          <a:xfrm>
            <a:off x="6521825" y="4043807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55" name="Picture Placeholder 32"/>
          <p:cNvSpPr>
            <a:spLocks noGrp="1"/>
          </p:cNvSpPr>
          <p:nvPr>
            <p:ph type="pic" sz="quarter" idx="27"/>
          </p:nvPr>
        </p:nvSpPr>
        <p:spPr>
          <a:xfrm>
            <a:off x="3048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5"/>
          </p:nvPr>
        </p:nvSpPr>
        <p:spPr>
          <a:xfrm>
            <a:off x="3473825" y="4045373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6"/>
          </p:nvPr>
        </p:nvSpPr>
        <p:spPr>
          <a:xfrm>
            <a:off x="0" y="2223197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4"/>
          </p:nvPr>
        </p:nvSpPr>
        <p:spPr>
          <a:xfrm>
            <a:off x="425826" y="4043806"/>
            <a:ext cx="2196348" cy="1976015"/>
          </a:xfrm>
          <a:custGeom>
            <a:avLst/>
            <a:gdLst>
              <a:gd name="connsiteX0" fmla="*/ 329342 w 2196348"/>
              <a:gd name="connsiteY0" fmla="*/ 0 h 1976015"/>
              <a:gd name="connsiteX1" fmla="*/ 1867006 w 2196348"/>
              <a:gd name="connsiteY1" fmla="*/ 0 h 1976015"/>
              <a:gd name="connsiteX2" fmla="*/ 2196348 w 2196348"/>
              <a:gd name="connsiteY2" fmla="*/ 329342 h 1976015"/>
              <a:gd name="connsiteX3" fmla="*/ 2196348 w 2196348"/>
              <a:gd name="connsiteY3" fmla="*/ 1646673 h 1976015"/>
              <a:gd name="connsiteX4" fmla="*/ 1867006 w 2196348"/>
              <a:gd name="connsiteY4" fmla="*/ 1976015 h 1976015"/>
              <a:gd name="connsiteX5" fmla="*/ 329342 w 2196348"/>
              <a:gd name="connsiteY5" fmla="*/ 1976015 h 1976015"/>
              <a:gd name="connsiteX6" fmla="*/ 0 w 2196348"/>
              <a:gd name="connsiteY6" fmla="*/ 1646673 h 1976015"/>
              <a:gd name="connsiteX7" fmla="*/ 0 w 2196348"/>
              <a:gd name="connsiteY7" fmla="*/ 329342 h 1976015"/>
              <a:gd name="connsiteX8" fmla="*/ 329342 w 2196348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8" h="1976015">
                <a:moveTo>
                  <a:pt x="329342" y="0"/>
                </a:moveTo>
                <a:lnTo>
                  <a:pt x="1867006" y="0"/>
                </a:lnTo>
                <a:cubicBezTo>
                  <a:pt x="2048897" y="0"/>
                  <a:pt x="2196348" y="147451"/>
                  <a:pt x="2196348" y="329342"/>
                </a:cubicBezTo>
                <a:lnTo>
                  <a:pt x="2196348" y="1646673"/>
                </a:lnTo>
                <a:cubicBezTo>
                  <a:pt x="2196348" y="1828564"/>
                  <a:pt x="2048897" y="1976015"/>
                  <a:pt x="1867006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95828" y="4240364"/>
            <a:ext cx="2053384" cy="4714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95828" y="4712724"/>
            <a:ext cx="2053384" cy="93821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3563937" y="4241237"/>
            <a:ext cx="2016125" cy="4714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563936" y="4711851"/>
            <a:ext cx="2016125" cy="93821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6611937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9" name="Text Placeholder 20"/>
          <p:cNvSpPr>
            <a:spLocks noGrp="1"/>
          </p:cNvSpPr>
          <p:nvPr>
            <p:ph type="body" sz="quarter" idx="31"/>
          </p:nvPr>
        </p:nvSpPr>
        <p:spPr>
          <a:xfrm>
            <a:off x="6611936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32"/>
          </p:nvPr>
        </p:nvSpPr>
        <p:spPr>
          <a:xfrm>
            <a:off x="9659938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33"/>
          </p:nvPr>
        </p:nvSpPr>
        <p:spPr>
          <a:xfrm>
            <a:off x="9659937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0" y="6602413"/>
            <a:ext cx="12192000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4430824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7292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 fotografi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840860" y="1726784"/>
            <a:ext cx="2492303" cy="4521616"/>
          </a:xfrm>
          <a:custGeom>
            <a:avLst/>
            <a:gdLst>
              <a:gd name="connsiteX0" fmla="*/ 1246152 w 2492303"/>
              <a:gd name="connsiteY0" fmla="*/ 0 h 4521616"/>
              <a:gd name="connsiteX1" fmla="*/ 2436216 w 2492303"/>
              <a:gd name="connsiteY1" fmla="*/ 138439 h 4521616"/>
              <a:gd name="connsiteX2" fmla="*/ 2492302 w 2492303"/>
              <a:gd name="connsiteY2" fmla="*/ 161047 h 4521616"/>
              <a:gd name="connsiteX3" fmla="*/ 2492302 w 2492303"/>
              <a:gd name="connsiteY3" fmla="*/ 178503 h 4521616"/>
              <a:gd name="connsiteX4" fmla="*/ 2492302 w 2492303"/>
              <a:gd name="connsiteY4" fmla="*/ 466951 h 4521616"/>
              <a:gd name="connsiteX5" fmla="*/ 2492302 w 2492303"/>
              <a:gd name="connsiteY5" fmla="*/ 4054665 h 4521616"/>
              <a:gd name="connsiteX6" fmla="*/ 2492303 w 2492303"/>
              <a:gd name="connsiteY6" fmla="*/ 4054665 h 4521616"/>
              <a:gd name="connsiteX7" fmla="*/ 2492303 w 2492303"/>
              <a:gd name="connsiteY7" fmla="*/ 4360569 h 4521616"/>
              <a:gd name="connsiteX8" fmla="*/ 2436217 w 2492303"/>
              <a:gd name="connsiteY8" fmla="*/ 4383177 h 4521616"/>
              <a:gd name="connsiteX9" fmla="*/ 1246153 w 2492303"/>
              <a:gd name="connsiteY9" fmla="*/ 4521616 h 4521616"/>
              <a:gd name="connsiteX10" fmla="*/ 56089 w 2492303"/>
              <a:gd name="connsiteY10" fmla="*/ 4383177 h 4521616"/>
              <a:gd name="connsiteX11" fmla="*/ 1 w 2492303"/>
              <a:gd name="connsiteY11" fmla="*/ 4360569 h 4521616"/>
              <a:gd name="connsiteX12" fmla="*/ 1 w 2492303"/>
              <a:gd name="connsiteY12" fmla="*/ 4054665 h 4521616"/>
              <a:gd name="connsiteX13" fmla="*/ 683 w 2492303"/>
              <a:gd name="connsiteY13" fmla="*/ 4054390 h 4521616"/>
              <a:gd name="connsiteX14" fmla="*/ 683 w 2492303"/>
              <a:gd name="connsiteY14" fmla="*/ 467227 h 4521616"/>
              <a:gd name="connsiteX15" fmla="*/ 0 w 2492303"/>
              <a:gd name="connsiteY15" fmla="*/ 466951 h 4521616"/>
              <a:gd name="connsiteX16" fmla="*/ 0 w 2492303"/>
              <a:gd name="connsiteY16" fmla="*/ 161047 h 4521616"/>
              <a:gd name="connsiteX17" fmla="*/ 56088 w 2492303"/>
              <a:gd name="connsiteY17" fmla="*/ 138439 h 4521616"/>
              <a:gd name="connsiteX18" fmla="*/ 1246152 w 2492303"/>
              <a:gd name="connsiteY18" fmla="*/ 0 h 45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2303" h="4521616">
                <a:moveTo>
                  <a:pt x="1246152" y="0"/>
                </a:moveTo>
                <a:cubicBezTo>
                  <a:pt x="1741540" y="0"/>
                  <a:pt x="2178306" y="54915"/>
                  <a:pt x="2436216" y="138439"/>
                </a:cubicBezTo>
                <a:lnTo>
                  <a:pt x="2492302" y="161047"/>
                </a:lnTo>
                <a:lnTo>
                  <a:pt x="2492302" y="178503"/>
                </a:lnTo>
                <a:lnTo>
                  <a:pt x="2492302" y="466951"/>
                </a:lnTo>
                <a:lnTo>
                  <a:pt x="2492302" y="4054665"/>
                </a:lnTo>
                <a:lnTo>
                  <a:pt x="2492303" y="4054665"/>
                </a:lnTo>
                <a:lnTo>
                  <a:pt x="2492303" y="4360569"/>
                </a:lnTo>
                <a:lnTo>
                  <a:pt x="2436217" y="4383177"/>
                </a:lnTo>
                <a:cubicBezTo>
                  <a:pt x="2178307" y="4466701"/>
                  <a:pt x="1741541" y="4521616"/>
                  <a:pt x="1246153" y="4521616"/>
                </a:cubicBezTo>
                <a:cubicBezTo>
                  <a:pt x="750764" y="4521616"/>
                  <a:pt x="313998" y="4466701"/>
                  <a:pt x="56089" y="4383177"/>
                </a:cubicBezTo>
                <a:lnTo>
                  <a:pt x="1" y="4360569"/>
                </a:lnTo>
                <a:lnTo>
                  <a:pt x="1" y="4054665"/>
                </a:lnTo>
                <a:lnTo>
                  <a:pt x="683" y="4054390"/>
                </a:lnTo>
                <a:lnTo>
                  <a:pt x="683" y="467227"/>
                </a:lnTo>
                <a:lnTo>
                  <a:pt x="0" y="466951"/>
                </a:lnTo>
                <a:lnTo>
                  <a:pt x="0" y="161047"/>
                </a:lnTo>
                <a:lnTo>
                  <a:pt x="56088" y="138439"/>
                </a:lnTo>
                <a:cubicBezTo>
                  <a:pt x="313997" y="54915"/>
                  <a:pt x="750763" y="0"/>
                  <a:pt x="12461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39788" y="1726784"/>
            <a:ext cx="2492303" cy="4521616"/>
          </a:xfrm>
          <a:custGeom>
            <a:avLst/>
            <a:gdLst>
              <a:gd name="connsiteX0" fmla="*/ 1246152 w 2492303"/>
              <a:gd name="connsiteY0" fmla="*/ 0 h 4521616"/>
              <a:gd name="connsiteX1" fmla="*/ 2436216 w 2492303"/>
              <a:gd name="connsiteY1" fmla="*/ 138439 h 4521616"/>
              <a:gd name="connsiteX2" fmla="*/ 2492302 w 2492303"/>
              <a:gd name="connsiteY2" fmla="*/ 161047 h 4521616"/>
              <a:gd name="connsiteX3" fmla="*/ 2492302 w 2492303"/>
              <a:gd name="connsiteY3" fmla="*/ 178503 h 4521616"/>
              <a:gd name="connsiteX4" fmla="*/ 2492302 w 2492303"/>
              <a:gd name="connsiteY4" fmla="*/ 466951 h 4521616"/>
              <a:gd name="connsiteX5" fmla="*/ 2492302 w 2492303"/>
              <a:gd name="connsiteY5" fmla="*/ 4054665 h 4521616"/>
              <a:gd name="connsiteX6" fmla="*/ 2492303 w 2492303"/>
              <a:gd name="connsiteY6" fmla="*/ 4054665 h 4521616"/>
              <a:gd name="connsiteX7" fmla="*/ 2492303 w 2492303"/>
              <a:gd name="connsiteY7" fmla="*/ 4360569 h 4521616"/>
              <a:gd name="connsiteX8" fmla="*/ 2436217 w 2492303"/>
              <a:gd name="connsiteY8" fmla="*/ 4383177 h 4521616"/>
              <a:gd name="connsiteX9" fmla="*/ 1246153 w 2492303"/>
              <a:gd name="connsiteY9" fmla="*/ 4521616 h 4521616"/>
              <a:gd name="connsiteX10" fmla="*/ 56089 w 2492303"/>
              <a:gd name="connsiteY10" fmla="*/ 4383177 h 4521616"/>
              <a:gd name="connsiteX11" fmla="*/ 1 w 2492303"/>
              <a:gd name="connsiteY11" fmla="*/ 4360569 h 4521616"/>
              <a:gd name="connsiteX12" fmla="*/ 1 w 2492303"/>
              <a:gd name="connsiteY12" fmla="*/ 4054665 h 4521616"/>
              <a:gd name="connsiteX13" fmla="*/ 683 w 2492303"/>
              <a:gd name="connsiteY13" fmla="*/ 4054390 h 4521616"/>
              <a:gd name="connsiteX14" fmla="*/ 683 w 2492303"/>
              <a:gd name="connsiteY14" fmla="*/ 467227 h 4521616"/>
              <a:gd name="connsiteX15" fmla="*/ 0 w 2492303"/>
              <a:gd name="connsiteY15" fmla="*/ 466951 h 4521616"/>
              <a:gd name="connsiteX16" fmla="*/ 0 w 2492303"/>
              <a:gd name="connsiteY16" fmla="*/ 161047 h 4521616"/>
              <a:gd name="connsiteX17" fmla="*/ 56088 w 2492303"/>
              <a:gd name="connsiteY17" fmla="*/ 138439 h 4521616"/>
              <a:gd name="connsiteX18" fmla="*/ 1246152 w 2492303"/>
              <a:gd name="connsiteY18" fmla="*/ 0 h 45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2303" h="4521616">
                <a:moveTo>
                  <a:pt x="1246152" y="0"/>
                </a:moveTo>
                <a:cubicBezTo>
                  <a:pt x="1741540" y="0"/>
                  <a:pt x="2178306" y="54915"/>
                  <a:pt x="2436216" y="138439"/>
                </a:cubicBezTo>
                <a:lnTo>
                  <a:pt x="2492302" y="161047"/>
                </a:lnTo>
                <a:lnTo>
                  <a:pt x="2492302" y="178503"/>
                </a:lnTo>
                <a:lnTo>
                  <a:pt x="2492302" y="466951"/>
                </a:lnTo>
                <a:lnTo>
                  <a:pt x="2492302" y="4054665"/>
                </a:lnTo>
                <a:lnTo>
                  <a:pt x="2492303" y="4054665"/>
                </a:lnTo>
                <a:lnTo>
                  <a:pt x="2492303" y="4360569"/>
                </a:lnTo>
                <a:lnTo>
                  <a:pt x="2436217" y="4383177"/>
                </a:lnTo>
                <a:cubicBezTo>
                  <a:pt x="2178307" y="4466701"/>
                  <a:pt x="1741541" y="4521616"/>
                  <a:pt x="1246153" y="4521616"/>
                </a:cubicBezTo>
                <a:cubicBezTo>
                  <a:pt x="750764" y="4521616"/>
                  <a:pt x="313998" y="4466701"/>
                  <a:pt x="56089" y="4383177"/>
                </a:cubicBezTo>
                <a:lnTo>
                  <a:pt x="1" y="4360569"/>
                </a:lnTo>
                <a:lnTo>
                  <a:pt x="1" y="4054665"/>
                </a:lnTo>
                <a:lnTo>
                  <a:pt x="683" y="4054390"/>
                </a:lnTo>
                <a:lnTo>
                  <a:pt x="683" y="467227"/>
                </a:lnTo>
                <a:lnTo>
                  <a:pt x="0" y="466951"/>
                </a:lnTo>
                <a:lnTo>
                  <a:pt x="0" y="161047"/>
                </a:lnTo>
                <a:lnTo>
                  <a:pt x="56088" y="138439"/>
                </a:lnTo>
                <a:cubicBezTo>
                  <a:pt x="313997" y="54915"/>
                  <a:pt x="750763" y="0"/>
                  <a:pt x="12461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81400" y="1866713"/>
            <a:ext cx="50292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077201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1946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pis fotografi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9"/>
          </p:nvPr>
        </p:nvSpPr>
        <p:spPr>
          <a:xfrm>
            <a:off x="6085258" y="6206"/>
            <a:ext cx="6094770" cy="3437162"/>
          </a:xfrm>
          <a:custGeom>
            <a:avLst/>
            <a:gdLst>
              <a:gd name="connsiteX0" fmla="*/ 0 w 6094770"/>
              <a:gd name="connsiteY0" fmla="*/ 0 h 3437162"/>
              <a:gd name="connsiteX1" fmla="*/ 6094770 w 6094770"/>
              <a:gd name="connsiteY1" fmla="*/ 0 h 3437162"/>
              <a:gd name="connsiteX2" fmla="*/ 6094770 w 6094770"/>
              <a:gd name="connsiteY2" fmla="*/ 779555 h 3437162"/>
              <a:gd name="connsiteX3" fmla="*/ 3437163 w 6094770"/>
              <a:gd name="connsiteY3" fmla="*/ 3437162 h 343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770" h="3437162">
                <a:moveTo>
                  <a:pt x="0" y="0"/>
                </a:moveTo>
                <a:lnTo>
                  <a:pt x="6094770" y="0"/>
                </a:lnTo>
                <a:lnTo>
                  <a:pt x="6094770" y="779555"/>
                </a:lnTo>
                <a:lnTo>
                  <a:pt x="3437163" y="3437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8698739" y="831346"/>
            <a:ext cx="3501531" cy="6030631"/>
          </a:xfrm>
          <a:custGeom>
            <a:avLst/>
            <a:gdLst>
              <a:gd name="connsiteX0" fmla="*/ 3438394 w 3501531"/>
              <a:gd name="connsiteY0" fmla="*/ 0 h 6030631"/>
              <a:gd name="connsiteX1" fmla="*/ 3501531 w 3501531"/>
              <a:gd name="connsiteY1" fmla="*/ 63136 h 6030631"/>
              <a:gd name="connsiteX2" fmla="*/ 3501531 w 3501531"/>
              <a:gd name="connsiteY2" fmla="*/ 6030630 h 6030631"/>
              <a:gd name="connsiteX3" fmla="*/ 2592237 w 3501531"/>
              <a:gd name="connsiteY3" fmla="*/ 6030631 h 6030631"/>
              <a:gd name="connsiteX4" fmla="*/ 0 w 3501531"/>
              <a:gd name="connsiteY4" fmla="*/ 3438395 h 603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531" h="6030631">
                <a:moveTo>
                  <a:pt x="3438394" y="0"/>
                </a:moveTo>
                <a:lnTo>
                  <a:pt x="3501531" y="63136"/>
                </a:lnTo>
                <a:lnTo>
                  <a:pt x="3501531" y="6030630"/>
                </a:lnTo>
                <a:lnTo>
                  <a:pt x="2592237" y="6030631"/>
                </a:lnTo>
                <a:lnTo>
                  <a:pt x="0" y="34383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6099723" y="4265119"/>
            <a:ext cx="5198029" cy="2599015"/>
          </a:xfrm>
          <a:custGeom>
            <a:avLst/>
            <a:gdLst>
              <a:gd name="connsiteX0" fmla="*/ 2599014 w 5198029"/>
              <a:gd name="connsiteY0" fmla="*/ 0 h 2599015"/>
              <a:gd name="connsiteX1" fmla="*/ 5198029 w 5198029"/>
              <a:gd name="connsiteY1" fmla="*/ 2599015 h 2599015"/>
              <a:gd name="connsiteX2" fmla="*/ 0 w 5198029"/>
              <a:gd name="connsiteY2" fmla="*/ 2599015 h 25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8029" h="2599015">
                <a:moveTo>
                  <a:pt x="2599014" y="0"/>
                </a:moveTo>
                <a:lnTo>
                  <a:pt x="5198029" y="2599015"/>
                </a:lnTo>
                <a:lnTo>
                  <a:pt x="0" y="25990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lvl="0"/>
            <a:endParaRPr lang="en-AU" noProof="0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3"/>
          </p:nvPr>
        </p:nvSpPr>
        <p:spPr>
          <a:xfrm>
            <a:off x="2660147" y="-14811"/>
            <a:ext cx="6876789" cy="6876789"/>
          </a:xfrm>
          <a:custGeom>
            <a:avLst/>
            <a:gdLst>
              <a:gd name="connsiteX0" fmla="*/ 3438395 w 6876789"/>
              <a:gd name="connsiteY0" fmla="*/ 0 h 6876789"/>
              <a:gd name="connsiteX1" fmla="*/ 6876789 w 6876789"/>
              <a:gd name="connsiteY1" fmla="*/ 3438394 h 6876789"/>
              <a:gd name="connsiteX2" fmla="*/ 3438395 w 6876789"/>
              <a:gd name="connsiteY2" fmla="*/ 6876789 h 6876789"/>
              <a:gd name="connsiteX3" fmla="*/ 0 w 6876789"/>
              <a:gd name="connsiteY3" fmla="*/ 3438394 h 68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6789" h="6876789">
                <a:moveTo>
                  <a:pt x="3438395" y="0"/>
                </a:moveTo>
                <a:lnTo>
                  <a:pt x="6876789" y="3438394"/>
                </a:lnTo>
                <a:lnTo>
                  <a:pt x="3438395" y="6876789"/>
                </a:lnTo>
                <a:lnTo>
                  <a:pt x="0" y="34383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lvl="0"/>
            <a:endParaRPr lang="en-AU" noProof="0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24"/>
          </p:nvPr>
        </p:nvSpPr>
        <p:spPr>
          <a:xfrm>
            <a:off x="828720" y="4231472"/>
            <a:ext cx="5281197" cy="2640599"/>
          </a:xfrm>
          <a:custGeom>
            <a:avLst/>
            <a:gdLst>
              <a:gd name="connsiteX0" fmla="*/ 2640598 w 5281197"/>
              <a:gd name="connsiteY0" fmla="*/ 0 h 2640599"/>
              <a:gd name="connsiteX1" fmla="*/ 5281197 w 5281197"/>
              <a:gd name="connsiteY1" fmla="*/ 2640599 h 2640599"/>
              <a:gd name="connsiteX2" fmla="*/ 0 w 5281197"/>
              <a:gd name="connsiteY2" fmla="*/ 2640599 h 264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1197" h="2640599">
                <a:moveTo>
                  <a:pt x="2640598" y="0"/>
                </a:moveTo>
                <a:lnTo>
                  <a:pt x="5281197" y="2640599"/>
                </a:lnTo>
                <a:lnTo>
                  <a:pt x="0" y="26405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lvl="0"/>
            <a:endParaRPr lang="en-AU" noProof="0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9322" y="-2111"/>
            <a:ext cx="6094770" cy="3437162"/>
          </a:xfrm>
          <a:custGeom>
            <a:avLst/>
            <a:gdLst>
              <a:gd name="connsiteX0" fmla="*/ 0 w 6094770"/>
              <a:gd name="connsiteY0" fmla="*/ 0 h 3437162"/>
              <a:gd name="connsiteX1" fmla="*/ 6094770 w 6094770"/>
              <a:gd name="connsiteY1" fmla="*/ 0 h 3437162"/>
              <a:gd name="connsiteX2" fmla="*/ 2657607 w 6094770"/>
              <a:gd name="connsiteY2" fmla="*/ 3437162 h 3437162"/>
              <a:gd name="connsiteX3" fmla="*/ 0 w 6094770"/>
              <a:gd name="connsiteY3" fmla="*/ 779555 h 343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770" h="3437162">
                <a:moveTo>
                  <a:pt x="0" y="0"/>
                </a:moveTo>
                <a:lnTo>
                  <a:pt x="6094770" y="0"/>
                </a:lnTo>
                <a:lnTo>
                  <a:pt x="2657607" y="3437162"/>
                </a:lnTo>
                <a:lnTo>
                  <a:pt x="0" y="7795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20"/>
          </p:nvPr>
        </p:nvSpPr>
        <p:spPr>
          <a:xfrm>
            <a:off x="2542" y="831348"/>
            <a:ext cx="3495804" cy="6030021"/>
          </a:xfrm>
          <a:custGeom>
            <a:avLst/>
            <a:gdLst>
              <a:gd name="connsiteX0" fmla="*/ 57409 w 3495804"/>
              <a:gd name="connsiteY0" fmla="*/ 0 h 6030021"/>
              <a:gd name="connsiteX1" fmla="*/ 3495804 w 3495804"/>
              <a:gd name="connsiteY1" fmla="*/ 3438394 h 6030021"/>
              <a:gd name="connsiteX2" fmla="*/ 904178 w 3495804"/>
              <a:gd name="connsiteY2" fmla="*/ 6030021 h 6030021"/>
              <a:gd name="connsiteX3" fmla="*/ 0 w 3495804"/>
              <a:gd name="connsiteY3" fmla="*/ 6030021 h 6030021"/>
              <a:gd name="connsiteX4" fmla="*/ 0 w 3495804"/>
              <a:gd name="connsiteY4" fmla="*/ 57409 h 60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804" h="6030021">
                <a:moveTo>
                  <a:pt x="57409" y="0"/>
                </a:moveTo>
                <a:lnTo>
                  <a:pt x="3495804" y="3438394"/>
                </a:lnTo>
                <a:lnTo>
                  <a:pt x="904178" y="6030021"/>
                </a:lnTo>
                <a:lnTo>
                  <a:pt x="0" y="6030021"/>
                </a:lnTo>
                <a:lnTo>
                  <a:pt x="0" y="57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8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600" b="1" i="1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8" y="4876800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8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425260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2 bez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096000" y="3886200"/>
            <a:ext cx="6019800" cy="28194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6475413"/>
            <a:ext cx="2016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0" y="4267200"/>
            <a:ext cx="5029200" cy="8509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5508625"/>
            <a:ext cx="41529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61654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8634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1357313" y="2408648"/>
            <a:ext cx="4738687" cy="361274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AU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473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473" y="2549237"/>
            <a:ext cx="4335463" cy="17595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31473" y="4590027"/>
            <a:ext cx="4335463" cy="4714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31473" y="5075802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468087"/>
      </p:ext>
    </p:extLst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8892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1555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 fotografi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91970" y="0"/>
            <a:ext cx="2499221" cy="235131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692779" y="0"/>
            <a:ext cx="2499221" cy="235131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191970" y="2351314"/>
            <a:ext cx="5000030" cy="215446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191970" y="4505779"/>
            <a:ext cx="2499221" cy="235131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9692779" y="4505779"/>
            <a:ext cx="2499221" cy="235131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381000" y="304800"/>
            <a:ext cx="6032500" cy="594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7D5E6C-6619-46E3-A09B-9AD1C345B0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233257"/>
      </p:ext>
    </p:extLst>
  </p:cSld>
  <p:clrMapOvr>
    <a:masterClrMapping/>
  </p:clrMapOvr>
  <p:transition spd="slow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, tekst, fotograf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 userDrawn="1"/>
        </p:nvGraphicFramePr>
        <p:xfrm>
          <a:off x="230189" y="4343400"/>
          <a:ext cx="5408611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413500" y="1828800"/>
            <a:ext cx="57785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8881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 na pazn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668000" y="61722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1" dirty="0" smtClean="0">
                <a:solidFill>
                  <a:srgbClr val="005395"/>
                </a:solidFill>
                <a:latin typeface="Calibri" panose="020F0502020204030204" pitchFamily="34" charset="0"/>
              </a:rPr>
              <a:t>www.eps.rs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438400"/>
            <a:ext cx="4648200" cy="1233424"/>
          </a:xfrm>
        </p:spPr>
        <p:txBody>
          <a:bodyPr>
            <a:normAutofit/>
          </a:bodyPr>
          <a:lstStyle>
            <a:lvl1pPr algn="ctr">
              <a:defRPr sz="40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467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3">
    <p:bg>
      <p:bgPr>
        <a:solidFill>
          <a:srgbClr val="D0D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914400" y="40386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421438"/>
            <a:ext cx="22653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 userDrawn="1"/>
        </p:nvSpPr>
        <p:spPr>
          <a:xfrm>
            <a:off x="4876800" y="40386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8915400" y="40386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1" y="4181475"/>
            <a:ext cx="2404534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0463" y="4181475"/>
            <a:ext cx="240347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/>
          <a:srcRect t="10101" b="4336"/>
          <a:stretch/>
        </p:blipFill>
        <p:spPr>
          <a:xfrm>
            <a:off x="9009063" y="4181475"/>
            <a:ext cx="240347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850" y="1223963"/>
            <a:ext cx="5029200" cy="85090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00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2590800"/>
            <a:ext cx="4152900" cy="304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rgbClr val="005395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8001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4">
    <p:bg>
      <p:bgPr>
        <a:solidFill>
          <a:srgbClr val="D0D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07963" y="403225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10101" b="4336"/>
          <a:stretch/>
        </p:blipFill>
        <p:spPr>
          <a:xfrm>
            <a:off x="300038" y="4175125"/>
            <a:ext cx="240506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271588"/>
            <a:ext cx="12222163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52400" y="3048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52400" y="21717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1" y="447675"/>
            <a:ext cx="2404534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6063" y="2324100"/>
            <a:ext cx="240347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477000"/>
            <a:ext cx="2628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7350" y="1839583"/>
            <a:ext cx="6076950" cy="159543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0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1400" y="3886200"/>
            <a:ext cx="41529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rgbClr val="005395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01016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cet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3951412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676612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539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997527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drz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3BB3CB-1708-4F7A-AEB7-630C19158083}" type="datetimeFigureOut">
              <a:rPr lang="en-US"/>
              <a:pPr>
                <a:defRPr/>
              </a:pPr>
              <a:t>1/30/2019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5A3C01-00F9-4190-99CE-E05DBC52BBE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53914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rzaj fotografije">
    <p:bg>
      <p:bgPr>
        <a:solidFill>
          <a:srgbClr val="D0D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762000" y="4876800"/>
            <a:ext cx="2590800" cy="1638300"/>
            <a:chOff x="762000" y="4953000"/>
            <a:chExt cx="2590800" cy="1638300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762000" y="4953000"/>
              <a:ext cx="2590800" cy="1638300"/>
            </a:xfrm>
            <a:prstGeom prst="roundRect">
              <a:avLst/>
            </a:prstGeom>
            <a:solidFill>
              <a:srgbClr val="00539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/>
            <a:srcRect t="10101" b="4336"/>
            <a:stretch/>
          </p:blipFill>
          <p:spPr>
            <a:xfrm>
              <a:off x="855663" y="5095875"/>
              <a:ext cx="2403475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685800" y="571500"/>
            <a:ext cx="2611438" cy="3848100"/>
            <a:chOff x="685800" y="571500"/>
            <a:chExt cx="2611967" cy="3848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685800" y="2781300"/>
              <a:ext cx="2591325" cy="1638300"/>
            </a:xfrm>
            <a:prstGeom prst="roundRect">
              <a:avLst/>
            </a:prstGeom>
            <a:solidFill>
              <a:srgbClr val="00539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8" name="Group 13"/>
            <p:cNvGrpSpPr>
              <a:grpSpLocks/>
            </p:cNvGrpSpPr>
            <p:nvPr userDrawn="1"/>
          </p:nvGrpSpPr>
          <p:grpSpPr bwMode="auto">
            <a:xfrm>
              <a:off x="706967" y="571500"/>
              <a:ext cx="2590800" cy="1638300"/>
              <a:chOff x="706967" y="571500"/>
              <a:chExt cx="2590800" cy="1638300"/>
            </a:xfrm>
          </p:grpSpPr>
          <p:sp>
            <p:nvSpPr>
              <p:cNvPr id="10" name="Rounded Rectangle 9"/>
              <p:cNvSpPr/>
              <p:nvPr userDrawn="1"/>
            </p:nvSpPr>
            <p:spPr>
              <a:xfrm>
                <a:off x="706442" y="571500"/>
                <a:ext cx="2591325" cy="1638300"/>
              </a:xfrm>
              <a:prstGeom prst="roundRect">
                <a:avLst/>
              </a:prstGeom>
              <a:solidFill>
                <a:srgbClr val="005395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866" y="714375"/>
                <a:ext cx="2404534" cy="13525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00123" y="2933700"/>
              <a:ext cx="2403962" cy="1352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56388"/>
            <a:ext cx="16764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477000" y="560614"/>
            <a:ext cx="5486400" cy="6019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017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 slajd pl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0" y="0"/>
            <a:ext cx="12190413" cy="457200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0" y="411163"/>
            <a:ext cx="12190413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90413" cy="236537"/>
          </a:xfrm>
          <a:solidFill>
            <a:srgbClr val="005395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30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2000">
              <a:srgbClr val="E5E8E8"/>
            </a:gs>
            <a:gs pos="100000">
              <a:srgbClr val="CDD2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ltGray">
          <a:xfrm>
            <a:off x="1588" y="6583363"/>
            <a:ext cx="12188825" cy="274637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41438" y="1901825"/>
            <a:ext cx="95091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96025"/>
            <a:ext cx="1676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75" r:id="rId13"/>
    <p:sldLayoutId id="2147484089" r:id="rId14"/>
    <p:sldLayoutId id="2147484090" r:id="rId15"/>
    <p:sldLayoutId id="2147484076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 kern="1200">
          <a:solidFill>
            <a:srgbClr val="005395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 kern="1200">
          <a:solidFill>
            <a:srgbClr val="005395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2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400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dirty="0" smtClean="0"/>
              <a:t>Трговина електричном енергијом на слободном тржишту у Србији</a:t>
            </a:r>
            <a:endParaRPr lang="en-US" dirty="0"/>
          </a:p>
        </p:txBody>
      </p:sp>
      <p:pic>
        <p:nvPicPr>
          <p:cNvPr id="38915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2" b="12032"/>
          <a:stretch>
            <a:fillRect/>
          </a:stretch>
        </p:blipFill>
        <p:spPr>
          <a:xfrm>
            <a:off x="20053" y="0"/>
            <a:ext cx="12192000" cy="48768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91885315"/>
              </p:ext>
            </p:extLst>
          </p:nvPr>
        </p:nvGraphicFramePr>
        <p:xfrm>
          <a:off x="6510338" y="1019974"/>
          <a:ext cx="5105399" cy="434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05824977"/>
              </p:ext>
            </p:extLst>
          </p:nvPr>
        </p:nvGraphicFramePr>
        <p:xfrm>
          <a:off x="990600" y="698157"/>
          <a:ext cx="6162675" cy="468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604600"/>
            <a:ext cx="1950889" cy="499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800" y="5709167"/>
            <a:ext cx="186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 2018</a:t>
            </a:r>
            <a:r>
              <a:rPr lang="sr-Cyrl-R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годину</a:t>
            </a:r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2209800" y="229582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sr-Cyrl-RS" sz="1800" i="1" dirty="0">
                <a:latin typeface="Arial" panose="020B0604020202020204" pitchFamily="34" charset="0"/>
                <a:cs typeface="Arial" panose="020B0604020202020204" pitchFamily="34" charset="0"/>
              </a:rPr>
              <a:t>Тржишно учешће ЈП ЕПС </a:t>
            </a:r>
            <a:r>
              <a:rPr lang="sr-Cyrl-R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тржишту ел</a:t>
            </a:r>
            <a:r>
              <a:rPr lang="sr-Latn-R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800" i="1" dirty="0">
                <a:latin typeface="Arial" panose="020B0604020202020204" pitchFamily="34" charset="0"/>
                <a:cs typeface="Arial" panose="020B0604020202020204" pitchFamily="34" charset="0"/>
              </a:rPr>
              <a:t>енергије </a:t>
            </a:r>
            <a:r>
              <a:rPr lang="sr-Cyrl-R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Републике Србије крајњих купаца ел.енергије без права на гарантовано снабдевање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943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219200" y="152400"/>
            <a:ext cx="990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kern="1200">
                <a:solidFill>
                  <a:srgbClr val="005395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RS" altLang="en-US" sz="2800" b="1" i="1" dirty="0" smtClean="0"/>
              <a:t>Структура тржишта електричне енергије</a:t>
            </a:r>
            <a:endParaRPr lang="sr-Latn-CS" altLang="en-US" sz="2800" b="1" i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96147495"/>
              </p:ext>
            </p:extLst>
          </p:nvPr>
        </p:nvGraphicFramePr>
        <p:xfrm>
          <a:off x="228600" y="485775"/>
          <a:ext cx="11430000" cy="594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570184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 idx="4294967295"/>
          </p:nvPr>
        </p:nvSpPr>
        <p:spPr>
          <a:xfrm>
            <a:off x="1219200" y="152400"/>
            <a:ext cx="9906000" cy="685800"/>
          </a:xfrm>
        </p:spPr>
        <p:txBody>
          <a:bodyPr/>
          <a:lstStyle/>
          <a:p>
            <a:pPr algn="ctr"/>
            <a:r>
              <a:rPr lang="sr-Cyrl-CS" altLang="en-US" sz="2800" b="1" i="1" dirty="0">
                <a:latin typeface="Arial" panose="020B0604020202020204" pitchFamily="34" charset="0"/>
              </a:rPr>
              <a:t>Типови снабдевања електричном енергијом у Србији </a:t>
            </a:r>
            <a:endParaRPr lang="sr-Latn-CS" altLang="en-US" sz="2800" b="1" i="1" dirty="0">
              <a:latin typeface="Arial" panose="020B0604020202020204" pitchFamily="34" charset="0"/>
            </a:endParaRPr>
          </a:p>
        </p:txBody>
      </p:sp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295400"/>
            <a:ext cx="11125200" cy="47339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sr-Cyrl-CS" altLang="en-US" sz="1800" dirty="0"/>
              <a:t>ЈП </a:t>
            </a:r>
            <a:r>
              <a:rPr lang="sr-Cyrl-CS" altLang="en-US" sz="1800" dirty="0" smtClean="0"/>
              <a:t>ЕПС обавља делатност снабдевања и функцију гарантованог и резервног снабдевача крајњих купаца електричном енергијом </a:t>
            </a:r>
            <a:r>
              <a:rPr lang="sr-Cyrl-CS" altLang="en-US" sz="1800" dirty="0"/>
              <a:t>у оквиру </a:t>
            </a:r>
            <a:r>
              <a:rPr lang="sr-Cyrl-CS" altLang="en-US" sz="1800" dirty="0" smtClean="0"/>
              <a:t>организационог </a:t>
            </a:r>
            <a:r>
              <a:rPr lang="sr-Cyrl-CS" altLang="en-US" sz="1800" dirty="0"/>
              <a:t>дела Огранак ЕПС </a:t>
            </a:r>
            <a:r>
              <a:rPr lang="sr-Cyrl-CS" altLang="en-US" sz="1800" dirty="0" smtClean="0"/>
              <a:t>Снабдевање, у складу са Законом о енергетици Републике Србије</a:t>
            </a:r>
          </a:p>
          <a:p>
            <a:pPr algn="just">
              <a:lnSpc>
                <a:spcPct val="80000"/>
              </a:lnSpc>
            </a:pPr>
            <a:r>
              <a:rPr lang="sr-Cyrl-CS" altLang="en-US" sz="1800" b="1" i="1" dirty="0"/>
              <a:t>Гарантовано (потпуно) снабдевање</a:t>
            </a:r>
            <a:r>
              <a:rPr lang="sr-Cyrl-CS" altLang="en-US" sz="1800" dirty="0"/>
              <a:t>, као јавну услугу, имају: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CS" altLang="en-US" dirty="0">
                <a:solidFill>
                  <a:srgbClr val="005395"/>
                </a:solidFill>
              </a:rPr>
              <a:t>домаћинства  и 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CS" altLang="en-US" dirty="0">
                <a:solidFill>
                  <a:srgbClr val="005395"/>
                </a:solidFill>
              </a:rPr>
              <a:t>мали купци.</a:t>
            </a:r>
          </a:p>
          <a:p>
            <a:pPr marL="44450" indent="0" algn="just">
              <a:lnSpc>
                <a:spcPct val="80000"/>
              </a:lnSpc>
              <a:buNone/>
            </a:pPr>
            <a:r>
              <a:rPr lang="sr-Cyrl-RS" sz="1800" dirty="0"/>
              <a:t>Домаћинство је крајњи купац који купује електричну енергију за потрошњу свог домаћинства и за заједничку потрошњу домаћинстава, искључујући обављање комерцијалних или професионалних делатности.</a:t>
            </a:r>
          </a:p>
          <a:p>
            <a:pPr marL="44450" indent="0" algn="just">
              <a:lnSpc>
                <a:spcPct val="80000"/>
              </a:lnSpc>
              <a:buNone/>
            </a:pPr>
            <a:r>
              <a:rPr lang="ru-RU" sz="1800" dirty="0"/>
              <a:t>Мали купци електричне енергије су крајњи купци (правна лица и предузетници) који имају мање од 50 запослених, укупан годишњи приход у износу до 10 милиона евра у динарској противвредности и чији су сви објекти прикључени на на дистрибутивни систем електричне енергије напона нижег од 1kV.</a:t>
            </a:r>
            <a:endParaRPr lang="en-US" sz="1800" dirty="0"/>
          </a:p>
          <a:p>
            <a:pPr algn="just">
              <a:lnSpc>
                <a:spcPct val="80000"/>
              </a:lnSpc>
            </a:pPr>
            <a:r>
              <a:rPr lang="sr-Cyrl-CS" altLang="en-US" sz="1800" dirty="0"/>
              <a:t>Према Закону о енергетици, ЈП ЕПС (јавни снабдевач) свим корисницима гарантованог снабдевања обезбеђује регулисану </a:t>
            </a:r>
            <a:r>
              <a:rPr lang="sr-Cyrl-CS" altLang="en-US" sz="1800" dirty="0" smtClean="0"/>
              <a:t>цену за електричну енергију и енергетске услуге (пренос и дистрибуцију)</a:t>
            </a:r>
            <a:endParaRPr lang="sr-Cyrl-CS" altLang="en-US" sz="1800" dirty="0"/>
          </a:p>
          <a:p>
            <a:pPr algn="just">
              <a:lnSpc>
                <a:spcPct val="80000"/>
              </a:lnSpc>
            </a:pPr>
            <a:endParaRPr lang="sr-Latn-CS" altLang="en-US" sz="1600" dirty="0"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sr-Cyrl-CS" altLang="en-US" sz="1800" dirty="0"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sr-Cyrl-CS" altLang="en-US" sz="1800" dirty="0" smtClean="0">
              <a:latin typeface="Arial" panose="020B0604020202020204" pitchFamily="34" charset="0"/>
            </a:endParaRPr>
          </a:p>
          <a:p>
            <a:pPr marL="365125" lvl="1" indent="0" algn="just">
              <a:lnSpc>
                <a:spcPct val="80000"/>
              </a:lnSpc>
              <a:buNone/>
            </a:pPr>
            <a:endParaRPr lang="sr-Cyrl-CS" altLang="en-US" sz="1600" dirty="0" smtClean="0">
              <a:solidFill>
                <a:srgbClr val="005395"/>
              </a:solidFill>
              <a:latin typeface="Arial" panose="020B0604020202020204" pitchFamily="34" charset="0"/>
            </a:endParaRPr>
          </a:p>
          <a:p>
            <a:pPr marL="365125" lvl="1" indent="0" algn="just">
              <a:lnSpc>
                <a:spcPct val="80000"/>
              </a:lnSpc>
              <a:buNone/>
            </a:pPr>
            <a:r>
              <a:rPr lang="sr-Cyrl-CS" altLang="en-US" sz="1600" dirty="0" smtClean="0">
                <a:solidFill>
                  <a:srgbClr val="005395"/>
                </a:solidFill>
                <a:latin typeface="Arial" panose="020B0604020202020204" pitchFamily="34" charset="0"/>
              </a:rPr>
              <a:t> </a:t>
            </a:r>
            <a:endParaRPr lang="sr-Latn-CS" altLang="en-US" sz="1600" dirty="0">
              <a:solidFill>
                <a:srgbClr val="005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8303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143000"/>
            <a:ext cx="11125200" cy="47339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sr-Cyrl-RS" altLang="en-US" dirty="0"/>
              <a:t>Право на </a:t>
            </a:r>
            <a:r>
              <a:rPr lang="sr-Cyrl-RS" altLang="en-US" b="1" i="1" dirty="0"/>
              <a:t>резервно снабдевање </a:t>
            </a:r>
            <a:r>
              <a:rPr lang="sr-Cyrl-RS" altLang="en-US" dirty="0"/>
              <a:t>електричном енергијом има онај купац који испуњава минимум један од следећих услова</a:t>
            </a:r>
            <a:r>
              <a:rPr lang="sr-Cyrl-RS" altLang="en-US" dirty="0" smtClean="0"/>
              <a:t>:</a:t>
            </a:r>
            <a:endParaRPr lang="sr-Cyrl-RS" altLang="en-US" dirty="0"/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en-US" dirty="0">
                <a:solidFill>
                  <a:srgbClr val="005395"/>
                </a:solidFill>
              </a:rPr>
              <a:t>најмање једно мерно место на </a:t>
            </a:r>
            <a:r>
              <a:rPr lang="ru-RU" altLang="en-US" dirty="0" smtClean="0">
                <a:solidFill>
                  <a:srgbClr val="005395"/>
                </a:solidFill>
              </a:rPr>
              <a:t>напону </a:t>
            </a:r>
            <a:r>
              <a:rPr lang="ru-RU" altLang="en-US" dirty="0">
                <a:solidFill>
                  <a:srgbClr val="005395"/>
                </a:solidFill>
              </a:rPr>
              <a:t>вишем од 1 kV (овај услов купац проверава код оператора дистрибутивног система - ОДС),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en-US" dirty="0">
                <a:solidFill>
                  <a:srgbClr val="005395"/>
                </a:solidFill>
              </a:rPr>
              <a:t>има годишњи приход већи од 10 милиона евра у динарској противвредности, 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en-US" dirty="0">
                <a:solidFill>
                  <a:srgbClr val="005395"/>
                </a:solidFill>
              </a:rPr>
              <a:t>има више од 50 запослених</a:t>
            </a:r>
            <a:r>
              <a:rPr lang="ru-RU" altLang="en-US" dirty="0" smtClean="0">
                <a:solidFill>
                  <a:srgbClr val="005395"/>
                </a:solidFill>
              </a:rPr>
              <a:t>.</a:t>
            </a:r>
            <a:endParaRPr lang="sr-Cyrl-RS" dirty="0" smtClean="0"/>
          </a:p>
          <a:p>
            <a:pPr algn="just">
              <a:lnSpc>
                <a:spcPct val="80000"/>
              </a:lnSpc>
            </a:pPr>
            <a:r>
              <a:rPr lang="sr-Cyrl-RS" dirty="0" smtClean="0"/>
              <a:t>У </a:t>
            </a:r>
            <a:r>
              <a:rPr lang="sr-Cyrl-RS" dirty="0"/>
              <a:t>складу са </a:t>
            </a:r>
            <a:r>
              <a:rPr lang="en-US" dirty="0"/>
              <a:t>o</a:t>
            </a:r>
            <a:r>
              <a:rPr lang="sr-Cyrl-RS" dirty="0"/>
              <a:t>др</a:t>
            </a:r>
            <a:r>
              <a:rPr lang="en-US" dirty="0"/>
              <a:t>e</a:t>
            </a:r>
            <a:r>
              <a:rPr lang="sr-Cyrl-RS" dirty="0"/>
              <a:t>дб</a:t>
            </a:r>
            <a:r>
              <a:rPr lang="en-US" dirty="0"/>
              <a:t>a</a:t>
            </a:r>
            <a:r>
              <a:rPr lang="sr-Cyrl-RS" dirty="0"/>
              <a:t>м</a:t>
            </a:r>
            <a:r>
              <a:rPr lang="en-US" dirty="0"/>
              <a:t>a  </a:t>
            </a:r>
            <a:r>
              <a:rPr lang="sr-Cyrl-RS" dirty="0"/>
              <a:t>З</a:t>
            </a:r>
            <a:r>
              <a:rPr lang="en-US" dirty="0"/>
              <a:t>a</a:t>
            </a:r>
            <a:r>
              <a:rPr lang="sr-Cyrl-RS" dirty="0"/>
              <a:t>к</a:t>
            </a:r>
            <a:r>
              <a:rPr lang="en-US" dirty="0"/>
              <a:t>o</a:t>
            </a:r>
            <a:r>
              <a:rPr lang="sr-Cyrl-RS" dirty="0"/>
              <a:t>н</a:t>
            </a:r>
            <a:r>
              <a:rPr lang="en-US" dirty="0"/>
              <a:t>a o e</a:t>
            </a:r>
            <a:r>
              <a:rPr lang="sr-Cyrl-RS" dirty="0"/>
              <a:t>н</a:t>
            </a:r>
            <a:r>
              <a:rPr lang="en-US" dirty="0"/>
              <a:t>e</a:t>
            </a:r>
            <a:r>
              <a:rPr lang="sr-Cyrl-RS" dirty="0"/>
              <a:t>рг</a:t>
            </a:r>
            <a:r>
              <a:rPr lang="en-US" dirty="0"/>
              <a:t>e</a:t>
            </a:r>
            <a:r>
              <a:rPr lang="sr-Cyrl-RS" dirty="0"/>
              <a:t>тици, купци са правом на резервно снабдевање, могу то право искористити у случају</a:t>
            </a:r>
            <a:r>
              <a:rPr lang="sr-Cyrl-RS" dirty="0" smtClean="0"/>
              <a:t>:</a:t>
            </a:r>
            <a:endParaRPr lang="sr-Cyrl-RS" dirty="0"/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05395"/>
                </a:solidFill>
              </a:rPr>
              <a:t>ст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ч</a:t>
            </a:r>
            <a:r>
              <a:rPr lang="en-US" dirty="0" smtClean="0">
                <a:solidFill>
                  <a:srgbClr val="005395"/>
                </a:solidFill>
              </a:rPr>
              <a:t>a</a:t>
            </a:r>
            <a:r>
              <a:rPr lang="sr-Cyrl-RS" dirty="0" smtClean="0">
                <a:solidFill>
                  <a:srgbClr val="005395"/>
                </a:solidFill>
              </a:rPr>
              <a:t>ја</a:t>
            </a:r>
            <a:r>
              <a:rPr lang="en-US" dirty="0" smtClean="0">
                <a:solidFill>
                  <a:srgbClr val="005395"/>
                </a:solidFill>
              </a:rPr>
              <a:t> </a:t>
            </a:r>
            <a:r>
              <a:rPr lang="sr-Cyrl-RS" dirty="0">
                <a:solidFill>
                  <a:srgbClr val="005395"/>
                </a:solidFill>
              </a:rPr>
              <a:t>или ликвид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ци</a:t>
            </a:r>
            <a:r>
              <a:rPr lang="en-US" dirty="0">
                <a:solidFill>
                  <a:srgbClr val="005395"/>
                </a:solidFill>
              </a:rPr>
              <a:t>je </a:t>
            </a:r>
            <a:r>
              <a:rPr lang="sr-Cyrl-RS" dirty="0">
                <a:solidFill>
                  <a:srgbClr val="005395"/>
                </a:solidFill>
              </a:rPr>
              <a:t>сн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бд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ч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 smtClean="0">
                <a:solidFill>
                  <a:srgbClr val="005395"/>
                </a:solidFill>
              </a:rPr>
              <a:t>који </a:t>
            </a:r>
            <a:r>
              <a:rPr lang="sr-Cyrl-RS" dirty="0">
                <a:solidFill>
                  <a:srgbClr val="005395"/>
                </a:solidFill>
              </a:rPr>
              <a:t>г</a:t>
            </a:r>
            <a:r>
              <a:rPr lang="en-US" dirty="0">
                <a:solidFill>
                  <a:srgbClr val="005395"/>
                </a:solidFill>
              </a:rPr>
              <a:t>a je </a:t>
            </a:r>
            <a:r>
              <a:rPr lang="sr-Cyrl-RS" dirty="0">
                <a:solidFill>
                  <a:srgbClr val="005395"/>
                </a:solidFill>
              </a:rPr>
              <a:t>д</a:t>
            </a:r>
            <a:r>
              <a:rPr lang="en-US" dirty="0">
                <a:solidFill>
                  <a:srgbClr val="005395"/>
                </a:solidFill>
              </a:rPr>
              <a:t>o </a:t>
            </a:r>
            <a:r>
              <a:rPr lang="sr-Cyrl-RS" dirty="0">
                <a:solidFill>
                  <a:srgbClr val="005395"/>
                </a:solidFill>
              </a:rPr>
              <a:t>т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д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сн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бд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 smtClean="0">
                <a:solidFill>
                  <a:srgbClr val="005395"/>
                </a:solidFill>
              </a:rPr>
              <a:t>вао</a:t>
            </a:r>
            <a:endParaRPr lang="en-US" dirty="0">
              <a:solidFill>
                <a:srgbClr val="005395"/>
              </a:solidFill>
            </a:endParaRP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05395"/>
                </a:solidFill>
              </a:rPr>
              <a:t>пр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ст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нк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или 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дузим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њ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лиц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нц</a:t>
            </a:r>
            <a:r>
              <a:rPr lang="en-US" dirty="0">
                <a:solidFill>
                  <a:srgbClr val="005395"/>
                </a:solidFill>
              </a:rPr>
              <a:t>e </a:t>
            </a:r>
            <a:r>
              <a:rPr lang="sr-Cyrl-RS" dirty="0">
                <a:solidFill>
                  <a:srgbClr val="005395"/>
                </a:solidFill>
              </a:rPr>
              <a:t>сн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бд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чу </a:t>
            </a:r>
            <a:r>
              <a:rPr lang="sr-Cyrl-RS" dirty="0" smtClean="0">
                <a:solidFill>
                  <a:srgbClr val="005395"/>
                </a:solidFill>
              </a:rPr>
              <a:t>који </a:t>
            </a:r>
            <a:r>
              <a:rPr lang="sr-Cyrl-RS" dirty="0">
                <a:solidFill>
                  <a:srgbClr val="005395"/>
                </a:solidFill>
              </a:rPr>
              <a:t>г</a:t>
            </a:r>
            <a:r>
              <a:rPr lang="en-US" dirty="0">
                <a:solidFill>
                  <a:srgbClr val="005395"/>
                </a:solidFill>
              </a:rPr>
              <a:t>a je </a:t>
            </a:r>
            <a:r>
              <a:rPr lang="sr-Cyrl-RS" dirty="0">
                <a:solidFill>
                  <a:srgbClr val="005395"/>
                </a:solidFill>
              </a:rPr>
              <a:t>д</a:t>
            </a:r>
            <a:r>
              <a:rPr lang="en-US" dirty="0">
                <a:solidFill>
                  <a:srgbClr val="005395"/>
                </a:solidFill>
              </a:rPr>
              <a:t>o </a:t>
            </a:r>
            <a:r>
              <a:rPr lang="sr-Cyrl-RS" dirty="0">
                <a:solidFill>
                  <a:srgbClr val="005395"/>
                </a:solidFill>
              </a:rPr>
              <a:t>т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д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сн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бд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 smtClean="0">
                <a:solidFill>
                  <a:srgbClr val="005395"/>
                </a:solidFill>
              </a:rPr>
              <a:t>вао</a:t>
            </a:r>
            <a:endParaRPr lang="en-US" dirty="0">
              <a:solidFill>
                <a:srgbClr val="005395"/>
              </a:solidFill>
            </a:endParaRP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05395"/>
                </a:solidFill>
              </a:rPr>
              <a:t>д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ни</a:t>
            </a:r>
            <a:r>
              <a:rPr lang="en-US" dirty="0">
                <a:solidFill>
                  <a:srgbClr val="005395"/>
                </a:solidFill>
              </a:rPr>
              <a:t>je </a:t>
            </a:r>
            <a:r>
              <a:rPr lang="sr-Cyrl-RS" dirty="0">
                <a:solidFill>
                  <a:srgbClr val="005395"/>
                </a:solidFill>
              </a:rPr>
              <a:t>н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 smtClean="0">
                <a:solidFill>
                  <a:srgbClr val="005395"/>
                </a:solidFill>
              </a:rPr>
              <a:t>шао</a:t>
            </a:r>
            <a:r>
              <a:rPr lang="en-US" dirty="0" smtClean="0">
                <a:solidFill>
                  <a:srgbClr val="005395"/>
                </a:solidFill>
              </a:rPr>
              <a:t> </a:t>
            </a:r>
            <a:r>
              <a:rPr lang="sr-Cyrl-RS" dirty="0">
                <a:solidFill>
                  <a:srgbClr val="005395"/>
                </a:solidFill>
              </a:rPr>
              <a:t>н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г сн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бд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ч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н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к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н пр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ст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нк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уг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р</a:t>
            </a:r>
            <a:r>
              <a:rPr lang="en-US" dirty="0">
                <a:solidFill>
                  <a:srgbClr val="005395"/>
                </a:solidFill>
              </a:rPr>
              <a:t>a o </a:t>
            </a:r>
            <a:r>
              <a:rPr lang="sr-Cyrl-RS" dirty="0">
                <a:solidFill>
                  <a:srgbClr val="005395"/>
                </a:solidFill>
              </a:rPr>
              <a:t>пр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 smtClean="0">
                <a:solidFill>
                  <a:srgbClr val="005395"/>
                </a:solidFill>
              </a:rPr>
              <a:t>даји </a:t>
            </a:r>
            <a:r>
              <a:rPr lang="sr-Cyrl-RS" dirty="0">
                <a:solidFill>
                  <a:srgbClr val="005395"/>
                </a:solidFill>
              </a:rPr>
              <a:t>с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пр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тх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дним, 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сим 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к</a:t>
            </a:r>
            <a:r>
              <a:rPr lang="en-US" dirty="0">
                <a:solidFill>
                  <a:srgbClr val="005395"/>
                </a:solidFill>
              </a:rPr>
              <a:t>o je </a:t>
            </a:r>
            <a:r>
              <a:rPr lang="sr-Cyrl-RS" dirty="0">
                <a:solidFill>
                  <a:srgbClr val="005395"/>
                </a:solidFill>
              </a:rPr>
              <a:t>пр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ст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н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 smtClean="0">
                <a:solidFill>
                  <a:srgbClr val="005395"/>
                </a:solidFill>
              </a:rPr>
              <a:t>к уг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р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п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сл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диц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н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изврш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њ</a:t>
            </a:r>
            <a:r>
              <a:rPr lang="en-US" dirty="0">
                <a:solidFill>
                  <a:srgbClr val="005395"/>
                </a:solidFill>
              </a:rPr>
              <a:t>a o</a:t>
            </a:r>
            <a:r>
              <a:rPr lang="sr-Cyrl-RS" dirty="0">
                <a:solidFill>
                  <a:srgbClr val="005395"/>
                </a:solidFill>
              </a:rPr>
              <a:t>б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з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пл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ћ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њ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>
                <a:solidFill>
                  <a:srgbClr val="005395"/>
                </a:solidFill>
              </a:rPr>
              <a:t>купц</a:t>
            </a:r>
            <a:r>
              <a:rPr lang="en-US" dirty="0">
                <a:solidFill>
                  <a:srgbClr val="005395"/>
                </a:solidFill>
              </a:rPr>
              <a:t>a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05395"/>
                </a:solidFill>
              </a:rPr>
              <a:t>н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o</a:t>
            </a:r>
            <a:r>
              <a:rPr lang="sr-Cyrl-RS" dirty="0">
                <a:solidFill>
                  <a:srgbClr val="005395"/>
                </a:solidFill>
              </a:rPr>
              <a:t>г купц</a:t>
            </a:r>
            <a:r>
              <a:rPr lang="en-US" dirty="0">
                <a:solidFill>
                  <a:srgbClr val="005395"/>
                </a:solidFill>
              </a:rPr>
              <a:t>a </a:t>
            </a:r>
            <a:r>
              <a:rPr lang="sr-Cyrl-RS" dirty="0" smtClean="0">
                <a:solidFill>
                  <a:srgbClr val="005395"/>
                </a:solidFill>
              </a:rPr>
              <a:t>који </a:t>
            </a:r>
            <a:r>
              <a:rPr lang="sr-Cyrl-RS" dirty="0">
                <a:solidFill>
                  <a:srgbClr val="005395"/>
                </a:solidFill>
              </a:rPr>
              <a:t>ни</a:t>
            </a:r>
            <a:r>
              <a:rPr lang="en-US" dirty="0">
                <a:solidFill>
                  <a:srgbClr val="005395"/>
                </a:solidFill>
              </a:rPr>
              <a:t>je </a:t>
            </a:r>
            <a:r>
              <a:rPr lang="sr-Cyrl-RS" dirty="0">
                <a:solidFill>
                  <a:srgbClr val="005395"/>
                </a:solidFill>
              </a:rPr>
              <a:t>из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 smtClean="0">
                <a:solidFill>
                  <a:srgbClr val="005395"/>
                </a:solidFill>
              </a:rPr>
              <a:t>брао</a:t>
            </a:r>
            <a:r>
              <a:rPr lang="en-US" dirty="0" smtClean="0">
                <a:solidFill>
                  <a:srgbClr val="005395"/>
                </a:solidFill>
              </a:rPr>
              <a:t> </a:t>
            </a:r>
            <a:r>
              <a:rPr lang="sr-Cyrl-RS" dirty="0">
                <a:solidFill>
                  <a:srgbClr val="005395"/>
                </a:solidFill>
              </a:rPr>
              <a:t>сн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бд</a:t>
            </a:r>
            <a:r>
              <a:rPr lang="en-US" dirty="0">
                <a:solidFill>
                  <a:srgbClr val="005395"/>
                </a:solidFill>
              </a:rPr>
              <a:t>e</a:t>
            </a:r>
            <a:r>
              <a:rPr lang="sr-Cyrl-RS" dirty="0">
                <a:solidFill>
                  <a:srgbClr val="005395"/>
                </a:solidFill>
              </a:rPr>
              <a:t>в</a:t>
            </a:r>
            <a:r>
              <a:rPr lang="en-US" dirty="0">
                <a:solidFill>
                  <a:srgbClr val="005395"/>
                </a:solidFill>
              </a:rPr>
              <a:t>a</a:t>
            </a:r>
            <a:r>
              <a:rPr lang="sr-Cyrl-RS" dirty="0">
                <a:solidFill>
                  <a:srgbClr val="005395"/>
                </a:solidFill>
              </a:rPr>
              <a:t>ч</a:t>
            </a:r>
            <a:r>
              <a:rPr lang="en-US" dirty="0" smtClean="0">
                <a:solidFill>
                  <a:srgbClr val="005395"/>
                </a:solidFill>
              </a:rPr>
              <a:t>a</a:t>
            </a:r>
            <a:endParaRPr lang="sr-Cyrl-RS" sz="2000" dirty="0" smtClean="0"/>
          </a:p>
          <a:p>
            <a:pPr marL="44450" indent="0" algn="just">
              <a:lnSpc>
                <a:spcPct val="80000"/>
              </a:lnSpc>
              <a:buNone/>
            </a:pPr>
            <a:endParaRPr lang="sr-Cyrl-RS" altLang="en-US" sz="1800" dirty="0" smtClean="0">
              <a:solidFill>
                <a:srgbClr val="005395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219200" y="152400"/>
            <a:ext cx="990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kern="1200">
                <a:solidFill>
                  <a:srgbClr val="005395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RS" altLang="en-US" sz="2800" b="1" i="1" dirty="0">
                <a:latin typeface="Arial" panose="020B0604020202020204" pitchFamily="34" charset="0"/>
              </a:rPr>
              <a:t>Резервно снабдевање електричном енергијом</a:t>
            </a:r>
            <a:endParaRPr lang="sr-Latn-CS" altLang="en-US" sz="28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56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990600"/>
            <a:ext cx="11125200" cy="47339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sr-Cyrl-RS" sz="1800" dirty="0" smtClean="0"/>
          </a:p>
          <a:p>
            <a:pPr algn="just">
              <a:lnSpc>
                <a:spcPct val="80000"/>
              </a:lnSpc>
            </a:pPr>
            <a:r>
              <a:rPr lang="sr-Cyrl-RS" sz="1800" dirty="0" smtClean="0"/>
              <a:t>Н</a:t>
            </a:r>
            <a:r>
              <a:rPr lang="en-US" sz="1800" dirty="0" smtClean="0"/>
              <a:t>a o</a:t>
            </a:r>
            <a:r>
              <a:rPr lang="sr-Cyrl-RS" sz="1800" dirty="0" smtClean="0"/>
              <a:t>сн</a:t>
            </a:r>
            <a:r>
              <a:rPr lang="en-US" sz="1800" dirty="0" smtClean="0"/>
              <a:t>o</a:t>
            </a:r>
            <a:r>
              <a:rPr lang="sr-Cyrl-RS" sz="1800" dirty="0" smtClean="0"/>
              <a:t>ву Р</a:t>
            </a:r>
            <a:r>
              <a:rPr lang="en-US" sz="1800" dirty="0" smtClean="0"/>
              <a:t>e​</a:t>
            </a:r>
            <a:r>
              <a:rPr lang="sr-Cyrl-RS" sz="1800" dirty="0" smtClean="0"/>
              <a:t>ш</a:t>
            </a:r>
            <a:r>
              <a:rPr lang="en-US" sz="1800" dirty="0" smtClean="0"/>
              <a:t>e</a:t>
            </a:r>
            <a:r>
              <a:rPr lang="sr-Cyrl-RS" sz="1800" dirty="0" smtClean="0"/>
              <a:t>њ</a:t>
            </a:r>
            <a:r>
              <a:rPr lang="en-US" sz="1800" dirty="0" smtClean="0"/>
              <a:t>a </a:t>
            </a:r>
            <a:r>
              <a:rPr lang="sr-Cyrl-RS" sz="1800" dirty="0" smtClean="0"/>
              <a:t>Вл</a:t>
            </a:r>
            <a:r>
              <a:rPr lang="en-US" sz="1800" dirty="0" smtClean="0"/>
              <a:t>a</a:t>
            </a:r>
            <a:r>
              <a:rPr lang="sr-Cyrl-RS" sz="1800" dirty="0" smtClean="0"/>
              <a:t>д</a:t>
            </a:r>
            <a:r>
              <a:rPr lang="en-US" sz="1800" dirty="0" smtClean="0"/>
              <a:t>e </a:t>
            </a:r>
            <a:r>
              <a:rPr lang="sr-Cyrl-RS" sz="1800" dirty="0" smtClean="0"/>
              <a:t>Р</a:t>
            </a:r>
            <a:r>
              <a:rPr lang="en-US" sz="1800" dirty="0" smtClean="0"/>
              <a:t>e</a:t>
            </a:r>
            <a:r>
              <a:rPr lang="sr-Cyrl-RS" sz="1800" dirty="0" smtClean="0"/>
              <a:t>публик</a:t>
            </a:r>
            <a:r>
              <a:rPr lang="en-US" sz="1800" dirty="0" smtClean="0"/>
              <a:t>e </a:t>
            </a:r>
            <a:r>
              <a:rPr lang="sr-Cyrl-RS" sz="1800" dirty="0" smtClean="0"/>
              <a:t>Срби</a:t>
            </a:r>
            <a:r>
              <a:rPr lang="en-US" sz="1800" dirty="0" smtClean="0"/>
              <a:t>je 05 </a:t>
            </a:r>
            <a:r>
              <a:rPr lang="sr-Cyrl-RS" sz="1800" dirty="0" smtClean="0"/>
              <a:t>Број: 312-11180/2018. г</a:t>
            </a:r>
            <a:r>
              <a:rPr lang="en-US" sz="1800" dirty="0" smtClean="0"/>
              <a:t>o</a:t>
            </a:r>
            <a:r>
              <a:rPr lang="sr-Cyrl-RS" sz="1800" dirty="0" smtClean="0"/>
              <a:t>дине од 22. новембра 2018. године ЈП ЕПС је </a:t>
            </a:r>
            <a:r>
              <a:rPr lang="sr-Cyrl-RS" sz="1800" dirty="0"/>
              <a:t>д</a:t>
            </a:r>
            <a:r>
              <a:rPr lang="en-US" sz="1800" dirty="0"/>
              <a:t>o</a:t>
            </a:r>
            <a:r>
              <a:rPr lang="sr-Cyrl-RS" sz="1800" dirty="0"/>
              <a:t>д</a:t>
            </a:r>
            <a:r>
              <a:rPr lang="en-US" sz="1800" dirty="0"/>
              <a:t>e</a:t>
            </a:r>
            <a:r>
              <a:rPr lang="sr-Cyrl-RS" sz="1800" dirty="0"/>
              <a:t>љ</a:t>
            </a:r>
            <a:r>
              <a:rPr lang="en-US" sz="1800" dirty="0"/>
              <a:t>e</a:t>
            </a:r>
            <a:r>
              <a:rPr lang="sr-Cyrl-RS" sz="1800" dirty="0"/>
              <a:t>н</a:t>
            </a:r>
            <a:r>
              <a:rPr lang="en-US" sz="1800" dirty="0"/>
              <a:t>a </a:t>
            </a:r>
            <a:r>
              <a:rPr lang="sr-Cyrl-RS" sz="1800" dirty="0" smtClean="0"/>
              <a:t>ул</a:t>
            </a:r>
            <a:r>
              <a:rPr lang="en-US" sz="1800" dirty="0" smtClean="0"/>
              <a:t>o</a:t>
            </a:r>
            <a:r>
              <a:rPr lang="sr-Cyrl-RS" sz="1800" dirty="0" smtClean="0"/>
              <a:t>г</a:t>
            </a:r>
            <a:r>
              <a:rPr lang="en-US" sz="1800" dirty="0" smtClean="0"/>
              <a:t>a </a:t>
            </a:r>
            <a:r>
              <a:rPr lang="sr-Cyrl-RS" sz="1800" dirty="0" smtClean="0"/>
              <a:t>р</a:t>
            </a:r>
            <a:r>
              <a:rPr lang="en-US" sz="1800" dirty="0" smtClean="0"/>
              <a:t>e</a:t>
            </a:r>
            <a:r>
              <a:rPr lang="sr-Cyrl-RS" sz="1800" dirty="0" smtClean="0"/>
              <a:t>з</a:t>
            </a:r>
            <a:r>
              <a:rPr lang="en-US" sz="1800" dirty="0" smtClean="0"/>
              <a:t>e</a:t>
            </a:r>
            <a:r>
              <a:rPr lang="sr-Cyrl-RS" sz="1800" dirty="0" smtClean="0"/>
              <a:t>рвн</a:t>
            </a:r>
            <a:r>
              <a:rPr lang="en-US" sz="1800" dirty="0" smtClean="0"/>
              <a:t>o</a:t>
            </a:r>
            <a:r>
              <a:rPr lang="sr-Cyrl-RS" sz="1800" dirty="0" smtClean="0"/>
              <a:t>г сн</a:t>
            </a:r>
            <a:r>
              <a:rPr lang="en-US" sz="1800" dirty="0" smtClean="0"/>
              <a:t>a</a:t>
            </a:r>
            <a:r>
              <a:rPr lang="sr-Cyrl-RS" sz="1800" dirty="0" smtClean="0"/>
              <a:t>бд</a:t>
            </a:r>
            <a:r>
              <a:rPr lang="en-US" sz="1800" dirty="0" smtClean="0"/>
              <a:t>e</a:t>
            </a:r>
            <a:r>
              <a:rPr lang="sr-Cyrl-RS" sz="1800" dirty="0" smtClean="0"/>
              <a:t>в</a:t>
            </a:r>
            <a:r>
              <a:rPr lang="en-US" sz="1800" dirty="0" smtClean="0"/>
              <a:t>a</a:t>
            </a:r>
            <a:r>
              <a:rPr lang="sr-Cyrl-RS" sz="1800" dirty="0" smtClean="0"/>
              <a:t>ч</a:t>
            </a:r>
            <a:r>
              <a:rPr lang="en-US" sz="1800" dirty="0" smtClean="0"/>
              <a:t>a </a:t>
            </a:r>
            <a:endParaRPr lang="sr-Cyrl-RS" sz="1800" dirty="0" smtClean="0"/>
          </a:p>
          <a:p>
            <a:pPr algn="just">
              <a:lnSpc>
                <a:spcPct val="80000"/>
              </a:lnSpc>
            </a:pPr>
            <a:r>
              <a:rPr lang="sr-Cyrl-RS" sz="1800" dirty="0" smtClean="0"/>
              <a:t>Резервно снабдевање је дефинисано на период од 2 године </a:t>
            </a:r>
            <a:r>
              <a:rPr lang="sr-Cyrl-RS" sz="1800" dirty="0"/>
              <a:t>од дана </a:t>
            </a:r>
            <a:r>
              <a:rPr lang="sr-Cyrl-RS" sz="1800" dirty="0" smtClean="0"/>
              <a:t>доношења овог решења </a:t>
            </a:r>
          </a:p>
          <a:p>
            <a:pPr algn="just">
              <a:lnSpc>
                <a:spcPct val="80000"/>
              </a:lnSpc>
            </a:pPr>
            <a:r>
              <a:rPr lang="sr-Cyrl-RS" sz="1800" dirty="0" smtClean="0"/>
              <a:t>Цена резервног снабдевања </a:t>
            </a:r>
            <a:r>
              <a:rPr lang="ru-RU" sz="1800" dirty="0" smtClean="0"/>
              <a:t>обухвата </a:t>
            </a:r>
            <a:r>
              <a:rPr lang="ru-RU" sz="1800" dirty="0"/>
              <a:t>цену електричне енергије и трошкове балансирања </a:t>
            </a:r>
            <a:r>
              <a:rPr lang="ru-RU" sz="1800" dirty="0" smtClean="0"/>
              <a:t>система и</a:t>
            </a:r>
            <a:r>
              <a:rPr lang="sr-Cyrl-RS" sz="1800" dirty="0" smtClean="0"/>
              <a:t> износи 70,33</a:t>
            </a:r>
            <a:r>
              <a:rPr lang="en-US" sz="1800" dirty="0"/>
              <a:t> EUR/MWh, </a:t>
            </a:r>
            <a:r>
              <a:rPr lang="en-US" sz="1800" dirty="0" smtClean="0"/>
              <a:t>6e</a:t>
            </a:r>
            <a:r>
              <a:rPr lang="sr-Cyrl-RS" sz="1800" dirty="0" smtClean="0"/>
              <a:t>з</a:t>
            </a:r>
            <a:r>
              <a:rPr lang="sr-Cyrl-RS" sz="1800" dirty="0"/>
              <a:t> </a:t>
            </a:r>
            <a:r>
              <a:rPr lang="sr-Cyrl-RS" sz="1800" dirty="0" smtClean="0"/>
              <a:t>ПД</a:t>
            </a:r>
            <a:r>
              <a:rPr lang="en-US" sz="1800" dirty="0" smtClean="0"/>
              <a:t>B.</a:t>
            </a:r>
            <a:r>
              <a:rPr lang="sr-Cyrl-RS" sz="1800" dirty="0"/>
              <a:t> </a:t>
            </a:r>
            <a:endParaRPr lang="sr-Cyrl-RS" sz="1800" dirty="0" smtClean="0"/>
          </a:p>
          <a:p>
            <a:pPr algn="just">
              <a:lnSpc>
                <a:spcPct val="80000"/>
              </a:lnSpc>
            </a:pPr>
            <a:r>
              <a:rPr lang="sr-Cyrl-RS" sz="1800" dirty="0" smtClean="0"/>
              <a:t>Р</a:t>
            </a:r>
            <a:r>
              <a:rPr lang="en-US" sz="1800" dirty="0"/>
              <a:t>e</a:t>
            </a:r>
            <a:r>
              <a:rPr lang="sr-Cyrl-RS" sz="1800" dirty="0"/>
              <a:t>з</a:t>
            </a:r>
            <a:r>
              <a:rPr lang="en-US" sz="1800" dirty="0"/>
              <a:t>e</a:t>
            </a:r>
            <a:r>
              <a:rPr lang="sr-Cyrl-RS" sz="1800" dirty="0"/>
              <a:t>рвн</a:t>
            </a:r>
            <a:r>
              <a:rPr lang="en-US" sz="1800" dirty="0"/>
              <a:t>o </a:t>
            </a:r>
            <a:r>
              <a:rPr lang="sr-Cyrl-RS" sz="1800" dirty="0"/>
              <a:t>сн</a:t>
            </a:r>
            <a:r>
              <a:rPr lang="en-US" sz="1800" dirty="0"/>
              <a:t>a</a:t>
            </a:r>
            <a:r>
              <a:rPr lang="sr-Cyrl-RS" sz="1800" dirty="0"/>
              <a:t>бд</a:t>
            </a:r>
            <a:r>
              <a:rPr lang="en-US" sz="1800" dirty="0"/>
              <a:t>e</a:t>
            </a:r>
            <a:r>
              <a:rPr lang="sr-Cyrl-RS" sz="1800" dirty="0"/>
              <a:t>в</a:t>
            </a:r>
            <a:r>
              <a:rPr lang="en-US" sz="1800" dirty="0"/>
              <a:t>a</a:t>
            </a:r>
            <a:r>
              <a:rPr lang="sr-Cyrl-RS" sz="1800" dirty="0"/>
              <a:t>њ</a:t>
            </a:r>
            <a:r>
              <a:rPr lang="en-US" sz="1800" dirty="0"/>
              <a:t>e </a:t>
            </a:r>
            <a:r>
              <a:rPr lang="sr-Cyrl-RS" sz="1800" dirty="0"/>
              <a:t>м</a:t>
            </a:r>
            <a:r>
              <a:rPr lang="en-US" sz="1800" dirty="0"/>
              <a:t>o</a:t>
            </a:r>
            <a:r>
              <a:rPr lang="sr-Cyrl-RS" sz="1800" dirty="0"/>
              <a:t>ж</a:t>
            </a:r>
            <a:r>
              <a:rPr lang="en-US" sz="1800" dirty="0"/>
              <a:t>e </a:t>
            </a:r>
            <a:r>
              <a:rPr lang="sr-Cyrl-RS" sz="1800" dirty="0"/>
              <a:t>тр</a:t>
            </a:r>
            <a:r>
              <a:rPr lang="en-US" sz="1800" dirty="0" smtClean="0"/>
              <a:t>a</a:t>
            </a:r>
            <a:r>
              <a:rPr lang="sr-Cyrl-RS" sz="1800" dirty="0"/>
              <a:t>ј</a:t>
            </a:r>
            <a:r>
              <a:rPr lang="sr-Cyrl-RS" sz="1800" dirty="0" smtClean="0"/>
              <a:t>ати најдуж</a:t>
            </a:r>
            <a:r>
              <a:rPr lang="en-US" sz="1800" dirty="0"/>
              <a:t>e 60 </a:t>
            </a:r>
            <a:r>
              <a:rPr lang="sr-Cyrl-RS" sz="1800" dirty="0"/>
              <a:t>д</a:t>
            </a:r>
            <a:r>
              <a:rPr lang="en-US" sz="1800" dirty="0"/>
              <a:t>a</a:t>
            </a:r>
            <a:r>
              <a:rPr lang="sr-Cyrl-RS" sz="1800" dirty="0"/>
              <a:t>н</a:t>
            </a:r>
            <a:r>
              <a:rPr lang="en-US" sz="1800" dirty="0"/>
              <a:t>a. </a:t>
            </a:r>
            <a:endParaRPr lang="sr-Cyrl-RS" sz="1800" dirty="0" smtClean="0"/>
          </a:p>
          <a:p>
            <a:pPr algn="just">
              <a:lnSpc>
                <a:spcPct val="80000"/>
              </a:lnSpc>
            </a:pPr>
            <a:r>
              <a:rPr lang="sr-Cyrl-RS" sz="1800" dirty="0" smtClean="0"/>
              <a:t>У </a:t>
            </a:r>
            <a:r>
              <a:rPr lang="sr-Cyrl-RS" sz="1800" dirty="0"/>
              <a:t>случ</a:t>
            </a:r>
            <a:r>
              <a:rPr lang="en-US" sz="1800" dirty="0" smtClean="0"/>
              <a:t>a</a:t>
            </a:r>
            <a:r>
              <a:rPr lang="sr-Cyrl-RS" sz="1800" dirty="0" smtClean="0"/>
              <a:t>ју </a:t>
            </a:r>
            <a:r>
              <a:rPr lang="sr-Cyrl-RS" sz="1800" dirty="0"/>
              <a:t>д</a:t>
            </a:r>
            <a:r>
              <a:rPr lang="en-US" sz="1800" dirty="0"/>
              <a:t>a </a:t>
            </a:r>
            <a:r>
              <a:rPr lang="sr-Cyrl-RS" sz="1800" dirty="0" smtClean="0"/>
              <a:t>крајњи </a:t>
            </a:r>
            <a:r>
              <a:rPr lang="sr-Cyrl-RS" sz="1800" dirty="0"/>
              <a:t>куп</a:t>
            </a:r>
            <a:r>
              <a:rPr lang="en-US" sz="1800" dirty="0"/>
              <a:t>a</a:t>
            </a:r>
            <a:r>
              <a:rPr lang="sr-Cyrl-RS" sz="1800" dirty="0"/>
              <a:t>ц н</a:t>
            </a:r>
            <a:r>
              <a:rPr lang="en-US" sz="1800" dirty="0"/>
              <a:t>e </a:t>
            </a:r>
            <a:r>
              <a:rPr lang="sr-Cyrl-RS" sz="1800" dirty="0"/>
              <a:t>з</a:t>
            </a:r>
            <a:r>
              <a:rPr lang="en-US" sz="1800" dirty="0"/>
              <a:t>a</a:t>
            </a:r>
            <a:r>
              <a:rPr lang="sr-Cyrl-RS" sz="1800" dirty="0"/>
              <a:t>кључи уг</a:t>
            </a:r>
            <a:r>
              <a:rPr lang="en-US" sz="1800" dirty="0"/>
              <a:t>o</a:t>
            </a:r>
            <a:r>
              <a:rPr lang="sr-Cyrl-RS" sz="1800" dirty="0"/>
              <a:t>в</a:t>
            </a:r>
            <a:r>
              <a:rPr lang="en-US" sz="1800" dirty="0"/>
              <a:t>o</a:t>
            </a:r>
            <a:r>
              <a:rPr lang="sr-Cyrl-RS" sz="1800" dirty="0"/>
              <a:t>р </a:t>
            </a:r>
            <a:r>
              <a:rPr lang="en-US" sz="1800" dirty="0"/>
              <a:t>o </a:t>
            </a:r>
            <a:r>
              <a:rPr lang="sr-Cyrl-RS" sz="1800" dirty="0"/>
              <a:t>пр</a:t>
            </a:r>
            <a:r>
              <a:rPr lang="en-US" sz="1800" dirty="0"/>
              <a:t>o</a:t>
            </a:r>
            <a:r>
              <a:rPr lang="sr-Cyrl-RS" sz="1800" dirty="0" smtClean="0"/>
              <a:t>даји </a:t>
            </a:r>
            <a:r>
              <a:rPr lang="sr-Cyrl-RS" sz="1800" dirty="0"/>
              <a:t>с</a:t>
            </a:r>
            <a:r>
              <a:rPr lang="en-US" sz="1800" dirty="0"/>
              <a:t>a </a:t>
            </a:r>
            <a:r>
              <a:rPr lang="sr-Cyrl-RS" sz="1800" dirty="0"/>
              <a:t>сн</a:t>
            </a:r>
            <a:r>
              <a:rPr lang="en-US" sz="1800" dirty="0"/>
              <a:t>a</a:t>
            </a:r>
            <a:r>
              <a:rPr lang="sr-Cyrl-RS" sz="1800" dirty="0"/>
              <a:t>бд</a:t>
            </a:r>
            <a:r>
              <a:rPr lang="en-US" sz="1800" dirty="0"/>
              <a:t>e</a:t>
            </a:r>
            <a:r>
              <a:rPr lang="sr-Cyrl-RS" sz="1800" dirty="0"/>
              <a:t>в</a:t>
            </a:r>
            <a:r>
              <a:rPr lang="en-US" sz="1800" dirty="0"/>
              <a:t>a</a:t>
            </a:r>
            <a:r>
              <a:rPr lang="sr-Cyrl-RS" sz="1800" dirty="0"/>
              <a:t>ч</a:t>
            </a:r>
            <a:r>
              <a:rPr lang="en-US" sz="1800" dirty="0"/>
              <a:t>e</a:t>
            </a:r>
            <a:r>
              <a:rPr lang="sr-Cyrl-RS" sz="1800" dirty="0"/>
              <a:t>м, у наведеном року од 60 дана, </a:t>
            </a:r>
            <a:r>
              <a:rPr lang="en-US" sz="1800" dirty="0"/>
              <a:t>o</a:t>
            </a:r>
            <a:r>
              <a:rPr lang="sr-Cyrl-RS" sz="1800" dirty="0"/>
              <a:t>п</a:t>
            </a:r>
            <a:r>
              <a:rPr lang="en-US" sz="1800" dirty="0"/>
              <a:t>e</a:t>
            </a:r>
            <a:r>
              <a:rPr lang="sr-Cyrl-RS" sz="1800" dirty="0"/>
              <a:t>р</a:t>
            </a:r>
            <a:r>
              <a:rPr lang="en-US" sz="1800" dirty="0"/>
              <a:t>a</a:t>
            </a:r>
            <a:r>
              <a:rPr lang="sr-Cyrl-RS" sz="1800" dirty="0"/>
              <a:t>т</a:t>
            </a:r>
            <a:r>
              <a:rPr lang="en-US" sz="1800" dirty="0"/>
              <a:t>o</a:t>
            </a:r>
            <a:r>
              <a:rPr lang="sr-Cyrl-RS" sz="1800" dirty="0"/>
              <a:t>р сист</a:t>
            </a:r>
            <a:r>
              <a:rPr lang="en-US" sz="1800" dirty="0"/>
              <a:t>e</a:t>
            </a:r>
            <a:r>
              <a:rPr lang="sr-Cyrl-RS" sz="1800" dirty="0"/>
              <a:t>м</a:t>
            </a:r>
            <a:r>
              <a:rPr lang="en-US" sz="1800" dirty="0"/>
              <a:t>a je </a:t>
            </a:r>
            <a:r>
              <a:rPr lang="sr-Cyrl-RS" sz="1800" dirty="0"/>
              <a:t>дуж</a:t>
            </a:r>
            <a:r>
              <a:rPr lang="en-US" sz="1800" dirty="0"/>
              <a:t>a</a:t>
            </a:r>
            <a:r>
              <a:rPr lang="sr-Cyrl-RS" sz="1800" dirty="0"/>
              <a:t>н д</a:t>
            </a:r>
            <a:r>
              <a:rPr lang="en-US" sz="1800" dirty="0"/>
              <a:t>a </a:t>
            </a:r>
            <a:r>
              <a:rPr lang="sr-Cyrl-RS" sz="1800" dirty="0"/>
              <a:t>му </a:t>
            </a:r>
            <a:r>
              <a:rPr lang="en-US" sz="1800" dirty="0"/>
              <a:t>o</a:t>
            </a:r>
            <a:r>
              <a:rPr lang="sr-Cyrl-RS" sz="1800" dirty="0"/>
              <a:t>буст</a:t>
            </a:r>
            <a:r>
              <a:rPr lang="en-US" sz="1800" dirty="0"/>
              <a:t>a</a:t>
            </a:r>
            <a:r>
              <a:rPr lang="sr-Cyrl-RS" sz="1800" dirty="0"/>
              <a:t>ви исп</a:t>
            </a:r>
            <a:r>
              <a:rPr lang="en-US" sz="1800" dirty="0"/>
              <a:t>o</a:t>
            </a:r>
            <a:r>
              <a:rPr lang="sr-Cyrl-RS" sz="1800" dirty="0"/>
              <a:t>руку </a:t>
            </a:r>
            <a:r>
              <a:rPr lang="en-US" sz="1800" dirty="0"/>
              <a:t>e</a:t>
            </a:r>
            <a:r>
              <a:rPr lang="sr-Cyrl-RS" sz="1800" dirty="0"/>
              <a:t>л</a:t>
            </a:r>
            <a:r>
              <a:rPr lang="en-US" sz="1800" dirty="0"/>
              <a:t>e</a:t>
            </a:r>
            <a:r>
              <a:rPr lang="sr-Cyrl-RS" sz="1800" dirty="0"/>
              <a:t>ктричн</a:t>
            </a:r>
            <a:r>
              <a:rPr lang="en-US" sz="1800" dirty="0"/>
              <a:t>e </a:t>
            </a:r>
            <a:r>
              <a:rPr lang="sr-Cyrl-RS" sz="1800" dirty="0" smtClean="0"/>
              <a:t>ен</a:t>
            </a:r>
            <a:r>
              <a:rPr lang="en-US" sz="1800" dirty="0" smtClean="0"/>
              <a:t>e</a:t>
            </a:r>
            <a:r>
              <a:rPr lang="sr-Cyrl-RS" sz="1800" dirty="0"/>
              <a:t>рги</a:t>
            </a:r>
            <a:r>
              <a:rPr lang="en-US" sz="1800" dirty="0"/>
              <a:t>je.</a:t>
            </a:r>
            <a:endParaRPr lang="sr-Cyrl-RS" altLang="en-US" sz="1800" dirty="0" smtClean="0">
              <a:solidFill>
                <a:srgbClr val="005395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219200" y="152400"/>
            <a:ext cx="990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kern="1200">
                <a:solidFill>
                  <a:srgbClr val="005395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RS" altLang="en-US" sz="2800" b="1" i="1" dirty="0">
                <a:latin typeface="Arial" panose="020B0604020202020204" pitchFamily="34" charset="0"/>
              </a:rPr>
              <a:t>Цена резервног снабдевања</a:t>
            </a:r>
            <a:endParaRPr lang="sr-Latn-CS" altLang="en-US" sz="28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9795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 idx="4294967295"/>
          </p:nvPr>
        </p:nvSpPr>
        <p:spPr>
          <a:xfrm>
            <a:off x="1371599" y="533400"/>
            <a:ext cx="9509125" cy="533400"/>
          </a:xfrm>
        </p:spPr>
        <p:txBody>
          <a:bodyPr/>
          <a:lstStyle/>
          <a:p>
            <a:r>
              <a:rPr lang="sr-Cyrl-RS" altLang="en-US" b="1" i="1" dirty="0" smtClean="0">
                <a:latin typeface="Arial" panose="020B0604020202020204" pitchFamily="34" charset="0"/>
              </a:rPr>
              <a:t>Шта утиче на цене електричне енергије?</a:t>
            </a:r>
            <a:endParaRPr lang="sr-Latn-CS" altLang="en-US" b="1" i="1" dirty="0" smtClean="0">
              <a:latin typeface="Arial" panose="020B0604020202020204" pitchFamily="34" charset="0"/>
            </a:endParaRPr>
          </a:p>
        </p:txBody>
      </p:sp>
      <p:sp>
        <p:nvSpPr>
          <p:cNvPr id="132099" name="Rectangle 3"/>
          <p:cNvSpPr>
            <a:spLocks noGrp="1"/>
          </p:cNvSpPr>
          <p:nvPr>
            <p:ph type="body" idx="4294967295"/>
          </p:nvPr>
        </p:nvSpPr>
        <p:spPr>
          <a:xfrm>
            <a:off x="1371599" y="1371600"/>
            <a:ext cx="9509125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Cyrl-RS" altLang="en-US" sz="1800" dirty="0" smtClean="0">
                <a:latin typeface="Arial" panose="020B0604020202020204" pitchFamily="34" charset="0"/>
              </a:rPr>
              <a:t>Заступљеност </a:t>
            </a:r>
            <a:r>
              <a:rPr lang="sr-Cyrl-RS" altLang="en-US" sz="1800" b="1" i="1" dirty="0" smtClean="0">
                <a:latin typeface="Arial" panose="020B0604020202020204" pitchFamily="34" charset="0"/>
              </a:rPr>
              <a:t>понуде</a:t>
            </a:r>
            <a:r>
              <a:rPr lang="sr-Cyrl-RS" altLang="en-US" sz="1800" dirty="0" smtClean="0">
                <a:latin typeface="Arial" panose="020B0604020202020204" pitchFamily="34" charset="0"/>
              </a:rPr>
              <a:t> и </a:t>
            </a:r>
            <a:r>
              <a:rPr lang="sr-Cyrl-RS" altLang="en-US" sz="1800" b="1" i="1" dirty="0" smtClean="0">
                <a:latin typeface="Arial" panose="020B0604020202020204" pitchFamily="34" charset="0"/>
              </a:rPr>
              <a:t>потражње</a:t>
            </a:r>
            <a:endParaRPr lang="en-GB" altLang="en-US" sz="1800" b="1" i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RS" altLang="en-US" sz="1800" dirty="0" smtClean="0">
                <a:latin typeface="Arial" panose="020B0604020202020204" pitchFamily="34" charset="0"/>
              </a:rPr>
              <a:t>Дефицит прекограничних преносних капацитета</a:t>
            </a:r>
            <a:endParaRPr lang="en-GB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RS" altLang="en-US" sz="1800" dirty="0" smtClean="0">
                <a:latin typeface="Arial" panose="020B0604020202020204" pitchFamily="34" charset="0"/>
              </a:rPr>
              <a:t>Комбинација производних капацитета (хидро, термо, нуклеарни, </a:t>
            </a:r>
            <a:r>
              <a:rPr lang="sr-Cyrl-RS" altLang="en-US" sz="1800" b="1" i="1" dirty="0" smtClean="0">
                <a:latin typeface="Arial" panose="020B0604020202020204" pitchFamily="34" charset="0"/>
              </a:rPr>
              <a:t>обновљиви</a:t>
            </a:r>
            <a:r>
              <a:rPr lang="sr-Cyrl-RS" altLang="en-US" sz="1800" dirty="0" smtClean="0">
                <a:latin typeface="Arial" panose="020B0604020202020204" pitchFamily="34" charset="0"/>
              </a:rPr>
              <a:t>...)</a:t>
            </a:r>
            <a:endParaRPr lang="en-GB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RS" altLang="en-US" sz="1800" dirty="0" smtClean="0">
                <a:latin typeface="Arial" panose="020B0604020202020204" pitchFamily="34" charset="0"/>
              </a:rPr>
              <a:t>Непланирани испади производних јединица</a:t>
            </a:r>
          </a:p>
          <a:p>
            <a:pPr>
              <a:lnSpc>
                <a:spcPct val="80000"/>
              </a:lnSpc>
            </a:pPr>
            <a:r>
              <a:rPr lang="sr-Cyrl-RS" altLang="en-US" sz="1800" dirty="0" smtClean="0">
                <a:latin typeface="Arial" panose="020B0604020202020204" pitchFamily="34" charset="0"/>
              </a:rPr>
              <a:t>Период године у ком се тргује (расположивост производних капацитета - ремонти, испорука угља, хидрологија, заступљеност обновљивих извора )</a:t>
            </a:r>
            <a:endParaRPr lang="en-GB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RS" altLang="en-US" sz="1800" dirty="0" smtClean="0">
                <a:latin typeface="Arial" panose="020B0604020202020204" pitchFamily="34" charset="0"/>
              </a:rPr>
              <a:t>Краткорочна и дугорочна временска прогноза</a:t>
            </a:r>
            <a:endParaRPr lang="en-GB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Cyrl-RS" altLang="en-US" sz="1800" dirty="0" smtClean="0">
                <a:latin typeface="Arial" panose="020B0604020202020204" pitchFamily="34" charset="0"/>
              </a:rPr>
              <a:t>Цене енергената – угаљ, нафта, мазут...</a:t>
            </a:r>
          </a:p>
          <a:p>
            <a:pPr>
              <a:lnSpc>
                <a:spcPct val="80000"/>
              </a:lnSpc>
            </a:pPr>
            <a:r>
              <a:rPr lang="sr-Cyrl-RS" altLang="en-US" sz="1800" dirty="0" smtClean="0">
                <a:latin typeface="Arial" panose="020B0604020202020204" pitchFamily="34" charset="0"/>
              </a:rPr>
              <a:t>Бруто национални доходак </a:t>
            </a:r>
          </a:p>
          <a:p>
            <a:pPr marL="44450" indent="0">
              <a:lnSpc>
                <a:spcPct val="80000"/>
              </a:lnSpc>
              <a:buNone/>
            </a:pPr>
            <a:endParaRPr lang="en-GB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1900" dirty="0" smtClean="0"/>
          </a:p>
          <a:p>
            <a:endParaRPr lang="sr-Latn-CS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638"/>
          <a:stretch/>
        </p:blipFill>
        <p:spPr>
          <a:xfrm>
            <a:off x="460398" y="704850"/>
            <a:ext cx="9045552" cy="533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240963" cy="523875"/>
          </a:xfrm>
          <a:noFill/>
        </p:spPr>
        <p:txBody>
          <a:bodyPr/>
          <a:lstStyle/>
          <a:p>
            <a:pPr algn="ctr"/>
            <a:r>
              <a:rPr lang="sr-Cyrl-RS" sz="2600" b="1" i="1" dirty="0" smtClean="0"/>
              <a:t> Начин трговања ЕПС на слободном тржишту</a:t>
            </a:r>
            <a:endParaRPr lang="en-US" sz="2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525000" y="1676400"/>
            <a:ext cx="299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Билатерална</a:t>
            </a:r>
            <a:endParaRPr lang="en-US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OTC) </a:t>
            </a:r>
            <a:r>
              <a:rPr lang="sr-Cyrl-R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трговина</a:t>
            </a:r>
            <a:r>
              <a:rPr lang="sr-Cyrl-RS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en-US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r-Cyrl-RS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Брокерск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платформ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ARRACO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42FS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92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9" t="3516" r="1388" b="3886"/>
          <a:stretch/>
        </p:blipFill>
        <p:spPr>
          <a:xfrm>
            <a:off x="304800" y="685800"/>
            <a:ext cx="8305800" cy="54227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9509125" cy="447675"/>
          </a:xfrm>
        </p:spPr>
        <p:txBody>
          <a:bodyPr/>
          <a:lstStyle/>
          <a:p>
            <a:pPr algn="ctr"/>
            <a:r>
              <a:rPr lang="sr-Cyrl-RS" sz="2800" b="1" i="1" dirty="0"/>
              <a:t>Начин трговања ЕПС на слободном тржишту</a:t>
            </a:r>
            <a:endParaRPr lang="en-US" sz="2800" dirty="0"/>
          </a:p>
        </p:txBody>
      </p:sp>
      <p:sp useBgFill="1">
        <p:nvSpPr>
          <p:cNvPr id="3" name="TextBox 2"/>
          <p:cNvSpPr txBox="1"/>
          <p:nvPr/>
        </p:nvSpPr>
        <p:spPr>
          <a:xfrm>
            <a:off x="8610600" y="1828800"/>
            <a:ext cx="3581400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r-Cyrl-R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рговина на </a:t>
            </a:r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берз</a:t>
            </a:r>
            <a:r>
              <a:rPr lang="sr-Latn-R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 </a:t>
            </a:r>
            <a:r>
              <a:rPr lang="sr-Cyrl-R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електричне </a:t>
            </a:r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енергије: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Cyrl-R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HUPX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SEEPEX</a:t>
            </a:r>
            <a:endParaRPr lang="sr-Latn-RS" b="1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CROPEX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BSP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SouthPool</a:t>
            </a:r>
            <a:endParaRPr lang="sr-Cyrl-R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13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50835"/>
            <a:ext cx="7499599" cy="328320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48121"/>
            <a:ext cx="6147325" cy="457201"/>
          </a:xfrm>
          <a:effectLst/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Cyrl-RS" sz="2800" dirty="0" smtClean="0">
                <a:solidFill>
                  <a:srgbClr val="FF0000"/>
                </a:solidFill>
              </a:rPr>
              <a:t>Кретање цена </a:t>
            </a:r>
            <a:r>
              <a:rPr lang="en-US" sz="2800" dirty="0" smtClean="0">
                <a:solidFill>
                  <a:srgbClr val="FF0000"/>
                </a:solidFill>
              </a:rPr>
              <a:t>CO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sr-Latn-R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2012</a:t>
            </a:r>
            <a:r>
              <a:rPr lang="sr-Latn-RS" sz="2800" i="1" dirty="0" smtClean="0">
                <a:solidFill>
                  <a:srgbClr val="FF0000"/>
                </a:solidFill>
              </a:rPr>
              <a:t>-2019</a:t>
            </a:r>
            <a:r>
              <a:rPr lang="sr-Latn-R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797959"/>
            <a:ext cx="2602515" cy="30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900" y="3581400"/>
            <a:ext cx="1944400" cy="32406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7728199" y="2743200"/>
            <a:ext cx="446380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kern="1200">
                <a:solidFill>
                  <a:srgbClr val="005395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00539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Кретање цен</a:t>
            </a:r>
            <a:r>
              <a:rPr lang="sr-Latn-RS" sz="2800" dirty="0" smtClean="0">
                <a:solidFill>
                  <a:srgbClr val="FF0000"/>
                </a:solidFill>
              </a:rPr>
              <a:t>e</a:t>
            </a:r>
            <a:r>
              <a:rPr lang="sr-Cyrl-RS" sz="2800" dirty="0" smtClean="0">
                <a:solidFill>
                  <a:srgbClr val="FF0000"/>
                </a:solidFill>
              </a:rPr>
              <a:t> угља</a:t>
            </a:r>
            <a:r>
              <a:rPr lang="sr-Latn-RS" sz="2800" dirty="0" smtClean="0">
                <a:solidFill>
                  <a:srgbClr val="FF0000"/>
                </a:solidFill>
              </a:rPr>
              <a:t> (</a:t>
            </a:r>
            <a:r>
              <a:rPr lang="sr-Latn-RS" sz="2800" i="1" dirty="0" smtClean="0">
                <a:solidFill>
                  <a:srgbClr val="FF0000"/>
                </a:solidFill>
              </a:rPr>
              <a:t>2017-2019*</a:t>
            </a:r>
            <a:r>
              <a:rPr lang="sr-Latn-R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646" y="3505200"/>
            <a:ext cx="7490640" cy="30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02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296138"/>
              </p:ext>
            </p:extLst>
          </p:nvPr>
        </p:nvGraphicFramePr>
        <p:xfrm>
          <a:off x="163328" y="1005017"/>
          <a:ext cx="6847072" cy="387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0" y="1005017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GEN-I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Financing Team AG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Interenergo d.o.o.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 Elektroprivreda Srbije Beograd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Alpiq Energy SE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 d.d.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MVM Partner Serbia d.o.o. Beograd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Statkraft Markets GmbH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</a:t>
            </a:r>
            <a:r>
              <a:rPr lang="sr-Latn-R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a.d.,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Beograd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Slovenske Elektrarne d.o.o.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Elektroprivreda Republike Srpske – ERS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 d.d Ljubljana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NEAS Energy A/S</a:t>
            </a:r>
            <a:endParaRPr lang="sr-Latn-R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81" indent="-192881">
              <a:buFont typeface="+mj-lt"/>
              <a:buAutoNum type="arabicPeriod"/>
            </a:pPr>
            <a:r>
              <a:rPr lang="sr-Latn-R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Danske Commodities</a:t>
            </a:r>
          </a:p>
          <a:p>
            <a:pPr marL="192881" indent="-192881">
              <a:buFont typeface="+mj-lt"/>
              <a:buAutoNum type="arabicPeriod"/>
            </a:pPr>
            <a:r>
              <a:rPr lang="sr-Latn-R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Supply</a:t>
            </a: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81" indent="-192881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 a.d.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Energo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Freepoint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328" y="4886325"/>
            <a:ext cx="8066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SEEPEX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dirty="0">
              <a:solidFill>
                <a:srgbClr val="01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00" b="1" dirty="0">
              <a:solidFill>
                <a:srgbClr val="01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5" indent="-160735" defTabSz="514350">
              <a:buFont typeface="Wingdings" panose="05000000000000000000" pitchFamily="2" charset="2"/>
              <a:buChar char="§"/>
            </a:pP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Највећи месечни обим трговине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259 995,3 MWh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R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децембар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60735" indent="-160735" defTabSz="514350">
              <a:buFont typeface="Wingdings" panose="05000000000000000000" pitchFamily="2" charset="2"/>
              <a:buChar char="§"/>
            </a:pPr>
            <a:r>
              <a:rPr lang="sr-Cyrl-R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Највећи </a:t>
            </a: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дневни обим </a:t>
            </a:r>
            <a:r>
              <a:rPr lang="sr-Cyrl-R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трговине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R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12.367</a:t>
            </a:r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R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MWh </a:t>
            </a:r>
            <a:r>
              <a:rPr lang="sr-Cyrl-R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(дана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.2018.</a:t>
            </a:r>
            <a:r>
              <a:rPr lang="sr-Cyrl-R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5" indent="-160735" defTabSz="514350">
              <a:buFont typeface="Wingdings" panose="05000000000000000000" pitchFamily="2" charset="2"/>
              <a:buChar char="§"/>
            </a:pP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Највећа сатна трговина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846 MWh </a:t>
            </a:r>
            <a:r>
              <a:rPr lang="sr-Cyrl-R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(дана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24.04.2018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r-Cyrl-R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сату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221731"/>
            <a:ext cx="8243150" cy="519016"/>
          </a:xfrm>
          <a:effectLst/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Cyrl-RS" dirty="0" smtClean="0">
                <a:solidFill>
                  <a:srgbClr val="FF0000"/>
                </a:solidFill>
              </a:rPr>
              <a:t>Учесници на српској берзи - </a:t>
            </a:r>
            <a:r>
              <a:rPr lang="en-US" dirty="0" smtClean="0">
                <a:solidFill>
                  <a:srgbClr val="FF0000"/>
                </a:solidFill>
              </a:rPr>
              <a:t>SEEPEX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0200" y="620976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i="1" dirty="0" smtClean="0"/>
              <a:t>*подаци добијени од </a:t>
            </a:r>
            <a:r>
              <a:rPr lang="en-US" sz="1400" b="1" i="1" dirty="0" smtClean="0"/>
              <a:t>SEEPEX a.d.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269863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 idx="4294967295"/>
          </p:nvPr>
        </p:nvSpPr>
        <p:spPr>
          <a:xfrm>
            <a:off x="1219200" y="381000"/>
            <a:ext cx="9906000" cy="685800"/>
          </a:xfrm>
        </p:spPr>
        <p:txBody>
          <a:bodyPr/>
          <a:lstStyle/>
          <a:p>
            <a:r>
              <a:rPr lang="sr-Cyrl-CS" altLang="en-US" sz="2800" b="1" i="1" dirty="0" smtClean="0">
                <a:latin typeface="Arial" panose="020B0604020202020204" pitchFamily="34" charset="0"/>
              </a:rPr>
              <a:t>Отварање тржишта електричне енергије у Србији</a:t>
            </a:r>
            <a:endParaRPr lang="sr-Latn-CS" altLang="en-US" sz="2800" b="1" i="1" dirty="0" smtClean="0">
              <a:latin typeface="Arial" panose="020B0604020202020204" pitchFamily="34" charset="0"/>
            </a:endParaRPr>
          </a:p>
        </p:txBody>
      </p:sp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524000"/>
            <a:ext cx="11125200" cy="47339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sr-Cyrl-C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2008.</a:t>
            </a:r>
            <a:r>
              <a:rPr lang="sr-Cyrl-C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CS" altLang="en-US" dirty="0" smtClean="0"/>
              <a:t>Законом створени услови да сви потрошачи осим малих домаћинстава </a:t>
            </a:r>
            <a:r>
              <a:rPr lang="sr-Cyrl-CS" altLang="en-US" b="1" i="1" dirty="0" smtClean="0"/>
              <a:t>могу</a:t>
            </a:r>
            <a:r>
              <a:rPr lang="sr-Cyrl-CS" altLang="en-US" dirty="0" smtClean="0"/>
              <a:t> да изађу на слободно тржиште и изаберу себи снабдевача, што је био крупан корак ка отварању тржишта - п</a:t>
            </a:r>
            <a:r>
              <a:rPr lang="sr-Latn-CS" altLang="en-US" dirty="0" smtClean="0"/>
              <a:t>отенцијална отвореност тржишта је била 47% укупне потрошње крајњих купаца </a:t>
            </a:r>
            <a:r>
              <a:rPr lang="sr-Cyrl-CS" altLang="en-US" dirty="0" smtClean="0"/>
              <a:t> </a:t>
            </a:r>
          </a:p>
          <a:p>
            <a:pPr algn="just">
              <a:lnSpc>
                <a:spcPct val="80000"/>
              </a:lnSpc>
            </a:pPr>
            <a:r>
              <a:rPr lang="sr-Cyrl-C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1.јануар </a:t>
            </a:r>
            <a:r>
              <a:rPr lang="sr-Latn-C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2013.</a:t>
            </a:r>
            <a:r>
              <a:rPr lang="sr-Latn-C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CS" altLang="en-US" dirty="0" smtClean="0"/>
              <a:t>сви купци повезани на преносни систем </a:t>
            </a:r>
            <a:r>
              <a:rPr lang="sr-Latn-CS" altLang="en-US" b="1" i="1" dirty="0" smtClean="0"/>
              <a:t>морали</a:t>
            </a:r>
            <a:r>
              <a:rPr lang="sr-Latn-CS" altLang="en-US" dirty="0" smtClean="0"/>
              <a:t> су изаћи на слободно тржиште </a:t>
            </a:r>
            <a:r>
              <a:rPr lang="sr-Cyrl-CS" altLang="en-US" dirty="0" smtClean="0"/>
              <a:t>(</a:t>
            </a:r>
            <a:r>
              <a:rPr lang="sr-Latn-CS" altLang="en-US" dirty="0" smtClean="0"/>
              <a:t>26 купаца</a:t>
            </a:r>
            <a:r>
              <a:rPr lang="sr-Cyrl-CS" altLang="en-US" dirty="0" smtClean="0"/>
              <a:t>/око </a:t>
            </a:r>
            <a:r>
              <a:rPr lang="sr-Latn-CS" altLang="en-US" dirty="0" smtClean="0"/>
              <a:t>8% потрошње свих крајњих купаца</a:t>
            </a:r>
            <a:r>
              <a:rPr lang="sr-Cyrl-CS" altLang="en-US" dirty="0" smtClean="0"/>
              <a:t>). </a:t>
            </a:r>
            <a:r>
              <a:rPr lang="sr-Latn-CS" altLang="en-US" dirty="0" smtClean="0"/>
              <a:t>ЕПС Снабдевање, остао доминантан снабдевач са преко 92% удела у продатој електричној енергији на слободном тржишту</a:t>
            </a:r>
            <a:endParaRPr lang="sr-Cyrl-CS" altLang="en-US" dirty="0" smtClean="0"/>
          </a:p>
          <a:p>
            <a:pPr algn="just">
              <a:lnSpc>
                <a:spcPct val="80000"/>
              </a:lnSpc>
            </a:pPr>
            <a:r>
              <a:rPr lang="sr-Cyrl-C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1.јануар </a:t>
            </a:r>
            <a:r>
              <a:rPr lang="sr-Latn-C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201</a:t>
            </a:r>
            <a:r>
              <a:rPr lang="sr-Cyrl-C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sr-Cyrl-CS" altLang="en-US" dirty="0" smtClean="0"/>
              <a:t>Отварање тржишта на дистрибутивном напону</a:t>
            </a:r>
            <a:r>
              <a:rPr lang="sr-Cyrl-CS" altLang="en-US" dirty="0" smtClean="0">
                <a:solidFill>
                  <a:srgbClr val="C4122F"/>
                </a:solidFill>
              </a:rPr>
              <a:t> </a:t>
            </a:r>
            <a:r>
              <a:rPr lang="sr-Latn-CS" altLang="en-US" dirty="0" smtClean="0"/>
              <a:t>на слободно тржиште </a:t>
            </a:r>
            <a:r>
              <a:rPr lang="sr-Cyrl-CS" altLang="en-US" dirty="0" smtClean="0"/>
              <a:t>морају да изађу </a:t>
            </a:r>
            <a:r>
              <a:rPr lang="sr-Latn-CS" altLang="en-US" dirty="0" smtClean="0"/>
              <a:t>сви купци</a:t>
            </a:r>
            <a:r>
              <a:rPr lang="sr-Cyrl-CS" altLang="en-US" dirty="0" smtClean="0"/>
              <a:t> ел.енергије</a:t>
            </a:r>
            <a:r>
              <a:rPr lang="sr-Latn-CS" altLang="en-US" dirty="0" smtClean="0"/>
              <a:t> осим домаћинстава и малих купаца</a:t>
            </a:r>
            <a:r>
              <a:rPr lang="sr-Cyrl-CS" altLang="en-US" dirty="0" smtClean="0"/>
              <a:t> (око 37% укупне потрошње крајњих купаца). ЕПС Снабдевање је имао удео 96% на тржишту Србије</a:t>
            </a:r>
          </a:p>
          <a:p>
            <a:pPr algn="just">
              <a:lnSpc>
                <a:spcPct val="80000"/>
              </a:lnSpc>
            </a:pPr>
            <a:r>
              <a:rPr lang="sr-Cyrl-C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1.јануар </a:t>
            </a:r>
            <a:r>
              <a:rPr lang="sr-Latn-C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201</a:t>
            </a:r>
            <a:r>
              <a:rPr lang="sr-Cyrl-C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sr-Cyrl-CS" altLang="en-US" dirty="0" smtClean="0"/>
              <a:t>Потпуно отварање тржишта - </a:t>
            </a:r>
            <a:r>
              <a:rPr lang="sr-Latn-CS" altLang="en-US" dirty="0" smtClean="0"/>
              <a:t>домаћинства и мали купци </a:t>
            </a:r>
            <a:r>
              <a:rPr lang="sr-Latn-CS" altLang="en-US" b="1" i="1" dirty="0" smtClean="0"/>
              <a:t>могу</a:t>
            </a:r>
            <a:r>
              <a:rPr lang="sr-Latn-CS" altLang="en-US" dirty="0" smtClean="0"/>
              <a:t> изаћи на слободно тржиште, али </a:t>
            </a:r>
            <a:r>
              <a:rPr lang="sr-Latn-CS" altLang="en-US" b="1" i="1" dirty="0" smtClean="0"/>
              <a:t>имају право </a:t>
            </a:r>
            <a:r>
              <a:rPr lang="sr-Latn-CS" altLang="en-US" dirty="0" smtClean="0"/>
              <a:t>на регулисане цене (да остану на јавном снабдевању) 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221731"/>
            <a:ext cx="10134600" cy="519016"/>
          </a:xfrm>
          <a:effectLst/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SEEPEX – </a:t>
            </a:r>
            <a:r>
              <a:rPr lang="sr-Cyrl-RS" dirty="0" smtClean="0">
                <a:solidFill>
                  <a:srgbClr val="FF0000"/>
                </a:solidFill>
              </a:rPr>
              <a:t>месечне количине трговане у 2017 и 2018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0200" y="620976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i="1" dirty="0" smtClean="0"/>
              <a:t>*подаци добијени од </a:t>
            </a:r>
            <a:r>
              <a:rPr lang="en-US" sz="1400" b="1" i="1" dirty="0" smtClean="0"/>
              <a:t>SEEPEX a.d.</a:t>
            </a:r>
            <a:endParaRPr lang="en-US" sz="1400" b="1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092078"/>
              </p:ext>
            </p:extLst>
          </p:nvPr>
        </p:nvGraphicFramePr>
        <p:xfrm>
          <a:off x="69664" y="990601"/>
          <a:ext cx="10979336" cy="472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1750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11582400" cy="59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16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1143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4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1066800"/>
            <a:ext cx="4276997" cy="990600"/>
          </a:xfrm>
        </p:spPr>
        <p:txBody>
          <a:bodyPr/>
          <a:lstStyle/>
          <a:p>
            <a:pPr algn="ctr"/>
            <a:r>
              <a:rPr lang="sr-Cyrl-RS" sz="2000" b="1" i="1" dirty="0" smtClean="0">
                <a:latin typeface="Arial" panose="020B0604020202020204" pitchFamily="34" charset="0"/>
              </a:rPr>
              <a:t>Упоредни дијаграм просечне </a:t>
            </a:r>
            <a:r>
              <a:rPr lang="en-US" sz="2000" b="1" i="1" dirty="0" smtClean="0">
                <a:latin typeface="Arial" panose="020B0604020202020204" pitchFamily="34" charset="0"/>
              </a:rPr>
              <a:t>SPOT </a:t>
            </a:r>
            <a:r>
              <a:rPr lang="sr-Cyrl-RS" sz="2000" b="1" i="1" dirty="0" smtClean="0">
                <a:latin typeface="Arial" panose="020B0604020202020204" pitchFamily="34" charset="0"/>
              </a:rPr>
              <a:t>цене и</a:t>
            </a:r>
            <a:r>
              <a:rPr lang="en-US" sz="2000" b="1" i="1" dirty="0" smtClean="0">
                <a:latin typeface="Arial" panose="020B0604020202020204" pitchFamily="34" charset="0"/>
              </a:rPr>
              <a:t> Futures-a </a:t>
            </a:r>
            <a:r>
              <a:rPr lang="sr-Cyrl-RS" sz="2000" b="1" i="1" dirty="0" smtClean="0">
                <a:latin typeface="Arial" panose="020B0604020202020204" pitchFamily="34" charset="0"/>
              </a:rPr>
              <a:t>за 2016, 2017. и 2018. годину</a:t>
            </a:r>
            <a:endParaRPr lang="en-US" sz="2000" b="1" i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3" y="3305409"/>
            <a:ext cx="6019800" cy="2942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" y="3305409"/>
            <a:ext cx="6019800" cy="2942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28600"/>
            <a:ext cx="6019800" cy="29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8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804207"/>
              </p:ext>
            </p:extLst>
          </p:nvPr>
        </p:nvGraphicFramePr>
        <p:xfrm>
          <a:off x="457200" y="152400"/>
          <a:ext cx="11392334" cy="587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895600" y="6035114"/>
            <a:ext cx="5638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Поређење конзума у периоду од 2004 до 2018.</a:t>
            </a:r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53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11734800" cy="6248400"/>
          </a:xfrm>
        </p:spPr>
        <p:txBody>
          <a:bodyPr/>
          <a:lstStyle/>
          <a:p>
            <a:endParaRPr lang="sr-Cyrl-RS" dirty="0" smtClean="0">
              <a:solidFill>
                <a:schemeClr val="bg1"/>
              </a:solidFill>
            </a:endParaRPr>
          </a:p>
          <a:p>
            <a:pPr marL="44450" indent="0" algn="ctr">
              <a:buNone/>
            </a:pPr>
            <a:r>
              <a:rPr lang="sr-Cyrl-RS" sz="72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Хвала на пажњи!</a:t>
            </a:r>
          </a:p>
          <a:p>
            <a:pPr marL="44450" indent="0" algn="ctr">
              <a:buNone/>
            </a:pPr>
            <a:endParaRPr lang="sr-Cyrl-RS" sz="72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sr-Cyrl-R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Давид Жарковић</a:t>
            </a:r>
            <a:r>
              <a:rPr lang="sr-Latn-R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sr-Cyrl-R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дипл.инж.ен.</a:t>
            </a:r>
          </a:p>
          <a:p>
            <a:r>
              <a:rPr lang="sr-Cyrl-RS" b="1" i="1" dirty="0">
                <a:solidFill>
                  <a:schemeClr val="bg1"/>
                </a:solidFill>
                <a:latin typeface="Arial" panose="020B0604020202020204" pitchFamily="34" charset="0"/>
              </a:rPr>
              <a:t>д</a:t>
            </a:r>
            <a:r>
              <a:rPr lang="sr-Cyrl-R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иректор сектора за трговину на слободном тржишту</a:t>
            </a:r>
            <a:endParaRPr lang="sr-Latn-RS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mail</a:t>
            </a:r>
            <a:r>
              <a:rPr lang="sr-Latn-R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: eps.trade@eps.rs</a:t>
            </a:r>
            <a:endParaRPr lang="sr-Cyrl-RS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web</a:t>
            </a:r>
            <a:r>
              <a:rPr lang="sr-Cyrl-R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http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</a:rPr>
              <a:t>://www.eps.rs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354" y="5638800"/>
            <a:ext cx="3965822" cy="9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89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20" name="Rectangle 24"/>
          <p:cNvSpPr>
            <a:spLocks noGrp="1"/>
          </p:cNvSpPr>
          <p:nvPr>
            <p:ph type="title" idx="4294967295"/>
          </p:nvPr>
        </p:nvSpPr>
        <p:spPr>
          <a:xfrm>
            <a:off x="990600" y="304800"/>
            <a:ext cx="9509125" cy="523875"/>
          </a:xfrm>
        </p:spPr>
        <p:txBody>
          <a:bodyPr/>
          <a:lstStyle/>
          <a:p>
            <a:pPr algn="ctr"/>
            <a:r>
              <a:rPr lang="sr-Cyrl-CS" altLang="en-US" sz="2800" b="1" i="1" dirty="0">
                <a:latin typeface="Arial" panose="020B0604020202020204" pitchFamily="34" charset="0"/>
              </a:rPr>
              <a:t>Кратак историјат ЈП ЕПС</a:t>
            </a:r>
            <a:endParaRPr lang="sr-Latn-CS" altLang="en-US" sz="2800" b="1" i="1" dirty="0">
              <a:latin typeface="Arial" panose="020B0604020202020204" pitchFamily="34" charset="0"/>
            </a:endParaRPr>
          </a:p>
        </p:txBody>
      </p:sp>
      <p:sp>
        <p:nvSpPr>
          <p:cNvPr id="80921" name="Rectangle 25"/>
          <p:cNvSpPr>
            <a:spLocks noGrp="1"/>
          </p:cNvSpPr>
          <p:nvPr>
            <p:ph type="body" idx="4294967295"/>
          </p:nvPr>
        </p:nvSpPr>
        <p:spPr>
          <a:xfrm>
            <a:off x="762000" y="1143000"/>
            <a:ext cx="10972800" cy="4962525"/>
          </a:xfrm>
        </p:spPr>
        <p:txBody>
          <a:bodyPr/>
          <a:lstStyle/>
          <a:p>
            <a:pPr algn="just"/>
            <a:r>
              <a:rPr lang="sr-Cyrl-CS" altLang="en-US" sz="1800" dirty="0" smtClean="0"/>
              <a:t>Од </a:t>
            </a:r>
            <a:r>
              <a:rPr lang="sr-Cyrl-CS" altLang="en-US" sz="1800" b="1" i="1" dirty="0" smtClean="0"/>
              <a:t>1.јануара 1992.</a:t>
            </a:r>
            <a:r>
              <a:rPr lang="sr-Cyrl-CS" altLang="en-US" sz="1800" dirty="0" smtClean="0"/>
              <a:t> до </a:t>
            </a:r>
            <a:r>
              <a:rPr lang="sr-Cyrl-CS" altLang="en-US" sz="1800" b="1" i="1" dirty="0" smtClean="0"/>
              <a:t>априла 2005</a:t>
            </a:r>
            <a:r>
              <a:rPr lang="sr-Cyrl-CS" altLang="en-US" sz="1800" dirty="0" smtClean="0"/>
              <a:t>. године ЈП ЕПС функционише као вертикално оријентисано предузеће за производ</a:t>
            </a:r>
            <a:r>
              <a:rPr lang="sr-Cyrl-RS" altLang="en-US" sz="1800" dirty="0" smtClean="0"/>
              <a:t>њ</a:t>
            </a:r>
            <a:r>
              <a:rPr lang="sr-Cyrl-CS" altLang="en-US" sz="1800" dirty="0" smtClean="0"/>
              <a:t>у, пренос и дистрибуцију ел.ен. и производњу угља у којем су обједињена сва електропривредна предузећа и угљенокопи у Р.Србији.</a:t>
            </a:r>
            <a:endParaRPr lang="en-US" altLang="en-US" sz="1800" dirty="0" smtClean="0"/>
          </a:p>
          <a:p>
            <a:pPr algn="just"/>
            <a:r>
              <a:rPr lang="sr-Cyrl-CS" altLang="en-US" sz="1800" b="1" i="1" dirty="0" smtClean="0"/>
              <a:t>2004.</a:t>
            </a:r>
            <a:r>
              <a:rPr lang="sr-Cyrl-CS" altLang="en-US" sz="1800" dirty="0" smtClean="0"/>
              <a:t> Значајна година за ЕПС и за развој тржишта ел.ен. у Србији</a:t>
            </a:r>
          </a:p>
          <a:p>
            <a:pPr lvl="1" algn="just"/>
            <a:r>
              <a:rPr lang="sr-Cyrl-CS" altLang="en-US" dirty="0" smtClean="0">
                <a:solidFill>
                  <a:srgbClr val="005395"/>
                </a:solidFill>
              </a:rPr>
              <a:t>После 13 година прекида ЕЕС Србије је поново повезан са првом синхроном зоном УЦТЕ </a:t>
            </a:r>
          </a:p>
          <a:p>
            <a:pPr lvl="1" algn="just"/>
            <a:r>
              <a:rPr lang="sr-Cyrl-CS" altLang="en-US" dirty="0" smtClean="0">
                <a:solidFill>
                  <a:srgbClr val="005395"/>
                </a:solidFill>
              </a:rPr>
              <a:t>Изменама ЗоЕ 2004. стартовала у пракси либерализација тржишта </a:t>
            </a:r>
            <a:endParaRPr lang="en-US" altLang="en-US" dirty="0" smtClean="0">
              <a:solidFill>
                <a:srgbClr val="005395"/>
              </a:solidFill>
            </a:endParaRPr>
          </a:p>
          <a:p>
            <a:pPr algn="just"/>
            <a:r>
              <a:rPr lang="sr-Latn-CS" altLang="en-US" sz="1800" b="1" i="1" dirty="0" smtClean="0"/>
              <a:t>2005.</a:t>
            </a:r>
            <a:r>
              <a:rPr lang="sr-Latn-CS" altLang="en-US" sz="1800" dirty="0" smtClean="0"/>
              <a:t> </a:t>
            </a:r>
            <a:r>
              <a:rPr lang="sr-Cyrl-CS" altLang="en-US" sz="1800" dirty="0" smtClean="0"/>
              <a:t>Издвајање делатности преноса  ел.ен. и</a:t>
            </a:r>
            <a:r>
              <a:rPr lang="sr-Latn-CS" altLang="en-US" sz="1800" dirty="0" smtClean="0"/>
              <a:t>з ЈП ЕПС и формира</a:t>
            </a:r>
            <a:r>
              <a:rPr lang="sr-Cyrl-CS" altLang="en-US" sz="1800" dirty="0" smtClean="0"/>
              <a:t>ње</a:t>
            </a:r>
            <a:r>
              <a:rPr lang="sr-Latn-CS" altLang="en-US" sz="1800" dirty="0" smtClean="0"/>
              <a:t> два самостална јавна предузећа:</a:t>
            </a:r>
          </a:p>
          <a:p>
            <a:pPr lvl="1" algn="just"/>
            <a:r>
              <a:rPr lang="sr-Latn-CS" altLang="en-US" dirty="0" smtClean="0">
                <a:solidFill>
                  <a:srgbClr val="005395"/>
                </a:solidFill>
              </a:rPr>
              <a:t> ЈП „Електропривреда Србије“ и ЈП „Електромрежа Србије“</a:t>
            </a:r>
            <a:endParaRPr lang="en-US" altLang="en-US" dirty="0" smtClean="0">
              <a:solidFill>
                <a:srgbClr val="005395"/>
              </a:solidFill>
            </a:endParaRPr>
          </a:p>
          <a:p>
            <a:pPr algn="just"/>
            <a:r>
              <a:rPr lang="sr-Cyrl-CS" altLang="en-US" sz="1800" b="1" i="1" dirty="0" smtClean="0"/>
              <a:t>2006.</a:t>
            </a:r>
            <a:r>
              <a:rPr lang="sr-Cyrl-CS" altLang="en-US" sz="1800" dirty="0" smtClean="0"/>
              <a:t> ЈП ЕПС послује као самостално ЈП са 11 зависних привредних друштава</a:t>
            </a:r>
            <a:endParaRPr lang="en-US" altLang="en-US" sz="1800" dirty="0" smtClean="0"/>
          </a:p>
          <a:p>
            <a:pPr algn="just"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sr-Latn-CS" altLang="en-US" sz="1800" dirty="0" smtClean="0"/>
              <a:t>Од </a:t>
            </a:r>
            <a:r>
              <a:rPr lang="sr-Latn-CS" altLang="en-US" sz="1800" b="1" i="1" dirty="0" smtClean="0"/>
              <a:t>1. априла</a:t>
            </a:r>
            <a:r>
              <a:rPr lang="sr-Cyrl-CS" altLang="en-US" sz="1800" b="1" i="1" dirty="0" smtClean="0"/>
              <a:t> 2006.</a:t>
            </a:r>
            <a:r>
              <a:rPr lang="sr-Latn-CS" altLang="en-US" sz="1800" dirty="0" smtClean="0"/>
              <a:t> почела је да ради </a:t>
            </a:r>
            <a:r>
              <a:rPr lang="sr-Latn-CS" altLang="en-US" sz="1800" b="1" i="1" dirty="0" smtClean="0"/>
              <a:t>Дирекција за трговину електричном енергијом</a:t>
            </a:r>
            <a:r>
              <a:rPr lang="en-US" altLang="en-US" sz="1800" b="1" i="1" dirty="0" smtClean="0"/>
              <a:t>. </a:t>
            </a:r>
            <a:r>
              <a:rPr lang="sr-Latn-CS" altLang="en-US" sz="1800" dirty="0" smtClean="0"/>
              <a:t>То је био први корак на путу организационог и финансијског унапређења пословања ЈП ЕПС у складу с тржишном оријентацијом пословања компаније како на унутрашњем, тако и на регионалном тржишту електричне енергије. 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381000"/>
            <a:ext cx="11658600" cy="1524000"/>
          </a:xfrm>
        </p:spPr>
        <p:txBody>
          <a:bodyPr/>
          <a:lstStyle/>
          <a:p>
            <a:pPr algn="just"/>
            <a:r>
              <a:rPr lang="sr-Latn-CS" altLang="en-US" sz="1600" b="1" i="1" dirty="0" smtClean="0">
                <a:latin typeface="Arial" panose="020B0604020202020204" pitchFamily="34" charset="0"/>
              </a:rPr>
              <a:t>1. јула 2013.</a:t>
            </a:r>
            <a:r>
              <a:rPr lang="sr-Latn-CS" altLang="en-US" sz="1600" dirty="0" smtClean="0">
                <a:latin typeface="Arial" panose="020B0604020202020204" pitchFamily="34" charset="0"/>
              </a:rPr>
              <a:t> започето је раздвајање делатности трговине – снабдевања од делатности дистрибуције електричне енергије и управљања дистрибутивним </a:t>
            </a:r>
            <a:r>
              <a:rPr lang="sr-Cyrl-CS" altLang="en-US" sz="1600" dirty="0" smtClean="0">
                <a:latin typeface="Arial" panose="020B0604020202020204" pitchFamily="34" charset="0"/>
              </a:rPr>
              <a:t>с</a:t>
            </a:r>
            <a:r>
              <a:rPr lang="sr-Latn-CS" altLang="en-US" sz="1600" dirty="0" smtClean="0">
                <a:latin typeface="Arial" panose="020B0604020202020204" pitchFamily="34" charset="0"/>
              </a:rPr>
              <a:t>истемом.</a:t>
            </a:r>
            <a:r>
              <a:rPr lang="sr-Cyrl-CS" altLang="en-US" sz="1600" dirty="0" smtClean="0">
                <a:latin typeface="Arial" panose="020B0604020202020204" pitchFamily="34" charset="0"/>
              </a:rPr>
              <a:t> Ф</a:t>
            </a:r>
            <a:r>
              <a:rPr lang="sr-Latn-CS" altLang="en-US" sz="1600" dirty="0" smtClean="0">
                <a:latin typeface="Arial" panose="020B0604020202020204" pitchFamily="34" charset="0"/>
              </a:rPr>
              <a:t>ормиран</a:t>
            </a:r>
            <a:r>
              <a:rPr lang="sr-Cyrl-RS" altLang="en-US" sz="1600" dirty="0" smtClean="0">
                <a:latin typeface="Arial" panose="020B0604020202020204" pitchFamily="34" charset="0"/>
              </a:rPr>
              <a:t>о је</a:t>
            </a:r>
            <a:r>
              <a:rPr lang="sr-Latn-CS" altLang="en-US" sz="1600" dirty="0" smtClean="0">
                <a:latin typeface="Arial" panose="020B0604020202020204" pitchFamily="34" charset="0"/>
              </a:rPr>
              <a:t> нов</a:t>
            </a:r>
            <a:r>
              <a:rPr lang="sr-Cyrl-RS" altLang="en-US" sz="1600" dirty="0" smtClean="0">
                <a:latin typeface="Arial" panose="020B0604020202020204" pitchFamily="34" charset="0"/>
              </a:rPr>
              <a:t>о</a:t>
            </a:r>
            <a:r>
              <a:rPr lang="sr-Latn-CS" altLang="en-US" sz="1600" dirty="0" smtClean="0">
                <a:latin typeface="Arial" panose="020B0604020202020204" pitchFamily="34" charset="0"/>
              </a:rPr>
              <a:t> </a:t>
            </a:r>
            <a:r>
              <a:rPr lang="sr-Cyrl-CS" altLang="en-US" sz="1600" dirty="0" smtClean="0">
                <a:latin typeface="Arial" panose="020B0604020202020204" pitchFamily="34" charset="0"/>
              </a:rPr>
              <a:t>ПД</a:t>
            </a:r>
            <a:r>
              <a:rPr lang="sr-Latn-CS" altLang="en-US" sz="1600" dirty="0" smtClean="0">
                <a:latin typeface="Arial" panose="020B0604020202020204" pitchFamily="34" charset="0"/>
              </a:rPr>
              <a:t> – „</a:t>
            </a:r>
            <a:r>
              <a:rPr lang="sr-Latn-CS" altLang="en-US" sz="1600" b="1" dirty="0" smtClean="0">
                <a:latin typeface="Arial" panose="020B0604020202020204" pitchFamily="34" charset="0"/>
              </a:rPr>
              <a:t>ЕПС Снабдевање</a:t>
            </a:r>
            <a:r>
              <a:rPr lang="sr-Latn-CS" altLang="en-US" sz="1600" dirty="0" smtClean="0">
                <a:latin typeface="Arial" panose="020B0604020202020204" pitchFamily="34" charset="0"/>
              </a:rPr>
              <a:t>“</a:t>
            </a:r>
            <a:r>
              <a:rPr lang="sr-Cyrl-CS" altLang="en-US" sz="1600" dirty="0" smtClean="0"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sr-Latn-CS" altLang="en-US" sz="1600" b="1" i="1" dirty="0" smtClean="0">
                <a:latin typeface="Arial" panose="020B0604020202020204" pitchFamily="34" charset="0"/>
              </a:rPr>
              <a:t>1. јула 201</a:t>
            </a:r>
            <a:r>
              <a:rPr lang="sr-Cyrl-RS" altLang="en-US" sz="1600" b="1" i="1" dirty="0" smtClean="0">
                <a:latin typeface="Arial" panose="020B0604020202020204" pitchFamily="34" charset="0"/>
              </a:rPr>
              <a:t>5</a:t>
            </a:r>
            <a:r>
              <a:rPr lang="sr-Latn-CS" altLang="en-US" sz="1600" b="1" i="1" dirty="0" smtClean="0">
                <a:latin typeface="Arial" panose="020B0604020202020204" pitchFamily="34" charset="0"/>
              </a:rPr>
              <a:t>.</a:t>
            </a:r>
            <a:r>
              <a:rPr lang="sr-Latn-CS" altLang="en-US" sz="1600" dirty="0" smtClean="0">
                <a:latin typeface="Arial" panose="020B0604020202020204" pitchFamily="34" charset="0"/>
              </a:rPr>
              <a:t> </a:t>
            </a:r>
            <a:r>
              <a:rPr lang="sr-Cyrl-RS" altLang="en-US" sz="1600" dirty="0" smtClean="0">
                <a:latin typeface="Arial" panose="020B0604020202020204" pitchFamily="34" charset="0"/>
              </a:rPr>
              <a:t>Извршена је статусна промена припајања зависних ПД за производњу ел.ен. и угља ЈП ЕПС-у, као и статусна промена припајања четири дистрибутивна ПД-а  ПД-у </a:t>
            </a:r>
            <a:r>
              <a:rPr lang="sr-Cyrl-RS" altLang="en-US" sz="1600" b="1" i="1" dirty="0" smtClean="0">
                <a:latin typeface="Arial" panose="020B0604020202020204" pitchFamily="34" charset="0"/>
              </a:rPr>
              <a:t>„Електрод</a:t>
            </a:r>
            <a:r>
              <a:rPr lang="sr-Latn-CS" altLang="en-US" sz="1600" b="1" i="1" dirty="0" smtClean="0">
                <a:latin typeface="Arial" panose="020B0604020202020204" pitchFamily="34" charset="0"/>
              </a:rPr>
              <a:t>истрибуциј</a:t>
            </a:r>
            <a:r>
              <a:rPr lang="sr-Cyrl-RS" altLang="en-US" sz="1600" b="1" i="1" dirty="0" smtClean="0">
                <a:latin typeface="Arial" panose="020B0604020202020204" pitchFamily="34" charset="0"/>
              </a:rPr>
              <a:t>и Београд</a:t>
            </a:r>
            <a:r>
              <a:rPr lang="sr-Latn-CS" altLang="en-US" sz="1600" b="1" i="1" dirty="0" smtClean="0">
                <a:latin typeface="Arial" panose="020B0604020202020204" pitchFamily="34" charset="0"/>
              </a:rPr>
              <a:t>"</a:t>
            </a:r>
            <a:r>
              <a:rPr lang="sr-Cyrl-RS" altLang="en-US" sz="1600" b="1" i="1" dirty="0" smtClean="0">
                <a:latin typeface="Arial" panose="020B0604020202020204" pitchFamily="34" charset="0"/>
              </a:rPr>
              <a:t>, </a:t>
            </a:r>
            <a:r>
              <a:rPr lang="sr-Cyrl-RS" altLang="en-US" sz="1600" dirty="0" smtClean="0">
                <a:latin typeface="Arial" panose="020B0604020202020204" pitchFamily="34" charset="0"/>
              </a:rPr>
              <a:t>која наставља да послује под називом</a:t>
            </a:r>
            <a:r>
              <a:rPr lang="sr-Latn-CS" altLang="en-US" sz="1600" dirty="0" smtClean="0">
                <a:latin typeface="Arial" panose="020B0604020202020204" pitchFamily="34" charset="0"/>
              </a:rPr>
              <a:t> </a:t>
            </a:r>
            <a:r>
              <a:rPr lang="sr-Cyrl-RS" altLang="en-US" sz="1600" dirty="0" smtClean="0">
                <a:latin typeface="Arial" panose="020B0604020202020204" pitchFamily="34" charset="0"/>
              </a:rPr>
              <a:t>ПД</a:t>
            </a:r>
            <a:r>
              <a:rPr lang="sr-Latn-CS" altLang="en-US" sz="1600" b="1" i="1" dirty="0" smtClean="0">
                <a:latin typeface="Arial" panose="020B0604020202020204" pitchFamily="34" charset="0"/>
              </a:rPr>
              <a:t> „ЕПС Дистрибуција"</a:t>
            </a:r>
            <a:r>
              <a:rPr lang="sr-Latn-CS" altLang="en-US" sz="1600" dirty="0" smtClean="0">
                <a:latin typeface="Arial" panose="020B0604020202020204" pitchFamily="34" charset="0"/>
              </a:rPr>
              <a:t> </a:t>
            </a:r>
            <a:endParaRPr lang="sr-Cyrl-CS" altLang="en-US" sz="160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200"/>
            <a:ext cx="10611482" cy="426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10621963" cy="533400"/>
          </a:xfrm>
        </p:spPr>
        <p:txBody>
          <a:bodyPr/>
          <a:lstStyle/>
          <a:p>
            <a:r>
              <a:rPr lang="sr-Cyrl-RS" altLang="en-US" sz="2800" b="1" i="1" dirty="0">
                <a:latin typeface="Arial" panose="020B0604020202020204" pitchFamily="34" charset="0"/>
              </a:rPr>
              <a:t>Законски оквир трговања електричном енергијом у РС</a:t>
            </a:r>
            <a:endParaRPr lang="en-US" altLang="en-US" sz="2800" b="1" i="1" dirty="0">
              <a:latin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5800" y="1295400"/>
            <a:ext cx="10210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Cyrl-R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ЗАКОН О ЕНЕРГЕТИЦИ </a:t>
            </a:r>
            <a:endParaRPr lang="sr-Cyrl-C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r-Cyrl-C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ЗАКОН О ТРГОВИНИ </a:t>
            </a:r>
            <a:endParaRPr lang="sr-Cyrl-C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r-Cyrl-C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ЗАКОН О ОБЛИГАЦИОНИМ ОДНОСИМА </a:t>
            </a:r>
            <a:endParaRPr lang="sr-Cyrl-C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r-Cyrl-C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ЗАКОН О СПОЉНОТРГОВИНСКОМ ПОСЛОВАЊУ</a:t>
            </a:r>
            <a:endParaRPr lang="sr-Cyrl-C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Cyrl-C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altLang="en-US" dirty="0" smtClean="0">
                <a:solidFill>
                  <a:srgbClr val="005395"/>
                </a:solidFill>
                <a:latin typeface="Calibri" panose="020F0502020204030204" pitchFamily="34" charset="0"/>
              </a:rPr>
              <a:t>OДЛУКA </a:t>
            </a:r>
            <a:r>
              <a:rPr lang="en-U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O УСВAJA</a:t>
            </a:r>
            <a:r>
              <a:rPr lang="sr-Cyrl-R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Њ</a:t>
            </a:r>
            <a:r>
              <a:rPr lang="en-U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У ПРAВИЛA O РAДУ TРЖИШTA EЛEКTРИЧНE EНEРГИJE</a:t>
            </a:r>
            <a:r>
              <a:rPr lang="sr-Cyrl-C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 </a:t>
            </a:r>
            <a:r>
              <a:rPr lang="sr-Cyrl-R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подзаконски акт</a:t>
            </a:r>
            <a:r>
              <a:rPr lang="sr-Cyrl-C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;</a:t>
            </a:r>
            <a:r>
              <a:rPr lang="sr-Cyrl-R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 </a:t>
            </a:r>
            <a:endParaRPr lang="en-U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r-Cyrl-RS" altLang="en-US" dirty="0" smtClean="0">
                <a:solidFill>
                  <a:srgbClr val="005395"/>
                </a:solidFill>
                <a:latin typeface="Calibri" panose="020F0502020204030204" pitchFamily="34" charset="0"/>
              </a:rPr>
              <a:t>постоји </a:t>
            </a:r>
            <a:r>
              <a:rPr lang="sr-Cyrl-R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још подзаконских аката који се тичу тржишта е.е.</a:t>
            </a:r>
            <a:r>
              <a:rPr lang="en-US" altLang="en-US" dirty="0">
                <a:solidFill>
                  <a:srgbClr val="005395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altLang="en-US" dirty="0">
              <a:solidFill>
                <a:srgbClr val="005395"/>
              </a:solidFill>
              <a:latin typeface="Calibri" panose="020F0502020204030204" pitchFamily="34" charset="0"/>
            </a:endParaRPr>
          </a:p>
          <a:p>
            <a:endParaRPr lang="en-US" altLang="en-US" dirty="0">
              <a:solidFill>
                <a:srgbClr val="005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34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9906000" cy="588963"/>
          </a:xfrm>
        </p:spPr>
        <p:txBody>
          <a:bodyPr>
            <a:normAutofit/>
          </a:bodyPr>
          <a:lstStyle/>
          <a:p>
            <a:r>
              <a:rPr lang="sr-Cyrl-RS" altLang="en-US" sz="2800" b="1" i="1" dirty="0">
                <a:solidFill>
                  <a:srgbClr val="005395"/>
                </a:solidFill>
                <a:latin typeface="Arial" panose="020B0604020202020204" pitchFamily="34" charset="0"/>
              </a:rPr>
              <a:t>Послови трговине електричном енергијом</a:t>
            </a:r>
            <a:endParaRPr lang="en-US" altLang="en-US" sz="2800" b="1" i="1" dirty="0">
              <a:solidFill>
                <a:srgbClr val="005395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55663" y="1295400"/>
            <a:ext cx="9583737" cy="4495800"/>
          </a:xfrm>
        </p:spPr>
        <p:txBody>
          <a:bodyPr/>
          <a:lstStyle/>
          <a:p>
            <a:pPr marL="304800" indent="-304800" algn="l" fontAlgn="base">
              <a:spcAft>
                <a:spcPct val="0"/>
              </a:spcAft>
              <a:buClr>
                <a:srgbClr val="005395"/>
              </a:buClr>
              <a:buFont typeface="Wingdings" pitchFamily="2" charset="2"/>
              <a:buAutoNum type="arabicPeriod"/>
            </a:pPr>
            <a:r>
              <a:rPr lang="sr-Cyrl-RS" altLang="en-US" sz="2400" i="1" dirty="0" smtClean="0">
                <a:solidFill>
                  <a:srgbClr val="005395"/>
                </a:solidFill>
              </a:rPr>
              <a:t>Сектор за енергетско-економско планирање и системске услуге</a:t>
            </a:r>
            <a:endParaRPr lang="sr-Cyrl-CS" altLang="en-US" sz="2400" i="1" dirty="0" smtClean="0">
              <a:solidFill>
                <a:srgbClr val="005395"/>
              </a:solidFill>
            </a:endParaRPr>
          </a:p>
          <a:p>
            <a:pPr marL="304800" indent="-304800" algn="l" fontAlgn="base">
              <a:spcAft>
                <a:spcPct val="0"/>
              </a:spcAft>
              <a:buClr>
                <a:srgbClr val="005395"/>
              </a:buClr>
              <a:buFont typeface="Wingdings" pitchFamily="2" charset="2"/>
              <a:buAutoNum type="arabicPeriod"/>
            </a:pPr>
            <a:r>
              <a:rPr lang="sr-Cyrl-RS" altLang="en-US" sz="2400" i="1" dirty="0" smtClean="0">
                <a:solidFill>
                  <a:srgbClr val="005395"/>
                </a:solidFill>
              </a:rPr>
              <a:t>Сектор за диспечерско планирање и управљање производњом</a:t>
            </a:r>
            <a:endParaRPr lang="sr-Cyrl-CS" altLang="en-US" sz="2400" i="1" dirty="0" smtClean="0">
              <a:solidFill>
                <a:srgbClr val="005395"/>
              </a:solidFill>
            </a:endParaRPr>
          </a:p>
          <a:p>
            <a:pPr marL="304800" indent="-304800" algn="l" fontAlgn="base">
              <a:spcAft>
                <a:spcPct val="0"/>
              </a:spcAft>
              <a:buClr>
                <a:srgbClr val="005395"/>
              </a:buClr>
              <a:buFont typeface="Wingdings" pitchFamily="2" charset="2"/>
              <a:buAutoNum type="arabicPeriod"/>
            </a:pPr>
            <a:r>
              <a:rPr lang="sr-Cyrl-RS" altLang="en-US" sz="2400" i="1" dirty="0" smtClean="0">
                <a:solidFill>
                  <a:srgbClr val="005395"/>
                </a:solidFill>
              </a:rPr>
              <a:t>Сектор за снабдевање интерног тржишта и подршку трговини електричном енергијом</a:t>
            </a:r>
            <a:endParaRPr lang="sr-Cyrl-CS" altLang="en-US" sz="2400" i="1" dirty="0" smtClean="0">
              <a:solidFill>
                <a:srgbClr val="005395"/>
              </a:solidFill>
            </a:endParaRPr>
          </a:p>
          <a:p>
            <a:pPr marL="304800" indent="-304800" algn="l" fontAlgn="base">
              <a:spcAft>
                <a:spcPct val="0"/>
              </a:spcAft>
              <a:buClr>
                <a:srgbClr val="005395"/>
              </a:buClr>
              <a:buFont typeface="Wingdings" pitchFamily="2" charset="2"/>
              <a:buAutoNum type="arabicPeriod"/>
            </a:pPr>
            <a:r>
              <a:rPr lang="sr-Cyrl-RS" altLang="en-US" sz="2400" i="1" dirty="0" smtClean="0">
                <a:solidFill>
                  <a:srgbClr val="005395"/>
                </a:solidFill>
              </a:rPr>
              <a:t>Сектор за трговину на слободном тржишту</a:t>
            </a:r>
            <a:endParaRPr lang="sr-Cyrl-CS" altLang="en-US" sz="2400" i="1" dirty="0" smtClean="0">
              <a:solidFill>
                <a:srgbClr val="005395"/>
              </a:solidFill>
            </a:endParaRPr>
          </a:p>
          <a:p>
            <a:pPr marL="304800" indent="-304800" algn="l" fontAlgn="base">
              <a:spcAft>
                <a:spcPct val="0"/>
              </a:spcAft>
              <a:buClr>
                <a:srgbClr val="005395"/>
              </a:buClr>
              <a:buFont typeface="Wingdings" pitchFamily="2" charset="2"/>
              <a:buAutoNum type="arabicPeriod"/>
            </a:pPr>
            <a:r>
              <a:rPr lang="sr-Cyrl-RS" altLang="en-US" sz="2400" i="1" dirty="0" smtClean="0">
                <a:solidFill>
                  <a:srgbClr val="005395"/>
                </a:solidFill>
              </a:rPr>
              <a:t>Сектор за анализу тржишта и управљање ризицима код трговине електричном </a:t>
            </a:r>
            <a:r>
              <a:rPr lang="sr-Latn-RS" altLang="en-US" sz="2400" i="1" dirty="0" smtClean="0">
                <a:solidFill>
                  <a:srgbClr val="005395"/>
                </a:solidFill>
              </a:rPr>
              <a:t> </a:t>
            </a:r>
            <a:r>
              <a:rPr lang="sr-Cyrl-RS" altLang="en-US" sz="2400" i="1" dirty="0" smtClean="0">
                <a:solidFill>
                  <a:srgbClr val="005395"/>
                </a:solidFill>
              </a:rPr>
              <a:t>енергијом</a:t>
            </a:r>
            <a:endParaRPr lang="en-US" altLang="en-US" sz="2400" i="1" dirty="0" smtClean="0">
              <a:solidFill>
                <a:srgbClr val="005395"/>
              </a:solidFill>
            </a:endParaRPr>
          </a:p>
          <a:p>
            <a:pPr marL="304800" indent="-304800" algn="l" fontAlgn="base">
              <a:spcAft>
                <a:spcPct val="0"/>
              </a:spcAft>
              <a:buClr>
                <a:srgbClr val="005395"/>
              </a:buClr>
              <a:buFont typeface="Wingdings" pitchFamily="2" charset="2"/>
              <a:buAutoNum type="arabicPeriod"/>
            </a:pPr>
            <a:endParaRPr lang="en-US" altLang="en-US" sz="2400" i="1" dirty="0" smtClean="0">
              <a:solidFill>
                <a:srgbClr val="005395"/>
              </a:solidFill>
            </a:endParaRPr>
          </a:p>
          <a:p>
            <a:pPr marL="304800" indent="-304800" algn="l" fontAlgn="base">
              <a:spcAft>
                <a:spcPct val="0"/>
              </a:spcAft>
            </a:pPr>
            <a:endParaRPr lang="en-US" altLang="en-US" sz="2000" i="1" dirty="0" smtClean="0">
              <a:solidFill>
                <a:srgbClr val="838383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381000"/>
            <a:ext cx="9509125" cy="447675"/>
          </a:xfrm>
        </p:spPr>
        <p:txBody>
          <a:bodyPr/>
          <a:lstStyle/>
          <a:p>
            <a:pPr algn="ctr"/>
            <a:r>
              <a:rPr lang="sr-Cyrl-CS" altLang="en-US" sz="2800" b="1" i="1" dirty="0">
                <a:latin typeface="Arial" panose="020B0604020202020204" pitchFamily="34" charset="0"/>
              </a:rPr>
              <a:t>Типови тржишта електричне енергије</a:t>
            </a:r>
            <a:endParaRPr lang="sr-Latn-CS" altLang="en-US" sz="2800" b="1" i="1" dirty="0">
              <a:latin typeface="Arial" panose="020B0604020202020204" pitchFamily="34" charset="0"/>
            </a:endParaRPr>
          </a:p>
        </p:txBody>
      </p:sp>
      <p:sp>
        <p:nvSpPr>
          <p:cNvPr id="12800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447800"/>
            <a:ext cx="10744200" cy="4581525"/>
          </a:xfrm>
        </p:spPr>
        <p:txBody>
          <a:bodyPr/>
          <a:lstStyle/>
          <a:p>
            <a:pPr algn="just"/>
            <a:r>
              <a:rPr lang="sr-Cyrl-CS" altLang="en-US" sz="1800" dirty="0" smtClean="0"/>
              <a:t>Европска тржишта ел.енергије су међусобно повезана и међу њима постоји несметан ток енергије.</a:t>
            </a:r>
            <a:r>
              <a:rPr lang="en-US" altLang="en-US" sz="1800" dirty="0" smtClean="0"/>
              <a:t> </a:t>
            </a:r>
            <a:r>
              <a:rPr lang="sr-Cyrl-CS" altLang="en-US" sz="1800" dirty="0" smtClean="0"/>
              <a:t>Сваки ОПС дужан је да регулише токове снага кроз свој систем.</a:t>
            </a:r>
            <a:endParaRPr lang="en-US" altLang="en-US" sz="1800" dirty="0" smtClean="0"/>
          </a:p>
          <a:p>
            <a:pPr algn="just"/>
            <a:r>
              <a:rPr lang="sr-Cyrl-CS" altLang="en-US" sz="1800" dirty="0" smtClean="0"/>
              <a:t>Упркос повезаности </a:t>
            </a:r>
            <a:r>
              <a:rPr lang="sr-Cyrl-CS" altLang="en-US" sz="1800" b="1" i="1" dirty="0" smtClean="0"/>
              <a:t>разлике у цени </a:t>
            </a:r>
            <a:r>
              <a:rPr lang="sr-Cyrl-CS" altLang="en-US" sz="1800" dirty="0" smtClean="0"/>
              <a:t>између ових тржишта су веома велике</a:t>
            </a:r>
            <a:r>
              <a:rPr lang="en-US" altLang="en-US" sz="1800" dirty="0" smtClean="0"/>
              <a:t>. </a:t>
            </a:r>
            <a:r>
              <a:rPr lang="sr-Cyrl-RS" altLang="en-US" sz="1800" dirty="0" smtClean="0"/>
              <a:t>Узрок томе је </a:t>
            </a:r>
            <a:r>
              <a:rPr lang="sr-Cyrl-RS" altLang="en-US" sz="1800" b="1" i="1" dirty="0" smtClean="0"/>
              <a:t>ограниченост прекограничних преносних капацитета </a:t>
            </a:r>
            <a:r>
              <a:rPr lang="sr-Cyrl-RS" altLang="en-US" sz="1800" dirty="0" smtClean="0"/>
              <a:t>између ОПС-ова!</a:t>
            </a:r>
            <a:endParaRPr lang="sr-Cyrl-CS" altLang="en-US" sz="1800" dirty="0" smtClean="0"/>
          </a:p>
          <a:p>
            <a:pPr algn="just"/>
            <a:r>
              <a:rPr lang="sr-Latn-CS" alt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Forward and Futures Electricity Market</a:t>
            </a:r>
            <a:r>
              <a:rPr lang="sr-Latn-CS" alt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altLang="en-US" sz="1800" dirty="0" smtClean="0"/>
              <a:t>– Предмет трговине су уговори са дужим временским периодом (седмица, месец, квартал и година) са физичким или финансијским поравнањем!</a:t>
            </a:r>
            <a:endParaRPr lang="sr-Latn-CS" altLang="en-US" sz="1800" dirty="0" smtClean="0"/>
          </a:p>
          <a:p>
            <a:pPr algn="just"/>
            <a:r>
              <a:rPr lang="sr-Latn-CS" alt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SPOT (Day-ahead) Electricity Market</a:t>
            </a:r>
            <a:r>
              <a:rPr lang="sr-Cyrl-CS" alt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CS" altLang="en-US" sz="1800" dirty="0" smtClean="0"/>
              <a:t>– Трговина енергијом за дан унапред</a:t>
            </a:r>
            <a:endParaRPr lang="sr-Latn-CS" altLang="en-US" sz="1800" dirty="0" smtClean="0"/>
          </a:p>
          <a:p>
            <a:pPr algn="just"/>
            <a:r>
              <a:rPr lang="sr-Latn-CS" alt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Intraday Electricity Market </a:t>
            </a:r>
            <a:r>
              <a:rPr lang="sr-Cyrl-CS" altLang="en-US" sz="1800" dirty="0" smtClean="0"/>
              <a:t>– Трговина енергијом у текућем дану. Последња шанса за трговину енергијом за дати дан!</a:t>
            </a:r>
            <a:endParaRPr lang="sr-Latn-CS" altLang="en-US" sz="1800" dirty="0" smtClean="0"/>
          </a:p>
          <a:p>
            <a:pPr algn="just"/>
            <a:r>
              <a:rPr lang="sr-Latn-CS" alt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Balancing Electricity Market</a:t>
            </a:r>
            <a:r>
              <a:rPr lang="sr-Cyrl-CS" alt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CS" altLang="en-US" sz="1800" dirty="0" smtClean="0"/>
              <a:t>– Цену балансне енергије одређена од стране ОПС </a:t>
            </a:r>
            <a:endParaRPr lang="sr-Latn-CS" altLang="en-US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462" y="379496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i="1" dirty="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Учесници на тржишту електричне енергије</a:t>
            </a:r>
            <a:endParaRPr lang="en-US" sz="2800" b="1" i="1" dirty="0">
              <a:solidFill>
                <a:srgbClr val="00539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462" y="1905000"/>
            <a:ext cx="1089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Гарантовано снабдевање /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Service Provider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r-Latn-RS" b="1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Трговац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r-Cyrl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Trader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r-Latn-RS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Потрошач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r-Cyrl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r-Cyrl-RS" b="1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Произвођач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r-Cyrl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r-Cyrl-RS" b="1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преносног </a:t>
            </a:r>
            <a:r>
              <a:rPr lang="sr-Cyrl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/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  <a:r>
              <a:rPr lang="sr-Latn-RS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r-Cyrl-RS" b="1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дистрибутивног </a:t>
            </a:r>
            <a:r>
              <a:rPr lang="sr-Cyrl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/ </a:t>
            </a:r>
            <a:r>
              <a:rPr lang="sr-Latn-RS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Network </a:t>
            </a:r>
            <a:r>
              <a:rPr lang="sr-Latn-RS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96573461"/>
              </p:ext>
            </p:extLst>
          </p:nvPr>
        </p:nvGraphicFramePr>
        <p:xfrm>
          <a:off x="-24714" y="1060579"/>
          <a:ext cx="5638800" cy="50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7543800" y="5709167"/>
            <a:ext cx="186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 2018</a:t>
            </a:r>
            <a:r>
              <a:rPr lang="sr-Cyrl-R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годину</a:t>
            </a:r>
            <a:endParaRPr 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891549586"/>
              </p:ext>
            </p:extLst>
          </p:nvPr>
        </p:nvGraphicFramePr>
        <p:xfrm>
          <a:off x="5181600" y="1210360"/>
          <a:ext cx="6781800" cy="45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2209800" y="229582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sr-Cyrl-RS" sz="1800" i="1" dirty="0">
                <a:latin typeface="Arial" panose="020B0604020202020204" pitchFamily="34" charset="0"/>
                <a:cs typeface="Arial" panose="020B0604020202020204" pitchFamily="34" charset="0"/>
              </a:rPr>
              <a:t>Тржишно учешће ЈП ЕПС </a:t>
            </a:r>
            <a:r>
              <a:rPr lang="sr-Cyrl-R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тржишту ел</a:t>
            </a:r>
            <a:r>
              <a:rPr lang="sr-Latn-R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800" i="1" dirty="0">
                <a:latin typeface="Arial" panose="020B0604020202020204" pitchFamily="34" charset="0"/>
                <a:cs typeface="Arial" panose="020B0604020202020204" pitchFamily="34" charset="0"/>
              </a:rPr>
              <a:t>енергије </a:t>
            </a:r>
            <a:r>
              <a:rPr lang="sr-Cyrl-R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Републике Србије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604600"/>
            <a:ext cx="1950889" cy="4999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 Master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ppt/theme/themeOverride2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1620</Words>
  <Application>Microsoft Office PowerPoint</Application>
  <PresentationFormat>Widescreen</PresentationFormat>
  <Paragraphs>191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Corbel</vt:lpstr>
      <vt:lpstr>Euphemia</vt:lpstr>
      <vt:lpstr>Lato Light</vt:lpstr>
      <vt:lpstr>Symbol</vt:lpstr>
      <vt:lpstr>Wingdings</vt:lpstr>
      <vt:lpstr>EPS Master 16x9</vt:lpstr>
      <vt:lpstr>Трговина електричном енергијом на слободном тржишту у Србији</vt:lpstr>
      <vt:lpstr>Отварање тржишта електричне енергије у Србији</vt:lpstr>
      <vt:lpstr>Кратак историјат ЈП ЕПС</vt:lpstr>
      <vt:lpstr>PowerPoint Presentation</vt:lpstr>
      <vt:lpstr>Законски оквир трговања електричном енергијом у РС</vt:lpstr>
      <vt:lpstr>Послови трговине електричном енергијом</vt:lpstr>
      <vt:lpstr>Типови тржишта електричне енергије</vt:lpstr>
      <vt:lpstr>PowerPoint Presentation</vt:lpstr>
      <vt:lpstr>PowerPoint Presentation</vt:lpstr>
      <vt:lpstr>PowerPoint Presentation</vt:lpstr>
      <vt:lpstr>PowerPoint Presentation</vt:lpstr>
      <vt:lpstr>Типови снабдевања електричном енергијом у Србији </vt:lpstr>
      <vt:lpstr>PowerPoint Presentation</vt:lpstr>
      <vt:lpstr>PowerPoint Presentation</vt:lpstr>
      <vt:lpstr>Шта утиче на цене електричне енергије?</vt:lpstr>
      <vt:lpstr> Начин трговања ЕПС на слободном тржишту</vt:lpstr>
      <vt:lpstr>Начин трговања ЕПС на слободном тржишту</vt:lpstr>
      <vt:lpstr>Кретање цена CO2 (2012-2019)</vt:lpstr>
      <vt:lpstr>Учесници на српској берзи - SEEPEX</vt:lpstr>
      <vt:lpstr>SEEPEX – месечне количине трговане у 2017 и 2018</vt:lpstr>
      <vt:lpstr>PowerPoint Presentation</vt:lpstr>
      <vt:lpstr>PowerPoint Presentation</vt:lpstr>
      <vt:lpstr>Упоредни дијаграм просечне SPOT цене и Futures-a за 2016, 2017. и 2018. годину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2019-01-30T10:42:27Z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0977b801-b5c9-4b08-a9ca-7dc42a8ed2f3</vt:lpwstr>
  </property>
</Properties>
</file>