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62" r:id="rId2"/>
    <p:sldId id="539" r:id="rId3"/>
    <p:sldId id="526" r:id="rId4"/>
    <p:sldId id="527" r:id="rId5"/>
    <p:sldId id="528" r:id="rId6"/>
    <p:sldId id="530" r:id="rId7"/>
    <p:sldId id="532" r:id="rId8"/>
    <p:sldId id="531" r:id="rId9"/>
    <p:sldId id="529" r:id="rId10"/>
    <p:sldId id="500" r:id="rId11"/>
    <p:sldId id="536" r:id="rId12"/>
    <p:sldId id="535" r:id="rId13"/>
    <p:sldId id="538" r:id="rId14"/>
    <p:sldId id="533" r:id="rId15"/>
    <p:sldId id="534" r:id="rId16"/>
    <p:sldId id="537" r:id="rId17"/>
    <p:sldId id="514" r:id="rId18"/>
  </p:sldIdLst>
  <p:sldSz cx="9144000" cy="6858000" type="screen4x3"/>
  <p:notesSz cx="6808788" cy="98234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LA4460" initials="U" lastIdx="4" clrIdx="0"/>
  <p:cmAuthor id="1" name="Biljana Apostolović" initials="BA" lastIdx="1" clrIdx="1">
    <p:extLst>
      <p:ext uri="{19B8F6BF-5375-455C-9EA6-DF929625EA0E}">
        <p15:presenceInfo xmlns:p15="http://schemas.microsoft.com/office/powerpoint/2012/main" userId="S-1-5-21-3220203392-3093635343-1025289711-22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FF85"/>
    <a:srgbClr val="FF0066"/>
    <a:srgbClr val="66604A"/>
    <a:srgbClr val="99FFCC"/>
    <a:srgbClr val="24FCC3"/>
    <a:srgbClr val="FF0000"/>
    <a:srgbClr val="CC9900"/>
    <a:srgbClr val="FF7C80"/>
    <a:srgbClr val="FFFF99"/>
    <a:srgbClr val="D4A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29" autoAdjust="0"/>
    <p:restoredTop sz="98623" autoAdjust="0"/>
  </p:normalViewPr>
  <p:slideViewPr>
    <p:cSldViewPr>
      <p:cViewPr varScale="1">
        <p:scale>
          <a:sx n="88" d="100"/>
          <a:sy n="88" d="100"/>
        </p:scale>
        <p:origin x="8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CS" sz="1400" dirty="0" smtClean="0"/>
              <a:t>Инвестиција у милионима РСД и уштеда у </a:t>
            </a:r>
            <a:r>
              <a:rPr lang="sr-Latn-CS" sz="1400" dirty="0" err="1" smtClean="0"/>
              <a:t>GWh</a:t>
            </a:r>
            <a:r>
              <a:rPr lang="sr-Latn-CS" sz="1400" dirty="0" smtClean="0"/>
              <a:t>/god</a:t>
            </a:r>
            <a:endParaRPr lang="sr-Cyrl-CS" sz="1400" dirty="0" smtClean="0"/>
          </a:p>
          <a:p>
            <a:pPr>
              <a:defRPr/>
            </a:pPr>
            <a:r>
              <a:rPr lang="sr-Cyrl-CS" sz="1400" dirty="0" smtClean="0"/>
              <a:t> 2014-2017</a:t>
            </a:r>
            <a:endParaRPr lang="en-US" sz="1400" dirty="0"/>
          </a:p>
        </c:rich>
      </c:tx>
      <c:layout>
        <c:manualLayout>
          <c:xMode val="edge"/>
          <c:yMode val="edge"/>
          <c:x val="0.15610596387178949"/>
          <c:y val="6.9203004876043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Буџетски фонд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Јавни позив 2014</c:v>
                </c:pt>
                <c:pt idx="1">
                  <c:v>Јавни позив у 2016 ЈП 1/16</c:v>
                </c:pt>
                <c:pt idx="2">
                  <c:v>Јавни позив у 2016 - ЈП 2/16</c:v>
                </c:pt>
              </c:strCache>
            </c:strRef>
          </c:cat>
          <c:val>
            <c:numRef>
              <c:f>Sheet1!$B$2:$B$4</c:f>
              <c:numCache>
                <c:formatCode>#,##0.00</c:formatCode>
                <c:ptCount val="3"/>
                <c:pt idx="0">
                  <c:v>80</c:v>
                </c:pt>
                <c:pt idx="1">
                  <c:v>102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5-4F92-8A15-ABFA0D9BF2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Укупна инвестиција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Јавни позив 2014</c:v>
                </c:pt>
                <c:pt idx="1">
                  <c:v>Јавни позив у 2016 ЈП 1/16</c:v>
                </c:pt>
                <c:pt idx="2">
                  <c:v>Јавни позив у 2016 - ЈП 2/16</c:v>
                </c:pt>
              </c:strCache>
            </c:strRef>
          </c:cat>
          <c:val>
            <c:numRef>
              <c:f>Sheet1!$C$2:$C$4</c:f>
              <c:numCache>
                <c:formatCode>#,##0.00</c:formatCode>
                <c:ptCount val="3"/>
                <c:pt idx="0">
                  <c:v>110</c:v>
                </c:pt>
                <c:pt idx="1">
                  <c:v>148</c:v>
                </c:pt>
                <c:pt idx="2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35-4F92-8A15-ABFA0D9BF2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82830680"/>
        <c:axId val="382831992"/>
      </c:barChart>
      <c:catAx>
        <c:axId val="38283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831992"/>
        <c:crosses val="autoZero"/>
        <c:auto val="1"/>
        <c:lblAlgn val="ctr"/>
        <c:lblOffset val="100"/>
        <c:noMultiLvlLbl val="0"/>
      </c:catAx>
      <c:valAx>
        <c:axId val="38283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830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0.31936</cdr:x>
      <cdr:y>0.31821</cdr:y>
    </cdr:from>
    <cdr:to>
      <cdr:x>0.57159</cdr:x>
      <cdr:y>0.44634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6002" y="1025207"/>
          <a:ext cx="1931874" cy="412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CS" sz="1100" dirty="0" smtClean="0"/>
            <a:t>2,</a:t>
          </a:r>
          <a:r>
            <a:rPr lang="sr-Latn-CS" sz="1100" dirty="0" smtClean="0"/>
            <a:t>8</a:t>
          </a:r>
          <a:r>
            <a:rPr lang="sr-Cyrl-CS" sz="1100" dirty="0" smtClean="0"/>
            <a:t> </a:t>
          </a:r>
          <a:r>
            <a:rPr lang="sr-Latn-CS" sz="1100" dirty="0" err="1" smtClean="0"/>
            <a:t>GWh</a:t>
          </a:r>
          <a:r>
            <a:rPr lang="sr-Latn-CS" sz="1100" dirty="0" smtClean="0"/>
            <a:t>/god.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0.60514</cdr:x>
      <cdr:y>0.3212</cdr:y>
    </cdr:from>
    <cdr:to>
      <cdr:x>0.85737</cdr:x>
      <cdr:y>0.44932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634840" y="1034842"/>
          <a:ext cx="1931874" cy="412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CS" sz="1100" dirty="0" smtClean="0"/>
            <a:t>4</a:t>
          </a:r>
          <a:r>
            <a:rPr lang="sr-Cyrl-CS" sz="1100" dirty="0" smtClean="0"/>
            <a:t>,</a:t>
          </a:r>
          <a:r>
            <a:rPr lang="sr-Latn-CS" sz="1100" dirty="0" smtClean="0"/>
            <a:t>5</a:t>
          </a:r>
          <a:r>
            <a:rPr lang="sr-Cyrl-CS" sz="1100" dirty="0" smtClean="0"/>
            <a:t> </a:t>
          </a:r>
          <a:r>
            <a:rPr lang="sr-Latn-CS" sz="1100" dirty="0" err="1" smtClean="0"/>
            <a:t>GWh</a:t>
          </a:r>
          <a:r>
            <a:rPr lang="sr-Latn-CS" sz="1100" dirty="0" smtClean="0"/>
            <a:t>/god.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0.08405</cdr:x>
      <cdr:y>0.31821</cdr:y>
    </cdr:from>
    <cdr:to>
      <cdr:x>0.33628</cdr:x>
      <cdr:y>0.44634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43745" y="1025207"/>
          <a:ext cx="1931874" cy="412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Cyrl-CS" dirty="0" smtClean="0"/>
            <a:t>уштеде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87B5B5-C1E6-45A4-9372-A2187EBC14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339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36600"/>
            <a:ext cx="4910138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65663"/>
            <a:ext cx="499268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E99FA69-CBF8-4040-BD91-A42069F01E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2887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FCCE6-0533-4D4A-8856-8098AC32D7B3}" type="slidenum">
              <a:rPr lang="en-US" altLang="ja-JP" smtClean="0">
                <a:ea typeface="ＭＳ Ｐゴシック"/>
                <a:cs typeface="ＭＳ Ｐゴシック"/>
              </a:rPr>
              <a:pPr/>
              <a:t>1</a:t>
            </a:fld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358125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C99AF-6980-489E-A802-657295D017EC}" type="slidenum">
              <a:rPr lang="en-US" altLang="ja-JP" smtClean="0">
                <a:ea typeface="ＭＳ Ｐゴシック"/>
                <a:cs typeface="ＭＳ Ｐゴシック"/>
              </a:rPr>
              <a:pPr/>
              <a:t>3</a:t>
            </a:fld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293187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C99AF-6980-489E-A802-657295D017EC}" type="slidenum">
              <a:rPr lang="en-US" altLang="ja-JP" smtClean="0">
                <a:ea typeface="ＭＳ Ｐゴシック"/>
                <a:cs typeface="ＭＳ Ｐゴシック"/>
              </a:rPr>
              <a:pPr/>
              <a:t>6</a:t>
            </a:fld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123867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C99AF-6980-489E-A802-657295D017EC}" type="slidenum">
              <a:rPr lang="en-US" altLang="ja-JP" smtClean="0">
                <a:ea typeface="ＭＳ Ｐゴシック"/>
                <a:cs typeface="ＭＳ Ｐゴシック"/>
              </a:rPr>
              <a:pPr/>
              <a:t>7</a:t>
            </a:fld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268251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C99AF-6980-489E-A802-657295D017EC}" type="slidenum">
              <a:rPr lang="en-US" altLang="ja-JP" smtClean="0">
                <a:ea typeface="ＭＳ Ｐゴシック"/>
                <a:cs typeface="ＭＳ Ｐゴシック"/>
              </a:rPr>
              <a:pPr/>
              <a:t>8</a:t>
            </a:fld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1159586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C99AF-6980-489E-A802-657295D017EC}" type="slidenum">
              <a:rPr lang="en-US" altLang="ja-JP" smtClean="0">
                <a:ea typeface="ＭＳ Ｐゴシック"/>
                <a:cs typeface="ＭＳ Ｐゴシック"/>
              </a:rPr>
              <a:pPr/>
              <a:t>9</a:t>
            </a:fld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395535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C99AF-6980-489E-A802-657295D017EC}" type="slidenum">
              <a:rPr lang="en-US" altLang="ja-JP" smtClean="0">
                <a:ea typeface="ＭＳ Ｐゴシック"/>
                <a:cs typeface="ＭＳ Ｐゴシック"/>
              </a:rPr>
              <a:pPr/>
              <a:t>10</a:t>
            </a:fld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341753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9FA69-CBF8-4040-BD91-A42069F01ED6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857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6DB0-D166-40B4-A393-63E49A682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C5AB-15A0-4BF6-A7D9-AE0BA4AEA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50C34-AAE1-4269-A6BE-5B89306C9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55588" y="6176963"/>
            <a:ext cx="856456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kumimoji="0" lang="en-US" sz="10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rPr>
              <a:t>                </a:t>
            </a:r>
            <a:r>
              <a:rPr kumimoji="0" lang="en-US" sz="10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rPr>
              <a:t>Ministry of Mining and Energy</a:t>
            </a:r>
          </a:p>
        </p:txBody>
      </p:sp>
      <p:pic>
        <p:nvPicPr>
          <p:cNvPr id="5" name="Picture 8" descr="grbprovidan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65850"/>
            <a:ext cx="2905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E2B78-659B-4D72-84F5-DC3278F3A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33D9-0E13-4FC3-B6CD-2BA3984D8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4000" y="1412875"/>
            <a:ext cx="4176563" cy="4860000"/>
          </a:xfrm>
        </p:spPr>
        <p:txBody>
          <a:bodyPr>
            <a:noAutofit/>
          </a:bodyPr>
          <a:lstStyle>
            <a:lvl1pPr marL="355600" indent="-355600">
              <a:buFont typeface="Wingdings 3" panose="05040102010807070707" pitchFamily="18" charset="2"/>
              <a:buChar char=""/>
              <a:defRPr sz="2000" baseline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SzPct val="75000"/>
              <a:buFont typeface="Wingdings" pitchFamily="2" charset="2"/>
              <a:defRPr lang="en-US" sz="1800" baseline="0" dirty="0" smtClean="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SzPct val="75000"/>
              <a:buFont typeface="Wingdings" pitchFamily="2" charset="2"/>
              <a:defRPr lang="en-US" sz="1800" baseline="0" dirty="0" smtClean="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>
              <a:defRPr sz="2000">
                <a:latin typeface="+mn-lt"/>
                <a:cs typeface="Calibri" pitchFamily="34" charset="0"/>
              </a:defRPr>
            </a:lvl4pPr>
            <a:lvl5pPr>
              <a:defRPr sz="2000"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0742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06DD-B4AF-4D10-890A-B6577FDF4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BF764-5D8C-4F08-A879-23B863F69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FB289-0039-4AA4-853C-4A49A5077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96C81-5D59-4A26-9131-D95D0A396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4DB55-DB6E-43B9-9F98-7B118273D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9E36D-93D9-4DB6-834B-86456C5B8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1E7BE-D356-400C-9EC2-5591A2F0D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BFC7F2B-4955-49DB-A373-674C336A9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8" descr="grbprovidanok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2969" y="155576"/>
            <a:ext cx="458264" cy="68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3" r:id="rId12"/>
    <p:sldLayoutId id="2147483662" r:id="rId13"/>
    <p:sldLayoutId id="21474836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em@mre.gov.rs" TargetMode="External"/><Relationship Id="rId2" Type="http://schemas.openxmlformats.org/officeDocument/2006/relationships/hyperlink" Target="mailto:fondee@mre.gov.r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0"/>
          <p:cNvSpPr>
            <a:spLocks noChangeArrowheads="1"/>
          </p:cNvSpPr>
          <p:nvPr/>
        </p:nvSpPr>
        <p:spPr bwMode="auto">
          <a:xfrm>
            <a:off x="755997" y="1484784"/>
            <a:ext cx="7920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Спровођење политике у области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е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нергетске ефикасности</a:t>
            </a:r>
            <a:endParaRPr lang="en-US" sz="36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123728" y="3558399"/>
            <a:ext cx="6400800" cy="6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sr-Cyrl-CS" alt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Министарство рударства и енергетике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1800" b="1" dirty="0"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1800" dirty="0"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1800" dirty="0"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800" dirty="0">
                <a:cs typeface="Times New Roman" panose="02020603050405020304" pitchFamily="18" charset="0"/>
              </a:rPr>
              <a:t>                     </a:t>
            </a:r>
            <a:endParaRPr lang="en-US" altLang="en-US" sz="4000" dirty="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580526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„Енергетска ефикасност – неискоришћени  ресурс Србије“ </a:t>
            </a:r>
          </a:p>
          <a:p>
            <a:pPr algn="ctr"/>
            <a:r>
              <a:rPr lang="sr-Cyrl-CS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sr-Latn-CS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Cyrl-CS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sr-Latn-CS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.2019</a:t>
            </a:r>
            <a:r>
              <a:rPr lang="sr-Cyrl-CS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год</a:t>
            </a:r>
            <a:r>
              <a:rPr lang="sr-Latn-CS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CS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Београд </a:t>
            </a:r>
            <a:endParaRPr lang="en-US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920" y="3894439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sr-Cyrl-CS" altLang="en-US" sz="18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Антонела</a:t>
            </a:r>
            <a:r>
              <a:rPr lang="sr-Cyrl-CS" altLang="en-US" sz="1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sr-Cyrl-CS" altLang="en-US" sz="18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Солујић</a:t>
            </a:r>
            <a:r>
              <a:rPr lang="sr-Cyrl-CS" altLang="en-US" sz="1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шеф Одсека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sr-Cyrl-CS" altLang="en-US" sz="1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за унапређење енергетске ефикасности</a:t>
            </a:r>
            <a:endParaRPr lang="en-GB" altLang="en-US" sz="18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97" y="188640"/>
            <a:ext cx="8229600" cy="706438"/>
          </a:xfrm>
        </p:spPr>
        <p:txBody>
          <a:bodyPr/>
          <a:lstStyle/>
          <a:p>
            <a:pPr algn="r" eaLnBrk="1" hangingPunct="1">
              <a:defRPr/>
            </a:pPr>
            <a:r>
              <a:rPr lang="sr-Cyrl-RS" alt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Финансирање енергетске ефикасности</a:t>
            </a:r>
            <a:br>
              <a:rPr lang="sr-Cyrl-RS" alt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830036"/>
            <a:ext cx="6048672" cy="3634430"/>
          </a:xfrm>
        </p:spPr>
        <p:txBody>
          <a:bodyPr/>
          <a:lstStyle/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Clr>
                <a:srgbClr val="4545C1"/>
              </a:buClr>
              <a:buFont typeface="Arial" panose="020B0604020202020204" pitchFamily="34" charset="0"/>
              <a:buChar char="•"/>
              <a:defRPr/>
            </a:pPr>
            <a:r>
              <a:rPr lang="sr-Cyrl-CS" altLang="en-US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Унапређење рада Буџетског фонда за унапређење енергетске ефикасности/ нови јавни позиви</a:t>
            </a: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Clr>
                <a:srgbClr val="4545C1"/>
              </a:buClr>
              <a:buFont typeface="Arial" panose="020B0604020202020204" pitchFamily="34" charset="0"/>
              <a:buChar char="•"/>
              <a:defRPr/>
            </a:pPr>
            <a:r>
              <a:rPr lang="sr-Cyrl-CS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Већа средства за финансирање енергетске ефикасности</a:t>
            </a:r>
          </a:p>
          <a:p>
            <a:pPr marL="742950" lvl="2" indent="-342900" algn="just">
              <a:spcBef>
                <a:spcPts val="0"/>
              </a:spcBef>
              <a:spcAft>
                <a:spcPts val="0"/>
              </a:spcAft>
              <a:buClr>
                <a:srgbClr val="4545C1"/>
              </a:buClr>
              <a:buFont typeface="Arial" panose="020B0604020202020204" pitchFamily="34" charset="0"/>
              <a:buChar char="•"/>
              <a:defRPr/>
            </a:pPr>
            <a:r>
              <a:rPr lang="sr-Cyrl-CS" sz="20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Буџет РС х 3</a:t>
            </a:r>
          </a:p>
          <a:p>
            <a:pPr marL="742950" lvl="2" indent="-342900" algn="just">
              <a:spcBef>
                <a:spcPts val="0"/>
              </a:spcBef>
              <a:spcAft>
                <a:spcPts val="0"/>
              </a:spcAft>
              <a:buClr>
                <a:srgbClr val="4545C1"/>
              </a:buClr>
              <a:buFont typeface="Arial" panose="020B0604020202020204" pitchFamily="34" charset="0"/>
              <a:buChar char="•"/>
              <a:defRPr/>
            </a:pPr>
            <a:r>
              <a:rPr lang="sr-Cyrl-CS" sz="20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Накнаде 9 м€</a:t>
            </a:r>
          </a:p>
          <a:p>
            <a:pPr marL="742950" lvl="2" indent="-342900" algn="just">
              <a:spcBef>
                <a:spcPts val="0"/>
              </a:spcBef>
              <a:spcAft>
                <a:spcPts val="0"/>
              </a:spcAft>
              <a:buClr>
                <a:srgbClr val="4545C1"/>
              </a:buClr>
              <a:buFont typeface="Arial" panose="020B0604020202020204" pitchFamily="34" charset="0"/>
              <a:buChar char="•"/>
              <a:defRPr/>
            </a:pPr>
            <a:r>
              <a:rPr lang="sr-Cyrl-CS" sz="20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Донације (ИПА) 30м€ + …</a:t>
            </a:r>
            <a:endParaRPr lang="sr-Cyrl-CS" sz="20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Clr>
                <a:srgbClr val="4545C1"/>
              </a:buClr>
              <a:buFont typeface="Arial" panose="020B0604020202020204" pitchFamily="34" charset="0"/>
              <a:buChar char="•"/>
              <a:defRPr/>
            </a:pPr>
            <a:r>
              <a:rPr lang="sr-Cyrl-CS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Анализа могућности новог правног модалитета за рад фонда </a:t>
            </a: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Clr>
                <a:srgbClr val="4545C1"/>
              </a:buClr>
              <a:buFont typeface="Arial" panose="020B0604020202020204" pitchFamily="34" charset="0"/>
              <a:buChar char="•"/>
              <a:defRPr/>
            </a:pPr>
            <a:r>
              <a:rPr lang="sr-Cyrl-CS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Успостављање фонда као тела ван Министарства</a:t>
            </a:r>
          </a:p>
          <a:p>
            <a:pPr marL="342900" lvl="1" indent="-342900" algn="just">
              <a:spcBef>
                <a:spcPts val="0"/>
              </a:spcBef>
              <a:spcAft>
                <a:spcPts val="0"/>
              </a:spcAft>
              <a:buClr>
                <a:srgbClr val="4545C1"/>
              </a:buClr>
              <a:buFont typeface="Arial" panose="020B0604020202020204" pitchFamily="34" charset="0"/>
              <a:buChar char="•"/>
              <a:defRPr/>
            </a:pPr>
            <a:r>
              <a:rPr lang="sr-Cyrl-CS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Кредити МФИ и подршка донатора (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KfW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CEB, WB, SECO, IPA, UNDP …)</a:t>
            </a:r>
            <a:endParaRPr lang="sr-Cyrl-CS" sz="2000" dirty="0" smtClean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88638002"/>
              </p:ext>
            </p:extLst>
          </p:nvPr>
        </p:nvGraphicFramePr>
        <p:xfrm>
          <a:off x="1691680" y="4337809"/>
          <a:ext cx="6507048" cy="241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185" y="1268760"/>
            <a:ext cx="27363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hangingPunct="0"/>
            <a:r>
              <a:rPr lang="sr-Cyrl-C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2014-2017: </a:t>
            </a:r>
            <a:r>
              <a:rPr lang="sr-Cyrl-C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39 пројеката- уштеде енергије око 9,4 </a:t>
            </a:r>
            <a:r>
              <a:rPr lang="sr-Latn-C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sr-Cyrl-CS" sz="1800" b="1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</a:t>
            </a:r>
            <a:r>
              <a:rPr lang="sr-Cyrl-C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/год и смањење </a:t>
            </a:r>
            <a:r>
              <a:rPr lang="en-US" sz="1800" b="1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емисија</a:t>
            </a:r>
            <a:r>
              <a:rPr lang="en-U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Cyrl-R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CO2 од око </a:t>
            </a:r>
          </a:p>
          <a:p>
            <a:pPr marL="0" lvl="1" eaLnBrk="0" hangingPunct="0"/>
            <a:r>
              <a:rPr lang="sr-Cyrl-C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4150</a:t>
            </a:r>
            <a:r>
              <a:rPr lang="sr-Cyrl-R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t/год. Укупна инвестиција око </a:t>
            </a:r>
            <a:r>
              <a:rPr lang="sr-Latn-C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394 </a:t>
            </a:r>
            <a:r>
              <a:rPr lang="sr-Cyrl-RS" sz="1800" b="1" dirty="0" err="1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мил</a:t>
            </a:r>
            <a:r>
              <a:rPr lang="sr-Cyrl-RS" sz="1800" b="1" dirty="0" smtClean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Cyrl-R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РСД, средства БФ око 2</a:t>
            </a:r>
            <a:r>
              <a:rPr lang="sr-Latn-C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07</a:t>
            </a:r>
            <a:r>
              <a:rPr lang="sr-Cyrl-R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Cyrl-CS" sz="1800" b="1" dirty="0" err="1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мил</a:t>
            </a:r>
            <a:r>
              <a:rPr lang="sr-Cyrl-C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Cyrl-R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РСД</a:t>
            </a:r>
            <a:endParaRPr lang="sr-Cyrl-CS" sz="1800" b="1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sr-Cyrl-C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2018</a:t>
            </a:r>
            <a:r>
              <a:rPr lang="sr-Cyrl-C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</a:t>
            </a:r>
            <a:r>
              <a:rPr lang="sr-Cyrl-C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 пројеката</a:t>
            </a:r>
          </a:p>
          <a:p>
            <a:r>
              <a:rPr lang="sr-Cyrl-C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2019: </a:t>
            </a:r>
            <a:r>
              <a:rPr lang="sr-Cyrl-CS" sz="18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20-25 пројеката</a:t>
            </a:r>
            <a:endParaRPr lang="sr-Latn-RS" sz="1800" b="1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06" y="88343"/>
            <a:ext cx="4752528" cy="68056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C06DD-B4AF-4D10-890A-B6577FDF45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7810" y="476672"/>
            <a:ext cx="1872208" cy="3168352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Budgetary Fund for EE </a:t>
            </a:r>
            <a:b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 call 2019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52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ja-JP" sz="120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1" name="Rectangle 3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ja-JP" sz="1200"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468050" y="980728"/>
            <a:ext cx="4463989" cy="59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b="1" dirty="0" err="1" smtClean="0">
                <a:solidFill>
                  <a:srgbClr val="C00000"/>
                </a:solidFill>
              </a:rPr>
              <a:t>Обуку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за</a:t>
            </a:r>
            <a:r>
              <a:rPr lang="en-US" sz="1400" b="1" dirty="0">
                <a:solidFill>
                  <a:srgbClr val="C00000"/>
                </a:solidFill>
              </a:rPr>
              <a:t> ЕМ </a:t>
            </a:r>
            <a:r>
              <a:rPr lang="en-US" sz="1400" b="1" dirty="0" err="1">
                <a:solidFill>
                  <a:srgbClr val="C00000"/>
                </a:solidFill>
              </a:rPr>
              <a:t>прошло</a:t>
            </a:r>
            <a:r>
              <a:rPr lang="en-US" sz="1400" dirty="0">
                <a:solidFill>
                  <a:srgbClr val="C00000"/>
                </a:solidFill>
              </a:rPr>
              <a:t>:</a:t>
            </a:r>
            <a:r>
              <a:rPr lang="en-US" sz="1400" dirty="0"/>
              <a:t>                          	</a:t>
            </a:r>
            <a:r>
              <a:rPr lang="en-US" sz="1400" b="1" dirty="0" smtClean="0">
                <a:solidFill>
                  <a:srgbClr val="C00000"/>
                </a:solidFill>
              </a:rPr>
              <a:t>4</a:t>
            </a:r>
            <a:r>
              <a:rPr lang="sr-Cyrl-CS" sz="1400" b="1" dirty="0" smtClean="0">
                <a:solidFill>
                  <a:srgbClr val="C00000"/>
                </a:solidFill>
              </a:rPr>
              <a:t>39</a:t>
            </a:r>
            <a:endParaRPr lang="en-US" sz="1400" b="1" dirty="0">
              <a:solidFill>
                <a:srgbClr val="C00000"/>
              </a:solidFill>
            </a:endParaRPr>
          </a:p>
          <a:p>
            <a:r>
              <a:rPr lang="en-US" sz="1400" dirty="0" err="1"/>
              <a:t>област</a:t>
            </a:r>
            <a:r>
              <a:rPr lang="en-US" sz="1400" dirty="0"/>
              <a:t> </a:t>
            </a:r>
            <a:r>
              <a:rPr lang="en-US" sz="1400" dirty="0" err="1"/>
              <a:t>општинске</a:t>
            </a:r>
            <a:r>
              <a:rPr lang="en-US" sz="1400" dirty="0"/>
              <a:t> </a:t>
            </a:r>
            <a:r>
              <a:rPr lang="en-US" sz="1400" dirty="0" err="1"/>
              <a:t>енергетике</a:t>
            </a:r>
            <a:r>
              <a:rPr lang="en-US" sz="1400" dirty="0"/>
              <a:t>               	125</a:t>
            </a:r>
          </a:p>
          <a:p>
            <a:r>
              <a:rPr lang="en-US" sz="1400" dirty="0" err="1"/>
              <a:t>област</a:t>
            </a:r>
            <a:r>
              <a:rPr lang="en-US" sz="1400" dirty="0"/>
              <a:t> </a:t>
            </a:r>
            <a:r>
              <a:rPr lang="en-US" sz="1400" dirty="0" err="1"/>
              <a:t>индустријске</a:t>
            </a:r>
            <a:r>
              <a:rPr lang="en-US" sz="1400" dirty="0"/>
              <a:t> </a:t>
            </a:r>
            <a:r>
              <a:rPr lang="en-US" sz="1400" dirty="0" err="1"/>
              <a:t>енергетике</a:t>
            </a:r>
            <a:r>
              <a:rPr lang="en-US" sz="1400" dirty="0"/>
              <a:t>            	</a:t>
            </a:r>
            <a:r>
              <a:rPr lang="en-US" sz="1400" dirty="0" smtClean="0"/>
              <a:t>2</a:t>
            </a:r>
            <a:r>
              <a:rPr lang="sr-Cyrl-CS" sz="1400" dirty="0" smtClean="0"/>
              <a:t>63</a:t>
            </a:r>
            <a:r>
              <a:rPr lang="en-US" sz="1400" dirty="0"/>
              <a:t>      </a:t>
            </a:r>
          </a:p>
          <a:p>
            <a:r>
              <a:rPr lang="en-US" sz="1400" dirty="0" err="1"/>
              <a:t>област</a:t>
            </a:r>
            <a:r>
              <a:rPr lang="en-US" sz="1400" dirty="0"/>
              <a:t> </a:t>
            </a:r>
            <a:r>
              <a:rPr lang="en-US" sz="1400" dirty="0" err="1"/>
              <a:t>енергетике</a:t>
            </a:r>
            <a:r>
              <a:rPr lang="en-US" sz="1400" dirty="0"/>
              <a:t> </a:t>
            </a:r>
            <a:r>
              <a:rPr lang="en-US" sz="1400" dirty="0" err="1"/>
              <a:t>зграда</a:t>
            </a:r>
            <a:r>
              <a:rPr lang="en-US" sz="1400" dirty="0"/>
              <a:t>                    	</a:t>
            </a:r>
            <a:r>
              <a:rPr lang="en-US" sz="1400" dirty="0" smtClean="0"/>
              <a:t>51</a:t>
            </a:r>
            <a:endParaRPr lang="en-US" sz="1400" dirty="0"/>
          </a:p>
          <a:p>
            <a:r>
              <a:rPr lang="en-US" sz="1400" b="1" dirty="0" err="1">
                <a:solidFill>
                  <a:srgbClr val="C00000"/>
                </a:solidFill>
              </a:rPr>
              <a:t>Обука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за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крајње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кориснике</a:t>
            </a:r>
            <a:r>
              <a:rPr lang="en-US" sz="1400" b="1" dirty="0">
                <a:solidFill>
                  <a:srgbClr val="C00000"/>
                </a:solidFill>
              </a:rPr>
              <a:t> ИСЕМ:</a:t>
            </a:r>
            <a:r>
              <a:rPr lang="en-US" sz="1400" dirty="0">
                <a:solidFill>
                  <a:srgbClr val="C00000"/>
                </a:solidFill>
              </a:rPr>
              <a:t>     </a:t>
            </a:r>
            <a:r>
              <a:rPr lang="sr-Cyrl-CS" sz="1400" dirty="0" smtClean="0">
                <a:solidFill>
                  <a:srgbClr val="C00000"/>
                </a:solidFill>
              </a:rPr>
              <a:t>	</a:t>
            </a:r>
            <a:r>
              <a:rPr lang="en-US" sz="1400" dirty="0" smtClean="0">
                <a:solidFill>
                  <a:srgbClr val="C00000"/>
                </a:solidFill>
              </a:rPr>
              <a:t> 848</a:t>
            </a:r>
            <a:endParaRPr lang="sr-Cyrl-CS" sz="1400" dirty="0" smtClean="0">
              <a:solidFill>
                <a:srgbClr val="C00000"/>
              </a:solidFill>
            </a:endParaRPr>
          </a:p>
          <a:p>
            <a:endParaRPr lang="sr-Cyrl-CS" sz="1400" dirty="0" smtClean="0">
              <a:solidFill>
                <a:srgbClr val="C00000"/>
              </a:solidFill>
            </a:endParaRPr>
          </a:p>
          <a:p>
            <a:r>
              <a:rPr lang="en-US" sz="1400" b="1" dirty="0" err="1">
                <a:solidFill>
                  <a:srgbClr val="C00000"/>
                </a:solidFill>
              </a:rPr>
              <a:t>Испит</a:t>
            </a:r>
            <a:r>
              <a:rPr lang="en-US" sz="1400" b="1" dirty="0">
                <a:solidFill>
                  <a:srgbClr val="C00000"/>
                </a:solidFill>
              </a:rPr>
              <a:t>  </a:t>
            </a:r>
            <a:r>
              <a:rPr lang="en-US" sz="1400" b="1" dirty="0" err="1">
                <a:solidFill>
                  <a:srgbClr val="C00000"/>
                </a:solidFill>
              </a:rPr>
              <a:t>за</a:t>
            </a:r>
            <a:r>
              <a:rPr lang="en-US" sz="1400" b="1" dirty="0">
                <a:solidFill>
                  <a:srgbClr val="C00000"/>
                </a:solidFill>
              </a:rPr>
              <a:t> ЕМ </a:t>
            </a:r>
            <a:r>
              <a:rPr lang="en-US" sz="1400" b="1" dirty="0" err="1">
                <a:solidFill>
                  <a:srgbClr val="C00000"/>
                </a:solidFill>
              </a:rPr>
              <a:t>положило</a:t>
            </a:r>
            <a:r>
              <a:rPr lang="en-US" sz="1400" dirty="0">
                <a:solidFill>
                  <a:srgbClr val="C00000"/>
                </a:solidFill>
              </a:rPr>
              <a:t>:</a:t>
            </a:r>
            <a:r>
              <a:rPr lang="en-US" sz="1400" dirty="0"/>
              <a:t>                          	</a:t>
            </a:r>
            <a:r>
              <a:rPr lang="en-US" sz="1400" b="1" dirty="0" smtClean="0">
                <a:solidFill>
                  <a:srgbClr val="C00000"/>
                </a:solidFill>
              </a:rPr>
              <a:t>3</a:t>
            </a:r>
            <a:r>
              <a:rPr lang="sr-Cyrl-CS" sz="1400" b="1" dirty="0" smtClean="0">
                <a:solidFill>
                  <a:srgbClr val="C00000"/>
                </a:solidFill>
              </a:rPr>
              <a:t>43</a:t>
            </a:r>
            <a:endParaRPr lang="en-US" sz="1400" b="1" dirty="0">
              <a:solidFill>
                <a:srgbClr val="C00000"/>
              </a:solidFill>
            </a:endParaRPr>
          </a:p>
          <a:p>
            <a:r>
              <a:rPr lang="en-US" sz="1400" dirty="0" err="1"/>
              <a:t>област</a:t>
            </a:r>
            <a:r>
              <a:rPr lang="en-US" sz="1400" dirty="0"/>
              <a:t> </a:t>
            </a:r>
            <a:r>
              <a:rPr lang="en-US" sz="1400" dirty="0" err="1"/>
              <a:t>општинске</a:t>
            </a:r>
            <a:r>
              <a:rPr lang="en-US" sz="1400" dirty="0"/>
              <a:t> </a:t>
            </a:r>
            <a:r>
              <a:rPr lang="en-US" sz="1400" dirty="0" err="1"/>
              <a:t>енергетике</a:t>
            </a:r>
            <a:r>
              <a:rPr lang="en-US" sz="1400" dirty="0"/>
              <a:t>               	</a:t>
            </a:r>
            <a:r>
              <a:rPr lang="en-US" sz="1400" dirty="0" smtClean="0"/>
              <a:t>11</a:t>
            </a:r>
            <a:r>
              <a:rPr lang="sr-Cyrl-CS" sz="1400" dirty="0" smtClean="0"/>
              <a:t>9</a:t>
            </a:r>
            <a:endParaRPr lang="en-US" sz="1400" dirty="0"/>
          </a:p>
          <a:p>
            <a:r>
              <a:rPr lang="en-US" sz="1400" dirty="0" err="1"/>
              <a:t>област</a:t>
            </a:r>
            <a:r>
              <a:rPr lang="en-US" sz="1400" dirty="0"/>
              <a:t> </a:t>
            </a:r>
            <a:r>
              <a:rPr lang="en-US" sz="1400" dirty="0" err="1"/>
              <a:t>индустријске</a:t>
            </a:r>
            <a:r>
              <a:rPr lang="en-US" sz="1400" dirty="0"/>
              <a:t> </a:t>
            </a:r>
            <a:r>
              <a:rPr lang="en-US" sz="1400" dirty="0" err="1"/>
              <a:t>енергетике</a:t>
            </a:r>
            <a:r>
              <a:rPr lang="en-US" sz="1400" dirty="0"/>
              <a:t>            	</a:t>
            </a:r>
            <a:r>
              <a:rPr lang="en-US" sz="1400" dirty="0" smtClean="0"/>
              <a:t>1</a:t>
            </a:r>
            <a:r>
              <a:rPr lang="sr-Cyrl-CS" sz="1400" dirty="0" smtClean="0"/>
              <a:t>74</a:t>
            </a:r>
            <a:r>
              <a:rPr lang="en-US" sz="1400" dirty="0"/>
              <a:t>      </a:t>
            </a:r>
          </a:p>
          <a:p>
            <a:r>
              <a:rPr lang="en-US" sz="1400" dirty="0" err="1"/>
              <a:t>област</a:t>
            </a:r>
            <a:r>
              <a:rPr lang="en-US" sz="1400" dirty="0"/>
              <a:t> </a:t>
            </a:r>
            <a:r>
              <a:rPr lang="en-US" sz="1400" dirty="0" err="1"/>
              <a:t>енергетике</a:t>
            </a:r>
            <a:r>
              <a:rPr lang="en-US" sz="1400" dirty="0"/>
              <a:t> </a:t>
            </a:r>
            <a:r>
              <a:rPr lang="en-US" sz="1400" dirty="0" err="1"/>
              <a:t>зграда</a:t>
            </a:r>
            <a:r>
              <a:rPr lang="en-US" sz="1400" dirty="0"/>
              <a:t>                    	50</a:t>
            </a:r>
            <a:endParaRPr lang="sr-Cyrl-CS" sz="1400" dirty="0"/>
          </a:p>
          <a:p>
            <a:pPr>
              <a:buNone/>
            </a:pPr>
            <a:endParaRPr lang="en-US" sz="1400" dirty="0"/>
          </a:p>
          <a:p>
            <a:r>
              <a:rPr lang="en-US" sz="1400" b="1" dirty="0" err="1">
                <a:solidFill>
                  <a:srgbClr val="C00000"/>
                </a:solidFill>
              </a:rPr>
              <a:t>Издате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лиценце</a:t>
            </a:r>
            <a:r>
              <a:rPr lang="en-US" sz="1400" dirty="0">
                <a:solidFill>
                  <a:srgbClr val="C00000"/>
                </a:solidFill>
              </a:rPr>
              <a:t>:                                     	</a:t>
            </a:r>
            <a:r>
              <a:rPr lang="sr-Cyrl-CS" sz="1400" dirty="0" smtClean="0">
                <a:solidFill>
                  <a:srgbClr val="C00000"/>
                </a:solidFill>
              </a:rPr>
              <a:t>309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  <a:p>
            <a:r>
              <a:rPr lang="en-US" sz="1400" dirty="0" err="1"/>
              <a:t>област</a:t>
            </a:r>
            <a:r>
              <a:rPr lang="en-US" sz="1400" dirty="0"/>
              <a:t> </a:t>
            </a:r>
            <a:r>
              <a:rPr lang="en-US" sz="1400" dirty="0" err="1"/>
              <a:t>општинске</a:t>
            </a:r>
            <a:r>
              <a:rPr lang="en-US" sz="1400" dirty="0"/>
              <a:t> </a:t>
            </a:r>
            <a:r>
              <a:rPr lang="en-US" sz="1400" dirty="0" err="1"/>
              <a:t>енергетике</a:t>
            </a:r>
            <a:r>
              <a:rPr lang="en-US" sz="1400" dirty="0"/>
              <a:t>               	</a:t>
            </a:r>
            <a:r>
              <a:rPr lang="sr-Cyrl-CS" sz="1400" dirty="0" smtClean="0"/>
              <a:t>110</a:t>
            </a:r>
            <a:endParaRPr lang="en-US" sz="1400" dirty="0"/>
          </a:p>
          <a:p>
            <a:r>
              <a:rPr lang="en-US" sz="1400" dirty="0" err="1"/>
              <a:t>област</a:t>
            </a:r>
            <a:r>
              <a:rPr lang="en-US" sz="1400" dirty="0"/>
              <a:t> </a:t>
            </a:r>
            <a:r>
              <a:rPr lang="en-US" sz="1400" dirty="0" err="1"/>
              <a:t>индустријске</a:t>
            </a:r>
            <a:r>
              <a:rPr lang="en-US" sz="1400" dirty="0"/>
              <a:t> </a:t>
            </a:r>
            <a:r>
              <a:rPr lang="en-US" sz="1400" dirty="0" err="1"/>
              <a:t>енергетике</a:t>
            </a:r>
            <a:r>
              <a:rPr lang="en-US" sz="1400" dirty="0"/>
              <a:t>            	</a:t>
            </a:r>
            <a:r>
              <a:rPr lang="en-US" sz="1400" dirty="0" smtClean="0"/>
              <a:t>1</a:t>
            </a:r>
            <a:r>
              <a:rPr lang="sr-Cyrl-CS" sz="1400" dirty="0" smtClean="0"/>
              <a:t>53</a:t>
            </a:r>
            <a:endParaRPr lang="en-US" sz="1400" dirty="0"/>
          </a:p>
          <a:p>
            <a:r>
              <a:rPr lang="en-US" sz="1400" dirty="0" err="1"/>
              <a:t>област</a:t>
            </a:r>
            <a:r>
              <a:rPr lang="en-US" sz="1400" dirty="0"/>
              <a:t> </a:t>
            </a:r>
            <a:r>
              <a:rPr lang="en-US" sz="1400" dirty="0" err="1"/>
              <a:t>енергетике</a:t>
            </a:r>
            <a:r>
              <a:rPr lang="en-US" sz="1400" dirty="0"/>
              <a:t> </a:t>
            </a:r>
            <a:r>
              <a:rPr lang="en-US" sz="1400" dirty="0" err="1"/>
              <a:t>зграда</a:t>
            </a:r>
            <a:r>
              <a:rPr lang="en-US" sz="1400" dirty="0"/>
              <a:t>                    	</a:t>
            </a:r>
            <a:r>
              <a:rPr lang="en-US" sz="1400" dirty="0" smtClean="0"/>
              <a:t>43</a:t>
            </a:r>
            <a:endParaRPr lang="sr-Cyrl-CS" sz="1400" dirty="0" smtClean="0"/>
          </a:p>
          <a:p>
            <a:endParaRPr lang="en-US" sz="1400" dirty="0"/>
          </a:p>
          <a:p>
            <a:r>
              <a:rPr lang="en-US" sz="1400" b="1" dirty="0" err="1">
                <a:solidFill>
                  <a:srgbClr val="C00000"/>
                </a:solidFill>
              </a:rPr>
              <a:t>Именовани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енергетски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менаџери</a:t>
            </a:r>
            <a:r>
              <a:rPr lang="en-US" sz="1400" b="1" dirty="0">
                <a:solidFill>
                  <a:srgbClr val="C00000"/>
                </a:solidFill>
              </a:rPr>
              <a:t>*</a:t>
            </a:r>
            <a:r>
              <a:rPr lang="en-US" sz="1400" dirty="0">
                <a:solidFill>
                  <a:srgbClr val="C00000"/>
                </a:solidFill>
              </a:rPr>
              <a:t>:   	</a:t>
            </a:r>
            <a:r>
              <a:rPr lang="sr-Cyrl-CS" sz="1400" dirty="0" smtClean="0">
                <a:solidFill>
                  <a:srgbClr val="C00000"/>
                </a:solidFill>
              </a:rPr>
              <a:t>97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  <a:p>
            <a:r>
              <a:rPr lang="en-US" sz="1400" dirty="0" err="1"/>
              <a:t>област</a:t>
            </a:r>
            <a:r>
              <a:rPr lang="en-US" sz="1400" dirty="0"/>
              <a:t> </a:t>
            </a:r>
            <a:r>
              <a:rPr lang="en-US" sz="1400" dirty="0" err="1"/>
              <a:t>општинске</a:t>
            </a:r>
            <a:r>
              <a:rPr lang="en-US" sz="1400" dirty="0"/>
              <a:t> </a:t>
            </a:r>
            <a:r>
              <a:rPr lang="en-US" sz="1400" dirty="0" err="1"/>
              <a:t>енергетике</a:t>
            </a:r>
            <a:r>
              <a:rPr lang="en-US" sz="1400" dirty="0"/>
              <a:t>               	</a:t>
            </a:r>
            <a:r>
              <a:rPr lang="en-US" sz="1400" b="1" dirty="0" smtClean="0"/>
              <a:t>43</a:t>
            </a:r>
            <a:r>
              <a:rPr lang="sr-Cyrl-CS" sz="1400" b="1" dirty="0" smtClean="0"/>
              <a:t>/45</a:t>
            </a:r>
            <a:endParaRPr lang="en-US" sz="1400" b="1" dirty="0"/>
          </a:p>
          <a:p>
            <a:r>
              <a:rPr lang="en-US" sz="1400" dirty="0" err="1"/>
              <a:t>област</a:t>
            </a:r>
            <a:r>
              <a:rPr lang="en-US" sz="1400" dirty="0"/>
              <a:t> </a:t>
            </a:r>
            <a:r>
              <a:rPr lang="en-US" sz="1400" dirty="0" err="1"/>
              <a:t>индустријске</a:t>
            </a:r>
            <a:r>
              <a:rPr lang="en-US" sz="1400" dirty="0"/>
              <a:t> </a:t>
            </a:r>
            <a:r>
              <a:rPr lang="en-US" sz="1400" dirty="0" err="1"/>
              <a:t>енергетике</a:t>
            </a:r>
            <a:r>
              <a:rPr lang="en-US" sz="1400" dirty="0"/>
              <a:t>            	</a:t>
            </a:r>
            <a:r>
              <a:rPr lang="en-US" sz="1400" dirty="0" smtClean="0"/>
              <a:t>4</a:t>
            </a:r>
            <a:r>
              <a:rPr lang="sr-Cyrl-CS" sz="1400" dirty="0" smtClean="0"/>
              <a:t>7</a:t>
            </a:r>
            <a:endParaRPr lang="en-US" sz="1400" dirty="0"/>
          </a:p>
          <a:p>
            <a:r>
              <a:rPr lang="en-US" sz="1400" dirty="0" err="1"/>
              <a:t>област</a:t>
            </a:r>
            <a:r>
              <a:rPr lang="en-US" sz="1400" dirty="0"/>
              <a:t> </a:t>
            </a:r>
            <a:r>
              <a:rPr lang="en-US" sz="1400" dirty="0" err="1"/>
              <a:t>енергетике</a:t>
            </a:r>
            <a:r>
              <a:rPr lang="en-US" sz="1400" dirty="0"/>
              <a:t> </a:t>
            </a:r>
            <a:r>
              <a:rPr lang="en-US" sz="1400" dirty="0" err="1"/>
              <a:t>зграда</a:t>
            </a:r>
            <a:r>
              <a:rPr lang="en-US" sz="1400" dirty="0"/>
              <a:t>                    	</a:t>
            </a:r>
            <a:r>
              <a:rPr lang="en-US" sz="1400" dirty="0" smtClean="0"/>
              <a:t>7</a:t>
            </a:r>
            <a:endParaRPr lang="sr-Cyrl-CS" sz="1400" dirty="0" smtClean="0"/>
          </a:p>
          <a:p>
            <a:endParaRPr lang="sr-Cyrl-CS" sz="1400" dirty="0"/>
          </a:p>
          <a:p>
            <a:r>
              <a:rPr lang="sr-Cyrl-CS" sz="1400" b="1" dirty="0" smtClean="0">
                <a:solidFill>
                  <a:srgbClr val="C00000"/>
                </a:solidFill>
              </a:rPr>
              <a:t>ИСЕМ: 8000 зграда и 500 трафо станица</a:t>
            </a:r>
            <a:endParaRPr lang="en-US" sz="14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1243327" y="227588"/>
            <a:ext cx="771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sr-Cyrl-CS" altLang="ja-JP" sz="2400" b="1" dirty="0" smtClean="0">
                <a:latin typeface="Calibri" panose="020F0502020204030204" pitchFamily="34" charset="0"/>
              </a:rPr>
              <a:t>Спровођење система енергетског менаџмента</a:t>
            </a:r>
            <a:endParaRPr lang="en-US" altLang="ja-JP" sz="2400" b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36" y="1412775"/>
            <a:ext cx="4232705" cy="230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36" y="3991717"/>
            <a:ext cx="1386880" cy="195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415" y="3964475"/>
            <a:ext cx="1405867" cy="1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47" y="3969015"/>
            <a:ext cx="1398437" cy="196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3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5112568" cy="65328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188640"/>
            <a:ext cx="2051248" cy="2160240"/>
          </a:xfrm>
        </p:spPr>
        <p:txBody>
          <a:bodyPr/>
          <a:lstStyle/>
          <a:p>
            <a:r>
              <a:rPr kumimoji="1" lang="sr-Cyrl-CS" sz="24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ЈЛС које су именовале ЕМ</a:t>
            </a:r>
            <a:endParaRPr kumimoji="1" lang="sr-Latn-RS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C06DD-B4AF-4D10-890A-B6577FDF45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0" y="20618"/>
            <a:ext cx="8229600" cy="1143000"/>
          </a:xfrm>
        </p:spPr>
        <p:txBody>
          <a:bodyPr/>
          <a:lstStyle/>
          <a:p>
            <a:pPr algn="r"/>
            <a:r>
              <a:rPr kumimoji="1" lang="sr-Cyrl-CS" sz="24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Спровођење члана 5. ЕЕД</a:t>
            </a:r>
            <a:endParaRPr kumimoji="1" lang="en-US" sz="2400" b="1" kern="1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2" y="862043"/>
            <a:ext cx="8507288" cy="5937200"/>
          </a:xfrm>
        </p:spPr>
        <p:txBody>
          <a:bodyPr/>
          <a:lstStyle/>
          <a:p>
            <a:pPr marL="742950" lvl="2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Спроведено кроз: Закључак Владе 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 </a:t>
            </a:r>
            <a:r>
              <a:rPr lang="sr-Cyrl-C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бр.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337-6889/2018</a:t>
            </a:r>
            <a:r>
              <a:rPr lang="sr-Cyrl-C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00150" lvl="3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Зграда ЦГБ</a:t>
            </a:r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sr-Latn-C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</a:t>
            </a:r>
          </a:p>
          <a:p>
            <a:pPr marL="1200150" lvl="3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Површина зграда</a:t>
            </a:r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sr-Latn-C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405.000 </a:t>
            </a:r>
            <a:r>
              <a:rPr lang="sr-Latn-C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r-Latn-CS" sz="2200" baseline="30000" dirty="0">
                <a:solidFill>
                  <a:srgbClr val="C00000"/>
                </a:solidFill>
              </a:rPr>
              <a:t>2</a:t>
            </a:r>
            <a:r>
              <a:rPr lang="sr-Latn-C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3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зграда </a:t>
            </a:r>
            <a:r>
              <a:rPr lang="sr-Cyrl-C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површине око </a:t>
            </a:r>
            <a:r>
              <a:rPr lang="sr-Cyrl-C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r-Cyrl-CS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00.000</a:t>
            </a:r>
            <a:r>
              <a:rPr lang="sr-Latn-CS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r-Latn-CS" sz="2200" baseline="30000" dirty="0" smtClean="0">
                <a:solidFill>
                  <a:srgbClr val="C00000"/>
                </a:solidFill>
              </a:rPr>
              <a:t>2</a:t>
            </a:r>
            <a:r>
              <a:rPr lang="en-US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C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одржава Управа за заједничке послове републичких органа (УЗЗПРО)</a:t>
            </a:r>
            <a:endParaRPr lang="en-US" sz="22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3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Највећа зграда– Палата „Србија“</a:t>
            </a:r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r-Cyrl-C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СИВ 1</a:t>
            </a:r>
            <a:r>
              <a:rPr lang="en-U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r-Cyrl-C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површине око </a:t>
            </a:r>
            <a:r>
              <a:rPr lang="sr-Cyrl-CS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55.000</a:t>
            </a:r>
            <a:r>
              <a:rPr lang="sr-Cyrl-C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CS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r-Latn-CS" sz="2200" baseline="30000" dirty="0">
                <a:solidFill>
                  <a:srgbClr val="C00000"/>
                </a:solidFill>
              </a:rPr>
              <a:t>2</a:t>
            </a:r>
            <a:endParaRPr lang="en-US" sz="2200" baseline="30000" dirty="0">
              <a:solidFill>
                <a:srgbClr val="C00000"/>
              </a:solidFill>
            </a:endParaRPr>
          </a:p>
          <a:p>
            <a:pPr marL="1200150" lvl="3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Најмања зграда– Републички Сеизмолошки институт – површине око </a:t>
            </a:r>
            <a:r>
              <a:rPr lang="sr-Cyrl-CS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360 </a:t>
            </a:r>
            <a:r>
              <a:rPr lang="sr-Latn-CS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r-Latn-CS" sz="2200" b="1" baseline="30000" dirty="0" smtClean="0">
                <a:solidFill>
                  <a:srgbClr val="C00000"/>
                </a:solidFill>
              </a:rPr>
              <a:t>2</a:t>
            </a:r>
            <a:endParaRPr lang="sr-Cyrl-CS" sz="2200" b="1" baseline="30000" dirty="0" smtClean="0">
              <a:solidFill>
                <a:srgbClr val="C00000"/>
              </a:solidFill>
            </a:endParaRPr>
          </a:p>
          <a:p>
            <a:pPr marL="742950" lvl="2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 рехабилитације у припреми*</a:t>
            </a:r>
          </a:p>
          <a:p>
            <a:pPr marL="742950" lvl="2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рехабилитацију зграда које одржава УЗЗПРО обезбеђен зајам од 40 милиона €  од Развојне Банке Савета Европе (СЕВ)** </a:t>
            </a:r>
            <a:endParaRPr lang="sr-Cyrl-C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CS" sz="1400" dirty="0" smtClean="0"/>
              <a:t>*  Уз техничку помоћ ГИЗ-а</a:t>
            </a:r>
          </a:p>
          <a:p>
            <a:pPr marL="0" indent="0">
              <a:buNone/>
            </a:pPr>
            <a:r>
              <a:rPr lang="sr-Cyrl-CS" sz="1400" dirty="0" smtClean="0"/>
              <a:t>** Уз техничку помоћ УНДП-а</a:t>
            </a:r>
            <a:endParaRPr lang="sr-Latn-CS" sz="1400" dirty="0" smtClean="0"/>
          </a:p>
          <a:p>
            <a:endParaRPr lang="en-US" sz="2800" baseline="30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C06DD-B4AF-4D10-890A-B6577FDF45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sr-Cyrl-CS" sz="2400" b="1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Спровођење члана 7. ЕЕД до 2020 године</a:t>
            </a:r>
            <a:r>
              <a:rPr lang="en-GB" sz="2400" dirty="0"/>
              <a:t/>
            </a:r>
            <a:br>
              <a:rPr lang="en-GB" sz="2400" dirty="0"/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4DB55-DB6E-43B9-9F98-7B118273D0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67662"/>
              </p:ext>
            </p:extLst>
          </p:nvPr>
        </p:nvGraphicFramePr>
        <p:xfrm>
          <a:off x="266179" y="1483482"/>
          <a:ext cx="8611642" cy="4761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930">
                  <a:extLst>
                    <a:ext uri="{9D8B030D-6E8A-4147-A177-3AD203B41FA5}">
                      <a16:colId xmlns:a16="http://schemas.microsoft.com/office/drawing/2014/main" val="171355077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8861869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8163135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4984957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62808182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64873715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721215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38088790"/>
                    </a:ext>
                  </a:extLst>
                </a:gridCol>
              </a:tblGrid>
              <a:tr h="93363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CS" sz="1200" dirty="0" smtClean="0">
                          <a:solidFill>
                            <a:schemeClr val="tx1"/>
                          </a:solidFill>
                          <a:effectLst/>
                        </a:rPr>
                        <a:t>Мере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sr-Cyrl-CS" sz="1200" dirty="0" smtClean="0">
                          <a:solidFill>
                            <a:schemeClr val="tx1"/>
                          </a:solidFill>
                          <a:effectLst/>
                        </a:rPr>
                        <a:t>3.АПЕЕ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C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Година од</a:t>
                      </a:r>
                      <a:r>
                        <a:rPr lang="sr-Cyrl-CS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које се примењује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C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sr-Cyrl-C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циља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989476915"/>
                  </a:ext>
                </a:extLst>
              </a:tr>
              <a:tr h="29447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CS" sz="1200" dirty="0" smtClean="0">
                          <a:solidFill>
                            <a:schemeClr val="tx1"/>
                          </a:solidFill>
                          <a:effectLst/>
                        </a:rPr>
                        <a:t>Систем</a:t>
                      </a:r>
                      <a:r>
                        <a:rPr lang="sr-Cyrl-CS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енергетског менаџмента 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</a:rPr>
                        <a:t>(PC4 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/ I1)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2017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24.95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24.95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24.95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24.95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99.80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31.4%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:a16="http://schemas.microsoft.com/office/drawing/2014/main" val="347019872"/>
                  </a:ext>
                </a:extLst>
              </a:tr>
              <a:tr h="294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2018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24.95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24.95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24.95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74.85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23.6%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:a16="http://schemas.microsoft.com/office/drawing/2014/main" val="1411985259"/>
                  </a:ext>
                </a:extLst>
              </a:tr>
              <a:tr h="294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2019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20.07</a:t>
                      </a:r>
                      <a:r>
                        <a:rPr lang="hr-HR" sz="1200" baseline="30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20.07</a:t>
                      </a:r>
                      <a:r>
                        <a:rPr lang="hr-HR" sz="1200" baseline="30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40.13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12.6%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:a16="http://schemas.microsoft.com/office/drawing/2014/main" val="3379386447"/>
                  </a:ext>
                </a:extLst>
              </a:tr>
              <a:tr h="294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2020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20.07</a:t>
                      </a:r>
                      <a:r>
                        <a:rPr lang="hr-HR" sz="1200" baseline="30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20.07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6.3%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:a16="http://schemas.microsoft.com/office/drawing/2014/main" val="1185733736"/>
                  </a:ext>
                </a:extLst>
              </a:tr>
              <a:tr h="29447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IFI </a:t>
                      </a:r>
                      <a:r>
                        <a:rPr lang="sr-Cyrl-CS" sz="1200" dirty="0" smtClean="0">
                          <a:solidFill>
                            <a:schemeClr val="tx1"/>
                          </a:solidFill>
                          <a:effectLst/>
                        </a:rPr>
                        <a:t>подршка</a:t>
                      </a:r>
                      <a:r>
                        <a:rPr lang="hr-HR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(HH1 / PC1 / I2)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13.32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13.32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13.32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13.32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53.28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16.8%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:a16="http://schemas.microsoft.com/office/drawing/2014/main" val="2959504205"/>
                  </a:ext>
                </a:extLst>
              </a:tr>
              <a:tr h="294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2018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13.30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13.30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13.30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39.90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12.6%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:a16="http://schemas.microsoft.com/office/drawing/2014/main" val="3581341881"/>
                  </a:ext>
                </a:extLst>
              </a:tr>
              <a:tr h="294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2019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12.91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12.91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25.82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8.1%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:a16="http://schemas.microsoft.com/office/drawing/2014/main" val="2059866681"/>
                  </a:ext>
                </a:extLst>
              </a:tr>
              <a:tr h="294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12.91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12.91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4.1%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:a16="http://schemas.microsoft.com/office/drawing/2014/main" val="3713490216"/>
                  </a:ext>
                </a:extLst>
              </a:tr>
              <a:tr h="294470">
                <a:tc rowSpan="4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Cyrl-CS" sz="1200" dirty="0" smtClean="0">
                          <a:solidFill>
                            <a:schemeClr val="tx1"/>
                          </a:solidFill>
                          <a:effectLst/>
                        </a:rPr>
                        <a:t>Фонд за енергетску ефикасност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2017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0.18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0.18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0.18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0.18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0.72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0.2%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:a16="http://schemas.microsoft.com/office/drawing/2014/main" val="3286829619"/>
                  </a:ext>
                </a:extLst>
              </a:tr>
              <a:tr h="294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2018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0.20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0.20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0.20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0.60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0.2%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:a16="http://schemas.microsoft.com/office/drawing/2014/main" val="1408074651"/>
                  </a:ext>
                </a:extLst>
              </a:tr>
              <a:tr h="294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2019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0.59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0.59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1.18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0.4%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:a16="http://schemas.microsoft.com/office/drawing/2014/main" val="2823104822"/>
                  </a:ext>
                </a:extLst>
              </a:tr>
              <a:tr h="294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0.59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0.59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0.2%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b"/>
                </a:tc>
                <a:extLst>
                  <a:ext uri="{0D108BD9-81ED-4DB2-BD59-A6C34878D82A}">
                    <a16:rowId xmlns:a16="http://schemas.microsoft.com/office/drawing/2014/main" val="3808076335"/>
                  </a:ext>
                </a:extLst>
              </a:tr>
              <a:tr h="294470">
                <a:tc gridSpan="6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>
                          <a:solidFill>
                            <a:srgbClr val="C00000"/>
                          </a:solidFill>
                          <a:effectLst/>
                        </a:rPr>
                        <a:t>369.85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200" b="1" dirty="0">
                          <a:solidFill>
                            <a:srgbClr val="C00000"/>
                          </a:solidFill>
                          <a:effectLst/>
                        </a:rPr>
                        <a:t>116.5%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62139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83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kumimoji="1" lang="sr-Cyrl-CS" sz="24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ИПА пројекти</a:t>
            </a:r>
            <a:endParaRPr kumimoji="1" lang="en-GB" sz="2400" kern="1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08440" cy="5688632"/>
          </a:xfrm>
        </p:spPr>
        <p:txBody>
          <a:bodyPr/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sr-Cyrl-CS" b="1" dirty="0" smtClean="0">
                <a:solidFill>
                  <a:srgbClr val="C00000"/>
                </a:solidFill>
              </a:rPr>
              <a:t>ИПА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sr-Latn-RS" b="1" dirty="0" smtClean="0">
                <a:solidFill>
                  <a:srgbClr val="C00000"/>
                </a:solidFill>
              </a:rPr>
              <a:t>2014 </a:t>
            </a:r>
            <a:r>
              <a:rPr lang="sr-Cyrl-CS" dirty="0" smtClean="0"/>
              <a:t>Пројекат </a:t>
            </a:r>
            <a:r>
              <a:rPr lang="sr-Latn-RS" dirty="0" smtClean="0"/>
              <a:t>“</a:t>
            </a:r>
            <a:r>
              <a:rPr lang="en-US" i="1" dirty="0"/>
              <a:t>Technical assistance to the Ministry of Mining and Energy and relevant public entities for the implementation of the new Energy law, NEEAP and RES Directive</a:t>
            </a:r>
            <a:r>
              <a:rPr lang="sr-Latn-RS" dirty="0" smtClean="0"/>
              <a:t>“ (</a:t>
            </a:r>
            <a:r>
              <a:rPr lang="en-US" dirty="0" smtClean="0"/>
              <a:t>started </a:t>
            </a:r>
            <a:r>
              <a:rPr lang="sr-Latn-RS" dirty="0" smtClean="0"/>
              <a:t>14. </a:t>
            </a:r>
            <a:r>
              <a:rPr lang="sr-Latn-RS" dirty="0" err="1" smtClean="0"/>
              <a:t>March</a:t>
            </a:r>
            <a:r>
              <a:rPr lang="sr-Latn-RS" dirty="0" smtClean="0"/>
              <a:t> 2019</a:t>
            </a:r>
            <a:r>
              <a:rPr lang="en-US" dirty="0" smtClean="0"/>
              <a:t> – duration 30 months</a:t>
            </a:r>
            <a:r>
              <a:rPr lang="sr-Latn-RS" dirty="0" smtClean="0"/>
              <a:t>):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sr-Cyrl-CS" dirty="0" smtClean="0"/>
              <a:t>Анализа неусклађености регулативе са</a:t>
            </a:r>
            <a:r>
              <a:rPr lang="en-US" dirty="0" smtClean="0"/>
              <a:t> EU </a:t>
            </a:r>
            <a:r>
              <a:rPr lang="sr-Cyrl-CS" dirty="0" smtClean="0"/>
              <a:t>регулативом</a:t>
            </a:r>
            <a:r>
              <a:rPr lang="en-US" dirty="0" smtClean="0"/>
              <a:t> (2019)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sr-Cyrl-CS" dirty="0" smtClean="0"/>
              <a:t>Ревизија</a:t>
            </a:r>
            <a:r>
              <a:rPr lang="en-US" dirty="0" smtClean="0"/>
              <a:t> </a:t>
            </a:r>
            <a:r>
              <a:rPr lang="sr-Cyrl-CS" dirty="0" smtClean="0"/>
              <a:t>ЗЕКЕ </a:t>
            </a:r>
            <a:r>
              <a:rPr lang="en-US" dirty="0" smtClean="0"/>
              <a:t>(2020) –</a:t>
            </a:r>
            <a:r>
              <a:rPr lang="sr-Cyrl-CS" b="1" dirty="0" smtClean="0">
                <a:solidFill>
                  <a:srgbClr val="C00000"/>
                </a:solidFill>
              </a:rPr>
              <a:t>пуно усклађење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sr-Cyrl-CS" b="1" dirty="0" smtClean="0">
                <a:solidFill>
                  <a:srgbClr val="C00000"/>
                </a:solidFill>
              </a:rPr>
              <a:t>Подзаконска регулатива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sr-Cyrl-CS" dirty="0" smtClean="0"/>
              <a:t>Стратегија подизања свести</a:t>
            </a: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sr-Cyrl-CS" dirty="0" smtClean="0"/>
              <a:t>Енергетски прегледи за МСП</a:t>
            </a:r>
            <a:endParaRPr lang="sr-Latn-RS" dirty="0"/>
          </a:p>
          <a:p>
            <a:pPr marL="0" indent="0">
              <a:buNone/>
            </a:pPr>
            <a:endParaRPr lang="en-US" altLang="en-US" sz="1800" dirty="0"/>
          </a:p>
          <a:p>
            <a:r>
              <a:rPr lang="sr-Cyrl-CS" sz="1800" b="1" dirty="0" smtClean="0">
                <a:solidFill>
                  <a:srgbClr val="C00000"/>
                </a:solidFill>
              </a:rPr>
              <a:t>ИПА 2016 </a:t>
            </a:r>
            <a:r>
              <a:rPr lang="sr-Cyrl-CS" sz="1800" dirty="0"/>
              <a:t>Пројект „</a:t>
            </a:r>
            <a:r>
              <a:rPr lang="en-GB" sz="1800" dirty="0"/>
              <a:t>Establishing and strengthening of capacities of the conformity assessment bodies for the implementation of Energy Labelling and </a:t>
            </a:r>
            <a:r>
              <a:rPr lang="en-GB" sz="1800" dirty="0" err="1"/>
              <a:t>Ecodesign</a:t>
            </a:r>
            <a:r>
              <a:rPr lang="en-GB" sz="1800" dirty="0"/>
              <a:t> Directives</a:t>
            </a:r>
            <a:r>
              <a:rPr lang="sr-Cyrl-CS" sz="1800" dirty="0"/>
              <a:t>“ </a:t>
            </a:r>
            <a:endParaRPr lang="sr-Cyrl-CS" sz="1800" dirty="0" smtClean="0"/>
          </a:p>
          <a:p>
            <a:pPr lvl="1"/>
            <a:r>
              <a:rPr lang="sr-Cyrl-CS" sz="1600" dirty="0" smtClean="0"/>
              <a:t>- изградња капацитета </a:t>
            </a:r>
          </a:p>
          <a:p>
            <a:pPr lvl="1"/>
            <a:r>
              <a:rPr lang="sr-Cyrl-CS" sz="1600" dirty="0" smtClean="0"/>
              <a:t>- успостављање тела за оцену усаглашености</a:t>
            </a:r>
          </a:p>
          <a:p>
            <a:pPr lvl="1"/>
            <a:r>
              <a:rPr lang="sr-Cyrl-CS" sz="1600" dirty="0" smtClean="0"/>
              <a:t>- тестирање производа…</a:t>
            </a:r>
            <a:endParaRPr lang="en-US" sz="1600" dirty="0" smtClean="0"/>
          </a:p>
          <a:p>
            <a:endParaRPr lang="en-US" sz="1800" dirty="0"/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29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marL="0" indent="0" algn="ctr">
              <a:buNone/>
            </a:pPr>
            <a:r>
              <a:rPr lang="sr-Cyrl-C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ХВАЛА НА ПАЖЊИ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fondee@mre.gov.rs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sem@mre.gov.rs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C06DD-B4AF-4D10-890A-B6577FDF45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455" y="983817"/>
            <a:ext cx="3960440" cy="4053417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tabLst>
                <a:tab pos="171450" algn="l"/>
                <a:tab pos="3429000" algn="l"/>
              </a:tabLs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171450" algn="l"/>
                <a:tab pos="3429000" algn="l"/>
              </a:tabLs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171450" algn="l"/>
                <a:tab pos="3429000" algn="l"/>
              </a:tabLs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171450" algn="l"/>
                <a:tab pos="3429000" algn="l"/>
              </a:tabLs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171450" algn="l"/>
                <a:tab pos="3429000" algn="l"/>
              </a:tabLs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3429000" algn="l"/>
              </a:tabLs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3429000" algn="l"/>
              </a:tabLs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3429000" algn="l"/>
              </a:tabLs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  <a:tab pos="3429000" algn="l"/>
              </a:tabLs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ru-RU" altLang="en-US" sz="1800" dirty="0"/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sr-Cyrl-RS" altLang="en-US" sz="1800" dirty="0"/>
              <a:t> </a:t>
            </a:r>
            <a:r>
              <a:rPr lang="sr-Cyrl-CS" alt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Велика увозна зависност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&gt;</a:t>
            </a:r>
            <a:r>
              <a:rPr lang="en-US" altLang="en-US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sr-Cyrl-CS" alt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Енергетски </a:t>
            </a:r>
            <a:r>
              <a:rPr lang="sr-Cyrl-CS" alt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интентитет</a:t>
            </a:r>
            <a:r>
              <a:rPr lang="sr-Cyrl-CS" alt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у Србији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2-3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пута већи него у  околним 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земљама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4-5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пута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већа него у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старим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земљама</a:t>
            </a:r>
            <a:endParaRPr lang="ru-RU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Велике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GHG </a:t>
            </a:r>
            <a:r>
              <a:rPr lang="sr-Cyrl-CS" alt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емисије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sr-Cyrl-C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енегетског</a:t>
            </a: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сектора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76%</a:t>
            </a:r>
            <a:r>
              <a:rPr lang="en-US" alt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Опредељење РС</a:t>
            </a:r>
            <a:endParaRPr lang="en-US" alt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Одрживи развој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lnSpc>
                <a:spcPct val="110000"/>
              </a:lnSpc>
              <a:buFontTx/>
              <a:buChar char="•"/>
            </a:pPr>
            <a:r>
              <a:rPr lang="sr-Cyrl-C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Климатске </a:t>
            </a:r>
            <a:r>
              <a:rPr lang="sr-Cyrl-CS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проемне</a:t>
            </a:r>
            <a:endParaRPr lang="ru-RU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C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Међународне обавезе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3728" y="201974"/>
            <a:ext cx="6752281" cy="7064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kumimoji="0" lang="en-US" sz="2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Sector /Energy Efficiency in Republic of Serbia</a:t>
            </a:r>
            <a:endParaRPr kumimoji="0" lang="en-US" sz="26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0893"/>
          <a:stretch/>
        </p:blipFill>
        <p:spPr>
          <a:xfrm>
            <a:off x="4499992" y="1011690"/>
            <a:ext cx="3181886" cy="2742112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3" y="3467574"/>
            <a:ext cx="4891562" cy="269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70697" y="6427971"/>
            <a:ext cx="696888" cy="155104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187625" y="6336246"/>
            <a:ext cx="4392488" cy="3385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altLang="en-US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Енергетска ефикасност „нови извор енергије“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3941" y="3008986"/>
            <a:ext cx="184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Увоз енергије </a:t>
            </a:r>
            <a:r>
              <a:rPr lang="en-US" sz="1400" b="1" dirty="0" smtClean="0"/>
              <a:t>34%</a:t>
            </a:r>
            <a:endParaRPr lang="sr-Latn-RS" sz="1400" b="1" dirty="0"/>
          </a:p>
        </p:txBody>
      </p:sp>
    </p:spTree>
    <p:extLst>
      <p:ext uri="{BB962C8B-B14F-4D97-AF65-F5344CB8AC3E}">
        <p14:creationId xmlns:p14="http://schemas.microsoft.com/office/powerpoint/2010/main" val="174850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29908"/>
            <a:ext cx="7217507" cy="706438"/>
          </a:xfrm>
        </p:spPr>
        <p:txBody>
          <a:bodyPr/>
          <a:lstStyle/>
          <a:p>
            <a:pPr algn="r" eaLnBrk="1" hangingPunct="1">
              <a:defRPr/>
            </a:pPr>
            <a:r>
              <a:rPr lang="sr-Cyrl-C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Циљеви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26" y="1124744"/>
            <a:ext cx="8208913" cy="5341354"/>
          </a:xfrm>
        </p:spPr>
        <p:txBody>
          <a:bodyPr/>
          <a:lstStyle/>
          <a:p>
            <a:pPr marL="342900" lvl="1" indent="-3429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Cyrl-C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Члан 3. адаптиране Директиве 2012/27/ЕУ (ЕЕД)</a:t>
            </a:r>
            <a:endParaRPr lang="sr-Latn-CS" sz="26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2" indent="-3429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Максимално дозвољена потрошња примарне енергије у </a:t>
            </a:r>
            <a:r>
              <a:rPr lang="sr-Cyrl-C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sr-Cyrl-C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17,981</a:t>
            </a:r>
            <a:r>
              <a:rPr lang="sr-Latn-CS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 toe</a:t>
            </a:r>
            <a:r>
              <a:rPr lang="sr-Cyrl-RS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(ПОС)</a:t>
            </a:r>
            <a:endParaRPr lang="en-US" sz="2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C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Максимално дозвољена потрошња </a:t>
            </a:r>
            <a:r>
              <a:rPr lang="sr-Cyrl-C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финалне </a:t>
            </a:r>
            <a:r>
              <a:rPr lang="sr-Cyrl-C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енергије у </a:t>
            </a:r>
            <a:r>
              <a:rPr lang="sr-Cyrl-C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sr-Cyrl-C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R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13,103</a:t>
            </a:r>
            <a:r>
              <a:rPr lang="sr-Latn-C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 toe</a:t>
            </a:r>
            <a:r>
              <a:rPr lang="sr-Cyrl-R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(ПОС)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члан</a:t>
            </a:r>
            <a:r>
              <a:rPr lang="en-U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5</a:t>
            </a:r>
            <a:r>
              <a:rPr lang="sr-Cyrl-C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адаптиране ЕЕД</a:t>
            </a:r>
            <a:endParaRPr lang="en-US" sz="2600" b="1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2" indent="-3429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200" dirty="0" smtClean="0">
                <a:solidFill>
                  <a:srgbClr val="FF0000"/>
                </a:solidFill>
              </a:rPr>
              <a:t>1%</a:t>
            </a:r>
            <a:r>
              <a:rPr lang="de-DE" sz="2200" dirty="0" smtClean="0"/>
              <a:t> </a:t>
            </a:r>
            <a:r>
              <a:rPr lang="sr-Cyrl-CS" sz="2200" dirty="0" smtClean="0"/>
              <a:t>укупне површине грејаних и/или хлађених административних зграда које су у власништву и које користи  централна влада треба реновирати годишње да се достигну најмање минимална енергетска својства.</a:t>
            </a:r>
            <a:r>
              <a:rPr lang="de-DE" sz="2200" dirty="0" smtClean="0"/>
              <a:t> </a:t>
            </a:r>
            <a:endParaRPr lang="sr-Cyrl-CS" sz="2200" dirty="0" smtClean="0"/>
          </a:p>
          <a:p>
            <a:pPr marL="342900" lvl="1" indent="-3429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Cyrl-CS" sz="30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Члан</a:t>
            </a:r>
            <a:r>
              <a:rPr lang="en-US" sz="30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7</a:t>
            </a:r>
            <a:r>
              <a:rPr lang="sr-Cyrl-CS" sz="30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адаптиране ЕЕД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2" indent="-3429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Cyrl-CS" sz="2200" dirty="0">
                <a:solidFill>
                  <a:srgbClr val="FF0000"/>
                </a:solidFill>
              </a:rPr>
              <a:t>Уштеде од </a:t>
            </a:r>
            <a:r>
              <a:rPr lang="en-US" sz="2200" dirty="0">
                <a:solidFill>
                  <a:srgbClr val="FF0000"/>
                </a:solidFill>
              </a:rPr>
              <a:t>0,7% </a:t>
            </a:r>
            <a:r>
              <a:rPr lang="sr-Cyrl-CS" sz="2200" dirty="0"/>
              <a:t>годишње продаје крајњим купцима свих дистрибутера и/или продаваца у висини просечне потрошње за период од 3 године (2013/2014/2015) </a:t>
            </a:r>
            <a:r>
              <a:rPr lang="sr-Cyrl-C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r-Cyrl-CS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941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565"/>
            <a:ext cx="819702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sr-Cyrl-C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егулатива</a:t>
            </a:r>
            <a:r>
              <a:rPr lang="sr-Cyrl-C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r-Cyrl-C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ЕУ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24" y="1340768"/>
            <a:ext cx="8208440" cy="4680520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EED</a:t>
            </a:r>
            <a:r>
              <a:rPr lang="en-GB" dirty="0" smtClean="0"/>
              <a:t> –</a:t>
            </a:r>
            <a:r>
              <a:rPr lang="sr-Cyrl-CS" dirty="0" smtClean="0"/>
              <a:t>Директива </a:t>
            </a:r>
            <a:r>
              <a:rPr lang="en-US" dirty="0" smtClean="0"/>
              <a:t>2012/27/EU </a:t>
            </a:r>
            <a:r>
              <a:rPr lang="sr-Cyrl-CS" dirty="0" smtClean="0"/>
              <a:t>о енергетској ефикасности  (која мења поједине одредбе у Директивама </a:t>
            </a:r>
            <a:r>
              <a:rPr lang="en-US" dirty="0" smtClean="0"/>
              <a:t>2009/125/EC </a:t>
            </a:r>
            <a:r>
              <a:rPr lang="sr-Cyrl-CS" dirty="0" smtClean="0"/>
              <a:t>(</a:t>
            </a:r>
            <a:r>
              <a:rPr lang="sr-Cyrl-CS" dirty="0" err="1" smtClean="0"/>
              <a:t>Екодизајн</a:t>
            </a:r>
            <a:r>
              <a:rPr lang="sr-Cyrl-CS" dirty="0" smtClean="0"/>
              <a:t>) и</a:t>
            </a:r>
            <a:r>
              <a:rPr lang="en-US" dirty="0" smtClean="0"/>
              <a:t> 2010/30/EU</a:t>
            </a:r>
            <a:r>
              <a:rPr lang="sr-Cyrl-CS" dirty="0" smtClean="0"/>
              <a:t> (означавање производа)</a:t>
            </a:r>
            <a:r>
              <a:rPr lang="en-US" dirty="0" smtClean="0"/>
              <a:t> </a:t>
            </a:r>
            <a:r>
              <a:rPr lang="sr-Cyrl-CS" dirty="0" smtClean="0"/>
              <a:t>и укида Директиву </a:t>
            </a:r>
            <a:r>
              <a:rPr lang="en-US" dirty="0" smtClean="0"/>
              <a:t>2004/8/EC </a:t>
            </a:r>
            <a:r>
              <a:rPr lang="en-US" dirty="0"/>
              <a:t>and </a:t>
            </a:r>
            <a:r>
              <a:rPr lang="en-US" dirty="0" smtClean="0"/>
              <a:t>2006/32/EC </a:t>
            </a:r>
            <a:endParaRPr lang="sr-Cyrl-CS" dirty="0" smtClean="0"/>
          </a:p>
          <a:p>
            <a:endParaRPr lang="en-US" dirty="0" smtClean="0"/>
          </a:p>
          <a:p>
            <a:r>
              <a:rPr lang="sr-Cyrl-CS" b="1" dirty="0" smtClean="0">
                <a:solidFill>
                  <a:srgbClr val="C00000"/>
                </a:solidFill>
              </a:rPr>
              <a:t>Ревидирана</a:t>
            </a:r>
            <a:r>
              <a:rPr lang="en-GB" b="1" dirty="0" smtClean="0">
                <a:solidFill>
                  <a:srgbClr val="C00000"/>
                </a:solidFill>
              </a:rPr>
              <a:t>: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sr-Cyrl-CS" dirty="0" smtClean="0">
                <a:solidFill>
                  <a:srgbClr val="0070C0"/>
                </a:solidFill>
              </a:rPr>
              <a:t>Директивом </a:t>
            </a:r>
            <a:r>
              <a:rPr lang="en-US" dirty="0" smtClean="0">
                <a:solidFill>
                  <a:srgbClr val="0070C0"/>
                </a:solidFill>
              </a:rPr>
              <a:t>(EU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2018/844</a:t>
            </a:r>
            <a:r>
              <a:rPr lang="sr-Cyrl-CS" dirty="0" smtClean="0">
                <a:solidFill>
                  <a:srgbClr val="0070C0"/>
                </a:solidFill>
              </a:rPr>
              <a:t> (</a:t>
            </a:r>
            <a:r>
              <a:rPr lang="en-US" dirty="0" smtClean="0">
                <a:solidFill>
                  <a:srgbClr val="0070C0"/>
                </a:solidFill>
              </a:rPr>
              <a:t>30</a:t>
            </a:r>
            <a:r>
              <a:rPr lang="sr-Cyrl-CS" dirty="0" smtClean="0">
                <a:solidFill>
                  <a:srgbClr val="0070C0"/>
                </a:solidFill>
              </a:rPr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маја 2018. године) којом се мењају Директива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2010/31/EU </a:t>
            </a:r>
            <a:r>
              <a:rPr lang="sr-Cyrl-CS" dirty="0" smtClean="0">
                <a:solidFill>
                  <a:srgbClr val="0070C0"/>
                </a:solidFill>
              </a:rPr>
              <a:t>о енергетским својствима зграда и Директива </a:t>
            </a:r>
            <a:r>
              <a:rPr lang="en-US" dirty="0" smtClean="0">
                <a:solidFill>
                  <a:srgbClr val="0070C0"/>
                </a:solidFill>
              </a:rPr>
              <a:t>2012/27/EU </a:t>
            </a:r>
            <a:r>
              <a:rPr lang="sr-Cyrl-CS" dirty="0" smtClean="0">
                <a:solidFill>
                  <a:srgbClr val="0070C0"/>
                </a:solidFill>
              </a:rPr>
              <a:t>о енергетској ефикасности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sr-Cyrl-CS" dirty="0" smtClean="0">
                <a:solidFill>
                  <a:srgbClr val="0070C0"/>
                </a:solidFill>
              </a:rPr>
              <a:t>Директивом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(EU) 2018/2002 </a:t>
            </a:r>
            <a:r>
              <a:rPr lang="sr-Cyrl-CS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11</a:t>
            </a:r>
            <a:r>
              <a:rPr lang="sr-Cyrl-CS" dirty="0" smtClean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sr-Cyrl-CS" dirty="0" smtClean="0">
                <a:solidFill>
                  <a:srgbClr val="0070C0"/>
                </a:solidFill>
              </a:rPr>
              <a:t>децембра</a:t>
            </a:r>
            <a:r>
              <a:rPr lang="en-US" dirty="0" smtClean="0">
                <a:solidFill>
                  <a:srgbClr val="0070C0"/>
                </a:solidFill>
              </a:rPr>
              <a:t> 2018</a:t>
            </a:r>
            <a:r>
              <a:rPr lang="sr-Cyrl-CS" dirty="0" smtClean="0">
                <a:solidFill>
                  <a:srgbClr val="0070C0"/>
                </a:solidFill>
              </a:rPr>
              <a:t>. године)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којом се мења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Директива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2012/27/EU </a:t>
            </a:r>
            <a:r>
              <a:rPr lang="sr-Cyrl-CS" dirty="0" smtClean="0">
                <a:solidFill>
                  <a:srgbClr val="0070C0"/>
                </a:solidFill>
              </a:rPr>
              <a:t>о енергетској ефикасности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sr-Cyrl-CS" dirty="0" smtClean="0">
                <a:solidFill>
                  <a:srgbClr val="0070C0"/>
                </a:solidFill>
              </a:rPr>
              <a:t>Уредба </a:t>
            </a:r>
            <a:r>
              <a:rPr lang="en-US" dirty="0" smtClean="0">
                <a:solidFill>
                  <a:srgbClr val="0070C0"/>
                </a:solidFill>
              </a:rPr>
              <a:t>(EU</a:t>
            </a:r>
            <a:r>
              <a:rPr lang="en-US" dirty="0">
                <a:solidFill>
                  <a:srgbClr val="0070C0"/>
                </a:solidFill>
              </a:rPr>
              <a:t>) 2018/1999 </a:t>
            </a:r>
            <a:r>
              <a:rPr lang="sr-Cyrl-CS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11</a:t>
            </a:r>
            <a:r>
              <a:rPr lang="sr-Cyrl-CS" dirty="0" smtClean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sr-Cyrl-CS" dirty="0" smtClean="0">
                <a:solidFill>
                  <a:srgbClr val="0070C0"/>
                </a:solidFill>
              </a:rPr>
              <a:t>децембар</a:t>
            </a:r>
            <a:r>
              <a:rPr lang="en-US" dirty="0" smtClean="0">
                <a:solidFill>
                  <a:srgbClr val="0070C0"/>
                </a:solidFill>
              </a:rPr>
              <a:t> 2018</a:t>
            </a:r>
            <a:r>
              <a:rPr lang="sr-Cyrl-CS" dirty="0" smtClean="0">
                <a:solidFill>
                  <a:srgbClr val="0070C0"/>
                </a:solidFill>
              </a:rPr>
              <a:t>. године)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о управљању Енергетском Унијом и климатским акцијама)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67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78564"/>
            <a:ext cx="8208440" cy="4122644"/>
          </a:xfrm>
        </p:spPr>
        <p:txBody>
          <a:bodyPr/>
          <a:lstStyle/>
          <a:p>
            <a:endParaRPr lang="en-US" b="1" dirty="0" smtClean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 smtClean="0">
                <a:solidFill>
                  <a:srgbClr val="C00000"/>
                </a:solidFill>
              </a:rPr>
              <a:t>EPBD</a:t>
            </a:r>
            <a:r>
              <a:rPr lang="sr-Cyrl-C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2010/31/EU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sr-Cyrl-CS" dirty="0" smtClean="0">
                <a:solidFill>
                  <a:schemeClr val="accent2"/>
                </a:solidFill>
              </a:rPr>
              <a:t>измењена:</a:t>
            </a:r>
            <a:r>
              <a:rPr lang="sr-Cyrl-CS" b="1" dirty="0" smtClean="0">
                <a:solidFill>
                  <a:srgbClr val="C00000"/>
                </a:solidFill>
              </a:rPr>
              <a:t> </a:t>
            </a:r>
            <a:r>
              <a:rPr lang="sr-Cyrl-CS" dirty="0" smtClean="0"/>
              <a:t>Директива</a:t>
            </a:r>
            <a:r>
              <a:rPr lang="en-US" dirty="0" smtClean="0"/>
              <a:t> 2018/844 </a:t>
            </a:r>
            <a:r>
              <a:rPr lang="sr-Cyrl-CS" dirty="0" smtClean="0"/>
              <a:t>(</a:t>
            </a:r>
            <a:r>
              <a:rPr lang="en-US" dirty="0" smtClean="0"/>
              <a:t>30 </a:t>
            </a:r>
            <a:r>
              <a:rPr lang="sr-Cyrl-CS" dirty="0" smtClean="0"/>
              <a:t>мај</a:t>
            </a:r>
            <a:r>
              <a:rPr lang="en-US" dirty="0" smtClean="0"/>
              <a:t> 2018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године) која мења</a:t>
            </a:r>
            <a:r>
              <a:rPr lang="en-US" dirty="0" smtClean="0"/>
              <a:t> </a:t>
            </a:r>
            <a:r>
              <a:rPr lang="sr-Cyrl-CS" dirty="0" smtClean="0"/>
              <a:t>Директиву </a:t>
            </a:r>
            <a:r>
              <a:rPr lang="en-US" dirty="0"/>
              <a:t>2010/31/EU </a:t>
            </a:r>
            <a:r>
              <a:rPr lang="sr-Cyrl-CS" dirty="0"/>
              <a:t>о енергетским својствима зграда и Директива </a:t>
            </a:r>
            <a:r>
              <a:rPr lang="en-US" dirty="0"/>
              <a:t>2012/27/EU </a:t>
            </a:r>
            <a:r>
              <a:rPr lang="sr-Cyrl-CS" dirty="0"/>
              <a:t>о енергетској </a:t>
            </a:r>
            <a:r>
              <a:rPr lang="sr-Cyrl-CS" dirty="0" smtClean="0"/>
              <a:t>ефикасности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CS" b="1" dirty="0" smtClean="0">
                <a:solidFill>
                  <a:srgbClr val="C00000"/>
                </a:solidFill>
              </a:rPr>
              <a:t>Енергетско означавање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sr-Cyrl-CS" dirty="0" smtClean="0"/>
              <a:t>Уредба</a:t>
            </a:r>
            <a:r>
              <a:rPr lang="en-US" dirty="0" smtClean="0"/>
              <a:t> </a:t>
            </a:r>
            <a:r>
              <a:rPr lang="en-US" dirty="0"/>
              <a:t>(EU) 2017/1369 </a:t>
            </a:r>
            <a:r>
              <a:rPr lang="sr-Cyrl-CS" dirty="0"/>
              <a:t>(</a:t>
            </a:r>
            <a:r>
              <a:rPr lang="en-US" dirty="0" smtClean="0"/>
              <a:t>4 </a:t>
            </a:r>
            <a:r>
              <a:rPr lang="sr-Cyrl-CS" dirty="0" smtClean="0"/>
              <a:t>јули</a:t>
            </a:r>
            <a:r>
              <a:rPr lang="en-US" dirty="0" smtClean="0"/>
              <a:t> 2017</a:t>
            </a:r>
            <a:r>
              <a:rPr lang="sr-Cyrl-CS" dirty="0" smtClean="0"/>
              <a:t>. године)</a:t>
            </a:r>
            <a:r>
              <a:rPr lang="en-US" dirty="0" smtClean="0"/>
              <a:t> </a:t>
            </a:r>
            <a:r>
              <a:rPr lang="sr-Cyrl-CS" dirty="0" smtClean="0">
                <a:solidFill>
                  <a:schemeClr val="accent2"/>
                </a:solidFill>
              </a:rPr>
              <a:t>која успоставља оквир за енергетско означавање и која укида </a:t>
            </a:r>
            <a:r>
              <a:rPr lang="sr-Cyrl-CS" dirty="0" smtClean="0"/>
              <a:t> Директиву 2010/30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Eco-design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sr-Cyrl-CS" dirty="0" smtClean="0"/>
              <a:t>Директива</a:t>
            </a:r>
            <a:r>
              <a:rPr lang="en-US" dirty="0" smtClean="0"/>
              <a:t> </a:t>
            </a:r>
            <a:r>
              <a:rPr lang="en-US" dirty="0"/>
              <a:t>2009/125/EC </a:t>
            </a:r>
            <a:r>
              <a:rPr lang="sr-Cyrl-CS" dirty="0" smtClean="0"/>
              <a:t>(</a:t>
            </a:r>
            <a:r>
              <a:rPr lang="en-US" dirty="0" smtClean="0"/>
              <a:t>21</a:t>
            </a:r>
            <a:r>
              <a:rPr lang="sr-Cyrl-CS" dirty="0" smtClean="0"/>
              <a:t>. октобар 2009.)</a:t>
            </a:r>
            <a:r>
              <a:rPr lang="en-US" dirty="0" smtClean="0"/>
              <a:t> </a:t>
            </a:r>
            <a:r>
              <a:rPr lang="sr-Cyrl-CS" dirty="0" smtClean="0"/>
              <a:t>која успоставља оквир за постављање захтева </a:t>
            </a:r>
            <a:r>
              <a:rPr lang="sr-Cyrl-CS" dirty="0" err="1" smtClean="0"/>
              <a:t>екодизајна</a:t>
            </a:r>
            <a:r>
              <a:rPr lang="sr-Cyrl-CS" dirty="0" smtClean="0"/>
              <a:t> за производе који су повезани са енергијом</a:t>
            </a:r>
            <a:endParaRPr lang="en-US" dirty="0"/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35565"/>
            <a:ext cx="819702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sr-Cyrl-C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егулатива</a:t>
            </a:r>
            <a:r>
              <a:rPr lang="sr-Cyrl-C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r-Cyrl-C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ЕУ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240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1597" y="128749"/>
            <a:ext cx="7577547" cy="706438"/>
          </a:xfrm>
        </p:spPr>
        <p:txBody>
          <a:bodyPr/>
          <a:lstStyle/>
          <a:p>
            <a:pPr algn="r" eaLnBrk="1" hangingPunct="1">
              <a:defRPr/>
            </a:pPr>
            <a:r>
              <a:rPr lang="sr-Cyrl-C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Регулатива у Србији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369" y="748012"/>
            <a:ext cx="8280920" cy="4464496"/>
          </a:xfrm>
        </p:spPr>
        <p:txBody>
          <a:bodyPr/>
          <a:lstStyle/>
          <a:p>
            <a:pPr marL="74295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Закон о ефикасном коришћењу енергије </a:t>
            </a:r>
            <a:r>
              <a:rPr lang="sr-Cyrl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(„Сл. Гласник</a:t>
            </a:r>
            <a:r>
              <a:rPr lang="en-U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sr-Cyrl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РС“, бр</a:t>
            </a:r>
            <a:r>
              <a:rPr lang="sr-Latn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  <a:r>
              <a:rPr lang="sr-Cyrl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 25/13)</a:t>
            </a:r>
            <a:r>
              <a:rPr lang="en-U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, </a:t>
            </a:r>
            <a:r>
              <a:rPr lang="sr-Cyrl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ЗЕКЕ</a:t>
            </a:r>
            <a:endParaRPr lang="en-US" altLang="en-US" sz="18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 smtClean="0">
                <a:cs typeface="Calibri" panose="020F0502020204030204" pitchFamily="34" charset="0"/>
              </a:rPr>
              <a:t>АПЕЕ</a:t>
            </a:r>
            <a:endParaRPr lang="en-US" altLang="en-US" sz="1600" dirty="0" smtClean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b="1" dirty="0" smtClean="0">
                <a:cs typeface="Calibri" panose="020F0502020204030204" pitchFamily="34" charset="0"/>
              </a:rPr>
              <a:t>СЕМ</a:t>
            </a:r>
            <a:endParaRPr lang="en-US" altLang="en-US" sz="1600" b="1" dirty="0" smtClean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 smtClean="0">
                <a:cs typeface="Calibri" panose="020F0502020204030204" pitchFamily="34" charset="0"/>
              </a:rPr>
              <a:t>Енергетски прегледи</a:t>
            </a:r>
            <a:endParaRPr lang="en-US" altLang="en-US" sz="1600" dirty="0" smtClean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b="1" dirty="0" smtClean="0">
                <a:cs typeface="Calibri" panose="020F0502020204030204" pitchFamily="34" charset="0"/>
              </a:rPr>
              <a:t>Буџетски фонд</a:t>
            </a:r>
            <a:endParaRPr lang="en-US" altLang="en-US" sz="1600" b="1" dirty="0" smtClean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b="1" dirty="0" smtClean="0">
                <a:cs typeface="Calibri" panose="020F0502020204030204" pitchFamily="34" charset="0"/>
              </a:rPr>
              <a:t>ESCO</a:t>
            </a: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 smtClean="0">
                <a:cs typeface="Calibri" panose="020F0502020204030204" pitchFamily="34" charset="0"/>
              </a:rPr>
              <a:t>Енергетско означавање производа</a:t>
            </a:r>
            <a:endParaRPr lang="en-US" altLang="en-US" sz="1600" dirty="0" smtClean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cs typeface="Calibri" panose="020F0502020204030204" pitchFamily="34" charset="0"/>
              </a:rPr>
              <a:t>EE </a:t>
            </a:r>
            <a:r>
              <a:rPr lang="sr-Cyrl-CS" altLang="en-US" sz="1600" dirty="0" smtClean="0">
                <a:cs typeface="Calibri" panose="020F0502020204030204" pitchFamily="34" charset="0"/>
              </a:rPr>
              <a:t>критеријуми за ЈН</a:t>
            </a:r>
            <a:endParaRPr lang="en-US" altLang="en-US" sz="1600" dirty="0" smtClean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cs typeface="Calibri" panose="020F0502020204030204" pitchFamily="34" charset="0"/>
              </a:rPr>
              <a:t>EE </a:t>
            </a:r>
            <a:r>
              <a:rPr lang="sr-Cyrl-CS" altLang="en-US" sz="1600" dirty="0" smtClean="0">
                <a:cs typeface="Calibri" panose="020F0502020204030204" pitchFamily="34" charset="0"/>
              </a:rPr>
              <a:t>захтеви за нова и постројења која се рехабилитују </a:t>
            </a:r>
            <a:r>
              <a:rPr lang="en-US" altLang="en-US" sz="1600" dirty="0" smtClean="0">
                <a:cs typeface="Calibri" panose="020F0502020204030204" pitchFamily="34" charset="0"/>
              </a:rPr>
              <a:t> </a:t>
            </a:r>
            <a:endParaRPr lang="sr-Cyrl-CS" altLang="en-US" sz="1600" dirty="0" smtClean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 smtClean="0">
                <a:cs typeface="Calibri" panose="020F0502020204030204" pitchFamily="34" charset="0"/>
              </a:rPr>
              <a:t>Наплата према потрошњи енергије</a:t>
            </a:r>
            <a:endParaRPr lang="en-US" altLang="en-US" sz="1600" dirty="0" smtClean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 smtClean="0">
                <a:cs typeface="Calibri" panose="020F0502020204030204" pitchFamily="34" charset="0"/>
              </a:rPr>
              <a:t>Информисање купаца</a:t>
            </a:r>
            <a:endParaRPr lang="en-US" altLang="en-US" sz="1600" dirty="0" smtClean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 smtClean="0">
                <a:cs typeface="Calibri" panose="020F0502020204030204" pitchFamily="34" charset="0"/>
              </a:rPr>
              <a:t>Редовне контроле система за грејање и климатизацију</a:t>
            </a:r>
            <a:endParaRPr lang="en-US" altLang="en-US" sz="1600" dirty="0" smtClean="0">
              <a:cs typeface="Calibri" panose="020F0502020204030204" pitchFamily="34" charset="0"/>
            </a:endParaRPr>
          </a:p>
          <a:p>
            <a:pPr marL="742950" lvl="2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Закон о енергетици </a:t>
            </a:r>
            <a:r>
              <a:rPr lang="sr-Cyrl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(„</a:t>
            </a:r>
            <a:r>
              <a:rPr lang="sr-Cyrl-CS" alt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Сл. Гласник</a:t>
            </a:r>
            <a:r>
              <a:rPr lang="en-US" alt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sr-Cyrl-CS" alt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РС“, </a:t>
            </a:r>
            <a:r>
              <a:rPr lang="sr-Cyrl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бр</a:t>
            </a:r>
            <a:r>
              <a:rPr lang="sr-Latn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  <a:r>
              <a:rPr lang="sr-Cyrl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sr-Latn-CS" altLang="en-US" sz="1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145/14</a:t>
            </a:r>
            <a:r>
              <a:rPr lang="sr-Cyrl-CS" altLang="en-US" sz="1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) </a:t>
            </a:r>
            <a:r>
              <a:rPr lang="sr-Cyrl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- ЦХП</a:t>
            </a:r>
            <a:endParaRPr lang="en-US" altLang="en-US" sz="18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742950" lvl="2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8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Закон о накнадама </a:t>
            </a:r>
            <a:r>
              <a:rPr lang="sr-Cyrl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(„</a:t>
            </a:r>
            <a:r>
              <a:rPr lang="sr-Cyrl-CS" alt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Сл. Гласник</a:t>
            </a:r>
            <a:r>
              <a:rPr lang="en-US" alt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sr-Cyrl-CS" alt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РС“, </a:t>
            </a:r>
            <a:r>
              <a:rPr lang="sr-Cyrl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бр</a:t>
            </a:r>
            <a:r>
              <a:rPr lang="sr-Latn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  <a:r>
              <a:rPr lang="sr-Cyrl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sr-Cyrl-CS" sz="1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95/18</a:t>
            </a:r>
            <a:r>
              <a:rPr lang="sr-Cyrl-CS" altLang="en-US" sz="1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)</a:t>
            </a:r>
            <a:r>
              <a:rPr lang="en-US" altLang="en-US" sz="1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– </a:t>
            </a:r>
            <a:r>
              <a:rPr lang="sr-Cyrl-CS" altLang="en-US" sz="1800" dirty="0" smtClean="0">
                <a:solidFill>
                  <a:srgbClr val="C00000"/>
                </a:solidFill>
                <a:cs typeface="Calibri" panose="020F0502020204030204" pitchFamily="34" charset="0"/>
              </a:rPr>
              <a:t>накнада за енергетску ефикасност </a:t>
            </a:r>
            <a:r>
              <a:rPr lang="en-U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(10 mill EUR)</a:t>
            </a:r>
            <a:endParaRPr lang="sr-Cyrl-CS" altLang="en-US" sz="18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1200150" lvl="3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400" b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742950" lvl="2" indent="-34290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dirty="0" smtClean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2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4325" y="1628800"/>
            <a:ext cx="3979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CS" sz="2000" dirty="0" smtClean="0">
                <a:solidFill>
                  <a:srgbClr val="00B050"/>
                </a:solidFill>
              </a:rPr>
              <a:t>2006/32/ЕК </a:t>
            </a:r>
            <a:r>
              <a:rPr lang="en-US" sz="2000" dirty="0" smtClean="0">
                <a:solidFill>
                  <a:srgbClr val="DE5822"/>
                </a:solidFill>
              </a:rPr>
              <a:t>/</a:t>
            </a:r>
            <a:r>
              <a:rPr lang="sr-Cyrl-CS" sz="2000" dirty="0" smtClean="0">
                <a:solidFill>
                  <a:srgbClr val="DE5822"/>
                </a:solidFill>
              </a:rPr>
              <a:t>2102/27/ЕУ – ЕЕД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CS" sz="2000" dirty="0">
                <a:solidFill>
                  <a:srgbClr val="00B050"/>
                </a:solidFill>
              </a:rPr>
              <a:t>2010/30</a:t>
            </a:r>
            <a:endParaRPr lang="en-US" sz="2000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EPBD</a:t>
            </a:r>
            <a:r>
              <a:rPr lang="sr-Cyrl-CS" sz="2000" dirty="0" smtClean="0">
                <a:solidFill>
                  <a:srgbClr val="00B050"/>
                </a:solidFill>
              </a:rPr>
              <a:t> 2010/31 -</a:t>
            </a:r>
            <a:r>
              <a:rPr lang="sr-Cyrl-CS" sz="2000" dirty="0">
                <a:solidFill>
                  <a:srgbClr val="DE5822"/>
                </a:solidFill>
              </a:rPr>
              <a:t>део</a:t>
            </a:r>
            <a:endParaRPr lang="en-US" sz="2000" dirty="0">
              <a:solidFill>
                <a:srgbClr val="DE5822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13369" y="4963075"/>
            <a:ext cx="88042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5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sz="1800" b="1" dirty="0">
                <a:solidFill>
                  <a:srgbClr val="002060"/>
                </a:solidFill>
                <a:cs typeface="Calibri" panose="020F0502020204030204" pitchFamily="34" charset="0"/>
              </a:rPr>
              <a:t>Закон о планирању и изградњи </a:t>
            </a:r>
            <a:r>
              <a:rPr kumimoji="0" lang="sr-Cyrl-CS" altLang="en-US" sz="1800" kern="0" dirty="0" smtClean="0">
                <a:solidFill>
                  <a:srgbClr val="002060"/>
                </a:solidFill>
                <a:cs typeface="Calibri" panose="020F0502020204030204" pitchFamily="34" charset="0"/>
              </a:rPr>
              <a:t>(„Сл. Гласник</a:t>
            </a:r>
            <a:r>
              <a:rPr kumimoji="0" lang="en-US" altLang="en-US" sz="1800" kern="0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kumimoji="0" lang="sr-Cyrl-CS" altLang="en-US" sz="1800" kern="0" dirty="0" smtClean="0">
                <a:solidFill>
                  <a:srgbClr val="002060"/>
                </a:solidFill>
                <a:cs typeface="Calibri" panose="020F0502020204030204" pitchFamily="34" charset="0"/>
              </a:rPr>
              <a:t>РС“, бр</a:t>
            </a:r>
            <a:r>
              <a:rPr kumimoji="0" lang="sr-Latn-CS" altLang="en-US" sz="1800" kern="0" dirty="0" smtClean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  <a:r>
              <a:rPr kumimoji="0" lang="en-GB" sz="1800" kern="0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kumimoji="0" lang="sr-Cyrl-CS" sz="1800" kern="0" dirty="0" smtClean="0">
                <a:solidFill>
                  <a:srgbClr val="002060"/>
                </a:solidFill>
                <a:cs typeface="Calibri" panose="020F0502020204030204" pitchFamily="34" charset="0"/>
              </a:rPr>
              <a:t>72/09, 81/09 – исправка, 64/10-</a:t>
            </a:r>
            <a:r>
              <a:rPr kumimoji="0" lang="sr-Latn-CS" sz="1800" kern="0" dirty="0" smtClean="0">
                <a:solidFill>
                  <a:srgbClr val="002060"/>
                </a:solidFill>
                <a:cs typeface="Calibri" panose="020F0502020204030204" pitchFamily="34" charset="0"/>
              </a:rPr>
              <a:t>CC, 24/11, 121/12, 42/13-CC, 50/13-CC, 98/13-CC, 132/14, 145/14, 83/18)</a:t>
            </a:r>
            <a:r>
              <a:rPr kumimoji="0" lang="sr-Cyrl-CS" sz="1800" kern="0" dirty="0" smtClean="0">
                <a:solidFill>
                  <a:srgbClr val="002060"/>
                </a:solidFill>
                <a:cs typeface="Calibri" panose="020F0502020204030204" pitchFamily="34" charset="0"/>
              </a:rPr>
              <a:t> - ЕПБД</a:t>
            </a:r>
            <a:endParaRPr kumimoji="0" lang="sr-Latn-RS" sz="1800" kern="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>
                <a:cs typeface="Calibri" panose="020F0502020204030204" pitchFamily="34" charset="0"/>
              </a:rPr>
              <a:t>Правилник о енергетској ефикасности зграда </a:t>
            </a:r>
            <a:r>
              <a:rPr lang="en-US" altLang="en-US" sz="1600" dirty="0">
                <a:cs typeface="Calibri" panose="020F0502020204030204" pitchFamily="34" charset="0"/>
              </a:rPr>
              <a:t>("RS Official Gazette" no. 61/11) </a:t>
            </a:r>
            <a:endParaRPr lang="sr-Cyrl-CS" altLang="en-US" sz="1600" dirty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>
                <a:cs typeface="Calibri" panose="020F0502020204030204" pitchFamily="34" charset="0"/>
              </a:rPr>
              <a:t>Правилник о условим, садржају и начину издавања енергетских сертификата. („Сл. Гласник</a:t>
            </a:r>
            <a:r>
              <a:rPr lang="en-US" altLang="en-US" sz="1600" dirty="0">
                <a:cs typeface="Calibri" panose="020F0502020204030204" pitchFamily="34" charset="0"/>
              </a:rPr>
              <a:t> </a:t>
            </a:r>
            <a:r>
              <a:rPr lang="sr-Cyrl-CS" altLang="en-US" sz="1600" dirty="0">
                <a:cs typeface="Calibri" panose="020F0502020204030204" pitchFamily="34" charset="0"/>
              </a:rPr>
              <a:t>РС“, бр</a:t>
            </a:r>
            <a:r>
              <a:rPr lang="sr-Latn-CS" altLang="en-US" sz="1600" dirty="0">
                <a:cs typeface="Calibri" panose="020F0502020204030204" pitchFamily="34" charset="0"/>
              </a:rPr>
              <a:t>.</a:t>
            </a:r>
            <a:r>
              <a:rPr lang="sr-Cyrl-CS" altLang="en-US" sz="1600" dirty="0"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cs typeface="Calibri" panose="020F0502020204030204" pitchFamily="34" charset="0"/>
              </a:rPr>
              <a:t> 69/12)</a:t>
            </a:r>
          </a:p>
          <a:p>
            <a:pPr marL="74295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kumimoji="0" lang="en-US" altLang="en-US" sz="1600" kern="0" dirty="0" smtClean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kumimoji="0" lang="en-US" altLang="en-US" sz="1200" b="1" kern="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97" y="188640"/>
            <a:ext cx="8229600" cy="706438"/>
          </a:xfrm>
        </p:spPr>
        <p:txBody>
          <a:bodyPr/>
          <a:lstStyle/>
          <a:p>
            <a:pPr algn="r" eaLnBrk="1" hangingPunct="1">
              <a:defRPr/>
            </a:pPr>
            <a:r>
              <a:rPr lang="sr-Cyrl-C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Активности у циљу спровођења политике ЕЕ 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042" y="1556792"/>
            <a:ext cx="8047151" cy="4176464"/>
          </a:xfrm>
        </p:spPr>
        <p:txBody>
          <a:bodyPr/>
          <a:lstStyle/>
          <a:p>
            <a:pPr marL="536575" lvl="2" indent="-354013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altLang="en-US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 и допуне регулативе  у циљу</a:t>
            </a:r>
          </a:p>
          <a:p>
            <a:pPr marL="993775" lvl="3" indent="-354013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altLang="en-US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даљег </a:t>
            </a:r>
            <a:r>
              <a:rPr lang="sr-Cyrl-CS" altLang="en-US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усаглашавања са регулативом </a:t>
            </a:r>
            <a:r>
              <a:rPr lang="sr-Cyrl-CS" altLang="en-US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ЕУ и </a:t>
            </a:r>
            <a:endParaRPr lang="sr-Cyrl-CS" altLang="en-US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3775" lvl="3" indent="-354013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altLang="en-US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унапређења примене </a:t>
            </a:r>
            <a:r>
              <a:rPr lang="sr-Cyrl-CS" altLang="en-US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регулативе</a:t>
            </a:r>
          </a:p>
          <a:p>
            <a:pPr marL="342900" lvl="1" indent="-3429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sz="24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Спровођење регулативе </a:t>
            </a:r>
          </a:p>
          <a:p>
            <a:pPr marL="342900" lvl="1" indent="-3429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sz="24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Обезбеђење финансијских подстицаја за ЕЕ – </a:t>
            </a:r>
            <a:r>
              <a:rPr lang="sr-Cyrl-CS" sz="2400" b="1" i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Успоставаљње</a:t>
            </a:r>
            <a:r>
              <a:rPr lang="sr-Cyrl-CS" sz="24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фонда за енергетску ефикасност</a:t>
            </a:r>
          </a:p>
          <a:p>
            <a:pPr marL="342900" lvl="1" indent="-3429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sz="24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Реализација пројеката из средстава донатора/МФИ</a:t>
            </a:r>
          </a:p>
          <a:p>
            <a:pPr marL="342900" lvl="1" indent="-342900" algn="just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sz="24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Утврђивање циљева до 2030. године и доношење нових стратешких докумената (АПЕЕ, </a:t>
            </a:r>
            <a:r>
              <a:rPr lang="sr-Cyrl-CS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Енергетско климатски планови </a:t>
            </a:r>
            <a:r>
              <a:rPr lang="sr-Cyrl-CS" sz="24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  <a:endParaRPr lang="sr-Cyrl-CS" sz="24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503" y="188640"/>
            <a:ext cx="8229600" cy="706438"/>
          </a:xfrm>
        </p:spPr>
        <p:txBody>
          <a:bodyPr/>
          <a:lstStyle/>
          <a:p>
            <a:pPr algn="r" eaLnBrk="1" hangingPunct="1">
              <a:defRPr/>
            </a:pPr>
            <a:r>
              <a:rPr lang="sr-Cyrl-CS" altLang="en-US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 и допуне </a:t>
            </a:r>
            <a:r>
              <a:rPr lang="sr-Cyrl-CS" altLang="en-US" sz="28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ЗЕКЕ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86857"/>
            <a:ext cx="5832648" cy="5630266"/>
          </a:xfrm>
        </p:spPr>
        <p:txBody>
          <a:bodyPr/>
          <a:lstStyle/>
          <a:p>
            <a:pPr marL="571500" lvl="4" indent="0" algn="just">
              <a:spcBef>
                <a:spcPts val="600"/>
              </a:spcBef>
              <a:spcAft>
                <a:spcPts val="0"/>
              </a:spcAft>
              <a:buClr>
                <a:srgbClr val="4545C1"/>
              </a:buClr>
              <a:buNone/>
              <a:defRPr/>
            </a:pPr>
            <a:r>
              <a:rPr lang="sr-Cyrl-CS" altLang="en-US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2019:</a:t>
            </a:r>
          </a:p>
          <a:p>
            <a:pPr marL="914400" lvl="4" indent="-342900" algn="just">
              <a:spcBef>
                <a:spcPts val="600"/>
              </a:spcBef>
              <a:spcAft>
                <a:spcPts val="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altLang="en-US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Унапређење одредби у вези СЕМ/ енергетских прегледа</a:t>
            </a:r>
          </a:p>
          <a:p>
            <a:pPr marL="914400" lvl="4" indent="-342900" algn="just">
              <a:spcBef>
                <a:spcPts val="600"/>
              </a:spcBef>
              <a:spcAft>
                <a:spcPts val="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altLang="en-US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Спровођење Еко дизајна </a:t>
            </a:r>
            <a:endParaRPr lang="sr-Cyrl-CS" altLang="en-US" b="1" i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4" indent="-342900" algn="just">
              <a:spcBef>
                <a:spcPts val="600"/>
              </a:spcBef>
              <a:spcAft>
                <a:spcPts val="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altLang="en-US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Обавеза јавног сектора да видно изложи енергетске пасоше</a:t>
            </a:r>
          </a:p>
          <a:p>
            <a:pPr marL="914400" lvl="4" indent="-342900" algn="just">
              <a:spcBef>
                <a:spcPts val="600"/>
              </a:spcBef>
              <a:spcAft>
                <a:spcPts val="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altLang="en-US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Елаборат ЕЕ за постројења преко 1</a:t>
            </a:r>
            <a:r>
              <a:rPr lang="en-US" altLang="en-US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r>
              <a:rPr lang="sr-Cyrl-CS" altLang="en-US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 за ЦХП студију преко 5 </a:t>
            </a:r>
            <a:r>
              <a:rPr lang="en-US" altLang="en-US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endParaRPr lang="sr-Cyrl-CS" altLang="en-US" b="1" i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4" indent="-342900" algn="just">
              <a:spcBef>
                <a:spcPts val="600"/>
              </a:spcBef>
              <a:spcAft>
                <a:spcPts val="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altLang="en-US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Информисање купаца – рачуни у електронском облику</a:t>
            </a:r>
          </a:p>
          <a:p>
            <a:pPr marL="914400" lvl="4" indent="-342900" algn="just">
              <a:spcBef>
                <a:spcPts val="600"/>
              </a:spcBef>
              <a:spcAft>
                <a:spcPts val="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altLang="en-US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Подигнута граница за контролу система грејања и климатизације</a:t>
            </a:r>
          </a:p>
          <a:p>
            <a:pPr marL="914400" lvl="4" indent="-342900" algn="just">
              <a:spcBef>
                <a:spcPts val="600"/>
              </a:spcBef>
              <a:spcAft>
                <a:spcPts val="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altLang="en-US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Уговор о испоруци топлотне енергије – врста ЕПЦ уговора…</a:t>
            </a:r>
          </a:p>
          <a:p>
            <a:pPr marL="571500" lvl="4" indent="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545C1"/>
              </a:buClr>
              <a:buNone/>
              <a:defRPr/>
            </a:pPr>
            <a:r>
              <a:rPr lang="sr-Cyrl-C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2020:</a:t>
            </a:r>
          </a:p>
          <a:p>
            <a:pPr marL="914400" lvl="4" indent="-342900" algn="just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545C1"/>
              </a:buClr>
              <a:buFont typeface="Wingdings" panose="05000000000000000000" pitchFamily="2" charset="2"/>
              <a:buChar char="Ø"/>
              <a:defRPr/>
            </a:pPr>
            <a:r>
              <a:rPr lang="sr-Cyrl-CS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Усаглашавање са ЕЕД и другом ЕУ регулативом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21281" y="1171620"/>
            <a:ext cx="2316822" cy="2218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407" y="3501990"/>
            <a:ext cx="2231059" cy="13693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15741" t="23611" r="19973" b="8334"/>
          <a:stretch/>
        </p:blipFill>
        <p:spPr bwMode="auto">
          <a:xfrm>
            <a:off x="6321281" y="4983081"/>
            <a:ext cx="2231060" cy="1182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39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35691"/>
            <a:ext cx="7577547" cy="706438"/>
          </a:xfrm>
        </p:spPr>
        <p:txBody>
          <a:bodyPr/>
          <a:lstStyle/>
          <a:p>
            <a:pPr algn="r" eaLnBrk="1" hangingPunct="1">
              <a:defRPr/>
            </a:pPr>
            <a:r>
              <a:rPr lang="sr-Cyrl-C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Измена регулативе у области ЕЕ зграда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093912"/>
            <a:ext cx="5040560" cy="5647456"/>
          </a:xfrm>
        </p:spPr>
        <p:txBody>
          <a:bodyPr/>
          <a:lstStyle/>
          <a:p>
            <a:pPr marL="74295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sz="1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Закон о планирању и изградњи </a:t>
            </a:r>
            <a:r>
              <a:rPr lang="sr-Cyrl-CS" alt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(„Сл. Гласник</a:t>
            </a:r>
            <a:r>
              <a:rPr lang="en-US" alt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sr-Cyrl-CS" altLang="en-US" sz="1800" dirty="0">
                <a:solidFill>
                  <a:srgbClr val="002060"/>
                </a:solidFill>
                <a:cs typeface="Calibri" panose="020F0502020204030204" pitchFamily="34" charset="0"/>
              </a:rPr>
              <a:t>РС“, </a:t>
            </a:r>
            <a:r>
              <a:rPr lang="sr-Cyrl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бр</a:t>
            </a:r>
            <a:r>
              <a:rPr lang="sr-Latn-CS" altLang="en-U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  <a:r>
              <a:rPr lang="en-GB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sr-Cyrl-C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72/09</a:t>
            </a:r>
            <a:r>
              <a:rPr lang="sr-Cyrl-CS" sz="1800" dirty="0">
                <a:solidFill>
                  <a:srgbClr val="002060"/>
                </a:solidFill>
                <a:cs typeface="Calibri" panose="020F0502020204030204" pitchFamily="34" charset="0"/>
              </a:rPr>
              <a:t>, 81/09 – </a:t>
            </a:r>
            <a:r>
              <a:rPr lang="sr-Cyrl-C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исправка, </a:t>
            </a:r>
            <a:r>
              <a:rPr lang="sr-Cyrl-CS" sz="1800" dirty="0">
                <a:solidFill>
                  <a:srgbClr val="002060"/>
                </a:solidFill>
                <a:cs typeface="Calibri" panose="020F0502020204030204" pitchFamily="34" charset="0"/>
              </a:rPr>
              <a:t>64/10-</a:t>
            </a:r>
            <a:r>
              <a:rPr lang="sr-Latn-CS" sz="1800" dirty="0">
                <a:solidFill>
                  <a:srgbClr val="002060"/>
                </a:solidFill>
                <a:cs typeface="Calibri" panose="020F0502020204030204" pitchFamily="34" charset="0"/>
              </a:rPr>
              <a:t>CC, 24/11, 121/12, 42/13-CC, 50/13-CC, 98/13-CC, 132/14, 145/14, 83/18</a:t>
            </a:r>
            <a:r>
              <a:rPr lang="sr-Latn-C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)</a:t>
            </a:r>
            <a:r>
              <a:rPr lang="sr-Cyrl-CS" sz="1800" dirty="0" smtClean="0">
                <a:solidFill>
                  <a:srgbClr val="002060"/>
                </a:solidFill>
                <a:cs typeface="Calibri" panose="020F0502020204030204" pitchFamily="34" charset="0"/>
              </a:rPr>
              <a:t> - ЕПБД</a:t>
            </a:r>
            <a:endParaRPr lang="sr-Latn-RS" sz="18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Правилник </a:t>
            </a:r>
            <a:r>
              <a:rPr lang="sr-Cyrl-CS" altLang="en-US" sz="1800" b="1" dirty="0">
                <a:solidFill>
                  <a:srgbClr val="002060"/>
                </a:solidFill>
                <a:cs typeface="Calibri" panose="020F0502020204030204" pitchFamily="34" charset="0"/>
              </a:rPr>
              <a:t>о </a:t>
            </a:r>
            <a:r>
              <a:rPr lang="sr-Cyrl-CS" altLang="en-US" sz="18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енергетској </a:t>
            </a:r>
            <a:r>
              <a:rPr lang="sr-Cyrl-CS" altLang="en-US" sz="1800" b="1" dirty="0">
                <a:solidFill>
                  <a:srgbClr val="002060"/>
                </a:solidFill>
                <a:cs typeface="Calibri" panose="020F0502020204030204" pitchFamily="34" charset="0"/>
              </a:rPr>
              <a:t>ефикасности зграда </a:t>
            </a:r>
            <a:r>
              <a:rPr lang="en-US" altLang="en-US" sz="1400" dirty="0" smtClean="0">
                <a:solidFill>
                  <a:srgbClr val="002060"/>
                </a:solidFill>
                <a:cs typeface="Calibri" panose="020F0502020204030204" pitchFamily="34" charset="0"/>
              </a:rPr>
              <a:t>("</a:t>
            </a:r>
            <a:r>
              <a:rPr lang="en-US" altLang="en-US" sz="1400" dirty="0">
                <a:solidFill>
                  <a:srgbClr val="002060"/>
                </a:solidFill>
                <a:cs typeface="Calibri" panose="020F0502020204030204" pitchFamily="34" charset="0"/>
              </a:rPr>
              <a:t>RS Official Gazette" no. 61/11) </a:t>
            </a:r>
            <a:endParaRPr lang="sr-Cyrl-CS" altLang="en-US" sz="1400" dirty="0" smtClean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857250" lvl="3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1600" dirty="0" smtClean="0">
                <a:solidFill>
                  <a:srgbClr val="92D050"/>
                </a:solidFill>
                <a:cs typeface="Calibri" panose="020F0502020204030204" pitchFamily="34" charset="0"/>
              </a:rPr>
              <a:t>     – </a:t>
            </a:r>
            <a:r>
              <a:rPr lang="sr-Cyrl-CS" altLang="en-US" sz="1600" dirty="0" smtClean="0">
                <a:solidFill>
                  <a:srgbClr val="92D050"/>
                </a:solidFill>
                <a:cs typeface="Calibri" panose="020F0502020204030204" pitchFamily="34" charset="0"/>
              </a:rPr>
              <a:t>ревидира се:</a:t>
            </a: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 smtClean="0">
                <a:solidFill>
                  <a:srgbClr val="0070C0"/>
                </a:solidFill>
                <a:cs typeface="Calibri" panose="020F0502020204030204" pitchFamily="34" charset="0"/>
              </a:rPr>
              <a:t>Методологија прорачуна енергетских потреба зграде (сви видови енергије)</a:t>
            </a: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 smtClean="0">
                <a:solidFill>
                  <a:srgbClr val="0070C0"/>
                </a:solidFill>
                <a:cs typeface="Calibri" panose="020F0502020204030204" pitchFamily="34" charset="0"/>
              </a:rPr>
              <a:t>Трошковно оптимална анализа</a:t>
            </a: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 smtClean="0">
                <a:solidFill>
                  <a:srgbClr val="0070C0"/>
                </a:solidFill>
                <a:cs typeface="Calibri" panose="020F0502020204030204" pitchFamily="34" charset="0"/>
              </a:rPr>
              <a:t>Минимални услови енергетских потреба зграде</a:t>
            </a:r>
            <a:endParaRPr lang="en-US" altLang="en-US" sz="1600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Правилник о условим, садржају и начину издавања енергетских сертификата. </a:t>
            </a:r>
            <a:r>
              <a:rPr lang="sr-Cyrl-CS" altLang="en-US" sz="1400" dirty="0" smtClean="0">
                <a:solidFill>
                  <a:srgbClr val="002060"/>
                </a:solidFill>
                <a:cs typeface="Calibri" panose="020F0502020204030204" pitchFamily="34" charset="0"/>
              </a:rPr>
              <a:t>(„Сл. Гласник</a:t>
            </a:r>
            <a:r>
              <a:rPr lang="en-US" altLang="en-US" sz="1400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sr-Cyrl-CS" altLang="en-US" sz="1400" dirty="0" smtClean="0">
                <a:solidFill>
                  <a:srgbClr val="002060"/>
                </a:solidFill>
                <a:cs typeface="Calibri" panose="020F0502020204030204" pitchFamily="34" charset="0"/>
              </a:rPr>
              <a:t>РС“, бр</a:t>
            </a:r>
            <a:r>
              <a:rPr lang="sr-Latn-CS" altLang="en-US" sz="1400" dirty="0" smtClean="0">
                <a:solidFill>
                  <a:srgbClr val="002060"/>
                </a:solidFill>
                <a:cs typeface="Calibri" panose="020F0502020204030204" pitchFamily="34" charset="0"/>
              </a:rPr>
              <a:t>.</a:t>
            </a:r>
            <a:r>
              <a:rPr lang="sr-Cyrl-CS" altLang="en-US" sz="1400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altLang="en-US" sz="1400" dirty="0" smtClean="0">
                <a:solidFill>
                  <a:srgbClr val="002060"/>
                </a:solidFill>
                <a:cs typeface="Calibri" panose="020F0502020204030204" pitchFamily="34" charset="0"/>
              </a:rPr>
              <a:t> 69/12)</a:t>
            </a:r>
            <a:r>
              <a:rPr lang="sr-Latn-CS" altLang="en-US" sz="1400" dirty="0" smtClean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solidFill>
                  <a:srgbClr val="92D050"/>
                </a:solidFill>
                <a:cs typeface="Calibri" panose="020F0502020204030204" pitchFamily="34" charset="0"/>
              </a:rPr>
              <a:t>– </a:t>
            </a:r>
            <a:r>
              <a:rPr lang="sr-Cyrl-CS" altLang="en-US" sz="1600" dirty="0">
                <a:solidFill>
                  <a:srgbClr val="92D050"/>
                </a:solidFill>
                <a:cs typeface="Calibri" panose="020F0502020204030204" pitchFamily="34" charset="0"/>
              </a:rPr>
              <a:t>ревидира се</a:t>
            </a: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 smtClean="0">
                <a:solidFill>
                  <a:srgbClr val="0070C0"/>
                </a:solidFill>
                <a:cs typeface="Calibri" panose="020F0502020204030204" pitchFamily="34" charset="0"/>
              </a:rPr>
              <a:t>Сертификација кроз ЦРЕП</a:t>
            </a: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 smtClean="0">
                <a:solidFill>
                  <a:srgbClr val="0070C0"/>
                </a:solidFill>
                <a:cs typeface="Calibri" panose="020F0502020204030204" pitchFamily="34" charset="0"/>
              </a:rPr>
              <a:t>Нови Минимални услови енергетских потреба зграде</a:t>
            </a: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altLang="en-US" sz="1600" dirty="0" smtClean="0">
                <a:solidFill>
                  <a:srgbClr val="0070C0"/>
                </a:solidFill>
                <a:cs typeface="Calibri" panose="020F0502020204030204" pitchFamily="34" charset="0"/>
              </a:rPr>
              <a:t>Нови изглед пасоша</a:t>
            </a:r>
            <a:endParaRPr lang="en-US" altLang="en-US" sz="1600" dirty="0" smtClean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400" b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742950" lvl="2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dirty="0" smtClean="0">
              <a:cs typeface="Calibri" panose="020F0502020204030204" pitchFamily="34" charset="0"/>
            </a:endParaRPr>
          </a:p>
          <a:p>
            <a:pPr marL="120015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2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11062"/>
            <a:ext cx="2880320" cy="31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4435930"/>
            <a:ext cx="2825191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22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  <a:lvl2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2000"/>
            </a:lvl2pPr>
          </a:lstStyle>
          <a:p>
            <a:pPr marL="0" indent="0">
              <a:buNone/>
            </a:pPr>
            <a:r>
              <a:rPr lang="en-US" sz="1400" b="0" dirty="0" smtClean="0">
                <a:solidFill>
                  <a:srgbClr val="00B050"/>
                </a:solidFill>
                <a:latin typeface="+mn-lt"/>
              </a:rPr>
              <a:t>	EPBD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CS" sz="1400" b="0" dirty="0" smtClean="0">
                <a:solidFill>
                  <a:srgbClr val="00B050"/>
                </a:solidFill>
                <a:latin typeface="+mn-lt"/>
              </a:rPr>
              <a:t>Сертификација зграда</a:t>
            </a:r>
            <a:r>
              <a:rPr lang="en-US" sz="1400" b="0" dirty="0" smtClean="0">
                <a:solidFill>
                  <a:srgbClr val="00B050"/>
                </a:solidFill>
                <a:latin typeface="+mn-lt"/>
              </a:rPr>
              <a:t> </a:t>
            </a:r>
            <a:endParaRPr lang="en-US" sz="1400" b="0" dirty="0">
              <a:solidFill>
                <a:srgbClr val="00B05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Cyrl-CS" sz="1400" b="0" dirty="0" smtClean="0">
                <a:solidFill>
                  <a:srgbClr val="00B050"/>
                </a:solidFill>
                <a:latin typeface="+mn-lt"/>
              </a:rPr>
              <a:t>Инжењери ЕЕ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CS" sz="1400" b="0" dirty="0" smtClean="0">
                <a:solidFill>
                  <a:srgbClr val="00B050"/>
                </a:solidFill>
                <a:latin typeface="+mn-lt"/>
              </a:rPr>
              <a:t>Овлашћене организације за издавање пасоша</a:t>
            </a:r>
            <a:endParaRPr lang="en-US" sz="1400" b="0" dirty="0">
              <a:solidFill>
                <a:srgbClr val="00B050"/>
              </a:solidFill>
              <a:latin typeface="+mn-lt"/>
            </a:endParaRPr>
          </a:p>
          <a:p>
            <a:pPr>
              <a:buFont typeface="Calibri" panose="020F0502020204030204" pitchFamily="34" charset="0"/>
              <a:buChar char="‒"/>
            </a:pPr>
            <a:r>
              <a:rPr lang="sr-Cyrl-CS" sz="1400" b="0" dirty="0" smtClean="0">
                <a:solidFill>
                  <a:srgbClr val="C00000"/>
                </a:solidFill>
                <a:latin typeface="+mn-lt"/>
              </a:rPr>
              <a:t>Трошковно оптимални нивои 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sr-Cyrl-CS" sz="1400" b="0" dirty="0" smtClean="0">
                <a:solidFill>
                  <a:srgbClr val="C00000"/>
                </a:solidFill>
                <a:latin typeface="+mn-lt"/>
              </a:rPr>
              <a:t>Независна контрола</a:t>
            </a:r>
            <a:endParaRPr lang="en-US" sz="1400" b="0" dirty="0" smtClean="0">
              <a:solidFill>
                <a:srgbClr val="C00000"/>
              </a:solidFill>
              <a:latin typeface="+mn-lt"/>
            </a:endParaRPr>
          </a:p>
          <a:p>
            <a:pPr>
              <a:buFont typeface="Calibri" panose="020F0502020204030204" pitchFamily="34" charset="0"/>
              <a:buChar char="‒"/>
            </a:pPr>
            <a:r>
              <a:rPr lang="sr-Cyrl-CS" sz="1400" b="0" dirty="0" err="1" smtClean="0">
                <a:solidFill>
                  <a:srgbClr val="C00000"/>
                </a:solidFill>
                <a:latin typeface="+mn-lt"/>
              </a:rPr>
              <a:t>Дефиницја</a:t>
            </a:r>
            <a:r>
              <a:rPr lang="sr-Cyrl-CS" sz="1400" b="0" dirty="0" smtClean="0">
                <a:solidFill>
                  <a:srgbClr val="C00000"/>
                </a:solidFill>
                <a:latin typeface="+mn-lt"/>
              </a:rPr>
              <a:t> НЗЕБ</a:t>
            </a:r>
            <a:endParaRPr lang="en-US" sz="1400" b="0" dirty="0" smtClean="0">
              <a:solidFill>
                <a:srgbClr val="C00000"/>
              </a:solidFill>
              <a:latin typeface="+mn-lt"/>
            </a:endParaRPr>
          </a:p>
          <a:p>
            <a:pPr>
              <a:buFont typeface="Calibri" panose="020F0502020204030204" pitchFamily="34" charset="0"/>
              <a:buChar char="‒"/>
            </a:pPr>
            <a:r>
              <a:rPr lang="en-US" sz="1400" b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sr-Cyrl-CS" sz="1400" b="0" dirty="0" smtClean="0">
                <a:solidFill>
                  <a:srgbClr val="C00000"/>
                </a:solidFill>
                <a:latin typeface="+mn-lt"/>
              </a:rPr>
              <a:t>Национални план НЗЕБ</a:t>
            </a:r>
            <a:endParaRPr lang="en-US" sz="1400" b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6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BE7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BE7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9940</TotalTime>
  <Words>1292</Words>
  <Application>Microsoft Office PowerPoint</Application>
  <PresentationFormat>On-screen Show (4:3)</PresentationFormat>
  <Paragraphs>291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Arial Black</vt:lpstr>
      <vt:lpstr>Calibri</vt:lpstr>
      <vt:lpstr>ＭＳ Ｐ明朝</vt:lpstr>
      <vt:lpstr>Times New Roman</vt:lpstr>
      <vt:lpstr>Wingdings</vt:lpstr>
      <vt:lpstr>Wingdings 3</vt:lpstr>
      <vt:lpstr>Custom Design</vt:lpstr>
      <vt:lpstr>PowerPoint Presentation</vt:lpstr>
      <vt:lpstr>PowerPoint Presentation</vt:lpstr>
      <vt:lpstr>Циљеви</vt:lpstr>
      <vt:lpstr>Rегулатива ЕУ</vt:lpstr>
      <vt:lpstr>Rегулатива ЕУ</vt:lpstr>
      <vt:lpstr>Регулатива у Србији</vt:lpstr>
      <vt:lpstr>Активности у циљу спровођења политике ЕЕ </vt:lpstr>
      <vt:lpstr>Измене и допуне ЗЕКЕ</vt:lpstr>
      <vt:lpstr>Измена регулативе у области ЕЕ зграда</vt:lpstr>
      <vt:lpstr>Финансирање енергетске ефикасности </vt:lpstr>
      <vt:lpstr>Budgetary Fund for EE  Public call 2019</vt:lpstr>
      <vt:lpstr>PowerPoint Presentation</vt:lpstr>
      <vt:lpstr>ЈЛС које су именовале ЕМ</vt:lpstr>
      <vt:lpstr>Спровођење члана 5. ЕЕД</vt:lpstr>
      <vt:lpstr>Спровођење члана 7. ЕЕД до 2020 године </vt:lpstr>
      <vt:lpstr>ИПА пројекти</vt:lpstr>
      <vt:lpstr>PowerPoint Presentation</vt:lpstr>
    </vt:vector>
  </TitlesOfParts>
  <Company>東京電力株式会社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Mima</dc:title>
  <dc:creator>T;Miomira Lazovic</dc:creator>
  <cp:lastModifiedBy>Jelica</cp:lastModifiedBy>
  <cp:revision>637</cp:revision>
  <cp:lastPrinted>2015-05-08T12:03:49Z</cp:lastPrinted>
  <dcterms:created xsi:type="dcterms:W3CDTF">2010-02-14T09:39:45Z</dcterms:created>
  <dcterms:modified xsi:type="dcterms:W3CDTF">2019-11-22T14:39:02Z</dcterms:modified>
</cp:coreProperties>
</file>