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1"/>
  </p:notesMasterIdLst>
  <p:sldIdLst>
    <p:sldId id="256" r:id="rId2"/>
    <p:sldId id="578" r:id="rId3"/>
    <p:sldId id="579" r:id="rId4"/>
    <p:sldId id="580" r:id="rId5"/>
    <p:sldId id="581" r:id="rId6"/>
    <p:sldId id="551" r:id="rId7"/>
    <p:sldId id="530" r:id="rId8"/>
    <p:sldId id="429" r:id="rId9"/>
    <p:sldId id="589" r:id="rId10"/>
    <p:sldId id="291" r:id="rId11"/>
    <p:sldId id="488" r:id="rId12"/>
    <p:sldId id="567" r:id="rId13"/>
    <p:sldId id="587" r:id="rId14"/>
    <p:sldId id="592" r:id="rId15"/>
    <p:sldId id="590" r:id="rId16"/>
    <p:sldId id="591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FFFF"/>
    <a:srgbClr val="CCFFFF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C495-3789-4285-8E7F-CF77D4EB8EE1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7730-1750-4011-9122-11F51723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3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/>
              <a:t>Environmental Regulations: Changes over time</a:t>
            </a:r>
            <a:r>
              <a:rPr lang="en-US" altLang="en-US"/>
              <a:t>.  These figures present an explosion of environmental laws and regulations over time.	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5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Unapređenja koja proizlaze iz ovog Zakona grupirali smo u šest ključnih kategorija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29A893-EE15-4B64-8AF3-5DE718F53EDF}" type="slidenum">
              <a:rPr lang="hr-HR" altLang="en-US" smtClean="0">
                <a:latin typeface="Arial" panose="020B0604020202020204" pitchFamily="34" charset="0"/>
              </a:rPr>
              <a:pPr/>
              <a:t>11</a:t>
            </a:fld>
            <a:endParaRPr lang="hr-H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2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9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 txBox="1"/>
          <p:nvPr/>
        </p:nvSpPr>
        <p:spPr>
          <a:xfrm>
            <a:off x="11472334" y="6448426"/>
            <a:ext cx="626533" cy="365125"/>
          </a:xfrm>
          <a:prstGeom prst="rect">
            <a:avLst/>
          </a:prstGeom>
          <a:noFill/>
          <a:ln>
            <a:noFill/>
          </a:ln>
        </p:spPr>
        <p:txBody>
          <a:bodyPr lIns="55721" tIns="27861" rIns="55721" bIns="27861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AC8A1C5F-4599-4346-BBA5-A625A15348D4}" type="slidenum">
              <a:rPr lang="sr-Latn-RS" altLang="en-US" sz="675" b="1" smtClean="0">
                <a:solidFill>
                  <a:srgbClr val="1F497D"/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75" b="1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09604" y="44624"/>
            <a:ext cx="10219865" cy="7920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727528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7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1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84F1FC-0DF9-43DE-A907-AA2F8BC626B0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5739D0-AAA0-44AE-A7FA-48CB070BD4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jovovic@mas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0" y="5067714"/>
            <a:ext cx="7772400" cy="14630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r-Latn-RS" sz="2400" b="1" dirty="0"/>
              <a:t>Investicije i zaštita životne sredine – prioritet </a:t>
            </a:r>
            <a:r>
              <a:rPr lang="sr-Latn-RS" sz="2400" b="1" dirty="0" smtClean="0"/>
              <a:t>EPS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Aleksandar Jovovic</a:t>
            </a:r>
          </a:p>
          <a:p>
            <a:r>
              <a:rPr lang="en-US" dirty="0"/>
              <a:t>University of Belgrade</a:t>
            </a:r>
          </a:p>
          <a:p>
            <a:r>
              <a:rPr lang="en-US" dirty="0"/>
              <a:t>Faculty of Mechanical Eng.</a:t>
            </a:r>
          </a:p>
          <a:p>
            <a:r>
              <a:rPr lang="en-US" dirty="0">
                <a:hlinkClick r:id="rId2"/>
              </a:rPr>
              <a:t>ajovovic@mas.bg.ac.rs</a:t>
            </a:r>
            <a:endParaRPr lang="en-US" dirty="0"/>
          </a:p>
        </p:txBody>
      </p:sp>
      <p:pic>
        <p:nvPicPr>
          <p:cNvPr id="5" name="Picture 4" descr="1Memo nov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75" y="0"/>
            <a:ext cx="5192395" cy="907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81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25126" y="811214"/>
            <a:ext cx="10120779" cy="1152525"/>
          </a:xfrm>
        </p:spPr>
        <p:txBody>
          <a:bodyPr>
            <a:noAutofit/>
          </a:bodyPr>
          <a:lstStyle/>
          <a:p>
            <a:r>
              <a:rPr lang="en-GB" alt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IED</a:t>
            </a:r>
            <a:r>
              <a:rPr lang="sr-Latn-RS" alt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2010/75</a:t>
            </a:r>
            <a:endParaRPr lang="en-GB" alt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25126" y="2532530"/>
            <a:ext cx="10658662" cy="3816350"/>
          </a:xfrm>
        </p:spPr>
        <p:txBody>
          <a:bodyPr>
            <a:noAutofit/>
          </a:bodyPr>
          <a:lstStyle/>
          <a:p>
            <a:pPr marL="742950" lvl="1" indent="-342900">
              <a:spcBef>
                <a:spcPct val="30000"/>
              </a:spcBef>
              <a:spcAft>
                <a:spcPct val="30000"/>
              </a:spcAft>
              <a:buClrTx/>
            </a:pPr>
            <a:r>
              <a:rPr lang="sr-Latn-R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Najvažniji eu instrument za regulisanje emisija </a:t>
            </a:r>
            <a:r>
              <a:rPr lang="sr-Latn-RS" alt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</a:t>
            </a:r>
            <a:r>
              <a:rPr lang="en-GB" alt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 </a:t>
            </a:r>
            <a:r>
              <a:rPr lang="en-GB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ENERG</a:t>
            </a:r>
            <a:r>
              <a:rPr lang="sr-Latn-R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etskog – </a:t>
            </a:r>
            <a:r>
              <a:rPr lang="sr-Latn-R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industrijskog s</a:t>
            </a:r>
            <a:r>
              <a:rPr lang="sr-Latn-R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ektora/postrojenja</a:t>
            </a:r>
            <a:endParaRPr lang="sr-Latn-RS" altLang="en-US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42900">
              <a:spcBef>
                <a:spcPct val="30000"/>
              </a:spcBef>
              <a:spcAft>
                <a:spcPct val="30000"/>
              </a:spcAft>
              <a:buClrTx/>
            </a:pPr>
            <a:r>
              <a:rPr lang="sr-Latn-RS" altLang="en-US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Posle IED nema vise novih GVE – samo novcane nadoknade, kao kod GHG</a:t>
            </a:r>
          </a:p>
          <a:p>
            <a:pPr marL="742950" lvl="1" indent="-342900">
              <a:spcBef>
                <a:spcPct val="30000"/>
              </a:spcBef>
              <a:spcAft>
                <a:spcPct val="30000"/>
              </a:spcAft>
              <a:buClrTx/>
            </a:pPr>
            <a:r>
              <a:rPr lang="sr-Latn-RS" altLang="en-US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Kroz EnZ nam dolazi i IED i NEC brže nego što smo mislili</a:t>
            </a:r>
          </a:p>
          <a:p>
            <a:pPr marL="742950" lvl="1" indent="-342900">
              <a:spcBef>
                <a:spcPct val="30000"/>
              </a:spcBef>
              <a:spcAft>
                <a:spcPct val="30000"/>
              </a:spcAft>
              <a:buClrTx/>
            </a:pPr>
            <a:r>
              <a:rPr lang="sr-Latn-RS" altLang="en-US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sve je uključena i klima i OIE i EE</a:t>
            </a:r>
            <a:endParaRPr lang="en-GB" altLang="en-US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  <a:buClrTx/>
            </a:pPr>
            <a:endParaRPr lang="en-GB" alt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5894" y="726141"/>
            <a:ext cx="10594264" cy="93379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sz="4000" dirty="0">
                <a:solidFill>
                  <a:schemeClr val="tx1"/>
                </a:solidFill>
              </a:rPr>
              <a:t/>
            </a:r>
            <a:br>
              <a:rPr lang="hr-HR" sz="4000" dirty="0">
                <a:solidFill>
                  <a:schemeClr val="tx1"/>
                </a:solidFill>
              </a:rPr>
            </a:br>
            <a:r>
              <a:rPr lang="en-US" sz="4000" dirty="0" err="1" smtClean="0">
                <a:solidFill>
                  <a:schemeClr val="tx1"/>
                </a:solidFill>
              </a:rPr>
              <a:t>klima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hr-HR" sz="4000" dirty="0" smtClean="0">
                <a:solidFill>
                  <a:schemeClr val="tx1"/>
                </a:solidFill>
              </a:rPr>
              <a:t>Politika </a:t>
            </a:r>
            <a:r>
              <a:rPr lang="hr-HR" sz="4000" dirty="0">
                <a:solidFill>
                  <a:schemeClr val="tx1"/>
                </a:solidFill>
              </a:rPr>
              <a:t>i mere – vremenski </a:t>
            </a:r>
            <a:r>
              <a:rPr lang="hr-HR" sz="4000" dirty="0" smtClean="0">
                <a:solidFill>
                  <a:schemeClr val="tx1"/>
                </a:solidFill>
              </a:rPr>
              <a:t>okvir</a:t>
            </a:r>
            <a:r>
              <a:rPr lang="en-US" sz="4000" dirty="0" smtClean="0">
                <a:solidFill>
                  <a:schemeClr val="tx1"/>
                </a:solidFill>
              </a:rPr>
              <a:t> - 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894" y="1847052"/>
            <a:ext cx="9267431" cy="46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68" y="612110"/>
            <a:ext cx="10110037" cy="1499616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rgbClr val="FF0000"/>
                </a:solidFill>
              </a:rPr>
              <a:t>Udeo pojedinih sektora u ukupnim emisijama oksida sumpora, azotnih oksida, PM10 i </a:t>
            </a:r>
            <a:r>
              <a:rPr lang="sr-Latn-RS" sz="3200" dirty="0" smtClean="0">
                <a:solidFill>
                  <a:srgbClr val="FF0000"/>
                </a:solidFill>
              </a:rPr>
              <a:t>PM2.5 u </a:t>
            </a:r>
            <a:r>
              <a:rPr lang="sr-Latn-RS" sz="3200" dirty="0" smtClean="0">
                <a:solidFill>
                  <a:srgbClr val="0000FF"/>
                </a:solidFill>
              </a:rPr>
              <a:t>rs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77" y="2491689"/>
            <a:ext cx="6816920" cy="3693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4376" y="1708314"/>
            <a:ext cx="2864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EEA 33 radi poredjenja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Sox – energy prod i distr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Nox – drumski saobraćaj i energ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PM10 – komerc i domać i industr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PM2.5 – komerc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46" y="4016638"/>
            <a:ext cx="4338918" cy="276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91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Emisije PM </a:t>
            </a:r>
            <a:r>
              <a:rPr lang="sr-Latn-R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izvori u </a:t>
            </a:r>
            <a:r>
              <a:rPr lang="sr-Latn-RS" sz="4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</a:t>
            </a:r>
            <a:endParaRPr lang="en-GB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0" y="2255152"/>
            <a:ext cx="6070329" cy="3802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377" y="2084832"/>
            <a:ext cx="6309857" cy="41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Održiva energija</a:t>
            </a:r>
            <a:endParaRPr lang="en-GB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21" y="1516431"/>
            <a:ext cx="820896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404223" y="6488668"/>
            <a:ext cx="7399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Source: IEA (2007), IPCC (2007), UNPD (2004) and WBGU (2003)</a:t>
            </a:r>
            <a:r>
              <a:rPr lang="de-DE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04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70063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 err="1"/>
              <a:t>Kvalitet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problem </a:t>
            </a:r>
            <a:r>
              <a:rPr lang="en-US" sz="3600" dirty="0" err="1"/>
              <a:t>biomase</a:t>
            </a:r>
            <a:r>
              <a:rPr lang="en-US" sz="3600" dirty="0"/>
              <a:t> </a:t>
            </a:r>
            <a:r>
              <a:rPr lang="en-US" sz="3600" dirty="0" err="1"/>
              <a:t>kao</a:t>
            </a:r>
            <a:r>
              <a:rPr lang="en-US" sz="3600" dirty="0"/>
              <a:t> </a:t>
            </a:r>
            <a:r>
              <a:rPr lang="en-US" sz="3600" dirty="0" err="1"/>
              <a:t>goriva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21"/>
          <a:stretch/>
        </p:blipFill>
        <p:spPr>
          <a:xfrm>
            <a:off x="3440786" y="1331258"/>
            <a:ext cx="8751214" cy="5392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5676" y="5204011"/>
            <a:ext cx="21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PM 2,5 i PM 5/10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382" y="1833857"/>
            <a:ext cx="3240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/>
              <a:t>Biorazgradivi deo proizvoda, otpada i ostataka biološkog porekla iz </a:t>
            </a:r>
            <a:r>
              <a:rPr lang="sr-Latn-CS" sz="2000" b="1" dirty="0"/>
              <a:t>poljoprivrede</a:t>
            </a:r>
            <a:r>
              <a:rPr lang="sr-Latn-CS" sz="2000" dirty="0"/>
              <a:t> (uključujući biljne i životinjske materije), </a:t>
            </a:r>
            <a:r>
              <a:rPr lang="sr-Latn-CS" sz="2000" b="1" dirty="0"/>
              <a:t>šumarstva</a:t>
            </a:r>
            <a:r>
              <a:rPr lang="sr-Latn-CS" sz="2000" dirty="0"/>
              <a:t> i povezanih industrija, uključujući ribarstvo i </a:t>
            </a:r>
            <a:r>
              <a:rPr lang="sr-Latn-CS" sz="2000" dirty="0" smtClean="0"/>
              <a:t>akvakulturu, </a:t>
            </a:r>
            <a:r>
              <a:rPr lang="sr-Latn-CS" sz="2000" dirty="0"/>
              <a:t>kao i </a:t>
            </a:r>
            <a:r>
              <a:rPr lang="sr-Latn-CS" sz="2000" b="1" dirty="0"/>
              <a:t>biorazgradivi deo industrijskog i komunalnog otpada </a:t>
            </a:r>
            <a:r>
              <a:rPr lang="sr-Latn-CS" sz="2000" dirty="0"/>
              <a:t>(Direktiva 2008/28/EZ).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623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622371D-1761-4730-B923-EECAC19E9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15" y="1856232"/>
            <a:ext cx="8893989" cy="50017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4127" y="676875"/>
            <a:ext cx="9720072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altLang="sr-Latn-RS" sz="4400" dirty="0"/>
              <a:t>Čvrsta </a:t>
            </a:r>
            <a:r>
              <a:rPr lang="sr-Latn-RS" altLang="sr-Latn-RS" sz="4400" dirty="0" smtClean="0"/>
              <a:t>obnovljena </a:t>
            </a:r>
            <a:r>
              <a:rPr lang="sr-Latn-RS" altLang="sr-Latn-RS" sz="4400" dirty="0"/>
              <a:t>goriva</a:t>
            </a:r>
            <a:br>
              <a:rPr lang="sr-Latn-RS" altLang="sr-Latn-RS" sz="4400" dirty="0"/>
            </a:br>
            <a:r>
              <a:rPr lang="sr-Cyrl-RS" altLang="sr-Latn-RS" sz="4400" dirty="0"/>
              <a:t>(</a:t>
            </a:r>
            <a:r>
              <a:rPr lang="en-US" altLang="sr-Latn-RS" sz="4400" dirty="0"/>
              <a:t>SRF- Solid Recovered Fuel</a:t>
            </a:r>
            <a:r>
              <a:rPr lang="sr-Cyrl-RS" altLang="sr-Latn-RS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175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93" y="404813"/>
            <a:ext cx="10515600" cy="1038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Tehnička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dokumentacija i studije uticaja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46704" y="1631297"/>
            <a:ext cx="8181321" cy="4978400"/>
          </a:xfrm>
        </p:spPr>
        <p:txBody>
          <a:bodyPr>
            <a:normAutofit lnSpcReduction="10000"/>
          </a:bodyPr>
          <a:lstStyle/>
          <a:p>
            <a:r>
              <a:rPr lang="sr-Latn-RS" altLang="en-US" sz="2400" dirty="0" smtClean="0"/>
              <a:t>JP EPS – TPP Kostolac B 1 i 2, ODG</a:t>
            </a:r>
            <a:r>
              <a:rPr lang="en-US" altLang="en-US" sz="2400" dirty="0" smtClean="0"/>
              <a:t>: </a:t>
            </a:r>
            <a:r>
              <a:rPr lang="sr-Latn-RS" altLang="en-US" sz="2400" dirty="0" smtClean="0"/>
              <a:t>studija izvodljivosti i idejni projekat sa EIA studijom</a:t>
            </a:r>
          </a:p>
          <a:p>
            <a:r>
              <a:rPr lang="sr-Latn-RS" altLang="en-US" sz="2400" dirty="0" smtClean="0"/>
              <a:t>TPP Kostolac B3 – </a:t>
            </a:r>
            <a:r>
              <a:rPr lang="en-US" altLang="en-US" sz="2400" dirty="0" smtClean="0"/>
              <a:t>EIA</a:t>
            </a:r>
            <a:r>
              <a:rPr lang="sr-Latn-RS" altLang="en-US" sz="2400" dirty="0" smtClean="0"/>
              <a:t> studija</a:t>
            </a:r>
          </a:p>
          <a:p>
            <a:r>
              <a:rPr lang="sr-Latn-RS" altLang="en-US" sz="2400" dirty="0" smtClean="0"/>
              <a:t>TPP Nikola Tesla A i B, ODG</a:t>
            </a:r>
            <a:r>
              <a:rPr lang="en-US" altLang="en-US" sz="2400" dirty="0" smtClean="0"/>
              <a:t>:</a:t>
            </a:r>
            <a:r>
              <a:rPr lang="sr-Latn-RS" altLang="en-US" sz="2400" dirty="0" smtClean="0"/>
              <a:t> studija izvodljivosti i idejni projekat sa EIA studijom </a:t>
            </a:r>
          </a:p>
          <a:p>
            <a:r>
              <a:rPr lang="sr-Latn-RS" altLang="en-US" sz="2400" dirty="0" smtClean="0"/>
              <a:t>TPP Nikola Tesla A i B – novi sistem on-line kontrole kvaliteta uglja, studija izvodljivosti i idejni projekat sa EIA studijom</a:t>
            </a:r>
            <a:endParaRPr lang="en-US" altLang="en-US" sz="2400" dirty="0" smtClean="0"/>
          </a:p>
          <a:p>
            <a:r>
              <a:rPr lang="sr-Latn-RS" altLang="en-US" sz="2400" dirty="0" smtClean="0"/>
              <a:t>JKP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Beogradske</a:t>
            </a:r>
            <a:r>
              <a:rPr lang="en-US" altLang="en-US" sz="2400" dirty="0" smtClean="0"/>
              <a:t> Elektrane – </a:t>
            </a:r>
            <a:r>
              <a:rPr lang="sr-Latn-RS" altLang="en-US" sz="2400" dirty="0" smtClean="0"/>
              <a:t>EIA studije, prijemna ispitivanja kotlova</a:t>
            </a:r>
            <a:endParaRPr lang="en-US" altLang="en-US" sz="2400" dirty="0" smtClean="0"/>
          </a:p>
          <a:p>
            <a:r>
              <a:rPr lang="en-US" altLang="en-US" sz="2400" dirty="0" smtClean="0"/>
              <a:t>TPP Nikola Tesla A: </a:t>
            </a:r>
            <a:r>
              <a:rPr lang="sr-Latn-RS" altLang="en-US" sz="2400" dirty="0" smtClean="0"/>
              <a:t>EIA studija spaljivanja narkotika i zaplenjenih cigareta</a:t>
            </a:r>
            <a:endParaRPr lang="en-US" altLang="en-US" sz="2400" dirty="0" smtClean="0"/>
          </a:p>
          <a:p>
            <a:r>
              <a:rPr lang="sr-Latn-RS" altLang="en-US" sz="2400" dirty="0" smtClean="0"/>
              <a:t>TE-TO Pančevo – EIA studija</a:t>
            </a:r>
            <a:endParaRPr lang="en-GB" altLang="en-US" sz="2400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365625"/>
            <a:ext cx="36607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1403350"/>
            <a:ext cx="33242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88913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hnička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dokumentacija i R&amp;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 energetskim i industrijskim sistemima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79425" y="1341438"/>
            <a:ext cx="8207375" cy="5099703"/>
          </a:xfrm>
        </p:spPr>
        <p:txBody>
          <a:bodyPr>
            <a:normAutofit/>
          </a:bodyPr>
          <a:lstStyle/>
          <a:p>
            <a:r>
              <a:rPr lang="sr-Latn-RS" altLang="en-US" sz="2000" dirty="0" smtClean="0"/>
              <a:t>Projekti CEMS u NIS RNP, MSK, </a:t>
            </a:r>
            <a:r>
              <a:rPr lang="en-US" altLang="en-US" sz="2000" dirty="0" smtClean="0"/>
              <a:t>T</a:t>
            </a:r>
            <a:r>
              <a:rPr lang="sr-Latn-RS" altLang="en-US" sz="2000" dirty="0" smtClean="0"/>
              <a:t>E</a:t>
            </a:r>
            <a:r>
              <a:rPr lang="en-US" altLang="en-US" sz="2000" dirty="0" smtClean="0"/>
              <a:t> Morava, </a:t>
            </a:r>
            <a:r>
              <a:rPr lang="sr-Latn-RS" altLang="en-US" sz="2000" dirty="0" smtClean="0"/>
              <a:t>JKP Toplane </a:t>
            </a:r>
            <a:r>
              <a:rPr lang="en-US" altLang="en-US" sz="2000" dirty="0" smtClean="0"/>
              <a:t>Novi Sad</a:t>
            </a:r>
          </a:p>
          <a:p>
            <a:r>
              <a:rPr lang="sr-Latn-RS" altLang="en-US" sz="2000" dirty="0" smtClean="0"/>
              <a:t>Analiza i predlog unapredjenja rada sistema odpepeljavanja u TE</a:t>
            </a:r>
            <a:r>
              <a:rPr lang="en-US" altLang="en-US" sz="2000" dirty="0" smtClean="0"/>
              <a:t> Nikola Tesla B</a:t>
            </a:r>
            <a:endParaRPr lang="sr-Latn-RS" altLang="en-US" sz="2000" dirty="0" smtClean="0"/>
          </a:p>
          <a:p>
            <a:r>
              <a:rPr lang="sr-Latn-RS" altLang="en-US" sz="2000" dirty="0" smtClean="0"/>
              <a:t>TENT A5, 6, TENT B1 i B2, studije opravdanosti i idejni i glavni projekti sistema za vizuelizaciju, praćenje, kontrolu i analizu plamena u ložištima</a:t>
            </a:r>
            <a:endParaRPr lang="en-US" altLang="en-US" sz="2000" dirty="0" smtClean="0"/>
          </a:p>
          <a:p>
            <a:r>
              <a:rPr lang="en-US" altLang="en-US" sz="2000" dirty="0" smtClean="0"/>
              <a:t>IPPC </a:t>
            </a:r>
            <a:r>
              <a:rPr lang="sr-Latn-RS" altLang="en-US" sz="2000" dirty="0" smtClean="0"/>
              <a:t>dokumentacija za TE u JP EPS</a:t>
            </a:r>
          </a:p>
          <a:p>
            <a:r>
              <a:rPr lang="sr-Latn-RS" altLang="en-US" sz="2000" dirty="0" smtClean="0"/>
              <a:t>Ispitivanje bloka termoelektrane TENT B1</a:t>
            </a:r>
          </a:p>
          <a:p>
            <a:r>
              <a:rPr lang="sr-Latn-RS" altLang="en-US" sz="2000" dirty="0" smtClean="0"/>
              <a:t>Merenja emisije – JKP BE, osnovne škole akre</a:t>
            </a:r>
          </a:p>
          <a:p>
            <a:r>
              <a:rPr lang="sr-Latn-RS" altLang="en-US" sz="2000" dirty="0" smtClean="0"/>
              <a:t>Projekat napajanja demi voodm pomoćne kotlarnice u TENT B</a:t>
            </a:r>
          </a:p>
          <a:p>
            <a:r>
              <a:rPr lang="sr-Latn-RS" altLang="en-US" sz="2000" dirty="0" smtClean="0"/>
              <a:t>Uvodjenje sistema MRV za GHG u</a:t>
            </a:r>
            <a:r>
              <a:rPr lang="en-US" altLang="en-US" sz="2000" dirty="0" smtClean="0"/>
              <a:t> JP EPS</a:t>
            </a:r>
          </a:p>
          <a:p>
            <a:r>
              <a:rPr lang="sr-Latn-RS" altLang="en-US" sz="2000" dirty="0" smtClean="0"/>
              <a:t>TETO Zrenjanin i TETO Sremska Mitorovica – projekat konzervacije kotlova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667000"/>
            <a:ext cx="28432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</a:rPr>
              <a:t>RANJE KVALITETA VAZDUHA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80975" y="2084832"/>
            <a:ext cx="6799263" cy="4351337"/>
          </a:xfrm>
        </p:spPr>
        <p:txBody>
          <a:bodyPr>
            <a:normAutofit fontScale="92500"/>
          </a:bodyPr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T</a:t>
            </a:r>
            <a:r>
              <a:rPr lang="sr-Latn-RS" altLang="en-US" sz="2400" dirty="0" smtClean="0"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KOSTOLAC A </a:t>
            </a:r>
            <a:r>
              <a:rPr lang="sr-Latn-RS" altLang="en-US" sz="2400" dirty="0" smtClean="0"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B</a:t>
            </a:r>
            <a:endParaRPr lang="sr-Latn-RS" altLang="en-US" sz="2400" dirty="0" smtClean="0">
              <a:cs typeface="Times New Roman" panose="02020603050405020304" pitchFamily="18" charset="0"/>
            </a:endParaRPr>
          </a:p>
          <a:p>
            <a:r>
              <a:rPr lang="sr-Latn-RS" altLang="en-US" sz="2400" dirty="0" smtClean="0">
                <a:cs typeface="Times New Roman" panose="02020603050405020304" pitchFamily="18" charset="0"/>
              </a:rPr>
              <a:t>TE Nikola Tesla A (pre i posle ODG)</a:t>
            </a:r>
          </a:p>
          <a:p>
            <a:r>
              <a:rPr lang="sr-Latn-RS" altLang="en-US" sz="2400" dirty="0" smtClean="0">
                <a:cs typeface="Times New Roman" panose="02020603050405020304" pitchFamily="18" charset="0"/>
              </a:rPr>
              <a:t>TE Nikola Tesla B (pre i posle ODG, pre i posle rekonstrukcije kotla)</a:t>
            </a:r>
          </a:p>
          <a:p>
            <a:r>
              <a:rPr lang="sr-Latn-RS" altLang="en-US" sz="2400" dirty="0" smtClean="0">
                <a:cs typeface="Times New Roman" panose="02020603050405020304" pitchFamily="18" charset="0"/>
              </a:rPr>
              <a:t>Svaka TE u JP EPS za potrebe IPPC dozvola kao i izrade Strateške procene uticaja na žs NERP </a:t>
            </a:r>
          </a:p>
          <a:p>
            <a:r>
              <a:rPr lang="sr-Latn-RS" altLang="en-US" sz="2400" dirty="0" smtClean="0">
                <a:cs typeface="Times New Roman" panose="02020603050405020304" pitchFamily="18" charset="0"/>
              </a:rPr>
              <a:t>Lafarge, Holcim (CRH), Titan cementare</a:t>
            </a:r>
          </a:p>
          <a:p>
            <a:r>
              <a:rPr lang="sr-Latn-RS" altLang="en-US" sz="2400" dirty="0" smtClean="0">
                <a:cs typeface="Times New Roman" panose="02020603050405020304" pitchFamily="18" charset="0"/>
              </a:rPr>
              <a:t>Rio Tinto (Rio Sava),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povr</a:t>
            </a:r>
            <a:r>
              <a:rPr lang="sr-Latn-RS" altLang="en-US" sz="2400" dirty="0" smtClean="0">
                <a:cs typeface="Times New Roman" panose="02020603050405020304" pitchFamily="18" charset="0"/>
              </a:rPr>
              <a:t>š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inski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linijski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sr-Latn-RS" altLang="en-US" sz="2400" dirty="0" smtClean="0"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ta</a:t>
            </a:r>
            <a:r>
              <a:rPr lang="sr-Latn-RS" altLang="en-US" sz="2400" dirty="0" smtClean="0">
                <a:cs typeface="Times New Roman" panose="02020603050405020304" pitchFamily="18" charset="0"/>
              </a:rPr>
              <a:t>čk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asti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i</a:t>
            </a:r>
            <a:r>
              <a:rPr lang="sr-Latn-RS" altLang="en-US" sz="2400" dirty="0" smtClean="0">
                <a:cs typeface="Times New Roman" panose="02020603050405020304" pitchFamily="18" charset="0"/>
              </a:rPr>
              <a:t>z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vori</a:t>
            </a:r>
            <a:endParaRPr lang="sr-Latn-RS" altLang="en-US" sz="2400" dirty="0" smtClean="0">
              <a:cs typeface="Times New Roman" panose="02020603050405020304" pitchFamily="18" charset="0"/>
            </a:endParaRPr>
          </a:p>
          <a:p>
            <a:r>
              <a:rPr lang="sr-Latn-RS" altLang="en-US" sz="2400" dirty="0" smtClean="0">
                <a:cs typeface="Times New Roman" panose="02020603050405020304" pitchFamily="18" charset="0"/>
              </a:rPr>
              <a:t>TE-TO Pančevo 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2420938"/>
            <a:ext cx="52117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28 emisije posle 2000. god</a:t>
            </a:r>
            <a:endParaRPr lang="en-GB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5628861" cy="3778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999" y="2403284"/>
            <a:ext cx="5461330" cy="36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56" y="652002"/>
            <a:ext cx="11302343" cy="961645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emisija u eu 28 po ključnim izvorima</a:t>
            </a:r>
            <a:endParaRPr lang="en-GB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13646"/>
            <a:ext cx="6588827" cy="3671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18" y="3314152"/>
            <a:ext cx="6786282" cy="35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Raspodela i </a:t>
            </a:r>
            <a:r>
              <a:rPr lang="sr-Latn-R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trendovi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EU 28</a:t>
            </a:r>
            <a:endParaRPr lang="en-GB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7" y="1863737"/>
            <a:ext cx="7253816" cy="446388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13" y="2207420"/>
            <a:ext cx="4635709" cy="3776521"/>
          </a:xfrm>
        </p:spPr>
      </p:pic>
      <p:sp>
        <p:nvSpPr>
          <p:cNvPr id="3" name="Oval 2"/>
          <p:cNvSpPr/>
          <p:nvPr/>
        </p:nvSpPr>
        <p:spPr>
          <a:xfrm>
            <a:off x="5402909" y="3225860"/>
            <a:ext cx="731788" cy="2635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887875" y="2613212"/>
            <a:ext cx="731788" cy="2635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1509"/>
            <a:ext cx="4513730" cy="1499616"/>
          </a:xfrm>
        </p:spPr>
        <p:txBody>
          <a:bodyPr>
            <a:normAutofit/>
          </a:bodyPr>
          <a:lstStyle/>
          <a:p>
            <a:r>
              <a:rPr lang="sr-Latn-R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Ključne poruke</a:t>
            </a:r>
            <a:endParaRPr lang="en-GB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929" y="991317"/>
            <a:ext cx="6840071" cy="20291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Približno 1/4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(23%) </a:t>
            </a:r>
            <a:r>
              <a:rPr lang="sr-Latn-R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emisija u v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r-Latn-R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zduh je iz agro-industrijskog sektora –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regulisani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IED-om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R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Približno 60 % emisija je iz drugih izvora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koji nisu direktno regulisani EU propisima (padaju ispod granica za npr. IED i sl.) i iz sektora transporta, domaćinstava, komercijalnog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ško utvrditi vezu izmedju izvora i uticaja na zagadjenje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69" y="1594273"/>
            <a:ext cx="4701990" cy="285241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03" y="3145541"/>
            <a:ext cx="5883003" cy="3161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48102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Emisije iz onih aktivnosti koje su regulisane pojedinim EU propisima (NEC, ETS, ...) ili koje nisu regulisane EU propisima u pogledu zagadjenja vazduha su relativno niske, ali ne i beznačajne (7 i 10%)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CP ispod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MWth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čine uglavnom izvor emisije Nox, PM, Sox iz sektora koji su samo delimično pokriveni EU propisima – osnov za MCP directive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0E8E-CC43-4570-8796-FDFE2E75170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0836178" cy="1499616"/>
          </a:xfrm>
          <a:noFill/>
          <a:ln/>
        </p:spPr>
        <p:txBody>
          <a:bodyPr>
            <a:normAutofit/>
          </a:bodyPr>
          <a:lstStyle/>
          <a:p>
            <a:r>
              <a:rPr lang="sr-Latn-RS" altLang="en-US" sz="4000" dirty="0" smtClean="0"/>
              <a:t>propisi – promene tokom vremena</a:t>
            </a:r>
            <a:endParaRPr lang="en-US" altLang="en-US" sz="4000" dirty="0"/>
          </a:p>
        </p:txBody>
      </p:sp>
      <p:pic>
        <p:nvPicPr>
          <p:cNvPr id="165895" name="Picture 7" descr="&#10;NUMREG.GIF                                                     0001EC2B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11856"/>
            <a:ext cx="5437095" cy="34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590800" y="5943600"/>
            <a:ext cx="571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Bishop, “Pollution Prevention: Fundamentals and Practice”, McGraw-Hill, 2000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3808163" y="1920586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RS" altLang="en-US" dirty="0" smtClean="0">
                <a:solidFill>
                  <a:srgbClr val="006600"/>
                </a:solidFill>
                <a:latin typeface="Arial" panose="020B0604020202020204" pitchFamily="34" charset="0"/>
              </a:rPr>
              <a:t>Broj propisa u zžs -USA</a:t>
            </a:r>
            <a:endParaRPr lang="en-US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Borba za održivi razvoj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924" y="3475413"/>
            <a:ext cx="5554076" cy="32652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F9BD6-4B90-409D-BB75-31CC00F7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73" y="2390050"/>
            <a:ext cx="6698411" cy="367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050925" indent="-1050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527175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46275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5375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4475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416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88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60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32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7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1972 – United Nations Conference on the </a:t>
            </a:r>
            <a:r>
              <a:rPr lang="sl-SI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Human Environment, Stockholm</a:t>
            </a: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1987 -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Brundtland’s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Report “Our Common Future” and the concept of “sustainable development”</a:t>
            </a: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1989 - CP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Programme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at UNEP </a:t>
            </a: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1992 – United Nations Conference on  Environment and Development  and the adoption of Agenda 21</a:t>
            </a: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1994 - UNIDO/ UNEP NCPC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Programme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1998 - UNEP’s International Declaration on CP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2418" y="1001870"/>
            <a:ext cx="3487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Convention on Long-Range Transboundary Air </a:t>
            </a:r>
            <a:r>
              <a:rPr lang="en-US" b="1" dirty="0" smtClean="0">
                <a:solidFill>
                  <a:srgbClr val="FF0000"/>
                </a:solidFill>
              </a:rPr>
              <a:t>Pollution: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SFRJ </a:t>
            </a:r>
            <a:r>
              <a:rPr lang="en-US" b="1" dirty="0" err="1" smtClean="0">
                <a:solidFill>
                  <a:srgbClr val="FF0000"/>
                </a:solidFill>
              </a:rPr>
              <a:t>jedan</a:t>
            </a:r>
            <a:r>
              <a:rPr lang="en-US" b="1" dirty="0" smtClean="0">
                <a:solidFill>
                  <a:srgbClr val="FF0000"/>
                </a:solidFill>
              </a:rPr>
              <a:t> od </a:t>
            </a:r>
            <a:r>
              <a:rPr lang="en-US" b="1" dirty="0" err="1" smtClean="0">
                <a:solidFill>
                  <a:srgbClr val="FF0000"/>
                </a:solidFill>
              </a:rPr>
              <a:t>osnivaca</a:t>
            </a:r>
            <a:r>
              <a:rPr lang="en-US" b="1" dirty="0" smtClean="0">
                <a:solidFill>
                  <a:srgbClr val="FF0000"/>
                </a:solidFill>
              </a:rPr>
              <a:t> 1979.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Naslednice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ratifikovale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tek</a:t>
            </a:r>
            <a:r>
              <a:rPr lang="en-US" b="1" dirty="0" smtClean="0">
                <a:solidFill>
                  <a:srgbClr val="FF0000"/>
                </a:solidFill>
              </a:rPr>
              <a:t>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dirty="0" err="1" smtClean="0">
                <a:solidFill>
                  <a:srgbClr val="FF0000"/>
                </a:solidFill>
              </a:rPr>
              <a:t>protokola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38" y="488963"/>
            <a:ext cx="9720072" cy="1499616"/>
          </a:xfrm>
        </p:spPr>
        <p:txBody>
          <a:bodyPr>
            <a:normAutofit/>
          </a:bodyPr>
          <a:lstStyle/>
          <a:p>
            <a:r>
              <a:rPr lang="sr-Latn-R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 čistog vazduha u </a:t>
            </a:r>
            <a:r>
              <a:rPr lang="sr-Latn-R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globalno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954" y="2107478"/>
            <a:ext cx="7840040" cy="41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824" y="1866169"/>
            <a:ext cx="8202705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Zato je doneta nova NEC direktiva </a:t>
            </a: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ciljevima za 2020. i 2030. godinu (SO2, NOx, NMVOCs, NH3, PM2.5, CH4)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Procenjeno je da će njena primena koštati oko 2,2 to 3,3 mlrd eur godišnje.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Stupila je na snagu, a obaveza transponovanja je do 1.7.2018.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RS" sz="2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</a:t>
            </a: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procenjuje da su koristi znatno veće – najmanje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€40 </a:t>
            </a: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mlrd godišnje i oko 40.000 novih radnih mesta kao rezultat noce politike u oblasti zaštite vazduha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RS" sz="2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 parlamenti – komentari i primedbe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Parlamenti 15 zemalja analizirali su predlog nove direktive.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 su izrazila određenu zabrinutost </a:t>
            </a:r>
            <a:r>
              <a:rPr lang="sr-Latn-RS" sz="2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ali generalno malo primedbi – samo Češka, Poljska i Rumunija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RS" sz="2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Pažnja </a:t>
            </a:r>
            <a:r>
              <a:rPr lang="sr-Latn-R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vrlo malo primedbi !!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770" y="854681"/>
            <a:ext cx="4539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 NEC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direktiva</a:t>
            </a:r>
            <a:endParaRPr lang="en-GB" sz="44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1893" y="2690813"/>
            <a:ext cx="25019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3325</TotalTime>
  <Words>918</Words>
  <Application>Microsoft Office PowerPoint</Application>
  <PresentationFormat>Widescreen</PresentationFormat>
  <Paragraphs>86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think-cell Slide</vt:lpstr>
      <vt:lpstr>Investicije i zaštita životne sredine – prioritet EPS</vt:lpstr>
      <vt:lpstr>Eu 28 emisije posle 2000. god</vt:lpstr>
      <vt:lpstr>Trend emisija u eu 28 po ključnim izvorima</vt:lpstr>
      <vt:lpstr>Raspodela i trendovi- EU 28</vt:lpstr>
      <vt:lpstr>Ključne poruke</vt:lpstr>
      <vt:lpstr>propisi – promene tokom vremena</vt:lpstr>
      <vt:lpstr>Borba za održivi razvoj</vt:lpstr>
      <vt:lpstr>politika čistog vazduha u eu i globalno</vt:lpstr>
      <vt:lpstr>PowerPoint Presentation</vt:lpstr>
      <vt:lpstr>IED – 2010/75</vt:lpstr>
      <vt:lpstr> klima – Politika i mere – vremenski okvir -  </vt:lpstr>
      <vt:lpstr>Udeo pojedinih sektora u ukupnim emisijama oksida sumpora, azotnih oksida, PM10 i PM2.5 u rs</vt:lpstr>
      <vt:lpstr>Emisije PM – izvori u rs</vt:lpstr>
      <vt:lpstr>Održiva energija</vt:lpstr>
      <vt:lpstr>Kvalitet i problem biomase kao goriva</vt:lpstr>
      <vt:lpstr>Čvrsta obnovljena goriva (SRF- Solid Recovered Fuel)</vt:lpstr>
      <vt:lpstr>Tehnička dokumentacija i studije uticaja</vt:lpstr>
      <vt:lpstr>Tehnička dokumentacija i R&amp;D u energetskim i industrijskim sistemima</vt:lpstr>
      <vt:lpstr>MODELIRANJE KVALITETA VAZDUHA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AJovovic</dc:creator>
  <cp:lastModifiedBy>Aleksandar Jovovic</cp:lastModifiedBy>
  <cp:revision>260</cp:revision>
  <dcterms:created xsi:type="dcterms:W3CDTF">2016-05-29T17:33:38Z</dcterms:created>
  <dcterms:modified xsi:type="dcterms:W3CDTF">2019-10-27T09:02:26Z</dcterms:modified>
</cp:coreProperties>
</file>