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9" r:id="rId6"/>
    <p:sldId id="262" r:id="rId7"/>
    <p:sldId id="263" r:id="rId8"/>
    <p:sldId id="270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9" r:id="rId17"/>
    <p:sldId id="278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2455B9-A25E-42C0-83CF-2F661ECED0BA}">
          <p14:sldIdLst>
            <p14:sldId id="256"/>
            <p14:sldId id="257"/>
            <p14:sldId id="266"/>
            <p14:sldId id="268"/>
            <p14:sldId id="269"/>
            <p14:sldId id="262"/>
            <p14:sldId id="263"/>
            <p14:sldId id="270"/>
            <p14:sldId id="264"/>
            <p14:sldId id="265"/>
            <p14:sldId id="271"/>
            <p14:sldId id="272"/>
            <p14:sldId id="273"/>
            <p14:sldId id="274"/>
            <p14:sldId id="275"/>
            <p14:sldId id="279"/>
            <p14:sldId id="278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57A65-0A62-4226-B4C6-F5677FB91F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7B7680-30E0-46BC-9E14-564764B8ED22}">
      <dgm:prSet custT="1"/>
      <dgm:spPr/>
      <dgm:t>
        <a:bodyPr/>
        <a:lstStyle/>
        <a:p>
          <a:pPr rtl="0"/>
          <a:r>
            <a:rPr lang="sr-Latn-RS" sz="1600" dirty="0" smtClean="0">
              <a:latin typeface="Arial Narrow" panose="020B0606020202030204" pitchFamily="34" charset="0"/>
            </a:rPr>
            <a:t>Izveštaj Evropske komisije Evropskom parlamentu (2016), koji se odnosi na cene i troškove energije, otvara ozbiljna razmatranja u pogledu energetskog siromaštva. Izveštaj razmatra period od 2004. do 2014. </a:t>
          </a:r>
          <a:endParaRPr lang="sr-Latn-CS" sz="1600" dirty="0">
            <a:latin typeface="Arial Narrow" panose="020B0606020202030204" pitchFamily="34" charset="0"/>
          </a:endParaRPr>
        </a:p>
      </dgm:t>
    </dgm:pt>
    <dgm:pt modelId="{D3284A11-47AA-47CD-87F1-8BA67D65475C}" type="parTrans" cxnId="{49172492-10F0-4020-BC9B-628AD1E0FCB7}">
      <dgm:prSet/>
      <dgm:spPr/>
      <dgm:t>
        <a:bodyPr/>
        <a:lstStyle/>
        <a:p>
          <a:endParaRPr lang="en-US"/>
        </a:p>
      </dgm:t>
    </dgm:pt>
    <dgm:pt modelId="{632FB643-EE9C-4111-9B3C-8E8F34481BC4}" type="sibTrans" cxnId="{49172492-10F0-4020-BC9B-628AD1E0FCB7}">
      <dgm:prSet/>
      <dgm:spPr/>
      <dgm:t>
        <a:bodyPr/>
        <a:lstStyle/>
        <a:p>
          <a:endParaRPr lang="en-US"/>
        </a:p>
      </dgm:t>
    </dgm:pt>
    <dgm:pt modelId="{1F97C75A-4EFB-4E61-BC75-4545BE7A3AED}" type="pres">
      <dgm:prSet presAssocID="{75157A65-0A62-4226-B4C6-F5677FB91F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BA6139-D120-4C84-8880-4735E68669DE}" type="pres">
      <dgm:prSet presAssocID="{877B7680-30E0-46BC-9E14-564764B8ED22}" presName="parentText" presStyleLbl="node1" presStyleIdx="0" presStyleCnt="1" custLinFactNeighborX="127" custLinFactNeighborY="-387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D88672-74C1-46E4-84E3-F69464D3F863}" type="presOf" srcId="{877B7680-30E0-46BC-9E14-564764B8ED22}" destId="{45BA6139-D120-4C84-8880-4735E68669DE}" srcOrd="0" destOrd="0" presId="urn:microsoft.com/office/officeart/2005/8/layout/vList2"/>
    <dgm:cxn modelId="{49172492-10F0-4020-BC9B-628AD1E0FCB7}" srcId="{75157A65-0A62-4226-B4C6-F5677FB91FE0}" destId="{877B7680-30E0-46BC-9E14-564764B8ED22}" srcOrd="0" destOrd="0" parTransId="{D3284A11-47AA-47CD-87F1-8BA67D65475C}" sibTransId="{632FB643-EE9C-4111-9B3C-8E8F34481BC4}"/>
    <dgm:cxn modelId="{9DE8E05A-52D8-4A7C-822E-06B0C93628F9}" type="presOf" srcId="{75157A65-0A62-4226-B4C6-F5677FB91FE0}" destId="{1F97C75A-4EFB-4E61-BC75-4545BE7A3AED}" srcOrd="0" destOrd="0" presId="urn:microsoft.com/office/officeart/2005/8/layout/vList2"/>
    <dgm:cxn modelId="{ED195307-E41D-4D29-A723-FF75A5187253}" type="presParOf" srcId="{1F97C75A-4EFB-4E61-BC75-4545BE7A3AED}" destId="{45BA6139-D120-4C84-8880-4735E68669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57A65-0A62-4226-B4C6-F5677FB91F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B7680-30E0-46BC-9E14-564764B8ED22}">
      <dgm:prSet/>
      <dgm:spPr/>
      <dgm:t>
        <a:bodyPr/>
        <a:lstStyle/>
        <a:p>
          <a:pPr rtl="0"/>
          <a:r>
            <a:rPr lang="sr-Latn-RS" dirty="0" smtClean="0">
              <a:solidFill>
                <a:schemeClr val="bg1"/>
              </a:solidFill>
              <a:latin typeface="Arial Narrow" panose="020B0606020202030204" pitchFamily="34" charset="0"/>
            </a:rPr>
            <a:t>Uzrok rasta učešća troškova energije u razmatranom periodu od 10 godina je povećanje cena EE i gasa.</a:t>
          </a:r>
          <a:endParaRPr lang="sr-Latn-CS" dirty="0">
            <a:solidFill>
              <a:schemeClr val="bg1"/>
            </a:solidFill>
          </a:endParaRPr>
        </a:p>
      </dgm:t>
    </dgm:pt>
    <dgm:pt modelId="{D3284A11-47AA-47CD-87F1-8BA67D65475C}" type="parTrans" cxnId="{49172492-10F0-4020-BC9B-628AD1E0FCB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32FB643-EE9C-4111-9B3C-8E8F34481BC4}" type="sibTrans" cxnId="{49172492-10F0-4020-BC9B-628AD1E0FCB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97C75A-4EFB-4E61-BC75-4545BE7A3AED}" type="pres">
      <dgm:prSet presAssocID="{75157A65-0A62-4226-B4C6-F5677FB91F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BA6139-D120-4C84-8880-4735E68669DE}" type="pres">
      <dgm:prSet presAssocID="{877B7680-30E0-46BC-9E14-564764B8ED22}" presName="parentText" presStyleLbl="node1" presStyleIdx="0" presStyleCnt="1" custLinFactNeighborX="345" custLinFactNeighborY="-104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D88672-74C1-46E4-84E3-F69464D3F863}" type="presOf" srcId="{877B7680-30E0-46BC-9E14-564764B8ED22}" destId="{45BA6139-D120-4C84-8880-4735E68669DE}" srcOrd="0" destOrd="0" presId="urn:microsoft.com/office/officeart/2005/8/layout/vList2"/>
    <dgm:cxn modelId="{49172492-10F0-4020-BC9B-628AD1E0FCB7}" srcId="{75157A65-0A62-4226-B4C6-F5677FB91FE0}" destId="{877B7680-30E0-46BC-9E14-564764B8ED22}" srcOrd="0" destOrd="0" parTransId="{D3284A11-47AA-47CD-87F1-8BA67D65475C}" sibTransId="{632FB643-EE9C-4111-9B3C-8E8F34481BC4}"/>
    <dgm:cxn modelId="{9DE8E05A-52D8-4A7C-822E-06B0C93628F9}" type="presOf" srcId="{75157A65-0A62-4226-B4C6-F5677FB91FE0}" destId="{1F97C75A-4EFB-4E61-BC75-4545BE7A3AED}" srcOrd="0" destOrd="0" presId="urn:microsoft.com/office/officeart/2005/8/layout/vList2"/>
    <dgm:cxn modelId="{ED195307-E41D-4D29-A723-FF75A5187253}" type="presParOf" srcId="{1F97C75A-4EFB-4E61-BC75-4545BE7A3AED}" destId="{45BA6139-D120-4C84-8880-4735E68669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A6F9A-0E20-43E7-9AB3-C0D03863E77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B67CD0-8ACD-4F72-8326-DE0F6270FC1E}">
      <dgm:prSet custT="1"/>
      <dgm:spPr/>
      <dgm:t>
        <a:bodyPr/>
        <a:lstStyle/>
        <a:p>
          <a:pPr rtl="0"/>
          <a:r>
            <a:rPr lang="sr-Latn-CS" sz="1800" dirty="0" smtClean="0">
              <a:latin typeface="Arial Narrow" panose="020B0606020202030204" pitchFamily="34" charset="0"/>
            </a:rPr>
            <a:t>Sposobnost da se adekvatno zagreje stan</a:t>
          </a:r>
          <a:endParaRPr lang="sr-Latn-CS" sz="1800" dirty="0">
            <a:latin typeface="Arial Narrow" panose="020B0606020202030204" pitchFamily="34" charset="0"/>
          </a:endParaRPr>
        </a:p>
      </dgm:t>
    </dgm:pt>
    <dgm:pt modelId="{3B9F88CF-531E-4BF3-87AE-AC5EC528EB5B}" type="parTrans" cxnId="{97894121-A3A9-4D5E-8430-DB62AA6A187D}">
      <dgm:prSet/>
      <dgm:spPr/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CA5FE0A2-3EF1-4B01-A957-6229B55993D1}" type="sibTrans" cxnId="{97894121-A3A9-4D5E-8430-DB62AA6A187D}">
      <dgm:prSet/>
      <dgm:spPr/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19BE320C-2B3D-49C6-BA90-413EEB4C7BE4}">
      <dgm:prSet custT="1"/>
      <dgm:spPr/>
      <dgm:t>
        <a:bodyPr/>
        <a:lstStyle/>
        <a:p>
          <a:pPr rtl="0"/>
          <a:r>
            <a:rPr lang="sr-Latn-CS" sz="1800" dirty="0" smtClean="0">
              <a:latin typeface="Arial Narrow" panose="020B0606020202030204" pitchFamily="34" charset="0"/>
            </a:rPr>
            <a:t>Zastupljenost stanova i zgrada kojima prokišnjava krov, vlažni su zidovi i podovi ili imaju trulu prozorsku stolariju</a:t>
          </a:r>
          <a:endParaRPr lang="sr-Latn-CS" sz="1800" dirty="0">
            <a:latin typeface="Arial Narrow" panose="020B0606020202030204" pitchFamily="34" charset="0"/>
          </a:endParaRPr>
        </a:p>
      </dgm:t>
    </dgm:pt>
    <dgm:pt modelId="{BE6BE05D-83C4-452E-BF75-92405B50B3AB}" type="parTrans" cxnId="{B9A9FC59-7157-4392-A63F-E62214E64C05}">
      <dgm:prSet/>
      <dgm:spPr/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50AAE88B-A65A-4AD5-85C9-4D79C001CFC7}" type="sibTrans" cxnId="{B9A9FC59-7157-4392-A63F-E62214E64C05}">
      <dgm:prSet/>
      <dgm:spPr/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63DC3B83-3AD4-4FAF-BC19-D45A96797047}">
      <dgm:prSet custT="1"/>
      <dgm:spPr/>
      <dgm:t>
        <a:bodyPr/>
        <a:lstStyle/>
        <a:p>
          <a:pPr rtl="0"/>
          <a:r>
            <a:rPr lang="sr-Latn-CS" sz="1800" dirty="0" smtClean="0">
              <a:latin typeface="Arial Narrow" panose="020B0606020202030204" pitchFamily="34" charset="0"/>
            </a:rPr>
            <a:t>Zaostajanje u redovnom plaćanju računa za javne usluge</a:t>
          </a:r>
          <a:endParaRPr lang="sr-Latn-CS" sz="1800" dirty="0">
            <a:latin typeface="Arial Narrow" panose="020B0606020202030204" pitchFamily="34" charset="0"/>
          </a:endParaRPr>
        </a:p>
      </dgm:t>
    </dgm:pt>
    <dgm:pt modelId="{6AAE8AAA-4182-4A1B-9B90-201264E46CF7}" type="parTrans" cxnId="{F8F6DF84-0476-483C-BA41-CD469ED36027}">
      <dgm:prSet/>
      <dgm:spPr/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A039F6A3-07C8-4C22-AA33-9FED161F9A90}" type="sibTrans" cxnId="{F8F6DF84-0476-483C-BA41-CD469ED36027}">
      <dgm:prSet/>
      <dgm:spPr/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19D09EE6-8EEF-4A65-9D2F-5B863C571D5F}" type="pres">
      <dgm:prSet presAssocID="{658A6F9A-0E20-43E7-9AB3-C0D03863E7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5CF67-AA2B-43A3-89F8-6BEDB23856DF}" type="pres">
      <dgm:prSet presAssocID="{EDB67CD0-8ACD-4F72-8326-DE0F6270FC1E}" presName="parentText" presStyleLbl="node1" presStyleIdx="0" presStyleCnt="3" custLinFactY="-4802" custLinFactNeighborX="8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0707F-8BD7-44F3-A199-87296EF1FE75}" type="pres">
      <dgm:prSet presAssocID="{CA5FE0A2-3EF1-4B01-A957-6229B55993D1}" presName="spacer" presStyleCnt="0"/>
      <dgm:spPr/>
    </dgm:pt>
    <dgm:pt modelId="{C1873105-9FE6-464B-BD71-5F71C3582403}" type="pres">
      <dgm:prSet presAssocID="{19BE320C-2B3D-49C6-BA90-413EEB4C7B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12677-6E37-46D7-AE2E-E6EE34B35141}" type="pres">
      <dgm:prSet presAssocID="{50AAE88B-A65A-4AD5-85C9-4D79C001CFC7}" presName="spacer" presStyleCnt="0"/>
      <dgm:spPr/>
    </dgm:pt>
    <dgm:pt modelId="{7440100D-2143-4F90-B0CD-EC5812F65774}" type="pres">
      <dgm:prSet presAssocID="{63DC3B83-3AD4-4FAF-BC19-D45A967970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3D893-F360-4925-B333-7E0818DA7DDE}" type="presOf" srcId="{658A6F9A-0E20-43E7-9AB3-C0D03863E776}" destId="{19D09EE6-8EEF-4A65-9D2F-5B863C571D5F}" srcOrd="0" destOrd="0" presId="urn:microsoft.com/office/officeart/2005/8/layout/vList2"/>
    <dgm:cxn modelId="{578F86E8-6BF5-4A7B-92D2-F6B16752B4FC}" type="presOf" srcId="{EDB67CD0-8ACD-4F72-8326-DE0F6270FC1E}" destId="{4D85CF67-AA2B-43A3-89F8-6BEDB23856DF}" srcOrd="0" destOrd="0" presId="urn:microsoft.com/office/officeart/2005/8/layout/vList2"/>
    <dgm:cxn modelId="{97894121-A3A9-4D5E-8430-DB62AA6A187D}" srcId="{658A6F9A-0E20-43E7-9AB3-C0D03863E776}" destId="{EDB67CD0-8ACD-4F72-8326-DE0F6270FC1E}" srcOrd="0" destOrd="0" parTransId="{3B9F88CF-531E-4BF3-87AE-AC5EC528EB5B}" sibTransId="{CA5FE0A2-3EF1-4B01-A957-6229B55993D1}"/>
    <dgm:cxn modelId="{F8F6DF84-0476-483C-BA41-CD469ED36027}" srcId="{658A6F9A-0E20-43E7-9AB3-C0D03863E776}" destId="{63DC3B83-3AD4-4FAF-BC19-D45A96797047}" srcOrd="2" destOrd="0" parTransId="{6AAE8AAA-4182-4A1B-9B90-201264E46CF7}" sibTransId="{A039F6A3-07C8-4C22-AA33-9FED161F9A90}"/>
    <dgm:cxn modelId="{03519D2B-9E30-45DC-89A5-148C0083DA04}" type="presOf" srcId="{63DC3B83-3AD4-4FAF-BC19-D45A96797047}" destId="{7440100D-2143-4F90-B0CD-EC5812F65774}" srcOrd="0" destOrd="0" presId="urn:microsoft.com/office/officeart/2005/8/layout/vList2"/>
    <dgm:cxn modelId="{2A8E26A6-D724-4B6A-A5FC-B1670768C66C}" type="presOf" srcId="{19BE320C-2B3D-49C6-BA90-413EEB4C7BE4}" destId="{C1873105-9FE6-464B-BD71-5F71C3582403}" srcOrd="0" destOrd="0" presId="urn:microsoft.com/office/officeart/2005/8/layout/vList2"/>
    <dgm:cxn modelId="{B9A9FC59-7157-4392-A63F-E62214E64C05}" srcId="{658A6F9A-0E20-43E7-9AB3-C0D03863E776}" destId="{19BE320C-2B3D-49C6-BA90-413EEB4C7BE4}" srcOrd="1" destOrd="0" parTransId="{BE6BE05D-83C4-452E-BF75-92405B50B3AB}" sibTransId="{50AAE88B-A65A-4AD5-85C9-4D79C001CFC7}"/>
    <dgm:cxn modelId="{3CBEAC6B-C265-4CCE-8BB7-E27A4FC8B9FC}" type="presParOf" srcId="{19D09EE6-8EEF-4A65-9D2F-5B863C571D5F}" destId="{4D85CF67-AA2B-43A3-89F8-6BEDB23856DF}" srcOrd="0" destOrd="0" presId="urn:microsoft.com/office/officeart/2005/8/layout/vList2"/>
    <dgm:cxn modelId="{AA761344-E039-403A-A75F-08094D553840}" type="presParOf" srcId="{19D09EE6-8EEF-4A65-9D2F-5B863C571D5F}" destId="{A5E0707F-8BD7-44F3-A199-87296EF1FE75}" srcOrd="1" destOrd="0" presId="urn:microsoft.com/office/officeart/2005/8/layout/vList2"/>
    <dgm:cxn modelId="{030C4C0A-765B-4178-9B79-9A7469909CE3}" type="presParOf" srcId="{19D09EE6-8EEF-4A65-9D2F-5B863C571D5F}" destId="{C1873105-9FE6-464B-BD71-5F71C3582403}" srcOrd="2" destOrd="0" presId="urn:microsoft.com/office/officeart/2005/8/layout/vList2"/>
    <dgm:cxn modelId="{44ADCE11-C79F-455A-AD74-7AFD98EEFF27}" type="presParOf" srcId="{19D09EE6-8EEF-4A65-9D2F-5B863C571D5F}" destId="{FD612677-6E37-46D7-AE2E-E6EE34B35141}" srcOrd="3" destOrd="0" presId="urn:microsoft.com/office/officeart/2005/8/layout/vList2"/>
    <dgm:cxn modelId="{80D5951A-8CEA-45B4-8DAD-B90062108FCB}" type="presParOf" srcId="{19D09EE6-8EEF-4A65-9D2F-5B863C571D5F}" destId="{7440100D-2143-4F90-B0CD-EC5812F657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8A6F9A-0E20-43E7-9AB3-C0D03863E77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B67CD0-8ACD-4F72-8326-DE0F6270FC1E}">
      <dgm:prSet custT="1"/>
      <dgm:spPr/>
      <dgm:t>
        <a:bodyPr/>
        <a:lstStyle/>
        <a:p>
          <a:pPr rtl="0"/>
          <a:r>
            <a:rPr lang="sr-Latn-CS" sz="1600" dirty="0" smtClean="0">
              <a:latin typeface="Arial Narrow" panose="020B0606020202030204" pitchFamily="34" charset="0"/>
            </a:rPr>
            <a:t>Nesposobnost da se adekvatno zagreje stan</a:t>
          </a:r>
          <a:endParaRPr lang="sr-Latn-CS" sz="1600" dirty="0">
            <a:latin typeface="Arial Narrow" panose="020B0606020202030204" pitchFamily="34" charset="0"/>
          </a:endParaRPr>
        </a:p>
      </dgm:t>
    </dgm:pt>
    <dgm:pt modelId="{3B9F88CF-531E-4BF3-87AE-AC5EC528EB5B}" type="parTrans" cxnId="{97894121-A3A9-4D5E-8430-DB62AA6A187D}">
      <dgm:prSet/>
      <dgm:spPr/>
      <dgm:t>
        <a:bodyPr/>
        <a:lstStyle/>
        <a:p>
          <a:endParaRPr lang="en-US" sz="1600">
            <a:latin typeface="Arial Narrow" panose="020B0606020202030204" pitchFamily="34" charset="0"/>
          </a:endParaRPr>
        </a:p>
      </dgm:t>
    </dgm:pt>
    <dgm:pt modelId="{CA5FE0A2-3EF1-4B01-A957-6229B55993D1}" type="sibTrans" cxnId="{97894121-A3A9-4D5E-8430-DB62AA6A187D}">
      <dgm:prSet/>
      <dgm:spPr/>
      <dgm:t>
        <a:bodyPr/>
        <a:lstStyle/>
        <a:p>
          <a:endParaRPr lang="en-US" sz="1600">
            <a:latin typeface="Arial Narrow" panose="020B0606020202030204" pitchFamily="34" charset="0"/>
          </a:endParaRPr>
        </a:p>
      </dgm:t>
    </dgm:pt>
    <dgm:pt modelId="{19BE320C-2B3D-49C6-BA90-413EEB4C7BE4}">
      <dgm:prSet custT="1"/>
      <dgm:spPr/>
      <dgm:t>
        <a:bodyPr/>
        <a:lstStyle/>
        <a:p>
          <a:pPr rtl="0"/>
          <a:r>
            <a:rPr lang="sr-Latn-CS" sz="1600" dirty="0" smtClean="0">
              <a:latin typeface="Arial Narrow" panose="020B0606020202030204" pitchFamily="34" charset="0"/>
            </a:rPr>
            <a:t>Zastupljenost stanova i zgrada kojima prokišnjava krov, vlažni su zidovi i podovi ili imaju trulu prozorsku stolariju</a:t>
          </a:r>
          <a:endParaRPr lang="sr-Latn-CS" sz="1600" dirty="0">
            <a:latin typeface="Arial Narrow" panose="020B0606020202030204" pitchFamily="34" charset="0"/>
          </a:endParaRPr>
        </a:p>
      </dgm:t>
    </dgm:pt>
    <dgm:pt modelId="{BE6BE05D-83C4-452E-BF75-92405B50B3AB}" type="parTrans" cxnId="{B9A9FC59-7157-4392-A63F-E62214E64C05}">
      <dgm:prSet/>
      <dgm:spPr/>
      <dgm:t>
        <a:bodyPr/>
        <a:lstStyle/>
        <a:p>
          <a:endParaRPr lang="en-US" sz="1600">
            <a:latin typeface="Arial Narrow" panose="020B0606020202030204" pitchFamily="34" charset="0"/>
          </a:endParaRPr>
        </a:p>
      </dgm:t>
    </dgm:pt>
    <dgm:pt modelId="{50AAE88B-A65A-4AD5-85C9-4D79C001CFC7}" type="sibTrans" cxnId="{B9A9FC59-7157-4392-A63F-E62214E64C05}">
      <dgm:prSet/>
      <dgm:spPr/>
      <dgm:t>
        <a:bodyPr/>
        <a:lstStyle/>
        <a:p>
          <a:endParaRPr lang="en-US" sz="1600">
            <a:latin typeface="Arial Narrow" panose="020B0606020202030204" pitchFamily="34" charset="0"/>
          </a:endParaRPr>
        </a:p>
      </dgm:t>
    </dgm:pt>
    <dgm:pt modelId="{63DC3B83-3AD4-4FAF-BC19-D45A96797047}">
      <dgm:prSet custT="1"/>
      <dgm:spPr/>
      <dgm:t>
        <a:bodyPr/>
        <a:lstStyle/>
        <a:p>
          <a:pPr rtl="0"/>
          <a:r>
            <a:rPr lang="sr-Latn-CS" sz="1600" dirty="0" smtClean="0">
              <a:latin typeface="Arial Narrow" panose="020B0606020202030204" pitchFamily="34" charset="0"/>
            </a:rPr>
            <a:t>Zaostajanje u redovnom plaćanju računa za javne usluge</a:t>
          </a:r>
          <a:endParaRPr lang="sr-Latn-CS" sz="1600" dirty="0">
            <a:latin typeface="Arial Narrow" panose="020B0606020202030204" pitchFamily="34" charset="0"/>
          </a:endParaRPr>
        </a:p>
      </dgm:t>
    </dgm:pt>
    <dgm:pt modelId="{6AAE8AAA-4182-4A1B-9B90-201264E46CF7}" type="parTrans" cxnId="{F8F6DF84-0476-483C-BA41-CD469ED36027}">
      <dgm:prSet/>
      <dgm:spPr/>
      <dgm:t>
        <a:bodyPr/>
        <a:lstStyle/>
        <a:p>
          <a:endParaRPr lang="en-US" sz="1600">
            <a:latin typeface="Arial Narrow" panose="020B0606020202030204" pitchFamily="34" charset="0"/>
          </a:endParaRPr>
        </a:p>
      </dgm:t>
    </dgm:pt>
    <dgm:pt modelId="{A039F6A3-07C8-4C22-AA33-9FED161F9A90}" type="sibTrans" cxnId="{F8F6DF84-0476-483C-BA41-CD469ED36027}">
      <dgm:prSet/>
      <dgm:spPr/>
      <dgm:t>
        <a:bodyPr/>
        <a:lstStyle/>
        <a:p>
          <a:endParaRPr lang="en-US" sz="1600">
            <a:latin typeface="Arial Narrow" panose="020B0606020202030204" pitchFamily="34" charset="0"/>
          </a:endParaRPr>
        </a:p>
      </dgm:t>
    </dgm:pt>
    <dgm:pt modelId="{19D09EE6-8EEF-4A65-9D2F-5B863C571D5F}" type="pres">
      <dgm:prSet presAssocID="{658A6F9A-0E20-43E7-9AB3-C0D03863E7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5CF67-AA2B-43A3-89F8-6BEDB23856DF}" type="pres">
      <dgm:prSet presAssocID="{EDB67CD0-8ACD-4F72-8326-DE0F6270FC1E}" presName="parentText" presStyleLbl="node1" presStyleIdx="0" presStyleCnt="3" custLinFactY="-4802" custLinFactNeighborX="8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0707F-8BD7-44F3-A199-87296EF1FE75}" type="pres">
      <dgm:prSet presAssocID="{CA5FE0A2-3EF1-4B01-A957-6229B55993D1}" presName="spacer" presStyleCnt="0"/>
      <dgm:spPr/>
    </dgm:pt>
    <dgm:pt modelId="{C1873105-9FE6-464B-BD71-5F71C3582403}" type="pres">
      <dgm:prSet presAssocID="{19BE320C-2B3D-49C6-BA90-413EEB4C7B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12677-6E37-46D7-AE2E-E6EE34B35141}" type="pres">
      <dgm:prSet presAssocID="{50AAE88B-A65A-4AD5-85C9-4D79C001CFC7}" presName="spacer" presStyleCnt="0"/>
      <dgm:spPr/>
    </dgm:pt>
    <dgm:pt modelId="{7440100D-2143-4F90-B0CD-EC5812F65774}" type="pres">
      <dgm:prSet presAssocID="{63DC3B83-3AD4-4FAF-BC19-D45A967970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3D893-F360-4925-B333-7E0818DA7DDE}" type="presOf" srcId="{658A6F9A-0E20-43E7-9AB3-C0D03863E776}" destId="{19D09EE6-8EEF-4A65-9D2F-5B863C571D5F}" srcOrd="0" destOrd="0" presId="urn:microsoft.com/office/officeart/2005/8/layout/vList2"/>
    <dgm:cxn modelId="{578F86E8-6BF5-4A7B-92D2-F6B16752B4FC}" type="presOf" srcId="{EDB67CD0-8ACD-4F72-8326-DE0F6270FC1E}" destId="{4D85CF67-AA2B-43A3-89F8-6BEDB23856DF}" srcOrd="0" destOrd="0" presId="urn:microsoft.com/office/officeart/2005/8/layout/vList2"/>
    <dgm:cxn modelId="{97894121-A3A9-4D5E-8430-DB62AA6A187D}" srcId="{658A6F9A-0E20-43E7-9AB3-C0D03863E776}" destId="{EDB67CD0-8ACD-4F72-8326-DE0F6270FC1E}" srcOrd="0" destOrd="0" parTransId="{3B9F88CF-531E-4BF3-87AE-AC5EC528EB5B}" sibTransId="{CA5FE0A2-3EF1-4B01-A957-6229B55993D1}"/>
    <dgm:cxn modelId="{F8F6DF84-0476-483C-BA41-CD469ED36027}" srcId="{658A6F9A-0E20-43E7-9AB3-C0D03863E776}" destId="{63DC3B83-3AD4-4FAF-BC19-D45A96797047}" srcOrd="2" destOrd="0" parTransId="{6AAE8AAA-4182-4A1B-9B90-201264E46CF7}" sibTransId="{A039F6A3-07C8-4C22-AA33-9FED161F9A90}"/>
    <dgm:cxn modelId="{03519D2B-9E30-45DC-89A5-148C0083DA04}" type="presOf" srcId="{63DC3B83-3AD4-4FAF-BC19-D45A96797047}" destId="{7440100D-2143-4F90-B0CD-EC5812F65774}" srcOrd="0" destOrd="0" presId="urn:microsoft.com/office/officeart/2005/8/layout/vList2"/>
    <dgm:cxn modelId="{2A8E26A6-D724-4B6A-A5FC-B1670768C66C}" type="presOf" srcId="{19BE320C-2B3D-49C6-BA90-413EEB4C7BE4}" destId="{C1873105-9FE6-464B-BD71-5F71C3582403}" srcOrd="0" destOrd="0" presId="urn:microsoft.com/office/officeart/2005/8/layout/vList2"/>
    <dgm:cxn modelId="{B9A9FC59-7157-4392-A63F-E62214E64C05}" srcId="{658A6F9A-0E20-43E7-9AB3-C0D03863E776}" destId="{19BE320C-2B3D-49C6-BA90-413EEB4C7BE4}" srcOrd="1" destOrd="0" parTransId="{BE6BE05D-83C4-452E-BF75-92405B50B3AB}" sibTransId="{50AAE88B-A65A-4AD5-85C9-4D79C001CFC7}"/>
    <dgm:cxn modelId="{3CBEAC6B-C265-4CCE-8BB7-E27A4FC8B9FC}" type="presParOf" srcId="{19D09EE6-8EEF-4A65-9D2F-5B863C571D5F}" destId="{4D85CF67-AA2B-43A3-89F8-6BEDB23856DF}" srcOrd="0" destOrd="0" presId="urn:microsoft.com/office/officeart/2005/8/layout/vList2"/>
    <dgm:cxn modelId="{AA761344-E039-403A-A75F-08094D553840}" type="presParOf" srcId="{19D09EE6-8EEF-4A65-9D2F-5B863C571D5F}" destId="{A5E0707F-8BD7-44F3-A199-87296EF1FE75}" srcOrd="1" destOrd="0" presId="urn:microsoft.com/office/officeart/2005/8/layout/vList2"/>
    <dgm:cxn modelId="{030C4C0A-765B-4178-9B79-9A7469909CE3}" type="presParOf" srcId="{19D09EE6-8EEF-4A65-9D2F-5B863C571D5F}" destId="{C1873105-9FE6-464B-BD71-5F71C3582403}" srcOrd="2" destOrd="0" presId="urn:microsoft.com/office/officeart/2005/8/layout/vList2"/>
    <dgm:cxn modelId="{44ADCE11-C79F-455A-AD74-7AFD98EEFF27}" type="presParOf" srcId="{19D09EE6-8EEF-4A65-9D2F-5B863C571D5F}" destId="{FD612677-6E37-46D7-AE2E-E6EE34B35141}" srcOrd="3" destOrd="0" presId="urn:microsoft.com/office/officeart/2005/8/layout/vList2"/>
    <dgm:cxn modelId="{80D5951A-8CEA-45B4-8DAD-B90062108FCB}" type="presParOf" srcId="{19D09EE6-8EEF-4A65-9D2F-5B863C571D5F}" destId="{7440100D-2143-4F90-B0CD-EC5812F657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A6139-D120-4C84-8880-4735E68669DE}">
      <dsp:nvSpPr>
        <dsp:cNvPr id="0" name=""/>
        <dsp:cNvSpPr/>
      </dsp:nvSpPr>
      <dsp:spPr>
        <a:xfrm>
          <a:off x="0" y="0"/>
          <a:ext cx="8496944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Arial Narrow" panose="020B0606020202030204" pitchFamily="34" charset="0"/>
            </a:rPr>
            <a:t>Izveštaj Evropske komisije Evropskom parlamentu (2016), koji se odnosi na cene i troškove energije, otvara ozbiljna razmatranja u pogledu energetskog siromaštva. Izveštaj razmatra period od 2004. do 2014. </a:t>
          </a:r>
          <a:endParaRPr lang="sr-Latn-CS" sz="1600" kern="1200" dirty="0">
            <a:latin typeface="Arial Narrow" panose="020B0606020202030204" pitchFamily="34" charset="0"/>
          </a:endParaRPr>
        </a:p>
      </dsp:txBody>
      <dsp:txXfrm>
        <a:off x="31070" y="31070"/>
        <a:ext cx="8434804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A6139-D120-4C84-8880-4735E68669DE}">
      <dsp:nvSpPr>
        <dsp:cNvPr id="0" name=""/>
        <dsp:cNvSpPr/>
      </dsp:nvSpPr>
      <dsp:spPr>
        <a:xfrm>
          <a:off x="0" y="0"/>
          <a:ext cx="8496944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Uzrok rasta učešća troškova energije u razmatranom periodu od 10 godina je povećanje cena EE i gasa.</a:t>
          </a:r>
          <a:endParaRPr lang="sr-Latn-CS" sz="1700" kern="1200" dirty="0">
            <a:solidFill>
              <a:schemeClr val="bg1"/>
            </a:solidFill>
          </a:endParaRPr>
        </a:p>
      </dsp:txBody>
      <dsp:txXfrm>
        <a:off x="19904" y="19904"/>
        <a:ext cx="8457136" cy="367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5CF67-AA2B-43A3-89F8-6BEDB23856DF}">
      <dsp:nvSpPr>
        <dsp:cNvPr id="0" name=""/>
        <dsp:cNvSpPr/>
      </dsp:nvSpPr>
      <dsp:spPr>
        <a:xfrm>
          <a:off x="0" y="0"/>
          <a:ext cx="5857608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kern="1200" dirty="0" smtClean="0">
              <a:latin typeface="Arial Narrow" panose="020B0606020202030204" pitchFamily="34" charset="0"/>
            </a:rPr>
            <a:t>Sposobnost da se adekvatno zagreje stan</a:t>
          </a:r>
          <a:endParaRPr lang="sr-Latn-CS" sz="1800" kern="1200" dirty="0">
            <a:latin typeface="Arial Narrow" panose="020B0606020202030204" pitchFamily="34" charset="0"/>
          </a:endParaRPr>
        </a:p>
      </dsp:txBody>
      <dsp:txXfrm>
        <a:off x="33412" y="33412"/>
        <a:ext cx="5790784" cy="617626"/>
      </dsp:txXfrm>
    </dsp:sp>
    <dsp:sp modelId="{C1873105-9FE6-464B-BD71-5F71C3582403}">
      <dsp:nvSpPr>
        <dsp:cNvPr id="0" name=""/>
        <dsp:cNvSpPr/>
      </dsp:nvSpPr>
      <dsp:spPr>
        <a:xfrm>
          <a:off x="0" y="741931"/>
          <a:ext cx="5857608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kern="1200" dirty="0" smtClean="0">
              <a:latin typeface="Arial Narrow" panose="020B0606020202030204" pitchFamily="34" charset="0"/>
            </a:rPr>
            <a:t>Zastupljenost stanova i zgrada kojima prokišnjava krov, vlažni su zidovi i podovi ili imaju trulu prozorsku stolariju</a:t>
          </a:r>
          <a:endParaRPr lang="sr-Latn-CS" sz="1800" kern="1200" dirty="0">
            <a:latin typeface="Arial Narrow" panose="020B0606020202030204" pitchFamily="34" charset="0"/>
          </a:endParaRPr>
        </a:p>
      </dsp:txBody>
      <dsp:txXfrm>
        <a:off x="33412" y="775343"/>
        <a:ext cx="5790784" cy="617626"/>
      </dsp:txXfrm>
    </dsp:sp>
    <dsp:sp modelId="{7440100D-2143-4F90-B0CD-EC5812F65774}">
      <dsp:nvSpPr>
        <dsp:cNvPr id="0" name=""/>
        <dsp:cNvSpPr/>
      </dsp:nvSpPr>
      <dsp:spPr>
        <a:xfrm>
          <a:off x="0" y="1478220"/>
          <a:ext cx="5857608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kern="1200" dirty="0" smtClean="0">
              <a:latin typeface="Arial Narrow" panose="020B0606020202030204" pitchFamily="34" charset="0"/>
            </a:rPr>
            <a:t>Zaostajanje u redovnom plaćanju računa za javne usluge</a:t>
          </a:r>
          <a:endParaRPr lang="sr-Latn-CS" sz="1800" kern="1200" dirty="0">
            <a:latin typeface="Arial Narrow" panose="020B0606020202030204" pitchFamily="34" charset="0"/>
          </a:endParaRPr>
        </a:p>
      </dsp:txBody>
      <dsp:txXfrm>
        <a:off x="33412" y="1511632"/>
        <a:ext cx="5790784" cy="617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5CF67-AA2B-43A3-89F8-6BEDB23856DF}">
      <dsp:nvSpPr>
        <dsp:cNvPr id="0" name=""/>
        <dsp:cNvSpPr/>
      </dsp:nvSpPr>
      <dsp:spPr>
        <a:xfrm>
          <a:off x="0" y="0"/>
          <a:ext cx="3473376" cy="714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>
              <a:latin typeface="Arial Narrow" panose="020B0606020202030204" pitchFamily="34" charset="0"/>
            </a:rPr>
            <a:t>Nesposobnost da se adekvatno zagreje stan</a:t>
          </a:r>
          <a:endParaRPr lang="sr-Latn-CS" sz="1600" kern="1200" dirty="0">
            <a:latin typeface="Arial Narrow" panose="020B0606020202030204" pitchFamily="34" charset="0"/>
          </a:endParaRPr>
        </a:p>
      </dsp:txBody>
      <dsp:txXfrm>
        <a:off x="34860" y="34860"/>
        <a:ext cx="3403656" cy="644390"/>
      </dsp:txXfrm>
    </dsp:sp>
    <dsp:sp modelId="{C1873105-9FE6-464B-BD71-5F71C3582403}">
      <dsp:nvSpPr>
        <dsp:cNvPr id="0" name=""/>
        <dsp:cNvSpPr/>
      </dsp:nvSpPr>
      <dsp:spPr>
        <a:xfrm>
          <a:off x="0" y="727100"/>
          <a:ext cx="3473376" cy="714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>
              <a:latin typeface="Arial Narrow" panose="020B0606020202030204" pitchFamily="34" charset="0"/>
            </a:rPr>
            <a:t>Zastupljenost stanova i zgrada kojima prokišnjava krov, vlažni su zidovi i podovi ili imaju trulu prozorsku stolariju</a:t>
          </a:r>
          <a:endParaRPr lang="sr-Latn-CS" sz="1600" kern="1200" dirty="0">
            <a:latin typeface="Arial Narrow" panose="020B0606020202030204" pitchFamily="34" charset="0"/>
          </a:endParaRPr>
        </a:p>
      </dsp:txBody>
      <dsp:txXfrm>
        <a:off x="34860" y="761960"/>
        <a:ext cx="3403656" cy="644390"/>
      </dsp:txXfrm>
    </dsp:sp>
    <dsp:sp modelId="{7440100D-2143-4F90-B0CD-EC5812F65774}">
      <dsp:nvSpPr>
        <dsp:cNvPr id="0" name=""/>
        <dsp:cNvSpPr/>
      </dsp:nvSpPr>
      <dsp:spPr>
        <a:xfrm>
          <a:off x="0" y="1453276"/>
          <a:ext cx="3473376" cy="714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>
              <a:latin typeface="Arial Narrow" panose="020B0606020202030204" pitchFamily="34" charset="0"/>
            </a:rPr>
            <a:t>Zaostajanje u redovnom plaćanju računa za javne usluge</a:t>
          </a:r>
          <a:endParaRPr lang="sr-Latn-CS" sz="1600" kern="1200" dirty="0">
            <a:latin typeface="Arial Narrow" panose="020B0606020202030204" pitchFamily="34" charset="0"/>
          </a:endParaRPr>
        </a:p>
      </dsp:txBody>
      <dsp:txXfrm>
        <a:off x="34860" y="1488136"/>
        <a:ext cx="3403656" cy="644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250825" y="296864"/>
            <a:ext cx="4105151" cy="711460"/>
            <a:chOff x="158" y="187"/>
            <a:chExt cx="3312" cy="57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8" y="187"/>
              <a:ext cx="3312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C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87"/>
              <a:ext cx="331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 txBox="1">
            <a:spLocks/>
          </p:cNvSpPr>
          <p:nvPr userDrawn="1"/>
        </p:nvSpPr>
        <p:spPr>
          <a:xfrm>
            <a:off x="4355976" y="332656"/>
            <a:ext cx="46805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1200" b="1" spc="70" smtClean="0">
                <a:solidFill>
                  <a:schemeClr val="tx2"/>
                </a:solidFill>
                <a:latin typeface="Arial Narrow" panose="020B0606020202030204" pitchFamily="34" charset="0"/>
              </a:rPr>
              <a:t>TRŽIŠTE ENERGENATA U REGIONU ZAPADNOG BALKANA</a:t>
            </a:r>
            <a:br>
              <a:rPr lang="sr-Latn-RS" sz="1200" b="1" spc="7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RS" sz="1200" b="1" spc="70" smtClean="0">
                <a:solidFill>
                  <a:schemeClr val="tx2"/>
                </a:solidFill>
                <a:latin typeface="Arial Narrow" panose="020B0606020202030204" pitchFamily="34" charset="0"/>
              </a:rPr>
              <a:t>Međunarodna konferencija</a:t>
            </a:r>
            <a:br>
              <a:rPr lang="sr-Latn-RS" sz="1200" b="1" spc="7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RS" sz="1100" spc="70" smtClean="0">
                <a:solidFill>
                  <a:schemeClr val="tx2"/>
                </a:solidFill>
                <a:latin typeface="Arial Narrow" panose="020B0606020202030204" pitchFamily="34" charset="0"/>
              </a:rPr>
              <a:t>Hotel Metropol Palace, Beograd, 18. oktobar 2018.</a:t>
            </a:r>
            <a:endParaRPr lang="en-GB" sz="1100" spc="7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6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7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250825" y="296864"/>
            <a:ext cx="4105151" cy="711460"/>
            <a:chOff x="158" y="187"/>
            <a:chExt cx="3312" cy="57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8" y="187"/>
              <a:ext cx="3312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CS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87"/>
              <a:ext cx="331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4355976" y="332656"/>
            <a:ext cx="46805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1200" b="1" spc="70" smtClean="0">
                <a:solidFill>
                  <a:schemeClr val="tx2"/>
                </a:solidFill>
                <a:latin typeface="Arial Narrow" panose="020B0606020202030204" pitchFamily="34" charset="0"/>
              </a:rPr>
              <a:t>TRŽIŠTE ENERGENATA U REGIONU ZAPADNOG BALKANA</a:t>
            </a:r>
            <a:br>
              <a:rPr lang="sr-Latn-RS" sz="1200" b="1" spc="7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RS" sz="1200" b="1" spc="70" smtClean="0">
                <a:solidFill>
                  <a:schemeClr val="tx2"/>
                </a:solidFill>
                <a:latin typeface="Arial Narrow" panose="020B0606020202030204" pitchFamily="34" charset="0"/>
              </a:rPr>
              <a:t>Međunarodna konferencija</a:t>
            </a:r>
            <a:br>
              <a:rPr lang="sr-Latn-RS" sz="1200" b="1" spc="7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RS" sz="1100" spc="70" smtClean="0">
                <a:solidFill>
                  <a:schemeClr val="tx2"/>
                </a:solidFill>
                <a:latin typeface="Arial Narrow" panose="020B0606020202030204" pitchFamily="34" charset="0"/>
              </a:rPr>
              <a:t>Hotel Metropol Palace, Beograd, 18. oktobar 2018.</a:t>
            </a:r>
            <a:endParaRPr lang="en-GB" sz="1100" spc="7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1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2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2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17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7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1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C752-57BE-4EFC-AE68-C20C1E31778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5760-8E25-40A6-9D9F-5B22B8E21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5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5976" y="332656"/>
            <a:ext cx="4680520" cy="720080"/>
          </a:xfrm>
        </p:spPr>
        <p:txBody>
          <a:bodyPr>
            <a:noAutofit/>
          </a:bodyPr>
          <a:lstStyle/>
          <a:p>
            <a:pPr algn="r"/>
            <a:r>
              <a:rPr lang="sr-Latn-RS" sz="1200" b="1" spc="7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TRŽIŠTE ENERGENATA U REGIONU ZAPADNOG BALKANA</a:t>
            </a:r>
            <a:br>
              <a:rPr lang="sr-Latn-RS" sz="1200" b="1" spc="70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RS" sz="1200" b="1" spc="7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Međunarodna konferencija</a:t>
            </a:r>
            <a:br>
              <a:rPr lang="sr-Latn-RS" sz="1200" b="1" spc="70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Latn-RS" sz="1100" spc="7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Hotel </a:t>
            </a:r>
            <a:r>
              <a:rPr lang="sr-Latn-RS" sz="1100" spc="7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Metropol</a:t>
            </a:r>
            <a:r>
              <a:rPr lang="sr-Latn-RS" sz="1100" spc="7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RS" sz="1100" spc="7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Palace</a:t>
            </a:r>
            <a:r>
              <a:rPr lang="sr-Latn-RS" sz="1100" spc="7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Beograd, 18</a:t>
            </a:r>
            <a:r>
              <a:rPr lang="sr-Latn-RS" sz="1100" spc="7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  <a:r>
              <a:rPr lang="sr-Latn-RS" sz="1100" spc="7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oktobar </a:t>
            </a:r>
            <a:r>
              <a:rPr lang="sr-Latn-RS" sz="1100" spc="7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2018.</a:t>
            </a:r>
            <a:endParaRPr lang="en-GB" sz="1100" spc="7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68955"/>
            <a:ext cx="8568952" cy="2448272"/>
          </a:xfrm>
        </p:spPr>
        <p:txBody>
          <a:bodyPr anchor="ctr">
            <a:normAutofit fontScale="55000" lnSpcReduction="20000"/>
          </a:bodyPr>
          <a:lstStyle/>
          <a:p>
            <a:pPr algn="r"/>
            <a:r>
              <a:rPr lang="sr-Latn-RS" sz="8000" b="1" dirty="0" smtClean="0">
                <a:solidFill>
                  <a:schemeClr val="tx1"/>
                </a:solidFill>
              </a:rPr>
              <a:t>ENERGETSKO </a:t>
            </a:r>
            <a:r>
              <a:rPr lang="sr-Latn-RS" sz="8000" b="1" dirty="0">
                <a:solidFill>
                  <a:schemeClr val="tx1"/>
                </a:solidFill>
              </a:rPr>
              <a:t>SIROMAŠTVO U </a:t>
            </a:r>
            <a:r>
              <a:rPr lang="sr-Latn-RS" sz="8000" b="1" dirty="0" smtClean="0">
                <a:solidFill>
                  <a:schemeClr val="tx1"/>
                </a:solidFill>
              </a:rPr>
              <a:t>EU, JUGOISTOČNOJ EVROPI I SRBIJI</a:t>
            </a:r>
            <a:endParaRPr lang="sr-Latn-RS" sz="8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8000" b="1" i="1" dirty="0" smtClean="0"/>
              <a:t>ENERGY </a:t>
            </a:r>
            <a:r>
              <a:rPr lang="en-US" sz="8000" b="1" i="1" dirty="0"/>
              <a:t>POVERTY IN </a:t>
            </a:r>
            <a:r>
              <a:rPr lang="sr-Latn-CS" sz="8000" b="1" i="1" dirty="0" smtClean="0"/>
              <a:t>EU, SEE AND </a:t>
            </a:r>
            <a:r>
              <a:rPr lang="en-US" sz="8000" b="1" i="1" dirty="0" smtClean="0"/>
              <a:t>SERBIA</a:t>
            </a:r>
            <a:endParaRPr lang="sr-Latn-RS" sz="8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51520" y="4440337"/>
            <a:ext cx="856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endParaRPr lang="sr-Latn-CS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Željko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MARKOVIĆ</a:t>
            </a:r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Deloitte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d.o.o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. Beograd, </a:t>
            </a:r>
            <a:r>
              <a:rPr lang="en-US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Srbija</a:t>
            </a:r>
            <a:endParaRPr lang="sr-Latn-CS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Aca 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MARKOVIĆ,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Agencija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za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energetiku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Republike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Srbije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Beograd,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Srbija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e/ee/Southeastern-Europe-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7"/>
          <a:stretch/>
        </p:blipFill>
        <p:spPr bwMode="auto">
          <a:xfrm>
            <a:off x="3491880" y="1628800"/>
            <a:ext cx="52288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1988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SEE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36093"/>
              </p:ext>
            </p:extLst>
          </p:nvPr>
        </p:nvGraphicFramePr>
        <p:xfrm>
          <a:off x="323528" y="3713935"/>
          <a:ext cx="5855985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511">
                  <a:extLst>
                    <a:ext uri="{9D8B030D-6E8A-4147-A177-3AD203B41FA5}">
                      <a16:colId xmlns:a16="http://schemas.microsoft.com/office/drawing/2014/main" val="3630992772"/>
                    </a:ext>
                  </a:extLst>
                </a:gridCol>
                <a:gridCol w="1464158">
                  <a:extLst>
                    <a:ext uri="{9D8B030D-6E8A-4147-A177-3AD203B41FA5}">
                      <a16:colId xmlns:a16="http://schemas.microsoft.com/office/drawing/2014/main" val="2727573417"/>
                    </a:ext>
                  </a:extLst>
                </a:gridCol>
                <a:gridCol w="1464158">
                  <a:extLst>
                    <a:ext uri="{9D8B030D-6E8A-4147-A177-3AD203B41FA5}">
                      <a16:colId xmlns:a16="http://schemas.microsoft.com/office/drawing/2014/main" val="1252487899"/>
                    </a:ext>
                  </a:extLst>
                </a:gridCol>
                <a:gridCol w="1464158">
                  <a:extLst>
                    <a:ext uri="{9D8B030D-6E8A-4147-A177-3AD203B41FA5}">
                      <a16:colId xmlns:a16="http://schemas.microsoft.com/office/drawing/2014/main" val="1378443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Zemlja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Nesp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sr-Latn-RS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redovnog </a:t>
                      </a: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izmirivanja 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računa (%)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Nesp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da se 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dom. </a:t>
                      </a: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adekvatno 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zagreje (%)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Prosečna 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cena* </a:t>
                      </a:r>
                      <a:r>
                        <a:rPr lang="sr-Latn-RS" sz="14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kWh</a:t>
                      </a: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za </a:t>
                      </a:r>
                      <a:r>
                        <a:rPr lang="sr-Latn-R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dom.       (</a:t>
                      </a: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€)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663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EU prosek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10,5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11,2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0,2052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14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Bugarska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28,7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41,3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0,0956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889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Grčka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36,2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29,4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0,1771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70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Mađarska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14,7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0,1114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18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Hrvatska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21,5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12,3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0,1311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002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Rumunija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18,3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13,2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0,1260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645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Srbija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32,7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0,0641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582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Slovenija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14,2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4,9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0,1618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0862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1417" y="6401444"/>
            <a:ext cx="2834430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sz="1400" i="1" dirty="0">
                <a:latin typeface="Arial Narrow" panose="020B0606020202030204" pitchFamily="34" charset="0"/>
              </a:rPr>
              <a:t>*</a:t>
            </a:r>
            <a:r>
              <a:rPr lang="sr-Latn-RS" sz="1400" i="1" dirty="0" smtClean="0">
                <a:latin typeface="Arial Narrow" panose="020B0606020202030204" pitchFamily="34" charset="0"/>
              </a:rPr>
              <a:t>sa </a:t>
            </a:r>
            <a:r>
              <a:rPr lang="sr-Latn-RS" sz="1400" i="1" dirty="0">
                <a:latin typeface="Arial Narrow" panose="020B0606020202030204" pitchFamily="34" charset="0"/>
              </a:rPr>
              <a:t>uračunatim svim porezima i taksama</a:t>
            </a:r>
            <a:endParaRPr lang="sr-Latn-CS" sz="1400" i="1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8838" y="6395334"/>
            <a:ext cx="1400320" cy="317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sz="1400" b="1" i="1" dirty="0" smtClean="0">
                <a:latin typeface="Arial Narrow" panose="020B0606020202030204" pitchFamily="34" charset="0"/>
              </a:rPr>
              <a:t>Izvor: EUROSTAT</a:t>
            </a:r>
            <a:endParaRPr lang="sr-Latn-CS" sz="1400" b="1" i="1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680432"/>
            <a:ext cx="4572000" cy="1077218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sr-Latn-R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Region </a:t>
            </a:r>
            <a:r>
              <a:rPr lang="sr-Latn-RS" sz="1600" dirty="0">
                <a:latin typeface="Arial Narrow" panose="020B0606020202030204" pitchFamily="34" charset="0"/>
                <a:ea typeface="Calibri" panose="020F0502020204030204" pitchFamily="34" charset="0"/>
              </a:rPr>
              <a:t>jugoistočne Evrope u odnosu na ostale delove </a:t>
            </a:r>
            <a:r>
              <a:rPr lang="sr-Latn-R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EU karakteriše to da </a:t>
            </a:r>
            <a:r>
              <a:rPr lang="sr-Latn-RS" sz="1600" dirty="0">
                <a:latin typeface="Arial Narrow" panose="020B0606020202030204" pitchFamily="34" charset="0"/>
                <a:ea typeface="Calibri" panose="020F0502020204030204" pitchFamily="34" charset="0"/>
              </a:rPr>
              <a:t>je da je problem energetskog siromaštva manje prepoznat, jer se posmatra sa manje političkog interesa nego u zemljama zapadne Evrope. 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2967335"/>
            <a:ext cx="5855985" cy="64633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Latn-RS" b="1" i="1" dirty="0">
                <a:latin typeface="Arial Narrow" panose="020B0606020202030204" pitchFamily="34" charset="0"/>
                <a:ea typeface="Calibri" panose="020F0502020204030204" pitchFamily="34" charset="0"/>
              </a:rPr>
              <a:t>Prema podacima </a:t>
            </a:r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koji </a:t>
            </a:r>
            <a:r>
              <a:rPr lang="sr-Latn-RS" b="1" i="1" dirty="0">
                <a:latin typeface="Arial Narrow" panose="020B0606020202030204" pitchFamily="34" charset="0"/>
                <a:ea typeface="Calibri" panose="020F0502020204030204" pitchFamily="34" charset="0"/>
              </a:rPr>
              <a:t>su dati u </a:t>
            </a:r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tabeli, </a:t>
            </a:r>
            <a:r>
              <a:rPr lang="sr-Latn-RS" b="1" i="1" dirty="0">
                <a:latin typeface="Arial Narrow" panose="020B0606020202030204" pitchFamily="34" charset="0"/>
                <a:ea typeface="Calibri" panose="020F0502020204030204" pitchFamily="34" charset="0"/>
              </a:rPr>
              <a:t>vidi se da je situacija u regionu daleko lošija u odnosu na evropski prosek.</a:t>
            </a:r>
            <a:endParaRPr lang="sr-Latn-CS" b="1" i="1" dirty="0"/>
          </a:p>
        </p:txBody>
      </p:sp>
    </p:spTree>
    <p:extLst>
      <p:ext uri="{BB962C8B-B14F-4D97-AF65-F5344CB8AC3E}">
        <p14:creationId xmlns:p14="http://schemas.microsoft.com/office/powerpoint/2010/main" val="510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e/ee/Southeastern-Europe-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37780"/>
          <a:stretch/>
        </p:blipFill>
        <p:spPr bwMode="auto">
          <a:xfrm>
            <a:off x="971600" y="1248905"/>
            <a:ext cx="7848872" cy="52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8183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SEE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528" y="1595120"/>
            <a:ext cx="8639944" cy="1323439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Latn-RS" sz="1600" dirty="0"/>
              <a:t>P</a:t>
            </a:r>
            <a:r>
              <a:rPr lang="sr-Latn-RS" sz="1600" dirty="0" smtClean="0"/>
              <a:t>ostoji </a:t>
            </a:r>
            <a:r>
              <a:rPr lang="sr-Latn-RS" sz="1600" dirty="0"/>
              <a:t>veliki broj kuća na teritoriji jugoistočne Evrope koje su u relativno lošem stanju, ukoliko ih uporedimo sa ostatkom Evrope. </a:t>
            </a:r>
            <a:endParaRPr lang="sr-Latn-RS" sz="1600" dirty="0" smtClean="0"/>
          </a:p>
          <a:p>
            <a:pPr algn="just"/>
            <a:r>
              <a:rPr lang="sr-Latn-RS" sz="1600" dirty="0" smtClean="0"/>
              <a:t>U </a:t>
            </a:r>
            <a:r>
              <a:rPr lang="sr-Latn-RS" sz="1600" dirty="0"/>
              <a:t>prvom redu, nepostojanje toplotne izolacije zidova ili loša toplotna izolacija u kombinaciji sa lošom stolarijom i neadekvatnim održavanjem, doprinosi visokoj energetskoj neefikasnosti mnogih domaćinstava u </a:t>
            </a:r>
            <a:r>
              <a:rPr lang="sr-Latn-RS" sz="1600" dirty="0" smtClean="0"/>
              <a:t>SEE.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64487" y="5912514"/>
            <a:ext cx="5855985" cy="64633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Mehanizmi socijalne i druge pomoći energetski siromašnim domaćinstvima u SEE su jako limitirani, a negde i ne postoje.</a:t>
            </a:r>
            <a:endParaRPr lang="sr-Latn-CS" b="1" i="1" dirty="0"/>
          </a:p>
        </p:txBody>
      </p:sp>
      <p:sp>
        <p:nvSpPr>
          <p:cNvPr id="3" name="Rectangle 2"/>
          <p:cNvSpPr/>
          <p:nvPr/>
        </p:nvSpPr>
        <p:spPr>
          <a:xfrm>
            <a:off x="6804248" y="4034922"/>
            <a:ext cx="2016224" cy="52322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sr-Latn-RS" sz="1400" b="1" i="1" dirty="0" err="1" smtClean="0"/>
              <a:t>Nesp</a:t>
            </a:r>
            <a:r>
              <a:rPr lang="sr-Latn-RS" sz="1400" b="1" i="1" dirty="0" smtClean="0"/>
              <a:t>. </a:t>
            </a:r>
            <a:r>
              <a:rPr lang="sr-Latn-RS" sz="1400" b="1" i="1" dirty="0"/>
              <a:t>da se </a:t>
            </a:r>
            <a:r>
              <a:rPr lang="sr-Latn-RS" sz="1400" b="1" i="1" dirty="0" smtClean="0"/>
              <a:t>dom. </a:t>
            </a:r>
            <a:r>
              <a:rPr lang="sr-Latn-RS" sz="1400" b="1" i="1" dirty="0" err="1" smtClean="0"/>
              <a:t>adek</a:t>
            </a:r>
            <a:r>
              <a:rPr lang="sr-Latn-RS" sz="1400" b="1" i="1" dirty="0" smtClean="0"/>
              <a:t>. </a:t>
            </a:r>
            <a:r>
              <a:rPr lang="sr-Latn-RS" sz="1400" b="1" i="1" dirty="0"/>
              <a:t>zagreje </a:t>
            </a:r>
            <a:r>
              <a:rPr lang="sr-Latn-RS" sz="1400" b="1" i="1" dirty="0" smtClean="0"/>
              <a:t>41,3 </a:t>
            </a:r>
            <a:r>
              <a:rPr lang="sr-Latn-RS" sz="1400" b="1" i="1" dirty="0"/>
              <a:t>% </a:t>
            </a:r>
            <a:r>
              <a:rPr lang="sr-Latn-RS" sz="1400" b="1" i="1" dirty="0" smtClean="0"/>
              <a:t> BG</a:t>
            </a:r>
            <a:endParaRPr lang="sr-Latn-CS" sz="1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51521" y="3284984"/>
            <a:ext cx="3981128" cy="5847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sr-Latn-R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domaćinstava u </a:t>
            </a:r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GR, SRB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 problem sa izmirivanjem računa za energiju</a:t>
            </a:r>
            <a:endParaRPr lang="sr-Latn-C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487" y="4093621"/>
            <a:ext cx="4572000" cy="584775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sr-Latn-RS" sz="1600" dirty="0" smtClean="0"/>
              <a:t>Treba </a:t>
            </a:r>
            <a:r>
              <a:rPr lang="sr-Latn-RS" sz="1600" dirty="0"/>
              <a:t>naglasiti i to da je prosečna cena </a:t>
            </a:r>
            <a:r>
              <a:rPr lang="sr-Latn-RS" sz="1600" dirty="0" err="1" smtClean="0"/>
              <a:t>kWh</a:t>
            </a:r>
            <a:r>
              <a:rPr lang="sr-Latn-RS" sz="1600" dirty="0" smtClean="0"/>
              <a:t> </a:t>
            </a:r>
            <a:r>
              <a:rPr lang="sr-Latn-RS" sz="1600" dirty="0"/>
              <a:t>u </a:t>
            </a:r>
            <a:r>
              <a:rPr lang="sr-Latn-RS" sz="1600" dirty="0" smtClean="0"/>
              <a:t>GR </a:t>
            </a:r>
            <a:r>
              <a:rPr lang="sr-Latn-RS" sz="1600" dirty="0"/>
              <a:t>skoro </a:t>
            </a:r>
            <a:r>
              <a:rPr lang="sr-Latn-RS" sz="1600" b="1" i="1" dirty="0"/>
              <a:t>3 x</a:t>
            </a:r>
            <a:r>
              <a:rPr lang="sr-Latn-RS" sz="1600" dirty="0" smtClean="0"/>
              <a:t> </a:t>
            </a:r>
            <a:r>
              <a:rPr lang="sr-Latn-RS" sz="1600" dirty="0"/>
              <a:t>veća, a u </a:t>
            </a:r>
            <a:r>
              <a:rPr lang="sr-Latn-RS" sz="1600" dirty="0" smtClean="0"/>
              <a:t>BG </a:t>
            </a:r>
            <a:r>
              <a:rPr lang="sr-Latn-RS" sz="1600" b="1" i="1" dirty="0"/>
              <a:t>1,5 </a:t>
            </a:r>
            <a:r>
              <a:rPr lang="sr-Latn-RS" sz="1600" b="1" i="1" dirty="0" smtClean="0"/>
              <a:t>x</a:t>
            </a:r>
            <a:r>
              <a:rPr lang="sr-Latn-RS" sz="1600" dirty="0" smtClean="0"/>
              <a:t> </a:t>
            </a:r>
            <a:r>
              <a:rPr lang="sr-Latn-RS" sz="1600" dirty="0"/>
              <a:t>veća nego u </a:t>
            </a:r>
            <a:r>
              <a:rPr lang="sr-Latn-RS" sz="1600" dirty="0" smtClean="0"/>
              <a:t>SRB.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6463" y="4902259"/>
            <a:ext cx="5123729" cy="830997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Latn-RS" sz="1600" dirty="0" smtClean="0"/>
              <a:t>Ukoliko </a:t>
            </a:r>
            <a:r>
              <a:rPr lang="sr-Latn-RS" sz="1600" dirty="0"/>
              <a:t>bi cene u električne energije za domaćinstva u Srbiji bile na tržišnom nivou, rezultati u pogledu ispitivanih parametara bi bili sigurno lošiji.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moddb.com/images/groups/1/2/1600/srb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30" y="2593908"/>
            <a:ext cx="2798365" cy="39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8183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SRBIJI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528" y="1595120"/>
            <a:ext cx="8639944" cy="830997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Latn-RS" sz="1600" dirty="0">
                <a:latin typeface="Arial Narrow" panose="020B0606020202030204" pitchFamily="34" charset="0"/>
              </a:rPr>
              <a:t>P</a:t>
            </a:r>
            <a:r>
              <a:rPr lang="sr-Latn-RS" sz="1600" dirty="0" smtClean="0">
                <a:latin typeface="Arial Narrow" panose="020B0606020202030204" pitchFamily="34" charset="0"/>
              </a:rPr>
              <a:t>ostoji </a:t>
            </a:r>
            <a:r>
              <a:rPr lang="sr-Latn-RS" sz="1600" dirty="0">
                <a:latin typeface="Arial Narrow" panose="020B0606020202030204" pitchFamily="34" charset="0"/>
              </a:rPr>
              <a:t>više različitih pristupa u oceni siromaštva, pa tako u Srbiji, Republički zavod za statistiku ocenjuje siromaštvo kroz sposobnost stanovništva da zadovolji neke osnovne životne potrebe, dok se u EU koristi pristup koji je baziran na merenju rizika od pojave siromaštva</a:t>
            </a:r>
            <a:endParaRPr lang="sr-Latn-RS" sz="1600" dirty="0" smtClean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407" y="2996952"/>
            <a:ext cx="3472030" cy="8309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Arial Narrow" panose="020B0606020202030204" pitchFamily="34" charset="0"/>
              </a:rPr>
              <a:t>Stopa </a:t>
            </a:r>
            <a:r>
              <a:rPr lang="sr-Latn-RS" sz="1600" dirty="0">
                <a:latin typeface="Arial Narrow" panose="020B0606020202030204" pitchFamily="34" charset="0"/>
              </a:rPr>
              <a:t>siromaštva u Srbiji </a:t>
            </a:r>
            <a:r>
              <a:rPr lang="sr-Latn-RS" sz="1600" dirty="0" smtClean="0">
                <a:latin typeface="Arial Narrow" panose="020B0606020202030204" pitchFamily="34" charset="0"/>
              </a:rPr>
              <a:t>je u </a:t>
            </a:r>
            <a:r>
              <a:rPr lang="sr-Latn-RS" sz="1600" dirty="0">
                <a:latin typeface="Arial Narrow" panose="020B0606020202030204" pitchFamily="34" charset="0"/>
              </a:rPr>
              <a:t>2014. </a:t>
            </a:r>
            <a:r>
              <a:rPr lang="sr-Latn-RS" sz="1600" dirty="0" smtClean="0">
                <a:latin typeface="Arial Narrow" panose="020B0606020202030204" pitchFamily="34" charset="0"/>
              </a:rPr>
              <a:t>god. </a:t>
            </a:r>
            <a:r>
              <a:rPr lang="sr-Latn-RS" sz="1600" dirty="0">
                <a:latin typeface="Arial Narrow" panose="020B0606020202030204" pitchFamily="34" charset="0"/>
              </a:rPr>
              <a:t>iznosila </a:t>
            </a:r>
            <a:r>
              <a:rPr lang="sr-Latn-RS" sz="1600" b="1" i="1" dirty="0">
                <a:latin typeface="Arial Narrow" panose="020B0606020202030204" pitchFamily="34" charset="0"/>
              </a:rPr>
              <a:t>8,9%</a:t>
            </a:r>
            <a:r>
              <a:rPr lang="sr-Latn-RS" sz="1600" dirty="0">
                <a:latin typeface="Arial Narrow" panose="020B0606020202030204" pitchFamily="34" charset="0"/>
              </a:rPr>
              <a:t>, </a:t>
            </a:r>
            <a:r>
              <a:rPr lang="sr-Latn-RS" sz="1600" dirty="0" smtClean="0">
                <a:latin typeface="Arial Narrow" panose="020B0606020202030204" pitchFamily="34" charset="0"/>
              </a:rPr>
              <a:t>odnosno </a:t>
            </a:r>
            <a:r>
              <a:rPr lang="sr-Latn-RS" sz="1600" dirty="0">
                <a:latin typeface="Arial Narrow" panose="020B0606020202030204" pitchFamily="34" charset="0"/>
              </a:rPr>
              <a:t>oko </a:t>
            </a:r>
            <a:r>
              <a:rPr lang="sr-Latn-RS" sz="1600" b="1" i="1" dirty="0" smtClean="0">
                <a:latin typeface="Arial Narrow" panose="020B0606020202030204" pitchFamily="34" charset="0"/>
              </a:rPr>
              <a:t>628.000</a:t>
            </a:r>
            <a:r>
              <a:rPr lang="sr-Latn-RS" sz="1600" dirty="0" smtClean="0">
                <a:latin typeface="Arial Narrow" panose="020B0606020202030204" pitchFamily="34" charset="0"/>
              </a:rPr>
              <a:t> stanovnika se u </a:t>
            </a:r>
            <a:r>
              <a:rPr lang="sr-Latn-RS" sz="1600" dirty="0">
                <a:latin typeface="Arial Narrow" panose="020B0606020202030204" pitchFamily="34" charset="0"/>
              </a:rPr>
              <a:t>Srbiji smatra </a:t>
            </a:r>
            <a:r>
              <a:rPr lang="sr-Latn-RS" sz="1600" dirty="0" smtClean="0">
                <a:latin typeface="Arial Narrow" panose="020B0606020202030204" pitchFamily="34" charset="0"/>
              </a:rPr>
              <a:t>siromašnim*.</a:t>
            </a:r>
            <a:endParaRPr lang="sr-Latn-C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168" y="4602615"/>
            <a:ext cx="2724472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sr-Latn-RS" sz="1600" b="1" i="1" dirty="0" smtClean="0">
                <a:solidFill>
                  <a:schemeClr val="bg1"/>
                </a:solidFill>
              </a:rPr>
              <a:t>14,5%</a:t>
            </a:r>
            <a:r>
              <a:rPr lang="sr-Latn-RS" sz="1600" dirty="0" smtClean="0">
                <a:solidFill>
                  <a:schemeClr val="bg1"/>
                </a:solidFill>
              </a:rPr>
              <a:t>, više od 400.000 dom.</a:t>
            </a:r>
            <a:endParaRPr lang="sr-Latn-C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055" y="2996952"/>
            <a:ext cx="3731809" cy="8309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Arial Narrow" panose="020B0606020202030204" pitchFamily="34" charset="0"/>
              </a:rPr>
              <a:t>Mesečna </a:t>
            </a:r>
            <a:r>
              <a:rPr lang="sr-Latn-RS" sz="1600" dirty="0">
                <a:latin typeface="Arial Narrow" panose="020B0606020202030204" pitchFamily="34" charset="0"/>
              </a:rPr>
              <a:t>potrošnja tih stanovnika je bila niža od linije siromaštva koja je određena kao </a:t>
            </a:r>
            <a:r>
              <a:rPr lang="sr-Latn-RS" sz="1600" b="1" i="1" dirty="0" smtClean="0">
                <a:latin typeface="Arial Narrow" panose="020B0606020202030204" pitchFamily="34" charset="0"/>
              </a:rPr>
              <a:t>11.340</a:t>
            </a:r>
            <a:r>
              <a:rPr lang="sr-Latn-RS" sz="1600" dirty="0" smtClean="0">
                <a:latin typeface="Arial Narrow" panose="020B0606020202030204" pitchFamily="34" charset="0"/>
              </a:rPr>
              <a:t> </a:t>
            </a:r>
            <a:r>
              <a:rPr lang="sr-Latn-RS" sz="1600" b="1" i="1" dirty="0">
                <a:latin typeface="Arial Narrow" panose="020B0606020202030204" pitchFamily="34" charset="0"/>
              </a:rPr>
              <a:t>RSD</a:t>
            </a:r>
            <a:r>
              <a:rPr lang="sr-Latn-RS" sz="1600" dirty="0">
                <a:latin typeface="Arial Narrow" panose="020B0606020202030204" pitchFamily="34" charset="0"/>
              </a:rPr>
              <a:t> mesečno na nivou odraslog </a:t>
            </a:r>
            <a:r>
              <a:rPr lang="sr-Latn-RS" sz="1600" dirty="0" smtClean="0">
                <a:latin typeface="Arial Narrow" panose="020B0606020202030204" pitchFamily="34" charset="0"/>
              </a:rPr>
              <a:t>stanovnika.</a:t>
            </a:r>
            <a:endParaRPr lang="sr-Latn-C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0881" y="6517907"/>
            <a:ext cx="4845878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sz="1400" i="1" dirty="0" smtClean="0">
                <a:latin typeface="Arial Narrow" panose="020B0606020202030204" pitchFamily="34" charset="0"/>
              </a:rPr>
              <a:t>*podaci Tima za socijalno uključivanje i smanjenje siromaštva Vlade RS</a:t>
            </a:r>
            <a:endParaRPr lang="sr-Latn-CS" sz="1400" i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407" y="3923764"/>
            <a:ext cx="8629457" cy="36933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Podaci iz EU SILC istraživanja za 2016. godinu</a:t>
            </a:r>
            <a:endParaRPr lang="sr-Latn-CS" b="1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50495" y="5281023"/>
            <a:ext cx="2558145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sr-Latn-RS" sz="1600" b="1" i="1" dirty="0" smtClean="0">
                <a:solidFill>
                  <a:schemeClr val="bg1"/>
                </a:solidFill>
              </a:rPr>
              <a:t>21,8%</a:t>
            </a:r>
            <a:r>
              <a:rPr lang="sr-Latn-RS" sz="1600" dirty="0" smtClean="0">
                <a:solidFill>
                  <a:schemeClr val="bg1"/>
                </a:solidFill>
              </a:rPr>
              <a:t>, više od 600.000 dom.</a:t>
            </a:r>
            <a:endParaRPr lang="sr-Latn-C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949421505"/>
              </p:ext>
            </p:extLst>
          </p:nvPr>
        </p:nvGraphicFramePr>
        <p:xfrm>
          <a:off x="178407" y="4369720"/>
          <a:ext cx="3473376" cy="216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6209928" y="6014404"/>
            <a:ext cx="2610544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sr-Latn-RS" sz="1600" b="1" i="1" dirty="0" smtClean="0">
                <a:solidFill>
                  <a:schemeClr val="bg1"/>
                </a:solidFill>
              </a:rPr>
              <a:t>32,7%</a:t>
            </a:r>
            <a:r>
              <a:rPr lang="sr-Latn-RS" sz="1600" dirty="0" smtClean="0">
                <a:solidFill>
                  <a:schemeClr val="bg1"/>
                </a:solidFill>
              </a:rPr>
              <a:t>, više od 900.000 dom.</a:t>
            </a:r>
            <a:endParaRPr lang="sr-Latn-C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528" y="2555612"/>
            <a:ext cx="8628112" cy="36933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Podaci Republičkog zavoda za statistiku za 2016. godinu</a:t>
            </a:r>
            <a:endParaRPr lang="sr-Latn-CS" b="1" i="1" dirty="0"/>
          </a:p>
        </p:txBody>
      </p:sp>
    </p:spTree>
    <p:extLst>
      <p:ext uri="{BB962C8B-B14F-4D97-AF65-F5344CB8AC3E}">
        <p14:creationId xmlns:p14="http://schemas.microsoft.com/office/powerpoint/2010/main" val="20043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moddb.com/images/groups/1/2/1600/srb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30" y="2593908"/>
            <a:ext cx="2798365" cy="39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8183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SRBIJI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528" y="1742441"/>
            <a:ext cx="8639944" cy="338554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Latn-RS" sz="1600" b="1" dirty="0" smtClean="0">
                <a:latin typeface="Arial Narrow" panose="020B0606020202030204" pitchFamily="34" charset="0"/>
              </a:rPr>
              <a:t>PROCENA KOLIKO JE STVARNO ENERGETSKI SIROMAŠNIH STANOVNIKA?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407" y="3180645"/>
            <a:ext cx="2967819" cy="64633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sr-Latn-RS" b="1" i="1" dirty="0" smtClean="0">
                <a:latin typeface="Arial Narrow" panose="020B0606020202030204" pitchFamily="34" charset="0"/>
              </a:rPr>
              <a:t>104.101</a:t>
            </a:r>
            <a:r>
              <a:rPr lang="sr-Latn-RS" dirty="0" smtClean="0">
                <a:latin typeface="Arial Narrow" panose="020B0606020202030204" pitchFamily="34" charset="0"/>
              </a:rPr>
              <a:t> porodica </a:t>
            </a:r>
          </a:p>
          <a:p>
            <a:r>
              <a:rPr lang="sr-Latn-RS" dirty="0" smtClean="0">
                <a:latin typeface="Arial Narrow" panose="020B0606020202030204" pitchFamily="34" charset="0"/>
              </a:rPr>
              <a:t>primaoca socijalne pomoći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407" y="4793377"/>
            <a:ext cx="284892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sr-Latn-RS" b="1" i="1" dirty="0" smtClean="0">
                <a:solidFill>
                  <a:schemeClr val="bg1"/>
                </a:solidFill>
              </a:rPr>
              <a:t>Rizik od pojave siromaštva</a:t>
            </a:r>
            <a:endParaRPr lang="sr-Latn-C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62302" y="3180959"/>
            <a:ext cx="1944217" cy="64633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sr-Latn-RS" b="1" i="1" dirty="0" smtClean="0">
                <a:latin typeface="Arial Narrow" panose="020B0606020202030204" pitchFamily="34" charset="0"/>
              </a:rPr>
              <a:t>185.851</a:t>
            </a:r>
            <a:r>
              <a:rPr lang="sr-Latn-RS" dirty="0" smtClean="0">
                <a:latin typeface="Arial Narrow" panose="020B0606020202030204" pitchFamily="34" charset="0"/>
              </a:rPr>
              <a:t> korisnik dečijeg dodatka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0881" y="6517907"/>
            <a:ext cx="4845878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sz="1400" i="1" dirty="0" smtClean="0">
                <a:latin typeface="Arial Narrow" panose="020B0606020202030204" pitchFamily="34" charset="0"/>
              </a:rPr>
              <a:t>*podaci Tima za socijalno uključivanje i smanjenje siromaštva Vlade RS</a:t>
            </a:r>
            <a:endParaRPr lang="sr-Latn-CS" sz="1400" i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407" y="4181467"/>
            <a:ext cx="8628112" cy="36933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Podaci iz EU SILC istraživanja za 2016. godinu</a:t>
            </a:r>
            <a:endParaRPr lang="sr-Latn-CS" b="1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50494" y="4654877"/>
            <a:ext cx="2541021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sr-Latn-RS" b="1" i="1" dirty="0" smtClean="0">
                <a:solidFill>
                  <a:schemeClr val="bg1"/>
                </a:solidFill>
              </a:rPr>
              <a:t>Od 400.000 do 900.000 domaćinstva</a:t>
            </a:r>
            <a:endParaRPr lang="sr-Latn-C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407" y="2507180"/>
            <a:ext cx="8628112" cy="36933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Podaci Republičkog zavoda za statistiku za 2016. godinu</a:t>
            </a:r>
            <a:endParaRPr lang="sr-Latn-C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178407" y="5756588"/>
            <a:ext cx="8593394" cy="64633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Ako uzmemo u obzir i primaoce tuđe nege i pomoći, kao i penzionere sa najnižim penzijama, procene idu od 250.000 pa do 400.000 energetski ugroženih domaćinstava u Srbiji.</a:t>
            </a:r>
            <a:endParaRPr lang="sr-Latn-CS" b="1" i="1" dirty="0"/>
          </a:p>
        </p:txBody>
      </p:sp>
    </p:spTree>
    <p:extLst>
      <p:ext uri="{BB962C8B-B14F-4D97-AF65-F5344CB8AC3E}">
        <p14:creationId xmlns:p14="http://schemas.microsoft.com/office/powerpoint/2010/main" val="23617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26"/>
          <p:cNvSpPr/>
          <p:nvPr/>
        </p:nvSpPr>
        <p:spPr>
          <a:xfrm>
            <a:off x="2267744" y="5853253"/>
            <a:ext cx="2524462" cy="31861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8183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SRBIJI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528" y="1742441"/>
            <a:ext cx="8639944" cy="338554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Latn-RS" sz="1600" b="1" dirty="0" smtClean="0">
                <a:latin typeface="Arial Narrow" panose="020B0606020202030204" pitchFamily="34" charset="0"/>
              </a:rPr>
              <a:t>UREDBA O ENERGETSKI UGROŽENOM KUPCU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407" y="2145280"/>
            <a:ext cx="8642065" cy="107721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Status </a:t>
            </a:r>
            <a:r>
              <a:rPr lang="sr-Latn-RS" sz="1600" dirty="0">
                <a:latin typeface="Arial Narrow" panose="020B0606020202030204" pitchFamily="34" charset="0"/>
                <a:ea typeface="Calibri" panose="020F0502020204030204" pitchFamily="34" charset="0"/>
              </a:rPr>
              <a:t>energetski ugroženog kupca može ostvariti kupac iz kategorije domaćinstava koji živi u jednoj stambenoj jedinici sa jednim mernim mestom na kome se meri potrošnja električne energije (ili prirodnog gasa) a koje troši maksimalnu količinu električne energije propisanu uredbom, kao i domaćinstvo čijem članu, zbog zdravstvenog stanja, obustavom isporuke električne energije može biti ugroženo zdravlje ili život. 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06" y="3347773"/>
            <a:ext cx="8642065" cy="107721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r-Latn-RS" sz="1600" dirty="0">
                <a:latin typeface="Arial Narrow" panose="020B0606020202030204" pitchFamily="34" charset="0"/>
                <a:ea typeface="Calibri" panose="020F0502020204030204" pitchFamily="34" charset="0"/>
              </a:rPr>
              <a:t>Osnovni kriterijumi za sticanje statusa energetski ugroženog kupca su: ukupan mesečni prihod domaćinstva (sva primanja i prihodi domaćinstva), broj članova domaćinstva i imovno stanje. Na osnovu stečenog statusa, energetski ugroženi kupac stiče pravo na umanjenje mesečne obaveze za određene količine električne energije u zavisnosti od broja članova domaćinstva, pod </a:t>
            </a:r>
            <a:r>
              <a:rPr lang="sr-Latn-R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sledećim uslovom: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6917" y="6294388"/>
            <a:ext cx="386280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r-Latn-R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Kupac </a:t>
            </a:r>
            <a:r>
              <a:rPr lang="sr-Latn-RS" dirty="0">
                <a:latin typeface="Arial Narrow" panose="020B0606020202030204" pitchFamily="34" charset="0"/>
                <a:ea typeface="Calibri" panose="020F0502020204030204" pitchFamily="34" charset="0"/>
              </a:rPr>
              <a:t>gubi pravo na umanjenje tog </a:t>
            </a:r>
            <a:r>
              <a:rPr lang="sr-Latn-R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meseca</a:t>
            </a:r>
            <a:endParaRPr lang="sr-Latn-CS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406" y="4607386"/>
            <a:ext cx="4609618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Ostvarena </a:t>
            </a:r>
            <a:r>
              <a:rPr lang="sr-Latn-RS" sz="1600" dirty="0">
                <a:latin typeface="Arial Narrow" panose="020B0606020202030204" pitchFamily="34" charset="0"/>
                <a:ea typeface="Calibri" panose="020F0502020204030204" pitchFamily="34" charset="0"/>
              </a:rPr>
              <a:t>mesečna potrošnja električne </a:t>
            </a:r>
            <a:r>
              <a:rPr lang="sr-Latn-R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energije (</a:t>
            </a:r>
            <a:r>
              <a:rPr lang="sr-Latn-RS" sz="1600" b="1" i="1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Ee</a:t>
            </a:r>
            <a:r>
              <a:rPr lang="sr-Latn-R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)</a:t>
            </a:r>
            <a:r>
              <a:rPr lang="sr-Latn-RS" sz="1600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od količine energije </a:t>
            </a:r>
            <a:r>
              <a:rPr lang="sr-Latn-RS" sz="1600" dirty="0">
                <a:latin typeface="Arial Narrow" panose="020B0606020202030204" pitchFamily="34" charset="0"/>
                <a:ea typeface="Calibri" panose="020F0502020204030204" pitchFamily="34" charset="0"/>
              </a:rPr>
              <a:t>(</a:t>
            </a:r>
            <a:r>
              <a:rPr lang="sr-Latn-RS" sz="1600" b="1" i="1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Eu</a:t>
            </a:r>
            <a:r>
              <a:rPr lang="sr-Latn-R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) na koju kupac ima pravo umanjenja</a:t>
            </a:r>
            <a:endParaRPr lang="sr-Latn-CS" sz="1600" dirty="0"/>
          </a:p>
        </p:txBody>
      </p:sp>
      <p:sp>
        <p:nvSpPr>
          <p:cNvPr id="13" name="Rectangle 12"/>
          <p:cNvSpPr/>
          <p:nvPr/>
        </p:nvSpPr>
        <p:spPr>
          <a:xfrm>
            <a:off x="178406" y="5802540"/>
            <a:ext cx="2000869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4xEu </a:t>
            </a:r>
            <a:r>
              <a:rPr lang="sr-Latn-RS" b="1" i="1" dirty="0">
                <a:latin typeface="Arial Narrow" panose="020B0606020202030204" pitchFamily="34" charset="0"/>
                <a:ea typeface="Calibri" panose="020F0502020204030204" pitchFamily="34" charset="0"/>
              </a:rPr>
              <a:t>≤ </a:t>
            </a:r>
            <a:r>
              <a:rPr lang="sr-Latn-RS" b="1" i="1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Ee</a:t>
            </a:r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≤ 6,5xEu</a:t>
            </a:r>
            <a:r>
              <a:rPr lang="sr-Latn-R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sr-Latn-CS" dirty="0"/>
          </a:p>
        </p:txBody>
      </p:sp>
      <p:sp>
        <p:nvSpPr>
          <p:cNvPr id="21" name="Rectangle 20"/>
          <p:cNvSpPr/>
          <p:nvPr/>
        </p:nvSpPr>
        <p:spPr>
          <a:xfrm>
            <a:off x="4910351" y="4607386"/>
            <a:ext cx="388936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r-Latn-R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Pravo na umanjenje</a:t>
            </a:r>
            <a:endParaRPr lang="sr-Latn-CS" dirty="0"/>
          </a:p>
        </p:txBody>
      </p:sp>
      <p:sp>
        <p:nvSpPr>
          <p:cNvPr id="22" name="Rectangle 21"/>
          <p:cNvSpPr/>
          <p:nvPr/>
        </p:nvSpPr>
        <p:spPr>
          <a:xfrm>
            <a:off x="178405" y="5310692"/>
            <a:ext cx="2000869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sr-Latn-RS" b="1" i="1" dirty="0" err="1">
                <a:latin typeface="Arial Narrow" panose="020B0606020202030204" pitchFamily="34" charset="0"/>
                <a:ea typeface="Calibri" panose="020F0502020204030204" pitchFamily="34" charset="0"/>
              </a:rPr>
              <a:t>Ee</a:t>
            </a:r>
            <a:r>
              <a:rPr lang="sr-Latn-RS" b="1" i="1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≤ 4xEu</a:t>
            </a:r>
            <a:r>
              <a:rPr lang="sr-Latn-R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sr-Latn-CS" dirty="0"/>
          </a:p>
        </p:txBody>
      </p:sp>
      <p:sp>
        <p:nvSpPr>
          <p:cNvPr id="23" name="Rectangle 22"/>
          <p:cNvSpPr/>
          <p:nvPr/>
        </p:nvSpPr>
        <p:spPr>
          <a:xfrm>
            <a:off x="4936916" y="5315020"/>
            <a:ext cx="386280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r-Cyrl-CS" b="1" i="1" dirty="0" smtClean="0">
                <a:latin typeface="Arial Narrow" panose="020B0606020202030204" pitchFamily="34" charset="0"/>
              </a:rPr>
              <a:t>100%</a:t>
            </a:r>
            <a:r>
              <a:rPr lang="sr-Cyrl-CS" dirty="0" smtClean="0">
                <a:latin typeface="Arial Narrow" panose="020B0606020202030204" pitchFamily="34" charset="0"/>
              </a:rPr>
              <a:t> </a:t>
            </a:r>
            <a:r>
              <a:rPr lang="sr-Latn-CS" dirty="0" smtClean="0">
                <a:latin typeface="Arial Narrow" panose="020B0606020202030204" pitchFamily="34" charset="0"/>
              </a:rPr>
              <a:t>količine</a:t>
            </a:r>
            <a:endParaRPr lang="sr-Latn-CS" dirty="0"/>
          </a:p>
        </p:txBody>
      </p:sp>
      <p:sp>
        <p:nvSpPr>
          <p:cNvPr id="24" name="Rectangle 23"/>
          <p:cNvSpPr/>
          <p:nvPr/>
        </p:nvSpPr>
        <p:spPr>
          <a:xfrm>
            <a:off x="4936916" y="5802540"/>
            <a:ext cx="386280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r-Latn-CS" b="1" i="1" dirty="0">
                <a:latin typeface="Arial Narrow" panose="020B0606020202030204" pitchFamily="34" charset="0"/>
              </a:rPr>
              <a:t>5</a:t>
            </a:r>
            <a:r>
              <a:rPr lang="sr-Cyrl-CS" b="1" i="1" dirty="0" smtClean="0">
                <a:latin typeface="Arial Narrow" panose="020B0606020202030204" pitchFamily="34" charset="0"/>
              </a:rPr>
              <a:t>0% </a:t>
            </a:r>
            <a:r>
              <a:rPr lang="sr-Latn-CS" dirty="0" smtClean="0">
                <a:latin typeface="Arial Narrow" panose="020B0606020202030204" pitchFamily="34" charset="0"/>
              </a:rPr>
              <a:t>količine</a:t>
            </a:r>
            <a:endParaRPr lang="sr-Latn-CS" dirty="0"/>
          </a:p>
        </p:txBody>
      </p:sp>
      <p:sp>
        <p:nvSpPr>
          <p:cNvPr id="25" name="Rectangle 24"/>
          <p:cNvSpPr/>
          <p:nvPr/>
        </p:nvSpPr>
        <p:spPr>
          <a:xfrm>
            <a:off x="179296" y="6294388"/>
            <a:ext cx="1999979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6,5x </a:t>
            </a:r>
            <a:r>
              <a:rPr lang="sr-Latn-RS" b="1" i="1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Eu</a:t>
            </a:r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≤ </a:t>
            </a:r>
            <a:r>
              <a:rPr lang="sr-Latn-RS" b="1" i="1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Ee</a:t>
            </a:r>
            <a:r>
              <a:rPr lang="sr-Latn-RS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sr-Latn-CS" dirty="0"/>
          </a:p>
        </p:txBody>
      </p:sp>
      <p:sp>
        <p:nvSpPr>
          <p:cNvPr id="17" name="Right Arrow 16"/>
          <p:cNvSpPr/>
          <p:nvPr/>
        </p:nvSpPr>
        <p:spPr>
          <a:xfrm>
            <a:off x="2267744" y="5350163"/>
            <a:ext cx="2524462" cy="31861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8" name="Right Arrow 27"/>
          <p:cNvSpPr/>
          <p:nvPr/>
        </p:nvSpPr>
        <p:spPr>
          <a:xfrm>
            <a:off x="2267744" y="6378971"/>
            <a:ext cx="2524462" cy="31861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340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lektrodistributivna podruÄja u Srbij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75" b="99063" l="1471" r="86029">
                        <a14:backgroundMark x1="93566" y1="31094" x2="53493" y2="30625"/>
                        <a14:backgroundMark x1="53309" y1="30469" x2="55515" y2="625"/>
                        <a14:backgroundMark x1="55515" y1="625" x2="98162" y2="1406"/>
                        <a14:backgroundMark x1="97978" y1="2344" x2="98162" y2="9375"/>
                        <a14:backgroundMark x1="97978" y1="10000" x2="97610" y2="29063"/>
                        <a14:backgroundMark x1="93015" y1="31094" x2="98529" y2="29688"/>
                        <a14:backgroundMark x1="97610" y1="29063" x2="98529" y2="31094"/>
                        <a14:backgroundMark x1="4412" y1="2031" x2="63235" y2="1406"/>
                        <a14:backgroundMark x1="63235" y1="2344" x2="63787" y2="6250"/>
                        <a14:backgroundMark x1="63235" y1="6094" x2="2206" y2="5625"/>
                        <a14:backgroundMark x1="47243" y1="7656" x2="47243" y2="23125"/>
                        <a14:backgroundMark x1="46691" y1="23125" x2="51103" y2="25781"/>
                        <a14:backgroundMark x1="51103" y1="25781" x2="53860" y2="25313"/>
                        <a14:backgroundMark x1="47243" y1="7656" x2="55699" y2="7656"/>
                        <a14:backgroundMark x1="51654" y1="7500" x2="52757" y2="25469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" t="5568" r="18919" b="1705"/>
          <a:stretch/>
        </p:blipFill>
        <p:spPr bwMode="auto">
          <a:xfrm>
            <a:off x="272449" y="1198116"/>
            <a:ext cx="4045076" cy="554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8183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SRBIJI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7625" y="3126994"/>
            <a:ext cx="1023602" cy="33855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sr-Latn-R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2,38%</a:t>
            </a:r>
            <a:endParaRPr lang="sr-Latn-C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0465" y="2059498"/>
            <a:ext cx="1472116" cy="64633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sr-Latn-RS" b="1" i="1" dirty="0" smtClean="0">
                <a:latin typeface="Arial Narrow" panose="020B0606020202030204" pitchFamily="34" charset="0"/>
              </a:rPr>
              <a:t>68.067</a:t>
            </a:r>
            <a:r>
              <a:rPr lang="sr-Latn-RS" dirty="0" smtClean="0">
                <a:latin typeface="Arial Narrow" panose="020B0606020202030204" pitchFamily="34" charset="0"/>
              </a:rPr>
              <a:t> kupac u Srbiji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7625" y="1604660"/>
            <a:ext cx="7200623" cy="338554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1600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Zaključno sa decembrom 2016. godine, status energetski ugroženog kupca ostvarilo je:</a:t>
            </a:r>
            <a:endParaRPr lang="sr-Latn-CS" sz="16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4046403" y="2814556"/>
            <a:ext cx="4810454" cy="1200329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Latn-RS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Očigledno postoji disproporcija između kupaca sa statusom energetski ugroženih i procenjenog broja domaćinstva koje je izloženo riziku energetskog siromaštva.</a:t>
            </a:r>
            <a:endParaRPr lang="sr-Latn-CS" b="1" dirty="0"/>
          </a:p>
        </p:txBody>
      </p:sp>
      <p:sp>
        <p:nvSpPr>
          <p:cNvPr id="17" name="Rectangle 16"/>
          <p:cNvSpPr/>
          <p:nvPr/>
        </p:nvSpPr>
        <p:spPr>
          <a:xfrm>
            <a:off x="1271385" y="4543032"/>
            <a:ext cx="1023602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37,71%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15816" y="5048807"/>
            <a:ext cx="1023602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32,45%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4023" y="1590750"/>
            <a:ext cx="1023602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20,63%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38554" y="3085138"/>
            <a:ext cx="1023602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6,82%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41487" y="2051941"/>
            <a:ext cx="2088232" cy="64633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Njihovi računi su umanjeni za iznos od:</a:t>
            </a:r>
            <a:endParaRPr lang="sr-Latn-CS" dirty="0"/>
          </a:p>
        </p:txBody>
      </p:sp>
      <p:sp>
        <p:nvSpPr>
          <p:cNvPr id="24" name="Rectangle 23"/>
          <p:cNvSpPr/>
          <p:nvPr/>
        </p:nvSpPr>
        <p:spPr>
          <a:xfrm>
            <a:off x="6760016" y="2051941"/>
            <a:ext cx="2088232" cy="64633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sr-Latn-RS" b="1" i="1" dirty="0" smtClean="0">
                <a:latin typeface="Arial Narrow" panose="020B0606020202030204" pitchFamily="34" charset="0"/>
              </a:rPr>
              <a:t>762.574.524,63 RSD </a:t>
            </a:r>
            <a:r>
              <a:rPr lang="sr-Latn-RS" i="1" dirty="0" smtClean="0">
                <a:latin typeface="Arial Narrow" panose="020B0606020202030204" pitchFamily="34" charset="0"/>
              </a:rPr>
              <a:t>ili oko</a:t>
            </a:r>
            <a:r>
              <a:rPr lang="sr-Latn-RS" b="1" i="1" dirty="0" smtClean="0">
                <a:latin typeface="Arial Narrow" panose="020B0606020202030204" pitchFamily="34" charset="0"/>
              </a:rPr>
              <a:t> 6,5 </a:t>
            </a:r>
            <a:r>
              <a:rPr lang="sr-Latn-RS" b="1" i="1" dirty="0" err="1" smtClean="0">
                <a:latin typeface="Arial Narrow" panose="020B0606020202030204" pitchFamily="34" charset="0"/>
              </a:rPr>
              <a:t>miliiona</a:t>
            </a:r>
            <a:r>
              <a:rPr lang="sr-Latn-RS" b="1" i="1" dirty="0" smtClean="0">
                <a:latin typeface="Arial Narrow" panose="020B0606020202030204" pitchFamily="34" charset="0"/>
              </a:rPr>
              <a:t> €</a:t>
            </a:r>
            <a:r>
              <a:rPr lang="sr-Latn-RS" dirty="0" smtClean="0">
                <a:latin typeface="Arial Narrow" panose="020B0606020202030204" pitchFamily="34" charset="0"/>
              </a:rPr>
              <a:t> 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46403" y="5657671"/>
            <a:ext cx="4791575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r-Latn-RS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Sam obuhvat Uredbe, u prvom redu poprilično restriktivni iznosi ukupnog prihoda kojim se uslovljava ostvarenje prava na status energetski </a:t>
            </a:r>
            <a:r>
              <a:rPr lang="sr-Latn-RS" i="1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ugrož</a:t>
            </a:r>
            <a:r>
              <a:rPr lang="sr-Latn-RS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 kupca</a:t>
            </a:r>
            <a:endParaRPr lang="sr-Latn-CS" i="1" dirty="0">
              <a:latin typeface="Arial Narrow" panose="020B0606020202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46403" y="4135872"/>
            <a:ext cx="4791577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r-Latn-RS" b="1" dirty="0" smtClean="0">
                <a:latin typeface="Arial Narrow" panose="020B0606020202030204" pitchFamily="34" charset="0"/>
              </a:rPr>
              <a:t>Dva su osnovna razloga:</a:t>
            </a:r>
            <a:endParaRPr lang="sr-Latn-CS" b="1" dirty="0"/>
          </a:p>
        </p:txBody>
      </p:sp>
      <p:sp>
        <p:nvSpPr>
          <p:cNvPr id="27" name="Rectangle 26"/>
          <p:cNvSpPr/>
          <p:nvPr/>
        </p:nvSpPr>
        <p:spPr>
          <a:xfrm>
            <a:off x="4402580" y="4626191"/>
            <a:ext cx="4435399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r-Latn-CS" i="1" dirty="0" smtClean="0">
                <a:latin typeface="Arial Narrow" panose="020B0606020202030204" pitchFamily="34" charset="0"/>
              </a:rPr>
              <a:t>Ne ostvarivanje prava zbog nekog od formalnih razloga (podstanarski status bez ugovora, i sl.) ili neinformisanosti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2879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8183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ZAKLJUČAK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986393"/>
            <a:ext cx="8496944" cy="434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Energetsko siromaštvo kao pojam i dalje nije jednoznačno definisan u EU. Nedostatak jedinstvene definicije energetskog siromaštva ima kao posledicu nepostojanje zvaničnog podatka o obimu energetskog siromaštva u Evropi, pa se procene kreću od 50 miliona pa čak do 160 miliona građana, u zavisnosti od načina definisanja. </a:t>
            </a:r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pogledu regiona jugoistočne Evrope u odnosu na ostale delove EU, problem energetskog siromaštva je manje prepoznat, jer se posmatra sa manje političkog interesa nego u zemljama zapadne Evrope. </a:t>
            </a:r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kombinaciji sa ekonomskim problemima, niskim životnim standardom i niskim prosečnim platama u većini zemalja jugoistočne Evrope, ovaj region je posebno ugrožen sa stanovišta energetskog siromaštva, tako da je potrebno više pažnje posvetiti ovom problemu. </a:t>
            </a:r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Republici Srbiji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kontrolu energetskog siromaštva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delom vrši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uspostavljanjem garantovane cene električne energije na nižem nivou od tržišne. </a:t>
            </a:r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8183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ZAKLJUČAK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022277"/>
            <a:ext cx="8712968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Gledano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 stanovišta energetskog siromaštva, niže cene električne energije se pozitivno odražavaju na njegov pad, međutim neodrživo poslovanje garantovanog snabdevača će za posledicu imati smanjenje investicija u nove proizvodne kapacitete, što se dugoročno odražava i na pad proizvodnje. 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pored toga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imamo i nezadovoljavajući nivo rešenja energetski ugroženih kupaca. Prethodnu konstataciju izvodimo iz činjenice da je na osnovu iznetih analiza procenjeno da postoji od 250 pa do 400 hiljada energetski ugroženih domaćinstava u Srbiji, dok sa druge strane pravo na status energetski ugroženog kupca ostvaruje tek nešto više od 68 hiljada kupaca. </a:t>
            </a:r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Beogradski </a:t>
            </a:r>
            <a:r>
              <a:rPr lang="sr-Latn-R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konzum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najdrastičniji primer odstupanja.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narednom periodu treba posvetiti više pažnje ovom problemu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potrebna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odgovarajuća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reakcija države sa čitavim nizom mera, kako bi se problem energetskog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siromaštva tretirao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adekvatan način.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8640960" cy="504056"/>
          </a:xfrm>
        </p:spPr>
        <p:txBody>
          <a:bodyPr>
            <a:normAutofit/>
          </a:bodyPr>
          <a:lstStyle/>
          <a:p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Hvala na pažnji / Thank you for your attention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1988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UVOD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3"/>
            <a:ext cx="8496944" cy="4680520"/>
          </a:xfrm>
        </p:spPr>
        <p:txBody>
          <a:bodyPr>
            <a:noAutofit/>
          </a:bodyPr>
          <a:lstStyle/>
          <a:p>
            <a:pPr marL="446088" indent="-446088">
              <a:buBlip>
                <a:blip r:embed="rId2"/>
              </a:buBlip>
            </a:pPr>
            <a:r>
              <a:rPr lang="sr-Latn-RS" sz="1600" dirty="0" smtClean="0">
                <a:latin typeface="Arial Narrow" panose="020B0606020202030204" pitchFamily="34" charset="0"/>
              </a:rPr>
              <a:t>Osim </a:t>
            </a:r>
            <a:r>
              <a:rPr lang="sr-Latn-RS" sz="1600" dirty="0">
                <a:latin typeface="Arial Narrow" panose="020B0606020202030204" pitchFamily="34" charset="0"/>
              </a:rPr>
              <a:t>kupaca čiji je cilj da dobiju pouzdano snabdevanje po što nižoj ceni i proizvođača električne energije koji za cilj imaju povećanje efikasnosti poslovanja kroz smanjenje troškova, </a:t>
            </a:r>
            <a:r>
              <a:rPr lang="sr-Latn-RS" sz="1600" dirty="0" smtClean="0">
                <a:latin typeface="Arial Narrow" panose="020B0606020202030204" pitchFamily="34" charset="0"/>
              </a:rPr>
              <a:t>na tržištu električne energije kao </a:t>
            </a:r>
            <a:r>
              <a:rPr lang="sr-Latn-RS" sz="1600" dirty="0">
                <a:latin typeface="Arial Narrow" panose="020B0606020202030204" pitchFamily="34" charset="0"/>
              </a:rPr>
              <a:t>aktivnu zainteresovanu stranu imamo i </a:t>
            </a:r>
            <a:r>
              <a:rPr lang="sr-Latn-RS" sz="1600" dirty="0" smtClean="0">
                <a:latin typeface="Arial Narrow" panose="020B0606020202030204" pitchFamily="34" charset="0"/>
              </a:rPr>
              <a:t>državu: direktno </a:t>
            </a:r>
            <a:r>
              <a:rPr lang="sr-Latn-RS" sz="1600" dirty="0">
                <a:latin typeface="Arial Narrow" panose="020B0606020202030204" pitchFamily="34" charset="0"/>
              </a:rPr>
              <a:t>kao </a:t>
            </a:r>
            <a:r>
              <a:rPr lang="sr-Latn-RS" sz="1600" dirty="0" smtClean="0">
                <a:latin typeface="Arial Narrow" panose="020B0606020202030204" pitchFamily="34" charset="0"/>
              </a:rPr>
              <a:t>vlasnika </a:t>
            </a:r>
            <a:r>
              <a:rPr lang="sr-Latn-RS" sz="1600" dirty="0" err="1">
                <a:latin typeface="Arial Narrow" panose="020B0606020202030204" pitchFamily="34" charset="0"/>
              </a:rPr>
              <a:t>elektroprivrednih</a:t>
            </a:r>
            <a:r>
              <a:rPr lang="sr-Latn-RS" sz="1600" dirty="0">
                <a:latin typeface="Arial Narrow" panose="020B0606020202030204" pitchFamily="34" charset="0"/>
              </a:rPr>
              <a:t> preduzeća, </a:t>
            </a:r>
            <a:r>
              <a:rPr lang="sr-Latn-RS" sz="1600" dirty="0" smtClean="0">
                <a:latin typeface="Arial Narrow" panose="020B0606020202030204" pitchFamily="34" charset="0"/>
              </a:rPr>
              <a:t>i </a:t>
            </a:r>
            <a:r>
              <a:rPr lang="sr-Latn-RS" sz="1600" dirty="0">
                <a:latin typeface="Arial Narrow" panose="020B0606020202030204" pitchFamily="34" charset="0"/>
              </a:rPr>
              <a:t>indirektno, kao </a:t>
            </a:r>
            <a:r>
              <a:rPr lang="sr-Latn-RS" sz="1600" dirty="0" smtClean="0">
                <a:latin typeface="Arial Narrow" panose="020B0606020202030204" pitchFamily="34" charset="0"/>
              </a:rPr>
              <a:t>stranu koja </a:t>
            </a:r>
            <a:r>
              <a:rPr lang="sr-Latn-RS" sz="1600" dirty="0">
                <a:latin typeface="Arial Narrow" panose="020B0606020202030204" pitchFamily="34" charset="0"/>
              </a:rPr>
              <a:t>će uz pomoć propisa pokušati da utiče na </a:t>
            </a:r>
            <a:r>
              <a:rPr lang="sr-Latn-RS" sz="1600" dirty="0" smtClean="0">
                <a:latin typeface="Arial Narrow" panose="020B0606020202030204" pitchFamily="34" charset="0"/>
              </a:rPr>
              <a:t>tržište </a:t>
            </a:r>
            <a:r>
              <a:rPr lang="sr-Latn-RS" sz="1600" dirty="0">
                <a:latin typeface="Arial Narrow" panose="020B0606020202030204" pitchFamily="34" charset="0"/>
              </a:rPr>
              <a:t>i da na taj način zaštiti javni interes.</a:t>
            </a:r>
          </a:p>
          <a:p>
            <a:pPr marL="446088" indent="-446088">
              <a:buBlip>
                <a:blip r:embed="rId2"/>
              </a:buBlip>
            </a:pPr>
            <a:r>
              <a:rPr lang="sr-Latn-RS" sz="1600" dirty="0">
                <a:latin typeface="Arial Narrow" panose="020B0606020202030204" pitchFamily="34" charset="0"/>
              </a:rPr>
              <a:t>U oblasti prirodnih </a:t>
            </a:r>
            <a:r>
              <a:rPr lang="sr-Latn-RS" sz="1600" dirty="0" smtClean="0">
                <a:latin typeface="Arial Narrow" panose="020B0606020202030204" pitchFamily="34" charset="0"/>
              </a:rPr>
              <a:t>monopola, </a:t>
            </a:r>
            <a:r>
              <a:rPr lang="sr-Latn-RS" sz="1600" dirty="0">
                <a:latin typeface="Arial Narrow" panose="020B0606020202030204" pitchFamily="34" charset="0"/>
              </a:rPr>
              <a:t>regulacija cena pristupa sistemu (tzv. „</a:t>
            </a:r>
            <a:r>
              <a:rPr lang="sr-Latn-RS" sz="1600" dirty="0" err="1">
                <a:latin typeface="Arial Narrow" panose="020B0606020202030204" pitchFamily="34" charset="0"/>
              </a:rPr>
              <a:t>mrežarina</a:t>
            </a:r>
            <a:r>
              <a:rPr lang="sr-Latn-RS" sz="1600" dirty="0">
                <a:latin typeface="Arial Narrow" panose="020B0606020202030204" pitchFamily="34" charset="0"/>
              </a:rPr>
              <a:t>“) ne samo da je opravdana i potrebna, već je i nužna. </a:t>
            </a:r>
            <a:endParaRPr lang="sr-Latn-RS" sz="1600" dirty="0" smtClean="0">
              <a:latin typeface="Arial Narrow" panose="020B0606020202030204" pitchFamily="34" charset="0"/>
            </a:endParaRPr>
          </a:p>
          <a:p>
            <a:pPr marL="446088" indent="-446088">
              <a:buBlip>
                <a:blip r:embed="rId2"/>
              </a:buBlip>
            </a:pPr>
            <a:r>
              <a:rPr lang="sr-Latn-RS" sz="1600" dirty="0" smtClean="0">
                <a:latin typeface="Arial Narrow" panose="020B0606020202030204" pitchFamily="34" charset="0"/>
              </a:rPr>
              <a:t>Regulisane </a:t>
            </a:r>
            <a:r>
              <a:rPr lang="sr-Latn-RS" sz="1600" dirty="0">
                <a:latin typeface="Arial Narrow" panose="020B0606020202030204" pitchFamily="34" charset="0"/>
              </a:rPr>
              <a:t>cene električne energije za garantovano snabdevanje predstavljaju glavnu barijeru za uvođenje efikasne tržišne konkurencije između snabdevača i razvoj </a:t>
            </a:r>
            <a:r>
              <a:rPr lang="sr-Latn-RS" sz="1600" dirty="0" smtClean="0">
                <a:latin typeface="Arial Narrow" panose="020B0606020202030204" pitchFamily="34" charset="0"/>
              </a:rPr>
              <a:t>tržišta.</a:t>
            </a:r>
            <a:endParaRPr lang="sr-Latn-RS" sz="1600" dirty="0">
              <a:latin typeface="Arial Narrow" panose="020B0606020202030204" pitchFamily="34" charset="0"/>
            </a:endParaRPr>
          </a:p>
          <a:p>
            <a:pPr marL="446088" indent="-446088">
              <a:buBlip>
                <a:blip r:embed="rId2"/>
              </a:buBlip>
            </a:pPr>
            <a:r>
              <a:rPr lang="sr-Latn-RS" sz="1600" dirty="0" smtClean="0">
                <a:latin typeface="Arial Narrow" panose="020B0606020202030204" pitchFamily="34" charset="0"/>
              </a:rPr>
              <a:t>Zakonom </a:t>
            </a:r>
            <a:r>
              <a:rPr lang="sr-Latn-RS" sz="1600" dirty="0">
                <a:latin typeface="Arial Narrow" panose="020B0606020202030204" pitchFamily="34" charset="0"/>
              </a:rPr>
              <a:t>o energetici (član 89.) propisuje se četiri kriterijuma na osnovu kojih se analizira potreba regulisanja cena: ostvareni nivo konkurentnosti na domaćem tržištu električne energije, razvoja regionalnog tržišta električne energije, procena raspoloživih </a:t>
            </a:r>
            <a:r>
              <a:rPr lang="sr-Latn-RS" sz="1600" dirty="0" err="1">
                <a:latin typeface="Arial Narrow" panose="020B0606020202030204" pitchFamily="34" charset="0"/>
              </a:rPr>
              <a:t>prekograničnih</a:t>
            </a:r>
            <a:r>
              <a:rPr lang="sr-Latn-RS" sz="1600" dirty="0">
                <a:latin typeface="Arial Narrow" panose="020B0606020202030204" pitchFamily="34" charset="0"/>
              </a:rPr>
              <a:t> kapaciteta i </a:t>
            </a:r>
            <a:r>
              <a:rPr lang="sr-Latn-RS" sz="1600" u="sng" dirty="0">
                <a:latin typeface="Arial Narrow" panose="020B0606020202030204" pitchFamily="34" charset="0"/>
              </a:rPr>
              <a:t>dostignuti stepen zaštite energetski ugroženih kupaca</a:t>
            </a:r>
            <a:r>
              <a:rPr lang="sr-Latn-RS" sz="1600" dirty="0">
                <a:latin typeface="Arial Narrow" panose="020B0606020202030204" pitchFamily="34" charset="0"/>
              </a:rPr>
              <a:t>.</a:t>
            </a:r>
          </a:p>
          <a:p>
            <a:pPr marL="446088" indent="-446088">
              <a:buBlip>
                <a:blip r:embed="rId2"/>
              </a:buBlip>
            </a:pPr>
            <a:r>
              <a:rPr lang="sr-Latn-RS" sz="1600" dirty="0">
                <a:latin typeface="Arial Narrow" panose="020B0606020202030204" pitchFamily="34" charset="0"/>
              </a:rPr>
              <a:t>Poslednji kriterijum je najteže proceniti jer jedinstvene i jednoznačne definicije ko su stvarno energetski ugroženi kupci, odnosno sa tim u vezi, koji deo stanovništva možemo smatrati energetski siromašnim, nažalost nema. </a:t>
            </a:r>
            <a:endParaRPr lang="sr-Latn-RS" sz="1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11" y="962298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EU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153298"/>
              </p:ext>
            </p:extLst>
          </p:nvPr>
        </p:nvGraphicFramePr>
        <p:xfrm>
          <a:off x="329711" y="1471216"/>
          <a:ext cx="849694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59024" y="2119288"/>
            <a:ext cx="2190925" cy="2954634"/>
            <a:chOff x="0" y="0"/>
            <a:chExt cx="8496944" cy="596700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8496944" cy="596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29128" y="29128"/>
              <a:ext cx="8438688" cy="538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kern="1200" dirty="0" smtClean="0">
                  <a:latin typeface="Arial Narrow" panose="020B0606020202030204" pitchFamily="34" charset="0"/>
                </a:rPr>
                <a:t>Učešće troškova energije evropskih domaćinstava u njihovim ukupnim troškovima</a:t>
              </a:r>
              <a:endParaRPr lang="sr-Latn-CS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20107" y="2610027"/>
            <a:ext cx="136815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latin typeface="Arial Narrow" panose="020B0606020202030204" pitchFamily="34" charset="0"/>
              </a:rPr>
              <a:t>3% Malta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7236" y="2610027"/>
            <a:ext cx="169218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latin typeface="Arial Narrow" panose="020B0606020202030204" pitchFamily="34" charset="0"/>
              </a:rPr>
              <a:t>5,8% EU prosek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8401" y="2610027"/>
            <a:ext cx="169218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latin typeface="Arial Narrow" panose="020B0606020202030204" pitchFamily="34" charset="0"/>
              </a:rPr>
              <a:t>14,5% Slovačka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4323" y="2119288"/>
            <a:ext cx="169218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latin typeface="Arial Narrow" panose="020B0606020202030204" pitchFamily="34" charset="0"/>
              </a:rPr>
              <a:t>2014. godina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7194" y="3631322"/>
            <a:ext cx="1989902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5,7%        2004. godine</a:t>
            </a:r>
            <a:endParaRPr lang="sr-Latn-C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7194" y="3120674"/>
            <a:ext cx="5090481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Domaćinstva sa najnižim prihodima</a:t>
            </a:r>
            <a:endParaRPr lang="sr-Latn-C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6510" y="3631322"/>
            <a:ext cx="1864077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8,6%       2014. godine</a:t>
            </a:r>
            <a:endParaRPr lang="sr-Latn-C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10800000">
            <a:off x="5384393" y="3548571"/>
            <a:ext cx="432048" cy="50405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4" name="TextBox 23"/>
          <p:cNvSpPr txBox="1"/>
          <p:nvPr/>
        </p:nvSpPr>
        <p:spPr>
          <a:xfrm>
            <a:off x="5624143" y="3714073"/>
            <a:ext cx="78366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+ </a:t>
            </a:r>
            <a:r>
              <a:rPr lang="sr-Latn-CS" sz="1600" b="1" dirty="0" smtClean="0">
                <a:latin typeface="Arial Narrow" panose="020B0606020202030204" pitchFamily="34" charset="0"/>
              </a:rPr>
              <a:t>2,9</a:t>
            </a:r>
            <a:r>
              <a:rPr lang="en-US" sz="1600" b="1" dirty="0" smtClean="0">
                <a:latin typeface="Arial Narrow" panose="020B0606020202030204" pitchFamily="34" charset="0"/>
              </a:rPr>
              <a:t>%</a:t>
            </a:r>
            <a:endParaRPr lang="sr-Latn-C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7194" y="4735368"/>
            <a:ext cx="19899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latin typeface="Arial Narrow" panose="020B0606020202030204" pitchFamily="34" charset="0"/>
              </a:rPr>
              <a:t>4,1%        2004. godine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7194" y="4224720"/>
            <a:ext cx="509048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 Narrow" panose="020B0606020202030204" pitchFamily="34" charset="0"/>
              </a:rPr>
              <a:t>Sva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doma</a:t>
            </a:r>
            <a:r>
              <a:rPr lang="sr-Latn-CS" sz="1600" dirty="0" err="1" smtClean="0">
                <a:latin typeface="Arial Narrow" panose="020B0606020202030204" pitchFamily="34" charset="0"/>
              </a:rPr>
              <a:t>ćinstva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6510" y="4735368"/>
            <a:ext cx="1864077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latin typeface="Arial Narrow" panose="020B0606020202030204" pitchFamily="34" charset="0"/>
              </a:rPr>
              <a:t>5,8%       2014. godine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5384393" y="4652617"/>
            <a:ext cx="432048" cy="50405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9" name="TextBox 28"/>
          <p:cNvSpPr txBox="1"/>
          <p:nvPr/>
        </p:nvSpPr>
        <p:spPr>
          <a:xfrm>
            <a:off x="5624143" y="4818119"/>
            <a:ext cx="78366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+ </a:t>
            </a:r>
            <a:r>
              <a:rPr lang="sr-Latn-CS" sz="1600" b="1" dirty="0" smtClean="0">
                <a:latin typeface="Arial Narrow" panose="020B0606020202030204" pitchFamily="34" charset="0"/>
              </a:rPr>
              <a:t>2,7</a:t>
            </a:r>
            <a:r>
              <a:rPr lang="en-US" sz="1600" b="1" dirty="0" smtClean="0">
                <a:latin typeface="Arial Narrow" panose="020B0606020202030204" pitchFamily="34" charset="0"/>
              </a:rPr>
              <a:t>%</a:t>
            </a:r>
            <a:endParaRPr lang="sr-Latn-CS" sz="1600" b="1" dirty="0">
              <a:latin typeface="Arial Narrow" panose="020B0606020202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2031" y="5258602"/>
            <a:ext cx="844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1600" dirty="0">
                <a:latin typeface="Arial Narrow" panose="020B0606020202030204" pitchFamily="34" charset="0"/>
              </a:rPr>
              <a:t>Iako domaćinstva sa višim prihodima imaju tendenciju i većih troškova energije, u razmatranom periodu se uočava </a:t>
            </a:r>
            <a:r>
              <a:rPr lang="sr-Latn-RS" sz="1600" b="1" dirty="0">
                <a:latin typeface="Arial Narrow" panose="020B0606020202030204" pitchFamily="34" charset="0"/>
              </a:rPr>
              <a:t>obrnuta proporcionalnost</a:t>
            </a:r>
            <a:r>
              <a:rPr lang="sr-Latn-RS" sz="1600" dirty="0">
                <a:latin typeface="Arial Narrow" panose="020B0606020202030204" pitchFamily="34" charset="0"/>
              </a:rPr>
              <a:t> učešća troškova energije u ukupnim troškovima, kada se posmatraju kategorije kupaca u smislu ukupnih prihoda (domaćinstva sa malim prihodima, domaćinstva sa srednjim prihodima itd</a:t>
            </a:r>
            <a:r>
              <a:rPr lang="sr-Latn-RS" sz="1600" dirty="0" smtClean="0">
                <a:latin typeface="Arial Narrow" panose="020B0606020202030204" pitchFamily="34" charset="0"/>
              </a:rPr>
              <a:t>.).</a:t>
            </a:r>
            <a:endParaRPr lang="sr-Latn-RS" sz="1600" dirty="0">
              <a:latin typeface="Arial Narrow" panose="020B0606020202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88893" y="6115604"/>
            <a:ext cx="6661248" cy="514326"/>
            <a:chOff x="0" y="0"/>
            <a:chExt cx="8496944" cy="596700"/>
          </a:xfrm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8496944" cy="596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 txBox="1"/>
            <p:nvPr/>
          </p:nvSpPr>
          <p:spPr>
            <a:xfrm>
              <a:off x="29128" y="29128"/>
              <a:ext cx="8438688" cy="538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600" kern="1200" dirty="0" smtClean="0">
                  <a:latin typeface="Arial Narrow" panose="020B0606020202030204" pitchFamily="34" charset="0"/>
                </a:rPr>
                <a:t>Domaćinstva sa malim prihodima troše srazmerno više energije u odnosu na prosek.</a:t>
              </a:r>
              <a:endParaRPr lang="sr-Latn-CS" sz="1600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6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11" y="962298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EU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651184"/>
              </p:ext>
            </p:extLst>
          </p:nvPr>
        </p:nvGraphicFramePr>
        <p:xfrm>
          <a:off x="329711" y="1471216"/>
          <a:ext cx="8496944" cy="46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59024" y="1916832"/>
            <a:ext cx="2190925" cy="2954634"/>
            <a:chOff x="0" y="0"/>
            <a:chExt cx="8496944" cy="596700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8496944" cy="596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29128" y="29128"/>
              <a:ext cx="8438688" cy="538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kern="1200" dirty="0" smtClean="0">
                  <a:latin typeface="Arial Narrow" panose="020B0606020202030204" pitchFamily="34" charset="0"/>
                </a:rPr>
                <a:t>Rast izdataka za energiju evropskih domaćinstava u periodu od 2004. godine do 2014. godine</a:t>
              </a:r>
              <a:endParaRPr lang="sr-Latn-CS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75855" y="2485825"/>
            <a:ext cx="2406949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Električna energija </a:t>
            </a:r>
            <a:r>
              <a:rPr lang="sr-Latn-C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+ 160 €</a:t>
            </a:r>
            <a:endParaRPr lang="sr-Latn-C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1975177"/>
            <a:ext cx="5090481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Domaćinstva sa najnižim prihodima</a:t>
            </a:r>
            <a:endParaRPr lang="sr-Latn-C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5172" y="2485825"/>
            <a:ext cx="1864077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Prirodni gas </a:t>
            </a:r>
            <a:r>
              <a:rPr lang="sr-Latn-C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+ 140 €</a:t>
            </a:r>
            <a:endParaRPr lang="sr-Latn-C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6" y="3589871"/>
            <a:ext cx="19899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b="1" dirty="0" smtClean="0">
                <a:latin typeface="Arial Narrow" panose="020B0606020202030204" pitchFamily="34" charset="0"/>
              </a:rPr>
              <a:t>625 €</a:t>
            </a:r>
            <a:r>
              <a:rPr lang="sr-Latn-CS" sz="1600" dirty="0" smtClean="0">
                <a:latin typeface="Arial Narrow" panose="020B0606020202030204" pitchFamily="34" charset="0"/>
              </a:rPr>
              <a:t>       2004. godine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3079223"/>
            <a:ext cx="509048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 Narrow" panose="020B0606020202030204" pitchFamily="34" charset="0"/>
              </a:rPr>
              <a:t>Sva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doma</a:t>
            </a:r>
            <a:r>
              <a:rPr lang="sr-Latn-CS" sz="1600" dirty="0" err="1" smtClean="0">
                <a:latin typeface="Arial Narrow" panose="020B0606020202030204" pitchFamily="34" charset="0"/>
              </a:rPr>
              <a:t>ćinstva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5172" y="3589871"/>
            <a:ext cx="1864077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b="1" dirty="0" smtClean="0">
                <a:latin typeface="Arial Narrow" panose="020B0606020202030204" pitchFamily="34" charset="0"/>
              </a:rPr>
              <a:t>960 €</a:t>
            </a:r>
            <a:r>
              <a:rPr lang="sr-Latn-CS" sz="1600" dirty="0" smtClean="0">
                <a:latin typeface="Arial Narrow" panose="020B0606020202030204" pitchFamily="34" charset="0"/>
              </a:rPr>
              <a:t>      2014. godine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5443055" y="3507120"/>
            <a:ext cx="432048" cy="50405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9" name="TextBox 28"/>
          <p:cNvSpPr txBox="1"/>
          <p:nvPr/>
        </p:nvSpPr>
        <p:spPr>
          <a:xfrm>
            <a:off x="5682805" y="3672622"/>
            <a:ext cx="78366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+ </a:t>
            </a:r>
            <a:r>
              <a:rPr lang="sr-Latn-CS" sz="1600" b="1" dirty="0" smtClean="0">
                <a:latin typeface="Arial Narrow" panose="020B0606020202030204" pitchFamily="34" charset="0"/>
              </a:rPr>
              <a:t>24</a:t>
            </a:r>
            <a:r>
              <a:rPr lang="en-US" sz="1600" b="1" dirty="0" smtClean="0">
                <a:latin typeface="Arial Narrow" panose="020B0606020202030204" pitchFamily="34" charset="0"/>
              </a:rPr>
              <a:t>%</a:t>
            </a:r>
            <a:r>
              <a:rPr lang="sr-Latn-CS" sz="1600" b="1" dirty="0"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71701" y="4682097"/>
            <a:ext cx="3593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 Realan rast po korekciji za troškove inflacije</a:t>
            </a:r>
            <a:endParaRPr lang="sr-Latn-R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0746" y="5205759"/>
            <a:ext cx="4672059" cy="514326"/>
            <a:chOff x="0" y="0"/>
            <a:chExt cx="8496944" cy="596700"/>
          </a:xfrm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8496944" cy="596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 txBox="1"/>
            <p:nvPr/>
          </p:nvSpPr>
          <p:spPr>
            <a:xfrm>
              <a:off x="29128" y="29128"/>
              <a:ext cx="8438688" cy="538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600" kern="1200" dirty="0" smtClean="0">
                  <a:latin typeface="Arial Narrow" panose="020B0606020202030204" pitchFamily="34" charset="0"/>
                </a:rPr>
                <a:t>Razlika u troškovima energije kod domaćinstva sa malim prihodima u odnosima pojedinih država članica EU</a:t>
              </a:r>
              <a:endParaRPr lang="sr-Latn-CS" sz="16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275856" y="4254200"/>
            <a:ext cx="2952328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Domaćinstva sa srednjim prihodima</a:t>
            </a:r>
            <a:endParaRPr lang="sr-Latn-C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Down Arrow 37"/>
          <p:cNvSpPr/>
          <p:nvPr/>
        </p:nvSpPr>
        <p:spPr>
          <a:xfrm rot="10800000">
            <a:off x="6428904" y="4088698"/>
            <a:ext cx="432048" cy="50405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9" name="TextBox 38"/>
          <p:cNvSpPr txBox="1"/>
          <p:nvPr/>
        </p:nvSpPr>
        <p:spPr>
          <a:xfrm>
            <a:off x="6668654" y="4254200"/>
            <a:ext cx="78366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+ </a:t>
            </a:r>
            <a:r>
              <a:rPr lang="sr-Latn-CS" sz="1600" b="1" dirty="0" smtClean="0">
                <a:latin typeface="Arial Narrow" panose="020B0606020202030204" pitchFamily="34" charset="0"/>
              </a:rPr>
              <a:t>18</a:t>
            </a:r>
            <a:r>
              <a:rPr lang="en-US" sz="1600" b="1" dirty="0" smtClean="0">
                <a:latin typeface="Arial Narrow" panose="020B0606020202030204" pitchFamily="34" charset="0"/>
              </a:rPr>
              <a:t>%</a:t>
            </a:r>
            <a:r>
              <a:rPr lang="sr-Latn-CS" sz="1600" b="1" dirty="0"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97954" y="5094398"/>
            <a:ext cx="169218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b="1" dirty="0" smtClean="0">
                <a:latin typeface="Arial Narrow" panose="020B0606020202030204" pitchFamily="34" charset="0"/>
              </a:rPr>
              <a:t>294 € </a:t>
            </a:r>
            <a:r>
              <a:rPr lang="sr-Latn-CS" sz="1600" dirty="0" smtClean="0">
                <a:latin typeface="Arial Narrow" panose="020B0606020202030204" pitchFamily="34" charset="0"/>
              </a:rPr>
              <a:t>Rumunija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97954" y="5605046"/>
            <a:ext cx="169218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b="1" dirty="0" smtClean="0">
                <a:latin typeface="Arial Narrow" panose="020B0606020202030204" pitchFamily="34" charset="0"/>
              </a:rPr>
              <a:t>2.320 €</a:t>
            </a:r>
            <a:r>
              <a:rPr lang="sr-Latn-CS" sz="1600" dirty="0" smtClean="0">
                <a:latin typeface="Arial Narrow" panose="020B0606020202030204" pitchFamily="34" charset="0"/>
              </a:rPr>
              <a:t> Danska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16277" y="5293645"/>
            <a:ext cx="1111907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latin typeface="Arial Narrow" panose="020B0606020202030204" pitchFamily="34" charset="0"/>
              </a:rPr>
              <a:t>2014. god.</a:t>
            </a:r>
            <a:endParaRPr lang="sr-Latn-CS" sz="1600" dirty="0">
              <a:latin typeface="Arial Narrow" panose="020B0606020202030204" pitchFamily="34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6342834" y="5263675"/>
            <a:ext cx="440470" cy="649955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2200" y="5408270"/>
            <a:ext cx="48725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b="1" dirty="0" smtClean="0">
                <a:latin typeface="Arial Narrow" panose="020B0606020202030204" pitchFamily="34" charset="0"/>
              </a:rPr>
              <a:t>X 8</a:t>
            </a:r>
            <a:endParaRPr lang="sr-Latn-CS" sz="1600" b="1" dirty="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27340" y="6109611"/>
            <a:ext cx="1489719" cy="58477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Švedska, Danska </a:t>
            </a:r>
            <a:r>
              <a:rPr lang="sr-Latn-C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4%</a:t>
            </a:r>
            <a:endParaRPr lang="sr-Latn-C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3839" y="6094016"/>
            <a:ext cx="1086303" cy="58477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C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Slovačka </a:t>
            </a:r>
            <a:r>
              <a:rPr lang="sr-Latn-C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21%</a:t>
            </a:r>
            <a:endParaRPr lang="sr-Latn-C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71642" y="5935179"/>
            <a:ext cx="5062308" cy="749251"/>
            <a:chOff x="0" y="0"/>
            <a:chExt cx="8496944" cy="596700"/>
          </a:xfrm>
        </p:grpSpPr>
        <p:sp>
          <p:nvSpPr>
            <p:cNvPr id="49" name="Rounded Rectangle 48"/>
            <p:cNvSpPr/>
            <p:nvPr/>
          </p:nvSpPr>
          <p:spPr>
            <a:xfrm>
              <a:off x="0" y="0"/>
              <a:ext cx="8496944" cy="596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 txBox="1"/>
            <p:nvPr/>
          </p:nvSpPr>
          <p:spPr>
            <a:xfrm>
              <a:off x="29128" y="29128"/>
              <a:ext cx="8438688" cy="538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600" kern="1200" dirty="0" smtClean="0">
                  <a:latin typeface="Arial Narrow" panose="020B0606020202030204" pitchFamily="34" charset="0"/>
                </a:rPr>
                <a:t>Učešće troškova energije kod domaćinstva sa malim prihodima u ukupnim troškovima kod pojedinih država članica EU</a:t>
              </a:r>
              <a:endParaRPr lang="sr-Latn-CS" sz="1600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0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1988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EU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5040560"/>
          </a:xfrm>
        </p:spPr>
        <p:txBody>
          <a:bodyPr>
            <a:noAutofit/>
          </a:bodyPr>
          <a:lstStyle/>
          <a:p>
            <a:pPr marL="446088" indent="-446088">
              <a:buBlip>
                <a:blip r:embed="rId2"/>
              </a:buBlip>
            </a:pPr>
            <a:r>
              <a:rPr lang="sr-Latn-RS" sz="1800" dirty="0" smtClean="0">
                <a:latin typeface="Arial Narrow" panose="020B0606020202030204" pitchFamily="34" charset="0"/>
              </a:rPr>
              <a:t>Evropa</a:t>
            </a:r>
            <a:r>
              <a:rPr lang="sr-Latn-RS" sz="1800" dirty="0">
                <a:latin typeface="Arial Narrow" panose="020B0606020202030204" pitchFamily="34" charset="0"/>
              </a:rPr>
              <a:t>, a naročito jugoistočna Evropa, se suočava sa pojavom energetskog siromaštva, gde više od 30% domaćinstava otežano podmiruje troškove energije.</a:t>
            </a:r>
          </a:p>
          <a:p>
            <a:pPr marL="446088" indent="-446088">
              <a:buBlip>
                <a:blip r:embed="rId2"/>
              </a:buBlip>
            </a:pPr>
            <a:r>
              <a:rPr lang="sr-Latn-RS" sz="1800" dirty="0">
                <a:latin typeface="Arial Narrow" panose="020B0606020202030204" pitchFamily="34" charset="0"/>
              </a:rPr>
              <a:t>Energetsko siromaštvo se može okarakterisati kao stanje nemogućnosti jednog domaćinstva da obezbedi adekvatan nivo upotrebe energije u svom domu, u skladu sa svojim socijalnim statusom i materijalnim mogućnostima</a:t>
            </a:r>
            <a:r>
              <a:rPr lang="sr-Latn-RS" sz="1800" dirty="0" smtClean="0">
                <a:latin typeface="Arial Narrow" panose="020B0606020202030204" pitchFamily="34" charset="0"/>
              </a:rPr>
              <a:t>.</a:t>
            </a:r>
          </a:p>
          <a:p>
            <a:pPr marL="446088" indent="-446088">
              <a:buBlip>
                <a:blip r:embed="rId2"/>
              </a:buBlip>
            </a:pPr>
            <a:r>
              <a:rPr lang="sr-Latn-RS" sz="1800" dirty="0" smtClean="0">
                <a:latin typeface="Arial Narrow" panose="020B0606020202030204" pitchFamily="34" charset="0"/>
              </a:rPr>
              <a:t>Neki </a:t>
            </a:r>
            <a:r>
              <a:rPr lang="sr-Latn-RS" sz="1800" dirty="0">
                <a:latin typeface="Arial Narrow" panose="020B0606020202030204" pitchFamily="34" charset="0"/>
              </a:rPr>
              <a:t>autori definišu energetsko siromaštvo kao nemogućnost domaćinstva da na adekvatan način obezbedi grejanje i druge energetske potrebe, ukoliko mora da potroši više od 10% svojih prihoda u navedene </a:t>
            </a:r>
            <a:r>
              <a:rPr lang="sr-Latn-RS" sz="1800" dirty="0" smtClean="0">
                <a:latin typeface="Arial Narrow" panose="020B0606020202030204" pitchFamily="34" charset="0"/>
              </a:rPr>
              <a:t>svrhe.</a:t>
            </a:r>
          </a:p>
          <a:p>
            <a:pPr marL="446088" indent="-446088">
              <a:buBlip>
                <a:blip r:embed="rId2"/>
              </a:buBlip>
            </a:pPr>
            <a:r>
              <a:rPr lang="sr-Latn-RS" sz="1800" dirty="0" smtClean="0">
                <a:latin typeface="Arial Narrow" panose="020B0606020202030204" pitchFamily="34" charset="0"/>
              </a:rPr>
              <a:t>Granica </a:t>
            </a:r>
            <a:r>
              <a:rPr lang="sr-Latn-RS" sz="1800" dirty="0">
                <a:latin typeface="Arial Narrow" panose="020B0606020202030204" pitchFamily="34" charset="0"/>
              </a:rPr>
              <a:t>od 10% određena na osnovu istraživanja </a:t>
            </a:r>
            <a:r>
              <a:rPr lang="sr-Latn-RS" sz="1800" dirty="0" smtClean="0">
                <a:latin typeface="Arial Narrow" panose="020B0606020202030204" pitchFamily="34" charset="0"/>
              </a:rPr>
              <a:t>sprovedenog 1979. godine </a:t>
            </a:r>
            <a:r>
              <a:rPr lang="sr-Latn-RS" sz="1800" dirty="0">
                <a:latin typeface="Arial Narrow" panose="020B0606020202030204" pitchFamily="34" charset="0"/>
              </a:rPr>
              <a:t>od strane </a:t>
            </a:r>
            <a:r>
              <a:rPr lang="sr-Latn-RS" sz="1800" dirty="0" err="1">
                <a:latin typeface="Arial Narrow" panose="020B0606020202030204" pitchFamily="34" charset="0"/>
              </a:rPr>
              <a:t>Išervuda</a:t>
            </a:r>
            <a:r>
              <a:rPr lang="sr-Latn-RS" sz="1800" dirty="0">
                <a:latin typeface="Arial Narrow" panose="020B0606020202030204" pitchFamily="34" charset="0"/>
              </a:rPr>
              <a:t> i ostalih </a:t>
            </a:r>
            <a:r>
              <a:rPr lang="sr-Latn-RS" sz="1800" dirty="0" smtClean="0">
                <a:latin typeface="Arial Narrow" panose="020B0606020202030204" pitchFamily="34" charset="0"/>
              </a:rPr>
              <a:t>u Engleskoj. </a:t>
            </a:r>
          </a:p>
          <a:p>
            <a:pPr marL="446088" indent="-446088">
              <a:buBlip>
                <a:blip r:embed="rId2"/>
              </a:buBlip>
            </a:pPr>
            <a:r>
              <a:rPr lang="sr-Latn-RS" sz="1800" dirty="0" smtClean="0">
                <a:latin typeface="Arial Narrow" panose="020B0606020202030204" pitchFamily="34" charset="0"/>
              </a:rPr>
              <a:t>Do </a:t>
            </a:r>
            <a:r>
              <a:rPr lang="sr-Latn-RS" sz="1800" dirty="0">
                <a:latin typeface="Arial Narrow" panose="020B0606020202030204" pitchFamily="34" charset="0"/>
              </a:rPr>
              <a:t>2012. godine, istraživanja koja su usmerena na energetsko siromaštvo su bila poprilično ograničena. Ova tema dobija svoj, zaslužen prostor tek u poslednjim godinama. </a:t>
            </a:r>
            <a:endParaRPr lang="sr-Latn-RS" sz="1800" dirty="0" smtClean="0">
              <a:latin typeface="Arial Narrow" panose="020B0606020202030204" pitchFamily="34" charset="0"/>
            </a:endParaRPr>
          </a:p>
          <a:p>
            <a:pPr marL="446088" indent="-446088">
              <a:buBlip>
                <a:blip r:embed="rId2"/>
              </a:buBlip>
            </a:pPr>
            <a:r>
              <a:rPr lang="sr-Latn-RS" sz="1800" dirty="0">
                <a:latin typeface="Arial Narrow" panose="020B0606020202030204" pitchFamily="34" charset="0"/>
              </a:rPr>
              <a:t>Jedno od prvih obimnijih istraživanja preduzeto je od strane Hila 2012 godine, koji je ispitivao i gore navedenu ustanovljenu granicu, predlažući promenu definicije koja bi bila usmerena na odnos troškova i prihoda, što je upravo bio način razmatranja u Izveštaj Evropske komisije Evropskom parlamentu (2016), koji se odnosi na cene i troškove energije, otvara ozbiljna razmatranja u pogledu energetskog siromaštva</a:t>
            </a:r>
            <a:r>
              <a:rPr lang="sr-Latn-RS" sz="1800" dirty="0" smtClean="0">
                <a:latin typeface="Arial Narrow" panose="020B0606020202030204" pitchFamily="34" charset="0"/>
              </a:rPr>
              <a:t>.</a:t>
            </a:r>
          </a:p>
          <a:p>
            <a:pPr marL="446088" indent="-446088">
              <a:buBlip>
                <a:blip r:embed="rId2"/>
              </a:buBlip>
            </a:pPr>
            <a:endParaRPr lang="sr-Latn-RS" sz="1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1988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EU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32942"/>
              </p:ext>
            </p:extLst>
          </p:nvPr>
        </p:nvGraphicFramePr>
        <p:xfrm>
          <a:off x="323528" y="3068960"/>
          <a:ext cx="8496944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1778190167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1223537471"/>
                    </a:ext>
                  </a:extLst>
                </a:gridCol>
              </a:tblGrid>
              <a:tr h="849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600" dirty="0">
                          <a:effectLst/>
                          <a:latin typeface="Arial Narrow" panose="020B0606020202030204" pitchFamily="34" charset="0"/>
                        </a:rPr>
                        <a:t>Stavovi koji su za postojanje zajedničke jednoznačne definicije energetskog siromaštva unutar EU</a:t>
                      </a:r>
                      <a:endParaRPr lang="sr-Latn-C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1600" dirty="0">
                          <a:effectLst/>
                          <a:latin typeface="Arial Narrow" panose="020B0606020202030204" pitchFamily="34" charset="0"/>
                        </a:rPr>
                        <a:t>Stavovi koji su protiv postojanja zajedničke jednoznačne definicije energetskog siromaštva unutar EU</a:t>
                      </a:r>
                      <a:endParaRPr lang="sr-Latn-C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200081"/>
                  </a:ext>
                </a:extLst>
              </a:tr>
              <a:tr h="267840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Latn-RS" sz="1600" b="0" dirty="0">
                          <a:effectLst/>
                          <a:latin typeface="Arial Narrow" panose="020B0606020202030204" pitchFamily="34" charset="0"/>
                        </a:rPr>
                        <a:t>Veća politička vidljivost i podizanje svesti građana o ovom problemu</a:t>
                      </a:r>
                      <a:endParaRPr lang="sr-Latn-CS" sz="16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Latn-RS" sz="1600" b="0" dirty="0">
                          <a:effectLst/>
                          <a:latin typeface="Arial Narrow" panose="020B0606020202030204" pitchFamily="34" charset="0"/>
                        </a:rPr>
                        <a:t>Razvoj zajedničkih alata u rešavanju ovog problema</a:t>
                      </a:r>
                      <a:endParaRPr lang="sr-Latn-CS" sz="16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Latn-RS" sz="1600" b="0" dirty="0">
                          <a:effectLst/>
                          <a:latin typeface="Arial Narrow" panose="020B0606020202030204" pitchFamily="34" charset="0"/>
                        </a:rPr>
                        <a:t>Uspostavljanje jedinstvene standardizovane statistike i merenja</a:t>
                      </a:r>
                      <a:endParaRPr lang="sr-Latn-CS" sz="16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Latn-RS" sz="1600" b="0" dirty="0">
                          <a:effectLst/>
                          <a:latin typeface="Arial Narrow" panose="020B0606020202030204" pitchFamily="34" charset="0"/>
                        </a:rPr>
                        <a:t>Mogućnost za integraciju u različitim oblastima politike </a:t>
                      </a:r>
                      <a:endParaRPr lang="sr-Latn-CS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Latn-RS" sz="1600" b="0" dirty="0">
                          <a:effectLst/>
                          <a:latin typeface="Arial Narrow" panose="020B0606020202030204" pitchFamily="34" charset="0"/>
                        </a:rPr>
                        <a:t>Energetsko siromaštvo zavisi od više različitih komponenti, pa se donošenjem jedinstvene definicije sužava okvir za opis problema</a:t>
                      </a:r>
                      <a:endParaRPr lang="sr-Latn-CS" sz="16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Latn-RS" sz="1600" b="0" dirty="0">
                          <a:effectLst/>
                          <a:latin typeface="Arial Narrow" panose="020B0606020202030204" pitchFamily="34" charset="0"/>
                        </a:rPr>
                        <a:t>Mogućnost da se prioritet da samo određenim grupama ugroženih građana u odnosu na druge, takođe ugrožene građane zbog ograničenja koje donosi stroga definicija</a:t>
                      </a:r>
                      <a:endParaRPr lang="sr-Latn-CS" sz="16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Latn-RS" sz="1600" b="0" dirty="0">
                          <a:effectLst/>
                          <a:latin typeface="Arial Narrow" panose="020B0606020202030204" pitchFamily="34" charset="0"/>
                        </a:rPr>
                        <a:t>Nemogućnost da se jedinstvenom definicijom uvaže regionalne specifičnosti i razlike</a:t>
                      </a:r>
                      <a:endParaRPr lang="sr-Latn-CS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22247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1962903"/>
            <a:ext cx="8496944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r-Latn-R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Poslednjih </a:t>
            </a:r>
            <a:r>
              <a:rPr lang="sr-Latn-R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godina </a:t>
            </a:r>
            <a:r>
              <a:rPr lang="sr-Latn-R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sve više se ističe potreba da se energetsko siromaštvo definiše u okviru EU na jednoznačan način, ali ovakvi predlozi su dočekani sa različitim stavovima. Ovim pitanjem se bavio i Komitet za industriju, istraživanje i energiju pri Evropskom parlamentu </a:t>
            </a:r>
            <a:r>
              <a:rPr lang="sr-Latn-R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 </a:t>
            </a:r>
            <a:r>
              <a:rPr lang="sr-Latn-R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u svojim zaključcima je izveo sledeće </a:t>
            </a:r>
            <a:r>
              <a:rPr lang="sr-Latn-R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stavove:</a:t>
            </a:r>
            <a:endParaRPr lang="sr-Latn-R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1988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EU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2" y="1734371"/>
            <a:ext cx="8623836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>
                <a:latin typeface="Arial Narrow" panose="020B0606020202030204" pitchFamily="34" charset="0"/>
              </a:rPr>
              <a:t>N</a:t>
            </a:r>
            <a:r>
              <a:rPr lang="sr-Latn-RS" sz="1800" dirty="0" smtClean="0">
                <a:latin typeface="Arial Narrow" panose="020B0606020202030204" pitchFamily="34" charset="0"/>
              </a:rPr>
              <a:t>edostatak </a:t>
            </a:r>
            <a:r>
              <a:rPr lang="sr-Latn-RS" sz="1800" dirty="0">
                <a:latin typeface="Arial Narrow" panose="020B0606020202030204" pitchFamily="34" charset="0"/>
              </a:rPr>
              <a:t>jedinstvene definicije energetskog siromaštva ima kao posledicu nepostojanje zvaničnog podatka o obimu energetskog siromaštva u Evropi.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82944" y="2560021"/>
            <a:ext cx="5281544" cy="1293327"/>
            <a:chOff x="755576" y="4214496"/>
            <a:chExt cx="5281544" cy="1293327"/>
          </a:xfrm>
        </p:grpSpPr>
        <p:sp>
          <p:nvSpPr>
            <p:cNvPr id="5" name="TextBox 4"/>
            <p:cNvSpPr txBox="1"/>
            <p:nvPr/>
          </p:nvSpPr>
          <p:spPr>
            <a:xfrm>
              <a:off x="755576" y="5070487"/>
              <a:ext cx="1989902" cy="3385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600" b="1" dirty="0" smtClean="0">
                  <a:latin typeface="Arial Narrow" panose="020B0606020202030204" pitchFamily="34" charset="0"/>
                </a:rPr>
                <a:t>50.000.000 građana</a:t>
              </a:r>
              <a:endParaRPr lang="sr-Latn-C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5576" y="4214496"/>
              <a:ext cx="5090481" cy="3385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600" b="1" dirty="0" smtClean="0">
                  <a:latin typeface="Arial Narrow" panose="020B0606020202030204" pitchFamily="34" charset="0"/>
                </a:rPr>
                <a:t>PROCENE ENERGETSKOG SIROMAŠTVA</a:t>
              </a:r>
              <a:endParaRPr lang="sr-Latn-CS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84892" y="4725144"/>
              <a:ext cx="1864077" cy="3385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600" b="1" dirty="0" smtClean="0">
                  <a:latin typeface="Arial Narrow" panose="020B0606020202030204" pitchFamily="34" charset="0"/>
                </a:rPr>
                <a:t>160.000.000 građana</a:t>
              </a:r>
              <a:endParaRPr lang="sr-Latn-C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 rot="14628443">
              <a:off x="3209604" y="4712853"/>
              <a:ext cx="375007" cy="818857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0816" y="5169269"/>
              <a:ext cx="27363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sr-Latn-R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U zavisnosti od načina definisanja</a:t>
              </a:r>
              <a:endParaRPr lang="sr-Latn-R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3528" y="2454450"/>
            <a:ext cx="3151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>
                <a:latin typeface="Arial Narrow" panose="020B0606020202030204" pitchFamily="34" charset="0"/>
              </a:rPr>
              <a:t>Jedino merenje </a:t>
            </a:r>
            <a:r>
              <a:rPr lang="sr-Latn-RS" dirty="0">
                <a:latin typeface="Arial Narrow" panose="020B0606020202030204" pitchFamily="34" charset="0"/>
              </a:rPr>
              <a:t>koje na isti način tretira svaku od zemalja članica, kao i pojedine zemlje koje nisu zemlje članice EU, je istraživanje </a:t>
            </a:r>
            <a:r>
              <a:rPr lang="sr-Latn-RS" dirty="0" err="1">
                <a:latin typeface="Arial Narrow" panose="020B0606020202030204" pitchFamily="34" charset="0"/>
              </a:rPr>
              <a:t>Eurostata</a:t>
            </a:r>
            <a:r>
              <a:rPr lang="sr-Latn-RS" dirty="0">
                <a:latin typeface="Arial Narrow" panose="020B0606020202030204" pitchFamily="34" charset="0"/>
              </a:rPr>
              <a:t> (EU SILC), koje se sprovodi i u našoj zemlji.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71703091"/>
              </p:ext>
            </p:extLst>
          </p:nvPr>
        </p:nvGraphicFramePr>
        <p:xfrm>
          <a:off x="2964708" y="4314347"/>
          <a:ext cx="5857608" cy="216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323528" y="4936838"/>
            <a:ext cx="2414024" cy="923330"/>
          </a:xfrm>
          <a:prstGeom prst="rect">
            <a:avLst/>
          </a:prstGeom>
          <a:solidFill>
            <a:schemeClr val="accent2">
              <a:hueOff val="0"/>
              <a:satOff val="0"/>
              <a:lumOff val="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SINTETIČKI POKAZATELJ EUROSTAT (EU SILC)</a:t>
            </a:r>
            <a:endParaRPr lang="sr-Latn-R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19882"/>
            <a:ext cx="8496944" cy="508918"/>
          </a:xfrm>
        </p:spPr>
        <p:txBody>
          <a:bodyPr>
            <a:noAutofit/>
          </a:bodyPr>
          <a:lstStyle/>
          <a:p>
            <a:pPr algn="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ENERGETSKO SIROMAŠTVO U EU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25" y="1628800"/>
            <a:ext cx="8496944" cy="864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1600" dirty="0" smtClean="0">
                <a:latin typeface="Arial Narrow" panose="020B0606020202030204" pitchFamily="34" charset="0"/>
              </a:rPr>
              <a:t>Krajem </a:t>
            </a:r>
            <a:r>
              <a:rPr lang="sr-Latn-RS" sz="1600" dirty="0">
                <a:latin typeface="Arial Narrow" panose="020B0606020202030204" pitchFamily="34" charset="0"/>
              </a:rPr>
              <a:t>januara 2018. godine, Evropska komisija je otvorila posebnu internet stranicu „Osmatračnica energetskog siromaštva“ („</a:t>
            </a:r>
            <a:r>
              <a:rPr lang="sr-Latn-RS" sz="1600" dirty="0" err="1">
                <a:latin typeface="Arial Narrow" panose="020B0606020202030204" pitchFamily="34" charset="0"/>
              </a:rPr>
              <a:t>Energy</a:t>
            </a:r>
            <a:r>
              <a:rPr lang="sr-Latn-RS" sz="1600" dirty="0">
                <a:latin typeface="Arial Narrow" panose="020B0606020202030204" pitchFamily="34" charset="0"/>
              </a:rPr>
              <a:t> </a:t>
            </a:r>
            <a:r>
              <a:rPr lang="sr-Latn-RS" sz="1600" dirty="0" err="1">
                <a:latin typeface="Arial Narrow" panose="020B0606020202030204" pitchFamily="34" charset="0"/>
              </a:rPr>
              <a:t>Poverty</a:t>
            </a:r>
            <a:r>
              <a:rPr lang="sr-Latn-RS" sz="1600" dirty="0">
                <a:latin typeface="Arial Narrow" panose="020B0606020202030204" pitchFamily="34" charset="0"/>
              </a:rPr>
              <a:t> </a:t>
            </a:r>
            <a:r>
              <a:rPr lang="sr-Latn-RS" sz="1600" dirty="0" err="1">
                <a:latin typeface="Arial Narrow" panose="020B0606020202030204" pitchFamily="34" charset="0"/>
              </a:rPr>
              <a:t>Observatory</a:t>
            </a:r>
            <a:r>
              <a:rPr lang="sr-Latn-RS" sz="1600" dirty="0" smtClean="0">
                <a:latin typeface="Arial Narrow" panose="020B0606020202030204" pitchFamily="34" charset="0"/>
              </a:rPr>
              <a:t>“) </a:t>
            </a:r>
            <a:r>
              <a:rPr lang="sr-Latn-RS" sz="1600" dirty="0">
                <a:latin typeface="Arial Narrow" panose="020B0606020202030204" pitchFamily="34" charset="0"/>
              </a:rPr>
              <a:t>sa ciljem da pokuša da rasvetli pitanje energetskog siromaštva, ali bez jednoznačne definicije ovog pojma. </a:t>
            </a:r>
            <a:endParaRPr lang="sr-Latn-RS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703"/>
          <a:stretch/>
        </p:blipFill>
        <p:spPr>
          <a:xfrm>
            <a:off x="395536" y="2551806"/>
            <a:ext cx="5289586" cy="280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67537" y="2439179"/>
            <a:ext cx="295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Arial Narrow" panose="020B0606020202030204" pitchFamily="34" charset="0"/>
              </a:rPr>
              <a:t>Orijentacija </a:t>
            </a:r>
            <a:r>
              <a:rPr lang="sr-Latn-RS" sz="1600" dirty="0">
                <a:latin typeface="Arial Narrow" panose="020B0606020202030204" pitchFamily="34" charset="0"/>
              </a:rPr>
              <a:t>Evropske komisije da se ne pokušava izvesti jedinstvena definicija energetskog siromaštva, već je opredeljenje da se navedeni pojam opisuje u skladu sa potrebama i kontekstom. </a:t>
            </a:r>
            <a:endParaRPr lang="sr-Latn-CS" sz="1600" dirty="0"/>
          </a:p>
        </p:txBody>
      </p:sp>
      <p:sp>
        <p:nvSpPr>
          <p:cNvPr id="7" name="Rectangle 6"/>
          <p:cNvSpPr/>
          <p:nvPr/>
        </p:nvSpPr>
        <p:spPr>
          <a:xfrm>
            <a:off x="3112337" y="4079394"/>
            <a:ext cx="5607496" cy="147732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Latn-RS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"</a:t>
            </a:r>
            <a:r>
              <a:rPr lang="sr-Latn-RS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Energetski siromašna domaćinstva suočena su sa neodgovarajućim nivoima osnovnih energetskih usluga, usled kombinacije troškova visoke potrošnje energije, niskih prihoda, (energetski) neefikasnih zgrada i uređaja i specifičnih potreba domaćinstava za energijom".</a:t>
            </a:r>
            <a:endParaRPr lang="sr-Latn-CS" b="1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61" y="5595338"/>
            <a:ext cx="8334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Arial Narrow" panose="020B0606020202030204" pitchFamily="34" charset="0"/>
              </a:rPr>
              <a:t>Za </a:t>
            </a:r>
            <a:r>
              <a:rPr lang="sr-Latn-RS" dirty="0">
                <a:latin typeface="Arial Narrow" panose="020B0606020202030204" pitchFamily="34" charset="0"/>
              </a:rPr>
              <a:t>potrebe ovog projekta koriste </a:t>
            </a:r>
            <a:r>
              <a:rPr lang="sr-Latn-RS" dirty="0" smtClean="0">
                <a:latin typeface="Arial Narrow" panose="020B0606020202030204" pitchFamily="34" charset="0"/>
              </a:rPr>
              <a:t>se dva </a:t>
            </a:r>
            <a:r>
              <a:rPr lang="sr-Latn-RS" dirty="0">
                <a:latin typeface="Arial Narrow" panose="020B0606020202030204" pitchFamily="34" charset="0"/>
              </a:rPr>
              <a:t>glavna i čak 24 sekundarna (pomoćna) indikatora kojima bi se izmerile neke dimenzije energetskog siromaštva. Glavni indikatori su:</a:t>
            </a:r>
          </a:p>
          <a:p>
            <a:pPr marL="446088" indent="-446088">
              <a:buBlip>
                <a:blip r:embed="rId3"/>
              </a:buBlip>
            </a:pPr>
            <a:r>
              <a:rPr lang="sr-Latn-RS" b="1" dirty="0">
                <a:latin typeface="Arial Narrow" panose="020B0606020202030204" pitchFamily="34" charset="0"/>
              </a:rPr>
              <a:t>Nesposobnost redovnog izmirivanja računa za utrošenu energiju, i</a:t>
            </a:r>
          </a:p>
          <a:p>
            <a:pPr marL="446088" indent="-446088">
              <a:buBlip>
                <a:blip r:embed="rId3"/>
              </a:buBlip>
            </a:pPr>
            <a:r>
              <a:rPr lang="sr-Latn-RS" b="1" dirty="0">
                <a:latin typeface="Arial Narrow" panose="020B0606020202030204" pitchFamily="34" charset="0"/>
              </a:rPr>
              <a:t>Nesposobnost da se domaćinstvo adekvatno zagreje.</a:t>
            </a:r>
          </a:p>
        </p:txBody>
      </p:sp>
    </p:spTree>
    <p:extLst>
      <p:ext uri="{BB962C8B-B14F-4D97-AF65-F5344CB8AC3E}">
        <p14:creationId xmlns:p14="http://schemas.microsoft.com/office/powerpoint/2010/main" val="6925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5" t="3494" r="36867"/>
          <a:stretch>
            <a:fillRect/>
          </a:stretch>
        </p:blipFill>
        <p:spPr bwMode="auto">
          <a:xfrm>
            <a:off x="526691" y="1628799"/>
            <a:ext cx="3477482" cy="522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8" t="4153" r="37436"/>
          <a:stretch>
            <a:fillRect/>
          </a:stretch>
        </p:blipFill>
        <p:spPr bwMode="auto">
          <a:xfrm>
            <a:off x="4870585" y="1615811"/>
            <a:ext cx="3443773" cy="524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0" t="65028" r="14326" b="14745"/>
          <a:stretch>
            <a:fillRect/>
          </a:stretch>
        </p:blipFill>
        <p:spPr bwMode="auto">
          <a:xfrm>
            <a:off x="323528" y="1629805"/>
            <a:ext cx="994601" cy="134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0" t="65028" r="14326" b="14745"/>
          <a:stretch>
            <a:fillRect/>
          </a:stretch>
        </p:blipFill>
        <p:spPr bwMode="auto">
          <a:xfrm>
            <a:off x="4493013" y="1632565"/>
            <a:ext cx="999279" cy="1355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37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828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9" name="Rectangle 8"/>
          <p:cNvSpPr/>
          <p:nvPr/>
        </p:nvSpPr>
        <p:spPr>
          <a:xfrm>
            <a:off x="323527" y="1130225"/>
            <a:ext cx="3680645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Latn-RS" sz="1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Nesposobnost redovnog izmirivanja računa za utrošenu energiju u 2016. godini u (%)</a:t>
            </a:r>
            <a:endParaRPr lang="sr-Latn-C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3013" y="1130922"/>
            <a:ext cx="3821345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Latn-R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Nesposobnost </a:t>
            </a:r>
            <a:r>
              <a:rPr lang="sr-Latn-RS" sz="1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da se domaćinstvo adekvatno zagreje u 2016. godini u (%)</a:t>
            </a:r>
            <a:endParaRPr lang="sr-Latn-C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7362" y="6553145"/>
            <a:ext cx="2248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i="1" dirty="0">
                <a:latin typeface="Arial Narrow" panose="020B0606020202030204" pitchFamily="34" charset="0"/>
                <a:ea typeface="Calibri" panose="020F0502020204030204" pitchFamily="34" charset="0"/>
              </a:rPr>
              <a:t>Izvor: </a:t>
            </a:r>
            <a:r>
              <a:rPr lang="sr-Latn-RS" sz="1200" i="1" dirty="0" err="1">
                <a:latin typeface="Arial Narrow" panose="020B0606020202030204" pitchFamily="34" charset="0"/>
                <a:ea typeface="Calibri" panose="020F0502020204030204" pitchFamily="34" charset="0"/>
              </a:rPr>
              <a:t>Energy</a:t>
            </a:r>
            <a:r>
              <a:rPr lang="sr-Latn-RS" sz="1200" i="1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sz="1200" i="1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Poverty</a:t>
            </a:r>
            <a:r>
              <a:rPr lang="sr-Latn-RS" sz="1200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sz="1200" i="1" dirty="0" err="1">
                <a:latin typeface="Arial Narrow" panose="020B0606020202030204" pitchFamily="34" charset="0"/>
                <a:ea typeface="Calibri" panose="020F0502020204030204" pitchFamily="34" charset="0"/>
              </a:rPr>
              <a:t>Observatory</a:t>
            </a:r>
            <a:endParaRPr lang="sr-Latn-CS" sz="1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2333</Words>
  <Application>Microsoft Office PowerPoint</Application>
  <PresentationFormat>On-screen Show (4:3)</PresentationFormat>
  <Paragraphs>200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Wingdings</vt:lpstr>
      <vt:lpstr>Office Theme</vt:lpstr>
      <vt:lpstr>TRŽIŠTE ENERGENATA U REGIONU ZAPADNOG BALKANA Međunarodna konferencija Hotel Metropol Palace, Beograd, 18. oktobar 2018.</vt:lpstr>
      <vt:lpstr>UVOD</vt:lpstr>
      <vt:lpstr>ENERGETSKO SIROMAŠTVO U EU</vt:lpstr>
      <vt:lpstr>ENERGETSKO SIROMAŠTVO U EU</vt:lpstr>
      <vt:lpstr>ENERGETSKO SIROMAŠTVO U EU</vt:lpstr>
      <vt:lpstr>ENERGETSKO SIROMAŠTVO U EU</vt:lpstr>
      <vt:lpstr>ENERGETSKO SIROMAŠTVO U EU</vt:lpstr>
      <vt:lpstr>ENERGETSKO SIROMAŠTVO U EU</vt:lpstr>
      <vt:lpstr>PowerPoint Presentation</vt:lpstr>
      <vt:lpstr>ENERGETSKO SIROMAŠTVO U SEE</vt:lpstr>
      <vt:lpstr>ENERGETSKO SIROMAŠTVO U SEE</vt:lpstr>
      <vt:lpstr>ENERGETSKO SIROMAŠTVO U SRBIJI</vt:lpstr>
      <vt:lpstr>ENERGETSKO SIROMAŠTVO U SRBIJI</vt:lpstr>
      <vt:lpstr>ENERGETSKO SIROMAŠTVO U SRBIJI</vt:lpstr>
      <vt:lpstr>ENERGETSKO SIROMAŠTVO U SRBIJI</vt:lpstr>
      <vt:lpstr>ZAKLJUČAK</vt:lpstr>
      <vt:lpstr>ZAKLJUČAK</vt:lpstr>
      <vt:lpstr>Hvala na pažnji / Thank you for your attention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Zeljko Markovic</dc:creator>
  <cp:lastModifiedBy>Markovic, Zeljko (RS - Belgrade)</cp:lastModifiedBy>
  <cp:revision>58</cp:revision>
  <dcterms:created xsi:type="dcterms:W3CDTF">2018-08-09T10:53:11Z</dcterms:created>
  <dcterms:modified xsi:type="dcterms:W3CDTF">2018-10-15T09:47:28Z</dcterms:modified>
</cp:coreProperties>
</file>