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heme/theme4.xml" ContentType="application/vnd.openxmlformats-officedocument.theme+xml"/>
  <Override PartName="/ppt/theme/theme5.xml" ContentType="application/vnd.openxmlformats-officedocument.theme+xml"/>
  <Override PartName="/ppt/tags/tag13.xml" ContentType="application/vnd.openxmlformats-officedocument.presentationml.tags+xml"/>
  <Override PartName="/ppt/notesSlides/notesSlide1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notesSlides/notesSlide2.xml" ContentType="application/vnd.openxmlformats-officedocument.presentationml.notesSlide+xml"/>
  <Override PartName="/ppt/tags/tag52.xml" ContentType="application/vnd.openxmlformats-officedocument.presentationml.tags+xml"/>
  <Override PartName="/ppt/notesSlides/notesSlide3.xml" ContentType="application/vnd.openxmlformats-officedocument.presentationml.notesSlide+xml"/>
  <Override PartName="/ppt/tags/tag53.xml" ContentType="application/vnd.openxmlformats-officedocument.presentationml.tags+xml"/>
  <Override PartName="/ppt/notesSlides/notesSlide4.xml" ContentType="application/vnd.openxmlformats-officedocument.presentationml.notesSlide+xml"/>
  <Override PartName="/ppt/tags/tag54.xml" ContentType="application/vnd.openxmlformats-officedocument.presentationml.tags+xml"/>
  <Override PartName="/ppt/notesSlides/notesSlide5.xml" ContentType="application/vnd.openxmlformats-officedocument.presentationml.notesSlide+xml"/>
  <Override PartName="/ppt/tags/tag55.xml" ContentType="application/vnd.openxmlformats-officedocument.presentationml.tags+xml"/>
  <Override PartName="/ppt/notesSlides/notesSlide6.xml" ContentType="application/vnd.openxmlformats-officedocument.presentationml.notesSlide+xml"/>
  <Override PartName="/ppt/tags/tag56.xml" ContentType="application/vnd.openxmlformats-officedocument.presentationml.tags+xml"/>
  <Override PartName="/ppt/notesSlides/notesSlide7.xml" ContentType="application/vnd.openxmlformats-officedocument.presentationml.notesSlide+xml"/>
  <Override PartName="/ppt/tags/tag57.xml" ContentType="application/vnd.openxmlformats-officedocument.presentationml.tags+xml"/>
  <Override PartName="/ppt/notesSlides/notesSlide8.xml" ContentType="application/vnd.openxmlformats-officedocument.presentationml.notesSlide+xml"/>
  <Override PartName="/ppt/tags/tag58.xml" ContentType="application/vnd.openxmlformats-officedocument.presentationml.tags+xml"/>
  <Override PartName="/ppt/notesSlides/notesSlide9.xml" ContentType="application/vnd.openxmlformats-officedocument.presentationml.notesSlide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notesSlides/notesSlide10.xml" ContentType="application/vnd.openxmlformats-officedocument.presentationml.notesSlide+xml"/>
  <Override PartName="/ppt/tags/tag61.xml" ContentType="application/vnd.openxmlformats-officedocument.presentationml.tags+xml"/>
  <Override PartName="/ppt/notesSlides/notesSlide11.xml" ContentType="application/vnd.openxmlformats-officedocument.presentationml.notesSlide+xml"/>
  <Override PartName="/ppt/tags/tag62.xml" ContentType="application/vnd.openxmlformats-officedocument.presentationml.tags+xml"/>
  <Override PartName="/ppt/notesSlides/notesSlide12.xml" ContentType="application/vnd.openxmlformats-officedocument.presentationml.notesSlide+xml"/>
  <Override PartName="/ppt/tags/tag63.xml" ContentType="application/vnd.openxmlformats-officedocument.presentationml.tags+xml"/>
  <Override PartName="/ppt/notesSlides/notesSlide13.xml" ContentType="application/vnd.openxmlformats-officedocument.presentationml.notesSlide+xml"/>
  <Override PartName="/ppt/tags/tag64.xml" ContentType="application/vnd.openxmlformats-officedocument.presentationml.tags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467" r:id="rId1"/>
    <p:sldMasterId id="2147484613" r:id="rId2"/>
    <p:sldMasterId id="2147484620" r:id="rId3"/>
  </p:sldMasterIdLst>
  <p:notesMasterIdLst>
    <p:notesMasterId r:id="rId27"/>
  </p:notesMasterIdLst>
  <p:handoutMasterIdLst>
    <p:handoutMasterId r:id="rId28"/>
  </p:handoutMasterIdLst>
  <p:sldIdLst>
    <p:sldId id="256" r:id="rId4"/>
    <p:sldId id="277" r:id="rId5"/>
    <p:sldId id="323" r:id="rId6"/>
    <p:sldId id="324" r:id="rId7"/>
    <p:sldId id="328" r:id="rId8"/>
    <p:sldId id="347" r:id="rId9"/>
    <p:sldId id="334" r:id="rId10"/>
    <p:sldId id="348" r:id="rId11"/>
    <p:sldId id="325" r:id="rId12"/>
    <p:sldId id="336" r:id="rId13"/>
    <p:sldId id="337" r:id="rId14"/>
    <p:sldId id="339" r:id="rId15"/>
    <p:sldId id="341" r:id="rId16"/>
    <p:sldId id="343" r:id="rId17"/>
    <p:sldId id="345" r:id="rId18"/>
    <p:sldId id="350" r:id="rId19"/>
    <p:sldId id="335" r:id="rId20"/>
    <p:sldId id="327" r:id="rId21"/>
    <p:sldId id="305" r:id="rId22"/>
    <p:sldId id="312" r:id="rId23"/>
    <p:sldId id="346" r:id="rId24"/>
    <p:sldId id="349" r:id="rId25"/>
    <p:sldId id="322" r:id="rId26"/>
  </p:sldIdLst>
  <p:sldSz cx="9144000" cy="6858000" type="screen4x3"/>
  <p:notesSz cx="7010400" cy="9296400"/>
  <p:custDataLst>
    <p:tags r:id="rId2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ko Milosevic" initials="MM" lastIdx="6" clrIdx="0">
    <p:extLst>
      <p:ext uri="{19B8F6BF-5375-455C-9EA6-DF929625EA0E}">
        <p15:presenceInfo xmlns:p15="http://schemas.microsoft.com/office/powerpoint/2012/main" userId="9934a64acadde4e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54061"/>
    <a:srgbClr val="373D54"/>
    <a:srgbClr val="002060"/>
    <a:srgbClr val="CC0000"/>
    <a:srgbClr val="003296"/>
    <a:srgbClr val="003399"/>
    <a:srgbClr val="0041C4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9856" autoAdjust="0"/>
  </p:normalViewPr>
  <p:slideViewPr>
    <p:cSldViewPr>
      <p:cViewPr varScale="1">
        <p:scale>
          <a:sx n="84" d="100"/>
          <a:sy n="84" d="100"/>
        </p:scale>
        <p:origin x="10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148" y="-90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37" Type="http://schemas.microsoft.com/office/2015/10/relationships/revisionInfo" Target="revisionInfo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notesMaster" Target="notesMasters/notesMaster1.xml"/><Relationship Id="rId30" Type="http://schemas.openxmlformats.org/officeDocument/2006/relationships/commentAuthors" Target="commentAuthors.xml"/><Relationship Id="rId8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4.e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4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87F1F6F0-42A9-480B-8129-DABE5B4D8DB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F7E846A7-2A72-41E8-8CAC-2C9DD45CBAA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5DC3F57-030B-4837-A579-7E2642A80429}" type="datetime1">
              <a:rPr lang="en-US"/>
              <a:pPr>
                <a:defRPr/>
              </a:pPr>
              <a:t>5/29/2018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9FB6B65C-0ED4-411C-9420-CAD0F9940BC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EEE3DBC9-D9C9-416B-9B9E-A556006DF70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90955D5-D65D-4563-9975-450470593240}" type="slidenum">
              <a:rPr lang="sr-Latn-RS" altLang="en-US"/>
              <a:pPr>
                <a:defRPr/>
              </a:pPr>
              <a:t>‹#›</a:t>
            </a:fld>
            <a:endParaRPr lang="sr-Latn-RS" altLang="en-US"/>
          </a:p>
        </p:txBody>
      </p:sp>
    </p:spTree>
    <p:extLst>
      <p:ext uri="{BB962C8B-B14F-4D97-AF65-F5344CB8AC3E}">
        <p14:creationId xmlns:p14="http://schemas.microsoft.com/office/powerpoint/2010/main" val="3802986678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5087C9F0-BCA4-4EB9-BACF-1632D149543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C3712DD6-721A-4F20-BED3-4B4082E3B13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6E4711A-A2A3-46EE-9C49-0014A3B23C02}" type="datetime1">
              <a:rPr lang="en-US"/>
              <a:pPr>
                <a:defRPr/>
              </a:pPr>
              <a:t>5/29/2018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="" xmlns:a16="http://schemas.microsoft.com/office/drawing/2014/main" id="{3F6A8AFA-850E-4609-B0BE-99437D9CF1C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8500"/>
            <a:ext cx="4645025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="" xmlns:a16="http://schemas.microsoft.com/office/drawing/2014/main" id="{B880F24A-F000-48C1-A9A4-4560C62BC1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8638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65ABB3DE-03E5-444C-9BB1-2F9D0FDAA6F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55C063C-46E4-448C-857F-0DF2A7CAD93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1A1136F-6B2D-4F45-BA54-B8A7F19578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269562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7084" y="4343914"/>
            <a:ext cx="5485439" cy="411436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574" tIns="45787" rIns="91574" bIns="45787"/>
          <a:lstStyle/>
          <a:p>
            <a:pPr eaLnBrk="1" hangingPunct="1">
              <a:spcBef>
                <a:spcPct val="0"/>
              </a:spcBef>
            </a:pPr>
            <a:endParaRPr lang="sr-Latn-CS" dirty="0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4ACBA3-F7DD-4177-954D-DD6CD814A195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243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CDE61824-39C6-47D6-83A2-AD8854AF04B5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5/29/2018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9C5AFD-F251-4650-93B7-2B970D67B037}" type="slidenum">
              <a:rPr lang="en-US" altLang="en-US" smtClean="0">
                <a:solidFill>
                  <a:prstClr val="black"/>
                </a:solidFill>
              </a:rPr>
              <a:pPr/>
              <a:t>17</a:t>
            </a:fld>
            <a:endParaRPr lang="en-US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4365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C575A-FA3C-4170-BDE2-E20A38399392}" type="slidenum">
              <a:rPr lang="sr-Latn-CS" smtClean="0">
                <a:solidFill>
                  <a:prstClr val="black"/>
                </a:solidFill>
              </a:rPr>
              <a:pPr/>
              <a:t>19</a:t>
            </a:fld>
            <a:endParaRPr lang="sr-Latn-C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0169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C575A-FA3C-4170-BDE2-E20A38399392}" type="slidenum">
              <a:rPr lang="sr-Latn-CS" smtClean="0">
                <a:solidFill>
                  <a:prstClr val="black"/>
                </a:solidFill>
              </a:rPr>
              <a:pPr/>
              <a:t>20</a:t>
            </a:fld>
            <a:endParaRPr lang="sr-Latn-C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5972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C575A-FA3C-4170-BDE2-E20A38399392}" type="slidenum">
              <a:rPr lang="sr-Latn-CS" smtClean="0">
                <a:solidFill>
                  <a:prstClr val="black"/>
                </a:solidFill>
              </a:rPr>
              <a:pPr/>
              <a:t>21</a:t>
            </a:fld>
            <a:endParaRPr lang="sr-Latn-C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0125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C575A-FA3C-4170-BDE2-E20A38399392}" type="slidenum">
              <a:rPr lang="sr-Latn-CS" smtClean="0">
                <a:solidFill>
                  <a:prstClr val="black"/>
                </a:solidFill>
              </a:rPr>
              <a:pPr/>
              <a:t>22</a:t>
            </a:fld>
            <a:endParaRPr lang="sr-Latn-C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4595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7083" y="4343913"/>
            <a:ext cx="5485439" cy="41143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965" tIns="45482" rIns="90965" bIns="45482"/>
          <a:lstStyle/>
          <a:p>
            <a:pPr eaLnBrk="1" hangingPunct="1">
              <a:spcBef>
                <a:spcPct val="0"/>
              </a:spcBef>
            </a:pPr>
            <a:endParaRPr lang="sr-Latn-CS" smtClean="0"/>
          </a:p>
        </p:txBody>
      </p:sp>
      <p:sp>
        <p:nvSpPr>
          <p:cNvPr id="32771" name="Slide Number Placeholder 3"/>
          <p:cNvSpPr txBox="1">
            <a:spLocks noGrp="1"/>
          </p:cNvSpPr>
          <p:nvPr/>
        </p:nvSpPr>
        <p:spPr bwMode="auto">
          <a:xfrm>
            <a:off x="3885454" y="8686362"/>
            <a:ext cx="2970946" cy="456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3" tIns="45691" rIns="91383" bIns="45691" anchor="b"/>
          <a:lstStyle/>
          <a:p>
            <a:pPr algn="r" defTabSz="909638"/>
            <a:fld id="{A9F0BD93-F388-478B-B4F1-3D660E57CFD4}" type="slidenum">
              <a:rPr lang="en-US" sz="1200" b="0">
                <a:latin typeface="Calibri" pitchFamily="34" charset="0"/>
              </a:rPr>
              <a:pPr algn="r" defTabSz="909638"/>
              <a:t>8</a:t>
            </a:fld>
            <a:endParaRPr lang="en-US" sz="1200" b="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62802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C575A-FA3C-4170-BDE2-E20A38399392}" type="slidenum">
              <a:rPr lang="sr-Latn-CS">
                <a:solidFill>
                  <a:prstClr val="black"/>
                </a:solidFill>
              </a:rPr>
              <a:pPr/>
              <a:t>10</a:t>
            </a:fld>
            <a:endParaRPr lang="sr-Latn-C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1435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C575A-FA3C-4170-BDE2-E20A38399392}" type="slidenum">
              <a:rPr lang="sr-Latn-CS">
                <a:solidFill>
                  <a:prstClr val="black"/>
                </a:solidFill>
              </a:rPr>
              <a:pPr/>
              <a:t>11</a:t>
            </a:fld>
            <a:endParaRPr lang="sr-Latn-C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5073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C575A-FA3C-4170-BDE2-E20A38399392}" type="slidenum">
              <a:rPr lang="sr-Latn-CS">
                <a:solidFill>
                  <a:prstClr val="black"/>
                </a:solidFill>
              </a:rPr>
              <a:pPr/>
              <a:t>12</a:t>
            </a:fld>
            <a:endParaRPr lang="sr-Latn-C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5814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C575A-FA3C-4170-BDE2-E20A38399392}" type="slidenum">
              <a:rPr lang="sr-Latn-CS">
                <a:solidFill>
                  <a:prstClr val="black"/>
                </a:solidFill>
              </a:rPr>
              <a:pPr/>
              <a:t>13</a:t>
            </a:fld>
            <a:endParaRPr lang="sr-Latn-C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4343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C575A-FA3C-4170-BDE2-E20A38399392}" type="slidenum">
              <a:rPr lang="sr-Latn-CS">
                <a:solidFill>
                  <a:prstClr val="black"/>
                </a:solidFill>
              </a:rPr>
              <a:pPr/>
              <a:t>14</a:t>
            </a:fld>
            <a:endParaRPr lang="sr-Latn-C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2567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C575A-FA3C-4170-BDE2-E20A38399392}" type="slidenum">
              <a:rPr lang="sr-Latn-CS">
                <a:solidFill>
                  <a:prstClr val="black"/>
                </a:solidFill>
              </a:rPr>
              <a:pPr/>
              <a:t>15</a:t>
            </a:fld>
            <a:endParaRPr lang="sr-Latn-C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2739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C575A-FA3C-4170-BDE2-E20A38399392}" type="slidenum">
              <a:rPr lang="sr-Latn-CS">
                <a:solidFill>
                  <a:prstClr val="black"/>
                </a:solidFill>
              </a:rPr>
              <a:pPr/>
              <a:t>16</a:t>
            </a:fld>
            <a:endParaRPr lang="sr-Latn-C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408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.png"/><Relationship Id="rId5" Type="http://schemas.openxmlformats.org/officeDocument/2006/relationships/image" Target="../media/image4.emf"/><Relationship Id="rId4" Type="http://schemas.openxmlformats.org/officeDocument/2006/relationships/oleObject" Target="../embeddings/oleObject5.bin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.png"/><Relationship Id="rId5" Type="http://schemas.openxmlformats.org/officeDocument/2006/relationships/image" Target="../media/image5.emf"/><Relationship Id="rId4" Type="http://schemas.openxmlformats.org/officeDocument/2006/relationships/oleObject" Target="../embeddings/oleObject7.bin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9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8.bin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11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.png"/><Relationship Id="rId5" Type="http://schemas.openxmlformats.org/officeDocument/2006/relationships/image" Target="../media/image5.emf"/><Relationship Id="rId4" Type="http://schemas.openxmlformats.org/officeDocument/2006/relationships/oleObject" Target="../embeddings/oleObject10.bin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1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1.bin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>
            <a:extLst>
              <a:ext uri="{FF2B5EF4-FFF2-40B4-BE49-F238E27FC236}">
                <a16:creationId xmlns="" xmlns:a16="http://schemas.microsoft.com/office/drawing/2014/main" id="{578078C4-FCF0-4BB3-B63F-0FE064038F9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514350" y="3883821"/>
            <a:ext cx="8629650" cy="2381"/>
          </a:xfrm>
          <a:prstGeom prst="line">
            <a:avLst/>
          </a:prstGeom>
          <a:noFill/>
          <a:ln w="19050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53D94831-0A36-4F86-AED6-BE9C8E047B97}"/>
              </a:ext>
            </a:extLst>
          </p:cNvPr>
          <p:cNvSpPr/>
          <p:nvPr userDrawn="1"/>
        </p:nvSpPr>
        <p:spPr>
          <a:xfrm>
            <a:off x="0" y="0"/>
            <a:ext cx="152400" cy="914400"/>
          </a:xfrm>
          <a:prstGeom prst="rect">
            <a:avLst/>
          </a:prstGeom>
          <a:solidFill>
            <a:srgbClr val="CC0000">
              <a:alpha val="7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B786C6EE-81EE-4C5D-9391-FB44DD9CC050}"/>
              </a:ext>
            </a:extLst>
          </p:cNvPr>
          <p:cNvSpPr/>
          <p:nvPr userDrawn="1"/>
        </p:nvSpPr>
        <p:spPr>
          <a:xfrm>
            <a:off x="0" y="914400"/>
            <a:ext cx="152400" cy="5943600"/>
          </a:xfrm>
          <a:prstGeom prst="rect">
            <a:avLst/>
          </a:prstGeom>
          <a:solidFill>
            <a:srgbClr val="003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Subtitle 8">
            <a:extLst>
              <a:ext uri="{FF2B5EF4-FFF2-40B4-BE49-F238E27FC236}">
                <a16:creationId xmlns="" xmlns:a16="http://schemas.microsoft.com/office/drawing/2014/main" id="{7819BE46-E5C5-47AE-94D7-D1CA0DA1943D}"/>
              </a:ext>
            </a:extLst>
          </p:cNvPr>
          <p:cNvSpPr txBox="1">
            <a:spLocks/>
          </p:cNvSpPr>
          <p:nvPr userDrawn="1"/>
        </p:nvSpPr>
        <p:spPr>
          <a:xfrm>
            <a:off x="304800" y="228600"/>
            <a:ext cx="5029200" cy="38100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6800" tIns="46800" rIns="46800" bIns="46800" anchor="ctr"/>
          <a:lstStyle>
            <a:lvl1pPr defTabSz="923925">
              <a:defRPr sz="2800" b="1" baseline="0">
                <a:solidFill>
                  <a:schemeClr val="tx2"/>
                </a:solidFill>
              </a:defRPr>
            </a:lvl1pPr>
            <a:lvl2pPr algn="ctr">
              <a:defRPr sz="3200">
                <a:solidFill>
                  <a:srgbClr val="003399"/>
                </a:solidFill>
                <a:latin typeface="Arial" pitchFamily="34" charset="0"/>
              </a:defRPr>
            </a:lvl2pPr>
            <a:lvl3pPr algn="ctr">
              <a:defRPr sz="3200">
                <a:solidFill>
                  <a:srgbClr val="003399"/>
                </a:solidFill>
                <a:latin typeface="Arial" pitchFamily="34" charset="0"/>
              </a:defRPr>
            </a:lvl3pPr>
            <a:lvl4pPr algn="ctr">
              <a:defRPr sz="3200">
                <a:solidFill>
                  <a:srgbClr val="003399"/>
                </a:solidFill>
                <a:latin typeface="Arial" pitchFamily="34" charset="0"/>
              </a:defRPr>
            </a:lvl4pPr>
            <a:lvl5pPr algn="ctr">
              <a:defRPr sz="3200">
                <a:solidFill>
                  <a:srgbClr val="003399"/>
                </a:solidFill>
                <a:latin typeface="Arial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99"/>
                </a:solidFill>
                <a:latin typeface="Arial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99"/>
                </a:solidFill>
                <a:latin typeface="Arial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99"/>
                </a:solidFill>
                <a:latin typeface="Arial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99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x-none" sz="1600" dirty="0">
                <a:latin typeface="Arial" charset="0"/>
                <a:cs typeface="Arial" charset="0"/>
              </a:rPr>
              <a:t>Јавно предузеће „Електропривреда Србије“</a:t>
            </a:r>
            <a:endParaRPr lang="en-US" sz="1600" dirty="0">
              <a:latin typeface="Arial" charset="0"/>
              <a:cs typeface="Arial" charset="0"/>
            </a:endParaRPr>
          </a:p>
        </p:txBody>
      </p:sp>
      <p:pic>
        <p:nvPicPr>
          <p:cNvPr id="9" name="Picture 32" descr="znak-EPS_">
            <a:extLst>
              <a:ext uri="{FF2B5EF4-FFF2-40B4-BE49-F238E27FC236}">
                <a16:creationId xmlns="" xmlns:a16="http://schemas.microsoft.com/office/drawing/2014/main" id="{2E4AEF9E-6382-4411-B8A7-E5F5E074D9D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3900" y="228602"/>
            <a:ext cx="60960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20890"/>
            <a:ext cx="7772400" cy="1254001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077072"/>
            <a:ext cx="6400800" cy="1008112"/>
          </a:xfrm>
        </p:spPr>
        <p:txBody>
          <a:bodyPr anchor="ctr">
            <a:normAutofit/>
          </a:bodyPr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5436097" y="6093296"/>
            <a:ext cx="3384154" cy="483022"/>
          </a:xfrm>
        </p:spPr>
        <p:txBody>
          <a:bodyPr anchor="ctr">
            <a:normAutofit/>
          </a:bodyPr>
          <a:lstStyle>
            <a:lvl1pPr marL="0" indent="0" algn="r">
              <a:buNone/>
              <a:defRPr sz="1400" b="1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5173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zaj sa naslovom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D4C8D9C-559D-4F3C-AB13-06E93B0D537A}"/>
              </a:ext>
            </a:extLst>
          </p:cNvPr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003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6" name="Group 1071">
            <a:extLst>
              <a:ext uri="{FF2B5EF4-FFF2-40B4-BE49-F238E27FC236}">
                <a16:creationId xmlns="" xmlns:a16="http://schemas.microsoft.com/office/drawing/2014/main" id="{55A4961E-A3B7-4CBA-A750-317D8A4A00E8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8121650" y="117475"/>
            <a:ext cx="914400" cy="255588"/>
            <a:chOff x="5328" y="90"/>
            <a:chExt cx="1111" cy="181"/>
          </a:xfrm>
        </p:grpSpPr>
        <p:sp>
          <p:nvSpPr>
            <p:cNvPr id="7" name="Rectangle 1066">
              <a:extLst>
                <a:ext uri="{FF2B5EF4-FFF2-40B4-BE49-F238E27FC236}">
                  <a16:creationId xmlns="" xmlns:a16="http://schemas.microsoft.com/office/drawing/2014/main" id="{7461303A-1A39-4FE7-B97B-15F5B7B1D1D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328" y="90"/>
              <a:ext cx="1111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sr-Cyrl-RS" altLang="zh-CN" sz="1000" b="1">
                  <a:solidFill>
                    <a:schemeClr val="bg1"/>
                  </a:solidFill>
                </a:rPr>
                <a:t>ПОВЕРЉИВО</a:t>
              </a:r>
              <a:endParaRPr lang="en-US" altLang="zh-CN" sz="1000" b="1">
                <a:solidFill>
                  <a:schemeClr val="bg1"/>
                </a:solidFill>
              </a:endParaRPr>
            </a:p>
          </p:txBody>
        </p:sp>
        <p:sp>
          <p:nvSpPr>
            <p:cNvPr id="8" name="Line 1067">
              <a:extLst>
                <a:ext uri="{FF2B5EF4-FFF2-40B4-BE49-F238E27FC236}">
                  <a16:creationId xmlns="" xmlns:a16="http://schemas.microsoft.com/office/drawing/2014/main" id="{0267582D-2980-4EC4-99F8-992285644BC9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5347" y="11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1068">
              <a:extLst>
                <a:ext uri="{FF2B5EF4-FFF2-40B4-BE49-F238E27FC236}">
                  <a16:creationId xmlns="" xmlns:a16="http://schemas.microsoft.com/office/drawing/2014/main" id="{B1686A21-5B93-490C-BE45-97925138CBBB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5347" y="9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1069">
              <a:extLst>
                <a:ext uri="{FF2B5EF4-FFF2-40B4-BE49-F238E27FC236}">
                  <a16:creationId xmlns="" xmlns:a16="http://schemas.microsoft.com/office/drawing/2014/main" id="{EA62B1C4-FD5B-4F12-984D-BFF29FF03EB6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5347" y="251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1070">
              <a:extLst>
                <a:ext uri="{FF2B5EF4-FFF2-40B4-BE49-F238E27FC236}">
                  <a16:creationId xmlns="" xmlns:a16="http://schemas.microsoft.com/office/drawing/2014/main" id="{B92B6C6C-86B9-403E-8C48-8EE9231B8724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5347" y="270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2" name="Picture 8" descr="znak-EPS_">
            <a:extLst>
              <a:ext uri="{FF2B5EF4-FFF2-40B4-BE49-F238E27FC236}">
                <a16:creationId xmlns="" xmlns:a16="http://schemas.microsoft.com/office/drawing/2014/main" id="{6B6DC848-B925-4E60-B0C9-26FA8C84D7E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3" y="6381752"/>
            <a:ext cx="3333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Slide Number Placeholder 3">
            <a:extLst>
              <a:ext uri="{FF2B5EF4-FFF2-40B4-BE49-F238E27FC236}">
                <a16:creationId xmlns="" xmlns:a16="http://schemas.microsoft.com/office/drawing/2014/main" id="{61237F6D-1F0E-4715-A070-D9838B58A938}"/>
              </a:ext>
            </a:extLst>
          </p:cNvPr>
          <p:cNvSpPr txBox="1">
            <a:spLocks/>
          </p:cNvSpPr>
          <p:nvPr userDrawn="1"/>
        </p:nvSpPr>
        <p:spPr bwMode="auto">
          <a:xfrm>
            <a:off x="8604250" y="6448427"/>
            <a:ext cx="469900" cy="3651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fld id="{93569213-08D1-4E04-9934-D3A9B32E4F3D}" type="slidenum">
              <a:rPr lang="en-US" altLang="en-US" sz="1200" b="1" smtClean="0">
                <a:solidFill>
                  <a:srgbClr val="003296"/>
                </a:solidFill>
              </a:rPr>
              <a:pPr algn="ctr" eaLnBrk="1" hangingPunct="1">
                <a:defRPr/>
              </a:pPr>
              <a:t>‹#›</a:t>
            </a:fld>
            <a:endParaRPr lang="en-US" altLang="en-US" sz="1200" b="1">
              <a:solidFill>
                <a:srgbClr val="003296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3008313" cy="7920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980728"/>
            <a:ext cx="5111750" cy="518457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72816"/>
            <a:ext cx="3008313" cy="441057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27998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ajd za slike sa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8B2B591C-7532-4E19-98B4-B971D65523FA}"/>
              </a:ext>
            </a:extLst>
          </p:cNvPr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003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6" name="Group 1071">
            <a:extLst>
              <a:ext uri="{FF2B5EF4-FFF2-40B4-BE49-F238E27FC236}">
                <a16:creationId xmlns="" xmlns:a16="http://schemas.microsoft.com/office/drawing/2014/main" id="{DE84A79A-5006-4CE6-A625-2F6645156C94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8121650" y="117475"/>
            <a:ext cx="914400" cy="255588"/>
            <a:chOff x="5328" y="90"/>
            <a:chExt cx="1111" cy="181"/>
          </a:xfrm>
        </p:grpSpPr>
        <p:sp>
          <p:nvSpPr>
            <p:cNvPr id="7" name="Rectangle 1066">
              <a:extLst>
                <a:ext uri="{FF2B5EF4-FFF2-40B4-BE49-F238E27FC236}">
                  <a16:creationId xmlns="" xmlns:a16="http://schemas.microsoft.com/office/drawing/2014/main" id="{9DE58B7A-4463-4A1B-88F3-75C2E8C3AA1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328" y="90"/>
              <a:ext cx="1111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sr-Cyrl-RS" altLang="zh-CN" sz="1000" b="1">
                  <a:solidFill>
                    <a:schemeClr val="bg1"/>
                  </a:solidFill>
                </a:rPr>
                <a:t>ПОВЕРЉИВО</a:t>
              </a:r>
              <a:endParaRPr lang="en-US" altLang="zh-CN" sz="1000" b="1">
                <a:solidFill>
                  <a:schemeClr val="bg1"/>
                </a:solidFill>
              </a:endParaRPr>
            </a:p>
          </p:txBody>
        </p:sp>
        <p:sp>
          <p:nvSpPr>
            <p:cNvPr id="8" name="Line 1067">
              <a:extLst>
                <a:ext uri="{FF2B5EF4-FFF2-40B4-BE49-F238E27FC236}">
                  <a16:creationId xmlns="" xmlns:a16="http://schemas.microsoft.com/office/drawing/2014/main" id="{A8BA19AD-5D5D-4AA2-903A-0EC633463E77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5347" y="11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1068">
              <a:extLst>
                <a:ext uri="{FF2B5EF4-FFF2-40B4-BE49-F238E27FC236}">
                  <a16:creationId xmlns="" xmlns:a16="http://schemas.microsoft.com/office/drawing/2014/main" id="{139A9EF0-AA55-495C-93B0-9C0A28871242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5347" y="9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1069">
              <a:extLst>
                <a:ext uri="{FF2B5EF4-FFF2-40B4-BE49-F238E27FC236}">
                  <a16:creationId xmlns="" xmlns:a16="http://schemas.microsoft.com/office/drawing/2014/main" id="{512206A8-2989-4249-A7B0-65D4DDE4AB4B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5347" y="251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1070">
              <a:extLst>
                <a:ext uri="{FF2B5EF4-FFF2-40B4-BE49-F238E27FC236}">
                  <a16:creationId xmlns="" xmlns:a16="http://schemas.microsoft.com/office/drawing/2014/main" id="{1BF44999-9A14-45DB-899E-CE5155512835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5347" y="270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2" name="Picture 8" descr="znak-EPS_">
            <a:extLst>
              <a:ext uri="{FF2B5EF4-FFF2-40B4-BE49-F238E27FC236}">
                <a16:creationId xmlns="" xmlns:a16="http://schemas.microsoft.com/office/drawing/2014/main" id="{99B4D1F0-9462-481B-B029-CEB00132451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3" y="6381752"/>
            <a:ext cx="3333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Slide Number Placeholder 3">
            <a:extLst>
              <a:ext uri="{FF2B5EF4-FFF2-40B4-BE49-F238E27FC236}">
                <a16:creationId xmlns="" xmlns:a16="http://schemas.microsoft.com/office/drawing/2014/main" id="{C4BA0F8D-B34B-4F02-9907-6A508197B0A9}"/>
              </a:ext>
            </a:extLst>
          </p:cNvPr>
          <p:cNvSpPr txBox="1">
            <a:spLocks/>
          </p:cNvSpPr>
          <p:nvPr userDrawn="1"/>
        </p:nvSpPr>
        <p:spPr bwMode="auto">
          <a:xfrm>
            <a:off x="8604250" y="6448427"/>
            <a:ext cx="469900" cy="3651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fld id="{C02CAF3C-5287-40E3-B8D5-72E2C5A527BB}" type="slidenum">
              <a:rPr lang="en-US" altLang="en-US" sz="1200" b="1" smtClean="0">
                <a:solidFill>
                  <a:srgbClr val="003296"/>
                </a:solidFill>
              </a:rPr>
              <a:pPr algn="ctr" eaLnBrk="1" hangingPunct="1">
                <a:defRPr/>
              </a:pPr>
              <a:t>‹#›</a:t>
            </a:fld>
            <a:endParaRPr lang="en-US" altLang="en-US" sz="1200" b="1">
              <a:solidFill>
                <a:srgbClr val="003296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52737"/>
            <a:ext cx="5486400" cy="367483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011826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2C97DC57-1F88-4624-A42C-3307A4874909}"/>
              </a:ext>
            </a:extLst>
          </p:cNvPr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003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5" name="Group 1071">
            <a:extLst>
              <a:ext uri="{FF2B5EF4-FFF2-40B4-BE49-F238E27FC236}">
                <a16:creationId xmlns="" xmlns:a16="http://schemas.microsoft.com/office/drawing/2014/main" id="{FF4664B4-53FD-4FFD-B122-4964B95A7F6C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8121650" y="117475"/>
            <a:ext cx="914400" cy="255588"/>
            <a:chOff x="5328" y="90"/>
            <a:chExt cx="1111" cy="181"/>
          </a:xfrm>
        </p:grpSpPr>
        <p:sp>
          <p:nvSpPr>
            <p:cNvPr id="6" name="Rectangle 1066">
              <a:extLst>
                <a:ext uri="{FF2B5EF4-FFF2-40B4-BE49-F238E27FC236}">
                  <a16:creationId xmlns="" xmlns:a16="http://schemas.microsoft.com/office/drawing/2014/main" id="{B81F183C-90C4-4CF7-8ECD-8DC778430B5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328" y="90"/>
              <a:ext cx="1111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sr-Cyrl-RS" altLang="zh-CN" sz="1000" b="1">
                  <a:solidFill>
                    <a:schemeClr val="bg1"/>
                  </a:solidFill>
                </a:rPr>
                <a:t>ПОВЕРЉИВО</a:t>
              </a:r>
              <a:endParaRPr lang="en-US" altLang="zh-CN" sz="1000" b="1">
                <a:solidFill>
                  <a:schemeClr val="bg1"/>
                </a:solidFill>
              </a:endParaRPr>
            </a:p>
          </p:txBody>
        </p:sp>
        <p:sp>
          <p:nvSpPr>
            <p:cNvPr id="7" name="Line 1067">
              <a:extLst>
                <a:ext uri="{FF2B5EF4-FFF2-40B4-BE49-F238E27FC236}">
                  <a16:creationId xmlns="" xmlns:a16="http://schemas.microsoft.com/office/drawing/2014/main" id="{8935AB12-527F-47BE-AD33-65B9CAA921B0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5347" y="11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Line 1068">
              <a:extLst>
                <a:ext uri="{FF2B5EF4-FFF2-40B4-BE49-F238E27FC236}">
                  <a16:creationId xmlns="" xmlns:a16="http://schemas.microsoft.com/office/drawing/2014/main" id="{5D641146-F034-48F6-A0D7-B3C2C7D1DE67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5347" y="9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1069">
              <a:extLst>
                <a:ext uri="{FF2B5EF4-FFF2-40B4-BE49-F238E27FC236}">
                  <a16:creationId xmlns="" xmlns:a16="http://schemas.microsoft.com/office/drawing/2014/main" id="{51CDEE54-D9C9-4723-88A7-25A942520A73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5347" y="251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1070">
              <a:extLst>
                <a:ext uri="{FF2B5EF4-FFF2-40B4-BE49-F238E27FC236}">
                  <a16:creationId xmlns="" xmlns:a16="http://schemas.microsoft.com/office/drawing/2014/main" id="{3200AFED-C6BC-4723-8B2D-526CEC611749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5347" y="270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1" name="Picture 8" descr="znak-EPS_">
            <a:extLst>
              <a:ext uri="{FF2B5EF4-FFF2-40B4-BE49-F238E27FC236}">
                <a16:creationId xmlns="" xmlns:a16="http://schemas.microsoft.com/office/drawing/2014/main" id="{B62B6A1E-A5CB-4185-AA0B-3DDB4A71557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3" y="6381752"/>
            <a:ext cx="3333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Slide Number Placeholder 3">
            <a:extLst>
              <a:ext uri="{FF2B5EF4-FFF2-40B4-BE49-F238E27FC236}">
                <a16:creationId xmlns="" xmlns:a16="http://schemas.microsoft.com/office/drawing/2014/main" id="{492E12D9-C594-4038-A6E7-7E44274359F4}"/>
              </a:ext>
            </a:extLst>
          </p:cNvPr>
          <p:cNvSpPr txBox="1">
            <a:spLocks/>
          </p:cNvSpPr>
          <p:nvPr userDrawn="1"/>
        </p:nvSpPr>
        <p:spPr bwMode="auto">
          <a:xfrm>
            <a:off x="8604250" y="6448427"/>
            <a:ext cx="469900" cy="3651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fld id="{44719616-791C-4DA7-A886-9C22A72F7FBE}" type="slidenum">
              <a:rPr lang="en-US" altLang="en-US" sz="1200" b="1" smtClean="0">
                <a:solidFill>
                  <a:srgbClr val="003296"/>
                </a:solidFill>
              </a:rPr>
              <a:pPr algn="ctr" eaLnBrk="1" hangingPunct="1">
                <a:defRPr/>
              </a:pPr>
              <a:t>‹#›</a:t>
            </a:fld>
            <a:endParaRPr lang="en-US" altLang="en-US" sz="1200" b="1">
              <a:solidFill>
                <a:srgbClr val="003296"/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80728"/>
            <a:ext cx="8229600" cy="518457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664450" cy="7920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109012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tekst i naslov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tical Title 1">
            <a:extLst>
              <a:ext uri="{FF2B5EF4-FFF2-40B4-BE49-F238E27FC236}">
                <a16:creationId xmlns="" xmlns:a16="http://schemas.microsoft.com/office/drawing/2014/main" id="{5061BC4C-38EF-4EB0-90AE-1E39289E290E}"/>
              </a:ext>
            </a:extLst>
          </p:cNvPr>
          <p:cNvSpPr txBox="1">
            <a:spLocks/>
          </p:cNvSpPr>
          <p:nvPr userDrawn="1"/>
        </p:nvSpPr>
        <p:spPr>
          <a:xfrm>
            <a:off x="8229600" y="2"/>
            <a:ext cx="914400" cy="6126163"/>
          </a:xfrm>
          <a:prstGeom prst="rect">
            <a:avLst/>
          </a:prstGeom>
          <a:solidFill>
            <a:srgbClr val="003192"/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8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defRPr/>
            </a:pPr>
            <a:endParaRPr sz="2800"/>
          </a:p>
        </p:txBody>
      </p:sp>
      <p:pic>
        <p:nvPicPr>
          <p:cNvPr id="5" name="Picture 8" descr="znak-EPS_">
            <a:extLst>
              <a:ext uri="{FF2B5EF4-FFF2-40B4-BE49-F238E27FC236}">
                <a16:creationId xmlns="" xmlns:a16="http://schemas.microsoft.com/office/drawing/2014/main" id="{F993981F-FE83-4A3F-BEC3-B5CDCC485C2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3" y="6381752"/>
            <a:ext cx="3333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3">
            <a:extLst>
              <a:ext uri="{FF2B5EF4-FFF2-40B4-BE49-F238E27FC236}">
                <a16:creationId xmlns="" xmlns:a16="http://schemas.microsoft.com/office/drawing/2014/main" id="{A3CD88EF-DF7A-4C60-8D25-A05117D84166}"/>
              </a:ext>
            </a:extLst>
          </p:cNvPr>
          <p:cNvSpPr txBox="1">
            <a:spLocks/>
          </p:cNvSpPr>
          <p:nvPr userDrawn="1"/>
        </p:nvSpPr>
        <p:spPr bwMode="auto">
          <a:xfrm>
            <a:off x="8604250" y="6448427"/>
            <a:ext cx="469900" cy="3651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fld id="{61D90BFF-67E9-4C2D-9D75-A5D348E5FFA6}" type="slidenum">
              <a:rPr lang="en-US" altLang="en-US" sz="1200" b="1" smtClean="0">
                <a:solidFill>
                  <a:srgbClr val="003296"/>
                </a:solidFill>
              </a:rPr>
              <a:pPr algn="ctr" eaLnBrk="1" hangingPunct="1">
                <a:defRPr/>
              </a:pPr>
              <a:t>‹#›</a:t>
            </a:fld>
            <a:endParaRPr lang="en-US" altLang="en-US" sz="1200" b="1">
              <a:solidFill>
                <a:srgbClr val="003296"/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1" y="116634"/>
            <a:ext cx="7643192" cy="600953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29600" y="116634"/>
            <a:ext cx="878904" cy="5851525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680414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69039205"/>
              </p:ext>
            </p:extLst>
          </p:nvPr>
        </p:nvGraphicFramePr>
        <p:xfrm>
          <a:off x="1466" y="1589"/>
          <a:ext cx="1465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70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66" y="1589"/>
                        <a:ext cx="1465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5680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55177335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09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817965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Osnovni slajd_poverlji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468" y="1593"/>
          <a:ext cx="1465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830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8" y="1593"/>
                        <a:ext cx="1465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003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534" dirty="0">
              <a:solidFill>
                <a:schemeClr val="bg1"/>
              </a:solidFill>
            </a:endParaRPr>
          </a:p>
        </p:txBody>
      </p:sp>
      <p:sp>
        <p:nvSpPr>
          <p:cNvPr id="11" name="Slide Number Placeholder 3"/>
          <p:cNvSpPr txBox="1">
            <a:spLocks/>
          </p:cNvSpPr>
          <p:nvPr userDrawn="1"/>
        </p:nvSpPr>
        <p:spPr bwMode="auto">
          <a:xfrm>
            <a:off x="8604739" y="6448430"/>
            <a:ext cx="468923" cy="3651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fld id="{492FD9B2-1164-4013-9925-E8A2EA7645B6}" type="slidenum">
              <a:rPr lang="en-US" altLang="en-US" sz="1023" b="1" smtClean="0">
                <a:solidFill>
                  <a:srgbClr val="003296"/>
                </a:solidFill>
              </a:rPr>
              <a:pPr algn="ctr" eaLnBrk="1" hangingPunct="1">
                <a:defRPr/>
              </a:pPr>
              <a:t>‹#›</a:t>
            </a:fld>
            <a:endParaRPr lang="en-US" altLang="en-US" sz="1023" b="1" dirty="0" smtClean="0">
              <a:solidFill>
                <a:srgbClr val="003296"/>
              </a:solidFill>
            </a:endParaRPr>
          </a:p>
        </p:txBody>
      </p:sp>
      <p:pic>
        <p:nvPicPr>
          <p:cNvPr id="12" name="Picture 8" descr="znak-EPS_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35" y="6381755"/>
            <a:ext cx="33264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664896" cy="7920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2045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466" y="1589"/>
          <a:ext cx="1465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22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6" y="1589"/>
                        <a:ext cx="1465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568" y="2225041"/>
            <a:ext cx="7772400" cy="1079743"/>
          </a:xfrm>
        </p:spPr>
        <p:txBody>
          <a:bodyPr tIns="18288" bIns="18288">
            <a:noAutofit/>
          </a:bodyPr>
          <a:lstStyle>
            <a:lvl1pPr>
              <a:defRPr sz="2769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sr-Latn-CS" dirty="0"/>
              <a:t>Title in Title </a:t>
            </a:r>
            <a:r>
              <a:rPr lang="sr-Latn-CS" dirty="0" err="1"/>
              <a:t>Case</a:t>
            </a:r>
            <a:r>
              <a:rPr lang="sr-Latn-CS" dirty="0"/>
              <a:t/>
            </a:r>
            <a:br>
              <a:rPr lang="sr-Latn-CS" dirty="0"/>
            </a:br>
            <a:r>
              <a:rPr lang="sr-Latn-CS" dirty="0"/>
              <a:t>(</a:t>
            </a:r>
            <a:r>
              <a:rPr lang="sr-Latn-CS" dirty="0" err="1"/>
              <a:t>Arial</a:t>
            </a:r>
            <a:r>
              <a:rPr lang="sr-Latn-CS" dirty="0"/>
              <a:t> </a:t>
            </a:r>
            <a:r>
              <a:rPr lang="sr-Latn-CS" dirty="0" err="1"/>
              <a:t>Bold</a:t>
            </a:r>
            <a:r>
              <a:rPr lang="sr-Latn-CS" dirty="0"/>
              <a:t> 30pt, </a:t>
            </a:r>
            <a:r>
              <a:rPr lang="sr-Latn-CS" dirty="0" err="1"/>
              <a:t>Dark</a:t>
            </a:r>
            <a:r>
              <a:rPr lang="sr-Latn-CS" dirty="0"/>
              <a:t> </a:t>
            </a:r>
            <a:r>
              <a:rPr lang="sr-Latn-CS" dirty="0" err="1"/>
              <a:t>Blue</a:t>
            </a:r>
            <a:r>
              <a:rPr lang="sr-Latn-CS" dirty="0"/>
              <a:t>)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152400" cy="914400"/>
          </a:xfrm>
          <a:prstGeom prst="rect">
            <a:avLst/>
          </a:prstGeom>
          <a:solidFill>
            <a:srgbClr val="E90305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Latn-CS" dirty="0">
              <a:solidFill>
                <a:srgbClr val="FFFFFF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914400"/>
            <a:ext cx="152400" cy="5943600"/>
          </a:xfrm>
          <a:prstGeom prst="rect">
            <a:avLst/>
          </a:prstGeom>
          <a:solidFill>
            <a:srgbClr val="003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Latn-CS" dirty="0">
              <a:solidFill>
                <a:srgbClr val="FFFFFF"/>
              </a:solidFill>
            </a:endParaRPr>
          </a:p>
        </p:txBody>
      </p:sp>
      <p:sp>
        <p:nvSpPr>
          <p:cNvPr id="12" name="Subtitle 8"/>
          <p:cNvSpPr txBox="1">
            <a:spLocks/>
          </p:cNvSpPr>
          <p:nvPr userDrawn="1"/>
        </p:nvSpPr>
        <p:spPr>
          <a:xfrm>
            <a:off x="304800" y="228600"/>
            <a:ext cx="5029200" cy="38100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extLst/>
        </p:spPr>
        <p:txBody>
          <a:bodyPr lIns="43200" tIns="43200" rIns="43200" bIns="43200" anchor="ctr"/>
          <a:lstStyle>
            <a:lvl1pPr defTabSz="923925">
              <a:defRPr sz="2800" b="1" baseline="0">
                <a:solidFill>
                  <a:schemeClr val="tx2"/>
                </a:solidFill>
              </a:defRPr>
            </a:lvl1pPr>
            <a:lvl2pPr algn="ctr">
              <a:defRPr sz="3200">
                <a:solidFill>
                  <a:srgbClr val="003399"/>
                </a:solidFill>
                <a:latin typeface="Arial" pitchFamily="34" charset="0"/>
              </a:defRPr>
            </a:lvl2pPr>
            <a:lvl3pPr algn="ctr">
              <a:defRPr sz="3200">
                <a:solidFill>
                  <a:srgbClr val="003399"/>
                </a:solidFill>
                <a:latin typeface="Arial" pitchFamily="34" charset="0"/>
              </a:defRPr>
            </a:lvl3pPr>
            <a:lvl4pPr algn="ctr">
              <a:defRPr sz="3200">
                <a:solidFill>
                  <a:srgbClr val="003399"/>
                </a:solidFill>
                <a:latin typeface="Arial" pitchFamily="34" charset="0"/>
              </a:defRPr>
            </a:lvl4pPr>
            <a:lvl5pPr algn="ctr">
              <a:defRPr sz="3200">
                <a:solidFill>
                  <a:srgbClr val="003399"/>
                </a:solidFill>
                <a:latin typeface="Arial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99"/>
                </a:solidFill>
                <a:latin typeface="Arial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99"/>
                </a:solidFill>
                <a:latin typeface="Arial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99"/>
                </a:solidFill>
                <a:latin typeface="Arial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99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sz="1477" dirty="0" err="1">
                <a:solidFill>
                  <a:srgbClr val="003192"/>
                </a:solidFill>
                <a:latin typeface="Arial" charset="0"/>
                <a:cs typeface="Arial" charset="0"/>
              </a:rPr>
              <a:t>Јавно</a:t>
            </a:r>
            <a:r>
              <a:rPr lang="sr-Latn-CS" sz="1477" dirty="0">
                <a:solidFill>
                  <a:srgbClr val="003192"/>
                </a:solidFill>
                <a:latin typeface="Arial" charset="0"/>
                <a:cs typeface="Arial" charset="0"/>
              </a:rPr>
              <a:t> </a:t>
            </a:r>
            <a:r>
              <a:rPr lang="sr-Latn-CS" sz="1477" dirty="0" err="1">
                <a:solidFill>
                  <a:srgbClr val="003192"/>
                </a:solidFill>
                <a:latin typeface="Arial" charset="0"/>
                <a:cs typeface="Arial" charset="0"/>
              </a:rPr>
              <a:t>предузеће</a:t>
            </a:r>
            <a:r>
              <a:rPr lang="sr-Latn-CS" sz="1477" dirty="0">
                <a:solidFill>
                  <a:srgbClr val="003192"/>
                </a:solidFill>
                <a:latin typeface="Arial" charset="0"/>
                <a:cs typeface="Arial" charset="0"/>
              </a:rPr>
              <a:t> „</a:t>
            </a:r>
            <a:r>
              <a:rPr lang="sr-Latn-CS" sz="1477" dirty="0" err="1">
                <a:solidFill>
                  <a:srgbClr val="003192"/>
                </a:solidFill>
                <a:latin typeface="Arial" charset="0"/>
                <a:cs typeface="Arial" charset="0"/>
              </a:rPr>
              <a:t>Електропривреда</a:t>
            </a:r>
            <a:r>
              <a:rPr lang="sr-Latn-CS" sz="1477" dirty="0">
                <a:solidFill>
                  <a:srgbClr val="003192"/>
                </a:solidFill>
                <a:latin typeface="Arial" charset="0"/>
                <a:cs typeface="Arial" charset="0"/>
              </a:rPr>
              <a:t> </a:t>
            </a:r>
            <a:r>
              <a:rPr lang="sr-Latn-CS" sz="1477" dirty="0" err="1">
                <a:solidFill>
                  <a:srgbClr val="003192"/>
                </a:solidFill>
                <a:latin typeface="Arial" charset="0"/>
                <a:cs typeface="Arial" charset="0"/>
              </a:rPr>
              <a:t>Србије</a:t>
            </a:r>
            <a:r>
              <a:rPr lang="sr-Latn-CS" sz="1477" dirty="0">
                <a:solidFill>
                  <a:srgbClr val="003192"/>
                </a:solidFill>
                <a:latin typeface="Arial" charset="0"/>
                <a:cs typeface="Arial" charset="0"/>
              </a:rPr>
              <a:t>“</a:t>
            </a:r>
          </a:p>
        </p:txBody>
      </p:sp>
      <p:pic>
        <p:nvPicPr>
          <p:cNvPr id="13" name="Picture 32" descr="znak-EPS_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343900" y="228601"/>
            <a:ext cx="60960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459568" y="3334657"/>
            <a:ext cx="6400800" cy="832536"/>
          </a:xfrm>
        </p:spPr>
        <p:txBody>
          <a:bodyPr tIns="18288" bIns="18288">
            <a:spAutoFit/>
          </a:bodyPr>
          <a:lstStyle>
            <a:lvl1pPr>
              <a:spcBef>
                <a:spcPts val="0"/>
              </a:spcBef>
              <a:defRPr sz="2585"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sr-Latn-CS" dirty="0" err="1"/>
              <a:t>Subtitle</a:t>
            </a:r>
            <a:r>
              <a:rPr lang="sr-Latn-CS" dirty="0"/>
              <a:t> in Title </a:t>
            </a:r>
            <a:r>
              <a:rPr lang="sr-Latn-CS" dirty="0" err="1"/>
              <a:t>Case</a:t>
            </a:r>
            <a:endParaRPr lang="sr-Latn-CS" dirty="0"/>
          </a:p>
          <a:p>
            <a:pPr lvl="0"/>
            <a:r>
              <a:rPr lang="sr-Latn-CS" dirty="0"/>
              <a:t>(</a:t>
            </a:r>
            <a:r>
              <a:rPr lang="sr-Latn-CS" dirty="0" err="1"/>
              <a:t>Arial</a:t>
            </a:r>
            <a:r>
              <a:rPr lang="sr-Latn-CS" dirty="0"/>
              <a:t> 28pt, </a:t>
            </a:r>
            <a:r>
              <a:rPr lang="sr-Latn-CS" dirty="0" err="1"/>
              <a:t>Dark</a:t>
            </a:r>
            <a:r>
              <a:rPr lang="sr-Latn-CS" dirty="0"/>
              <a:t> </a:t>
            </a:r>
            <a:r>
              <a:rPr lang="sr-Latn-CS" dirty="0" err="1"/>
              <a:t>Blue</a:t>
            </a:r>
            <a:r>
              <a:rPr lang="sr-Latn-CS" dirty="0"/>
              <a:t>)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459568" y="5755028"/>
            <a:ext cx="3554604" cy="320985"/>
          </a:xfrm>
        </p:spPr>
        <p:txBody>
          <a:bodyPr wrap="square" tIns="18288" bIns="18288">
            <a:spAutoFit/>
          </a:bodyPr>
          <a:lstStyle>
            <a:lvl1pPr>
              <a:defRPr sz="1846"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sr-Latn-CS" dirty="0"/>
              <a:t>Date (</a:t>
            </a:r>
            <a:r>
              <a:rPr lang="sr-Latn-CS" dirty="0" err="1"/>
              <a:t>Arial</a:t>
            </a:r>
            <a:r>
              <a:rPr lang="sr-Latn-CS" dirty="0"/>
              <a:t> 20pt, </a:t>
            </a:r>
            <a:r>
              <a:rPr lang="sr-Latn-CS" dirty="0" err="1"/>
              <a:t>Dark</a:t>
            </a:r>
            <a:r>
              <a:rPr lang="sr-Latn-CS" dirty="0"/>
              <a:t> </a:t>
            </a:r>
            <a:r>
              <a:rPr lang="sr-Latn-CS" dirty="0" err="1"/>
              <a:t>Blue</a:t>
            </a:r>
            <a:r>
              <a:rPr lang="sr-Latn-C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916213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74356829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247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err="1"/>
              <a:t>Click</a:t>
            </a:r>
            <a:r>
              <a:rPr lang="sr-Latn-CS" dirty="0"/>
              <a:t> to </a:t>
            </a:r>
            <a:r>
              <a:rPr lang="sr-Latn-CS" dirty="0" err="1"/>
              <a:t>edit</a:t>
            </a:r>
            <a:r>
              <a:rPr lang="sr-Latn-CS" dirty="0"/>
              <a:t> Master title </a:t>
            </a:r>
            <a:r>
              <a:rPr lang="sr-Latn-CS" dirty="0" err="1"/>
              <a:t>style</a:t>
            </a:r>
            <a:endParaRPr lang="sr-Latn-C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7200" y="1508400"/>
            <a:ext cx="8229600" cy="4590000"/>
          </a:xfrm>
        </p:spPr>
        <p:txBody>
          <a:bodyPr/>
          <a:lstStyle/>
          <a:p>
            <a:pPr lvl="0"/>
            <a:r>
              <a:rPr lang="sr-Latn-CS" dirty="0" err="1"/>
              <a:t>Click</a:t>
            </a:r>
            <a:r>
              <a:rPr lang="sr-Latn-CS" dirty="0"/>
              <a:t> to </a:t>
            </a:r>
            <a:r>
              <a:rPr lang="sr-Latn-CS" dirty="0" err="1"/>
              <a:t>edit</a:t>
            </a:r>
            <a:r>
              <a:rPr lang="sr-Latn-CS" dirty="0"/>
              <a:t> Master </a:t>
            </a:r>
            <a:r>
              <a:rPr lang="sr-Latn-CS" dirty="0" err="1"/>
              <a:t>text</a:t>
            </a:r>
            <a:r>
              <a:rPr lang="sr-Latn-CS" dirty="0"/>
              <a:t> </a:t>
            </a:r>
            <a:r>
              <a:rPr lang="sr-Latn-CS" dirty="0" err="1"/>
              <a:t>styles</a:t>
            </a:r>
            <a:endParaRPr lang="sr-Latn-CS" dirty="0"/>
          </a:p>
          <a:p>
            <a:pPr lvl="1"/>
            <a:r>
              <a:rPr lang="sr-Latn-CS" dirty="0" err="1"/>
              <a:t>Second</a:t>
            </a:r>
            <a:r>
              <a:rPr lang="sr-Latn-CS" dirty="0"/>
              <a:t> </a:t>
            </a:r>
            <a:r>
              <a:rPr lang="sr-Latn-CS" dirty="0" err="1"/>
              <a:t>level</a:t>
            </a:r>
            <a:endParaRPr lang="sr-Latn-CS" dirty="0"/>
          </a:p>
          <a:p>
            <a:pPr lvl="2"/>
            <a:r>
              <a:rPr lang="sr-Latn-CS" dirty="0" err="1"/>
              <a:t>Third</a:t>
            </a:r>
            <a:r>
              <a:rPr lang="sr-Latn-CS" dirty="0"/>
              <a:t> </a:t>
            </a:r>
            <a:r>
              <a:rPr lang="sr-Latn-CS" dirty="0" err="1"/>
              <a:t>level</a:t>
            </a:r>
            <a:endParaRPr lang="sr-Latn-CS" dirty="0"/>
          </a:p>
          <a:p>
            <a:pPr lvl="3"/>
            <a:r>
              <a:rPr lang="sr-Latn-CS" dirty="0" err="1"/>
              <a:t>Fourth</a:t>
            </a:r>
            <a:r>
              <a:rPr lang="sr-Latn-CS" dirty="0"/>
              <a:t> </a:t>
            </a:r>
            <a:r>
              <a:rPr lang="sr-Latn-CS" dirty="0" err="1"/>
              <a:t>level</a:t>
            </a:r>
            <a:endParaRPr lang="sr-Latn-CS" dirty="0"/>
          </a:p>
          <a:p>
            <a:pPr lvl="4"/>
            <a:r>
              <a:rPr lang="sr-Latn-CS" dirty="0" err="1"/>
              <a:t>Fifth</a:t>
            </a:r>
            <a:r>
              <a:rPr lang="sr-Latn-CS" dirty="0"/>
              <a:t> </a:t>
            </a:r>
            <a:r>
              <a:rPr lang="sr-Latn-CS" dirty="0" err="1"/>
              <a:t>level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11344597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err="1"/>
              <a:t>Click</a:t>
            </a:r>
            <a:r>
              <a:rPr lang="sr-Latn-CS" dirty="0"/>
              <a:t> to </a:t>
            </a:r>
            <a:r>
              <a:rPr lang="sr-Latn-CS" dirty="0" err="1"/>
              <a:t>edit</a:t>
            </a:r>
            <a:r>
              <a:rPr lang="sr-Latn-CS" dirty="0"/>
              <a:t> Master title </a:t>
            </a:r>
            <a:r>
              <a:rPr lang="sr-Latn-CS" dirty="0" err="1"/>
              <a:t>style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3954664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snovni slajd_poverlji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538864625"/>
              </p:ext>
            </p:extLst>
          </p:nvPr>
        </p:nvGraphicFramePr>
        <p:xfrm>
          <a:off x="1589" y="1590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5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9" y="1590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4FA6DEE1-5CF9-42F8-A4AE-B988DEB69D81}"/>
              </a:ext>
            </a:extLst>
          </p:cNvPr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003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Slide Number Placeholder 3">
            <a:extLst>
              <a:ext uri="{FF2B5EF4-FFF2-40B4-BE49-F238E27FC236}">
                <a16:creationId xmlns="" xmlns:a16="http://schemas.microsoft.com/office/drawing/2014/main" id="{503B20A8-70C9-4D63-A85A-C5FCC5FEF105}"/>
              </a:ext>
            </a:extLst>
          </p:cNvPr>
          <p:cNvSpPr txBox="1">
            <a:spLocks/>
          </p:cNvSpPr>
          <p:nvPr userDrawn="1"/>
        </p:nvSpPr>
        <p:spPr bwMode="auto">
          <a:xfrm>
            <a:off x="8604250" y="6448427"/>
            <a:ext cx="469900" cy="3651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fld id="{6640F23A-33B0-4D42-8264-B53244FE1A37}" type="slidenum">
              <a:rPr lang="en-US" altLang="en-US" sz="1200" b="1" smtClean="0">
                <a:solidFill>
                  <a:srgbClr val="003296"/>
                </a:solidFill>
              </a:rPr>
              <a:pPr algn="ctr" eaLnBrk="1" hangingPunct="1">
                <a:defRPr/>
              </a:pPr>
              <a:t>‹#›</a:t>
            </a:fld>
            <a:endParaRPr lang="en-US" altLang="en-US" sz="1200" b="1">
              <a:solidFill>
                <a:srgbClr val="003296"/>
              </a:solidFill>
            </a:endParaRPr>
          </a:p>
        </p:txBody>
      </p:sp>
      <p:pic>
        <p:nvPicPr>
          <p:cNvPr id="12" name="Picture 8" descr="znak-EPS_">
            <a:extLst>
              <a:ext uri="{FF2B5EF4-FFF2-40B4-BE49-F238E27FC236}">
                <a16:creationId xmlns="" xmlns:a16="http://schemas.microsoft.com/office/drawing/2014/main" id="{3ACE9365-7009-437D-A347-E3A44FAA5A1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3" y="6381752"/>
            <a:ext cx="3333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845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664896" cy="7920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575999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83416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 userDrawn="1"/>
        </p:nvSpPr>
        <p:spPr bwMode="auto">
          <a:xfrm>
            <a:off x="514350" y="3883821"/>
            <a:ext cx="8629650" cy="2381"/>
          </a:xfrm>
          <a:prstGeom prst="line">
            <a:avLst/>
          </a:prstGeom>
          <a:noFill/>
          <a:ln w="19050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152400" cy="914400"/>
          </a:xfrm>
          <a:prstGeom prst="rect">
            <a:avLst/>
          </a:prstGeom>
          <a:solidFill>
            <a:srgbClr val="CC0000">
              <a:alpha val="7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914400"/>
            <a:ext cx="152400" cy="5943600"/>
          </a:xfrm>
          <a:prstGeom prst="rect">
            <a:avLst/>
          </a:prstGeom>
          <a:solidFill>
            <a:srgbClr val="003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Subtitle 8"/>
          <p:cNvSpPr txBox="1">
            <a:spLocks/>
          </p:cNvSpPr>
          <p:nvPr userDrawn="1"/>
        </p:nvSpPr>
        <p:spPr>
          <a:xfrm>
            <a:off x="304800" y="228600"/>
            <a:ext cx="5029200" cy="38100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6800" tIns="46800" rIns="46800" bIns="46800" anchor="ctr"/>
          <a:lstStyle>
            <a:lvl1pPr defTabSz="923925">
              <a:defRPr sz="2800" b="1" baseline="0">
                <a:solidFill>
                  <a:schemeClr val="tx2"/>
                </a:solidFill>
              </a:defRPr>
            </a:lvl1pPr>
            <a:lvl2pPr algn="ctr">
              <a:defRPr sz="3200">
                <a:solidFill>
                  <a:srgbClr val="003399"/>
                </a:solidFill>
                <a:latin typeface="Arial" pitchFamily="34" charset="0"/>
              </a:defRPr>
            </a:lvl2pPr>
            <a:lvl3pPr algn="ctr">
              <a:defRPr sz="3200">
                <a:solidFill>
                  <a:srgbClr val="003399"/>
                </a:solidFill>
                <a:latin typeface="Arial" pitchFamily="34" charset="0"/>
              </a:defRPr>
            </a:lvl3pPr>
            <a:lvl4pPr algn="ctr">
              <a:defRPr sz="3200">
                <a:solidFill>
                  <a:srgbClr val="003399"/>
                </a:solidFill>
                <a:latin typeface="Arial" pitchFamily="34" charset="0"/>
              </a:defRPr>
            </a:lvl4pPr>
            <a:lvl5pPr algn="ctr">
              <a:defRPr sz="3200">
                <a:solidFill>
                  <a:srgbClr val="003399"/>
                </a:solidFill>
                <a:latin typeface="Arial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99"/>
                </a:solidFill>
                <a:latin typeface="Arial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99"/>
                </a:solidFill>
                <a:latin typeface="Arial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99"/>
                </a:solidFill>
                <a:latin typeface="Arial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99"/>
                </a:solidFill>
                <a:latin typeface="Arial" pitchFamily="34" charset="0"/>
              </a:defRPr>
            </a:lvl9pPr>
          </a:lstStyle>
          <a:p>
            <a:pPr eaLnBrk="0" hangingPunct="0">
              <a:defRPr/>
            </a:pPr>
            <a:r>
              <a:rPr lang="x-none" sz="1600" dirty="0" smtClean="0">
                <a:latin typeface="Arial" charset="0"/>
                <a:cs typeface="Arial" charset="0"/>
              </a:rPr>
              <a:t>Јавно предузеће „Електропривреда Србије“</a:t>
            </a:r>
            <a:endParaRPr lang="en-US" sz="1600" dirty="0"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20892"/>
            <a:ext cx="7772400" cy="1254001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077072"/>
            <a:ext cx="6400800" cy="1008112"/>
          </a:xfrm>
        </p:spPr>
        <p:txBody>
          <a:bodyPr anchor="ctr">
            <a:normAutofit/>
          </a:bodyPr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 marL="4571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5436097" y="6093296"/>
            <a:ext cx="3384154" cy="483022"/>
          </a:xfrm>
        </p:spPr>
        <p:txBody>
          <a:bodyPr anchor="ctr">
            <a:normAutofit/>
          </a:bodyPr>
          <a:lstStyle>
            <a:lvl1pPr marL="0" indent="0" algn="r">
              <a:buNone/>
              <a:defRPr sz="1400" b="1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554475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466" y="1589"/>
          <a:ext cx="1465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99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6" y="1589"/>
                        <a:ext cx="1465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568" y="2225041"/>
            <a:ext cx="7772400" cy="1079743"/>
          </a:xfrm>
        </p:spPr>
        <p:txBody>
          <a:bodyPr tIns="18288" bIns="18288">
            <a:noAutofit/>
          </a:bodyPr>
          <a:lstStyle>
            <a:lvl1pPr>
              <a:defRPr sz="2769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sr-Latn-CS" dirty="0"/>
              <a:t>Title in Title </a:t>
            </a:r>
            <a:r>
              <a:rPr lang="sr-Latn-CS" dirty="0" err="1"/>
              <a:t>Case</a:t>
            </a:r>
            <a:r>
              <a:rPr lang="sr-Latn-CS" dirty="0"/>
              <a:t/>
            </a:r>
            <a:br>
              <a:rPr lang="sr-Latn-CS" dirty="0"/>
            </a:br>
            <a:r>
              <a:rPr lang="sr-Latn-CS" dirty="0"/>
              <a:t>(</a:t>
            </a:r>
            <a:r>
              <a:rPr lang="sr-Latn-CS" dirty="0" err="1"/>
              <a:t>Arial</a:t>
            </a:r>
            <a:r>
              <a:rPr lang="sr-Latn-CS" dirty="0"/>
              <a:t> </a:t>
            </a:r>
            <a:r>
              <a:rPr lang="sr-Latn-CS" dirty="0" err="1"/>
              <a:t>Bold</a:t>
            </a:r>
            <a:r>
              <a:rPr lang="sr-Latn-CS" dirty="0"/>
              <a:t> 30pt, </a:t>
            </a:r>
            <a:r>
              <a:rPr lang="sr-Latn-CS" dirty="0" err="1"/>
              <a:t>Dark</a:t>
            </a:r>
            <a:r>
              <a:rPr lang="sr-Latn-CS" dirty="0"/>
              <a:t> </a:t>
            </a:r>
            <a:r>
              <a:rPr lang="sr-Latn-CS" dirty="0" err="1"/>
              <a:t>Blue</a:t>
            </a:r>
            <a:r>
              <a:rPr lang="sr-Latn-CS" dirty="0"/>
              <a:t>)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152400" cy="914400"/>
          </a:xfrm>
          <a:prstGeom prst="rect">
            <a:avLst/>
          </a:prstGeom>
          <a:solidFill>
            <a:srgbClr val="E90305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Latn-CS" dirty="0">
              <a:solidFill>
                <a:srgbClr val="FFFFFF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914400"/>
            <a:ext cx="152400" cy="5943600"/>
          </a:xfrm>
          <a:prstGeom prst="rect">
            <a:avLst/>
          </a:prstGeom>
          <a:solidFill>
            <a:srgbClr val="003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Latn-CS" dirty="0">
              <a:solidFill>
                <a:srgbClr val="FFFFFF"/>
              </a:solidFill>
            </a:endParaRPr>
          </a:p>
        </p:txBody>
      </p:sp>
      <p:sp>
        <p:nvSpPr>
          <p:cNvPr id="12" name="Subtitle 8"/>
          <p:cNvSpPr txBox="1">
            <a:spLocks/>
          </p:cNvSpPr>
          <p:nvPr userDrawn="1"/>
        </p:nvSpPr>
        <p:spPr>
          <a:xfrm>
            <a:off x="304800" y="228600"/>
            <a:ext cx="5029200" cy="38100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extLst/>
        </p:spPr>
        <p:txBody>
          <a:bodyPr lIns="43200" tIns="43200" rIns="43200" bIns="43200" anchor="ctr"/>
          <a:lstStyle>
            <a:lvl1pPr defTabSz="923925">
              <a:defRPr sz="2800" b="1" baseline="0">
                <a:solidFill>
                  <a:schemeClr val="tx2"/>
                </a:solidFill>
              </a:defRPr>
            </a:lvl1pPr>
            <a:lvl2pPr algn="ctr">
              <a:defRPr sz="3200">
                <a:solidFill>
                  <a:srgbClr val="003399"/>
                </a:solidFill>
                <a:latin typeface="Arial" pitchFamily="34" charset="0"/>
              </a:defRPr>
            </a:lvl2pPr>
            <a:lvl3pPr algn="ctr">
              <a:defRPr sz="3200">
                <a:solidFill>
                  <a:srgbClr val="003399"/>
                </a:solidFill>
                <a:latin typeface="Arial" pitchFamily="34" charset="0"/>
              </a:defRPr>
            </a:lvl3pPr>
            <a:lvl4pPr algn="ctr">
              <a:defRPr sz="3200">
                <a:solidFill>
                  <a:srgbClr val="003399"/>
                </a:solidFill>
                <a:latin typeface="Arial" pitchFamily="34" charset="0"/>
              </a:defRPr>
            </a:lvl4pPr>
            <a:lvl5pPr algn="ctr">
              <a:defRPr sz="3200">
                <a:solidFill>
                  <a:srgbClr val="003399"/>
                </a:solidFill>
                <a:latin typeface="Arial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99"/>
                </a:solidFill>
                <a:latin typeface="Arial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99"/>
                </a:solidFill>
                <a:latin typeface="Arial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99"/>
                </a:solidFill>
                <a:latin typeface="Arial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99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sz="1477" dirty="0" err="1">
                <a:solidFill>
                  <a:srgbClr val="003192"/>
                </a:solidFill>
                <a:latin typeface="Arial" charset="0"/>
                <a:cs typeface="Arial" charset="0"/>
              </a:rPr>
              <a:t>Јавно</a:t>
            </a:r>
            <a:r>
              <a:rPr lang="sr-Latn-CS" sz="1477" dirty="0">
                <a:solidFill>
                  <a:srgbClr val="003192"/>
                </a:solidFill>
                <a:latin typeface="Arial" charset="0"/>
                <a:cs typeface="Arial" charset="0"/>
              </a:rPr>
              <a:t> </a:t>
            </a:r>
            <a:r>
              <a:rPr lang="sr-Latn-CS" sz="1477" dirty="0" err="1">
                <a:solidFill>
                  <a:srgbClr val="003192"/>
                </a:solidFill>
                <a:latin typeface="Arial" charset="0"/>
                <a:cs typeface="Arial" charset="0"/>
              </a:rPr>
              <a:t>предузеће</a:t>
            </a:r>
            <a:r>
              <a:rPr lang="sr-Latn-CS" sz="1477" dirty="0">
                <a:solidFill>
                  <a:srgbClr val="003192"/>
                </a:solidFill>
                <a:latin typeface="Arial" charset="0"/>
                <a:cs typeface="Arial" charset="0"/>
              </a:rPr>
              <a:t> „</a:t>
            </a:r>
            <a:r>
              <a:rPr lang="sr-Latn-CS" sz="1477" dirty="0" err="1">
                <a:solidFill>
                  <a:srgbClr val="003192"/>
                </a:solidFill>
                <a:latin typeface="Arial" charset="0"/>
                <a:cs typeface="Arial" charset="0"/>
              </a:rPr>
              <a:t>Електропривреда</a:t>
            </a:r>
            <a:r>
              <a:rPr lang="sr-Latn-CS" sz="1477" dirty="0">
                <a:solidFill>
                  <a:srgbClr val="003192"/>
                </a:solidFill>
                <a:latin typeface="Arial" charset="0"/>
                <a:cs typeface="Arial" charset="0"/>
              </a:rPr>
              <a:t> </a:t>
            </a:r>
            <a:r>
              <a:rPr lang="sr-Latn-CS" sz="1477" dirty="0" err="1">
                <a:solidFill>
                  <a:srgbClr val="003192"/>
                </a:solidFill>
                <a:latin typeface="Arial" charset="0"/>
                <a:cs typeface="Arial" charset="0"/>
              </a:rPr>
              <a:t>Србије</a:t>
            </a:r>
            <a:r>
              <a:rPr lang="sr-Latn-CS" sz="1477" dirty="0">
                <a:solidFill>
                  <a:srgbClr val="003192"/>
                </a:solidFill>
                <a:latin typeface="Arial" charset="0"/>
                <a:cs typeface="Arial" charset="0"/>
              </a:rPr>
              <a:t>“</a:t>
            </a:r>
          </a:p>
        </p:txBody>
      </p:sp>
      <p:pic>
        <p:nvPicPr>
          <p:cNvPr id="13" name="Picture 32" descr="znak-EPS_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343900" y="228601"/>
            <a:ext cx="60960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459568" y="3334657"/>
            <a:ext cx="6400800" cy="832536"/>
          </a:xfrm>
        </p:spPr>
        <p:txBody>
          <a:bodyPr tIns="18288" bIns="18288">
            <a:spAutoFit/>
          </a:bodyPr>
          <a:lstStyle>
            <a:lvl1pPr>
              <a:spcBef>
                <a:spcPts val="0"/>
              </a:spcBef>
              <a:defRPr sz="2585"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sr-Latn-CS" dirty="0" err="1"/>
              <a:t>Subtitle</a:t>
            </a:r>
            <a:r>
              <a:rPr lang="sr-Latn-CS" dirty="0"/>
              <a:t> in Title </a:t>
            </a:r>
            <a:r>
              <a:rPr lang="sr-Latn-CS" dirty="0" err="1"/>
              <a:t>Case</a:t>
            </a:r>
            <a:endParaRPr lang="sr-Latn-CS" dirty="0"/>
          </a:p>
          <a:p>
            <a:pPr lvl="0"/>
            <a:r>
              <a:rPr lang="sr-Latn-CS" dirty="0"/>
              <a:t>(</a:t>
            </a:r>
            <a:r>
              <a:rPr lang="sr-Latn-CS" dirty="0" err="1"/>
              <a:t>Arial</a:t>
            </a:r>
            <a:r>
              <a:rPr lang="sr-Latn-CS" dirty="0"/>
              <a:t> 28pt, </a:t>
            </a:r>
            <a:r>
              <a:rPr lang="sr-Latn-CS" dirty="0" err="1"/>
              <a:t>Dark</a:t>
            </a:r>
            <a:r>
              <a:rPr lang="sr-Latn-CS" dirty="0"/>
              <a:t> </a:t>
            </a:r>
            <a:r>
              <a:rPr lang="sr-Latn-CS" dirty="0" err="1"/>
              <a:t>Blue</a:t>
            </a:r>
            <a:r>
              <a:rPr lang="sr-Latn-CS" dirty="0"/>
              <a:t>)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459568" y="5755028"/>
            <a:ext cx="3554604" cy="320985"/>
          </a:xfrm>
        </p:spPr>
        <p:txBody>
          <a:bodyPr wrap="square" tIns="18288" bIns="18288">
            <a:spAutoFit/>
          </a:bodyPr>
          <a:lstStyle>
            <a:lvl1pPr>
              <a:defRPr sz="1846"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sr-Latn-CS" dirty="0"/>
              <a:t>Date (</a:t>
            </a:r>
            <a:r>
              <a:rPr lang="sr-Latn-CS" dirty="0" err="1"/>
              <a:t>Arial</a:t>
            </a:r>
            <a:r>
              <a:rPr lang="sr-Latn-CS" dirty="0"/>
              <a:t> 20pt, </a:t>
            </a:r>
            <a:r>
              <a:rPr lang="sr-Latn-CS" dirty="0" err="1"/>
              <a:t>Dark</a:t>
            </a:r>
            <a:r>
              <a:rPr lang="sr-Latn-CS" dirty="0"/>
              <a:t> </a:t>
            </a:r>
            <a:r>
              <a:rPr lang="sr-Latn-CS" dirty="0" err="1"/>
              <a:t>Blue</a:t>
            </a:r>
            <a:r>
              <a:rPr lang="sr-Latn-C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62283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023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err="1"/>
              <a:t>Click</a:t>
            </a:r>
            <a:r>
              <a:rPr lang="sr-Latn-CS" dirty="0"/>
              <a:t> to </a:t>
            </a:r>
            <a:r>
              <a:rPr lang="sr-Latn-CS" dirty="0" err="1"/>
              <a:t>edit</a:t>
            </a:r>
            <a:r>
              <a:rPr lang="sr-Latn-CS" dirty="0"/>
              <a:t> Master title </a:t>
            </a:r>
            <a:r>
              <a:rPr lang="sr-Latn-CS" dirty="0" err="1"/>
              <a:t>style</a:t>
            </a:r>
            <a:endParaRPr lang="sr-Latn-C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7200" y="1508400"/>
            <a:ext cx="8229600" cy="4590000"/>
          </a:xfrm>
        </p:spPr>
        <p:txBody>
          <a:bodyPr/>
          <a:lstStyle/>
          <a:p>
            <a:pPr lvl="0"/>
            <a:r>
              <a:rPr lang="sr-Latn-CS" dirty="0" err="1"/>
              <a:t>Click</a:t>
            </a:r>
            <a:r>
              <a:rPr lang="sr-Latn-CS" dirty="0"/>
              <a:t> to </a:t>
            </a:r>
            <a:r>
              <a:rPr lang="sr-Latn-CS" dirty="0" err="1"/>
              <a:t>edit</a:t>
            </a:r>
            <a:r>
              <a:rPr lang="sr-Latn-CS" dirty="0"/>
              <a:t> Master </a:t>
            </a:r>
            <a:r>
              <a:rPr lang="sr-Latn-CS" dirty="0" err="1"/>
              <a:t>text</a:t>
            </a:r>
            <a:r>
              <a:rPr lang="sr-Latn-CS" dirty="0"/>
              <a:t> </a:t>
            </a:r>
            <a:r>
              <a:rPr lang="sr-Latn-CS" dirty="0" err="1"/>
              <a:t>styles</a:t>
            </a:r>
            <a:endParaRPr lang="sr-Latn-CS" dirty="0"/>
          </a:p>
          <a:p>
            <a:pPr lvl="1"/>
            <a:r>
              <a:rPr lang="sr-Latn-CS" dirty="0" err="1"/>
              <a:t>Second</a:t>
            </a:r>
            <a:r>
              <a:rPr lang="sr-Latn-CS" dirty="0"/>
              <a:t> </a:t>
            </a:r>
            <a:r>
              <a:rPr lang="sr-Latn-CS" dirty="0" err="1"/>
              <a:t>level</a:t>
            </a:r>
            <a:endParaRPr lang="sr-Latn-CS" dirty="0"/>
          </a:p>
          <a:p>
            <a:pPr lvl="2"/>
            <a:r>
              <a:rPr lang="sr-Latn-CS" dirty="0" err="1"/>
              <a:t>Third</a:t>
            </a:r>
            <a:r>
              <a:rPr lang="sr-Latn-CS" dirty="0"/>
              <a:t> </a:t>
            </a:r>
            <a:r>
              <a:rPr lang="sr-Latn-CS" dirty="0" err="1"/>
              <a:t>level</a:t>
            </a:r>
            <a:endParaRPr lang="sr-Latn-CS" dirty="0"/>
          </a:p>
          <a:p>
            <a:pPr lvl="3"/>
            <a:r>
              <a:rPr lang="sr-Latn-CS" dirty="0" err="1"/>
              <a:t>Fourth</a:t>
            </a:r>
            <a:r>
              <a:rPr lang="sr-Latn-CS" dirty="0"/>
              <a:t> </a:t>
            </a:r>
            <a:r>
              <a:rPr lang="sr-Latn-CS" dirty="0" err="1"/>
              <a:t>level</a:t>
            </a:r>
            <a:endParaRPr lang="sr-Latn-CS" dirty="0"/>
          </a:p>
          <a:p>
            <a:pPr lvl="4"/>
            <a:r>
              <a:rPr lang="sr-Latn-CS" dirty="0" err="1"/>
              <a:t>Fifth</a:t>
            </a:r>
            <a:r>
              <a:rPr lang="sr-Latn-CS" dirty="0"/>
              <a:t> </a:t>
            </a:r>
            <a:r>
              <a:rPr lang="sr-Latn-CS" dirty="0" err="1"/>
              <a:t>level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335632474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err="1"/>
              <a:t>Click</a:t>
            </a:r>
            <a:r>
              <a:rPr lang="sr-Latn-CS" dirty="0"/>
              <a:t> to </a:t>
            </a:r>
            <a:r>
              <a:rPr lang="sr-Latn-CS" dirty="0" err="1"/>
              <a:t>edit</a:t>
            </a:r>
            <a:r>
              <a:rPr lang="sr-Latn-CS" dirty="0"/>
              <a:t> Master title </a:t>
            </a:r>
            <a:r>
              <a:rPr lang="sr-Latn-CS" dirty="0" err="1"/>
              <a:t>style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193337904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645291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 userDrawn="1"/>
        </p:nvSpPr>
        <p:spPr bwMode="auto">
          <a:xfrm>
            <a:off x="514350" y="3883821"/>
            <a:ext cx="8629650" cy="2381"/>
          </a:xfrm>
          <a:prstGeom prst="line">
            <a:avLst/>
          </a:prstGeom>
          <a:noFill/>
          <a:ln w="19050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152400" cy="914400"/>
          </a:xfrm>
          <a:prstGeom prst="rect">
            <a:avLst/>
          </a:prstGeom>
          <a:solidFill>
            <a:srgbClr val="CC0000">
              <a:alpha val="7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914400"/>
            <a:ext cx="152400" cy="5943600"/>
          </a:xfrm>
          <a:prstGeom prst="rect">
            <a:avLst/>
          </a:prstGeom>
          <a:solidFill>
            <a:srgbClr val="003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Subtitle 8"/>
          <p:cNvSpPr txBox="1">
            <a:spLocks/>
          </p:cNvSpPr>
          <p:nvPr userDrawn="1"/>
        </p:nvSpPr>
        <p:spPr>
          <a:xfrm>
            <a:off x="304800" y="228600"/>
            <a:ext cx="5029200" cy="38100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6800" tIns="46800" rIns="46800" bIns="46800" anchor="ctr"/>
          <a:lstStyle>
            <a:lvl1pPr defTabSz="923925">
              <a:defRPr sz="2800" b="1" baseline="0">
                <a:solidFill>
                  <a:schemeClr val="tx2"/>
                </a:solidFill>
              </a:defRPr>
            </a:lvl1pPr>
            <a:lvl2pPr algn="ctr">
              <a:defRPr sz="3200">
                <a:solidFill>
                  <a:srgbClr val="003399"/>
                </a:solidFill>
                <a:latin typeface="Arial" pitchFamily="34" charset="0"/>
              </a:defRPr>
            </a:lvl2pPr>
            <a:lvl3pPr algn="ctr">
              <a:defRPr sz="3200">
                <a:solidFill>
                  <a:srgbClr val="003399"/>
                </a:solidFill>
                <a:latin typeface="Arial" pitchFamily="34" charset="0"/>
              </a:defRPr>
            </a:lvl3pPr>
            <a:lvl4pPr algn="ctr">
              <a:defRPr sz="3200">
                <a:solidFill>
                  <a:srgbClr val="003399"/>
                </a:solidFill>
                <a:latin typeface="Arial" pitchFamily="34" charset="0"/>
              </a:defRPr>
            </a:lvl4pPr>
            <a:lvl5pPr algn="ctr">
              <a:defRPr sz="3200">
                <a:solidFill>
                  <a:srgbClr val="003399"/>
                </a:solidFill>
                <a:latin typeface="Arial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99"/>
                </a:solidFill>
                <a:latin typeface="Arial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99"/>
                </a:solidFill>
                <a:latin typeface="Arial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99"/>
                </a:solidFill>
                <a:latin typeface="Arial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99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x-none" sz="1600" dirty="0" smtClean="0">
                <a:solidFill>
                  <a:srgbClr val="003192"/>
                </a:solidFill>
                <a:latin typeface="Arial" charset="0"/>
                <a:cs typeface="Arial" charset="0"/>
              </a:rPr>
              <a:t>Јавно предузеће „Електропривреда Србије“</a:t>
            </a:r>
            <a:endParaRPr lang="en-US" sz="1600" dirty="0">
              <a:solidFill>
                <a:srgbClr val="003192"/>
              </a:solidFill>
              <a:latin typeface="Arial" charset="0"/>
              <a:cs typeface="Arial" charset="0"/>
            </a:endParaRPr>
          </a:p>
        </p:txBody>
      </p:sp>
      <p:pic>
        <p:nvPicPr>
          <p:cNvPr id="9" name="Picture 32" descr="znak-EPS_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3900" y="228604"/>
            <a:ext cx="60960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20892"/>
            <a:ext cx="7772400" cy="1254001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077072"/>
            <a:ext cx="6400800" cy="1008112"/>
          </a:xfrm>
        </p:spPr>
        <p:txBody>
          <a:bodyPr anchor="ctr">
            <a:normAutofit/>
          </a:bodyPr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 marL="4571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5436097" y="6093296"/>
            <a:ext cx="3384154" cy="483022"/>
          </a:xfrm>
        </p:spPr>
        <p:txBody>
          <a:bodyPr anchor="ctr">
            <a:normAutofit/>
          </a:bodyPr>
          <a:lstStyle>
            <a:lvl1pPr marL="0" indent="0" algn="r">
              <a:buNone/>
              <a:defRPr sz="1400" b="1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07699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snovni slajd_Interna upotre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7A45EB55-2215-457C-A3AB-05992A0672E8}"/>
              </a:ext>
            </a:extLst>
          </p:cNvPr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003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5" name="Group 1071">
            <a:extLst>
              <a:ext uri="{FF2B5EF4-FFF2-40B4-BE49-F238E27FC236}">
                <a16:creationId xmlns="" xmlns:a16="http://schemas.microsoft.com/office/drawing/2014/main" id="{5B3A1866-4565-4AD2-9A24-E96A4E7BD3A1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7740650" y="117475"/>
            <a:ext cx="1371600" cy="255588"/>
            <a:chOff x="5328" y="90"/>
            <a:chExt cx="1111" cy="181"/>
          </a:xfrm>
        </p:grpSpPr>
        <p:sp>
          <p:nvSpPr>
            <p:cNvPr id="6" name="Rectangle 1066">
              <a:extLst>
                <a:ext uri="{FF2B5EF4-FFF2-40B4-BE49-F238E27FC236}">
                  <a16:creationId xmlns="" xmlns:a16="http://schemas.microsoft.com/office/drawing/2014/main" id="{620F79D7-4364-410B-A322-F4B4EA2AE3F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328" y="90"/>
              <a:ext cx="1111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sr-Cyrl-RS" altLang="zh-CN" sz="1000" b="1">
                  <a:solidFill>
                    <a:schemeClr val="bg1"/>
                  </a:solidFill>
                </a:rPr>
                <a:t>ИНТЕРНА УПОТРЕБА</a:t>
              </a:r>
              <a:endParaRPr lang="en-US" altLang="zh-CN" sz="1000" b="1">
                <a:solidFill>
                  <a:schemeClr val="bg1"/>
                </a:solidFill>
              </a:endParaRPr>
            </a:p>
          </p:txBody>
        </p:sp>
        <p:sp>
          <p:nvSpPr>
            <p:cNvPr id="7" name="Line 1067">
              <a:extLst>
                <a:ext uri="{FF2B5EF4-FFF2-40B4-BE49-F238E27FC236}">
                  <a16:creationId xmlns="" xmlns:a16="http://schemas.microsoft.com/office/drawing/2014/main" id="{2DAA28E1-49DE-4E51-AD6E-63FFF6B45314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5347" y="11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Line 1068">
              <a:extLst>
                <a:ext uri="{FF2B5EF4-FFF2-40B4-BE49-F238E27FC236}">
                  <a16:creationId xmlns="" xmlns:a16="http://schemas.microsoft.com/office/drawing/2014/main" id="{FE8045CE-7A09-456D-A42C-8E4C795EA57D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5347" y="9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1069">
              <a:extLst>
                <a:ext uri="{FF2B5EF4-FFF2-40B4-BE49-F238E27FC236}">
                  <a16:creationId xmlns="" xmlns:a16="http://schemas.microsoft.com/office/drawing/2014/main" id="{E86870FF-197C-4378-A798-A37CB93FE610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5347" y="251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1070">
              <a:extLst>
                <a:ext uri="{FF2B5EF4-FFF2-40B4-BE49-F238E27FC236}">
                  <a16:creationId xmlns="" xmlns:a16="http://schemas.microsoft.com/office/drawing/2014/main" id="{92B28083-8BF9-44C5-970E-960FE5F14E6B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5347" y="270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1" name="Picture 8" descr="znak-EPS_">
            <a:extLst>
              <a:ext uri="{FF2B5EF4-FFF2-40B4-BE49-F238E27FC236}">
                <a16:creationId xmlns="" xmlns:a16="http://schemas.microsoft.com/office/drawing/2014/main" id="{15F96C22-F883-42A4-AD9C-7FCB7635C91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3" y="6381752"/>
            <a:ext cx="3333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Slide Number Placeholder 3">
            <a:extLst>
              <a:ext uri="{FF2B5EF4-FFF2-40B4-BE49-F238E27FC236}">
                <a16:creationId xmlns="" xmlns:a16="http://schemas.microsoft.com/office/drawing/2014/main" id="{2F47788E-7EBB-4DF4-9C31-B0A20E3FBB25}"/>
              </a:ext>
            </a:extLst>
          </p:cNvPr>
          <p:cNvSpPr txBox="1">
            <a:spLocks/>
          </p:cNvSpPr>
          <p:nvPr userDrawn="1"/>
        </p:nvSpPr>
        <p:spPr bwMode="auto">
          <a:xfrm>
            <a:off x="8604250" y="6448427"/>
            <a:ext cx="469900" cy="3651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fld id="{6F2482ED-EEAF-4575-A85E-87DD66850C83}" type="slidenum">
              <a:rPr lang="en-US" altLang="en-US" sz="1200" b="1" smtClean="0">
                <a:solidFill>
                  <a:srgbClr val="003296"/>
                </a:solidFill>
              </a:rPr>
              <a:pPr algn="ctr" eaLnBrk="1" hangingPunct="1">
                <a:defRPr/>
              </a:pPr>
              <a:t>‹#›</a:t>
            </a:fld>
            <a:endParaRPr lang="en-US" altLang="en-US" sz="1200" b="1">
              <a:solidFill>
                <a:srgbClr val="00329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845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283152" cy="7920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17401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snovni slajd_Za diskusij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82BB3EA6-A956-4AB9-8F27-9810D4EB3BAF}"/>
              </a:ext>
            </a:extLst>
          </p:cNvPr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003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5" name="Group 1071">
            <a:extLst>
              <a:ext uri="{FF2B5EF4-FFF2-40B4-BE49-F238E27FC236}">
                <a16:creationId xmlns="" xmlns:a16="http://schemas.microsoft.com/office/drawing/2014/main" id="{0E0A4DB0-A774-428B-A45E-958E5447758C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8102600" y="117475"/>
            <a:ext cx="1006475" cy="255588"/>
            <a:chOff x="5328" y="90"/>
            <a:chExt cx="1111" cy="181"/>
          </a:xfrm>
        </p:grpSpPr>
        <p:sp>
          <p:nvSpPr>
            <p:cNvPr id="6" name="Rectangle 1066">
              <a:extLst>
                <a:ext uri="{FF2B5EF4-FFF2-40B4-BE49-F238E27FC236}">
                  <a16:creationId xmlns="" xmlns:a16="http://schemas.microsoft.com/office/drawing/2014/main" id="{4B8823AA-424A-4B92-A488-BC19855A188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328" y="90"/>
              <a:ext cx="1111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sr-Cyrl-RS" altLang="zh-CN" sz="1000" b="1">
                  <a:solidFill>
                    <a:schemeClr val="bg1"/>
                  </a:solidFill>
                </a:rPr>
                <a:t>ЗА ДИСКУСИЈУ</a:t>
              </a:r>
              <a:endParaRPr lang="en-US" altLang="zh-CN" sz="1000" b="1">
                <a:solidFill>
                  <a:schemeClr val="bg1"/>
                </a:solidFill>
              </a:endParaRPr>
            </a:p>
          </p:txBody>
        </p:sp>
        <p:sp>
          <p:nvSpPr>
            <p:cNvPr id="7" name="Line 1067">
              <a:extLst>
                <a:ext uri="{FF2B5EF4-FFF2-40B4-BE49-F238E27FC236}">
                  <a16:creationId xmlns="" xmlns:a16="http://schemas.microsoft.com/office/drawing/2014/main" id="{A6AC196E-5721-482A-B317-FDEBBE5D74F1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5347" y="11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Line 1068">
              <a:extLst>
                <a:ext uri="{FF2B5EF4-FFF2-40B4-BE49-F238E27FC236}">
                  <a16:creationId xmlns="" xmlns:a16="http://schemas.microsoft.com/office/drawing/2014/main" id="{30B7E896-5D9F-4E47-AD80-F2D57542CF78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5347" y="9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1069">
              <a:extLst>
                <a:ext uri="{FF2B5EF4-FFF2-40B4-BE49-F238E27FC236}">
                  <a16:creationId xmlns="" xmlns:a16="http://schemas.microsoft.com/office/drawing/2014/main" id="{B305EFC1-FBB0-4A0F-9923-CA11119B33FC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5347" y="251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1070">
              <a:extLst>
                <a:ext uri="{FF2B5EF4-FFF2-40B4-BE49-F238E27FC236}">
                  <a16:creationId xmlns="" xmlns:a16="http://schemas.microsoft.com/office/drawing/2014/main" id="{370E2BD5-8719-4165-903A-F44C2988A18E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5347" y="270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1" name="Picture 8" descr="znak-EPS_">
            <a:extLst>
              <a:ext uri="{FF2B5EF4-FFF2-40B4-BE49-F238E27FC236}">
                <a16:creationId xmlns="" xmlns:a16="http://schemas.microsoft.com/office/drawing/2014/main" id="{EDE8A4EA-D664-4A35-B679-2E848659552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3" y="6381752"/>
            <a:ext cx="3333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Slide Number Placeholder 3">
            <a:extLst>
              <a:ext uri="{FF2B5EF4-FFF2-40B4-BE49-F238E27FC236}">
                <a16:creationId xmlns="" xmlns:a16="http://schemas.microsoft.com/office/drawing/2014/main" id="{7DD4C3A7-165C-4D7E-9C1A-0228B20D3972}"/>
              </a:ext>
            </a:extLst>
          </p:cNvPr>
          <p:cNvSpPr txBox="1">
            <a:spLocks/>
          </p:cNvSpPr>
          <p:nvPr userDrawn="1"/>
        </p:nvSpPr>
        <p:spPr bwMode="auto">
          <a:xfrm>
            <a:off x="8604250" y="6448427"/>
            <a:ext cx="469900" cy="3651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fld id="{5E891EE4-01FF-48F8-9750-5CC25DE7E704}" type="slidenum">
              <a:rPr lang="en-US" altLang="en-US" sz="1200" b="1" smtClean="0">
                <a:solidFill>
                  <a:srgbClr val="003296"/>
                </a:solidFill>
              </a:rPr>
              <a:pPr algn="ctr" eaLnBrk="1" hangingPunct="1">
                <a:defRPr/>
              </a:pPr>
              <a:t>‹#›</a:t>
            </a:fld>
            <a:endParaRPr lang="en-US" altLang="en-US" sz="1200" b="1">
              <a:solidFill>
                <a:srgbClr val="00329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845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645464" cy="7920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73947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ova sekcija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AD546CED-45FA-411E-8C9A-15D6699F4E2F}"/>
              </a:ext>
            </a:extLst>
          </p:cNvPr>
          <p:cNvSpPr/>
          <p:nvPr userDrawn="1"/>
        </p:nvSpPr>
        <p:spPr>
          <a:xfrm>
            <a:off x="0" y="0"/>
            <a:ext cx="152400" cy="914400"/>
          </a:xfrm>
          <a:prstGeom prst="rect">
            <a:avLst/>
          </a:prstGeom>
          <a:solidFill>
            <a:srgbClr val="CC0000">
              <a:alpha val="7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AC3A5248-BB1A-4C91-9C56-1067F8B91E4E}"/>
              </a:ext>
            </a:extLst>
          </p:cNvPr>
          <p:cNvSpPr/>
          <p:nvPr userDrawn="1"/>
        </p:nvSpPr>
        <p:spPr>
          <a:xfrm>
            <a:off x="0" y="914400"/>
            <a:ext cx="152400" cy="5943600"/>
          </a:xfrm>
          <a:prstGeom prst="rect">
            <a:avLst/>
          </a:prstGeom>
          <a:solidFill>
            <a:srgbClr val="003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32" descr="znak-EPS_">
            <a:extLst>
              <a:ext uri="{FF2B5EF4-FFF2-40B4-BE49-F238E27FC236}">
                <a16:creationId xmlns="" xmlns:a16="http://schemas.microsoft.com/office/drawing/2014/main" id="{B5804D2D-1A36-42BC-AA29-38B84E737B0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3900" y="228602"/>
            <a:ext cx="60960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>
            <a:normAutofit/>
          </a:bodyPr>
          <a:lstStyle>
            <a:lvl1pPr algn="l">
              <a:defRPr sz="32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6132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ajd sa dva sadrz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B3D7606-BB16-4B12-A6B6-5FCBE497DB1A}"/>
              </a:ext>
            </a:extLst>
          </p:cNvPr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003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6" name="Group 1071">
            <a:extLst>
              <a:ext uri="{FF2B5EF4-FFF2-40B4-BE49-F238E27FC236}">
                <a16:creationId xmlns="" xmlns:a16="http://schemas.microsoft.com/office/drawing/2014/main" id="{21AECC77-EC1C-40F3-BDBC-24739C04F69D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8121650" y="117475"/>
            <a:ext cx="914400" cy="255588"/>
            <a:chOff x="5328" y="90"/>
            <a:chExt cx="1111" cy="181"/>
          </a:xfrm>
        </p:grpSpPr>
        <p:sp>
          <p:nvSpPr>
            <p:cNvPr id="7" name="Rectangle 1066">
              <a:extLst>
                <a:ext uri="{FF2B5EF4-FFF2-40B4-BE49-F238E27FC236}">
                  <a16:creationId xmlns="" xmlns:a16="http://schemas.microsoft.com/office/drawing/2014/main" id="{804FF8F2-C81C-4236-8496-7B9F0CCA9B4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328" y="90"/>
              <a:ext cx="1111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sr-Cyrl-RS" altLang="zh-CN" sz="1000" b="1">
                  <a:solidFill>
                    <a:schemeClr val="bg1"/>
                  </a:solidFill>
                </a:rPr>
                <a:t>ПОВЕРЉИВО</a:t>
              </a:r>
              <a:endParaRPr lang="en-US" altLang="zh-CN" sz="1000" b="1">
                <a:solidFill>
                  <a:schemeClr val="bg1"/>
                </a:solidFill>
              </a:endParaRPr>
            </a:p>
          </p:txBody>
        </p:sp>
        <p:sp>
          <p:nvSpPr>
            <p:cNvPr id="8" name="Line 1067">
              <a:extLst>
                <a:ext uri="{FF2B5EF4-FFF2-40B4-BE49-F238E27FC236}">
                  <a16:creationId xmlns="" xmlns:a16="http://schemas.microsoft.com/office/drawing/2014/main" id="{3ACA0C0C-9AD6-4BB9-9C42-153EB2B974C8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5347" y="11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1068">
              <a:extLst>
                <a:ext uri="{FF2B5EF4-FFF2-40B4-BE49-F238E27FC236}">
                  <a16:creationId xmlns="" xmlns:a16="http://schemas.microsoft.com/office/drawing/2014/main" id="{542CFE22-2923-4DFA-A44E-73B2CC6620D1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5347" y="9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1069">
              <a:extLst>
                <a:ext uri="{FF2B5EF4-FFF2-40B4-BE49-F238E27FC236}">
                  <a16:creationId xmlns="" xmlns:a16="http://schemas.microsoft.com/office/drawing/2014/main" id="{3789E714-3466-42FC-AA80-D8B603267A86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5347" y="251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1070">
              <a:extLst>
                <a:ext uri="{FF2B5EF4-FFF2-40B4-BE49-F238E27FC236}">
                  <a16:creationId xmlns="" xmlns:a16="http://schemas.microsoft.com/office/drawing/2014/main" id="{4AD49EDE-63F2-4F4C-AF37-ACC0D06CA37A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5347" y="270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2" name="Picture 8" descr="znak-EPS_">
            <a:extLst>
              <a:ext uri="{FF2B5EF4-FFF2-40B4-BE49-F238E27FC236}">
                <a16:creationId xmlns="" xmlns:a16="http://schemas.microsoft.com/office/drawing/2014/main" id="{D0D9507B-878B-4C6C-8420-33192298E04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3" y="6381752"/>
            <a:ext cx="3333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Slide Number Placeholder 3">
            <a:extLst>
              <a:ext uri="{FF2B5EF4-FFF2-40B4-BE49-F238E27FC236}">
                <a16:creationId xmlns="" xmlns:a16="http://schemas.microsoft.com/office/drawing/2014/main" id="{FE294253-AB8E-443B-A05C-436E300EE1C9}"/>
              </a:ext>
            </a:extLst>
          </p:cNvPr>
          <p:cNvSpPr txBox="1">
            <a:spLocks/>
          </p:cNvSpPr>
          <p:nvPr userDrawn="1"/>
        </p:nvSpPr>
        <p:spPr bwMode="auto">
          <a:xfrm>
            <a:off x="8604250" y="6448427"/>
            <a:ext cx="469900" cy="3651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fld id="{2576F2C6-9D2F-402A-B101-6792D0A24E3F}" type="slidenum">
              <a:rPr lang="en-US" altLang="en-US" sz="1200" b="1" smtClean="0">
                <a:solidFill>
                  <a:srgbClr val="003296"/>
                </a:solidFill>
              </a:rPr>
              <a:pPr algn="ctr" eaLnBrk="1" hangingPunct="1">
                <a:defRPr/>
              </a:pPr>
              <a:t>‹#›</a:t>
            </a:fld>
            <a:endParaRPr lang="en-US" altLang="en-US" sz="1200" b="1">
              <a:solidFill>
                <a:srgbClr val="00329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52736"/>
            <a:ext cx="4038600" cy="511256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52736"/>
            <a:ext cx="4038600" cy="511256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518400" cy="7920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99766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pored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2C8B8B15-1E9C-453E-BA5B-1B2C90854DB9}"/>
              </a:ext>
            </a:extLst>
          </p:cNvPr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003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8" name="Group 1071">
            <a:extLst>
              <a:ext uri="{FF2B5EF4-FFF2-40B4-BE49-F238E27FC236}">
                <a16:creationId xmlns="" xmlns:a16="http://schemas.microsoft.com/office/drawing/2014/main" id="{40B00A46-0B37-48E5-824B-423A3CBBC9DB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8121650" y="117475"/>
            <a:ext cx="914400" cy="255588"/>
            <a:chOff x="5328" y="90"/>
            <a:chExt cx="1111" cy="181"/>
          </a:xfrm>
        </p:grpSpPr>
        <p:sp>
          <p:nvSpPr>
            <p:cNvPr id="9" name="Rectangle 1066">
              <a:extLst>
                <a:ext uri="{FF2B5EF4-FFF2-40B4-BE49-F238E27FC236}">
                  <a16:creationId xmlns="" xmlns:a16="http://schemas.microsoft.com/office/drawing/2014/main" id="{CE77E2DA-9915-4FA3-9F6B-AF8D35B051D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328" y="90"/>
              <a:ext cx="1111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sr-Cyrl-RS" altLang="zh-CN" sz="1000" b="1">
                  <a:solidFill>
                    <a:schemeClr val="bg1"/>
                  </a:solidFill>
                </a:rPr>
                <a:t>ПОВЕРЉИВО</a:t>
              </a:r>
              <a:endParaRPr lang="en-US" altLang="zh-CN" sz="1000" b="1">
                <a:solidFill>
                  <a:schemeClr val="bg1"/>
                </a:solidFill>
              </a:endParaRPr>
            </a:p>
          </p:txBody>
        </p:sp>
        <p:sp>
          <p:nvSpPr>
            <p:cNvPr id="10" name="Line 1067">
              <a:extLst>
                <a:ext uri="{FF2B5EF4-FFF2-40B4-BE49-F238E27FC236}">
                  <a16:creationId xmlns="" xmlns:a16="http://schemas.microsoft.com/office/drawing/2014/main" id="{AB83A324-FD5B-4D38-BD55-D57B5B331B23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5347" y="11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1068">
              <a:extLst>
                <a:ext uri="{FF2B5EF4-FFF2-40B4-BE49-F238E27FC236}">
                  <a16:creationId xmlns="" xmlns:a16="http://schemas.microsoft.com/office/drawing/2014/main" id="{45CA229E-6A50-498A-8300-1126E8AFD189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5347" y="9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1069">
              <a:extLst>
                <a:ext uri="{FF2B5EF4-FFF2-40B4-BE49-F238E27FC236}">
                  <a16:creationId xmlns="" xmlns:a16="http://schemas.microsoft.com/office/drawing/2014/main" id="{FC476CED-5130-4CCD-9B24-DC04CF3A5098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5347" y="251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1070">
              <a:extLst>
                <a:ext uri="{FF2B5EF4-FFF2-40B4-BE49-F238E27FC236}">
                  <a16:creationId xmlns="" xmlns:a16="http://schemas.microsoft.com/office/drawing/2014/main" id="{C992E1EA-3412-4193-BC53-EF8530DA1EC7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5347" y="270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4" name="Picture 8" descr="znak-EPS_">
            <a:extLst>
              <a:ext uri="{FF2B5EF4-FFF2-40B4-BE49-F238E27FC236}">
                <a16:creationId xmlns="" xmlns:a16="http://schemas.microsoft.com/office/drawing/2014/main" id="{A624D3A6-3D41-4A78-9D8A-69A1AF64861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3" y="6381752"/>
            <a:ext cx="3333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Slide Number Placeholder 3">
            <a:extLst>
              <a:ext uri="{FF2B5EF4-FFF2-40B4-BE49-F238E27FC236}">
                <a16:creationId xmlns="" xmlns:a16="http://schemas.microsoft.com/office/drawing/2014/main" id="{487FCB48-3B1C-4F74-941F-4992CDDB54DD}"/>
              </a:ext>
            </a:extLst>
          </p:cNvPr>
          <p:cNvSpPr txBox="1">
            <a:spLocks/>
          </p:cNvSpPr>
          <p:nvPr userDrawn="1"/>
        </p:nvSpPr>
        <p:spPr bwMode="auto">
          <a:xfrm>
            <a:off x="8604250" y="6448427"/>
            <a:ext cx="469900" cy="3651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fld id="{D7AD204E-38FF-4024-882B-F62CE4E91D8E}" type="slidenum">
              <a:rPr lang="en-US" altLang="en-US" sz="1200" b="1" smtClean="0">
                <a:solidFill>
                  <a:srgbClr val="003296"/>
                </a:solidFill>
              </a:rPr>
              <a:pPr algn="ctr" eaLnBrk="1" hangingPunct="1">
                <a:defRPr/>
              </a:pPr>
              <a:t>‹#›</a:t>
            </a:fld>
            <a:endParaRPr lang="en-US" altLang="en-US" sz="1200" b="1">
              <a:solidFill>
                <a:srgbClr val="003296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61046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72816"/>
            <a:ext cx="4040188" cy="43924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061046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772816"/>
            <a:ext cx="4041775" cy="43924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518400" cy="7920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73772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1591553C-658B-4C11-9E71-34F72BC4FBC5}"/>
              </a:ext>
            </a:extLst>
          </p:cNvPr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003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" name="Picture 8" descr="znak-EPS_">
            <a:extLst>
              <a:ext uri="{FF2B5EF4-FFF2-40B4-BE49-F238E27FC236}">
                <a16:creationId xmlns="" xmlns:a16="http://schemas.microsoft.com/office/drawing/2014/main" id="{73B59556-CB99-4BFE-AF2C-939D2D0863A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3" y="6381752"/>
            <a:ext cx="3333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Slide Number Placeholder 3">
            <a:extLst>
              <a:ext uri="{FF2B5EF4-FFF2-40B4-BE49-F238E27FC236}">
                <a16:creationId xmlns="" xmlns:a16="http://schemas.microsoft.com/office/drawing/2014/main" id="{88B80461-369A-4E65-A33C-DB75781C2D48}"/>
              </a:ext>
            </a:extLst>
          </p:cNvPr>
          <p:cNvSpPr txBox="1">
            <a:spLocks/>
          </p:cNvSpPr>
          <p:nvPr userDrawn="1"/>
        </p:nvSpPr>
        <p:spPr bwMode="auto">
          <a:xfrm>
            <a:off x="8604250" y="6448427"/>
            <a:ext cx="469900" cy="3651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fld id="{43A2E29A-0113-458D-AB70-10C2C442AB82}" type="slidenum">
              <a:rPr lang="en-US" altLang="en-US" sz="1200" b="1" smtClean="0">
                <a:solidFill>
                  <a:srgbClr val="003296"/>
                </a:solidFill>
              </a:rPr>
              <a:pPr algn="ctr" eaLnBrk="1" hangingPunct="1">
                <a:defRPr/>
              </a:pPr>
              <a:t>‹#›</a:t>
            </a:fld>
            <a:endParaRPr lang="en-US" altLang="en-US" sz="1200" b="1">
              <a:solidFill>
                <a:srgbClr val="003296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518400" cy="7920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026487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an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7797453B-264C-464C-85AB-09EA92EDE998}"/>
              </a:ext>
            </a:extLst>
          </p:cNvPr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003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3" name="Picture 8" descr="znak-EPS_">
            <a:extLst>
              <a:ext uri="{FF2B5EF4-FFF2-40B4-BE49-F238E27FC236}">
                <a16:creationId xmlns="" xmlns:a16="http://schemas.microsoft.com/office/drawing/2014/main" id="{B7B2CD11-7CE6-4939-9077-BB4895AC116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3" y="6381752"/>
            <a:ext cx="3333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B78E82F0-3067-4892-866D-82149B814147}"/>
              </a:ext>
            </a:extLst>
          </p:cNvPr>
          <p:cNvSpPr txBox="1">
            <a:spLocks/>
          </p:cNvSpPr>
          <p:nvPr userDrawn="1"/>
        </p:nvSpPr>
        <p:spPr bwMode="auto">
          <a:xfrm>
            <a:off x="8604250" y="6448427"/>
            <a:ext cx="469900" cy="3651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fld id="{9C08A0F0-2EA3-43FC-9AF8-F8B050D82493}" type="slidenum">
              <a:rPr lang="en-US" altLang="en-US" sz="1200" b="1" smtClean="0">
                <a:solidFill>
                  <a:srgbClr val="003296"/>
                </a:solidFill>
              </a:rPr>
              <a:pPr algn="ctr" eaLnBrk="1" hangingPunct="1">
                <a:defRPr/>
              </a:pPr>
              <a:t>‹#›</a:t>
            </a:fld>
            <a:endParaRPr lang="en-US" altLang="en-US" sz="1200" b="1">
              <a:solidFill>
                <a:srgbClr val="0032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401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em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ags" Target="../tags/tag7.xml"/><Relationship Id="rId3" Type="http://schemas.openxmlformats.org/officeDocument/2006/relationships/slideLayout" Target="../slideLayouts/slideLayout19.xml"/><Relationship Id="rId7" Type="http://schemas.openxmlformats.org/officeDocument/2006/relationships/vmlDrawing" Target="../drawings/vmlDrawing6.v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theme" Target="../theme/theme2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21.xml"/><Relationship Id="rId10" Type="http://schemas.openxmlformats.org/officeDocument/2006/relationships/image" Target="../media/image5.emf"/><Relationship Id="rId4" Type="http://schemas.openxmlformats.org/officeDocument/2006/relationships/slideLayout" Target="../slideLayouts/slideLayout20.xml"/><Relationship Id="rId9" Type="http://schemas.openxmlformats.org/officeDocument/2006/relationships/oleObject" Target="../embeddings/oleObject6.bin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ags" Target="../tags/tag10.xml"/><Relationship Id="rId3" Type="http://schemas.openxmlformats.org/officeDocument/2006/relationships/slideLayout" Target="../slideLayouts/slideLayout24.xml"/><Relationship Id="rId7" Type="http://schemas.openxmlformats.org/officeDocument/2006/relationships/vmlDrawing" Target="../drawings/vmlDrawing9.v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theme" Target="../theme/theme3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26.xml"/><Relationship Id="rId10" Type="http://schemas.openxmlformats.org/officeDocument/2006/relationships/image" Target="../media/image5.emf"/><Relationship Id="rId4" Type="http://schemas.openxmlformats.org/officeDocument/2006/relationships/slideLayout" Target="../slideLayouts/slideLayout25.xml"/><Relationship Id="rId9" Type="http://schemas.openxmlformats.org/officeDocument/2006/relationships/oleObject" Target="../embeddings/oleObject9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9"/>
            </p:custDataLst>
            <p:extLst>
              <p:ext uri="{D42A27DB-BD31-4B8C-83A1-F6EECF244321}">
                <p14:modId xmlns:p14="http://schemas.microsoft.com/office/powerpoint/2010/main" val="1183963646"/>
              </p:ext>
            </p:extLst>
          </p:nvPr>
        </p:nvGraphicFramePr>
        <p:xfrm>
          <a:off x="1589" y="1590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2" name="think-cell Slide" r:id="rId20" imgW="270" imgH="270" progId="TCLayout.ActiveDocument.1">
                  <p:embed/>
                </p:oleObj>
              </mc:Choice>
              <mc:Fallback>
                <p:oleObj name="think-cell Slide" r:id="rId20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1589" y="1590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" name="Title Placeholder 1">
            <a:extLst>
              <a:ext uri="{FF2B5EF4-FFF2-40B4-BE49-F238E27FC236}">
                <a16:creationId xmlns="" xmlns:a16="http://schemas.microsoft.com/office/drawing/2014/main" id="{B96CEA0D-3045-43F7-A11D-FF803429B4A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="" xmlns:a16="http://schemas.microsoft.com/office/drawing/2014/main" id="{D8CA3B1B-C489-46A2-B674-6D727D7F6B1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98" r:id="rId1"/>
    <p:sldLayoutId id="2147484599" r:id="rId2"/>
    <p:sldLayoutId id="2147484600" r:id="rId3"/>
    <p:sldLayoutId id="2147484601" r:id="rId4"/>
    <p:sldLayoutId id="2147484602" r:id="rId5"/>
    <p:sldLayoutId id="2147484603" r:id="rId6"/>
    <p:sldLayoutId id="2147484604" r:id="rId7"/>
    <p:sldLayoutId id="2147484605" r:id="rId8"/>
    <p:sldLayoutId id="2147484606" r:id="rId9"/>
    <p:sldLayoutId id="2147484607" r:id="rId10"/>
    <p:sldLayoutId id="2147484608" r:id="rId11"/>
    <p:sldLayoutId id="2147484609" r:id="rId12"/>
    <p:sldLayoutId id="2147484610" r:id="rId13"/>
    <p:sldLayoutId id="2147484611" r:id="rId14"/>
    <p:sldLayoutId id="2147484612" r:id="rId15"/>
    <p:sldLayoutId id="2147484618" r:id="rId16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8"/>
            </p:custDataLst>
            <p:extLst>
              <p:ext uri="{D42A27DB-BD31-4B8C-83A1-F6EECF244321}">
                <p14:modId xmlns:p14="http://schemas.microsoft.com/office/powerpoint/2010/main" val="3632644203"/>
              </p:ext>
            </p:extLst>
          </p:nvPr>
        </p:nvGraphicFramePr>
        <p:xfrm>
          <a:off x="1465" y="1589"/>
          <a:ext cx="1465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200" name="think-cell Slide" r:id="rId9" imgW="270" imgH="270" progId="TCLayout.ActiveDocument.1">
                  <p:embed/>
                </p:oleObj>
              </mc:Choice>
              <mc:Fallback>
                <p:oleObj name="think-cell Slide" r:id="rId9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5" y="1589"/>
                        <a:ext cx="1465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003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Latn-CS" dirty="0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7571433" cy="914400"/>
          </a:xfrm>
          <a:prstGeom prst="rect">
            <a:avLst/>
          </a:prstGeom>
        </p:spPr>
        <p:txBody>
          <a:bodyPr vert="horz" lIns="0" tIns="45720" rIns="0" bIns="45720" rtlCol="0" anchor="b" anchorCtr="0">
            <a:noAutofit/>
          </a:bodyPr>
          <a:lstStyle/>
          <a:p>
            <a:r>
              <a:rPr lang="sr-Latn-CS" noProof="0" dirty="0" err="1"/>
              <a:t>Click</a:t>
            </a:r>
            <a:r>
              <a:rPr lang="sr-Latn-CS" noProof="0" dirty="0"/>
              <a:t> to </a:t>
            </a:r>
            <a:r>
              <a:rPr lang="sr-Latn-CS" noProof="0" dirty="0" err="1"/>
              <a:t>edit</a:t>
            </a:r>
            <a:r>
              <a:rPr lang="sr-Latn-CS" noProof="0" dirty="0"/>
              <a:t> Master title </a:t>
            </a:r>
            <a:r>
              <a:rPr lang="sr-Latn-CS" noProof="0" dirty="0" err="1"/>
              <a:t>style</a:t>
            </a:r>
            <a:endParaRPr lang="sr-Latn-C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08400"/>
            <a:ext cx="8229600" cy="459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r-Latn-CS" noProof="0" dirty="0" err="1"/>
              <a:t>Click</a:t>
            </a:r>
            <a:r>
              <a:rPr lang="sr-Latn-CS" noProof="0" dirty="0"/>
              <a:t> to </a:t>
            </a:r>
            <a:r>
              <a:rPr lang="sr-Latn-CS" noProof="0" dirty="0" err="1"/>
              <a:t>edit</a:t>
            </a:r>
            <a:r>
              <a:rPr lang="sr-Latn-CS" noProof="0" dirty="0"/>
              <a:t> Master </a:t>
            </a:r>
            <a:r>
              <a:rPr lang="sr-Latn-CS" noProof="0" dirty="0" err="1"/>
              <a:t>text</a:t>
            </a:r>
            <a:r>
              <a:rPr lang="sr-Latn-CS" noProof="0" dirty="0"/>
              <a:t> </a:t>
            </a:r>
            <a:r>
              <a:rPr lang="sr-Latn-CS" noProof="0" dirty="0" err="1"/>
              <a:t>styles</a:t>
            </a:r>
            <a:endParaRPr lang="sr-Latn-CS" noProof="0" dirty="0"/>
          </a:p>
          <a:p>
            <a:pPr lvl="1"/>
            <a:r>
              <a:rPr lang="sr-Latn-CS" noProof="0" dirty="0" err="1"/>
              <a:t>Second</a:t>
            </a:r>
            <a:r>
              <a:rPr lang="sr-Latn-CS" noProof="0" dirty="0"/>
              <a:t> </a:t>
            </a:r>
            <a:r>
              <a:rPr lang="sr-Latn-CS" noProof="0" dirty="0" err="1"/>
              <a:t>level</a:t>
            </a:r>
            <a:endParaRPr lang="sr-Latn-CS" noProof="0" dirty="0"/>
          </a:p>
          <a:p>
            <a:pPr lvl="2"/>
            <a:r>
              <a:rPr lang="sr-Latn-CS" noProof="0" dirty="0" err="1"/>
              <a:t>Third</a:t>
            </a:r>
            <a:r>
              <a:rPr lang="sr-Latn-CS" noProof="0" dirty="0"/>
              <a:t> </a:t>
            </a:r>
            <a:r>
              <a:rPr lang="sr-Latn-CS" noProof="0" dirty="0" err="1"/>
              <a:t>level</a:t>
            </a:r>
            <a:endParaRPr lang="sr-Latn-CS" noProof="0" dirty="0"/>
          </a:p>
          <a:p>
            <a:pPr lvl="3"/>
            <a:r>
              <a:rPr lang="sr-Latn-CS" noProof="0" dirty="0" err="1"/>
              <a:t>Fourth</a:t>
            </a:r>
            <a:r>
              <a:rPr lang="sr-Latn-CS" noProof="0" dirty="0"/>
              <a:t> </a:t>
            </a:r>
            <a:r>
              <a:rPr lang="sr-Latn-CS" noProof="0" dirty="0" err="1"/>
              <a:t>level</a:t>
            </a:r>
            <a:endParaRPr lang="sr-Latn-CS" noProof="0" dirty="0"/>
          </a:p>
          <a:p>
            <a:pPr lvl="4"/>
            <a:r>
              <a:rPr lang="sr-Latn-CS" noProof="0" dirty="0" err="1"/>
              <a:t>Fifth</a:t>
            </a:r>
            <a:r>
              <a:rPr lang="sr-Latn-CS" noProof="0" dirty="0"/>
              <a:t> </a:t>
            </a:r>
            <a:r>
              <a:rPr lang="sr-Latn-CS" noProof="0" dirty="0" err="1"/>
              <a:t>level</a:t>
            </a:r>
            <a:endParaRPr lang="sr-Latn-CS" noProof="0" dirty="0"/>
          </a:p>
        </p:txBody>
      </p:sp>
      <p:pic>
        <p:nvPicPr>
          <p:cNvPr id="20" name="Picture 8" descr="znak-EPS_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4735" y="6381751"/>
            <a:ext cx="33264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Slide Number Placeholder 3"/>
          <p:cNvSpPr txBox="1">
            <a:spLocks/>
          </p:cNvSpPr>
          <p:nvPr/>
        </p:nvSpPr>
        <p:spPr bwMode="auto">
          <a:xfrm>
            <a:off x="8604739" y="6448426"/>
            <a:ext cx="468923" cy="3651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B263E767-5A70-463A-AE09-C8BCD05107CC}" type="slidenum">
              <a:rPr lang="sr-Latn-CS" altLang="en-US" sz="1108" b="1" smtClean="0">
                <a:solidFill>
                  <a:srgbClr val="003296"/>
                </a:solidFill>
              </a:rPr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sr-Latn-CS" altLang="en-US" sz="1108" b="1" dirty="0">
              <a:solidFill>
                <a:srgbClr val="0032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637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14" r:id="rId1"/>
    <p:sldLayoutId id="2147484615" r:id="rId2"/>
    <p:sldLayoutId id="2147484616" r:id="rId3"/>
    <p:sldLayoutId id="2147484617" r:id="rId4"/>
    <p:sldLayoutId id="2147484619" r:id="rId5"/>
  </p:sldLayoutIdLst>
  <p:hf hdr="0" ftr="0" dt="0"/>
  <p:txStyles>
    <p:titleStyle>
      <a:lvl1pPr algn="l" defTabSz="844083" rtl="0" eaLnBrk="1" latinLnBrk="0" hangingPunct="1">
        <a:spcBef>
          <a:spcPct val="0"/>
        </a:spcBef>
        <a:buNone/>
        <a:defRPr sz="2215" b="1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0" indent="0" algn="l" defTabSz="844083" rtl="0" eaLnBrk="1" latinLnBrk="0" hangingPunct="1">
        <a:spcBef>
          <a:spcPct val="20000"/>
        </a:spcBef>
        <a:buFontTx/>
        <a:buNone/>
        <a:defRPr sz="1477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indent="-211021" algn="l" defTabSz="844083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477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indent="-211021" algn="l" defTabSz="844083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–"/>
        <a:defRPr sz="1477" kern="1200">
          <a:solidFill>
            <a:schemeClr val="tx1"/>
          </a:solidFill>
          <a:latin typeface="+mn-lt"/>
          <a:ea typeface="+mn-ea"/>
          <a:cs typeface="+mn-cs"/>
        </a:defRPr>
      </a:lvl3pPr>
      <a:lvl4pPr marL="1270521" indent="-215416" algn="l" defTabSz="844083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–"/>
        <a:defRPr sz="1477" kern="1200">
          <a:solidFill>
            <a:schemeClr val="tx1"/>
          </a:solidFill>
          <a:latin typeface="+mn-lt"/>
          <a:ea typeface="+mn-ea"/>
          <a:cs typeface="+mn-cs"/>
        </a:defRPr>
      </a:lvl4pPr>
      <a:lvl5pPr marL="1900652" indent="-212487" algn="l" defTabSz="844083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–"/>
        <a:defRPr sz="1477" kern="1200">
          <a:solidFill>
            <a:schemeClr val="tx1"/>
          </a:solidFill>
          <a:latin typeface="+mn-lt"/>
          <a:ea typeface="+mn-ea"/>
          <a:cs typeface="+mn-cs"/>
        </a:defRPr>
      </a:lvl5pPr>
      <a:lvl6pPr marL="2321227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7pPr>
      <a:lvl8pPr marL="3165310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8pPr>
      <a:lvl9pPr marL="3587351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12">
          <p15:clr>
            <a:srgbClr val="F26B43"/>
          </p15:clr>
        </p15:guide>
        <p15:guide id="2" orient="horz" pos="948">
          <p15:clr>
            <a:srgbClr val="F26B43"/>
          </p15:clr>
        </p15:guide>
        <p15:guide id="3" pos="5928">
          <p15:clr>
            <a:srgbClr val="F26B43"/>
          </p15:clr>
        </p15:guide>
        <p15:guide id="4" orient="horz" pos="3840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8"/>
            </p:custDataLst>
            <p:extLst/>
          </p:nvPr>
        </p:nvGraphicFramePr>
        <p:xfrm>
          <a:off x="1465" y="1589"/>
          <a:ext cx="1465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975" name="think-cell Slide" r:id="rId9" imgW="270" imgH="270" progId="TCLayout.ActiveDocument.1">
                  <p:embed/>
                </p:oleObj>
              </mc:Choice>
              <mc:Fallback>
                <p:oleObj name="think-cell Slide" r:id="rId9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5" y="1589"/>
                        <a:ext cx="1465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003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Latn-CS" dirty="0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7571433" cy="914400"/>
          </a:xfrm>
          <a:prstGeom prst="rect">
            <a:avLst/>
          </a:prstGeom>
        </p:spPr>
        <p:txBody>
          <a:bodyPr vert="horz" lIns="0" tIns="45720" rIns="0" bIns="45720" rtlCol="0" anchor="b" anchorCtr="0">
            <a:noAutofit/>
          </a:bodyPr>
          <a:lstStyle/>
          <a:p>
            <a:r>
              <a:rPr lang="sr-Latn-CS" noProof="0" dirty="0" err="1"/>
              <a:t>Click</a:t>
            </a:r>
            <a:r>
              <a:rPr lang="sr-Latn-CS" noProof="0" dirty="0"/>
              <a:t> to </a:t>
            </a:r>
            <a:r>
              <a:rPr lang="sr-Latn-CS" noProof="0" dirty="0" err="1"/>
              <a:t>edit</a:t>
            </a:r>
            <a:r>
              <a:rPr lang="sr-Latn-CS" noProof="0" dirty="0"/>
              <a:t> Master title </a:t>
            </a:r>
            <a:r>
              <a:rPr lang="sr-Latn-CS" noProof="0" dirty="0" err="1"/>
              <a:t>style</a:t>
            </a:r>
            <a:endParaRPr lang="sr-Latn-C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08400"/>
            <a:ext cx="8229600" cy="459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r-Latn-CS" noProof="0" dirty="0" err="1"/>
              <a:t>Click</a:t>
            </a:r>
            <a:r>
              <a:rPr lang="sr-Latn-CS" noProof="0" dirty="0"/>
              <a:t> to </a:t>
            </a:r>
            <a:r>
              <a:rPr lang="sr-Latn-CS" noProof="0" dirty="0" err="1"/>
              <a:t>edit</a:t>
            </a:r>
            <a:r>
              <a:rPr lang="sr-Latn-CS" noProof="0" dirty="0"/>
              <a:t> Master </a:t>
            </a:r>
            <a:r>
              <a:rPr lang="sr-Latn-CS" noProof="0" dirty="0" err="1"/>
              <a:t>text</a:t>
            </a:r>
            <a:r>
              <a:rPr lang="sr-Latn-CS" noProof="0" dirty="0"/>
              <a:t> </a:t>
            </a:r>
            <a:r>
              <a:rPr lang="sr-Latn-CS" noProof="0" dirty="0" err="1"/>
              <a:t>styles</a:t>
            </a:r>
            <a:endParaRPr lang="sr-Latn-CS" noProof="0" dirty="0"/>
          </a:p>
          <a:p>
            <a:pPr lvl="1"/>
            <a:r>
              <a:rPr lang="sr-Latn-CS" noProof="0" dirty="0" err="1"/>
              <a:t>Second</a:t>
            </a:r>
            <a:r>
              <a:rPr lang="sr-Latn-CS" noProof="0" dirty="0"/>
              <a:t> </a:t>
            </a:r>
            <a:r>
              <a:rPr lang="sr-Latn-CS" noProof="0" dirty="0" err="1"/>
              <a:t>level</a:t>
            </a:r>
            <a:endParaRPr lang="sr-Latn-CS" noProof="0" dirty="0"/>
          </a:p>
          <a:p>
            <a:pPr lvl="2"/>
            <a:r>
              <a:rPr lang="sr-Latn-CS" noProof="0" dirty="0" err="1"/>
              <a:t>Third</a:t>
            </a:r>
            <a:r>
              <a:rPr lang="sr-Latn-CS" noProof="0" dirty="0"/>
              <a:t> </a:t>
            </a:r>
            <a:r>
              <a:rPr lang="sr-Latn-CS" noProof="0" dirty="0" err="1"/>
              <a:t>level</a:t>
            </a:r>
            <a:endParaRPr lang="sr-Latn-CS" noProof="0" dirty="0"/>
          </a:p>
          <a:p>
            <a:pPr lvl="3"/>
            <a:r>
              <a:rPr lang="sr-Latn-CS" noProof="0" dirty="0" err="1"/>
              <a:t>Fourth</a:t>
            </a:r>
            <a:r>
              <a:rPr lang="sr-Latn-CS" noProof="0" dirty="0"/>
              <a:t> </a:t>
            </a:r>
            <a:r>
              <a:rPr lang="sr-Latn-CS" noProof="0" dirty="0" err="1"/>
              <a:t>level</a:t>
            </a:r>
            <a:endParaRPr lang="sr-Latn-CS" noProof="0" dirty="0"/>
          </a:p>
          <a:p>
            <a:pPr lvl="4"/>
            <a:r>
              <a:rPr lang="sr-Latn-CS" noProof="0" dirty="0" err="1"/>
              <a:t>Fifth</a:t>
            </a:r>
            <a:r>
              <a:rPr lang="sr-Latn-CS" noProof="0" dirty="0"/>
              <a:t> </a:t>
            </a:r>
            <a:r>
              <a:rPr lang="sr-Latn-CS" noProof="0" dirty="0" err="1"/>
              <a:t>level</a:t>
            </a:r>
            <a:endParaRPr lang="sr-Latn-CS" noProof="0" dirty="0"/>
          </a:p>
        </p:txBody>
      </p:sp>
      <p:pic>
        <p:nvPicPr>
          <p:cNvPr id="20" name="Picture 8" descr="znak-EPS_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4735" y="6381751"/>
            <a:ext cx="33264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Slide Number Placeholder 3"/>
          <p:cNvSpPr txBox="1">
            <a:spLocks/>
          </p:cNvSpPr>
          <p:nvPr/>
        </p:nvSpPr>
        <p:spPr bwMode="auto">
          <a:xfrm>
            <a:off x="8604739" y="6448426"/>
            <a:ext cx="468923" cy="3651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B263E767-5A70-463A-AE09-C8BCD05107CC}" type="slidenum">
              <a:rPr lang="sr-Latn-CS" altLang="en-US" sz="1108" b="1" smtClean="0">
                <a:solidFill>
                  <a:srgbClr val="003296"/>
                </a:solidFill>
              </a:rPr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sr-Latn-CS" altLang="en-US" sz="1108" b="1" dirty="0">
              <a:solidFill>
                <a:srgbClr val="0032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453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21" r:id="rId1"/>
    <p:sldLayoutId id="2147484622" r:id="rId2"/>
    <p:sldLayoutId id="2147484623" r:id="rId3"/>
    <p:sldLayoutId id="2147484624" r:id="rId4"/>
    <p:sldLayoutId id="2147484625" r:id="rId5"/>
  </p:sldLayoutIdLst>
  <p:hf hdr="0" ftr="0" dt="0"/>
  <p:txStyles>
    <p:titleStyle>
      <a:lvl1pPr algn="l" defTabSz="844083" rtl="0" eaLnBrk="1" latinLnBrk="0" hangingPunct="1">
        <a:spcBef>
          <a:spcPct val="0"/>
        </a:spcBef>
        <a:buNone/>
        <a:defRPr sz="2215" b="1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0" indent="0" algn="l" defTabSz="844083" rtl="0" eaLnBrk="1" latinLnBrk="0" hangingPunct="1">
        <a:spcBef>
          <a:spcPct val="20000"/>
        </a:spcBef>
        <a:buFontTx/>
        <a:buNone/>
        <a:defRPr sz="1477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indent="-211021" algn="l" defTabSz="844083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477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indent="-211021" algn="l" defTabSz="844083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–"/>
        <a:defRPr sz="1477" kern="1200">
          <a:solidFill>
            <a:schemeClr val="tx1"/>
          </a:solidFill>
          <a:latin typeface="+mn-lt"/>
          <a:ea typeface="+mn-ea"/>
          <a:cs typeface="+mn-cs"/>
        </a:defRPr>
      </a:lvl3pPr>
      <a:lvl4pPr marL="1270521" indent="-215416" algn="l" defTabSz="844083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–"/>
        <a:defRPr sz="1477" kern="1200">
          <a:solidFill>
            <a:schemeClr val="tx1"/>
          </a:solidFill>
          <a:latin typeface="+mn-lt"/>
          <a:ea typeface="+mn-ea"/>
          <a:cs typeface="+mn-cs"/>
        </a:defRPr>
      </a:lvl4pPr>
      <a:lvl5pPr marL="1900652" indent="-212487" algn="l" defTabSz="844083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–"/>
        <a:defRPr sz="1477" kern="1200">
          <a:solidFill>
            <a:schemeClr val="tx1"/>
          </a:solidFill>
          <a:latin typeface="+mn-lt"/>
          <a:ea typeface="+mn-ea"/>
          <a:cs typeface="+mn-cs"/>
        </a:defRPr>
      </a:lvl5pPr>
      <a:lvl6pPr marL="2321227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7pPr>
      <a:lvl8pPr marL="3165310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8pPr>
      <a:lvl9pPr marL="3587351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12">
          <p15:clr>
            <a:srgbClr val="F26B43"/>
          </p15:clr>
        </p15:guide>
        <p15:guide id="2" orient="horz" pos="948">
          <p15:clr>
            <a:srgbClr val="F26B43"/>
          </p15:clr>
        </p15:guide>
        <p15:guide id="3" pos="5928">
          <p15:clr>
            <a:srgbClr val="F26B43"/>
          </p15:clr>
        </p15:guide>
        <p15:guide id="4" orient="horz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3.xml"/><Relationship Id="rId2" Type="http://schemas.openxmlformats.org/officeDocument/2006/relationships/tags" Target="../tags/tag5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18.bin"/><Relationship Id="rId4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3.xml"/><Relationship Id="rId2" Type="http://schemas.openxmlformats.org/officeDocument/2006/relationships/tags" Target="../tags/tag53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19.bin"/><Relationship Id="rId4" Type="http://schemas.openxmlformats.org/officeDocument/2006/relationships/notesSlide" Target="../notesSlides/notesSlid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3.xml"/><Relationship Id="rId2" Type="http://schemas.openxmlformats.org/officeDocument/2006/relationships/tags" Target="../tags/tag54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20.bin"/><Relationship Id="rId4" Type="http://schemas.openxmlformats.org/officeDocument/2006/relationships/notesSlide" Target="../notesSlides/notesSlid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3.xml"/><Relationship Id="rId2" Type="http://schemas.openxmlformats.org/officeDocument/2006/relationships/tags" Target="../tags/tag55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21.bin"/><Relationship Id="rId4" Type="http://schemas.openxmlformats.org/officeDocument/2006/relationships/notesSlide" Target="../notesSlides/notesSlid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3.xml"/><Relationship Id="rId2" Type="http://schemas.openxmlformats.org/officeDocument/2006/relationships/tags" Target="../tags/tag56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22.bin"/><Relationship Id="rId4" Type="http://schemas.openxmlformats.org/officeDocument/2006/relationships/notesSlide" Target="../notesSlides/notesSlide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3.xml"/><Relationship Id="rId2" Type="http://schemas.openxmlformats.org/officeDocument/2006/relationships/tags" Target="../tags/tag57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23.bin"/><Relationship Id="rId4" Type="http://schemas.openxmlformats.org/officeDocument/2006/relationships/notesSlide" Target="../notesSlides/notesSlide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3.xml"/><Relationship Id="rId2" Type="http://schemas.openxmlformats.org/officeDocument/2006/relationships/tags" Target="../tags/tag58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24.bin"/><Relationship Id="rId4" Type="http://schemas.openxmlformats.org/officeDocument/2006/relationships/notesSlide" Target="../notesSlides/notesSlide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7" Type="http://schemas.openxmlformats.org/officeDocument/2006/relationships/image" Target="../media/image4.emf"/><Relationship Id="rId2" Type="http://schemas.openxmlformats.org/officeDocument/2006/relationships/tags" Target="../tags/tag59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25.bin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tags" Target="../tags/tag61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26.bin"/><Relationship Id="rId4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tags" Target="../tags/tag62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27.bin"/><Relationship Id="rId4" Type="http://schemas.openxmlformats.org/officeDocument/2006/relationships/notesSlide" Target="../notesSlides/notesSlide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tags" Target="../tags/tag63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28.bin"/><Relationship Id="rId4" Type="http://schemas.openxmlformats.org/officeDocument/2006/relationships/notesSlide" Target="../notesSlides/notesSlide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tags" Target="../tags/tag64.xml"/><Relationship Id="rId1" Type="http://schemas.openxmlformats.org/officeDocument/2006/relationships/vmlDrawing" Target="../drawings/vmlDrawing27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29.bin"/><Relationship Id="rId4" Type="http://schemas.openxmlformats.org/officeDocument/2006/relationships/notesSlide" Target="../notesSlides/notesSlide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6.PNG"/><Relationship Id="rId2" Type="http://schemas.openxmlformats.org/officeDocument/2006/relationships/tags" Target="../tags/tag13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12.bin"/><Relationship Id="rId4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20.xml"/><Relationship Id="rId13" Type="http://schemas.openxmlformats.org/officeDocument/2006/relationships/tags" Target="../tags/tag25.xml"/><Relationship Id="rId18" Type="http://schemas.openxmlformats.org/officeDocument/2006/relationships/slideLayout" Target="../slideLayouts/slideLayout16.xml"/><Relationship Id="rId3" Type="http://schemas.openxmlformats.org/officeDocument/2006/relationships/tags" Target="../tags/tag15.xml"/><Relationship Id="rId21" Type="http://schemas.openxmlformats.org/officeDocument/2006/relationships/oleObject" Target="../embeddings/oleObject14.bin"/><Relationship Id="rId7" Type="http://schemas.openxmlformats.org/officeDocument/2006/relationships/tags" Target="../tags/tag19.xml"/><Relationship Id="rId12" Type="http://schemas.openxmlformats.org/officeDocument/2006/relationships/tags" Target="../tags/tag24.xml"/><Relationship Id="rId17" Type="http://schemas.openxmlformats.org/officeDocument/2006/relationships/tags" Target="../tags/tag29.xml"/><Relationship Id="rId2" Type="http://schemas.openxmlformats.org/officeDocument/2006/relationships/tags" Target="../tags/tag14.xml"/><Relationship Id="rId16" Type="http://schemas.openxmlformats.org/officeDocument/2006/relationships/tags" Target="../tags/tag28.xml"/><Relationship Id="rId20" Type="http://schemas.openxmlformats.org/officeDocument/2006/relationships/image" Target="../media/image4.emf"/><Relationship Id="rId1" Type="http://schemas.openxmlformats.org/officeDocument/2006/relationships/vmlDrawing" Target="../drawings/vmlDrawing13.vml"/><Relationship Id="rId6" Type="http://schemas.openxmlformats.org/officeDocument/2006/relationships/tags" Target="../tags/tag18.xml"/><Relationship Id="rId11" Type="http://schemas.openxmlformats.org/officeDocument/2006/relationships/tags" Target="../tags/tag23.xml"/><Relationship Id="rId5" Type="http://schemas.openxmlformats.org/officeDocument/2006/relationships/tags" Target="../tags/tag17.xml"/><Relationship Id="rId15" Type="http://schemas.openxmlformats.org/officeDocument/2006/relationships/tags" Target="../tags/tag27.xml"/><Relationship Id="rId10" Type="http://schemas.openxmlformats.org/officeDocument/2006/relationships/tags" Target="../tags/tag22.xml"/><Relationship Id="rId19" Type="http://schemas.openxmlformats.org/officeDocument/2006/relationships/oleObject" Target="../embeddings/oleObject13.bin"/><Relationship Id="rId4" Type="http://schemas.openxmlformats.org/officeDocument/2006/relationships/tags" Target="../tags/tag16.xml"/><Relationship Id="rId9" Type="http://schemas.openxmlformats.org/officeDocument/2006/relationships/tags" Target="../tags/tag21.xml"/><Relationship Id="rId14" Type="http://schemas.openxmlformats.org/officeDocument/2006/relationships/tags" Target="../tags/tag26.xml"/><Relationship Id="rId22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36.xml"/><Relationship Id="rId13" Type="http://schemas.openxmlformats.org/officeDocument/2006/relationships/tags" Target="../tags/tag41.xml"/><Relationship Id="rId18" Type="http://schemas.openxmlformats.org/officeDocument/2006/relationships/tags" Target="../tags/tag46.xml"/><Relationship Id="rId26" Type="http://schemas.openxmlformats.org/officeDocument/2006/relationships/image" Target="../media/image8.emf"/><Relationship Id="rId3" Type="http://schemas.openxmlformats.org/officeDocument/2006/relationships/tags" Target="../tags/tag31.xml"/><Relationship Id="rId21" Type="http://schemas.openxmlformats.org/officeDocument/2006/relationships/tags" Target="../tags/tag49.xml"/><Relationship Id="rId7" Type="http://schemas.openxmlformats.org/officeDocument/2006/relationships/tags" Target="../tags/tag35.xml"/><Relationship Id="rId12" Type="http://schemas.openxmlformats.org/officeDocument/2006/relationships/tags" Target="../tags/tag40.xml"/><Relationship Id="rId17" Type="http://schemas.openxmlformats.org/officeDocument/2006/relationships/tags" Target="../tags/tag45.xml"/><Relationship Id="rId25" Type="http://schemas.openxmlformats.org/officeDocument/2006/relationships/oleObject" Target="../embeddings/oleObject16.bin"/><Relationship Id="rId2" Type="http://schemas.openxmlformats.org/officeDocument/2006/relationships/tags" Target="../tags/tag30.xml"/><Relationship Id="rId16" Type="http://schemas.openxmlformats.org/officeDocument/2006/relationships/tags" Target="../tags/tag44.xml"/><Relationship Id="rId20" Type="http://schemas.openxmlformats.org/officeDocument/2006/relationships/tags" Target="../tags/tag48.xml"/><Relationship Id="rId1" Type="http://schemas.openxmlformats.org/officeDocument/2006/relationships/vmlDrawing" Target="../drawings/vmlDrawing14.vml"/><Relationship Id="rId6" Type="http://schemas.openxmlformats.org/officeDocument/2006/relationships/tags" Target="../tags/tag34.xml"/><Relationship Id="rId11" Type="http://schemas.openxmlformats.org/officeDocument/2006/relationships/tags" Target="../tags/tag39.xml"/><Relationship Id="rId24" Type="http://schemas.openxmlformats.org/officeDocument/2006/relationships/image" Target="../media/image4.emf"/><Relationship Id="rId5" Type="http://schemas.openxmlformats.org/officeDocument/2006/relationships/tags" Target="../tags/tag33.xml"/><Relationship Id="rId15" Type="http://schemas.openxmlformats.org/officeDocument/2006/relationships/tags" Target="../tags/tag43.xml"/><Relationship Id="rId23" Type="http://schemas.openxmlformats.org/officeDocument/2006/relationships/oleObject" Target="../embeddings/oleObject15.bin"/><Relationship Id="rId10" Type="http://schemas.openxmlformats.org/officeDocument/2006/relationships/tags" Target="../tags/tag38.xml"/><Relationship Id="rId19" Type="http://schemas.openxmlformats.org/officeDocument/2006/relationships/tags" Target="../tags/tag47.xml"/><Relationship Id="rId4" Type="http://schemas.openxmlformats.org/officeDocument/2006/relationships/tags" Target="../tags/tag32.xml"/><Relationship Id="rId9" Type="http://schemas.openxmlformats.org/officeDocument/2006/relationships/tags" Target="../tags/tag37.xml"/><Relationship Id="rId14" Type="http://schemas.openxmlformats.org/officeDocument/2006/relationships/tags" Target="../tags/tag42.xml"/><Relationship Id="rId22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17.bin"/><Relationship Id="rId4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Subtitle 2">
            <a:extLst>
              <a:ext uri="{FF2B5EF4-FFF2-40B4-BE49-F238E27FC236}">
                <a16:creationId xmlns="" xmlns:a16="http://schemas.microsoft.com/office/drawing/2014/main" id="{A8532C0E-F776-40E2-B51B-16AABC2938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7075" y="2852936"/>
            <a:ext cx="6400800" cy="1008063"/>
          </a:xfrm>
        </p:spPr>
        <p:txBody>
          <a:bodyPr>
            <a:normAutofit fontScale="92500" lnSpcReduction="20000"/>
          </a:bodyPr>
          <a:lstStyle/>
          <a:p>
            <a:pPr eaLnBrk="1" hangingPunct="1"/>
            <a:endParaRPr lang="sr-Cyrl-RS" altLang="en-US" dirty="0" smtClean="0">
              <a:solidFill>
                <a:srgbClr val="002060"/>
              </a:solidFill>
            </a:endParaRPr>
          </a:p>
          <a:p>
            <a:pPr eaLnBrk="1" hangingPunct="1"/>
            <a:r>
              <a:rPr lang="sr-Cyrl-RS" altLang="en-US" dirty="0" smtClean="0">
                <a:solidFill>
                  <a:srgbClr val="002060"/>
                </a:solidFill>
              </a:rPr>
              <a:t>Инвестиције и нови капацитети – гарант енергетске безбедности</a:t>
            </a:r>
          </a:p>
          <a:p>
            <a:pPr eaLnBrk="1" hangingPunct="1"/>
            <a:endParaRPr lang="sr-Cyrl-RS" altLang="en-US" dirty="0">
              <a:solidFill>
                <a:srgbClr val="002060"/>
              </a:solidFill>
            </a:endParaRPr>
          </a:p>
          <a:p>
            <a:pPr eaLnBrk="1" hangingPunct="1"/>
            <a:endParaRPr lang="en-US" altLang="en-US" dirty="0">
              <a:solidFill>
                <a:srgbClr val="002060"/>
              </a:solidFill>
            </a:endParaRPr>
          </a:p>
        </p:txBody>
      </p:sp>
      <p:sp>
        <p:nvSpPr>
          <p:cNvPr id="17412" name="Text Placeholder 3">
            <a:extLst>
              <a:ext uri="{FF2B5EF4-FFF2-40B4-BE49-F238E27FC236}">
                <a16:creationId xmlns="" xmlns:a16="http://schemas.microsoft.com/office/drawing/2014/main" id="{81D813BE-5838-464E-AAC6-BE5D07EBAD5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435600" y="6092825"/>
            <a:ext cx="3384550" cy="484188"/>
          </a:xfrm>
        </p:spPr>
        <p:txBody>
          <a:bodyPr/>
          <a:lstStyle/>
          <a:p>
            <a:pPr eaLnBrk="1" hangingPunct="1"/>
            <a:r>
              <a:rPr lang="sr-Cyrl-RS" altLang="en-US" dirty="0">
                <a:solidFill>
                  <a:srgbClr val="002060"/>
                </a:solidFill>
              </a:rPr>
              <a:t>Београд, </a:t>
            </a:r>
            <a:r>
              <a:rPr lang="en-GB" altLang="en-US" dirty="0" smtClean="0">
                <a:solidFill>
                  <a:srgbClr val="002060"/>
                </a:solidFill>
              </a:rPr>
              <a:t>30</a:t>
            </a:r>
            <a:r>
              <a:rPr lang="sr-Cyrl-RS" altLang="en-US" dirty="0" smtClean="0">
                <a:solidFill>
                  <a:srgbClr val="002060"/>
                </a:solidFill>
              </a:rPr>
              <a:t>. мај </a:t>
            </a:r>
            <a:r>
              <a:rPr lang="sr-Cyrl-RS" altLang="en-US" dirty="0">
                <a:solidFill>
                  <a:srgbClr val="002060"/>
                </a:solidFill>
              </a:rPr>
              <a:t>2018. године</a:t>
            </a:r>
            <a:endParaRPr lang="en-US" alt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" name="Object 49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466" y="265236"/>
          <a:ext cx="1465" cy="14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048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66" y="265236"/>
                        <a:ext cx="1465" cy="14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640960" cy="914400"/>
          </a:xfrm>
        </p:spPr>
        <p:txBody>
          <a:bodyPr anchor="ctr"/>
          <a:lstStyle/>
          <a:p>
            <a:pPr algn="ctr"/>
            <a:r>
              <a:rPr lang="sr-Cyrl-RS" sz="2000" b="0" dirty="0"/>
              <a:t>Примери значајних инвестиционих пројеката који се реализују у ЈП ЕПС</a:t>
            </a:r>
            <a:endParaRPr lang="sr-Latn-CS" sz="2000" b="0" dirty="0">
              <a:latin typeface="+mn-lt"/>
            </a:endParaRPr>
          </a:p>
        </p:txBody>
      </p:sp>
      <p:graphicFrame>
        <p:nvGraphicFramePr>
          <p:cNvPr id="18" name="table_type_nam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1254955"/>
              </p:ext>
            </p:extLst>
          </p:nvPr>
        </p:nvGraphicFramePr>
        <p:xfrm>
          <a:off x="457198" y="1416618"/>
          <a:ext cx="8291265" cy="3817708"/>
        </p:xfrm>
        <a:graphic>
          <a:graphicData uri="http://schemas.openxmlformats.org/drawingml/2006/table">
            <a:tbl>
              <a:tblPr bandRow="1">
                <a:tableStyleId>{D27102A9-8310-4765-A935-A1911B00CA55}</a:tableStyleId>
              </a:tblPr>
              <a:tblGrid>
                <a:gridCol w="209857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0811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0811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880319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5997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sr-Cyrl-RS" sz="11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Назив </a:t>
                      </a:r>
                      <a:r>
                        <a:rPr lang="sr-Cyrl-RS" sz="11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пројекта</a:t>
                      </a:r>
                      <a:endParaRPr kumimoji="0" lang="sr-Latn-C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anchor="b" horzOverflow="overflow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anchor="b" horzOverflow="overflow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Вредност пројекта</a:t>
                      </a:r>
                      <a:endParaRPr kumimoji="0" lang="sr-Latn-C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Утицај</a:t>
                      </a:r>
                      <a:endParaRPr kumimoji="0" lang="sr-Latn-C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Период реализације</a:t>
                      </a:r>
                      <a:endParaRPr kumimoji="0" lang="sr-Latn-C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anchor="b" horzOverflow="overflow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11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Опис</a:t>
                      </a:r>
                      <a:endParaRPr kumimoji="0" lang="sr-Latn-C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anchor="b" horzOverflow="overflow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3318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9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Пројекат</a:t>
                      </a:r>
                      <a:r>
                        <a:rPr lang="sr-Cyrl-RS" sz="9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изградње новог блока Костолац Б</a:t>
                      </a:r>
                      <a:endParaRPr lang="sr-Latn-CS" sz="9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sr-Latn-C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УСД 613 милиона</a:t>
                      </a:r>
                      <a:endParaRPr kumimoji="0" lang="sr-Latn-C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Повећање производних капацитета </a:t>
                      </a:r>
                      <a:endParaRPr kumimoji="0" lang="sr-Latn-C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Децембар 2016. - Новембар 2021.</a:t>
                      </a:r>
                      <a:endParaRPr kumimoji="0" lang="sr-Latn-C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sr-Latn-C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r-Cyrl-RS" sz="9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Изградња новог блока ТЕ Костолац Б снаге 350 </a:t>
                      </a:r>
                      <a:r>
                        <a:rPr lang="en-GB" sz="9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MW</a:t>
                      </a:r>
                      <a:r>
                        <a:rPr lang="sr-Cyrl-RS" sz="9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са циљем обезбеђења стабилности снабдевања</a:t>
                      </a:r>
                      <a:r>
                        <a:rPr lang="sr-Cyrl-RS" sz="9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електричном енергијом</a:t>
                      </a:r>
                    </a:p>
                    <a:p>
                      <a:pPr marL="171450" marR="0" lvl="0" indent="-1714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r-Cyrl-RS" sz="9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Пројекат се реализује из кредита ЕХИМ банке, </a:t>
                      </a:r>
                      <a:r>
                        <a:rPr lang="ru-RU" sz="9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према међудржавном споразуму Србије и Кине</a:t>
                      </a:r>
                    </a:p>
                    <a:p>
                      <a:pPr marL="171450" marR="0" lvl="0" indent="-1714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9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Извођач радова СМЕС</a:t>
                      </a:r>
                    </a:p>
                    <a:p>
                      <a:pPr marL="171450" marR="0" lvl="0" indent="-1714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9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У току је израда пројектне документације према термин плану</a:t>
                      </a:r>
                      <a:endParaRPr lang="ru-RU" sz="900" baseline="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pPr marL="171450" marR="0" lvl="0" indent="-1714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Отворено градилиште  05.02.2018 године</a:t>
                      </a: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8061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Пројекат за изградњу постројења за одсумпоравање димних гасова ТЕНТ А</a:t>
                      </a:r>
                      <a:endParaRPr kumimoji="0" lang="sr-Latn-C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sr-Latn-C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ЕУР 167 милиона</a:t>
                      </a:r>
                      <a:endParaRPr kumimoji="0" lang="sr-Latn-C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Заштита животне средине</a:t>
                      </a:r>
                      <a:endParaRPr kumimoji="0" lang="sr-Latn-C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Новембар 2017. – Мај 2022.</a:t>
                      </a:r>
                      <a:endParaRPr kumimoji="0" lang="sr-Latn-C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sr-Latn-C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r-Cyrl-RS" sz="9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Пројекат је био у блокади од 2014., именовањем новог директора </a:t>
                      </a:r>
                      <a:r>
                        <a:rPr lang="en-GB" sz="9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E</a:t>
                      </a:r>
                      <a:r>
                        <a:rPr lang="sr-Cyrl-RS" sz="9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ПС-а у марту 2016. покренуте су активности на реализацији пројекта</a:t>
                      </a:r>
                    </a:p>
                    <a:p>
                      <a:pPr marL="171450" marR="0" lvl="0" indent="-1714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r-Cyrl-RS" sz="9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Циљ пројекта је </a:t>
                      </a:r>
                      <a:r>
                        <a:rPr lang="ru-RU" sz="9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смањење концентрације SO2 на излазу из постројења ТЕНТ А (А3 – А6) на мање од 200mg/Nm3 и прашкастих материја мање од 20mg/Nm3, као део активности ЕПС Групе на заштити животне средине</a:t>
                      </a:r>
                    </a:p>
                    <a:p>
                      <a:pPr marL="171450" marR="0" lvl="0" indent="-1714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9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Пројекат се реализује из </a:t>
                      </a:r>
                      <a:r>
                        <a:rPr lang="en-GB" sz="9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JICA</a:t>
                      </a:r>
                      <a:r>
                        <a:rPr lang="sr-Cyrl-RS" sz="9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(</a:t>
                      </a:r>
                      <a:r>
                        <a:rPr lang="en-GB" sz="9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JAPAN INTERNATIONAL COOPERATION AGENCY</a:t>
                      </a:r>
                      <a:r>
                        <a:rPr lang="sr-Cyrl-RS" sz="9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) </a:t>
                      </a:r>
                      <a:r>
                        <a:rPr lang="ru-RU" sz="9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зајма</a:t>
                      </a:r>
                      <a:endParaRPr lang="sr-Cyrl-RS" sz="900" baseline="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87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" name="Object 49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466" y="265236"/>
          <a:ext cx="1465" cy="14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071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66" y="265236"/>
                        <a:ext cx="1465" cy="14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579296" cy="914400"/>
          </a:xfrm>
        </p:spPr>
        <p:txBody>
          <a:bodyPr anchor="ctr"/>
          <a:lstStyle/>
          <a:p>
            <a:r>
              <a:rPr lang="sr-Cyrl-RS" sz="2000" b="0" dirty="0"/>
              <a:t>Примери значајних инвестиционих пројеката који се реализују у ЈП ЕПС</a:t>
            </a:r>
            <a:endParaRPr lang="sr-Latn-CS" sz="2000" b="0" dirty="0">
              <a:latin typeface="+mn-lt"/>
            </a:endParaRPr>
          </a:p>
        </p:txBody>
      </p:sp>
      <p:graphicFrame>
        <p:nvGraphicFramePr>
          <p:cNvPr id="18" name="table_type_nam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6398907"/>
              </p:ext>
            </p:extLst>
          </p:nvPr>
        </p:nvGraphicFramePr>
        <p:xfrm>
          <a:off x="457198" y="1052736"/>
          <a:ext cx="8291265" cy="5033888"/>
        </p:xfrm>
        <a:graphic>
          <a:graphicData uri="http://schemas.openxmlformats.org/drawingml/2006/table">
            <a:tbl>
              <a:tblPr bandRow="1">
                <a:tableStyleId>{D27102A9-8310-4765-A935-A1911B00CA55}</a:tableStyleId>
              </a:tblPr>
              <a:tblGrid>
                <a:gridCol w="211341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803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4725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0811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0811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880319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4720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sr-Cyrl-RS" sz="11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Назив активности</a:t>
                      </a:r>
                      <a:endParaRPr kumimoji="0" lang="sr-Latn-C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anchor="b" horzOverflow="overflow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anchor="b" horzOverflow="overflow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Вредност пројекта</a:t>
                      </a:r>
                      <a:endParaRPr kumimoji="0" lang="sr-Latn-C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Утицај</a:t>
                      </a:r>
                      <a:endParaRPr kumimoji="0" lang="sr-Latn-C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Период реализације</a:t>
                      </a:r>
                      <a:endParaRPr kumimoji="0" lang="sr-Latn-C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anchor="b" horzOverflow="overflow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11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Опис</a:t>
                      </a:r>
                      <a:endParaRPr kumimoji="0" lang="sr-Latn-C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anchor="b" horzOverflow="overflow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570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Модернизација система за транспорт пепела, шљаке и гипса ТЕНТ А</a:t>
                      </a:r>
                      <a:endParaRPr lang="sr-Latn-CS" sz="9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sr-Latn-C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ЕУР 68 милиона</a:t>
                      </a:r>
                      <a:endParaRPr kumimoji="0" lang="sr-Latn-C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Заштита животне средине</a:t>
                      </a:r>
                      <a:endParaRPr kumimoji="0" lang="sr-Latn-CS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r-Latn-CS" sz="1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Јун  2017. – Јун  2022.</a:t>
                      </a:r>
                      <a:endParaRPr kumimoji="0" lang="sr-Latn-C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sr-Latn-C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85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Пројекат је био у застоју у периоду 2014.</a:t>
                      </a:r>
                      <a:r>
                        <a:rPr lang="ru-RU" sz="85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до краја  2016. године</a:t>
                      </a:r>
                    </a:p>
                    <a:p>
                      <a:pPr marL="171450" marR="0" lvl="0" indent="-1714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85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Основни циљ пројекта је побољшање услова заштите животне средине </a:t>
                      </a:r>
                    </a:p>
                    <a:p>
                      <a:pPr marL="171450" marR="0" lvl="0" indent="-1714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85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Фебруара 2017. године потписан уговор о зајму са </a:t>
                      </a:r>
                      <a:r>
                        <a:rPr lang="en-GB" sz="850" baseline="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KfW</a:t>
                      </a:r>
                      <a:r>
                        <a:rPr lang="sr-Cyrl-RS" sz="85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банком</a:t>
                      </a:r>
                    </a:p>
                    <a:p>
                      <a:pPr marL="171450" marR="0" lvl="0" indent="-1714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r-Cyrl-RS" sz="85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Вредност пројекта 65.8 милиона ЕУР, од тога кредит </a:t>
                      </a:r>
                      <a:r>
                        <a:rPr lang="en-GB" sz="850" baseline="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KfW</a:t>
                      </a:r>
                      <a:r>
                        <a:rPr lang="sr-Cyrl-RS" sz="85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45 милиона ЕУР и сопствених средстава 21 милион ЕУР</a:t>
                      </a:r>
                      <a:endParaRPr lang="ru-RU" sz="850" baseline="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0586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C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Пројекат ревитализације ХЕ Зворник</a:t>
                      </a:r>
                      <a:endParaRPr kumimoji="0" lang="sr-Latn-C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sr-Latn-C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ЕУР 63 милиона</a:t>
                      </a:r>
                      <a:endParaRPr kumimoji="0" lang="sr-Latn-C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Повећање производних капацитета </a:t>
                      </a:r>
                      <a:endParaRPr kumimoji="0" lang="sr-Latn-CS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r-Latn-C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Октобар 2015. – Октобар 2019.</a:t>
                      </a:r>
                      <a:endParaRPr kumimoji="0" lang="sr-Latn-C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sr-Latn-C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r-Cyrl-RS" sz="85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Пројекат је био у застоју, </a:t>
                      </a:r>
                      <a:r>
                        <a:rPr lang="sr-Cyrl-RS" sz="85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именовањем новог директора </a:t>
                      </a:r>
                      <a:r>
                        <a:rPr lang="en-GB" sz="85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E</a:t>
                      </a:r>
                      <a:r>
                        <a:rPr lang="sr-Cyrl-RS" sz="85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ПС-а у марту 2016. покренуте су активности на реализацији пројекта </a:t>
                      </a:r>
                    </a:p>
                    <a:p>
                      <a:pPr marL="171450" marR="0" lvl="0" indent="-1714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r-Cyrl-RS" sz="85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Ревитализација агрегата 1 – 4, са циљем повећања снаге постројења </a:t>
                      </a:r>
                      <a:r>
                        <a:rPr lang="ru-RU" sz="85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са 96 на 126 MW</a:t>
                      </a:r>
                    </a:p>
                    <a:p>
                      <a:pPr marL="171450" marR="0" lvl="0" indent="-1714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85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Финансирање обезбеђено из кредита KfW и сопствених средстава ЕПС, главни испоручилац опреме Voith Hydro GmbH</a:t>
                      </a:r>
                    </a:p>
                    <a:p>
                      <a:pPr marL="171450" marR="0" lvl="0" indent="-1714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r-Cyrl-RS" sz="85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Реконструисани агрегати 1 и 2 и пуштени у пробни рад,</a:t>
                      </a:r>
                      <a:r>
                        <a:rPr lang="sr-Cyrl-RS" sz="850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50" kern="1200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A1</a:t>
                      </a:r>
                      <a:r>
                        <a:rPr lang="sr-Latn-RS" sz="850" kern="1200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850" kern="1200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14.09.2017. </a:t>
                      </a:r>
                      <a:r>
                        <a:rPr lang="sr-Cyrl-RS" sz="850" kern="1200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  </a:t>
                      </a:r>
                      <a:r>
                        <a:rPr lang="en-US" sz="850" kern="1200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A2</a:t>
                      </a:r>
                      <a:r>
                        <a:rPr lang="sr-Latn-RS" sz="850" kern="1200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850" kern="1200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10.01.2018</a:t>
                      </a: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sr-Cyrl-RS" sz="85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r-Cyrl-RS" sz="850" kern="1200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Тренутно се ради на агрегату 3 а завршетак посла на сва 4 агрегата предвиђен за почетак 2020. </a:t>
                      </a:r>
                      <a:endParaRPr lang="ru-RU" sz="850" kern="1200" noProof="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094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Пројекат изградња парка ветроелектрана у Костолцу</a:t>
                      </a:r>
                      <a:endParaRPr kumimoji="0" lang="sr-Latn-C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sr-Latn-C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sz="9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ЕУР 97,4</a:t>
                      </a:r>
                      <a:r>
                        <a:rPr lang="sr-Cyrl-RS" sz="9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милиона</a:t>
                      </a:r>
                      <a:endParaRPr lang="sr-Latn-CS" sz="9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Повећање производних капацитета / Изградња капацитета из обновљивих извора</a:t>
                      </a:r>
                      <a:endParaRPr kumimoji="0" lang="sr-Latn-CS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Новембар 2017. – Децембар 2021.</a:t>
                      </a:r>
                      <a:endParaRPr kumimoji="0" lang="sr-Latn-C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r-Latn-CS" sz="9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r-Cyrl-RS" sz="8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Изградња </a:t>
                      </a:r>
                      <a:r>
                        <a:rPr kumimoji="0" lang="ru-RU" sz="8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првог ветропарка капацитета 66 MW са циљем повећања удела обновљивих извора енергије у укупном портфолију ЕПС групе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ru-RU" sz="8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Предвиђена је изградња 20 ветротурбина са годишњом производњом од </a:t>
                      </a:r>
                      <a:r>
                        <a:rPr kumimoji="0" lang="en-GB" sz="8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151 GWh</a:t>
                      </a:r>
                      <a:endParaRPr kumimoji="0" lang="sr-Cyrl-RS" sz="8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r-Cyrl-RS" sz="8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Вредност пројекта 97,4 милиона ЕУР, од тога 80 милиона ЕУР из кредита </a:t>
                      </a:r>
                      <a:r>
                        <a:rPr lang="ru-RU" sz="85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KfW, ЕУР 1 милион донације  и 16,4 милиона</a:t>
                      </a:r>
                      <a:r>
                        <a:rPr lang="ru-RU" sz="85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ЕУР из сопствених средстава ЕПС</a:t>
                      </a: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119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" name="Object 49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466" y="265236"/>
          <a:ext cx="1465" cy="14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148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66" y="265236"/>
                        <a:ext cx="1465" cy="14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579296" cy="914400"/>
          </a:xfrm>
        </p:spPr>
        <p:txBody>
          <a:bodyPr anchor="ctr"/>
          <a:lstStyle/>
          <a:p>
            <a:r>
              <a:rPr lang="sr-Cyrl-RS" sz="2000" b="0" dirty="0"/>
              <a:t>Примери значајних инвестиционих пројеката који се реализују у ЈП ЕПС</a:t>
            </a:r>
            <a:endParaRPr lang="sr-Latn-CS" sz="2000" b="0" dirty="0">
              <a:latin typeface="+mn-lt"/>
            </a:endParaRPr>
          </a:p>
        </p:txBody>
      </p:sp>
      <p:graphicFrame>
        <p:nvGraphicFramePr>
          <p:cNvPr id="18" name="table_type_nam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9169519"/>
              </p:ext>
            </p:extLst>
          </p:nvPr>
        </p:nvGraphicFramePr>
        <p:xfrm>
          <a:off x="457198" y="1196753"/>
          <a:ext cx="8291265" cy="4917931"/>
        </p:xfrm>
        <a:graphic>
          <a:graphicData uri="http://schemas.openxmlformats.org/drawingml/2006/table">
            <a:tbl>
              <a:tblPr bandRow="1">
                <a:tableStyleId>{D27102A9-8310-4765-A935-A1911B00CA55}</a:tableStyleId>
              </a:tblPr>
              <a:tblGrid>
                <a:gridCol w="211341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803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4725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0811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0811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880319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4720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sr-Cyrl-RS" sz="11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Назив активности</a:t>
                      </a:r>
                      <a:endParaRPr kumimoji="0" lang="sr-Latn-C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anchor="b" horzOverflow="overflow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anchor="b" horzOverflow="overflow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Вредност пројекта</a:t>
                      </a:r>
                      <a:endParaRPr kumimoji="0" lang="sr-Latn-C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Утицај</a:t>
                      </a:r>
                      <a:endParaRPr kumimoji="0" lang="sr-Latn-C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Период реализације</a:t>
                      </a:r>
                      <a:endParaRPr kumimoji="0" lang="sr-Latn-C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anchor="b" horzOverflow="overflow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11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Опис</a:t>
                      </a:r>
                      <a:endParaRPr kumimoji="0" lang="sr-Latn-C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anchor="b" horzOverflow="overflow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570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Пројекат реконструкције и изградње малих ХЕ</a:t>
                      </a:r>
                      <a:endParaRPr kumimoji="0" lang="sr-Latn-C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sr-Latn-C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ЕУР 35,2 милиона</a:t>
                      </a:r>
                      <a:endParaRPr kumimoji="0" lang="sr-Latn-C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Повећање производних капацитета / Изградња капацитета из обновљивих извора</a:t>
                      </a:r>
                      <a:endParaRPr kumimoji="0" lang="sr-Latn-CS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r-Latn-CS" sz="1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Август 2017. - Децембар 2019</a:t>
                      </a:r>
                      <a:endParaRPr kumimoji="0" lang="sr-Latn-C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sr-Latn-C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r-Cyrl-RS" sz="9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Пројекат је био у застоју од 2012., именовањем новог директора </a:t>
                      </a:r>
                      <a:r>
                        <a:rPr lang="en-GB" sz="9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E</a:t>
                      </a:r>
                      <a:r>
                        <a:rPr lang="sr-Cyrl-RS" sz="9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ПС-а у марту 2016. покренуте су активности на реализацији пројекта, које су интензивиране од августа 2017. године</a:t>
                      </a:r>
                      <a:endParaRPr kumimoji="0" lang="sr-Cyrl-RS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r-Cyrl-R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Циљ пројекта је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ревитализација постојећих и изградња нових малих ХЕ (15 малих ХЕ)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Финансирање обезбеђено из кредита EBRD 32,7 милиона ЕУР и 2,5 милиона ЕУР из сопствених средстава ЕПС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Планирани рок завршетка пројекта децембар 2019</a:t>
                      </a:r>
                      <a:endParaRPr lang="en-US" sz="9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0586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Пројекат заштите животне средине у ТЕ на лигнит</a:t>
                      </a:r>
                      <a:endParaRPr kumimoji="0" lang="sr-Latn-CS" sz="9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sr-Latn-C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ЕУР 56 милиона</a:t>
                      </a:r>
                      <a:endParaRPr kumimoji="0" lang="sr-Latn-C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Заштита животне средине</a:t>
                      </a:r>
                      <a:endParaRPr kumimoji="0" lang="sr-Latn-CS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r-Latn-C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Октобар 2015. – Децембар 2018.</a:t>
                      </a:r>
                      <a:endParaRPr kumimoji="0" lang="sr-Latn-C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sr-Latn-C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9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Пројекат обухвата реконструкцију млинова на блокoвима А3-А5 и уградњу азотних горионика на блоку А5 у ТЕНТ-у</a:t>
                      </a:r>
                      <a:r>
                        <a:rPr lang="ru-RU" sz="9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укупне вредности 36,3 милиона ЕУР</a:t>
                      </a:r>
                      <a:r>
                        <a:rPr lang="en-GB" sz="9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sr-Cyrl-RS" sz="9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(пројекат завршен 2016. године)</a:t>
                      </a:r>
                      <a:r>
                        <a:rPr lang="ru-RU" sz="9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, и реконструкцију система за транспорт пепела и шљаке у ТЕКO А укупне вредности 18,6 милиона ЕУР (о</a:t>
                      </a:r>
                      <a:r>
                        <a:rPr lang="ru-RU" sz="9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чекивани рок завршетка пројекта децембар 2018.)</a:t>
                      </a:r>
                      <a:endParaRPr lang="ru-RU" sz="900" baseline="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pPr marL="171450" marR="0" lvl="0" indent="-1714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9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Пројекат се финансира из кредита </a:t>
                      </a:r>
                      <a:r>
                        <a:rPr lang="ru-RU" sz="9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KfW и сопствених средстава ЕПС</a:t>
                      </a: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0586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Ревитализација агрегата - ХЕ Ђердап 1</a:t>
                      </a:r>
                      <a:endParaRPr kumimoji="0" lang="sr-Latn-CS" sz="9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sr-Latn-C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ЕУР 125 милиона</a:t>
                      </a:r>
                      <a:endParaRPr kumimoji="0" lang="sr-Latn-C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Повећање производних капацитета </a:t>
                      </a:r>
                      <a:endParaRPr kumimoji="0" lang="sr-Latn-C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2009 - 2020</a:t>
                      </a:r>
                      <a:endParaRPr kumimoji="0" lang="sr-Latn-C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sr-Latn-C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9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Завршена ревитализација 4 агрегата. Предстоји ревитализација још 2 агрегата</a:t>
                      </a: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08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" name="Object 49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466" y="265236"/>
          <a:ext cx="1465" cy="14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151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66" y="265236"/>
                        <a:ext cx="1465" cy="14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579296" cy="914400"/>
          </a:xfrm>
        </p:spPr>
        <p:txBody>
          <a:bodyPr anchor="ctr"/>
          <a:lstStyle/>
          <a:p>
            <a:r>
              <a:rPr lang="sr-Cyrl-RS" sz="2000" b="0" dirty="0"/>
              <a:t>Примери значајних инвестиционих пројеката који се реализују у ЈП ЕПС</a:t>
            </a:r>
            <a:endParaRPr lang="sr-Latn-CS" sz="2000" b="0" dirty="0">
              <a:latin typeface="+mn-lt"/>
            </a:endParaRPr>
          </a:p>
        </p:txBody>
      </p:sp>
      <p:graphicFrame>
        <p:nvGraphicFramePr>
          <p:cNvPr id="18" name="table_type_nam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6094411"/>
              </p:ext>
            </p:extLst>
          </p:nvPr>
        </p:nvGraphicFramePr>
        <p:xfrm>
          <a:off x="457198" y="1052736"/>
          <a:ext cx="8291265" cy="5183856"/>
        </p:xfrm>
        <a:graphic>
          <a:graphicData uri="http://schemas.openxmlformats.org/drawingml/2006/table">
            <a:tbl>
              <a:tblPr bandRow="1">
                <a:tableStyleId>{D27102A9-8310-4765-A935-A1911B00CA55}</a:tableStyleId>
              </a:tblPr>
              <a:tblGrid>
                <a:gridCol w="211341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803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4725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0811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0811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880319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5007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sr-Cyrl-RS" sz="11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Назив активности</a:t>
                      </a:r>
                      <a:endParaRPr kumimoji="0" lang="sr-Latn-C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anchor="b" horzOverflow="overflow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anchor="b" horzOverflow="overflow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Вредност пројекта</a:t>
                      </a:r>
                      <a:endParaRPr kumimoji="0" lang="sr-Latn-C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Утицај</a:t>
                      </a:r>
                      <a:endParaRPr kumimoji="0" lang="sr-Latn-C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Период реализације</a:t>
                      </a:r>
                      <a:endParaRPr kumimoji="0" lang="sr-Latn-C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anchor="b" horzOverflow="overflow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11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Опис</a:t>
                      </a:r>
                      <a:endParaRPr kumimoji="0" lang="sr-Latn-C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anchor="b" horzOverflow="overflow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944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Ревитализација блока ТЕНТ А4</a:t>
                      </a:r>
                      <a:endParaRPr kumimoji="0" lang="sr-Latn-C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sr-Latn-C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ЕУР 53 милиона</a:t>
                      </a:r>
                      <a:endParaRPr kumimoji="0" lang="sr-Latn-C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Повећање снаге, продужење рока експлоатације, унапређење рада </a:t>
                      </a:r>
                      <a:r>
                        <a:rPr kumimoji="0" lang="sr-Cyrl-RS" sz="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електрофилтера</a:t>
                      </a:r>
                      <a:endParaRPr kumimoji="0" lang="sr-Latn-C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2018</a:t>
                      </a:r>
                      <a:endParaRPr kumimoji="0" lang="sr-Latn-C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sr-Latn-C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sr-Cyrl-RS" sz="9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ru-RU" sz="9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Турбина снаге 332 мегавата, ЦСК, миграција ДЦС, помоћни системи</a:t>
                      </a:r>
                      <a:endParaRPr lang="en-US" sz="9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852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C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Пресељење насеља Вреоци</a:t>
                      </a:r>
                      <a:endParaRPr kumimoji="0" lang="sr-Latn-CS" sz="9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sr-Latn-C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ЕУР 18 милиона</a:t>
                      </a:r>
                      <a:endParaRPr kumimoji="0" lang="sr-Latn-C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Проширење постојећег рударског копа</a:t>
                      </a:r>
                      <a:endParaRPr kumimoji="0" lang="sr-Latn-C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2018 - 2020</a:t>
                      </a:r>
                      <a:endParaRPr kumimoji="0" lang="sr-Latn-C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sr-Latn-C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sr-Cyrl-RS" sz="9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Пројекат обухвата расељавање преосталих домаћинстава и инфраструктурних објеката из насеља Вреоци, припрему техничке документације и извођење преосталих грађевинских радова на новим локацијама за организовано пресељење</a:t>
                      </a:r>
                      <a:endParaRPr lang="ru-RU" sz="90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979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Извођење радова на регулацији реке Пештан - I фаза и изградња пута R 201 и измештање ел.енергетских објеката</a:t>
                      </a:r>
                      <a:endParaRPr kumimoji="0" lang="sr-Latn-CS" sz="9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sr-Latn-C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ЕУР 10,2 милиона</a:t>
                      </a:r>
                      <a:endParaRPr kumimoji="0" lang="sr-Latn-C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Отварање новог рударског копа</a:t>
                      </a:r>
                      <a:endParaRPr kumimoji="0" lang="sr-Latn-CS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2018-2019</a:t>
                      </a:r>
                      <a:endParaRPr kumimoji="0" lang="sr-Latn-C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sr-Latn-C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sr-Cyrl-RS" sz="9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Као припрема за отварање новог површинског копа „Поље Е“, предвиђено је измештање дела корита реке </a:t>
                      </a:r>
                      <a:r>
                        <a:rPr lang="sr-Cyrl-RS" sz="900" kern="12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Пештан</a:t>
                      </a:r>
                      <a:r>
                        <a:rPr lang="sr-Cyrl-RS" sz="9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у зонама села </a:t>
                      </a:r>
                      <a:r>
                        <a:rPr lang="sr-Cyrl-RS" sz="900" kern="12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Зеоке</a:t>
                      </a:r>
                      <a:r>
                        <a:rPr lang="sr-Cyrl-RS" sz="9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и </a:t>
                      </a:r>
                      <a:r>
                        <a:rPr lang="sr-Cyrl-RS" sz="900" kern="12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Медошевац</a:t>
                      </a:r>
                      <a:r>
                        <a:rPr lang="sr-Cyrl-RS" sz="9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и </a:t>
                      </a:r>
                      <a:r>
                        <a:rPr lang="sr-Cyrl-RS" sz="900" kern="12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Бурово</a:t>
                      </a:r>
                      <a:endParaRPr lang="ru-RU" sz="90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9852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Набавка основне опреме за отварање копа „Поље Е“. Транспортери Б-1600 и Б-2000 са машинском и електро опремом. Набавка вулканизерских кућица Б-1600 и Б-2000</a:t>
                      </a:r>
                      <a:endParaRPr kumimoji="0" lang="sr-Latn-CS" sz="9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sr-Latn-C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ЕУР  35 милиона</a:t>
                      </a:r>
                      <a:endParaRPr kumimoji="0" lang="sr-Latn-C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Отварање новог рударског копа</a:t>
                      </a:r>
                      <a:endParaRPr kumimoji="0" lang="sr-Latn-CS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2018-2019</a:t>
                      </a:r>
                      <a:endParaRPr kumimoji="0" lang="sr-Latn-CS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r-Latn-C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sr-Latn-C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Набавка недостајуће рударске опреме</a:t>
                      </a:r>
                      <a:r>
                        <a:rPr lang="ru-RU" sz="900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за отварање Површинског копа „Поље Е“,</a:t>
                      </a:r>
                      <a:r>
                        <a:rPr lang="ru-RU" sz="900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 то транспортера са гуменом траком ширине траке Б=1600 милиметра и Б=2000 милиметра</a:t>
                      </a: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8979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Набавка и уградња опеме за хомогенизацију угља и опрема за лабораторију. Ревитализација постојећих линија за узорковање</a:t>
                      </a:r>
                      <a:endParaRPr kumimoji="0" lang="sr-Latn-CS" sz="9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sr-Latn-C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ЕУР 54 милиона</a:t>
                      </a:r>
                      <a:endParaRPr kumimoji="0" lang="sr-Latn-CS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Управљање квалитетом угља</a:t>
                      </a:r>
                      <a:endParaRPr kumimoji="0" lang="sr-Latn-C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2018</a:t>
                      </a:r>
                      <a:endParaRPr kumimoji="0" lang="sr-Latn-C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sr-Latn-C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Набавка опреме са циљем управљања квалитетом угља</a:t>
                      </a: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694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" name="Object 49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466" y="265236"/>
          <a:ext cx="1465" cy="14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83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66" y="265236"/>
                        <a:ext cx="1465" cy="14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579296" cy="914400"/>
          </a:xfrm>
        </p:spPr>
        <p:txBody>
          <a:bodyPr anchor="ctr"/>
          <a:lstStyle/>
          <a:p>
            <a:r>
              <a:rPr lang="sr-Cyrl-RS" sz="2000" b="0" dirty="0"/>
              <a:t>Примери значајних инвестиционих пројеката који се реализују у ЈП ЕПС</a:t>
            </a:r>
            <a:endParaRPr lang="sr-Latn-CS" sz="2000" b="0" dirty="0">
              <a:latin typeface="+mn-lt"/>
            </a:endParaRPr>
          </a:p>
        </p:txBody>
      </p:sp>
      <p:graphicFrame>
        <p:nvGraphicFramePr>
          <p:cNvPr id="18" name="table_type_nam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7280040"/>
              </p:ext>
            </p:extLst>
          </p:nvPr>
        </p:nvGraphicFramePr>
        <p:xfrm>
          <a:off x="457198" y="1196753"/>
          <a:ext cx="8291265" cy="5414973"/>
        </p:xfrm>
        <a:graphic>
          <a:graphicData uri="http://schemas.openxmlformats.org/drawingml/2006/table">
            <a:tbl>
              <a:tblPr bandRow="1">
                <a:tableStyleId>{D27102A9-8310-4765-A935-A1911B00CA55}</a:tableStyleId>
              </a:tblPr>
              <a:tblGrid>
                <a:gridCol w="211341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803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4725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0811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0811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880319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4676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sr-Cyrl-RS" sz="11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Назив активности</a:t>
                      </a:r>
                      <a:endParaRPr kumimoji="0" lang="sr-Latn-C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anchor="b" horzOverflow="overflow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anchor="b" horzOverflow="overflow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Вредност пројекта</a:t>
                      </a:r>
                      <a:endParaRPr kumimoji="0" lang="sr-Latn-C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Утицај</a:t>
                      </a:r>
                      <a:endParaRPr kumimoji="0" lang="sr-Latn-C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Период реализације</a:t>
                      </a:r>
                      <a:endParaRPr kumimoji="0" lang="sr-Latn-C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anchor="b" horzOverflow="overflow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11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Опис</a:t>
                      </a:r>
                      <a:endParaRPr kumimoji="0" lang="sr-Latn-C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anchor="b" horzOverflow="overflow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474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Извођење радова Колубара II фаза, Пештан , магистрални пут и ДВ 110 kV, 35 kV и 10 kV,,изградња контејнерског насеља са приступним саобраћајницама и израда ободног канала</a:t>
                      </a:r>
                      <a:endParaRPr kumimoji="0" lang="sr-Latn-C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sr-Latn-C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ЕУР 20,5 милиона</a:t>
                      </a:r>
                      <a:endParaRPr kumimoji="0" lang="sr-Latn-C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Отварање новог рударског копа</a:t>
                      </a:r>
                      <a:endParaRPr kumimoji="0" lang="sr-Latn-CS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r-Latn-CS" sz="1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2018-2019</a:t>
                      </a:r>
                      <a:endParaRPr kumimoji="0" lang="sr-Latn-C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sr-Latn-C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9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Отварањем новог површинског копа „Поље Г“, преко чије пројектоване контуре пролази део корита реке Колубаре и реке Пештан, део Ибарске магистрале и далеководи, намеће се потреба за њиховим измештањем. За потребе измештања, пројектован је такозвани инфраструктурни коридор, којим ће се формирати нове трасе набројаних објеката, а измештање корита поменутих река је у овој зони практично завршено</a:t>
                      </a:r>
                      <a:endParaRPr lang="en-US" sz="9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197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Набавка багера капацитета SchRs630 и одлагача Ars 1400 са клизним возом, демонтажа, транспорт преостале опреме, монтажа и набавка електро опреме</a:t>
                      </a:r>
                      <a:endParaRPr kumimoji="0" lang="sr-Latn-CS" sz="9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sr-Latn-C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ЕУР 10 милиона</a:t>
                      </a:r>
                      <a:endParaRPr kumimoji="0" lang="sr-Latn-C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Отварање новог рударског копа</a:t>
                      </a:r>
                      <a:endParaRPr kumimoji="0" lang="sr-Latn-C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2018-2019</a:t>
                      </a:r>
                      <a:endParaRPr kumimoji="0" lang="sr-Latn-CS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r-Latn-C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sr-Latn-C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Отварање површинског копа „Радљево“ је уз отварање копа „Поље Е“ тренутво најзначајни инвестициони подухват у рударству ЈП ЕПС-а. У оквиру овог посла предвиђена је и набавка рударске опреме</a:t>
                      </a: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928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Транспортери предвиђени за рад  II БТО система (4 погонске станице са по 1км трасе)</a:t>
                      </a:r>
                      <a:endParaRPr kumimoji="0" lang="sr-Latn-CS" sz="9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sr-Latn-C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ЕУР 23 милиона</a:t>
                      </a:r>
                      <a:endParaRPr kumimoji="0" lang="sr-Latn-C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Отварање новог рударског копа</a:t>
                      </a:r>
                      <a:endParaRPr kumimoji="0" lang="sr-Latn-C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2018-2019</a:t>
                      </a:r>
                      <a:endParaRPr kumimoji="0" lang="sr-Latn-CS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r-Latn-C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sr-Latn-C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Набавка рударске опреме за</a:t>
                      </a:r>
                      <a:r>
                        <a:rPr lang="ru-RU" sz="900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потребе отварања новог рударског копа</a:t>
                      </a:r>
                      <a:endParaRPr lang="ru-RU" sz="90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928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Повећање капацитета са 9 на 12 мил.тона (VI BTO систем) ТЕ – КО Костолац</a:t>
                      </a:r>
                      <a:endParaRPr kumimoji="0" lang="sr-Latn-C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sr-Latn-C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ЕУР 120 милиона</a:t>
                      </a:r>
                      <a:endParaRPr kumimoji="0" lang="sr-Latn-C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Повећање производних капацитета</a:t>
                      </a: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2016 - 2019</a:t>
                      </a:r>
                      <a:endParaRPr kumimoji="0" lang="sr-Latn-C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sr-Latn-C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9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Циљ пројекта је да се производни капацитет копа „Дрмно“ повећа са 9 на 12 милона тона угља годишње, у складу са потребама новог блока термоелектране ТЕ-КО Б3 који је у изградњи</a:t>
                      </a:r>
                      <a:endParaRPr lang="en-US" sz="9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928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Израда  водонепропусног екрана на ПК Дрмно</a:t>
                      </a:r>
                      <a:endParaRPr kumimoji="0" lang="sr-Latn-CS" sz="9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sr-Latn-C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ЕУР 73,7 милиона</a:t>
                      </a:r>
                      <a:endParaRPr kumimoji="0" lang="sr-Latn-C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Заштита копа „Дрмно“ од подземних вода</a:t>
                      </a: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2018 - 2028</a:t>
                      </a:r>
                      <a:endParaRPr kumimoji="0" lang="sr-Latn-C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sr-Latn-C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Израда  водонепропусног екрана на ПК Дрмно са циљем заштите копа „Дрмно“ од подземних вода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sr-Latn-CS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235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" name="Object 49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466" y="265236"/>
          <a:ext cx="1465" cy="14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225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66" y="265236"/>
                        <a:ext cx="1465" cy="14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579296" cy="914400"/>
          </a:xfrm>
        </p:spPr>
        <p:txBody>
          <a:bodyPr anchor="ctr"/>
          <a:lstStyle/>
          <a:p>
            <a:r>
              <a:rPr lang="sr-Cyrl-RS" sz="2000" b="0" dirty="0"/>
              <a:t>Примери значајних инвестиционих пројеката који се реализују у ЈП ЕПС</a:t>
            </a:r>
            <a:endParaRPr lang="sr-Latn-CS" sz="2000" b="0" dirty="0">
              <a:latin typeface="+mn-lt"/>
            </a:endParaRPr>
          </a:p>
        </p:txBody>
      </p:sp>
      <p:graphicFrame>
        <p:nvGraphicFramePr>
          <p:cNvPr id="18" name="table_type_nam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5649907"/>
              </p:ext>
            </p:extLst>
          </p:nvPr>
        </p:nvGraphicFramePr>
        <p:xfrm>
          <a:off x="457198" y="1196753"/>
          <a:ext cx="8291265" cy="5431300"/>
        </p:xfrm>
        <a:graphic>
          <a:graphicData uri="http://schemas.openxmlformats.org/drawingml/2006/table">
            <a:tbl>
              <a:tblPr bandRow="1">
                <a:tableStyleId>{D27102A9-8310-4765-A935-A1911B00CA55}</a:tableStyleId>
              </a:tblPr>
              <a:tblGrid>
                <a:gridCol w="211341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803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4725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8012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880319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4676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sr-Cyrl-RS" sz="11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Назив активности</a:t>
                      </a:r>
                      <a:endParaRPr kumimoji="0" lang="sr-Latn-C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anchor="b" horzOverflow="overflow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anchor="b" horzOverflow="overflow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Вредност пројекта</a:t>
                      </a:r>
                      <a:endParaRPr kumimoji="0" lang="sr-Latn-C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Утицај</a:t>
                      </a:r>
                      <a:endParaRPr kumimoji="0" lang="sr-Latn-C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Период реализације</a:t>
                      </a:r>
                      <a:endParaRPr kumimoji="0" lang="sr-Latn-C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anchor="b" horzOverflow="overflow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11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Опис</a:t>
                      </a:r>
                      <a:endParaRPr kumimoji="0" lang="sr-Latn-C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anchor="b" horzOverflow="overflow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197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ЕЕО 110 kV </a:t>
                      </a:r>
                      <a:r>
                        <a:rPr kumimoji="0" lang="sr-Cyrl-R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у реконструкцији</a:t>
                      </a:r>
                      <a:r>
                        <a:rPr kumimoji="0" lang="pl-PL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5 </a:t>
                      </a:r>
                      <a:r>
                        <a:rPr kumimoji="0" lang="sr-Cyrl-R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трафо станица</a:t>
                      </a:r>
                      <a:endParaRPr kumimoji="0" lang="sr-Latn-CS" sz="9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sr-Latn-C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ЕУР  15,1 милиона</a:t>
                      </a:r>
                      <a:endParaRPr kumimoji="0" lang="sr-Latn-C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900" dirty="0" smtClean="0">
                          <a:solidFill>
                            <a:srgbClr val="002060"/>
                          </a:solidFill>
                        </a:rPr>
                        <a:t>Проширење и унапређење </a:t>
                      </a:r>
                      <a:r>
                        <a:rPr lang="sr-Cyrl-RS" sz="900" dirty="0" err="1" smtClean="0">
                          <a:solidFill>
                            <a:srgbClr val="002060"/>
                          </a:solidFill>
                        </a:rPr>
                        <a:t>ел.дистрибутивне</a:t>
                      </a:r>
                      <a:r>
                        <a:rPr lang="sr-Cyrl-RS" sz="900" dirty="0" smtClean="0">
                          <a:solidFill>
                            <a:srgbClr val="002060"/>
                          </a:solidFill>
                        </a:rPr>
                        <a:t> мреже</a:t>
                      </a: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2018 - 2028</a:t>
                      </a:r>
                      <a:endParaRPr kumimoji="0" lang="sr-Latn-CS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sr-Latn-C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Електро енергетски објекти – реконструкција 5 трафо станица. Пројекат се финансира из средстава Светске банке</a:t>
                      </a: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197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Мобилне трафо станице и пројекат управљања </a:t>
                      </a:r>
                      <a:r>
                        <a:rPr kumimoji="0" lang="sr-Cyrl-RS" sz="9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средњенапонском</a:t>
                      </a:r>
                      <a:r>
                        <a:rPr kumimoji="0" lang="sr-Cyrl-R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мрежом систем за даљински надзор </a:t>
                      </a:r>
                      <a:r>
                        <a:rPr kumimoji="0" lang="sr-Cyrl-C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ТС 35/10 </a:t>
                      </a:r>
                      <a:r>
                        <a:rPr kumimoji="0" lang="sr-Latn-CS" sz="9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kV</a:t>
                      </a:r>
                      <a:r>
                        <a:rPr kumimoji="0" lang="sr-Latn-C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sr-Cyrl-R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 подручју ПД </a:t>
                      </a:r>
                      <a:r>
                        <a:rPr kumimoji="0" lang="sr-Cyrl-RS" sz="9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Електросрбија</a:t>
                      </a:r>
                      <a:endParaRPr kumimoji="0" lang="sr-Latn-CS" sz="9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sr-Latn-C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ЕУР 3 милиона</a:t>
                      </a:r>
                      <a:endParaRPr kumimoji="0" lang="sr-Latn-C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900" dirty="0" smtClean="0">
                          <a:solidFill>
                            <a:srgbClr val="002060"/>
                          </a:solidFill>
                        </a:rPr>
                        <a:t>Повећање поузданости напајања купаца </a:t>
                      </a:r>
                      <a:r>
                        <a:rPr lang="sr-Cyrl-RS" sz="900" dirty="0" err="1" smtClean="0">
                          <a:solidFill>
                            <a:srgbClr val="002060"/>
                          </a:solidFill>
                        </a:rPr>
                        <a:t>ел</a:t>
                      </a:r>
                      <a:r>
                        <a:rPr lang="sr-Cyrl-RS" sz="900" dirty="0" smtClean="0">
                          <a:solidFill>
                            <a:srgbClr val="002060"/>
                          </a:solidFill>
                        </a:rPr>
                        <a:t>.</a:t>
                      </a:r>
                      <a:r>
                        <a:rPr lang="sr-Cyrl-RS" sz="900" baseline="0" dirty="0" smtClean="0">
                          <a:solidFill>
                            <a:srgbClr val="002060"/>
                          </a:solidFill>
                        </a:rPr>
                        <a:t> енергије</a:t>
                      </a:r>
                      <a:endParaRPr lang="sr-Cyrl-RS" sz="900" dirty="0" smtClean="0">
                        <a:solidFill>
                          <a:srgbClr val="002060"/>
                        </a:solidFill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2018</a:t>
                      </a:r>
                      <a:endParaRPr kumimoji="0" lang="sr-Latn-C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sr-Latn-C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Циљ пројекта је </a:t>
                      </a:r>
                      <a:r>
                        <a:rPr lang="sr-Cyrl-RS" sz="9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п</a:t>
                      </a:r>
                      <a:r>
                        <a:rPr lang="sr-Cyrl-RS" sz="900" dirty="0" smtClean="0">
                          <a:solidFill>
                            <a:srgbClr val="002060"/>
                          </a:solidFill>
                        </a:rPr>
                        <a:t>овећање поузданости напајања купаца електричне</a:t>
                      </a:r>
                      <a:r>
                        <a:rPr lang="sr-Cyrl-RS" sz="900" baseline="0" dirty="0" smtClean="0">
                          <a:solidFill>
                            <a:srgbClr val="002060"/>
                          </a:solidFill>
                        </a:rPr>
                        <a:t> енергије у режимима поремећеног погона дистрибутивног система. </a:t>
                      </a:r>
                      <a:r>
                        <a:rPr lang="ru-RU" sz="9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Пројекат се финансира из средстава Светске банке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sr-Cyrl-RS" sz="900" dirty="0" smtClean="0">
                        <a:solidFill>
                          <a:srgbClr val="002060"/>
                        </a:solidFill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197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Изградња трафо станице Аутокоманда</a:t>
                      </a:r>
                      <a:endParaRPr kumimoji="0" lang="sr-Latn-C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sr-Latn-C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ЕУР 7,3 милиона</a:t>
                      </a:r>
                      <a:endParaRPr kumimoji="0" lang="sr-Latn-C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900" dirty="0" smtClean="0">
                          <a:solidFill>
                            <a:srgbClr val="002060"/>
                          </a:solidFill>
                        </a:rPr>
                        <a:t>Проширење и унапређење </a:t>
                      </a:r>
                      <a:r>
                        <a:rPr lang="sr-Cyrl-RS" sz="900" dirty="0" err="1" smtClean="0">
                          <a:solidFill>
                            <a:srgbClr val="002060"/>
                          </a:solidFill>
                        </a:rPr>
                        <a:t>ел.дистрибутивне</a:t>
                      </a:r>
                      <a:r>
                        <a:rPr lang="sr-Cyrl-RS" sz="900" dirty="0" smtClean="0">
                          <a:solidFill>
                            <a:srgbClr val="002060"/>
                          </a:solidFill>
                        </a:rPr>
                        <a:t> мреже</a:t>
                      </a: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2018</a:t>
                      </a:r>
                      <a:endParaRPr kumimoji="0" lang="sr-Latn-C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sr-Latn-C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9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„Електропривреда Србије“ гради трафостаницу која је један од најважнијих пунктова у дистрибуцији електричне енергије за стабилност снабдевања свих делова Београда. Ово је објекат веома важан за прикључење нових привредних корисника на Вождовцу и Савском венцу, поузданије снабдевање Клиничног центра Србије и омогућиће да се електричном енергијом напаја „Београд на води“.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9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Два трансформатора снаге 40 мегавата.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9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Ово је највећа трафостаница која се гради у Србији и завршетак радова је предвиђен за крај августа. Очекује се да ће почетком септембра бити пуштена у рад.</a:t>
                      </a: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197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Изградња трафо станице Аранђеловац</a:t>
                      </a:r>
                      <a:endParaRPr kumimoji="0" lang="sr-Latn-CS" sz="9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sr-Latn-C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ЕУР 3 милиона</a:t>
                      </a:r>
                      <a:endParaRPr kumimoji="0" lang="sr-Latn-C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900" dirty="0" smtClean="0">
                          <a:solidFill>
                            <a:srgbClr val="002060"/>
                          </a:solidFill>
                        </a:rPr>
                        <a:t>Проширење и унапређење </a:t>
                      </a:r>
                      <a:r>
                        <a:rPr lang="sr-Cyrl-RS" sz="900" dirty="0" err="1" smtClean="0">
                          <a:solidFill>
                            <a:srgbClr val="002060"/>
                          </a:solidFill>
                        </a:rPr>
                        <a:t>ел.дистрибутивне</a:t>
                      </a:r>
                      <a:r>
                        <a:rPr lang="sr-Cyrl-RS" sz="900" dirty="0" smtClean="0">
                          <a:solidFill>
                            <a:srgbClr val="002060"/>
                          </a:solidFill>
                        </a:rPr>
                        <a:t> мреже</a:t>
                      </a: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2018</a:t>
                      </a:r>
                      <a:endParaRPr kumimoji="0" lang="sr-Latn-C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sr-Latn-C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Изградња трафостанице „Аранђеловац 2” 110/20 </a:t>
                      </a:r>
                      <a:r>
                        <a:rPr lang="en-GB" sz="9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kV </a:t>
                      </a:r>
                      <a:r>
                        <a:rPr lang="ru-RU" sz="9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у аранђеловачкој индустријској зони обезбедиће стабилно и поуздано снабдевање домаћинстава и услове за развој привреде у наредних пет деценија. Овом</a:t>
                      </a:r>
                      <a:r>
                        <a:rPr lang="ru-RU" sz="900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инвестицијом</a:t>
                      </a:r>
                      <a:r>
                        <a:rPr lang="ru-RU" sz="9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ће се удвостручити капацитети мреже и смањити губици. Два блока снаге по 31,5 мегавата.</a:t>
                      </a: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75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" name="Object 49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466" y="265236"/>
          <a:ext cx="1465" cy="14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51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66" y="265236"/>
                        <a:ext cx="1465" cy="14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579296" cy="914400"/>
          </a:xfrm>
        </p:spPr>
        <p:txBody>
          <a:bodyPr anchor="ctr"/>
          <a:lstStyle/>
          <a:p>
            <a:r>
              <a:rPr lang="sr-Cyrl-RS" sz="2000" b="0" dirty="0"/>
              <a:t>Примери значајних инвестиционих пројеката који се реализују у ЈП ЕПС</a:t>
            </a:r>
            <a:endParaRPr lang="sr-Latn-CS" sz="2000" b="0" dirty="0">
              <a:latin typeface="+mn-lt"/>
            </a:endParaRPr>
          </a:p>
        </p:txBody>
      </p:sp>
      <p:graphicFrame>
        <p:nvGraphicFramePr>
          <p:cNvPr id="18" name="table_type_nam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8788743"/>
              </p:ext>
            </p:extLst>
          </p:nvPr>
        </p:nvGraphicFramePr>
        <p:xfrm>
          <a:off x="457198" y="1196753"/>
          <a:ext cx="8291265" cy="5238435"/>
        </p:xfrm>
        <a:graphic>
          <a:graphicData uri="http://schemas.openxmlformats.org/drawingml/2006/table">
            <a:tbl>
              <a:tblPr bandRow="1">
                <a:tableStyleId>{D27102A9-8310-4765-A935-A1911B00CA55}</a:tableStyleId>
              </a:tblPr>
              <a:tblGrid>
                <a:gridCol w="211341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803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4725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8012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880319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4676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sr-Cyrl-RS" sz="11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Назив активности</a:t>
                      </a:r>
                      <a:endParaRPr kumimoji="0" lang="sr-Latn-C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anchor="b" horzOverflow="overflow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anchor="b" horzOverflow="overflow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Вредност пројекта</a:t>
                      </a:r>
                      <a:endParaRPr kumimoji="0" lang="sr-Latn-C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Утицај</a:t>
                      </a:r>
                      <a:endParaRPr kumimoji="0" lang="sr-Latn-C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Период реализације</a:t>
                      </a:r>
                      <a:endParaRPr kumimoji="0" lang="sr-Latn-C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anchor="b" horzOverflow="overflow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11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Опис</a:t>
                      </a:r>
                      <a:endParaRPr kumimoji="0" lang="sr-Latn-C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anchor="b" horzOverflow="overflow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36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Изградња трафо станице </a:t>
                      </a:r>
                      <a:r>
                        <a:rPr kumimoji="0" lang="sr-Cyrl-RS" sz="9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Уб</a:t>
                      </a:r>
                      <a:endParaRPr kumimoji="0" lang="sr-Latn-CS" sz="9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sr-Latn-C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ЕУР 2 милиона</a:t>
                      </a:r>
                      <a:endParaRPr kumimoji="0" lang="sr-Latn-C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900" dirty="0" smtClean="0">
                          <a:solidFill>
                            <a:srgbClr val="002060"/>
                          </a:solidFill>
                        </a:rPr>
                        <a:t>Проширење и унапређење </a:t>
                      </a:r>
                      <a:r>
                        <a:rPr lang="sr-Cyrl-RS" sz="900" dirty="0" err="1" smtClean="0">
                          <a:solidFill>
                            <a:srgbClr val="002060"/>
                          </a:solidFill>
                        </a:rPr>
                        <a:t>ел.дистрибутивне</a:t>
                      </a:r>
                      <a:r>
                        <a:rPr lang="sr-Cyrl-RS" sz="900" dirty="0" smtClean="0">
                          <a:solidFill>
                            <a:srgbClr val="002060"/>
                          </a:solidFill>
                        </a:rPr>
                        <a:t> мреже</a:t>
                      </a: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2018</a:t>
                      </a:r>
                      <a:endParaRPr kumimoji="0" lang="sr-Latn-CS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sr-Latn-C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У току је изградња трафостанице „Уб 2“ 110/35/10 kV, која ће</a:t>
                      </a:r>
                      <a:r>
                        <a:rPr lang="ru-RU" sz="900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обезбедити услове за прикључење нових корисника и поуздано снабдевање домаћинстава и привреде на подручју Уба.</a:t>
                      </a: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197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Изградња трафо станице и мреже Обреновац</a:t>
                      </a:r>
                      <a:endParaRPr kumimoji="0" lang="sr-Latn-CS" sz="9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sr-Latn-C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ЕУР 2,5 милиона</a:t>
                      </a:r>
                      <a:endParaRPr kumimoji="0" lang="sr-Latn-C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900" dirty="0" smtClean="0">
                          <a:solidFill>
                            <a:srgbClr val="002060"/>
                          </a:solidFill>
                        </a:rPr>
                        <a:t>Проширење и унапређење </a:t>
                      </a:r>
                      <a:r>
                        <a:rPr lang="sr-Cyrl-RS" sz="900" dirty="0" err="1" smtClean="0">
                          <a:solidFill>
                            <a:srgbClr val="002060"/>
                          </a:solidFill>
                        </a:rPr>
                        <a:t>ел.дистрибутивне</a:t>
                      </a:r>
                      <a:r>
                        <a:rPr lang="sr-Cyrl-RS" sz="900" dirty="0" smtClean="0">
                          <a:solidFill>
                            <a:srgbClr val="002060"/>
                          </a:solidFill>
                        </a:rPr>
                        <a:t> мреже</a:t>
                      </a: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r-Latn-C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sr-Latn-C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900" dirty="0" smtClean="0">
                          <a:solidFill>
                            <a:srgbClr val="002060"/>
                          </a:solidFill>
                        </a:rPr>
                        <a:t>ЕПС је на територији Обреновца изградио 15 трафо</a:t>
                      </a:r>
                      <a:r>
                        <a:rPr lang="ru-RU" sz="900" baseline="0" dirty="0" smtClean="0">
                          <a:solidFill>
                            <a:srgbClr val="002060"/>
                          </a:solidFill>
                        </a:rPr>
                        <a:t> станица</a:t>
                      </a:r>
                      <a:r>
                        <a:rPr lang="ru-RU" sz="900" dirty="0" smtClean="0">
                          <a:solidFill>
                            <a:srgbClr val="002060"/>
                          </a:solidFill>
                        </a:rPr>
                        <a:t>, обновљено је и направљено пет километара</a:t>
                      </a:r>
                      <a:r>
                        <a:rPr lang="ru-RU" sz="9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900" dirty="0" smtClean="0">
                          <a:solidFill>
                            <a:srgbClr val="002060"/>
                          </a:solidFill>
                        </a:rPr>
                        <a:t>нисконапонске мреже, модернизована је опрема.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900" dirty="0" smtClean="0">
                          <a:solidFill>
                            <a:srgbClr val="002060"/>
                          </a:solidFill>
                        </a:rPr>
                        <a:t>У Обреновцу, у непосредној близини фабрике „Меита“ у Баричу, реконструисан је трафо у ТС 110/10 kV који је неопходан да би се фабрика ширила по свом плану.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900" dirty="0" smtClean="0">
                          <a:solidFill>
                            <a:srgbClr val="002060"/>
                          </a:solidFill>
                        </a:rPr>
                        <a:t>У Баричу у плану трећи трансформатор у високонапонској ТС да би 2019. имали већи капацитет за снабдевање нових погона. </a:t>
                      </a: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197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Изградња трафо станице и мреже Западна Србија</a:t>
                      </a:r>
                      <a:endParaRPr kumimoji="0" lang="sr-Latn-CS" sz="9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sr-Latn-C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ЕУР 1 милион</a:t>
                      </a:r>
                      <a:endParaRPr kumimoji="0" lang="sr-Latn-C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900" dirty="0" smtClean="0">
                          <a:solidFill>
                            <a:srgbClr val="002060"/>
                          </a:solidFill>
                        </a:rPr>
                        <a:t>Проширење и унапређење </a:t>
                      </a:r>
                      <a:r>
                        <a:rPr lang="sr-Cyrl-RS" sz="900" dirty="0" err="1" smtClean="0">
                          <a:solidFill>
                            <a:srgbClr val="002060"/>
                          </a:solidFill>
                        </a:rPr>
                        <a:t>ел.дистрибутивне</a:t>
                      </a:r>
                      <a:r>
                        <a:rPr lang="sr-Cyrl-RS" sz="900" dirty="0" smtClean="0">
                          <a:solidFill>
                            <a:srgbClr val="002060"/>
                          </a:solidFill>
                        </a:rPr>
                        <a:t> мреже</a:t>
                      </a: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2018</a:t>
                      </a:r>
                      <a:endParaRPr kumimoji="0" lang="sr-Latn-C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sr-Latn-C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Реконструкција 52 километра нисконапонске мреже у четири општине у Подрињу у Западној Србији - Крупањ, Љубовија, Мали Зворник и Лозница.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У плану је изградња велике трафо станице у Лешници, која је од изузетне важности за Подрињску област. Недавно је обновљена трафо станица „Лозница 1" у коју је уложено скоро милион евра.</a:t>
                      </a: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197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Реконструкција трафо станице Горњи Милановац (Светска банка)</a:t>
                      </a:r>
                      <a:endParaRPr kumimoji="0" lang="sr-Latn-CS" sz="9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r-Latn-CS" sz="9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sr-Latn-C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ЕУР 3 милион</a:t>
                      </a:r>
                      <a:endParaRPr kumimoji="0" lang="sr-Latn-CS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r-Latn-C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900" dirty="0" smtClean="0">
                          <a:solidFill>
                            <a:srgbClr val="002060"/>
                          </a:solidFill>
                        </a:rPr>
                        <a:t>Проширење и унапређење ел.дистрибутивне мреже</a:t>
                      </a: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2019</a:t>
                      </a:r>
                      <a:endParaRPr kumimoji="0" lang="sr-Latn-CS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r-Latn-C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sr-Latn-C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Реконструкцијом трафо</a:t>
                      </a:r>
                      <a:r>
                        <a:rPr lang="ru-RU" sz="900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станице се проширује постојећа инфраструктура у оквиру индустријске зоне у Горњем Милановцу.</a:t>
                      </a:r>
                      <a:endParaRPr lang="ru-RU" sz="90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232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Object 14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466" y="265236"/>
          <a:ext cx="1465" cy="14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20" name="think-cell Slide" r:id="rId6" imgW="270" imgH="270" progId="TCLayout.ActiveDocument.1">
                  <p:embed/>
                </p:oleObj>
              </mc:Choice>
              <mc:Fallback>
                <p:oleObj name="think-cell Slide" r:id="rId6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466" y="265236"/>
                        <a:ext cx="1465" cy="14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 hidden="1"/>
          <p:cNvSpPr/>
          <p:nvPr>
            <p:custDataLst>
              <p:tags r:id="rId3"/>
            </p:custDataLst>
          </p:nvPr>
        </p:nvSpPr>
        <p:spPr bwMode="auto">
          <a:xfrm>
            <a:off x="0" y="263769"/>
            <a:ext cx="146538" cy="1465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en-US" sz="738" dirty="0">
              <a:solidFill>
                <a:srgbClr val="000000"/>
              </a:solidFill>
              <a:sym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4356" y="116632"/>
            <a:ext cx="8978844" cy="731159"/>
          </a:xfrm>
        </p:spPr>
        <p:txBody>
          <a:bodyPr anchor="ctr"/>
          <a:lstStyle/>
          <a:p>
            <a:pPr eaLnBrk="0" fontAlgn="base" hangingPunct="0">
              <a:spcAft>
                <a:spcPct val="0"/>
              </a:spcAft>
            </a:pPr>
            <a:r>
              <a:rPr lang="sr-Cyrl-RS" sz="2215" dirty="0"/>
              <a:t>Инвестициони план 201</a:t>
            </a:r>
            <a:r>
              <a:rPr lang="en-US" sz="2215" dirty="0"/>
              <a:t>8</a:t>
            </a:r>
            <a:r>
              <a:rPr lang="sr-Cyrl-RS" sz="2215" dirty="0"/>
              <a:t>-202</a:t>
            </a:r>
            <a:r>
              <a:rPr lang="en-US" sz="2215" dirty="0"/>
              <a:t>7</a:t>
            </a:r>
            <a:r>
              <a:rPr lang="sr-Cyrl-RS" sz="2215" dirty="0"/>
              <a:t>. </a:t>
            </a:r>
            <a:endParaRPr lang="en-US" sz="2215" dirty="0"/>
          </a:p>
        </p:txBody>
      </p:sp>
      <p:sp>
        <p:nvSpPr>
          <p:cNvPr id="67" name="TextBox 66"/>
          <p:cNvSpPr txBox="1"/>
          <p:nvPr/>
        </p:nvSpPr>
        <p:spPr>
          <a:xfrm>
            <a:off x="317989" y="1202826"/>
            <a:ext cx="8707429" cy="1978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>
              <a:spcAft>
                <a:spcPts val="1108"/>
              </a:spcAft>
              <a:buClr>
                <a:srgbClr val="C00000"/>
              </a:buClr>
              <a:buSzPct val="100000"/>
              <a:defRPr/>
            </a:pPr>
            <a:r>
              <a:rPr lang="sr-Cyrl-RS" sz="1477" kern="0" dirty="0">
                <a:solidFill>
                  <a:srgbClr val="002060"/>
                </a:solidFill>
              </a:rPr>
              <a:t>Дугорочним планом рада и развоја инвестиционе активности су првенствено усмерене на: </a:t>
            </a:r>
          </a:p>
          <a:p>
            <a:pPr marL="328254" lvl="2" indent="-252052">
              <a:spcAft>
                <a:spcPts val="277"/>
              </a:spcAft>
              <a:buClr>
                <a:srgbClr val="C00000"/>
              </a:buClr>
              <a:buSzPct val="100000"/>
              <a:buFont typeface="Courier New" pitchFamily="49" charset="0"/>
              <a:buChar char="o"/>
              <a:defRPr/>
            </a:pPr>
            <a:r>
              <a:rPr lang="sr-Cyrl-RS" sz="1477" kern="0" dirty="0">
                <a:solidFill>
                  <a:srgbClr val="002060"/>
                </a:solidFill>
              </a:rPr>
              <a:t>Сигурност снабдевања, квалитетно и поуздано снабдевање тарифних и комерцијалних купаца ЕПС-а</a:t>
            </a:r>
            <a:endParaRPr lang="sr-Latn-RS" sz="1477" kern="0" dirty="0">
              <a:solidFill>
                <a:srgbClr val="002060"/>
              </a:solidFill>
            </a:endParaRPr>
          </a:p>
          <a:p>
            <a:pPr marL="328254" lvl="2" indent="-252052" algn="just">
              <a:spcAft>
                <a:spcPts val="277"/>
              </a:spcAft>
              <a:buClr>
                <a:srgbClr val="C00000"/>
              </a:buClr>
              <a:buSzPct val="100000"/>
              <a:buFont typeface="Courier New" pitchFamily="49" charset="0"/>
              <a:buChar char="o"/>
              <a:defRPr/>
            </a:pPr>
            <a:r>
              <a:rPr lang="sr-Cyrl-RS" sz="1477" kern="0" dirty="0">
                <a:solidFill>
                  <a:srgbClr val="002060"/>
                </a:solidFill>
              </a:rPr>
              <a:t>Задовољење еколошких захтева </a:t>
            </a:r>
          </a:p>
          <a:p>
            <a:pPr marL="328254" lvl="2" indent="-252052">
              <a:spcAft>
                <a:spcPts val="277"/>
              </a:spcAft>
              <a:buClr>
                <a:srgbClr val="C00000"/>
              </a:buClr>
              <a:buSzPct val="100000"/>
              <a:buFont typeface="Courier New" pitchFamily="49" charset="0"/>
              <a:buChar char="o"/>
              <a:defRPr/>
            </a:pPr>
            <a:r>
              <a:rPr lang="sr-Cyrl-RS" sz="1477" kern="0" dirty="0">
                <a:solidFill>
                  <a:srgbClr val="002060"/>
                </a:solidFill>
              </a:rPr>
              <a:t>Замену, реконструкцију  и модернизацију постојеће опреме и објеката</a:t>
            </a:r>
          </a:p>
          <a:p>
            <a:pPr marL="328254" lvl="2" indent="-252052" algn="just">
              <a:spcAft>
                <a:spcPts val="277"/>
              </a:spcAft>
              <a:buClr>
                <a:srgbClr val="C00000"/>
              </a:buClr>
              <a:buSzPct val="100000"/>
              <a:buFont typeface="Courier New" pitchFamily="49" charset="0"/>
              <a:buChar char="o"/>
              <a:defRPr/>
            </a:pPr>
            <a:r>
              <a:rPr lang="sr-Cyrl-RS" sz="1477" kern="0" dirty="0">
                <a:solidFill>
                  <a:srgbClr val="002060"/>
                </a:solidFill>
              </a:rPr>
              <a:t>Успостављање стабилне економске и финансијске одрживости</a:t>
            </a:r>
          </a:p>
          <a:p>
            <a:pPr marL="328254" lvl="2" indent="-252052" algn="just">
              <a:spcAft>
                <a:spcPts val="277"/>
              </a:spcAft>
              <a:buClr>
                <a:srgbClr val="C00000"/>
              </a:buClr>
              <a:buSzPct val="100000"/>
              <a:buFont typeface="Courier New" pitchFamily="49" charset="0"/>
              <a:buChar char="o"/>
              <a:defRPr/>
            </a:pPr>
            <a:r>
              <a:rPr lang="sr-Cyrl-RS" sz="1477" kern="0" dirty="0">
                <a:solidFill>
                  <a:srgbClr val="002060"/>
                </a:solidFill>
              </a:rPr>
              <a:t>Даљи развој и улагања у нове објекте </a:t>
            </a:r>
            <a:endParaRPr lang="sr-Latn-RS" sz="1477" kern="0" dirty="0">
              <a:solidFill>
                <a:srgbClr val="002060"/>
              </a:solidFill>
            </a:endParaRPr>
          </a:p>
        </p:txBody>
      </p:sp>
      <p:sp>
        <p:nvSpPr>
          <p:cNvPr id="22" name="TextColumnContent"/>
          <p:cNvSpPr>
            <a:spLocks noChangeArrowheads="1"/>
          </p:cNvSpPr>
          <p:nvPr/>
        </p:nvSpPr>
        <p:spPr bwMode="gray">
          <a:xfrm>
            <a:off x="475585" y="2647076"/>
            <a:ext cx="2111517" cy="3108337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  <a:effectLst/>
        </p:spPr>
        <p:txBody>
          <a:bodyPr lIns="0" tIns="46012" rIns="0" bIns="0"/>
          <a:lstStyle/>
          <a:p>
            <a:pPr>
              <a:lnSpc>
                <a:spcPct val="106000"/>
              </a:lnSpc>
              <a:tabLst>
                <a:tab pos="292190" algn="l"/>
              </a:tabLst>
            </a:pPr>
            <a:endParaRPr lang="sr-Cyrl-RS" sz="646" dirty="0">
              <a:solidFill>
                <a:srgbClr val="002060"/>
              </a:solidFill>
              <a:ea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1914" y="5085184"/>
            <a:ext cx="7713704" cy="36933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r-Cyrl-RS" b="1" dirty="0" smtClean="0">
                <a:solidFill>
                  <a:srgbClr val="002060"/>
                </a:solidFill>
              </a:rPr>
              <a:t>УКУПНО предвиђена инвестициона улагања – око 4,</a:t>
            </a:r>
            <a:r>
              <a:rPr lang="en-US" b="1" dirty="0" smtClean="0">
                <a:solidFill>
                  <a:srgbClr val="002060"/>
                </a:solidFill>
              </a:rPr>
              <a:t>9</a:t>
            </a:r>
            <a:r>
              <a:rPr lang="sr-Cyrl-RS" b="1" dirty="0" smtClean="0">
                <a:solidFill>
                  <a:srgbClr val="002060"/>
                </a:solidFill>
              </a:rPr>
              <a:t> млрд €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7989" y="3319830"/>
            <a:ext cx="8707429" cy="1382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28254" lvl="2" indent="-252052" algn="just">
              <a:spcAft>
                <a:spcPts val="277"/>
              </a:spcAft>
              <a:buClr>
                <a:srgbClr val="C00000"/>
              </a:buClr>
              <a:buSzPct val="100000"/>
              <a:buFont typeface="Courier New" pitchFamily="49" charset="0"/>
              <a:buChar char="o"/>
              <a:defRPr/>
            </a:pPr>
            <a:r>
              <a:rPr lang="sr-Cyrl-RS" sz="1477" b="1" dirty="0">
                <a:solidFill>
                  <a:srgbClr val="002060"/>
                </a:solidFill>
              </a:rPr>
              <a:t>Рударство</a:t>
            </a:r>
            <a:r>
              <a:rPr lang="sr-Latn-RS" sz="1477" b="1" dirty="0">
                <a:solidFill>
                  <a:srgbClr val="002060"/>
                </a:solidFill>
              </a:rPr>
              <a:t>				</a:t>
            </a:r>
            <a:r>
              <a:rPr lang="sr-Cyrl-RS" sz="1477" b="1" dirty="0">
                <a:solidFill>
                  <a:srgbClr val="002060"/>
                </a:solidFill>
              </a:rPr>
              <a:t>		</a:t>
            </a:r>
            <a:r>
              <a:rPr lang="sr-Latn-RS" sz="1477" b="1" dirty="0" smtClean="0">
                <a:solidFill>
                  <a:srgbClr val="002060"/>
                </a:solidFill>
              </a:rPr>
              <a:t>1,1</a:t>
            </a:r>
            <a:r>
              <a:rPr lang="sr-Cyrl-RS" sz="1477" b="1" dirty="0" smtClean="0">
                <a:solidFill>
                  <a:srgbClr val="002060"/>
                </a:solidFill>
              </a:rPr>
              <a:t> </a:t>
            </a:r>
            <a:r>
              <a:rPr lang="sr-Cyrl-RS" sz="1477" b="1" dirty="0">
                <a:solidFill>
                  <a:srgbClr val="002060"/>
                </a:solidFill>
              </a:rPr>
              <a:t>млрд ЕУР</a:t>
            </a:r>
            <a:endParaRPr lang="sr-Latn-RS" sz="1477" b="1" dirty="0">
              <a:solidFill>
                <a:srgbClr val="002060"/>
              </a:solidFill>
            </a:endParaRPr>
          </a:p>
          <a:p>
            <a:pPr marL="328254" lvl="2" indent="-252052" algn="just">
              <a:spcAft>
                <a:spcPts val="277"/>
              </a:spcAft>
              <a:buClr>
                <a:srgbClr val="C00000"/>
              </a:buClr>
              <a:buSzPct val="100000"/>
              <a:buFont typeface="Courier New" pitchFamily="49" charset="0"/>
              <a:buChar char="o"/>
              <a:defRPr/>
            </a:pPr>
            <a:r>
              <a:rPr lang="sr-Cyrl-RS" sz="1477" b="1" dirty="0" smtClean="0">
                <a:solidFill>
                  <a:srgbClr val="002060"/>
                </a:solidFill>
              </a:rPr>
              <a:t>Термоелектране </a:t>
            </a:r>
            <a:r>
              <a:rPr lang="sr-Cyrl-RS" sz="1477" b="1" dirty="0">
                <a:solidFill>
                  <a:srgbClr val="002060"/>
                </a:solidFill>
              </a:rPr>
              <a:t>- ревитализације</a:t>
            </a:r>
            <a:r>
              <a:rPr lang="sr-Latn-RS" sz="1477" b="1" dirty="0">
                <a:solidFill>
                  <a:srgbClr val="002060"/>
                </a:solidFill>
              </a:rPr>
              <a:t>, </a:t>
            </a:r>
            <a:r>
              <a:rPr lang="sr-Cyrl-RS" sz="1477" b="1" dirty="0">
                <a:solidFill>
                  <a:srgbClr val="002060"/>
                </a:solidFill>
              </a:rPr>
              <a:t>ЗЖС и нови пројекти</a:t>
            </a:r>
            <a:r>
              <a:rPr lang="sr-Latn-RS" sz="1477" b="1" dirty="0">
                <a:solidFill>
                  <a:srgbClr val="002060"/>
                </a:solidFill>
              </a:rPr>
              <a:t>	</a:t>
            </a:r>
            <a:r>
              <a:rPr lang="sr-Latn-RS" sz="1477" b="1" dirty="0" smtClean="0">
                <a:solidFill>
                  <a:srgbClr val="002060"/>
                </a:solidFill>
              </a:rPr>
              <a:t>1,7</a:t>
            </a:r>
            <a:r>
              <a:rPr lang="sr-Cyrl-RS" sz="1477" b="1" dirty="0" smtClean="0">
                <a:solidFill>
                  <a:srgbClr val="002060"/>
                </a:solidFill>
              </a:rPr>
              <a:t> </a:t>
            </a:r>
            <a:r>
              <a:rPr lang="sr-Cyrl-RS" sz="1477" b="1" dirty="0">
                <a:solidFill>
                  <a:srgbClr val="002060"/>
                </a:solidFill>
              </a:rPr>
              <a:t>млрд ЕУР</a:t>
            </a:r>
            <a:endParaRPr lang="sr-Latn-RS" sz="1477" b="1" dirty="0">
              <a:solidFill>
                <a:srgbClr val="002060"/>
              </a:solidFill>
            </a:endParaRPr>
          </a:p>
          <a:p>
            <a:pPr marL="328254" lvl="2" indent="-252052" algn="just">
              <a:spcAft>
                <a:spcPts val="277"/>
              </a:spcAft>
              <a:buClr>
                <a:srgbClr val="C00000"/>
              </a:buClr>
              <a:buSzPct val="100000"/>
              <a:buFont typeface="Courier New" pitchFamily="49" charset="0"/>
              <a:buChar char="o"/>
              <a:defRPr/>
            </a:pPr>
            <a:r>
              <a:rPr lang="sr-Cyrl-RS" sz="1477" b="1" dirty="0">
                <a:solidFill>
                  <a:srgbClr val="002060"/>
                </a:solidFill>
              </a:rPr>
              <a:t>ХЕ и </a:t>
            </a:r>
            <a:r>
              <a:rPr lang="sr-Latn-RS" sz="1477" b="1" dirty="0">
                <a:solidFill>
                  <a:srgbClr val="002060"/>
                </a:solidFill>
              </a:rPr>
              <a:t>O</a:t>
            </a:r>
            <a:r>
              <a:rPr lang="sr-Cyrl-RS" sz="1477" b="1" dirty="0">
                <a:solidFill>
                  <a:srgbClr val="002060"/>
                </a:solidFill>
              </a:rPr>
              <a:t>И</a:t>
            </a:r>
            <a:r>
              <a:rPr lang="sr-Latn-RS" sz="1477" b="1" dirty="0">
                <a:solidFill>
                  <a:srgbClr val="002060"/>
                </a:solidFill>
              </a:rPr>
              <a:t>E </a:t>
            </a:r>
            <a:r>
              <a:rPr lang="sr-Cyrl-RS" sz="1477" b="1" dirty="0">
                <a:solidFill>
                  <a:srgbClr val="002060"/>
                </a:solidFill>
              </a:rPr>
              <a:t>- ревитализације и нови пројекти</a:t>
            </a:r>
            <a:r>
              <a:rPr lang="sr-Latn-RS" sz="1477" b="1" dirty="0">
                <a:solidFill>
                  <a:srgbClr val="002060"/>
                </a:solidFill>
              </a:rPr>
              <a:t>	</a:t>
            </a:r>
            <a:r>
              <a:rPr lang="sr-Cyrl-RS" sz="1477" b="1" dirty="0">
                <a:solidFill>
                  <a:srgbClr val="002060"/>
                </a:solidFill>
              </a:rPr>
              <a:t>		</a:t>
            </a:r>
            <a:r>
              <a:rPr lang="sr-Latn-RS" sz="1477" b="1" dirty="0">
                <a:solidFill>
                  <a:srgbClr val="002060"/>
                </a:solidFill>
              </a:rPr>
              <a:t>0,</a:t>
            </a:r>
            <a:r>
              <a:rPr lang="en-US" sz="1477" b="1" dirty="0">
                <a:solidFill>
                  <a:srgbClr val="002060"/>
                </a:solidFill>
              </a:rPr>
              <a:t>7</a:t>
            </a:r>
            <a:r>
              <a:rPr lang="sr-Cyrl-RS" sz="1477" b="1" dirty="0">
                <a:solidFill>
                  <a:srgbClr val="002060"/>
                </a:solidFill>
              </a:rPr>
              <a:t> млрд ЕУР</a:t>
            </a:r>
            <a:endParaRPr lang="sr-Latn-RS" sz="1477" b="1" dirty="0">
              <a:solidFill>
                <a:srgbClr val="002060"/>
              </a:solidFill>
            </a:endParaRPr>
          </a:p>
          <a:p>
            <a:pPr marL="328254" lvl="2" indent="-252052" algn="just">
              <a:spcAft>
                <a:spcPts val="277"/>
              </a:spcAft>
              <a:buClr>
                <a:srgbClr val="C00000"/>
              </a:buClr>
              <a:buSzPct val="100000"/>
              <a:buFont typeface="Courier New" pitchFamily="49" charset="0"/>
              <a:buChar char="o"/>
              <a:defRPr/>
            </a:pPr>
            <a:r>
              <a:rPr lang="sr-Cyrl-RS" sz="1477" b="1" dirty="0">
                <a:solidFill>
                  <a:srgbClr val="002060"/>
                </a:solidFill>
              </a:rPr>
              <a:t>Дистрибутивни и корпоративни пројекти</a:t>
            </a:r>
            <a:r>
              <a:rPr lang="sr-Latn-RS" sz="1477" b="1" dirty="0">
                <a:solidFill>
                  <a:srgbClr val="002060"/>
                </a:solidFill>
              </a:rPr>
              <a:t>		</a:t>
            </a:r>
            <a:r>
              <a:rPr lang="sr-Cyrl-RS" sz="1477" b="1" dirty="0">
                <a:solidFill>
                  <a:srgbClr val="002060"/>
                </a:solidFill>
              </a:rPr>
              <a:t>	</a:t>
            </a:r>
            <a:r>
              <a:rPr lang="sr-Latn-RS" sz="1477" b="1" dirty="0" smtClean="0">
                <a:solidFill>
                  <a:srgbClr val="002060"/>
                </a:solidFill>
              </a:rPr>
              <a:t>1,</a:t>
            </a:r>
            <a:r>
              <a:rPr lang="en-US" sz="1477" b="1" dirty="0">
                <a:solidFill>
                  <a:srgbClr val="002060"/>
                </a:solidFill>
              </a:rPr>
              <a:t>4</a:t>
            </a:r>
            <a:r>
              <a:rPr lang="sr-Latn-RS" sz="1477" b="1" dirty="0">
                <a:solidFill>
                  <a:srgbClr val="002060"/>
                </a:solidFill>
              </a:rPr>
              <a:t> </a:t>
            </a:r>
            <a:r>
              <a:rPr lang="sr-Cyrl-RS" sz="1477" b="1" dirty="0">
                <a:solidFill>
                  <a:srgbClr val="002060"/>
                </a:solidFill>
              </a:rPr>
              <a:t>млрд ЕУР</a:t>
            </a:r>
          </a:p>
          <a:p>
            <a:pPr marL="76202" lvl="2" algn="just">
              <a:spcAft>
                <a:spcPts val="277"/>
              </a:spcAft>
              <a:buClr>
                <a:srgbClr val="C00000"/>
              </a:buClr>
              <a:buSzPct val="100000"/>
              <a:defRPr/>
            </a:pPr>
            <a:endParaRPr lang="sr-Latn-RS" sz="1477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47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-14355" y="116632"/>
            <a:ext cx="7664898" cy="731159"/>
          </a:xfrm>
        </p:spPr>
        <p:txBody>
          <a:bodyPr anchor="ctr"/>
          <a:lstStyle/>
          <a:p>
            <a:pPr eaLnBrk="0" fontAlgn="base" hangingPunct="0">
              <a:spcAft>
                <a:spcPct val="0"/>
              </a:spcAft>
            </a:pPr>
            <a:r>
              <a:rPr lang="sr-Cyrl-RS" sz="2215" dirty="0"/>
              <a:t>Инвестициони план 201</a:t>
            </a:r>
            <a:r>
              <a:rPr lang="en-US" sz="2215" dirty="0"/>
              <a:t>8</a:t>
            </a:r>
            <a:r>
              <a:rPr lang="sr-Cyrl-RS" sz="2215" dirty="0"/>
              <a:t>-202</a:t>
            </a:r>
            <a:r>
              <a:rPr lang="en-US" sz="2215" dirty="0"/>
              <a:t>7</a:t>
            </a:r>
            <a:r>
              <a:rPr lang="sr-Cyrl-RS" sz="2215" dirty="0"/>
              <a:t>. </a:t>
            </a:r>
            <a:br>
              <a:rPr lang="sr-Cyrl-RS" sz="2215" dirty="0"/>
            </a:br>
            <a:r>
              <a:rPr lang="sr-Cyrl-RS" sz="1662" dirty="0"/>
              <a:t>(издвојени пројекти у смислу одрживог развоја)</a:t>
            </a:r>
            <a:endParaRPr lang="en-US" sz="2215" dirty="0"/>
          </a:p>
        </p:txBody>
      </p:sp>
      <p:sp>
        <p:nvSpPr>
          <p:cNvPr id="4" name="TextBox 3"/>
          <p:cNvSpPr txBox="1"/>
          <p:nvPr/>
        </p:nvSpPr>
        <p:spPr>
          <a:xfrm>
            <a:off x="384458" y="1700808"/>
            <a:ext cx="8375084" cy="19107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3776" indent="-263776" defTabSz="817705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sr-Cyrl-RS" sz="1477" dirty="0">
                <a:solidFill>
                  <a:srgbClr val="002060"/>
                </a:solidFill>
              </a:rPr>
              <a:t>Изградња нових капацитета на бази ОИЕ 				–   </a:t>
            </a:r>
            <a:r>
              <a:rPr lang="sr-Latn-RS" sz="1477" dirty="0">
                <a:solidFill>
                  <a:srgbClr val="002060"/>
                </a:solidFill>
              </a:rPr>
              <a:t>100 </a:t>
            </a:r>
            <a:r>
              <a:rPr lang="sr-Cyrl-RS" sz="1477" dirty="0">
                <a:solidFill>
                  <a:srgbClr val="002060"/>
                </a:solidFill>
              </a:rPr>
              <a:t>мил. €   </a:t>
            </a:r>
          </a:p>
          <a:p>
            <a:pPr marL="263776" indent="-263776" defTabSz="817705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sr-Cyrl-RS" sz="1477" dirty="0">
                <a:solidFill>
                  <a:srgbClr val="002060"/>
                </a:solidFill>
              </a:rPr>
              <a:t>Ревитализација и унапређење постојећих капацитета на бази ОИЕ   	–   650</a:t>
            </a:r>
            <a:r>
              <a:rPr lang="sr-Latn-RS" sz="1477" dirty="0">
                <a:solidFill>
                  <a:srgbClr val="002060"/>
                </a:solidFill>
              </a:rPr>
              <a:t> </a:t>
            </a:r>
            <a:r>
              <a:rPr lang="sr-Cyrl-RS" sz="1477" dirty="0">
                <a:solidFill>
                  <a:srgbClr val="002060"/>
                </a:solidFill>
              </a:rPr>
              <a:t>мил. €</a:t>
            </a:r>
          </a:p>
          <a:p>
            <a:pPr marL="263776" indent="-263776" defTabSz="817705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sr-Cyrl-RS" sz="1477" dirty="0">
                <a:solidFill>
                  <a:srgbClr val="002060"/>
                </a:solidFill>
              </a:rPr>
              <a:t>Заштита животне средине у ТЕ                                                   </a:t>
            </a:r>
            <a:r>
              <a:rPr lang="sr-Cyrl-RS" sz="1477" dirty="0" smtClean="0">
                <a:solidFill>
                  <a:srgbClr val="002060"/>
                </a:solidFill>
              </a:rPr>
              <a:t>   </a:t>
            </a:r>
            <a:r>
              <a:rPr lang="sr-Cyrl-RS" sz="1477" dirty="0">
                <a:solidFill>
                  <a:srgbClr val="002060"/>
                </a:solidFill>
              </a:rPr>
              <a:t>	–   </a:t>
            </a:r>
            <a:r>
              <a:rPr lang="sr-Latn-RS" sz="1477" dirty="0">
                <a:solidFill>
                  <a:srgbClr val="002060"/>
                </a:solidFill>
              </a:rPr>
              <a:t>60</a:t>
            </a:r>
            <a:r>
              <a:rPr lang="sr-Cyrl-RS" sz="1477" dirty="0">
                <a:solidFill>
                  <a:srgbClr val="002060"/>
                </a:solidFill>
              </a:rPr>
              <a:t>0</a:t>
            </a:r>
            <a:r>
              <a:rPr lang="sr-Latn-RS" sz="1477" dirty="0">
                <a:solidFill>
                  <a:srgbClr val="002060"/>
                </a:solidFill>
              </a:rPr>
              <a:t> </a:t>
            </a:r>
            <a:r>
              <a:rPr lang="sr-Cyrl-RS" sz="1477" dirty="0">
                <a:solidFill>
                  <a:srgbClr val="002060"/>
                </a:solidFill>
              </a:rPr>
              <a:t>мил. €</a:t>
            </a:r>
          </a:p>
          <a:p>
            <a:pPr marL="263776" indent="-263776" defTabSz="817705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sr-Cyrl-RS" sz="1477" dirty="0">
                <a:solidFill>
                  <a:srgbClr val="002060"/>
                </a:solidFill>
              </a:rPr>
              <a:t>Унапређење ефикасности и мања потрошња горива у ТЕ 		–   </a:t>
            </a:r>
            <a:r>
              <a:rPr lang="sr-Latn-RS" sz="1477" dirty="0">
                <a:solidFill>
                  <a:srgbClr val="002060"/>
                </a:solidFill>
              </a:rPr>
              <a:t>65</a:t>
            </a:r>
            <a:r>
              <a:rPr lang="sr-Cyrl-RS" sz="1477" dirty="0">
                <a:solidFill>
                  <a:srgbClr val="002060"/>
                </a:solidFill>
              </a:rPr>
              <a:t>0 мил. €</a:t>
            </a:r>
          </a:p>
          <a:p>
            <a:pPr marL="263776" indent="-263776" defTabSz="817705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sr-Cyrl-RS" sz="1477" dirty="0">
                <a:solidFill>
                  <a:srgbClr val="002060"/>
                </a:solidFill>
              </a:rPr>
              <a:t>Ефикасније искоришћење угља кроз управљање квалитетом 		–     70</a:t>
            </a:r>
            <a:r>
              <a:rPr lang="sr-Latn-RS" sz="1477" dirty="0">
                <a:solidFill>
                  <a:srgbClr val="002060"/>
                </a:solidFill>
              </a:rPr>
              <a:t> </a:t>
            </a:r>
            <a:r>
              <a:rPr lang="sr-Cyrl-RS" sz="1477" dirty="0">
                <a:solidFill>
                  <a:srgbClr val="002060"/>
                </a:solidFill>
              </a:rPr>
              <a:t>мил. €</a:t>
            </a:r>
          </a:p>
          <a:p>
            <a:pPr marL="263776" indent="-263776" defTabSz="817705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sr-Cyrl-RS" sz="1477" dirty="0">
                <a:solidFill>
                  <a:srgbClr val="002060"/>
                </a:solidFill>
              </a:rPr>
              <a:t>Смањење губитака у дистрибутивном систему 			–   240 мил. €</a:t>
            </a:r>
          </a:p>
          <a:p>
            <a:pPr defTabSz="817705">
              <a:buClr>
                <a:srgbClr val="C00000"/>
              </a:buClr>
            </a:pPr>
            <a:endParaRPr lang="sr-Cyrl-RS" sz="1477" dirty="0">
              <a:solidFill>
                <a:srgbClr val="002060"/>
              </a:solidFill>
            </a:endParaRPr>
          </a:p>
          <a:p>
            <a:pPr marL="263776" indent="-263776" defTabSz="817705">
              <a:buClr>
                <a:srgbClr val="C00000"/>
              </a:buClr>
              <a:buFont typeface="Courier New" panose="02070309020205020404" pitchFamily="49" charset="0"/>
              <a:buChar char="o"/>
            </a:pPr>
            <a:endParaRPr lang="en-US" sz="1477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7396" y="3766170"/>
            <a:ext cx="7713704" cy="646331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r-Cyrl-RS" b="1" dirty="0" smtClean="0">
                <a:solidFill>
                  <a:srgbClr val="006600"/>
                </a:solidFill>
              </a:rPr>
              <a:t>ОИЕ, повећање ефикасности, ЗЖС, декарбонизација – преко 2,3 млрд €</a:t>
            </a:r>
            <a:endParaRPr lang="en-US" b="1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16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" name="Object 49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466" y="265236"/>
          <a:ext cx="1465" cy="14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791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66" y="265236"/>
                        <a:ext cx="1465" cy="14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0" tIns="45720" rIns="0" bIns="45720" rtlCol="0" anchor="ctr" anchorCtr="0">
            <a:noAutofit/>
          </a:bodyPr>
          <a:lstStyle/>
          <a:p>
            <a:r>
              <a:rPr lang="sr-Cyrl-RS" sz="2400" b="0" dirty="0">
                <a:latin typeface="Arial" panose="020B0604020202020204" pitchFamily="34" charset="0"/>
                <a:cs typeface="Arial" panose="020B0604020202020204" pitchFamily="34" charset="0"/>
              </a:rPr>
              <a:t>Наредни </a:t>
            </a:r>
            <a:r>
              <a:rPr lang="sr-Cyrl-RS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кораци у развоју значајних инвестиционих пројеката </a:t>
            </a:r>
            <a:endParaRPr lang="sr-Latn-CS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8" name="table_type_nam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2397485"/>
              </p:ext>
            </p:extLst>
          </p:nvPr>
        </p:nvGraphicFramePr>
        <p:xfrm>
          <a:off x="457198" y="1196753"/>
          <a:ext cx="8363274" cy="4895728"/>
        </p:xfrm>
        <a:graphic>
          <a:graphicData uri="http://schemas.openxmlformats.org/drawingml/2006/table">
            <a:tbl>
              <a:tblPr bandRow="1">
                <a:tableStyleId>{D27102A9-8310-4765-A935-A1911B00CA55}</a:tableStyleId>
              </a:tblPr>
              <a:tblGrid>
                <a:gridCol w="275352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8407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9150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8145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3752716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5577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A</a:t>
                      </a:r>
                      <a:r>
                        <a:rPr lang="sr-Cyrl-RS" sz="1100" b="1" dirty="0" err="1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ктивности</a:t>
                      </a:r>
                      <a:endParaRPr kumimoji="0" lang="sr-Latn-C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anchor="b" horzOverflow="overflow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anchor="b" horzOverflow="overflow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Планирани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рок</a:t>
                      </a:r>
                      <a:endParaRPr kumimoji="0" lang="sr-Latn-C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anchor="b" horzOverflow="overflow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11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Утицај</a:t>
                      </a:r>
                      <a:endParaRPr kumimoji="0" lang="sr-Latn-C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anchor="b" horzOverflow="overflow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51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9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Активности на припреми и реализацији пројекта </a:t>
                      </a:r>
                      <a:r>
                        <a:rPr lang="sr-Cyrl-RS" sz="9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Одсумпоравање</a:t>
                      </a:r>
                      <a:r>
                        <a:rPr lang="sr-Cyrl-RS" sz="9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на ТЕНТ Б1 и Б2, укључујући изворе финансирања</a:t>
                      </a:r>
                      <a:endParaRPr kumimoji="0" lang="sr-Latn-C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sr-Latn-C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9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Фазно</a:t>
                      </a:r>
                      <a:r>
                        <a:rPr lang="sr-Cyrl-RS" sz="9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до </a:t>
                      </a:r>
                      <a:r>
                        <a:rPr lang="sr-Cyrl-RS" sz="9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2023. </a:t>
                      </a:r>
                      <a:r>
                        <a:rPr lang="sr-Cyrl-RS" sz="9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године</a:t>
                      </a:r>
                      <a:endParaRPr lang="en-US" sz="9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r-Latn-CS" sz="9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Заштита животне средине</a:t>
                      </a:r>
                      <a:endParaRPr kumimoji="0" lang="sr-Latn-C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181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9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Израда пројектне документације за реализацију пројекта реконструкције производних агрегата и припадајуће</a:t>
                      </a:r>
                      <a:r>
                        <a:rPr lang="sr-Cyrl-RS" sz="9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опреме ХЕ Бистрица</a:t>
                      </a:r>
                      <a:endParaRPr lang="en-US" sz="9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sr-Latn-C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9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Фазно до 2022.</a:t>
                      </a:r>
                      <a:endParaRPr lang="en-US" sz="9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sr-Latn-C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Повећање производних капацитета</a:t>
                      </a:r>
                      <a:endParaRPr kumimoji="0" lang="sr-Latn-CS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287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9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Израда пројектне документације за реализацију пројекта реконструкције производних агрегата и припадајуће</a:t>
                      </a:r>
                      <a:r>
                        <a:rPr lang="sr-Cyrl-RS" sz="9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опреме ХЕ </a:t>
                      </a:r>
                      <a:r>
                        <a:rPr lang="sr-Cyrl-RS" sz="900" baseline="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Потпећ</a:t>
                      </a:r>
                      <a:endParaRPr lang="en-US" sz="9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sr-Latn-C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9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Фазно до 2023.</a:t>
                      </a:r>
                      <a:endParaRPr lang="en-US" sz="90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r-Cyrl-R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sr-Latn-C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Повећање производних капацитета</a:t>
                      </a:r>
                      <a:endParaRPr kumimoji="0" lang="sr-Latn-CS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9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Израда пројектне документације за реализацију пројекта изградње четвртог агрегата </a:t>
                      </a:r>
                      <a:r>
                        <a:rPr lang="sr-Cyrl-RS" sz="9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ХЕ </a:t>
                      </a:r>
                      <a:r>
                        <a:rPr lang="sr-Cyrl-RS" sz="900" baseline="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Потпећ</a:t>
                      </a:r>
                      <a:endParaRPr lang="en-US" sz="9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sr-Latn-C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9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Фазно до 2021.</a:t>
                      </a:r>
                      <a:endParaRPr lang="en-US" sz="90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endParaRPr lang="sr-Latn-CS" sz="9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r-Latn-CS" sz="900" b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Повећање производних капацитета</a:t>
                      </a:r>
                      <a:endParaRPr kumimoji="0" lang="sr-Latn-CS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51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9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Израда пројектне документације за реализацију пројекта реконструкције РХЕ Бајина Башта</a:t>
                      </a:r>
                      <a:endParaRPr lang="en-US" sz="90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sr-Latn-C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9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Фазно до 2020.</a:t>
                      </a:r>
                      <a:endParaRPr lang="sr-Latn-CS" sz="90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endParaRPr lang="sr-Latn-CS" sz="9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r-Latn-CS" sz="900" b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Повећање производних капацитета</a:t>
                      </a:r>
                      <a:endParaRPr kumimoji="0" lang="sr-Latn-CS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6815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9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Израда пројектне документације за реализацију пројекта санације </a:t>
                      </a:r>
                      <a:r>
                        <a:rPr lang="sr-Cyrl-RS" sz="9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слапишта</a:t>
                      </a:r>
                      <a:r>
                        <a:rPr lang="sr-Cyrl-RS" sz="9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sr-Cyrl-RS" sz="9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преливне</a:t>
                      </a:r>
                      <a:r>
                        <a:rPr lang="sr-Cyrl-RS" sz="9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бране ХЕ Ђердап 1</a:t>
                      </a:r>
                      <a:endParaRPr lang="en-GB" sz="9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sr-Latn-C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sz="9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Фазно до 2020.</a:t>
                      </a:r>
                      <a:endParaRPr lang="sr-Latn-CS" sz="9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r-Latn-CS" sz="900" b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Одржавање производних капацитета</a:t>
                      </a:r>
                      <a:endParaRPr kumimoji="0" lang="sr-Latn-CS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r-Latn-C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8118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9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Израда пројектне документације за реализацију пројекта ревитализације </a:t>
                      </a:r>
                      <a:r>
                        <a:rPr lang="sr-Cyrl-RS" sz="9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Власинских</a:t>
                      </a:r>
                      <a:r>
                        <a:rPr lang="sr-Cyrl-RS" sz="9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хидроелектрана ( Врла 1,2,3</a:t>
                      </a:r>
                      <a:r>
                        <a:rPr lang="sr-Cyrl-RS" sz="9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и 4)</a:t>
                      </a:r>
                      <a:endParaRPr lang="en-GB" sz="9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sr-Latn-C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9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Фазно до 2022.</a:t>
                      </a:r>
                      <a:endParaRPr lang="en-US" sz="90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endParaRPr lang="sr-Latn-CS" sz="9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r-Latn-CS" sz="900" b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Одржавање/ повећање производних капацитета</a:t>
                      </a:r>
                      <a:endParaRPr kumimoji="0" lang="sr-Latn-CS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730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Subtitle 2">
            <a:extLst>
              <a:ext uri="{FF2B5EF4-FFF2-40B4-BE49-F238E27FC236}">
                <a16:creationId xmlns="" xmlns:a16="http://schemas.microsoft.com/office/drawing/2014/main" id="{A8532C0E-F776-40E2-B51B-16AABC2938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435280" cy="4608512"/>
          </a:xfrm>
        </p:spPr>
        <p:txBody>
          <a:bodyPr/>
          <a:lstStyle/>
          <a:p>
            <a:pPr eaLnBrk="1" hangingPunct="1"/>
            <a:r>
              <a:rPr lang="sr-Cyrl-RS" altLang="en-US" sz="1800" dirty="0" smtClean="0">
                <a:solidFill>
                  <a:srgbClr val="002060"/>
                </a:solidFill>
              </a:rPr>
              <a:t>Профил ЈП ЕПС – производни капацитети</a:t>
            </a:r>
            <a:endParaRPr lang="en-US" altLang="en-US" sz="1800" dirty="0">
              <a:solidFill>
                <a:srgbClr val="002060"/>
              </a:solidFill>
            </a:endParaRPr>
          </a:p>
          <a:p>
            <a:pPr marL="0" indent="0" eaLnBrk="1" hangingPunct="1">
              <a:buNone/>
            </a:pPr>
            <a:endParaRPr lang="en-US" altLang="en-US" sz="1800" dirty="0">
              <a:solidFill>
                <a:srgbClr val="002060"/>
              </a:solidFill>
            </a:endParaRPr>
          </a:p>
          <a:p>
            <a:pPr eaLnBrk="1" hangingPunct="1"/>
            <a:r>
              <a:rPr lang="sr-Cyrl-RS" altLang="en-US" sz="1800" dirty="0" smtClean="0">
                <a:solidFill>
                  <a:srgbClr val="002060"/>
                </a:solidFill>
              </a:rPr>
              <a:t>Реализоване инвестиције у протеклом периоду</a:t>
            </a:r>
          </a:p>
          <a:p>
            <a:pPr marL="0" indent="0" eaLnBrk="1" hangingPunct="1">
              <a:buNone/>
            </a:pPr>
            <a:endParaRPr lang="sr-Cyrl-RS" altLang="en-US" sz="1800" dirty="0" smtClean="0">
              <a:solidFill>
                <a:srgbClr val="002060"/>
              </a:solidFill>
            </a:endParaRPr>
          </a:p>
          <a:p>
            <a:pPr eaLnBrk="1" hangingPunct="1"/>
            <a:r>
              <a:rPr lang="sr-Cyrl-RS" altLang="en-US" sz="1800" dirty="0">
                <a:solidFill>
                  <a:srgbClr val="002060"/>
                </a:solidFill>
              </a:rPr>
              <a:t>Институционални оквир за реализацију нових </a:t>
            </a:r>
            <a:r>
              <a:rPr lang="sr-Cyrl-RS" altLang="en-US" sz="1800" dirty="0" smtClean="0">
                <a:solidFill>
                  <a:srgbClr val="002060"/>
                </a:solidFill>
              </a:rPr>
              <a:t>инвестиција</a:t>
            </a:r>
          </a:p>
          <a:p>
            <a:pPr eaLnBrk="1" hangingPunct="1"/>
            <a:endParaRPr lang="sr-Cyrl-RS" altLang="en-US" sz="1800" dirty="0" smtClean="0">
              <a:solidFill>
                <a:srgbClr val="002060"/>
              </a:solidFill>
            </a:endParaRPr>
          </a:p>
          <a:p>
            <a:pPr eaLnBrk="1" hangingPunct="1"/>
            <a:r>
              <a:rPr lang="sr-Cyrl-RS" altLang="en-US" sz="1800" dirty="0">
                <a:solidFill>
                  <a:srgbClr val="002060"/>
                </a:solidFill>
              </a:rPr>
              <a:t> </a:t>
            </a:r>
            <a:r>
              <a:rPr lang="sr-Cyrl-RS" altLang="en-US" sz="1800" dirty="0" smtClean="0">
                <a:solidFill>
                  <a:srgbClr val="002060"/>
                </a:solidFill>
              </a:rPr>
              <a:t>Значајни инвестициони пројекти који се реализују у ЈП ЕПС</a:t>
            </a:r>
          </a:p>
          <a:p>
            <a:pPr marL="0" indent="0" eaLnBrk="1" hangingPunct="1">
              <a:buNone/>
            </a:pPr>
            <a:endParaRPr lang="sr-Cyrl-RS" altLang="en-US" sz="1800" dirty="0">
              <a:solidFill>
                <a:srgbClr val="002060"/>
              </a:solidFill>
            </a:endParaRPr>
          </a:p>
          <a:p>
            <a:pPr eaLnBrk="1" hangingPunct="1"/>
            <a:r>
              <a:rPr lang="sr-Cyrl-RS" altLang="en-US" sz="1800" dirty="0" smtClean="0">
                <a:solidFill>
                  <a:srgbClr val="002060"/>
                </a:solidFill>
              </a:rPr>
              <a:t>План инвестиционих улагања до 2027. године</a:t>
            </a:r>
            <a:endParaRPr lang="en-US" altLang="en-US" sz="1800" dirty="0">
              <a:solidFill>
                <a:srgbClr val="002060"/>
              </a:solidFill>
            </a:endParaRPr>
          </a:p>
          <a:p>
            <a:pPr eaLnBrk="1" hangingPunct="1"/>
            <a:endParaRPr lang="ru-RU" altLang="en-US" sz="1800" dirty="0">
              <a:solidFill>
                <a:srgbClr val="002060"/>
              </a:solidFill>
            </a:endParaRPr>
          </a:p>
          <a:p>
            <a:pPr eaLnBrk="1" hangingPunct="1"/>
            <a:r>
              <a:rPr lang="ru-RU" altLang="en-US" sz="1800" dirty="0">
                <a:solidFill>
                  <a:srgbClr val="002060"/>
                </a:solidFill>
              </a:rPr>
              <a:t>Наредни кораци</a:t>
            </a:r>
          </a:p>
        </p:txBody>
      </p:sp>
      <p:sp>
        <p:nvSpPr>
          <p:cNvPr id="17410" name="Title 1">
            <a:extLst>
              <a:ext uri="{FF2B5EF4-FFF2-40B4-BE49-F238E27FC236}">
                <a16:creationId xmlns="" xmlns:a16="http://schemas.microsoft.com/office/drawing/2014/main" id="{F708B823-E545-4B18-9716-769282EE1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RS" altLang="en-US" sz="2400" dirty="0"/>
              <a:t>Агенда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95284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" name="Object 49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466" y="265236"/>
          <a:ext cx="1465" cy="14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820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66" y="265236"/>
                        <a:ext cx="1465" cy="14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0" tIns="45720" rIns="0" bIns="45720" rtlCol="0" anchor="ctr" anchorCtr="0">
            <a:noAutofit/>
          </a:bodyPr>
          <a:lstStyle/>
          <a:p>
            <a:r>
              <a:rPr lang="sr-Cyrl-RS" sz="2400" b="0" dirty="0">
                <a:latin typeface="Arial" panose="020B0604020202020204" pitchFamily="34" charset="0"/>
                <a:cs typeface="Arial" panose="020B0604020202020204" pitchFamily="34" charset="0"/>
              </a:rPr>
              <a:t>Наредни кораци у развоју значајних инвестиционих пројеката </a:t>
            </a:r>
            <a:endParaRPr lang="sr-Latn-CS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8" name="table_type_nam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7961321"/>
              </p:ext>
            </p:extLst>
          </p:nvPr>
        </p:nvGraphicFramePr>
        <p:xfrm>
          <a:off x="457198" y="1196752"/>
          <a:ext cx="8363274" cy="4786287"/>
        </p:xfrm>
        <a:graphic>
          <a:graphicData uri="http://schemas.openxmlformats.org/drawingml/2006/table">
            <a:tbl>
              <a:tblPr bandRow="1">
                <a:tableStyleId>{D27102A9-8310-4765-A935-A1911B00CA55}</a:tableStyleId>
              </a:tblPr>
              <a:tblGrid>
                <a:gridCol w="281865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894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9150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8145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3752716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5870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A</a:t>
                      </a:r>
                      <a:r>
                        <a:rPr lang="sr-Cyrl-RS" sz="1100" b="1" dirty="0" err="1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ктивности</a:t>
                      </a:r>
                      <a:endParaRPr kumimoji="0" lang="sr-Latn-C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anchor="b" horzOverflow="overflow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anchor="b" horzOverflow="overflow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Планирани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рок</a:t>
                      </a:r>
                      <a:endParaRPr kumimoji="0" lang="sr-Latn-C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anchor="b" horzOverflow="overflow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11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Утицај</a:t>
                      </a:r>
                      <a:endParaRPr kumimoji="0" lang="sr-Latn-C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anchor="b" horzOverflow="overflow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090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Припрема пројектне документације за реализацију пројекта ревитализације и модернизације ХЕ „Ђердап 2“</a:t>
                      </a: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r-Latn-CS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9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2018.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r-Cyrl-RS" sz="9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r-Cyrl-RS" sz="9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9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Фазно од 2022.</a:t>
                      </a:r>
                      <a:endParaRPr kumimoji="0" lang="en-US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r-Latn-CS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Одржавање/повећање производних капацитета</a:t>
                      </a:r>
                      <a:endParaRPr kumimoji="0" lang="sr-Latn-CS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r-Cyrl-RS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852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Припрема пројектне документације за реализацију пројекта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формирања зеленог прстена у зони термоелектране Никола Тесла А</a:t>
                      </a:r>
                      <a:endParaRPr kumimoji="0" lang="sr-Latn-C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r-Latn-CS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9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Фазно до 2025.</a:t>
                      </a:r>
                      <a:endParaRPr kumimoji="0" lang="en-US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r-Latn-CS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Заштита животне средине</a:t>
                      </a:r>
                      <a:endParaRPr kumimoji="0" lang="sr-Latn-C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852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Припрема пројектне документације за реализацију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пројекта формирања зеленог прстена око површинског копа Радљево</a:t>
                      </a:r>
                      <a:endParaRPr kumimoji="0" lang="sr-Latn-C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r-Latn-CS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9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Фазно до 2025.</a:t>
                      </a:r>
                      <a:endParaRPr kumimoji="0" lang="en-US" sz="9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r-Latn-CS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Заштита животне средине</a:t>
                      </a:r>
                      <a:endParaRPr kumimoji="0" lang="sr-Latn-C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852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Пројекат Моравске хидроелектране (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изградња система од 5 ХЕ на реци Великој Морави снаге 150 MW)</a:t>
                      </a:r>
                      <a:endParaRPr kumimoji="0" lang="sr-Latn-C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r-Latn-CS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9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Отворен статус, чека се инвестициона одлука </a:t>
                      </a:r>
                      <a:endParaRPr kumimoji="0" lang="en-US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r-Latn-CS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ОИЕ</a:t>
                      </a:r>
                      <a:endParaRPr kumimoji="0" lang="sr-Latn-C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852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9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Пројекат Ибарске хидроелектране (</a:t>
                      </a:r>
                      <a:r>
                        <a:rPr lang="ru-RU" sz="9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изградња 10 каскадних ХЕ на Ибру, укупне снаге 120 MW)</a:t>
                      </a:r>
                      <a:endParaRPr lang="en-US" sz="9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sr-Latn-C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9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Отворен статус, чека се инвестициона</a:t>
                      </a:r>
                      <a:r>
                        <a:rPr lang="sr-Cyrl-RS" sz="9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одлука </a:t>
                      </a:r>
                      <a:endParaRPr lang="en-US" sz="90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sr-Latn-C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ОИЕ</a:t>
                      </a:r>
                      <a:endParaRPr kumimoji="0" lang="sr-Latn-CS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852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Извођење радова на регулацији реке Пештан - II фаза са пет брана</a:t>
                      </a:r>
                      <a:endParaRPr lang="en-US" sz="9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sr-Latn-C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9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2020</a:t>
                      </a:r>
                      <a:r>
                        <a:rPr lang="sr-Cyrl-RS" sz="9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- 2022</a:t>
                      </a:r>
                      <a:endParaRPr lang="en-US" sz="90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sr-Latn-C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Одбрана будућег површинског копа „Поље Е“ од поплавних вода слива реке Пештан</a:t>
                      </a:r>
                      <a:endParaRPr kumimoji="0" lang="sr-Latn-CS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852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Друга фаза ревитализације блока ТЕНТ Б1</a:t>
                      </a:r>
                      <a:endParaRPr lang="en-US" sz="9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sr-Latn-C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9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2018 - 2020</a:t>
                      </a:r>
                      <a:endParaRPr lang="en-US" sz="90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sr-Latn-C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Продужење периода експлоатације/ Заштита животне средине</a:t>
                      </a:r>
                      <a:endParaRPr kumimoji="0" lang="sr-Latn-CS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r-Latn-CS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937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" name="Object 49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466" y="265236"/>
          <a:ext cx="1465" cy="14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246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66" y="265236"/>
                        <a:ext cx="1465" cy="14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0" tIns="45720" rIns="0" bIns="45720" rtlCol="0" anchor="ctr" anchorCtr="0">
            <a:noAutofit/>
          </a:bodyPr>
          <a:lstStyle/>
          <a:p>
            <a:r>
              <a:rPr lang="sr-Cyrl-RS" sz="2400" b="0" dirty="0">
                <a:latin typeface="Arial" panose="020B0604020202020204" pitchFamily="34" charset="0"/>
                <a:cs typeface="Arial" panose="020B0604020202020204" pitchFamily="34" charset="0"/>
              </a:rPr>
              <a:t>Наредни кораци у развоју значајних инвестиционих пројеката </a:t>
            </a:r>
            <a:endParaRPr lang="sr-Latn-CS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8" name="table_type_nam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2323518"/>
              </p:ext>
            </p:extLst>
          </p:nvPr>
        </p:nvGraphicFramePr>
        <p:xfrm>
          <a:off x="457198" y="1196752"/>
          <a:ext cx="8363274" cy="4978360"/>
        </p:xfrm>
        <a:graphic>
          <a:graphicData uri="http://schemas.openxmlformats.org/drawingml/2006/table">
            <a:tbl>
              <a:tblPr bandRow="1">
                <a:tableStyleId>{D27102A9-8310-4765-A935-A1911B00CA55}</a:tableStyleId>
              </a:tblPr>
              <a:tblGrid>
                <a:gridCol w="281865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894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9150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8145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3752716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5870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A</a:t>
                      </a:r>
                      <a:r>
                        <a:rPr lang="sr-Cyrl-RS" sz="1100" b="1" dirty="0" err="1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ктивности</a:t>
                      </a:r>
                      <a:endParaRPr kumimoji="0" lang="sr-Latn-C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anchor="b" horzOverflow="overflow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anchor="b" horzOverflow="overflow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Планирани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рок</a:t>
                      </a:r>
                      <a:endParaRPr kumimoji="0" lang="sr-Latn-C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anchor="b" horzOverflow="overflow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11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Утицај</a:t>
                      </a:r>
                      <a:endParaRPr kumimoji="0" lang="sr-Latn-C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anchor="b" horzOverflow="overflow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090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Друга фаза ревитализације блока ТЕНТ Б2</a:t>
                      </a:r>
                      <a:endParaRPr kumimoji="0" lang="sr-Cyrl-RS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r-Latn-CS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2020-2023</a:t>
                      </a:r>
                      <a:endParaRPr kumimoji="0" lang="en-US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r-Latn-CS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Продужење периода експлоатације/ Заштита животне средине</a:t>
                      </a:r>
                      <a:endParaRPr kumimoji="0" lang="sr-Latn-CS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852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Припрема пројектне документације за реализацију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пројекта Ревитализација и продужење животног века блокова ТЕНТ А1 и А2</a:t>
                      </a:r>
                      <a:endParaRPr kumimoji="0" lang="sr-Latn-C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r-Latn-CS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2019-2022</a:t>
                      </a:r>
                      <a:endParaRPr kumimoji="0" lang="en-US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r-Latn-CS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Продужење периода експлоатације</a:t>
                      </a:r>
                      <a:endParaRPr kumimoji="0" lang="sr-Latn-C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852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Одсумпоравање димних гасова блокова ТЕНТ А1 и А2</a:t>
                      </a:r>
                      <a:endParaRPr kumimoji="0" lang="sr-Latn-C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r-Latn-CS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2021-2023</a:t>
                      </a: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r-Latn-CS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Заштита животне средине</a:t>
                      </a:r>
                      <a:endParaRPr kumimoji="0" lang="sr-Latn-CS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r-Latn-C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852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Редукција азотних оксида на блоку ТЕНТ А6</a:t>
                      </a:r>
                      <a:endParaRPr kumimoji="0" lang="sr-Latn-C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r-Latn-CS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2022-2023</a:t>
                      </a:r>
                      <a:endParaRPr kumimoji="0" lang="en-US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r-Latn-CS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Заштита животне средине</a:t>
                      </a:r>
                      <a:endParaRPr kumimoji="0" lang="sr-Latn-CS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r-Latn-C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852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Капитални ремонт  блока ТЕ КО Б2 са редукцијом азотних оксида</a:t>
                      </a:r>
                      <a:endParaRPr lang="en-US" sz="9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sr-Latn-C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9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2018 - 2019</a:t>
                      </a:r>
                      <a:endParaRPr lang="en-US" sz="90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sr-Latn-C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Продужење периода експлоатације/ Заштита животне средине</a:t>
                      </a:r>
                      <a:endParaRPr kumimoji="0" lang="sr-Latn-CS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r-Latn-CS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852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Капитални ремонт блока ТЕ КО Б1</a:t>
                      </a:r>
                      <a:endParaRPr lang="en-US" sz="9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sr-Latn-C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2022-2023</a:t>
                      </a: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sr-Latn-C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Продужење периода експлоатације/ Заштита животне средине</a:t>
                      </a:r>
                      <a:endParaRPr kumimoji="0" lang="sr-Latn-CS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r-Latn-CS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852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Третман отпадних вода на ТЕ КО А</a:t>
                      </a:r>
                      <a:endParaRPr lang="en-US" sz="9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sr-Latn-C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2021-2023</a:t>
                      </a: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sr-Latn-C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Заштита животне средине</a:t>
                      </a:r>
                      <a:endParaRPr kumimoji="0" lang="sr-Latn-CS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r-Latn-CS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852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Одсумпоравање димних гасова на ТЕ КО А</a:t>
                      </a:r>
                      <a:endParaRPr lang="en-US" sz="9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sr-Latn-C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2021-2024</a:t>
                      </a: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sr-Latn-C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Заштита животне средине</a:t>
                      </a:r>
                      <a:endParaRPr kumimoji="0" lang="sr-Latn-CS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r-Latn-CS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852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Ревитализација и капитални ремонт блокова ТЕ КО А1 и А2</a:t>
                      </a:r>
                      <a:endParaRPr lang="en-US" sz="9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sr-Latn-C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2021-2024</a:t>
                      </a: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sr-Latn-C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Продужење периода експлоатације/ Заштита животне средине</a:t>
                      </a:r>
                      <a:endParaRPr kumimoji="0" lang="sr-Latn-CS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r-Latn-CS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574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" name="Object 49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466" y="265236"/>
          <a:ext cx="1465" cy="14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55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66" y="265236"/>
                        <a:ext cx="1465" cy="14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0" tIns="45720" rIns="0" bIns="45720" rtlCol="0" anchor="ctr" anchorCtr="0">
            <a:noAutofit/>
          </a:bodyPr>
          <a:lstStyle/>
          <a:p>
            <a:r>
              <a:rPr lang="sr-Cyrl-RS" sz="2400" b="0" dirty="0">
                <a:latin typeface="Arial" panose="020B0604020202020204" pitchFamily="34" charset="0"/>
                <a:cs typeface="Arial" panose="020B0604020202020204" pitchFamily="34" charset="0"/>
              </a:rPr>
              <a:t>Наредни кораци у развоју значајних инвестиционих пројеката </a:t>
            </a:r>
            <a:endParaRPr lang="sr-Latn-CS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8" name="table_type_nam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4088152"/>
              </p:ext>
            </p:extLst>
          </p:nvPr>
        </p:nvGraphicFramePr>
        <p:xfrm>
          <a:off x="457198" y="1196752"/>
          <a:ext cx="8363274" cy="3068672"/>
        </p:xfrm>
        <a:graphic>
          <a:graphicData uri="http://schemas.openxmlformats.org/drawingml/2006/table">
            <a:tbl>
              <a:tblPr bandRow="1">
                <a:tableStyleId>{D27102A9-8310-4765-A935-A1911B00CA55}</a:tableStyleId>
              </a:tblPr>
              <a:tblGrid>
                <a:gridCol w="281865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894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9150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8145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3752716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5870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A</a:t>
                      </a:r>
                      <a:r>
                        <a:rPr lang="sr-Cyrl-RS" sz="1100" b="1" dirty="0" err="1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ктивности</a:t>
                      </a:r>
                      <a:endParaRPr kumimoji="0" lang="sr-Latn-C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anchor="b" horzOverflow="overflow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anchor="b" horzOverflow="overflow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Планирани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рок</a:t>
                      </a:r>
                      <a:endParaRPr kumimoji="0" lang="sr-Latn-C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anchor="b" horzOverflow="overflow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11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Утицај</a:t>
                      </a:r>
                      <a:endParaRPr kumimoji="0" lang="sr-Latn-C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anchor="b" horzOverflow="overflow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090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Извођење радова на регулацији реке Пештан - II фаза са пет брана</a:t>
                      </a:r>
                      <a:endParaRPr lang="en-US" sz="9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sr-Latn-C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9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2020</a:t>
                      </a:r>
                      <a:r>
                        <a:rPr lang="sr-Cyrl-RS" sz="9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- 2022</a:t>
                      </a:r>
                      <a:endParaRPr lang="en-US" sz="90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sr-Latn-C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Одбрана будућег површинског копа „Поље Е“ од поплавних вода слива реке Пештан</a:t>
                      </a:r>
                      <a:endParaRPr kumimoji="0" lang="sr-Latn-CS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852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9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Увођење система за управљање</a:t>
                      </a:r>
                      <a:r>
                        <a:rPr lang="sr-Cyrl-RS" sz="9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квалитетом угља Источног дела Колубарског басена</a:t>
                      </a:r>
                      <a:endParaRPr lang="en-US" sz="9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sr-Latn-C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9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2020-2025</a:t>
                      </a:r>
                      <a:endParaRPr lang="en-US" sz="90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sr-Latn-C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Повећање ефикасности и заштита животне средине</a:t>
                      </a:r>
                      <a:endParaRPr kumimoji="0" lang="sr-Latn-CS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852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9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Увођење система за управљање</a:t>
                      </a:r>
                      <a:r>
                        <a:rPr lang="sr-Cyrl-RS" sz="9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квалитетом угља у Костолачком басену</a:t>
                      </a:r>
                      <a:endParaRPr lang="en-US" sz="90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sr-Latn-C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9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2022-2027</a:t>
                      </a:r>
                      <a:endParaRPr lang="en-US" sz="90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sr-Latn-C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Повећање ефикасности и заштита животне средине</a:t>
                      </a:r>
                      <a:endParaRPr kumimoji="0" lang="sr-Latn-CS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852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9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Набавка нове и ревитализација постојеће опреме за ПК Радљево</a:t>
                      </a:r>
                      <a:endParaRPr lang="en-US" sz="9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sr-Latn-C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9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Фазно од 2022</a:t>
                      </a:r>
                      <a:endParaRPr lang="en-US" sz="90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sr-Latn-C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Достизање пројектованог капацитета</a:t>
                      </a:r>
                      <a:endParaRPr kumimoji="0" lang="sr-Latn-CS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852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9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Набавка нове и ревитализација постојеће опреме за ПК Поље Е</a:t>
                      </a:r>
                      <a:endParaRPr lang="en-US" sz="90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sr-Latn-C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9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Фазно од 2024</a:t>
                      </a:r>
                      <a:endParaRPr lang="en-US" sz="90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sr-Latn-C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84406" marB="84406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Достизање пројектованог капацитета</a:t>
                      </a:r>
                      <a:endParaRPr kumimoji="0" lang="sr-Latn-CS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84406" marB="84406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585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ctrTitle"/>
          </p:nvPr>
        </p:nvSpPr>
        <p:spPr>
          <a:xfrm>
            <a:off x="685800" y="2498483"/>
            <a:ext cx="7918648" cy="1157654"/>
          </a:xfrm>
        </p:spPr>
        <p:txBody>
          <a:bodyPr/>
          <a:lstStyle/>
          <a:p>
            <a:pPr algn="ctr" eaLnBrk="1" hangingPunct="1"/>
            <a:r>
              <a:rPr lang="sr-Cyrl-RS" altLang="en-US" sz="2954" dirty="0">
                <a:solidFill>
                  <a:srgbClr val="002060"/>
                </a:solidFill>
              </a:rPr>
              <a:t>Хвала</a:t>
            </a:r>
            <a:r>
              <a:rPr lang="en-US" altLang="en-US" sz="2954" dirty="0">
                <a:solidFill>
                  <a:srgbClr val="002060"/>
                </a:solidFill>
              </a:rPr>
              <a:t> </a:t>
            </a:r>
            <a:r>
              <a:rPr lang="sr-Cyrl-RS" altLang="en-US" sz="2954" dirty="0">
                <a:solidFill>
                  <a:srgbClr val="002060"/>
                </a:solidFill>
              </a:rPr>
              <a:t>на</a:t>
            </a:r>
            <a:r>
              <a:rPr lang="en-US" altLang="en-US" sz="2954" dirty="0">
                <a:solidFill>
                  <a:srgbClr val="002060"/>
                </a:solidFill>
              </a:rPr>
              <a:t> </a:t>
            </a:r>
            <a:r>
              <a:rPr lang="sr-Cyrl-RS" altLang="en-US" sz="2954" dirty="0">
                <a:solidFill>
                  <a:srgbClr val="002060"/>
                </a:solidFill>
              </a:rPr>
              <a:t>пажњи</a:t>
            </a:r>
          </a:p>
        </p:txBody>
      </p:sp>
    </p:spTree>
    <p:extLst>
      <p:ext uri="{BB962C8B-B14F-4D97-AF65-F5344CB8AC3E}">
        <p14:creationId xmlns:p14="http://schemas.microsoft.com/office/powerpoint/2010/main" val="2259823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353160" y="265236"/>
          <a:ext cx="1465" cy="14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82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53160" y="265236"/>
                        <a:ext cx="1465" cy="14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7075289" cy="731158"/>
          </a:xfrm>
        </p:spPr>
        <p:txBody>
          <a:bodyPr/>
          <a:lstStyle/>
          <a:p>
            <a:r>
              <a:rPr lang="sr-Cyrl-RS" sz="2215" dirty="0">
                <a:solidFill>
                  <a:srgbClr val="FFFFFF"/>
                </a:solidFill>
                <a:ea typeface="+mn-ea"/>
              </a:rPr>
              <a:t>ЕПС - производни портфолио</a:t>
            </a:r>
            <a:endParaRPr lang="en-US" sz="2215" dirty="0">
              <a:solidFill>
                <a:srgbClr val="FFFFFF"/>
              </a:solidFill>
              <a:ea typeface="+mn-ea"/>
            </a:endParaRPr>
          </a:p>
        </p:txBody>
      </p:sp>
      <p:sp>
        <p:nvSpPr>
          <p:cNvPr id="22530" name="Content Placeholder 2"/>
          <p:cNvSpPr>
            <a:spLocks noGrp="1"/>
          </p:cNvSpPr>
          <p:nvPr>
            <p:ph sz="quarter" idx="1"/>
          </p:nvPr>
        </p:nvSpPr>
        <p:spPr>
          <a:xfrm>
            <a:off x="849741" y="6245972"/>
            <a:ext cx="7746551" cy="440005"/>
          </a:xfrm>
        </p:spPr>
        <p:txBody>
          <a:bodyPr/>
          <a:lstStyle/>
          <a:p>
            <a:pPr marL="0" indent="0" eaLnBrk="1" hangingPunct="1">
              <a:buClr>
                <a:srgbClr val="002060"/>
              </a:buClr>
              <a:buNone/>
            </a:pPr>
            <a:r>
              <a:rPr lang="en-US" sz="738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*</a:t>
            </a:r>
            <a:r>
              <a:rPr lang="sr-Cyrl-RS" sz="738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од јуна 1999, ЕПС не управља капацитетима на територији КиМ</a:t>
            </a:r>
            <a:endParaRPr lang="en-US" sz="738" dirty="0">
              <a:solidFill>
                <a:schemeClr val="bg1">
                  <a:lumMod val="50000"/>
                </a:schemeClr>
              </a:solidFill>
              <a:latin typeface="Arial" charset="0"/>
            </a:endParaRPr>
          </a:p>
          <a:p>
            <a:pPr marL="0" indent="0" eaLnBrk="1" hangingPunct="1">
              <a:buClr>
                <a:srgbClr val="002060"/>
              </a:buClr>
              <a:buNone/>
            </a:pPr>
            <a:r>
              <a:rPr lang="sr-Cyrl-CS" sz="738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 </a:t>
            </a:r>
            <a:endParaRPr lang="en-US" sz="1108" dirty="0">
              <a:solidFill>
                <a:schemeClr val="bg1">
                  <a:lumMod val="65000"/>
                </a:schemeClr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21447"/>
              </p:ext>
            </p:extLst>
          </p:nvPr>
        </p:nvGraphicFramePr>
        <p:xfrm>
          <a:off x="4495716" y="1567874"/>
          <a:ext cx="4220308" cy="1426805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02319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9711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85361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1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Нето инсталисани капацитети (2017.</a:t>
                      </a:r>
                      <a:r>
                        <a:rPr lang="sr-Cyrl-RS" sz="110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година</a:t>
                      </a:r>
                      <a:r>
                        <a:rPr lang="sr-Cyrl-RS" sz="11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en-US" sz="1100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42203" marB="42203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5361">
                <a:tc>
                  <a:txBody>
                    <a:bodyPr/>
                    <a:lstStyle/>
                    <a:p>
                      <a:r>
                        <a:rPr lang="sr-Cyrl-RS" sz="10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Хидроелектране</a:t>
                      </a:r>
                      <a:endParaRPr lang="en-US" sz="10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x-none" sz="10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sr-Cyrl-RS" sz="10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965</a:t>
                      </a:r>
                      <a:r>
                        <a:rPr lang="en-US" sz="10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MW</a:t>
                      </a:r>
                      <a:endParaRPr lang="en-US" sz="10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5361">
                <a:tc>
                  <a:txBody>
                    <a:bodyPr/>
                    <a:lstStyle/>
                    <a:p>
                      <a:r>
                        <a:rPr lang="sr-Cyrl-RS" sz="10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Термоелектране</a:t>
                      </a:r>
                      <a:endParaRPr lang="en-US" sz="10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0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4.054 </a:t>
                      </a:r>
                      <a:r>
                        <a:rPr lang="en-US" sz="10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MW </a:t>
                      </a:r>
                      <a:r>
                        <a:rPr lang="sr-Cyrl-RS" sz="10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10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r>
                        <a:rPr lang="x-none" sz="10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en-US" sz="10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171 MW</a:t>
                      </a:r>
                      <a:r>
                        <a:rPr lang="sr-Cyrl-CS" sz="10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  <a:r>
                        <a:rPr lang="sr-Cyrl-RS" sz="10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en-US" sz="10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5361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sr-Cyrl-RS" sz="10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Термоелектране-топлане</a:t>
                      </a:r>
                      <a:endParaRPr kumimoji="0" lang="en-US" sz="1000" b="0" kern="1200" dirty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sr-Cyrl-RS" sz="10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36</a:t>
                      </a:r>
                      <a:r>
                        <a:rPr lang="en-US" sz="10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MW</a:t>
                      </a:r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85361">
                <a:tc>
                  <a:txBody>
                    <a:bodyPr/>
                    <a:lstStyle/>
                    <a:p>
                      <a:r>
                        <a:rPr lang="sr-Cyrl-RS" sz="10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Укупно</a:t>
                      </a:r>
                      <a:endParaRPr lang="en-US" sz="10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just" eaLnBrk="1" hangingPunct="1">
                        <a:buClr>
                          <a:srgbClr val="002060"/>
                        </a:buClr>
                        <a:buSzTx/>
                        <a:buNone/>
                      </a:pPr>
                      <a:r>
                        <a:rPr lang="en-US" sz="10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r>
                        <a:rPr lang="x-none" sz="10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sr-Cyrl-RS" sz="10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355</a:t>
                      </a:r>
                      <a:r>
                        <a:rPr lang="en-US" sz="10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MW</a:t>
                      </a:r>
                      <a:r>
                        <a:rPr lang="sr-Cyrl-CS" sz="1000" b="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000" b="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10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r>
                        <a:rPr lang="x-none" sz="10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sr-Cyrl-RS" sz="10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472</a:t>
                      </a:r>
                      <a:r>
                        <a:rPr lang="en-US" sz="1000" b="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0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MW</a:t>
                      </a:r>
                      <a:r>
                        <a:rPr lang="sr-Cyrl-CS" sz="10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  <a:r>
                        <a:rPr lang="en-US" sz="10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en-US" sz="10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7738286"/>
              </p:ext>
            </p:extLst>
          </p:nvPr>
        </p:nvGraphicFramePr>
        <p:xfrm>
          <a:off x="4495716" y="3429000"/>
          <a:ext cx="4207172" cy="1125416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97630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3086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81354">
                <a:tc>
                  <a:txBody>
                    <a:bodyPr/>
                    <a:lstStyle/>
                    <a:p>
                      <a:pPr marL="0" algn="l" rtl="0" eaLnBrk="1" latinLnBrk="0" hangingPunct="1">
                        <a:buClr>
                          <a:srgbClr val="002060"/>
                        </a:buClr>
                        <a:buSzTx/>
                        <a:buFont typeface="Wingdings" pitchFamily="2" charset="2"/>
                        <a:buNone/>
                      </a:pPr>
                      <a:r>
                        <a:rPr kumimoji="0" lang="sr-Cyrl-RS" sz="10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Производња ел.ен.</a:t>
                      </a:r>
                      <a:endParaRPr kumimoji="0" lang="en-US" sz="1000" b="0" kern="120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buClr>
                          <a:srgbClr val="002060"/>
                        </a:buClr>
                        <a:buSzTx/>
                        <a:buFont typeface="Wingdings" pitchFamily="2" charset="2"/>
                        <a:buNone/>
                      </a:pPr>
                      <a:r>
                        <a:rPr kumimoji="0" lang="sr-Cyrl-RS" sz="10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34.003 </a:t>
                      </a:r>
                      <a:r>
                        <a:rPr kumimoji="0" lang="en-US" sz="10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GWh</a:t>
                      </a:r>
                      <a:endParaRPr kumimoji="0" lang="en-US" sz="1000" b="0" kern="120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1354">
                <a:tc>
                  <a:txBody>
                    <a:bodyPr/>
                    <a:lstStyle/>
                    <a:p>
                      <a:pPr algn="l"/>
                      <a:r>
                        <a:rPr lang="sr-Cyrl-RS" sz="10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Хидроелектране</a:t>
                      </a:r>
                      <a:endParaRPr lang="en-US" sz="10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just" eaLnBrk="1" hangingPunct="1">
                        <a:buClr>
                          <a:srgbClr val="002060"/>
                        </a:buClr>
                        <a:buSzTx/>
                        <a:buFont typeface="Wingdings" pitchFamily="2" charset="2"/>
                        <a:buNone/>
                      </a:pPr>
                      <a:r>
                        <a:rPr lang="sr-Cyrl-RS" sz="10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9.579 </a:t>
                      </a:r>
                      <a:r>
                        <a:rPr kumimoji="0" lang="en-US" sz="10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GWh</a:t>
                      </a:r>
                      <a:endParaRPr lang="en-US" sz="1000" b="0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1354">
                <a:tc>
                  <a:txBody>
                    <a:bodyPr/>
                    <a:lstStyle/>
                    <a:p>
                      <a:pPr algn="l"/>
                      <a:r>
                        <a:rPr lang="sr-Cyrl-RS" sz="10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Термоелектране</a:t>
                      </a:r>
                      <a:endParaRPr lang="en-US" sz="10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just" eaLnBrk="1" hangingPunct="1">
                        <a:buClr>
                          <a:srgbClr val="002060"/>
                        </a:buClr>
                        <a:buSzTx/>
                        <a:buFont typeface="Wingdings" pitchFamily="2" charset="2"/>
                        <a:buNone/>
                      </a:pPr>
                      <a:r>
                        <a:rPr lang="sr-Cyrl-RS" sz="10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24.425 </a:t>
                      </a:r>
                      <a:r>
                        <a:rPr kumimoji="0" lang="en-US" sz="10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GWh</a:t>
                      </a:r>
                      <a:endParaRPr lang="en-US" sz="1000" b="0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13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0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Број купаца</a:t>
                      </a:r>
                      <a:endParaRPr lang="en-US" sz="10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marL="0" algn="just" defTabSz="990570" rtl="0" eaLnBrk="1" latinLnBrk="0" hangingPunct="1">
                        <a:buClr>
                          <a:srgbClr val="002060"/>
                        </a:buClr>
                        <a:buSzTx/>
                        <a:buFont typeface="Wingdings" pitchFamily="2" charset="2"/>
                        <a:buNone/>
                      </a:pPr>
                      <a:r>
                        <a:rPr lang="en-US" sz="10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~3</a:t>
                      </a:r>
                      <a:r>
                        <a:rPr lang="x-none" sz="10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</a:t>
                      </a:r>
                      <a:r>
                        <a:rPr lang="en-US" sz="10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 </a:t>
                      </a:r>
                      <a:r>
                        <a:rPr lang="sr-Cyrl-RS" sz="10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мил.</a:t>
                      </a:r>
                      <a:endParaRPr lang="en-US" sz="1000" kern="120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692" y="1169057"/>
            <a:ext cx="4153839" cy="498516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16803" y="2564904"/>
            <a:ext cx="769763" cy="2058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738" dirty="0"/>
              <a:t>С.Митровица</a:t>
            </a:r>
            <a:endParaRPr lang="en-US" sz="738" dirty="0"/>
          </a:p>
        </p:txBody>
      </p:sp>
      <p:sp>
        <p:nvSpPr>
          <p:cNvPr id="10" name="TextBox 9"/>
          <p:cNvSpPr txBox="1"/>
          <p:nvPr/>
        </p:nvSpPr>
        <p:spPr>
          <a:xfrm>
            <a:off x="916210" y="2232560"/>
            <a:ext cx="611065" cy="2058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738" dirty="0"/>
              <a:t>Нови Сад</a:t>
            </a:r>
            <a:endParaRPr lang="en-US" sz="738" dirty="0"/>
          </a:p>
        </p:txBody>
      </p:sp>
      <p:sp>
        <p:nvSpPr>
          <p:cNvPr id="13" name="TextBox 12"/>
          <p:cNvSpPr txBox="1"/>
          <p:nvPr/>
        </p:nvSpPr>
        <p:spPr>
          <a:xfrm>
            <a:off x="1713838" y="1966684"/>
            <a:ext cx="636713" cy="2058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738" dirty="0"/>
              <a:t>Зрењанин</a:t>
            </a:r>
            <a:endParaRPr lang="en-US" sz="738" dirty="0"/>
          </a:p>
        </p:txBody>
      </p:sp>
      <p:sp>
        <p:nvSpPr>
          <p:cNvPr id="16" name="TextBox 15"/>
          <p:cNvSpPr txBox="1"/>
          <p:nvPr/>
        </p:nvSpPr>
        <p:spPr>
          <a:xfrm>
            <a:off x="1115617" y="2964253"/>
            <a:ext cx="633507" cy="2058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738" dirty="0"/>
              <a:t>Н.Тесла Б</a:t>
            </a:r>
            <a:endParaRPr lang="en-US" sz="738" dirty="0"/>
          </a:p>
        </p:txBody>
      </p:sp>
      <p:sp>
        <p:nvSpPr>
          <p:cNvPr id="18" name="TextBox 17"/>
          <p:cNvSpPr txBox="1"/>
          <p:nvPr/>
        </p:nvSpPr>
        <p:spPr>
          <a:xfrm>
            <a:off x="1546258" y="2898823"/>
            <a:ext cx="633507" cy="2058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738" dirty="0"/>
              <a:t>Н.Тесла А</a:t>
            </a:r>
            <a:endParaRPr lang="en-US" sz="738" dirty="0"/>
          </a:p>
        </p:txBody>
      </p:sp>
      <p:sp>
        <p:nvSpPr>
          <p:cNvPr id="19" name="TextBox 18"/>
          <p:cNvSpPr txBox="1"/>
          <p:nvPr/>
        </p:nvSpPr>
        <p:spPr>
          <a:xfrm>
            <a:off x="1979712" y="2631908"/>
            <a:ext cx="686406" cy="2058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738" dirty="0"/>
              <a:t>Костолац А</a:t>
            </a:r>
            <a:endParaRPr lang="en-US" sz="738" dirty="0"/>
          </a:p>
        </p:txBody>
      </p:sp>
      <p:sp>
        <p:nvSpPr>
          <p:cNvPr id="20" name="TextBox 19"/>
          <p:cNvSpPr txBox="1"/>
          <p:nvPr/>
        </p:nvSpPr>
        <p:spPr>
          <a:xfrm>
            <a:off x="2112650" y="2830780"/>
            <a:ext cx="686406" cy="2058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738" dirty="0"/>
              <a:t>Костолац Б</a:t>
            </a:r>
            <a:endParaRPr lang="en-US" sz="738" dirty="0"/>
          </a:p>
        </p:txBody>
      </p:sp>
      <p:sp>
        <p:nvSpPr>
          <p:cNvPr id="22" name="TextBox 21"/>
          <p:cNvSpPr txBox="1"/>
          <p:nvPr/>
        </p:nvSpPr>
        <p:spPr>
          <a:xfrm>
            <a:off x="2976746" y="2631373"/>
            <a:ext cx="609462" cy="2058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738" dirty="0"/>
              <a:t>Ђердап </a:t>
            </a:r>
            <a:r>
              <a:rPr lang="en-US" sz="738" dirty="0"/>
              <a:t>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176153" y="3163124"/>
            <a:ext cx="609462" cy="2058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738" dirty="0"/>
              <a:t>Ђердап</a:t>
            </a:r>
            <a:r>
              <a:rPr lang="en-US" sz="738" dirty="0"/>
              <a:t> 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245589" y="3296062"/>
            <a:ext cx="502061" cy="2058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38" dirty="0"/>
              <a:t>Morava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387538" y="3296062"/>
            <a:ext cx="696024" cy="2058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738" dirty="0"/>
              <a:t>Колубара</a:t>
            </a:r>
            <a:r>
              <a:rPr lang="en-US" sz="738" dirty="0"/>
              <a:t> A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49741" y="3163124"/>
            <a:ext cx="545342" cy="2058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738" dirty="0"/>
              <a:t>Зворник</a:t>
            </a:r>
            <a:endParaRPr lang="en-US" sz="738" dirty="0"/>
          </a:p>
        </p:txBody>
      </p:sp>
      <p:sp>
        <p:nvSpPr>
          <p:cNvPr id="28" name="TextBox 27"/>
          <p:cNvSpPr txBox="1"/>
          <p:nvPr/>
        </p:nvSpPr>
        <p:spPr>
          <a:xfrm>
            <a:off x="982679" y="3761880"/>
            <a:ext cx="559769" cy="2058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738" dirty="0"/>
              <a:t>Б.Башта</a:t>
            </a:r>
            <a:endParaRPr lang="en-US" sz="738" dirty="0"/>
          </a:p>
        </p:txBody>
      </p:sp>
      <p:sp>
        <p:nvSpPr>
          <p:cNvPr id="29" name="TextBox 28"/>
          <p:cNvSpPr txBox="1"/>
          <p:nvPr/>
        </p:nvSpPr>
        <p:spPr>
          <a:xfrm>
            <a:off x="1005628" y="3907189"/>
            <a:ext cx="772969" cy="2058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738" dirty="0"/>
              <a:t>РХЕ Б.Башта</a:t>
            </a:r>
            <a:endParaRPr lang="en-US" sz="738" dirty="0"/>
          </a:p>
        </p:txBody>
      </p:sp>
      <p:sp>
        <p:nvSpPr>
          <p:cNvPr id="30" name="TextBox 29"/>
          <p:cNvSpPr txBox="1"/>
          <p:nvPr/>
        </p:nvSpPr>
        <p:spPr>
          <a:xfrm>
            <a:off x="1580900" y="3694876"/>
            <a:ext cx="668773" cy="2058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738" dirty="0"/>
              <a:t>Међувршје</a:t>
            </a:r>
            <a:endParaRPr lang="en-US" sz="738" dirty="0"/>
          </a:p>
        </p:txBody>
      </p:sp>
      <p:sp>
        <p:nvSpPr>
          <p:cNvPr id="31" name="TextBox 30"/>
          <p:cNvSpPr txBox="1"/>
          <p:nvPr/>
        </p:nvSpPr>
        <p:spPr>
          <a:xfrm>
            <a:off x="1580900" y="3827814"/>
            <a:ext cx="726481" cy="2058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738" dirty="0"/>
              <a:t>Овчар бања</a:t>
            </a:r>
            <a:endParaRPr lang="en-US" sz="738" dirty="0"/>
          </a:p>
        </p:txBody>
      </p:sp>
      <p:sp>
        <p:nvSpPr>
          <p:cNvPr id="32" name="TextBox 31"/>
          <p:cNvSpPr txBox="1"/>
          <p:nvPr/>
        </p:nvSpPr>
        <p:spPr>
          <a:xfrm>
            <a:off x="1381492" y="4027220"/>
            <a:ext cx="688009" cy="2058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738" dirty="0"/>
              <a:t>Кокин Брод</a:t>
            </a:r>
            <a:endParaRPr lang="en-US" sz="738" dirty="0"/>
          </a:p>
        </p:txBody>
      </p:sp>
      <p:sp>
        <p:nvSpPr>
          <p:cNvPr id="33" name="TextBox 32"/>
          <p:cNvSpPr txBox="1"/>
          <p:nvPr/>
        </p:nvSpPr>
        <p:spPr>
          <a:xfrm>
            <a:off x="2046182" y="5157192"/>
            <a:ext cx="583814" cy="2058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738" dirty="0"/>
              <a:t>Косово</a:t>
            </a:r>
            <a:r>
              <a:rPr lang="en-US" sz="738" dirty="0"/>
              <a:t> A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386652" y="4255942"/>
            <a:ext cx="604653" cy="2058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738" dirty="0"/>
              <a:t>Бистрица</a:t>
            </a:r>
            <a:endParaRPr lang="en-US" sz="738" dirty="0"/>
          </a:p>
        </p:txBody>
      </p:sp>
      <p:sp>
        <p:nvSpPr>
          <p:cNvPr id="35" name="TextBox 34"/>
          <p:cNvSpPr txBox="1"/>
          <p:nvPr/>
        </p:nvSpPr>
        <p:spPr>
          <a:xfrm>
            <a:off x="1315023" y="4426034"/>
            <a:ext cx="402674" cy="2058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738" dirty="0"/>
              <a:t>Увац</a:t>
            </a:r>
            <a:endParaRPr lang="en-US" sz="738" dirty="0"/>
          </a:p>
        </p:txBody>
      </p:sp>
      <p:sp>
        <p:nvSpPr>
          <p:cNvPr id="36" name="TextBox 35"/>
          <p:cNvSpPr txBox="1"/>
          <p:nvPr/>
        </p:nvSpPr>
        <p:spPr>
          <a:xfrm>
            <a:off x="916210" y="4359565"/>
            <a:ext cx="505267" cy="2058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738" dirty="0"/>
              <a:t>Потпећ</a:t>
            </a:r>
            <a:endParaRPr lang="en-US" sz="738" dirty="0"/>
          </a:p>
        </p:txBody>
      </p:sp>
      <p:sp>
        <p:nvSpPr>
          <p:cNvPr id="37" name="TextBox 36"/>
          <p:cNvSpPr txBox="1"/>
          <p:nvPr/>
        </p:nvSpPr>
        <p:spPr>
          <a:xfrm>
            <a:off x="3707904" y="4426034"/>
            <a:ext cx="453970" cy="2058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738" dirty="0"/>
              <a:t>Пирот</a:t>
            </a:r>
            <a:endParaRPr lang="en-US" sz="738" dirty="0"/>
          </a:p>
        </p:txBody>
      </p:sp>
      <p:sp>
        <p:nvSpPr>
          <p:cNvPr id="38" name="TextBox 37"/>
          <p:cNvSpPr txBox="1"/>
          <p:nvPr/>
        </p:nvSpPr>
        <p:spPr>
          <a:xfrm>
            <a:off x="3442028" y="4625441"/>
            <a:ext cx="486030" cy="2058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738" dirty="0"/>
              <a:t>Врла</a:t>
            </a:r>
            <a:r>
              <a:rPr lang="en-US" sz="738" dirty="0"/>
              <a:t> 1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442030" y="5223661"/>
            <a:ext cx="729687" cy="2058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738" dirty="0"/>
              <a:t>ПАП Лисина</a:t>
            </a:r>
            <a:endParaRPr lang="en-US" sz="738" dirty="0"/>
          </a:p>
        </p:txBody>
      </p:sp>
      <p:sp>
        <p:nvSpPr>
          <p:cNvPr id="40" name="TextBox 39"/>
          <p:cNvSpPr txBox="1"/>
          <p:nvPr/>
        </p:nvSpPr>
        <p:spPr>
          <a:xfrm>
            <a:off x="2444996" y="5091259"/>
            <a:ext cx="583814" cy="2058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738" dirty="0"/>
              <a:t>Косово Б</a:t>
            </a:r>
            <a:endParaRPr lang="en-US" sz="738" dirty="0"/>
          </a:p>
        </p:txBody>
      </p:sp>
      <p:sp>
        <p:nvSpPr>
          <p:cNvPr id="41" name="TextBox 40"/>
          <p:cNvSpPr txBox="1"/>
          <p:nvPr/>
        </p:nvSpPr>
        <p:spPr>
          <a:xfrm>
            <a:off x="2444995" y="5423068"/>
            <a:ext cx="495649" cy="2058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738" dirty="0"/>
              <a:t>Косово</a:t>
            </a:r>
            <a:endParaRPr lang="en-US" sz="738" dirty="0"/>
          </a:p>
        </p:txBody>
      </p:sp>
      <p:sp>
        <p:nvSpPr>
          <p:cNvPr id="42" name="TextBox 41"/>
          <p:cNvSpPr txBox="1"/>
          <p:nvPr/>
        </p:nvSpPr>
        <p:spPr>
          <a:xfrm>
            <a:off x="3508497" y="4957785"/>
            <a:ext cx="486030" cy="2058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738" dirty="0"/>
              <a:t>Врла</a:t>
            </a:r>
            <a:r>
              <a:rPr lang="en-US" sz="738" dirty="0"/>
              <a:t> 2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176153" y="5090723"/>
            <a:ext cx="486030" cy="2058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738" dirty="0"/>
              <a:t>Врла</a:t>
            </a:r>
            <a:r>
              <a:rPr lang="en-US" sz="738" dirty="0"/>
              <a:t> 3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109684" y="4891316"/>
            <a:ext cx="486030" cy="2058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738" dirty="0"/>
              <a:t>Врла </a:t>
            </a:r>
            <a:r>
              <a:rPr lang="en-US" sz="738" dirty="0"/>
              <a:t>4</a:t>
            </a:r>
          </a:p>
        </p:txBody>
      </p:sp>
      <p:sp>
        <p:nvSpPr>
          <p:cNvPr id="7" name="Rectangle 6"/>
          <p:cNvSpPr/>
          <p:nvPr/>
        </p:nvSpPr>
        <p:spPr>
          <a:xfrm>
            <a:off x="650333" y="4758378"/>
            <a:ext cx="132938" cy="132938"/>
          </a:xfrm>
          <a:prstGeom prst="rect">
            <a:avLst/>
          </a:prstGeom>
          <a:solidFill>
            <a:srgbClr val="EA5B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650333" y="4957785"/>
            <a:ext cx="132938" cy="132938"/>
          </a:xfrm>
          <a:prstGeom prst="rect">
            <a:avLst/>
          </a:prstGeom>
          <a:solidFill>
            <a:srgbClr val="0069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650333" y="5157192"/>
            <a:ext cx="132938" cy="132938"/>
          </a:xfrm>
          <a:prstGeom prst="rect">
            <a:avLst/>
          </a:prstGeom>
          <a:solidFill>
            <a:srgbClr val="FDC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650333" y="5356599"/>
            <a:ext cx="132938" cy="132938"/>
          </a:xfrm>
          <a:prstGeom prst="rect">
            <a:avLst/>
          </a:prstGeom>
          <a:solidFill>
            <a:srgbClr val="7A9E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748482" y="4691910"/>
            <a:ext cx="304892" cy="2058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738" dirty="0"/>
              <a:t>ТЕ</a:t>
            </a:r>
            <a:endParaRPr lang="en-US" sz="738" dirty="0"/>
          </a:p>
        </p:txBody>
      </p:sp>
      <p:sp>
        <p:nvSpPr>
          <p:cNvPr id="49" name="TextBox 48"/>
          <p:cNvSpPr txBox="1"/>
          <p:nvPr/>
        </p:nvSpPr>
        <p:spPr>
          <a:xfrm>
            <a:off x="748482" y="4891316"/>
            <a:ext cx="309700" cy="2058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738" dirty="0"/>
              <a:t>ХЕ</a:t>
            </a:r>
            <a:endParaRPr lang="en-US" sz="738" dirty="0"/>
          </a:p>
        </p:txBody>
      </p:sp>
      <p:sp>
        <p:nvSpPr>
          <p:cNvPr id="50" name="TextBox 49"/>
          <p:cNvSpPr txBox="1"/>
          <p:nvPr/>
        </p:nvSpPr>
        <p:spPr>
          <a:xfrm>
            <a:off x="757860" y="5128976"/>
            <a:ext cx="468398" cy="2058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738" dirty="0"/>
              <a:t>ТЕ-ТО</a:t>
            </a:r>
            <a:endParaRPr lang="en-US" sz="738" dirty="0"/>
          </a:p>
        </p:txBody>
      </p:sp>
      <p:sp>
        <p:nvSpPr>
          <p:cNvPr id="51" name="TextBox 50"/>
          <p:cNvSpPr txBox="1"/>
          <p:nvPr/>
        </p:nvSpPr>
        <p:spPr>
          <a:xfrm>
            <a:off x="748483" y="5290130"/>
            <a:ext cx="562975" cy="2058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738" dirty="0"/>
              <a:t>Рудници</a:t>
            </a:r>
            <a:endParaRPr lang="en-US" sz="738" dirty="0"/>
          </a:p>
        </p:txBody>
      </p:sp>
      <p:sp>
        <p:nvSpPr>
          <p:cNvPr id="3" name="Rectangle 2"/>
          <p:cNvSpPr/>
          <p:nvPr/>
        </p:nvSpPr>
        <p:spPr>
          <a:xfrm>
            <a:off x="2561661" y="2976089"/>
            <a:ext cx="598241" cy="2058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738" dirty="0"/>
              <a:t>Костолац</a:t>
            </a:r>
            <a:endParaRPr lang="en-US" sz="738" dirty="0"/>
          </a:p>
        </p:txBody>
      </p:sp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7443746"/>
              </p:ext>
            </p:extLst>
          </p:nvPr>
        </p:nvGraphicFramePr>
        <p:xfrm>
          <a:off x="4535399" y="4889194"/>
          <a:ext cx="4207172" cy="844062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97630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3086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81354">
                <a:tc>
                  <a:txBody>
                    <a:bodyPr/>
                    <a:lstStyle/>
                    <a:p>
                      <a:pPr marL="0" algn="l" rtl="0" eaLnBrk="1" latinLnBrk="0" hangingPunct="1">
                        <a:buClr>
                          <a:srgbClr val="002060"/>
                        </a:buClr>
                        <a:buSzTx/>
                        <a:buFont typeface="Wingdings" pitchFamily="2" charset="2"/>
                        <a:buNone/>
                      </a:pPr>
                      <a:r>
                        <a:rPr kumimoji="0" lang="sr-Cyrl-RS" sz="10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Производња угља</a:t>
                      </a:r>
                      <a:endParaRPr kumimoji="0" lang="en-US" sz="1000" b="0" kern="120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buClr>
                          <a:srgbClr val="002060"/>
                        </a:buClr>
                        <a:buSzTx/>
                        <a:buFont typeface="Wingdings" pitchFamily="2" charset="2"/>
                        <a:buNone/>
                      </a:pPr>
                      <a:r>
                        <a:rPr kumimoji="0" lang="sr-Latn-RS" sz="10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39.064.457   t</a:t>
                      </a:r>
                      <a:endParaRPr kumimoji="0" lang="en-US" sz="1000" b="0" kern="120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1354">
                <a:tc>
                  <a:txBody>
                    <a:bodyPr/>
                    <a:lstStyle/>
                    <a:p>
                      <a:pPr algn="l"/>
                      <a:r>
                        <a:rPr lang="sr-Cyrl-RS" sz="10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Колубара</a:t>
                      </a:r>
                      <a:endParaRPr lang="en-US" sz="10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just" eaLnBrk="1" hangingPunct="1">
                        <a:buClr>
                          <a:srgbClr val="002060"/>
                        </a:buClr>
                        <a:buSzTx/>
                        <a:buFont typeface="Wingdings" pitchFamily="2" charset="2"/>
                        <a:buNone/>
                      </a:pPr>
                      <a:r>
                        <a:rPr lang="sr-Cyrl-RS" sz="10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29.389.156 </a:t>
                      </a:r>
                      <a:r>
                        <a:rPr lang="sr-Cyrl-RS" sz="1000" b="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sr-Latn-RS" sz="1000" b="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sr-Cyrl-RS" sz="1000" b="0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1354">
                <a:tc>
                  <a:txBody>
                    <a:bodyPr/>
                    <a:lstStyle/>
                    <a:p>
                      <a:pPr algn="l"/>
                      <a:r>
                        <a:rPr lang="sr-Cyrl-RS" sz="10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Костолац</a:t>
                      </a:r>
                      <a:endParaRPr lang="en-US" sz="10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just" eaLnBrk="1" hangingPunct="1">
                        <a:buClr>
                          <a:srgbClr val="002060"/>
                        </a:buClr>
                        <a:buSzTx/>
                        <a:buFont typeface="Wingdings" pitchFamily="2" charset="2"/>
                        <a:buNone/>
                      </a:pPr>
                      <a:r>
                        <a:rPr lang="sr-Latn-RS" sz="10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9.675.301    t</a:t>
                      </a:r>
                      <a:endParaRPr lang="en-US" sz="1000" b="0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736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Object 14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466" y="265236"/>
          <a:ext cx="1465" cy="14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126" name="think-cell Slide" r:id="rId19" imgW="270" imgH="270" progId="TCLayout.ActiveDocument.1">
                  <p:embed/>
                </p:oleObj>
              </mc:Choice>
              <mc:Fallback>
                <p:oleObj name="think-cell Slide" r:id="rId19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1466" y="265236"/>
                        <a:ext cx="1465" cy="14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/>
          <p:cNvSpPr/>
          <p:nvPr>
            <p:custDataLst>
              <p:tags r:id="rId3"/>
            </p:custDataLst>
          </p:nvPr>
        </p:nvSpPr>
        <p:spPr bwMode="auto">
          <a:xfrm>
            <a:off x="0" y="263769"/>
            <a:ext cx="146538" cy="14653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en-US" sz="738" b="1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aphicFrame>
        <p:nvGraphicFramePr>
          <p:cNvPr id="2" name="Object 1"/>
          <p:cNvGraphicFramePr>
            <a:graphicFrameLocks/>
          </p:cNvGraphicFramePr>
          <p:nvPr>
            <p:custDataLst>
              <p:tags r:id="rId4"/>
            </p:custDataLst>
            <p:extLst/>
          </p:nvPr>
        </p:nvGraphicFramePr>
        <p:xfrm>
          <a:off x="5697415" y="1283677"/>
          <a:ext cx="3349815" cy="36664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127" name="Chart" r:id="rId21" imgW="3627129" imgH="3970080" progId="MSGraph.Chart.8">
                  <p:embed followColorScheme="full"/>
                </p:oleObj>
              </mc:Choice>
              <mc:Fallback>
                <p:oleObj name="Chart" r:id="rId21" imgW="3627129" imgH="397008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5697415" y="1283677"/>
                        <a:ext cx="3349815" cy="36664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 Placeholder 2"/>
          <p:cNvSpPr>
            <a:spLocks noGrp="1"/>
          </p:cNvSpPr>
          <p:nvPr>
            <p:custDataLst>
              <p:tags r:id="rId5"/>
            </p:custDataLst>
          </p:nvPr>
        </p:nvSpPr>
        <p:spPr bwMode="auto">
          <a:xfrm>
            <a:off x="5546482" y="4613031"/>
            <a:ext cx="284285" cy="112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marL="371464" indent="-3714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67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804838" indent="-30955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238212" indent="-247642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733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733497" indent="-247642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517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228781" indent="-24764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3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724066" indent="-247642" algn="l" defTabSz="9905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19351" indent="-247642" algn="l" defTabSz="9905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14636" indent="-247642" algn="l" defTabSz="9905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09920" indent="-247642" algn="l" defTabSz="9905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buNone/>
            </a:pPr>
            <a:fld id="{2620C729-EB2F-48A1-9655-329EE07CAD22}" type="datetime'''''''''''''Пи''''''''р''о''''''''''''''''''''''''т'''''">
              <a:rPr lang="en-US" altLang="en-US" sz="738" b="1"/>
              <a:pPr marL="0" indent="0" algn="r">
                <a:spcBef>
                  <a:spcPct val="0"/>
                </a:spcBef>
                <a:buNone/>
              </a:pPr>
              <a:t>Пирот</a:t>
            </a:fld>
            <a:endParaRPr lang="en-US" altLang="en-US" sz="738" b="1" dirty="0">
              <a:sym typeface="Arial" panose="020B0604020202020204" pitchFamily="34" charset="0"/>
            </a:endParaRPr>
          </a:p>
        </p:txBody>
      </p:sp>
      <p:sp>
        <p:nvSpPr>
          <p:cNvPr id="7" name="Text Placeholder 2"/>
          <p:cNvSpPr>
            <a:spLocks noGrp="1"/>
          </p:cNvSpPr>
          <p:nvPr>
            <p:custDataLst>
              <p:tags r:id="rId6"/>
            </p:custDataLst>
          </p:nvPr>
        </p:nvSpPr>
        <p:spPr bwMode="auto">
          <a:xfrm>
            <a:off x="5383823" y="2045677"/>
            <a:ext cx="446943" cy="112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marL="371464" indent="-3714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67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804838" indent="-30955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238212" indent="-247642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733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733497" indent="-247642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517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228781" indent="-24764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3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724066" indent="-247642" algn="l" defTabSz="9905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19351" indent="-247642" algn="l" defTabSz="9905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14636" indent="-247642" algn="l" defTabSz="9905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09920" indent="-247642" algn="l" defTabSz="9905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buNone/>
            </a:pPr>
            <a:fld id="{601CD63D-2071-4AC0-93ED-ED411ABB528B}" type="datetime'''Б''''''''''''''''''''''и''ст''''''р''''''''и''ца'''''''''''">
              <a:rPr lang="en-US" altLang="en-US" sz="738" b="1"/>
              <a:pPr marL="0" indent="0" algn="r">
                <a:spcBef>
                  <a:spcPct val="0"/>
                </a:spcBef>
                <a:buNone/>
              </a:pPr>
              <a:t>Бистрица</a:t>
            </a:fld>
            <a:endParaRPr lang="en-US" altLang="en-US" sz="738" b="1" dirty="0">
              <a:sym typeface="Arial" panose="020B0604020202020204" pitchFamily="34" charset="0"/>
            </a:endParaRPr>
          </a:p>
        </p:txBody>
      </p:sp>
      <p:sp>
        <p:nvSpPr>
          <p:cNvPr id="6" name="Text Placeholder 2"/>
          <p:cNvSpPr>
            <a:spLocks noGrp="1"/>
          </p:cNvSpPr>
          <p:nvPr>
            <p:custDataLst>
              <p:tags r:id="rId7"/>
            </p:custDataLst>
          </p:nvPr>
        </p:nvSpPr>
        <p:spPr bwMode="auto">
          <a:xfrm>
            <a:off x="5439508" y="1790700"/>
            <a:ext cx="391258" cy="112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marL="371464" indent="-3714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67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804838" indent="-30955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238212" indent="-247642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733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733497" indent="-247642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517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228781" indent="-24764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3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724066" indent="-247642" algn="l" defTabSz="9905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19351" indent="-247642" algn="l" defTabSz="9905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14636" indent="-247642" algn="l" defTabSz="9905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09920" indent="-247642" algn="l" defTabSz="9905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buNone/>
            </a:pPr>
            <a:fld id="{B7F956B8-32F0-45A9-8E2D-294C41B5794D}" type="datetime'''''''З''''''в''о''р''''''''''ник'''''''''''''''">
              <a:rPr lang="en-US" altLang="en-US" sz="738" b="1"/>
              <a:pPr marL="0" indent="0" algn="r">
                <a:spcBef>
                  <a:spcPct val="0"/>
                </a:spcBef>
                <a:buNone/>
              </a:pPr>
              <a:t>Зворник</a:t>
            </a:fld>
            <a:endParaRPr lang="en-US" altLang="en-US" sz="738" b="1" dirty="0">
              <a:sym typeface="Arial" panose="020B0604020202020204" pitchFamily="34" charset="0"/>
            </a:endParaRPr>
          </a:p>
        </p:txBody>
      </p:sp>
      <p:sp>
        <p:nvSpPr>
          <p:cNvPr id="4" name="Text Placeholder 2"/>
          <p:cNvSpPr>
            <a:spLocks noGrp="1"/>
          </p:cNvSpPr>
          <p:nvPr>
            <p:custDataLst>
              <p:tags r:id="rId8"/>
            </p:custDataLst>
          </p:nvPr>
        </p:nvSpPr>
        <p:spPr bwMode="auto">
          <a:xfrm>
            <a:off x="5335466" y="1535723"/>
            <a:ext cx="495300" cy="112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marL="371464" indent="-3714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67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804838" indent="-30955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238212" indent="-247642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733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733497" indent="-247642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517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228781" indent="-24764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3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724066" indent="-247642" algn="l" defTabSz="9905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19351" indent="-247642" algn="l" defTabSz="9905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14636" indent="-247642" algn="l" defTabSz="9905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09920" indent="-247642" algn="l" defTabSz="9905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buNone/>
            </a:pPr>
            <a:fld id="{44DCC74D-ED34-429E-A418-AA4EB9BC8763}" type="datetime'Ел''''''.м''''''''''''о''''''р''''''а''''''''''в''''''''''а'''">
              <a:rPr lang="en-US" altLang="en-US" sz="738" b="1"/>
              <a:pPr marL="0" indent="0" algn="r">
                <a:spcBef>
                  <a:spcPct val="0"/>
                </a:spcBef>
                <a:buNone/>
              </a:pPr>
              <a:t>Ел.морава</a:t>
            </a:fld>
            <a:endParaRPr lang="en-US" altLang="en-US" sz="738" b="1" dirty="0">
              <a:sym typeface="Arial" panose="020B0604020202020204" pitchFamily="34" charset="0"/>
            </a:endParaRPr>
          </a:p>
        </p:txBody>
      </p:sp>
      <p:sp>
        <p:nvSpPr>
          <p:cNvPr id="18" name="Text Placeholder 2"/>
          <p:cNvSpPr>
            <a:spLocks noGrp="1"/>
          </p:cNvSpPr>
          <p:nvPr>
            <p:custDataLst>
              <p:tags r:id="rId9"/>
            </p:custDataLst>
          </p:nvPr>
        </p:nvSpPr>
        <p:spPr bwMode="auto">
          <a:xfrm>
            <a:off x="5493728" y="2819400"/>
            <a:ext cx="337038" cy="112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marL="371464" indent="-3714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67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804838" indent="-30955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238212" indent="-247642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733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733497" indent="-247642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517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228781" indent="-24764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3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724066" indent="-247642" algn="l" defTabSz="9905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19351" indent="-247642" algn="l" defTabSz="9905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14636" indent="-247642" algn="l" defTabSz="9905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09920" indent="-247642" algn="l" defTabSz="9905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buNone/>
            </a:pPr>
            <a:fld id="{879533AD-97B5-4495-9225-E96305FDFE04}" type="datetime'''''''П''''от''''''''''''''''''''''п''''''''''''е''''''''ћ'''">
              <a:rPr lang="en-US" altLang="en-US" sz="738" b="1"/>
              <a:pPr marL="0" indent="0" algn="r">
                <a:spcBef>
                  <a:spcPct val="0"/>
                </a:spcBef>
                <a:buNone/>
              </a:pPr>
              <a:t>Потпећ</a:t>
            </a:fld>
            <a:endParaRPr lang="en-US" altLang="en-US" sz="738" b="1" dirty="0">
              <a:sym typeface="Arial" panose="020B0604020202020204" pitchFamily="34" charset="0"/>
            </a:endParaRPr>
          </a:p>
        </p:txBody>
      </p:sp>
      <p:sp>
        <p:nvSpPr>
          <p:cNvPr id="17" name="Text Placeholder 2"/>
          <p:cNvSpPr>
            <a:spLocks noGrp="1"/>
          </p:cNvSpPr>
          <p:nvPr>
            <p:custDataLst>
              <p:tags r:id="rId10"/>
            </p:custDataLst>
          </p:nvPr>
        </p:nvSpPr>
        <p:spPr bwMode="auto">
          <a:xfrm>
            <a:off x="5440974" y="2564423"/>
            <a:ext cx="389792" cy="112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marL="371464" indent="-3714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67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804838" indent="-30955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238212" indent="-247642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733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733497" indent="-247642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517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228781" indent="-24764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3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724066" indent="-247642" algn="l" defTabSz="9905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19351" indent="-247642" algn="l" defTabSz="9905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14636" indent="-247642" algn="l" defTabSz="9905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09920" indent="-247642" algn="l" defTabSz="9905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buNone/>
            </a:pPr>
            <a:fld id="{8D1137E2-C22F-45A6-97F2-4098EE6916B0}" type="datetime'''Б''.''''''''''''Б''''а''''''''''шт''а'''''''''''''">
              <a:rPr lang="en-US" altLang="en-US" sz="738" b="1"/>
              <a:pPr marL="0" indent="0" algn="r">
                <a:spcBef>
                  <a:spcPct val="0"/>
                </a:spcBef>
                <a:buNone/>
              </a:pPr>
              <a:t>Б.Башта</a:t>
            </a:fld>
            <a:endParaRPr lang="en-US" altLang="en-US" sz="738" b="1" dirty="0">
              <a:sym typeface="Arial" panose="020B0604020202020204" pitchFamily="34" charset="0"/>
            </a:endParaRPr>
          </a:p>
        </p:txBody>
      </p:sp>
      <p:sp>
        <p:nvSpPr>
          <p:cNvPr id="16" name="Text Placeholder 2"/>
          <p:cNvSpPr>
            <a:spLocks noGrp="1"/>
          </p:cNvSpPr>
          <p:nvPr>
            <p:custDataLst>
              <p:tags r:id="rId11"/>
            </p:custDataLst>
          </p:nvPr>
        </p:nvSpPr>
        <p:spPr bwMode="auto">
          <a:xfrm>
            <a:off x="5505451" y="2305051"/>
            <a:ext cx="325315" cy="112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marL="371464" indent="-3714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67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804838" indent="-30955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238212" indent="-247642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733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733497" indent="-247642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517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228781" indent="-24764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3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724066" indent="-247642" algn="l" defTabSz="9905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19351" indent="-247642" algn="l" defTabSz="9905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14636" indent="-247642" algn="l" defTabSz="9905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09920" indent="-247642" algn="l" defTabSz="9905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buNone/>
            </a:pPr>
            <a:fld id="{9A6793E0-9B1A-4BF3-BF81-295D61D8589A}" type="datetime'''''К''''''''''.Б''''р''''''''''''''''о''''д'''''''''''">
              <a:rPr lang="en-US" altLang="en-US" sz="738" b="1"/>
              <a:pPr marL="0" indent="0" algn="r">
                <a:spcBef>
                  <a:spcPct val="0"/>
                </a:spcBef>
                <a:buNone/>
              </a:pPr>
              <a:t>К.Брод</a:t>
            </a:fld>
            <a:endParaRPr lang="en-US" altLang="en-US" sz="738" b="1" dirty="0">
              <a:sym typeface="Arial" panose="020B0604020202020204" pitchFamily="34" charset="0"/>
            </a:endParaRPr>
          </a:p>
        </p:txBody>
      </p:sp>
      <p:sp>
        <p:nvSpPr>
          <p:cNvPr id="22" name="Text Placeholder 2"/>
          <p:cNvSpPr>
            <a:spLocks noGrp="1"/>
          </p:cNvSpPr>
          <p:nvPr>
            <p:custDataLst>
              <p:tags r:id="rId12"/>
            </p:custDataLst>
          </p:nvPr>
        </p:nvSpPr>
        <p:spPr bwMode="auto">
          <a:xfrm>
            <a:off x="5480539" y="3843704"/>
            <a:ext cx="350227" cy="112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marL="371464" indent="-3714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67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804838" indent="-30955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238212" indent="-247642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733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733497" indent="-247642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517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228781" indent="-24764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3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724066" indent="-247642" algn="l" defTabSz="9905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19351" indent="-247642" algn="l" defTabSz="9905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14636" indent="-247642" algn="l" defTabSz="9905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09920" indent="-247642" algn="l" defTabSz="9905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buNone/>
            </a:pPr>
            <a:fld id="{E800E3BB-87B4-47B9-9A9A-30F17F862BAD}" type="datetime'Р''''''Х''''Е'''''''''''' ''Б''''''''''''''''Б'''">
              <a:rPr lang="en-US" altLang="en-US" sz="738" b="1"/>
              <a:pPr marL="0" indent="0" algn="r">
                <a:spcBef>
                  <a:spcPct val="0"/>
                </a:spcBef>
                <a:buNone/>
              </a:pPr>
              <a:t>РХЕ ББ</a:t>
            </a:fld>
            <a:endParaRPr lang="en-US" altLang="en-US" sz="738" b="1" dirty="0">
              <a:sym typeface="Arial" panose="020B0604020202020204" pitchFamily="34" charset="0"/>
            </a:endParaRPr>
          </a:p>
        </p:txBody>
      </p:sp>
      <p:sp>
        <p:nvSpPr>
          <p:cNvPr id="21" name="Text Placeholder 2"/>
          <p:cNvSpPr>
            <a:spLocks noGrp="1"/>
          </p:cNvSpPr>
          <p:nvPr>
            <p:custDataLst>
              <p:tags r:id="rId13"/>
            </p:custDataLst>
          </p:nvPr>
        </p:nvSpPr>
        <p:spPr bwMode="auto">
          <a:xfrm>
            <a:off x="5704743" y="3584331"/>
            <a:ext cx="126023" cy="112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marL="371464" indent="-3714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67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804838" indent="-30955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238212" indent="-247642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733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733497" indent="-247642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517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228781" indent="-24764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3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724066" indent="-247642" algn="l" defTabSz="9905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19351" indent="-247642" algn="l" defTabSz="9905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14636" indent="-247642" algn="l" defTabSz="9905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09920" indent="-247642" algn="l" defTabSz="9905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buNone/>
            </a:pPr>
            <a:fld id="{A1D95732-78D6-4076-B333-FCF38616E7C6}" type="datetime'''''''''''''''''''''''''''Х''Е'''">
              <a:rPr lang="en-US" altLang="en-US" sz="738" b="1"/>
              <a:pPr marL="0" indent="0" algn="r">
                <a:spcBef>
                  <a:spcPct val="0"/>
                </a:spcBef>
                <a:buNone/>
              </a:pPr>
              <a:t>ХЕ</a:t>
            </a:fld>
            <a:endParaRPr lang="en-US" altLang="en-US" sz="738" b="1" dirty="0">
              <a:sym typeface="Arial" panose="020B0604020202020204" pitchFamily="34" charset="0"/>
            </a:endParaRPr>
          </a:p>
        </p:txBody>
      </p:sp>
      <p:sp>
        <p:nvSpPr>
          <p:cNvPr id="20" name="Text Placeholder 2"/>
          <p:cNvSpPr>
            <a:spLocks noGrp="1"/>
          </p:cNvSpPr>
          <p:nvPr>
            <p:custDataLst>
              <p:tags r:id="rId14"/>
            </p:custDataLst>
          </p:nvPr>
        </p:nvSpPr>
        <p:spPr bwMode="auto">
          <a:xfrm>
            <a:off x="5388220" y="3329354"/>
            <a:ext cx="442546" cy="112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marL="371464" indent="-3714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67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804838" indent="-30955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238212" indent="-247642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733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733497" indent="-247642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517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228781" indent="-24764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3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724066" indent="-247642" algn="l" defTabSz="9905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19351" indent="-247642" algn="l" defTabSz="9905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14636" indent="-247642" algn="l" defTabSz="9905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09920" indent="-247642" algn="l" defTabSz="9905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buNone/>
            </a:pPr>
            <a:fld id="{DAA2CFDA-9545-4FA7-A52B-2A5EBF921FBA}" type="datetime'''Ђ''''''''''''е''''''''р''д''''''''ап ''''1'''''''''''''''">
              <a:rPr lang="en-US" altLang="en-US" sz="738" b="1"/>
              <a:pPr marL="0" indent="0" algn="r">
                <a:spcBef>
                  <a:spcPct val="0"/>
                </a:spcBef>
                <a:buNone/>
              </a:pPr>
              <a:t>Ђердап 1</a:t>
            </a:fld>
            <a:endParaRPr lang="en-US" altLang="en-US" sz="738" b="1" dirty="0">
              <a:sym typeface="Arial" panose="020B0604020202020204" pitchFamily="34" charset="0"/>
            </a:endParaRPr>
          </a:p>
        </p:txBody>
      </p:sp>
      <p:sp>
        <p:nvSpPr>
          <p:cNvPr id="19" name="Text Placeholder 2"/>
          <p:cNvSpPr>
            <a:spLocks noGrp="1"/>
          </p:cNvSpPr>
          <p:nvPr>
            <p:custDataLst>
              <p:tags r:id="rId15"/>
            </p:custDataLst>
          </p:nvPr>
        </p:nvSpPr>
        <p:spPr bwMode="auto">
          <a:xfrm>
            <a:off x="5430716" y="3074377"/>
            <a:ext cx="400050" cy="112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marL="371464" indent="-3714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67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804838" indent="-30955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238212" indent="-247642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733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733497" indent="-247642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517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228781" indent="-24764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3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724066" indent="-247642" algn="l" defTabSz="9905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19351" indent="-247642" algn="l" defTabSz="9905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14636" indent="-247642" algn="l" defTabSz="9905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09920" indent="-247642" algn="l" defTabSz="9905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buNone/>
            </a:pPr>
            <a:fld id="{70C82C1E-9780-4966-98D0-B360E3BCA0FA}" type="datetime'''В''''''''л''а''''''''''с''''''''''''''''''''''''''''и''''на'">
              <a:rPr lang="en-US" altLang="en-US" sz="738" b="1"/>
              <a:pPr marL="0" indent="0" algn="r">
                <a:spcBef>
                  <a:spcPct val="0"/>
                </a:spcBef>
                <a:buNone/>
              </a:pPr>
              <a:t>Власина</a:t>
            </a:fld>
            <a:endParaRPr lang="en-US" altLang="en-US" sz="738" b="1" dirty="0">
              <a:sym typeface="Arial" panose="020B0604020202020204" pitchFamily="34" charset="0"/>
            </a:endParaRPr>
          </a:p>
        </p:txBody>
      </p:sp>
      <p:sp>
        <p:nvSpPr>
          <p:cNvPr id="24" name="Text Placeholder 2"/>
          <p:cNvSpPr>
            <a:spLocks noGrp="1"/>
          </p:cNvSpPr>
          <p:nvPr>
            <p:custDataLst>
              <p:tags r:id="rId16"/>
            </p:custDataLst>
          </p:nvPr>
        </p:nvSpPr>
        <p:spPr bwMode="auto">
          <a:xfrm>
            <a:off x="5388220" y="4358054"/>
            <a:ext cx="442546" cy="112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marL="371464" indent="-3714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67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804838" indent="-30955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238212" indent="-247642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733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733497" indent="-247642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517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228781" indent="-24764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3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724066" indent="-247642" algn="l" defTabSz="9905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19351" indent="-247642" algn="l" defTabSz="9905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14636" indent="-247642" algn="l" defTabSz="9905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09920" indent="-247642" algn="l" defTabSz="9905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buNone/>
            </a:pPr>
            <a:fld id="{EDA08AA3-1E96-447C-AC41-BD9FD36068D6}" type="datetime'Ђ''''''е''р''''''''''''''да''''''''п'''''' ''''''''''''''2'''">
              <a:rPr lang="en-US" altLang="en-US" sz="738" b="1"/>
              <a:pPr marL="0" indent="0" algn="r">
                <a:spcBef>
                  <a:spcPct val="0"/>
                </a:spcBef>
                <a:buNone/>
              </a:pPr>
              <a:t>Ђердап 2</a:t>
            </a:fld>
            <a:endParaRPr lang="en-US" altLang="en-US" sz="738" b="1" dirty="0">
              <a:sym typeface="Arial" panose="020B0604020202020204" pitchFamily="34" charset="0"/>
            </a:endParaRPr>
          </a:p>
        </p:txBody>
      </p:sp>
      <p:sp>
        <p:nvSpPr>
          <p:cNvPr id="23" name="Text Placeholder 2"/>
          <p:cNvSpPr>
            <a:spLocks noGrp="1"/>
          </p:cNvSpPr>
          <p:nvPr>
            <p:custDataLst>
              <p:tags r:id="rId17"/>
            </p:custDataLst>
          </p:nvPr>
        </p:nvSpPr>
        <p:spPr bwMode="auto">
          <a:xfrm>
            <a:off x="5605097" y="4103077"/>
            <a:ext cx="225669" cy="112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marL="371464" indent="-3714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67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804838" indent="-30955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238212" indent="-247642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733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733497" indent="-247642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517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228781" indent="-24764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3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724066" indent="-247642" algn="l" defTabSz="9905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19351" indent="-247642" algn="l" defTabSz="9905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14636" indent="-247642" algn="l" defTabSz="9905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09920" indent="-247642" algn="l" defTabSz="9905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buNone/>
            </a:pPr>
            <a:fld id="{FA0780C4-DB6D-4DB3-BE67-076DE7CFCDDD}" type="datetime'''У''''''''''''''''''''''''''''''в''''''''а''ц'''''''''''">
              <a:rPr lang="en-US" altLang="en-US" sz="738" b="1"/>
              <a:pPr marL="0" indent="0" algn="r">
                <a:spcBef>
                  <a:spcPct val="0"/>
                </a:spcBef>
                <a:buNone/>
              </a:pPr>
              <a:t>Увац</a:t>
            </a:fld>
            <a:endParaRPr lang="en-US" altLang="en-US" sz="738" b="1" dirty="0">
              <a:sym typeface="Arial" panose="020B0604020202020204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24418" y="188640"/>
            <a:ext cx="8136904" cy="71724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sr-Cyrl-RS" sz="2215" dirty="0">
                <a:solidFill>
                  <a:srgbClr val="FFFFFF"/>
                </a:solidFill>
              </a:rPr>
              <a:t>Постојећи капацитети и старост хидроелектрана ЕПС-а</a:t>
            </a:r>
          </a:p>
          <a:p>
            <a:r>
              <a:rPr lang="sr-Cyrl-RS" dirty="0">
                <a:solidFill>
                  <a:srgbClr val="FFFFFF"/>
                </a:solidFill>
              </a:rPr>
              <a:t>– </a:t>
            </a:r>
            <a:r>
              <a:rPr lang="sr-Cyrl-RS" sz="1846" dirty="0">
                <a:solidFill>
                  <a:srgbClr val="FFFFFF"/>
                </a:solidFill>
              </a:rPr>
              <a:t>активности на ревитализацији</a:t>
            </a:r>
            <a:endParaRPr lang="en-US" sz="1846" dirty="0">
              <a:solidFill>
                <a:srgbClr val="FFFFFF"/>
              </a:solidFill>
            </a:endParaRPr>
          </a:p>
        </p:txBody>
      </p:sp>
      <p:graphicFrame>
        <p:nvGraphicFramePr>
          <p:cNvPr id="87" name="Table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2456516"/>
              </p:ext>
            </p:extLst>
          </p:nvPr>
        </p:nvGraphicFramePr>
        <p:xfrm>
          <a:off x="186837" y="1502020"/>
          <a:ext cx="5052645" cy="3789484"/>
        </p:xfrm>
        <a:graphic>
          <a:graphicData uri="http://schemas.openxmlformats.org/drawingml/2006/table">
            <a:tbl>
              <a:tblPr/>
              <a:tblGrid>
                <a:gridCol w="143860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0351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0351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0351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0351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74785"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Назив електране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Број агрегата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Активна снага [</a:t>
                      </a:r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MW]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Годишња производња [</a:t>
                      </a:r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GWh]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Укупна снага [</a:t>
                      </a:r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MW]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7584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sr-Cyrl-RS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Дунав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49469">
                <a:tc>
                  <a:txBody>
                    <a:bodyPr/>
                    <a:lstStyle/>
                    <a:p>
                      <a:pPr algn="l" fontAlgn="ctr"/>
                      <a:r>
                        <a:rPr lang="sr-Cyrl-RS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Ђердап 1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sr-Cyrl-RS" sz="9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90</a:t>
                      </a:r>
                      <a:endParaRPr lang="en-US" sz="9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5,</a:t>
                      </a:r>
                      <a:r>
                        <a:rPr lang="sr-Latn-RS" sz="9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616</a:t>
                      </a:r>
                      <a:endParaRPr lang="en-US" sz="9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1,026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58262">
                <a:tc>
                  <a:txBody>
                    <a:bodyPr/>
                    <a:lstStyle/>
                    <a:p>
                      <a:pPr algn="l" fontAlgn="ctr"/>
                      <a:r>
                        <a:rPr lang="sr-Cyrl-RS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Ђердап 2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1,</a:t>
                      </a:r>
                      <a:r>
                        <a:rPr lang="sr-Latn-RS" sz="9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470</a:t>
                      </a:r>
                      <a:endParaRPr lang="en-US" sz="9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270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7584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sr-Cyrl-RS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Дрина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49469">
                <a:tc>
                  <a:txBody>
                    <a:bodyPr/>
                    <a:lstStyle/>
                    <a:p>
                      <a:pPr algn="l" fontAlgn="ctr"/>
                      <a:r>
                        <a:rPr lang="sr-Cyrl-RS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Зворник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9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472</a:t>
                      </a:r>
                      <a:endParaRPr lang="en-US" sz="9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96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49469">
                <a:tc>
                  <a:txBody>
                    <a:bodyPr/>
                    <a:lstStyle/>
                    <a:p>
                      <a:pPr algn="l" fontAlgn="ctr"/>
                      <a:r>
                        <a:rPr lang="sr-Cyrl-RS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Бајина Башта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91.5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1,</a:t>
                      </a:r>
                      <a:r>
                        <a:rPr lang="sr-Latn-RS" sz="9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513</a:t>
                      </a:r>
                      <a:endParaRPr lang="en-US" sz="9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366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58262">
                <a:tc>
                  <a:txBody>
                    <a:bodyPr/>
                    <a:lstStyle/>
                    <a:p>
                      <a:pPr algn="l" fontAlgn="ctr"/>
                      <a:r>
                        <a:rPr lang="sr-Cyrl-RS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РХЕ </a:t>
                      </a:r>
                      <a:r>
                        <a:rPr lang="sr-Cyrl-RS" sz="9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Б.Башта</a:t>
                      </a:r>
                      <a:endParaRPr lang="sr-Cyrl-RS" sz="9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307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r>
                        <a:rPr lang="sr-Latn-RS" sz="9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84</a:t>
                      </a:r>
                      <a:endParaRPr lang="en-US" sz="9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614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7584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sr-Cyrl-RS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Лим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49469">
                <a:tc>
                  <a:txBody>
                    <a:bodyPr/>
                    <a:lstStyle/>
                    <a:p>
                      <a:pPr algn="l" fontAlgn="ctr"/>
                      <a:r>
                        <a:rPr lang="sr-Cyrl-RS" sz="9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Увац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r>
                        <a:rPr lang="sr-Latn-RS" sz="9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62</a:t>
                      </a:r>
                      <a:endParaRPr lang="en-US" sz="9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49469">
                <a:tc>
                  <a:txBody>
                    <a:bodyPr/>
                    <a:lstStyle/>
                    <a:p>
                      <a:pPr algn="l" fontAlgn="ctr"/>
                      <a:r>
                        <a:rPr lang="sr-Cyrl-RS" sz="9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Кокин Брод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r-Latn-RS" sz="9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399</a:t>
                      </a:r>
                      <a:endParaRPr lang="en-US" sz="9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49469">
                <a:tc>
                  <a:txBody>
                    <a:bodyPr/>
                    <a:lstStyle/>
                    <a:p>
                      <a:pPr algn="l" fontAlgn="ctr"/>
                      <a:r>
                        <a:rPr lang="sr-Cyrl-RS" sz="9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Бистрица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51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102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58262">
                <a:tc>
                  <a:txBody>
                    <a:bodyPr/>
                    <a:lstStyle/>
                    <a:p>
                      <a:pPr algn="l" fontAlgn="ctr"/>
                      <a:r>
                        <a:rPr lang="sr-Cyrl-RS" sz="9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Потпећ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9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196</a:t>
                      </a:r>
                      <a:r>
                        <a:rPr lang="en-US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51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7584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sr-Cyrl-RS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Западна Морава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49469">
                <a:tc>
                  <a:txBody>
                    <a:bodyPr/>
                    <a:lstStyle/>
                    <a:p>
                      <a:pPr algn="l" fontAlgn="ctr"/>
                      <a:r>
                        <a:rPr lang="sr-Cyrl-RS" sz="9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Овчар Бања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2.2+3.3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r-Latn-RS" sz="9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61</a:t>
                      </a:r>
                      <a:endParaRPr lang="en-US" sz="9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5.5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158262">
                <a:tc>
                  <a:txBody>
                    <a:bodyPr/>
                    <a:lstStyle/>
                    <a:p>
                      <a:pPr algn="l" fontAlgn="ctr"/>
                      <a:r>
                        <a:rPr lang="sr-Cyrl-RS" sz="9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Међувршје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2.5+4.5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7.0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17584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sr-Cyrl-RS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Власина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149469">
                <a:tc>
                  <a:txBody>
                    <a:bodyPr/>
                    <a:lstStyle/>
                    <a:p>
                      <a:pPr algn="l" fontAlgn="ctr"/>
                      <a:r>
                        <a:rPr lang="sr-Cyrl-RS" sz="9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Пирот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87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80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149469">
                <a:tc>
                  <a:txBody>
                    <a:bodyPr/>
                    <a:lstStyle/>
                    <a:p>
                      <a:pPr algn="l" fontAlgn="ctr"/>
                      <a:r>
                        <a:rPr lang="sr-Cyrl-RS" sz="9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Врла 1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2x11.2+2x14.2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sr-Latn-RS" sz="9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297</a:t>
                      </a:r>
                      <a:endParaRPr lang="en-US" sz="9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149469">
                <a:tc>
                  <a:txBody>
                    <a:bodyPr/>
                    <a:lstStyle/>
                    <a:p>
                      <a:pPr algn="l" fontAlgn="ctr"/>
                      <a:r>
                        <a:rPr lang="sr-Cyrl-RS" sz="9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Врла 2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10.7+13.3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149469">
                <a:tc>
                  <a:txBody>
                    <a:bodyPr/>
                    <a:lstStyle/>
                    <a:p>
                      <a:pPr algn="l" fontAlgn="ctr"/>
                      <a:r>
                        <a:rPr lang="sr-Cyrl-RS" sz="9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Врла 3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12.8+16.6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29.4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158262">
                <a:tc>
                  <a:txBody>
                    <a:bodyPr/>
                    <a:lstStyle/>
                    <a:p>
                      <a:pPr algn="l" fontAlgn="ctr"/>
                      <a:r>
                        <a:rPr lang="sr-Cyrl-RS" sz="9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Врла 4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11.2+14.2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25.4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74564" y="5557613"/>
            <a:ext cx="8544559" cy="603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776" indent="-263776">
              <a:spcAft>
                <a:spcPts val="277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sr-Cyrl-RS" sz="1108" dirty="0">
                <a:solidFill>
                  <a:srgbClr val="1F497D"/>
                </a:solidFill>
              </a:rPr>
              <a:t>Значај ревитализације може се илустровати на следећи начин – у хидролошки добрим годинама (као што је била 2014.год), разлика производње румунске (потпуно ревитализоване) и српске стране на каскади Ђердап1-Ђердап 2 износи око 150 </a:t>
            </a:r>
            <a:r>
              <a:rPr lang="sr-Latn-RS" sz="1108" dirty="0">
                <a:solidFill>
                  <a:srgbClr val="1F497D"/>
                </a:solidFill>
              </a:rPr>
              <a:t>GWh</a:t>
            </a:r>
            <a:r>
              <a:rPr lang="sr-Cyrl-RS" sz="1108" dirty="0">
                <a:solidFill>
                  <a:srgbClr val="1F497D"/>
                </a:solidFill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100785" y="1169377"/>
            <a:ext cx="2520539" cy="241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969" u="sng" dirty="0"/>
              <a:t>Просечна старост хидрокапацитета</a:t>
            </a:r>
            <a:endParaRPr lang="en-US" sz="969" u="sng" dirty="0"/>
          </a:p>
        </p:txBody>
      </p:sp>
      <p:sp>
        <p:nvSpPr>
          <p:cNvPr id="11" name="Rectangle 10"/>
          <p:cNvSpPr/>
          <p:nvPr/>
        </p:nvSpPr>
        <p:spPr>
          <a:xfrm>
            <a:off x="5535684" y="4919297"/>
            <a:ext cx="132938" cy="134312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5535684" y="5161085"/>
            <a:ext cx="132938" cy="134312"/>
          </a:xfrm>
          <a:prstGeom prst="rect">
            <a:avLst/>
          </a:prstGeom>
          <a:solidFill>
            <a:srgbClr val="C00000"/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5647284" y="4870938"/>
            <a:ext cx="2520539" cy="241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969" dirty="0"/>
              <a:t>Ревитализоване</a:t>
            </a:r>
            <a:endParaRPr lang="en-US" sz="969" dirty="0"/>
          </a:p>
        </p:txBody>
      </p:sp>
      <p:sp>
        <p:nvSpPr>
          <p:cNvPr id="38" name="TextBox 37"/>
          <p:cNvSpPr txBox="1"/>
          <p:nvPr/>
        </p:nvSpPr>
        <p:spPr>
          <a:xfrm>
            <a:off x="5655418" y="5122985"/>
            <a:ext cx="2520539" cy="241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969" dirty="0"/>
              <a:t>Ревитализација у току</a:t>
            </a:r>
            <a:endParaRPr lang="en-US" sz="969" dirty="0"/>
          </a:p>
        </p:txBody>
      </p:sp>
      <p:sp>
        <p:nvSpPr>
          <p:cNvPr id="39" name="Rectangle 38"/>
          <p:cNvSpPr/>
          <p:nvPr/>
        </p:nvSpPr>
        <p:spPr>
          <a:xfrm>
            <a:off x="7190906" y="4926624"/>
            <a:ext cx="132938" cy="134312"/>
          </a:xfrm>
          <a:prstGeom prst="rect">
            <a:avLst/>
          </a:prstGeom>
          <a:solidFill>
            <a:srgbClr val="1F497D"/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7302506" y="4878266"/>
            <a:ext cx="1744724" cy="390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969" dirty="0"/>
              <a:t>Планирана ревитализација</a:t>
            </a:r>
            <a:endParaRPr lang="en-US" sz="969" dirty="0"/>
          </a:p>
        </p:txBody>
      </p:sp>
    </p:spTree>
    <p:extLst>
      <p:ext uri="{BB962C8B-B14F-4D97-AF65-F5344CB8AC3E}">
        <p14:creationId xmlns:p14="http://schemas.microsoft.com/office/powerpoint/2010/main" val="139764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466" y="265236"/>
          <a:ext cx="1465" cy="14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160" name="think-cell Slide" r:id="rId23" imgW="270" imgH="270" progId="TCLayout.ActiveDocument.1">
                  <p:embed/>
                </p:oleObj>
              </mc:Choice>
              <mc:Fallback>
                <p:oleObj name="think-cell Slide" r:id="rId23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1466" y="265236"/>
                        <a:ext cx="1465" cy="14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/>
          <p:cNvSpPr/>
          <p:nvPr>
            <p:custDataLst>
              <p:tags r:id="rId3"/>
            </p:custDataLst>
          </p:nvPr>
        </p:nvSpPr>
        <p:spPr bwMode="auto">
          <a:xfrm>
            <a:off x="0" y="263769"/>
            <a:ext cx="146538" cy="14653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sr-Latn-RS" sz="1292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-14355" y="44624"/>
            <a:ext cx="7664898" cy="731159"/>
          </a:xfrm>
        </p:spPr>
        <p:txBody>
          <a:bodyPr anchor="ctr"/>
          <a:lstStyle/>
          <a:p>
            <a:r>
              <a:rPr lang="sr-Cyrl-RS" sz="2215" dirty="0">
                <a:solidFill>
                  <a:srgbClr val="FFFFFF"/>
                </a:solidFill>
              </a:rPr>
              <a:t>Постојећи капацитети и старост </a:t>
            </a:r>
            <a:r>
              <a:rPr lang="sr-Cyrl-RS" sz="2215" dirty="0" smtClean="0">
                <a:solidFill>
                  <a:srgbClr val="FFFFFF"/>
                </a:solidFill>
              </a:rPr>
              <a:t>термоелектрана </a:t>
            </a:r>
            <a:r>
              <a:rPr lang="sr-Cyrl-RS" sz="2215" dirty="0">
                <a:solidFill>
                  <a:srgbClr val="FFFFFF"/>
                </a:solidFill>
              </a:rPr>
              <a:t>ЕПС-а</a:t>
            </a:r>
          </a:p>
        </p:txBody>
      </p:sp>
      <p:graphicFrame>
        <p:nvGraphicFramePr>
          <p:cNvPr id="2" name="Object 1"/>
          <p:cNvGraphicFramePr>
            <a:graphicFrameLocks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380876806"/>
              </p:ext>
            </p:extLst>
          </p:nvPr>
        </p:nvGraphicFramePr>
        <p:xfrm>
          <a:off x="5556739" y="1341405"/>
          <a:ext cx="3490450" cy="45358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161" name="Chart" r:id="rId25" imgW="3779484" imgH="5135832" progId="MSGraph.Chart.8">
                  <p:embed followColorScheme="full"/>
                </p:oleObj>
              </mc:Choice>
              <mc:Fallback>
                <p:oleObj name="Chart" r:id="rId25" imgW="3779484" imgH="5135832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5556739" y="1341405"/>
                        <a:ext cx="3490450" cy="45358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Placeholder 2"/>
          <p:cNvSpPr>
            <a:spLocks noGrp="1"/>
          </p:cNvSpPr>
          <p:nvPr>
            <p:custDataLst>
              <p:tags r:id="rId5"/>
            </p:custDataLst>
          </p:nvPr>
        </p:nvSpPr>
        <p:spPr bwMode="auto">
          <a:xfrm>
            <a:off x="5199184" y="1463920"/>
            <a:ext cx="487974" cy="140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marL="371461" indent="-371461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67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804833" indent="-309551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238204" indent="-24764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733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733487" indent="-24764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517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228768" indent="-24764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3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724050" indent="-247640" algn="l" defTabSz="99056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19333" indent="-247640" algn="l" defTabSz="99056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14614" indent="-247640" algn="l" defTabSz="99056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09896" indent="-247640" algn="l" defTabSz="99056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buNone/>
            </a:pPr>
            <a:fld id="{26EE9E78-CE51-4BB7-8A93-F3969997236A}" type="datetime'T''E''''Н''''''''''''T'''''''''''''' ''''''''''A''''''''''1'''">
              <a:rPr lang="sr-Latn-RS" altLang="en-US" sz="923" b="1">
                <a:sym typeface="Arial" panose="020B0604020202020204" pitchFamily="34" charset="0"/>
              </a:rPr>
              <a:pPr marL="0" indent="0" algn="r">
                <a:spcBef>
                  <a:spcPct val="0"/>
                </a:spcBef>
                <a:buNone/>
              </a:pPr>
              <a:t>TEНT A1</a:t>
            </a:fld>
            <a:endParaRPr lang="sr-Latn-RS" altLang="en-US" sz="923" b="1" dirty="0">
              <a:sym typeface="Arial" panose="020B0604020202020204" pitchFamily="34" charset="0"/>
            </a:endParaRPr>
          </a:p>
        </p:txBody>
      </p:sp>
      <p:sp>
        <p:nvSpPr>
          <p:cNvPr id="8" name="Text Placeholder 2"/>
          <p:cNvSpPr>
            <a:spLocks noGrp="1"/>
          </p:cNvSpPr>
          <p:nvPr>
            <p:custDataLst>
              <p:tags r:id="rId6"/>
            </p:custDataLst>
          </p:nvPr>
        </p:nvSpPr>
        <p:spPr bwMode="auto">
          <a:xfrm>
            <a:off x="5199184" y="1723292"/>
            <a:ext cx="487974" cy="140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marL="371461" indent="-371461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67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804833" indent="-309551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238204" indent="-24764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733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733487" indent="-24764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517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228768" indent="-24764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3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724050" indent="-247640" algn="l" defTabSz="99056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19333" indent="-247640" algn="l" defTabSz="99056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14614" indent="-247640" algn="l" defTabSz="99056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09896" indent="-247640" algn="l" defTabSz="99056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buNone/>
            </a:pPr>
            <a:fld id="{40537E5C-7B31-401D-9CE7-53988755185D}" type="datetime'T''''''E''''Н''T'''''''''''''''''''' ''''''''''A2'''''''''">
              <a:rPr lang="sr-Latn-RS" altLang="en-US" sz="923" b="1">
                <a:sym typeface="Arial" panose="020B0604020202020204" pitchFamily="34" charset="0"/>
              </a:rPr>
              <a:pPr marL="0" indent="0" algn="r">
                <a:spcBef>
                  <a:spcPct val="0"/>
                </a:spcBef>
                <a:buNone/>
              </a:pPr>
              <a:t>TEНT A2</a:t>
            </a:fld>
            <a:endParaRPr lang="sr-Latn-RS" altLang="en-US" sz="923" b="1" dirty="0">
              <a:sym typeface="Arial" panose="020B0604020202020204" pitchFamily="34" charset="0"/>
            </a:endParaRPr>
          </a:p>
        </p:txBody>
      </p:sp>
      <p:sp>
        <p:nvSpPr>
          <p:cNvPr id="9" name="Text Placeholder 2"/>
          <p:cNvSpPr>
            <a:spLocks noGrp="1"/>
          </p:cNvSpPr>
          <p:nvPr>
            <p:custDataLst>
              <p:tags r:id="rId7"/>
            </p:custDataLst>
          </p:nvPr>
        </p:nvSpPr>
        <p:spPr bwMode="auto">
          <a:xfrm>
            <a:off x="5199184" y="1982666"/>
            <a:ext cx="487974" cy="140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marL="371461" indent="-371461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67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804833" indent="-309551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238204" indent="-24764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733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733487" indent="-24764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517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228768" indent="-24764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3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724050" indent="-247640" algn="l" defTabSz="99056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19333" indent="-247640" algn="l" defTabSz="99056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14614" indent="-247640" algn="l" defTabSz="99056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09896" indent="-247640" algn="l" defTabSz="99056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buNone/>
            </a:pPr>
            <a:fld id="{DB88298D-352B-4160-A686-F9F17A9F2E14}" type="datetime'''''''''''''TE''''''''''Н''''''''''T ''''''''''''''''''A''3'''">
              <a:rPr lang="sr-Latn-RS" altLang="en-US" sz="923" b="1">
                <a:sym typeface="Arial" panose="020B0604020202020204" pitchFamily="34" charset="0"/>
              </a:rPr>
              <a:pPr marL="0" indent="0" algn="r">
                <a:spcBef>
                  <a:spcPct val="0"/>
                </a:spcBef>
                <a:buNone/>
              </a:pPr>
              <a:t>TEНT A3</a:t>
            </a:fld>
            <a:endParaRPr lang="sr-Latn-RS" altLang="en-US" sz="923" b="1" dirty="0">
              <a:sym typeface="Arial" panose="020B0604020202020204" pitchFamily="34" charset="0"/>
            </a:endParaRPr>
          </a:p>
        </p:txBody>
      </p:sp>
      <p:sp>
        <p:nvSpPr>
          <p:cNvPr id="11" name="Text Placeholder 2"/>
          <p:cNvSpPr>
            <a:spLocks noGrp="1"/>
          </p:cNvSpPr>
          <p:nvPr>
            <p:custDataLst>
              <p:tags r:id="rId8"/>
            </p:custDataLst>
          </p:nvPr>
        </p:nvSpPr>
        <p:spPr bwMode="auto">
          <a:xfrm>
            <a:off x="5199184" y="2242038"/>
            <a:ext cx="487974" cy="140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marL="371461" indent="-371461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67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804833" indent="-309551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238204" indent="-24764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733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733487" indent="-24764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517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228768" indent="-24764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3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724050" indent="-247640" algn="l" defTabSz="99056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19333" indent="-247640" algn="l" defTabSz="99056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14614" indent="-247640" algn="l" defTabSz="99056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09896" indent="-247640" algn="l" defTabSz="99056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buNone/>
            </a:pPr>
            <a:fld id="{291AA29F-D6EC-4063-A461-CACFEE5DD89E}" type="datetime'''''''''''T''''''''''E''''''''''Н''T'''' A4'''''''''''">
              <a:rPr lang="sr-Latn-RS" altLang="en-US" sz="923" b="1">
                <a:sym typeface="Arial" panose="020B0604020202020204" pitchFamily="34" charset="0"/>
              </a:rPr>
              <a:pPr marL="0" indent="0" algn="r">
                <a:spcBef>
                  <a:spcPct val="0"/>
                </a:spcBef>
                <a:buNone/>
              </a:pPr>
              <a:t>TEНT A4</a:t>
            </a:fld>
            <a:endParaRPr lang="sr-Latn-RS" altLang="en-US" sz="923" b="1" dirty="0">
              <a:sym typeface="Arial" panose="020B0604020202020204" pitchFamily="34" charset="0"/>
            </a:endParaRPr>
          </a:p>
        </p:txBody>
      </p:sp>
      <p:sp>
        <p:nvSpPr>
          <p:cNvPr id="12" name="Text Placeholder 2"/>
          <p:cNvSpPr>
            <a:spLocks noGrp="1"/>
          </p:cNvSpPr>
          <p:nvPr>
            <p:custDataLst>
              <p:tags r:id="rId9"/>
            </p:custDataLst>
          </p:nvPr>
        </p:nvSpPr>
        <p:spPr bwMode="auto">
          <a:xfrm>
            <a:off x="5199184" y="2501412"/>
            <a:ext cx="487974" cy="140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marL="371461" indent="-371461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67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804833" indent="-309551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238204" indent="-24764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733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733487" indent="-24764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517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228768" indent="-24764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3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724050" indent="-247640" algn="l" defTabSz="99056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19333" indent="-247640" algn="l" defTabSz="99056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14614" indent="-247640" algn="l" defTabSz="99056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09896" indent="-247640" algn="l" defTabSz="99056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buNone/>
            </a:pPr>
            <a:fld id="{8FBB4F56-55F9-4E54-AB61-B0C94BB25B5C}" type="datetime'''''''T''''EН''T'''''''''' A''5'''">
              <a:rPr lang="sr-Latn-RS" altLang="en-US" sz="923" b="1">
                <a:sym typeface="Arial" panose="020B0604020202020204" pitchFamily="34" charset="0"/>
              </a:rPr>
              <a:pPr marL="0" indent="0" algn="r">
                <a:spcBef>
                  <a:spcPct val="0"/>
                </a:spcBef>
                <a:buNone/>
              </a:pPr>
              <a:t>TEНT A5</a:t>
            </a:fld>
            <a:endParaRPr lang="sr-Latn-RS" altLang="en-US" sz="923" b="1" dirty="0">
              <a:sym typeface="Arial" panose="020B0604020202020204" pitchFamily="34" charset="0"/>
            </a:endParaRPr>
          </a:p>
        </p:txBody>
      </p:sp>
      <p:sp>
        <p:nvSpPr>
          <p:cNvPr id="13" name="Text Placeholder 2"/>
          <p:cNvSpPr>
            <a:spLocks noGrp="1"/>
          </p:cNvSpPr>
          <p:nvPr>
            <p:custDataLst>
              <p:tags r:id="rId10"/>
            </p:custDataLst>
          </p:nvPr>
        </p:nvSpPr>
        <p:spPr bwMode="auto">
          <a:xfrm>
            <a:off x="5199184" y="2765181"/>
            <a:ext cx="487974" cy="140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marL="371461" indent="-371461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67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804833" indent="-309551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238204" indent="-24764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733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733487" indent="-24764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517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228768" indent="-24764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3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724050" indent="-247640" algn="l" defTabSz="99056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19333" indent="-247640" algn="l" defTabSz="99056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14614" indent="-247640" algn="l" defTabSz="99056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09896" indent="-247640" algn="l" defTabSz="99056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buNone/>
            </a:pPr>
            <a:fld id="{91473711-D5C6-426F-A53D-678721A5B484}" type="datetime'''''''T''''E''''''''''Н''T'''''''''' ''''''''A''''6'">
              <a:rPr lang="sr-Latn-RS" altLang="en-US" sz="923" b="1">
                <a:sym typeface="Arial" panose="020B0604020202020204" pitchFamily="34" charset="0"/>
              </a:rPr>
              <a:pPr marL="0" indent="0" algn="r">
                <a:spcBef>
                  <a:spcPct val="0"/>
                </a:spcBef>
                <a:buNone/>
              </a:pPr>
              <a:t>TEНT A6</a:t>
            </a:fld>
            <a:endParaRPr lang="sr-Latn-RS" altLang="en-US" sz="923" b="1" dirty="0">
              <a:sym typeface="Arial" panose="020B0604020202020204" pitchFamily="34" charset="0"/>
            </a:endParaRPr>
          </a:p>
        </p:txBody>
      </p:sp>
      <p:sp>
        <p:nvSpPr>
          <p:cNvPr id="14" name="Text Placeholder 2"/>
          <p:cNvSpPr>
            <a:spLocks noGrp="1"/>
          </p:cNvSpPr>
          <p:nvPr>
            <p:custDataLst>
              <p:tags r:id="rId11"/>
            </p:custDataLst>
          </p:nvPr>
        </p:nvSpPr>
        <p:spPr bwMode="auto">
          <a:xfrm>
            <a:off x="5199184" y="3024554"/>
            <a:ext cx="487974" cy="140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marL="371461" indent="-371461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67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804833" indent="-309551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238204" indent="-24764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733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733487" indent="-24764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517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228768" indent="-24764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3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724050" indent="-247640" algn="l" defTabSz="99056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19333" indent="-247640" algn="l" defTabSz="99056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14614" indent="-247640" algn="l" defTabSz="99056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09896" indent="-247640" algn="l" defTabSz="99056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buNone/>
            </a:pPr>
            <a:fld id="{7544E17E-52B2-4057-9009-0FB7B6608E24}" type="datetime'''T''''''''''''''E''''''''НT'''' B''''''''''''''''''''1'''''''">
              <a:rPr lang="sr-Latn-RS" altLang="en-US" sz="923" b="1">
                <a:sym typeface="Arial" panose="020B0604020202020204" pitchFamily="34" charset="0"/>
              </a:rPr>
              <a:pPr marL="0" indent="0" algn="r">
                <a:spcBef>
                  <a:spcPct val="0"/>
                </a:spcBef>
                <a:buNone/>
              </a:pPr>
              <a:t>TEНT B1</a:t>
            </a:fld>
            <a:endParaRPr lang="sr-Latn-RS" altLang="en-US" sz="923" b="1" dirty="0">
              <a:sym typeface="Arial" panose="020B0604020202020204" pitchFamily="34" charset="0"/>
            </a:endParaRPr>
          </a:p>
        </p:txBody>
      </p:sp>
      <p:sp>
        <p:nvSpPr>
          <p:cNvPr id="15" name="Text Placeholder 2"/>
          <p:cNvSpPr>
            <a:spLocks noGrp="1"/>
          </p:cNvSpPr>
          <p:nvPr>
            <p:custDataLst>
              <p:tags r:id="rId12"/>
            </p:custDataLst>
          </p:nvPr>
        </p:nvSpPr>
        <p:spPr bwMode="auto">
          <a:xfrm>
            <a:off x="5199184" y="3283927"/>
            <a:ext cx="487974" cy="140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marL="371461" indent="-371461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67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804833" indent="-309551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238204" indent="-24764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733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733487" indent="-24764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517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228768" indent="-24764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3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724050" indent="-247640" algn="l" defTabSz="99056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19333" indent="-247640" algn="l" defTabSz="99056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14614" indent="-247640" algn="l" defTabSz="99056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09896" indent="-247640" algn="l" defTabSz="99056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buNone/>
            </a:pPr>
            <a:fld id="{02E7114B-AE7D-454F-8030-0F7F51AD560C}" type="datetime'T''''''''''''''''''EН''T'''''''''''''''''''''''''''' B2'''">
              <a:rPr lang="sr-Latn-RS" altLang="en-US" sz="923" b="1">
                <a:sym typeface="Arial" panose="020B0604020202020204" pitchFamily="34" charset="0"/>
              </a:rPr>
              <a:pPr marL="0" indent="0" algn="r">
                <a:spcBef>
                  <a:spcPct val="0"/>
                </a:spcBef>
                <a:buNone/>
              </a:pPr>
              <a:t>TEНT B2</a:t>
            </a:fld>
            <a:endParaRPr lang="sr-Latn-RS" altLang="en-US" sz="923" b="1" dirty="0">
              <a:sym typeface="Arial" panose="020B0604020202020204" pitchFamily="34" charset="0"/>
            </a:endParaRPr>
          </a:p>
        </p:txBody>
      </p:sp>
      <p:sp>
        <p:nvSpPr>
          <p:cNvPr id="16" name="Text Placeholder 2"/>
          <p:cNvSpPr>
            <a:spLocks noGrp="1"/>
          </p:cNvSpPr>
          <p:nvPr>
            <p:custDataLst>
              <p:tags r:id="rId13"/>
            </p:custDataLst>
          </p:nvPr>
        </p:nvSpPr>
        <p:spPr bwMode="auto">
          <a:xfrm>
            <a:off x="5062905" y="3543300"/>
            <a:ext cx="624254" cy="140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marL="371461" indent="-371461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67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804833" indent="-309551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238204" indent="-24764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733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733487" indent="-24764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517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228768" indent="-24764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3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724050" indent="-247640" algn="l" defTabSz="99056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19333" indent="-247640" algn="l" defTabSz="99056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14614" indent="-247640" algn="l" defTabSz="99056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09896" indent="-247640" algn="l" defTabSz="99056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buNone/>
            </a:pPr>
            <a:fld id="{40943BB9-38CF-467C-9048-3E8CFD220F27}" type="datetime'T''E'''''' ''Mo''''р''''''''''а''''в''''а'''''''''''''''''''">
              <a:rPr lang="sr-Latn-RS" altLang="en-US" sz="923" b="1">
                <a:sym typeface="Arial" panose="020B0604020202020204" pitchFamily="34" charset="0"/>
              </a:rPr>
              <a:pPr marL="0" indent="0" algn="r">
                <a:spcBef>
                  <a:spcPct val="0"/>
                </a:spcBef>
                <a:buNone/>
              </a:pPr>
              <a:t>TE Moрава</a:t>
            </a:fld>
            <a:endParaRPr lang="sr-Latn-RS" altLang="en-US" sz="923" b="1" dirty="0">
              <a:sym typeface="Arial" panose="020B0604020202020204" pitchFamily="34" charset="0"/>
            </a:endParaRPr>
          </a:p>
        </p:txBody>
      </p:sp>
      <p:sp>
        <p:nvSpPr>
          <p:cNvPr id="17" name="Text Placeholder 2"/>
          <p:cNvSpPr>
            <a:spLocks noGrp="1"/>
          </p:cNvSpPr>
          <p:nvPr>
            <p:custDataLst>
              <p:tags r:id="rId14"/>
            </p:custDataLst>
          </p:nvPr>
        </p:nvSpPr>
        <p:spPr bwMode="auto">
          <a:xfrm>
            <a:off x="4755173" y="3802674"/>
            <a:ext cx="931985" cy="140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marL="371461" indent="-371461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67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804833" indent="-309551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238204" indent="-24764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733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733487" indent="-24764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517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228768" indent="-24764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3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724050" indent="-247640" algn="l" defTabSz="99056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19333" indent="-247640" algn="l" defTabSz="99056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14614" indent="-247640" algn="l" defTabSz="99056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09896" indent="-247640" algn="l" defTabSz="99056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buNone/>
            </a:pPr>
            <a:fld id="{EA19F26A-7750-4ADA-918F-2A5E3D616957}" type="datetime'''TE'' ''''''''K''''''''''''o''лу''б''ар''а ''''''''A''''1'">
              <a:rPr lang="sr-Latn-RS" altLang="en-US" sz="923" b="1">
                <a:sym typeface="Arial" panose="020B0604020202020204" pitchFamily="34" charset="0"/>
              </a:rPr>
              <a:pPr marL="0" indent="0" algn="r">
                <a:spcBef>
                  <a:spcPct val="0"/>
                </a:spcBef>
                <a:buNone/>
              </a:pPr>
              <a:t>TE Koлубара A1</a:t>
            </a:fld>
            <a:endParaRPr lang="sr-Latn-RS" altLang="en-US" sz="923" b="1" dirty="0">
              <a:sym typeface="Arial" panose="020B0604020202020204" pitchFamily="34" charset="0"/>
            </a:endParaRPr>
          </a:p>
        </p:txBody>
      </p:sp>
      <p:sp>
        <p:nvSpPr>
          <p:cNvPr id="18" name="Text Placeholder 2"/>
          <p:cNvSpPr>
            <a:spLocks noGrp="1"/>
          </p:cNvSpPr>
          <p:nvPr>
            <p:custDataLst>
              <p:tags r:id="rId15"/>
            </p:custDataLst>
          </p:nvPr>
        </p:nvSpPr>
        <p:spPr bwMode="auto">
          <a:xfrm>
            <a:off x="4755173" y="4062046"/>
            <a:ext cx="931985" cy="140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marL="371461" indent="-371461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67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804833" indent="-309551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238204" indent="-24764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733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733487" indent="-24764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517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228768" indent="-24764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3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724050" indent="-247640" algn="l" defTabSz="99056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19333" indent="-247640" algn="l" defTabSz="99056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14614" indent="-247640" algn="l" defTabSz="99056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09896" indent="-247640" algn="l" defTabSz="99056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buNone/>
            </a:pPr>
            <a:fld id="{F3E79161-40B0-418D-AC56-AF27ECB3F387}" type="datetime'''''TE'''' K''''''oл''уб''''''''''''''а''''''''''ра A2'''">
              <a:rPr lang="sr-Latn-RS" altLang="en-US" sz="923" b="1">
                <a:sym typeface="Arial" panose="020B0604020202020204" pitchFamily="34" charset="0"/>
              </a:rPr>
              <a:pPr marL="0" indent="0" algn="r">
                <a:spcBef>
                  <a:spcPct val="0"/>
                </a:spcBef>
                <a:buNone/>
              </a:pPr>
              <a:t>TE Koлубара A2</a:t>
            </a:fld>
            <a:endParaRPr lang="sr-Latn-RS" altLang="en-US" sz="923" b="1" dirty="0">
              <a:sym typeface="Arial" panose="020B0604020202020204" pitchFamily="34" charset="0"/>
            </a:endParaRPr>
          </a:p>
        </p:txBody>
      </p:sp>
      <p:sp>
        <p:nvSpPr>
          <p:cNvPr id="19" name="Text Placeholder 2"/>
          <p:cNvSpPr>
            <a:spLocks noGrp="1"/>
          </p:cNvSpPr>
          <p:nvPr>
            <p:custDataLst>
              <p:tags r:id="rId16"/>
            </p:custDataLst>
          </p:nvPr>
        </p:nvSpPr>
        <p:spPr bwMode="auto">
          <a:xfrm>
            <a:off x="4755173" y="4321420"/>
            <a:ext cx="931985" cy="140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marL="371461" indent="-371461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67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804833" indent="-309551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238204" indent="-24764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733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733487" indent="-24764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517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228768" indent="-24764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3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724050" indent="-247640" algn="l" defTabSz="99056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19333" indent="-247640" algn="l" defTabSz="99056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14614" indent="-247640" algn="l" defTabSz="99056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09896" indent="-247640" algn="l" defTabSz="99056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buNone/>
            </a:pPr>
            <a:fld id="{34696755-1A56-408E-A415-FE36174198B7}" type="datetime'''''TE'' ''Ko''''л''''''''''''у''''бар''''''а A''3'">
              <a:rPr lang="sr-Latn-RS" altLang="en-US" sz="923" b="1">
                <a:sym typeface="Arial" panose="020B0604020202020204" pitchFamily="34" charset="0"/>
              </a:rPr>
              <a:pPr marL="0" indent="0" algn="r">
                <a:spcBef>
                  <a:spcPct val="0"/>
                </a:spcBef>
                <a:buNone/>
              </a:pPr>
              <a:t>TE Koлубара A3</a:t>
            </a:fld>
            <a:endParaRPr lang="sr-Latn-RS" altLang="en-US" sz="923" b="1" dirty="0">
              <a:sym typeface="Arial" panose="020B0604020202020204" pitchFamily="34" charset="0"/>
            </a:endParaRPr>
          </a:p>
        </p:txBody>
      </p:sp>
      <p:sp>
        <p:nvSpPr>
          <p:cNvPr id="20" name="Text Placeholder 2"/>
          <p:cNvSpPr>
            <a:spLocks noGrp="1"/>
          </p:cNvSpPr>
          <p:nvPr>
            <p:custDataLst>
              <p:tags r:id="rId17"/>
            </p:custDataLst>
          </p:nvPr>
        </p:nvSpPr>
        <p:spPr bwMode="auto">
          <a:xfrm>
            <a:off x="4755173" y="4585189"/>
            <a:ext cx="931985" cy="140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marL="371461" indent="-371461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67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804833" indent="-309551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238204" indent="-24764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733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733487" indent="-24764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517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228768" indent="-24764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3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724050" indent="-247640" algn="l" defTabSz="99056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19333" indent="-247640" algn="l" defTabSz="99056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14614" indent="-247640" algn="l" defTabSz="99056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09896" indent="-247640" algn="l" defTabSz="99056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buNone/>
            </a:pPr>
            <a:fld id="{00C0BB3E-9AE6-4987-B4AB-B4DB85FC03E1}" type="datetime'''T''''''''E ''K''''o''''''л''''''у''''бар''а ''A''5'''''''">
              <a:rPr lang="sr-Latn-RS" altLang="en-US" sz="923" b="1">
                <a:sym typeface="Arial" panose="020B0604020202020204" pitchFamily="34" charset="0"/>
              </a:rPr>
              <a:pPr marL="0" indent="0" algn="r">
                <a:spcBef>
                  <a:spcPct val="0"/>
                </a:spcBef>
                <a:buNone/>
              </a:pPr>
              <a:t>TE Koлубара A5</a:t>
            </a:fld>
            <a:endParaRPr lang="sr-Latn-RS" altLang="en-US" sz="923" b="1" dirty="0">
              <a:sym typeface="Arial" panose="020B0604020202020204" pitchFamily="34" charset="0"/>
            </a:endParaRPr>
          </a:p>
        </p:txBody>
      </p:sp>
      <p:sp>
        <p:nvSpPr>
          <p:cNvPr id="21" name="Text Placeholder 2"/>
          <p:cNvSpPr>
            <a:spLocks noGrp="1"/>
          </p:cNvSpPr>
          <p:nvPr>
            <p:custDataLst>
              <p:tags r:id="rId18"/>
            </p:custDataLst>
          </p:nvPr>
        </p:nvSpPr>
        <p:spPr bwMode="auto">
          <a:xfrm>
            <a:off x="4762501" y="4844562"/>
            <a:ext cx="924658" cy="140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marL="371461" indent="-371461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67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804833" indent="-309551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238204" indent="-24764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733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733487" indent="-24764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517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228768" indent="-24764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3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724050" indent="-247640" algn="l" defTabSz="99056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19333" indent="-247640" algn="l" defTabSz="99056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14614" indent="-247640" algn="l" defTabSz="99056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09896" indent="-247640" algn="l" defTabSz="99056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buNone/>
            </a:pPr>
            <a:fld id="{1223C14E-3F1F-4E82-B1C2-D1EA9253D841}" type="datetime'T''''''''E'' ''''K''o''''''''''''''ст''о''л''а''''ц'' A''1'">
              <a:rPr lang="sr-Latn-RS" altLang="en-US" sz="923" b="1">
                <a:sym typeface="Arial" panose="020B0604020202020204" pitchFamily="34" charset="0"/>
              </a:rPr>
              <a:pPr marL="0" indent="0" algn="r">
                <a:spcBef>
                  <a:spcPct val="0"/>
                </a:spcBef>
                <a:buNone/>
              </a:pPr>
              <a:t>TE Koстолац A1</a:t>
            </a:fld>
            <a:endParaRPr lang="sr-Latn-RS" altLang="en-US" sz="923" b="1" dirty="0">
              <a:sym typeface="Arial" panose="020B0604020202020204" pitchFamily="34" charset="0"/>
            </a:endParaRPr>
          </a:p>
        </p:txBody>
      </p:sp>
      <p:sp>
        <p:nvSpPr>
          <p:cNvPr id="22" name="Text Placeholder 2"/>
          <p:cNvSpPr>
            <a:spLocks noGrp="1"/>
          </p:cNvSpPr>
          <p:nvPr>
            <p:custDataLst>
              <p:tags r:id="rId19"/>
            </p:custDataLst>
          </p:nvPr>
        </p:nvSpPr>
        <p:spPr bwMode="auto">
          <a:xfrm>
            <a:off x="4730261" y="5103935"/>
            <a:ext cx="956897" cy="140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marL="371461" indent="-371461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67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804833" indent="-309551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238204" indent="-24764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733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733487" indent="-24764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517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228768" indent="-24764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3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724050" indent="-247640" algn="l" defTabSz="99056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19333" indent="-247640" algn="l" defTabSz="99056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14614" indent="-247640" algn="l" defTabSz="99056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09896" indent="-247640" algn="l" defTabSz="99056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buNone/>
            </a:pPr>
            <a:fld id="{F98808DC-7874-478B-A74C-2BFD03C3DEC3}" type="datetime'''''''TE''''''  K''''o''''''''''''ст''''о''''''''л''ац'' A2'''">
              <a:rPr lang="sr-Latn-RS" altLang="en-US" sz="923" b="1">
                <a:sym typeface="Arial" panose="020B0604020202020204" pitchFamily="34" charset="0"/>
              </a:rPr>
              <a:pPr marL="0" indent="0" algn="r">
                <a:spcBef>
                  <a:spcPct val="0"/>
                </a:spcBef>
                <a:buNone/>
              </a:pPr>
              <a:t>TE  Koстолац A2</a:t>
            </a:fld>
            <a:endParaRPr lang="sr-Latn-RS" altLang="en-US" sz="923" b="1" dirty="0">
              <a:sym typeface="Arial" panose="020B0604020202020204" pitchFamily="34" charset="0"/>
            </a:endParaRPr>
          </a:p>
        </p:txBody>
      </p:sp>
      <p:sp>
        <p:nvSpPr>
          <p:cNvPr id="23" name="Text Placeholder 2"/>
          <p:cNvSpPr>
            <a:spLocks noGrp="1"/>
          </p:cNvSpPr>
          <p:nvPr>
            <p:custDataLst>
              <p:tags r:id="rId20"/>
            </p:custDataLst>
          </p:nvPr>
        </p:nvSpPr>
        <p:spPr bwMode="auto">
          <a:xfrm>
            <a:off x="4730261" y="5363308"/>
            <a:ext cx="956897" cy="140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marL="371461" indent="-371461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67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804833" indent="-309551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238204" indent="-24764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733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733487" indent="-24764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517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228768" indent="-24764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3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724050" indent="-247640" algn="l" defTabSz="99056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19333" indent="-247640" algn="l" defTabSz="99056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14614" indent="-247640" algn="l" defTabSz="99056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09896" indent="-247640" algn="l" defTabSz="99056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buNone/>
            </a:pPr>
            <a:fld id="{90CB2F10-C38E-4EA1-AEA6-E05DB2F4E137}" type="datetime'''''TE''''  K''o''с''''''т''о''''''''''ла''ц'''' Б''''1'''">
              <a:rPr lang="sr-Latn-RS" altLang="en-US" sz="923" b="1">
                <a:sym typeface="Arial" panose="020B0604020202020204" pitchFamily="34" charset="0"/>
              </a:rPr>
              <a:pPr marL="0" indent="0" algn="r">
                <a:spcBef>
                  <a:spcPct val="0"/>
                </a:spcBef>
                <a:buNone/>
              </a:pPr>
              <a:t>TE  Koстолац Б1</a:t>
            </a:fld>
            <a:endParaRPr lang="sr-Latn-RS" altLang="en-US" sz="923" b="1" dirty="0">
              <a:sym typeface="Arial" panose="020B0604020202020204" pitchFamily="34" charset="0"/>
            </a:endParaRPr>
          </a:p>
        </p:txBody>
      </p:sp>
      <p:sp>
        <p:nvSpPr>
          <p:cNvPr id="24" name="Text Placeholder 2"/>
          <p:cNvSpPr>
            <a:spLocks noGrp="1"/>
          </p:cNvSpPr>
          <p:nvPr>
            <p:custDataLst>
              <p:tags r:id="rId21"/>
            </p:custDataLst>
          </p:nvPr>
        </p:nvSpPr>
        <p:spPr bwMode="auto">
          <a:xfrm>
            <a:off x="4730261" y="5622681"/>
            <a:ext cx="956897" cy="140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marL="371461" indent="-371461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67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804833" indent="-309551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238204" indent="-24764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733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733487" indent="-24764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517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228768" indent="-24764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3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724050" indent="-247640" algn="l" defTabSz="99056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19333" indent="-247640" algn="l" defTabSz="99056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14614" indent="-247640" algn="l" defTabSz="99056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09896" indent="-247640" algn="l" defTabSz="99056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buNone/>
            </a:pPr>
            <a:fld id="{A45743DE-0C50-4CF3-86D6-0BF72233DCF6}" type="datetime'''''''''''T''''E '''''''''''''' ''''''K''oстолац'''' Б2'''''">
              <a:rPr lang="sr-Latn-RS" altLang="en-US" sz="923" b="1">
                <a:sym typeface="Arial" panose="020B0604020202020204" pitchFamily="34" charset="0"/>
              </a:rPr>
              <a:pPr marL="0" indent="0" algn="r">
                <a:spcBef>
                  <a:spcPct val="0"/>
                </a:spcBef>
                <a:buNone/>
              </a:pPr>
              <a:t>TE  Koстолац Б2</a:t>
            </a:fld>
            <a:endParaRPr lang="sr-Latn-RS" altLang="en-US" sz="923" b="1" dirty="0">
              <a:sym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5435869"/>
              </p:ext>
            </p:extLst>
          </p:nvPr>
        </p:nvGraphicFramePr>
        <p:xfrm>
          <a:off x="188507" y="1484784"/>
          <a:ext cx="4334595" cy="4278576"/>
        </p:xfrm>
        <a:graphic>
          <a:graphicData uri="http://schemas.openxmlformats.org/drawingml/2006/table">
            <a:tbl>
              <a:tblPr/>
              <a:tblGrid>
                <a:gridCol w="143330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3574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0509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7819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8225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8864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  <a:p>
                      <a:pPr algn="ctr" fontAlgn="ctr"/>
                      <a:r>
                        <a:rPr lang="sr-Cyrl-RS" sz="9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Назив електране</a:t>
                      </a:r>
                      <a:endParaRPr lang="sr-Cyrl-RS" sz="9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en-US" sz="9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en-US" sz="9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100" b="1" i="1" u="none" strike="noStrike" dirty="0">
                          <a:effectLst/>
                          <a:latin typeface="Times New Roman CE" panose="02020603050405020304" pitchFamily="18" charset="0"/>
                        </a:rPr>
                        <a:t> </a:t>
                      </a:r>
                    </a:p>
                  </a:txBody>
                  <a:tcPr marL="8646" marR="8646" marT="86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 dirty="0">
                          <a:effectLst/>
                          <a:latin typeface="Times New Roman CE" panose="02020603050405020304" pitchFamily="18" charset="0"/>
                        </a:rPr>
                        <a:t> 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sr-Cyrl-RS" sz="9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Блок</a:t>
                      </a:r>
                      <a:endParaRPr lang="en-US" sz="900" b="1" i="0" u="none" strike="noStrike" kern="120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en-US" sz="9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en-US" sz="9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100" b="1" i="1" u="none" strike="noStrike" dirty="0">
                          <a:effectLst/>
                          <a:latin typeface="Times New Roman CE" panose="02020603050405020304" pitchFamily="18" charset="0"/>
                        </a:rPr>
                        <a:t> </a:t>
                      </a:r>
                    </a:p>
                  </a:txBody>
                  <a:tcPr marL="8646" marR="8646" marT="86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sr-Cyrl-RS" sz="9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Година пуштања у погон</a:t>
                      </a:r>
                      <a:endParaRPr lang="en-US" sz="900" b="1" i="0" u="none" strike="noStrike" kern="120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en-US" sz="9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 fontAlgn="b"/>
                      <a:r>
                        <a:rPr lang="en-US" sz="1100" b="1" i="1" u="none" strike="noStrike" dirty="0">
                          <a:effectLst/>
                          <a:latin typeface="Times New Roman CE" panose="02020603050405020304" pitchFamily="18" charset="0"/>
                        </a:rPr>
                        <a:t> </a:t>
                      </a:r>
                    </a:p>
                  </a:txBody>
                  <a:tcPr marL="8646" marR="8646" marT="86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sr-Cyrl-RS" sz="9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Инсталирана снага</a:t>
                      </a:r>
                      <a:endParaRPr lang="en-US" sz="900" b="1" i="0" u="none" strike="noStrike" kern="120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8646" marR="8646" marT="86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sr-Cyrl-RS" sz="9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Снага на прагу</a:t>
                      </a:r>
                      <a:endParaRPr lang="en-US" sz="900" b="1" i="0" u="none" strike="noStrike" kern="120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algn="ctr" fontAlgn="b"/>
                      <a:r>
                        <a:rPr lang="en-US" sz="1100" b="1" i="1" u="none" strike="noStrike" dirty="0">
                          <a:effectLst/>
                          <a:latin typeface="Times New Roman CE" panose="02020603050405020304" pitchFamily="18" charset="0"/>
                        </a:rPr>
                        <a:t> </a:t>
                      </a:r>
                    </a:p>
                  </a:txBody>
                  <a:tcPr marL="8646" marR="8646" marT="86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5998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254061"/>
                          </a:solidFill>
                          <a:effectLst/>
                          <a:latin typeface="Times New Roman CE" panose="02020603050405020304" pitchFamily="18" charset="0"/>
                        </a:rPr>
                        <a:t> </a:t>
                      </a:r>
                    </a:p>
                  </a:txBody>
                  <a:tcPr marL="8646" marR="8646" marT="8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254061"/>
                          </a:solidFill>
                          <a:effectLst/>
                          <a:latin typeface="Times New Roman CE" panose="02020603050405020304" pitchFamily="18" charset="0"/>
                        </a:rPr>
                        <a:t> </a:t>
                      </a:r>
                    </a:p>
                  </a:txBody>
                  <a:tcPr marL="8646" marR="8646" marT="86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254061"/>
                          </a:solidFill>
                          <a:effectLst/>
                          <a:latin typeface="Times New Roman CE" panose="02020603050405020304" pitchFamily="18" charset="0"/>
                        </a:rPr>
                        <a:t> </a:t>
                      </a:r>
                    </a:p>
                  </a:txBody>
                  <a:tcPr marL="8646" marR="8646" marT="8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254061"/>
                          </a:solidFill>
                          <a:effectLst/>
                          <a:latin typeface="Times New Roman CE" panose="02020603050405020304" pitchFamily="18" charset="0"/>
                        </a:rPr>
                        <a:t> </a:t>
                      </a:r>
                    </a:p>
                  </a:txBody>
                  <a:tcPr marL="8646" marR="8646" marT="8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254061"/>
                          </a:solidFill>
                          <a:effectLst/>
                          <a:latin typeface="Times New Roman CE" panose="02020603050405020304" pitchFamily="18" charset="0"/>
                        </a:rPr>
                        <a:t> </a:t>
                      </a:r>
                    </a:p>
                  </a:txBody>
                  <a:tcPr marL="8646" marR="8646" marT="86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90125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000" b="0" i="0" u="none" strike="noStrike" dirty="0" smtClean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</a:t>
                      </a:r>
                      <a:r>
                        <a:rPr lang="en-US" sz="1000" b="0" i="0" u="none" strike="noStrike" dirty="0" smtClean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r>
                        <a:rPr lang="sr-Cyrl-RS" sz="1000" b="0" i="0" u="none" strike="noStrike" dirty="0" smtClean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0" i="1" u="none" strike="noStrike" dirty="0" smtClean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„</a:t>
                      </a:r>
                      <a:r>
                        <a:rPr lang="sr-Cyrl-RS" sz="1000" b="0" i="0" u="none" strike="noStrike" dirty="0" smtClean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Никола</a:t>
                      </a:r>
                      <a:r>
                        <a:rPr lang="sr-Cyrl-RS" sz="1000" b="0" i="0" u="none" strike="noStrike" baseline="0" dirty="0" smtClean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Тесла</a:t>
                      </a:r>
                      <a:r>
                        <a:rPr lang="en-US" sz="1000" b="0" i="0" u="none" strike="noStrike" dirty="0" smtClean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</a:t>
                      </a:r>
                      <a:r>
                        <a:rPr lang="en-US" sz="1000" b="0" i="1" u="none" strike="noStrike" dirty="0" smtClean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</a:t>
                      </a:r>
                      <a:endParaRPr lang="en-US" sz="1000" b="0" i="1" u="none" strike="noStrike" dirty="0">
                        <a:solidFill>
                          <a:srgbClr val="25406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46" marR="8646" marT="8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A1</a:t>
                      </a:r>
                    </a:p>
                  </a:txBody>
                  <a:tcPr marL="8646" marR="8646" marT="86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1970.</a:t>
                      </a:r>
                    </a:p>
                  </a:txBody>
                  <a:tcPr marL="8646" marR="8646" marT="8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90564" rtl="0" eaLnBrk="1" fontAlgn="b" latinLnBrk="0" hangingPunct="1"/>
                      <a:r>
                        <a:rPr lang="en-US" sz="1000" b="0" i="0" u="none" strike="noStrike" kern="1200" dirty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90564" rtl="0" eaLnBrk="1" fontAlgn="b" latinLnBrk="0" hangingPunct="1"/>
                      <a:r>
                        <a:rPr lang="en-US" sz="1000" b="0" i="0" u="none" strike="noStrike" kern="120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90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>
                          <a:solidFill>
                            <a:srgbClr val="254061"/>
                          </a:solidFill>
                          <a:effectLst/>
                          <a:latin typeface="Times New Roman CE" panose="02020603050405020304" pitchFamily="18" charset="0"/>
                        </a:rPr>
                        <a:t> </a:t>
                      </a:r>
                    </a:p>
                  </a:txBody>
                  <a:tcPr marL="8646" marR="8646" marT="8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A2</a:t>
                      </a:r>
                    </a:p>
                  </a:txBody>
                  <a:tcPr marL="8646" marR="8646" marT="86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1970.</a:t>
                      </a:r>
                    </a:p>
                  </a:txBody>
                  <a:tcPr marL="8646" marR="8646" marT="8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90564" rtl="0" eaLnBrk="1" fontAlgn="b" latinLnBrk="0" hangingPunct="1"/>
                      <a:r>
                        <a:rPr lang="en-US" sz="1000" b="0" i="0" u="none" strike="noStrike" kern="1200" dirty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90564" rtl="0" eaLnBrk="1" fontAlgn="b" latinLnBrk="0" hangingPunct="1"/>
                      <a:r>
                        <a:rPr lang="en-US" sz="1000" b="0" i="0" u="none" strike="noStrike" kern="1200" dirty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90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>
                          <a:solidFill>
                            <a:srgbClr val="254061"/>
                          </a:solidFill>
                          <a:effectLst/>
                          <a:latin typeface="Times New Roman CE" panose="02020603050405020304" pitchFamily="18" charset="0"/>
                        </a:rPr>
                        <a:t> </a:t>
                      </a:r>
                    </a:p>
                  </a:txBody>
                  <a:tcPr marL="8646" marR="8646" marT="8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A3</a:t>
                      </a:r>
                    </a:p>
                  </a:txBody>
                  <a:tcPr marL="8646" marR="8646" marT="86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1976.</a:t>
                      </a:r>
                    </a:p>
                  </a:txBody>
                  <a:tcPr marL="8646" marR="8646" marT="8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90564" rtl="0" eaLnBrk="1" fontAlgn="b" latinLnBrk="0" hangingPunct="1"/>
                      <a:r>
                        <a:rPr lang="en-US" sz="1000" b="0" i="0" u="none" strike="noStrike" kern="1200" dirty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90564" rtl="0" eaLnBrk="1" fontAlgn="b" latinLnBrk="0" hangingPunct="1"/>
                      <a:r>
                        <a:rPr lang="en-US" sz="1000" b="0" i="0" u="none" strike="noStrike" kern="1200" dirty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90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 dirty="0">
                          <a:solidFill>
                            <a:srgbClr val="254061"/>
                          </a:solidFill>
                          <a:effectLst/>
                          <a:latin typeface="Times New Roman CE" panose="02020603050405020304" pitchFamily="18" charset="0"/>
                        </a:rPr>
                        <a:t> </a:t>
                      </a:r>
                    </a:p>
                  </a:txBody>
                  <a:tcPr marL="8646" marR="8646" marT="8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A4</a:t>
                      </a:r>
                    </a:p>
                  </a:txBody>
                  <a:tcPr marL="8646" marR="8646" marT="86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1978.</a:t>
                      </a:r>
                    </a:p>
                  </a:txBody>
                  <a:tcPr marL="8646" marR="8646" marT="8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90564" rtl="0" eaLnBrk="1" fontAlgn="b" latinLnBrk="0" hangingPunct="1"/>
                      <a:r>
                        <a:rPr lang="en-US" sz="1000" b="0" i="0" u="none" strike="noStrike" kern="1200" dirty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308.5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90564" rtl="0" eaLnBrk="1" fontAlgn="b" latinLnBrk="0" hangingPunct="1"/>
                      <a:r>
                        <a:rPr lang="en-US" sz="1000" b="0" i="0" u="none" strike="noStrike" kern="1200" dirty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90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>
                          <a:solidFill>
                            <a:srgbClr val="254061"/>
                          </a:solidFill>
                          <a:effectLst/>
                          <a:latin typeface="Times New Roman CE" panose="02020603050405020304" pitchFamily="18" charset="0"/>
                        </a:rPr>
                        <a:t> </a:t>
                      </a:r>
                    </a:p>
                  </a:txBody>
                  <a:tcPr marL="8646" marR="8646" marT="8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A5</a:t>
                      </a:r>
                    </a:p>
                  </a:txBody>
                  <a:tcPr marL="8646" marR="8646" marT="86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1979.</a:t>
                      </a:r>
                    </a:p>
                  </a:txBody>
                  <a:tcPr marL="8646" marR="8646" marT="8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90564" rtl="0" eaLnBrk="1" fontAlgn="b" latinLnBrk="0" hangingPunct="1"/>
                      <a:r>
                        <a:rPr lang="en-US" sz="1000" b="0" i="0" u="none" strike="noStrike" kern="1200" dirty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90564" rtl="0" eaLnBrk="1" fontAlgn="b" latinLnBrk="0" hangingPunct="1"/>
                      <a:r>
                        <a:rPr lang="en-US" sz="1000" b="0" i="0" u="none" strike="noStrike" kern="1200" dirty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90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 dirty="0">
                          <a:solidFill>
                            <a:srgbClr val="254061"/>
                          </a:solidFill>
                          <a:effectLst/>
                          <a:latin typeface="Times New Roman CE" panose="02020603050405020304" pitchFamily="18" charset="0"/>
                        </a:rPr>
                        <a:t> </a:t>
                      </a:r>
                    </a:p>
                  </a:txBody>
                  <a:tcPr marL="8646" marR="8646" marT="8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A6</a:t>
                      </a:r>
                    </a:p>
                  </a:txBody>
                  <a:tcPr marL="8646" marR="8646" marT="86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1979.</a:t>
                      </a:r>
                    </a:p>
                  </a:txBody>
                  <a:tcPr marL="8646" marR="8646" marT="8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90564" rtl="0" eaLnBrk="1" fontAlgn="b" latinLnBrk="0" hangingPunct="1"/>
                      <a:r>
                        <a:rPr lang="en-US" sz="1000" b="0" i="0" u="none" strike="noStrike" kern="1200" dirty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347.5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90564" rtl="0" eaLnBrk="1" fontAlgn="b" latinLnBrk="0" hangingPunct="1"/>
                      <a:r>
                        <a:rPr lang="en-US" sz="1000" b="0" i="0" u="none" strike="noStrike" kern="1200" dirty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320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90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</a:t>
                      </a:r>
                      <a:r>
                        <a:rPr lang="sr-Cyrl-RS" sz="1000" b="0" i="0" u="none" strike="noStrike" dirty="0" smtClean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0" i="0" u="none" strike="noStrike" dirty="0" smtClean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„</a:t>
                      </a:r>
                      <a:r>
                        <a:rPr lang="sr-Cyrl-RS" sz="1000" b="0" i="0" u="none" strike="noStrike" dirty="0" smtClean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Никола Тесла Б</a:t>
                      </a:r>
                      <a:r>
                        <a:rPr lang="en-US" sz="1000" b="0" i="0" u="none" strike="noStrike" dirty="0" smtClean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</a:t>
                      </a:r>
                      <a:endParaRPr lang="en-US" sz="1000" b="0" i="0" u="none" strike="noStrike" dirty="0">
                        <a:solidFill>
                          <a:srgbClr val="25406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46" marR="8646" marT="8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000" b="0" i="0" u="none" strike="noStrike" dirty="0" smtClean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</a:t>
                      </a:r>
                      <a:r>
                        <a:rPr lang="en-US" sz="1000" b="0" i="0" u="none" strike="noStrike" dirty="0" smtClean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25406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46" marR="8646" marT="86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1983.</a:t>
                      </a:r>
                    </a:p>
                  </a:txBody>
                  <a:tcPr marL="8646" marR="8646" marT="8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000" b="0" i="0" u="none" strike="noStrike" dirty="0" smtClean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650</a:t>
                      </a:r>
                      <a:endParaRPr lang="en-US" sz="1000" b="0" i="0" u="none" strike="noStrike" dirty="0">
                        <a:solidFill>
                          <a:srgbClr val="25406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46" marR="8646" marT="8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000" b="0" i="0" u="none" strike="noStrike" dirty="0" smtClean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610</a:t>
                      </a:r>
                      <a:endParaRPr lang="en-US" sz="1000" b="0" i="0" u="none" strike="noStrike" dirty="0">
                        <a:solidFill>
                          <a:srgbClr val="25406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46" marR="8646" marT="86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90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1" u="none" strike="noStrike" dirty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8646" marR="8646" marT="8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000" b="0" i="0" u="none" strike="noStrike" dirty="0" smtClean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</a:t>
                      </a:r>
                      <a:r>
                        <a:rPr lang="en-US" sz="1000" b="0" i="0" u="none" strike="noStrike" dirty="0" smtClean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25406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46" marR="8646" marT="86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1985.</a:t>
                      </a:r>
                    </a:p>
                  </a:txBody>
                  <a:tcPr marL="8646" marR="8646" marT="8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000" b="0" i="0" u="none" strike="noStrike" dirty="0" smtClean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650</a:t>
                      </a:r>
                      <a:endParaRPr lang="en-US" sz="1000" b="0" i="0" u="none" strike="noStrike" dirty="0">
                        <a:solidFill>
                          <a:srgbClr val="25406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46" marR="8646" marT="8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000" b="0" i="0" u="none" strike="noStrike" dirty="0" smtClean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610</a:t>
                      </a:r>
                      <a:endParaRPr lang="en-US" sz="1000" b="0" i="0" u="none" strike="noStrike" dirty="0">
                        <a:solidFill>
                          <a:srgbClr val="25406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46" marR="8646" marT="86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90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 </a:t>
                      </a:r>
                      <a:r>
                        <a:rPr lang="en-US" sz="1000" b="0" i="0" u="none" strike="noStrike" dirty="0" smtClean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„</a:t>
                      </a:r>
                      <a:r>
                        <a:rPr lang="sr-Cyrl-RS" sz="1000" b="0" i="0" u="none" strike="noStrike" dirty="0" smtClean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Колубара</a:t>
                      </a:r>
                      <a:r>
                        <a:rPr lang="en-US" sz="1000" b="0" i="0" u="none" strike="noStrike" dirty="0" smtClean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</a:t>
                      </a:r>
                      <a:endParaRPr lang="en-US" sz="1000" b="0" i="0" u="none" strike="noStrike" dirty="0">
                        <a:solidFill>
                          <a:srgbClr val="25406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46" marR="8646" marT="8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A1</a:t>
                      </a:r>
                    </a:p>
                  </a:txBody>
                  <a:tcPr marL="8646" marR="8646" marT="86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1956.</a:t>
                      </a:r>
                    </a:p>
                  </a:txBody>
                  <a:tcPr marL="8646" marR="8646" marT="8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sr-Cyrl-RS" sz="1000" b="0" i="0" u="none" strike="noStrike" dirty="0" smtClean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25406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46" marR="8646" marT="8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000" b="0" i="0" u="none" strike="noStrike" dirty="0" smtClean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  <a:endParaRPr lang="en-US" sz="1000" b="0" i="0" u="none" strike="noStrike" dirty="0">
                        <a:solidFill>
                          <a:srgbClr val="25406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46" marR="8646" marT="86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90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1" u="none" strike="noStrike" dirty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8646" marR="8646" marT="8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A2</a:t>
                      </a:r>
                    </a:p>
                  </a:txBody>
                  <a:tcPr marL="8646" marR="8646" marT="86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1957.</a:t>
                      </a:r>
                    </a:p>
                  </a:txBody>
                  <a:tcPr marL="8646" marR="8646" marT="8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sr-Cyrl-RS" sz="1000" b="0" i="0" u="none" strike="noStrike" dirty="0" smtClean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25406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46" marR="8646" marT="8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000" b="0" i="0" u="none" strike="noStrike" dirty="0" smtClean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  <a:endParaRPr lang="en-US" sz="1000" b="0" i="0" u="none" strike="noStrike" dirty="0">
                        <a:solidFill>
                          <a:srgbClr val="25406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46" marR="8646" marT="86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90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1" u="none" strike="noStrike" dirty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8646" marR="8646" marT="8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A3</a:t>
                      </a:r>
                    </a:p>
                  </a:txBody>
                  <a:tcPr marL="8646" marR="8646" marT="86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1961.</a:t>
                      </a:r>
                    </a:p>
                  </a:txBody>
                  <a:tcPr marL="8646" marR="8646" marT="8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000" b="0" i="0" u="none" strike="noStrike" dirty="0" smtClean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</a:t>
                      </a:r>
                      <a:endParaRPr lang="en-US" sz="1000" b="0" i="0" u="none" strike="noStrike" dirty="0">
                        <a:solidFill>
                          <a:srgbClr val="25406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46" marR="8646" marT="8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000" b="0" i="0" u="none" strike="noStrike" dirty="0" smtClean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</a:t>
                      </a:r>
                      <a:endParaRPr lang="en-US" sz="1000" b="0" i="0" u="none" strike="noStrike" dirty="0">
                        <a:solidFill>
                          <a:srgbClr val="25406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46" marR="8646" marT="86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90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1" u="none" strike="noStrike" dirty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8646" marR="8646" marT="8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A5</a:t>
                      </a:r>
                    </a:p>
                  </a:txBody>
                  <a:tcPr marL="8646" marR="8646" marT="86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1979.</a:t>
                      </a:r>
                    </a:p>
                  </a:txBody>
                  <a:tcPr marL="8646" marR="8646" marT="8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sr-Cyrl-RS" sz="1000" b="0" i="0" u="none" strike="noStrike" dirty="0" smtClean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000" b="0" i="0" u="none" strike="noStrike" dirty="0">
                        <a:solidFill>
                          <a:srgbClr val="25406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46" marR="8646" marT="8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000" b="0" i="0" u="none" strike="noStrike" dirty="0" smtClean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US" sz="1000" b="0" i="0" u="none" strike="noStrike" dirty="0">
                        <a:solidFill>
                          <a:srgbClr val="25406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46" marR="8646" marT="86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90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 " </a:t>
                      </a:r>
                      <a:r>
                        <a:rPr lang="en-US" sz="1000" b="0" i="0" u="none" strike="noStrike" dirty="0" smtClean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sr-Cyrl-RS" sz="1000" b="0" i="0" u="none" strike="noStrike" dirty="0" err="1" smtClean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орава</a:t>
                      </a:r>
                      <a:r>
                        <a:rPr lang="en-US" sz="1000" b="0" i="0" u="none" strike="noStrike" dirty="0" smtClean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</a:t>
                      </a:r>
                      <a:endParaRPr lang="en-US" sz="1000" b="0" i="0" u="none" strike="noStrike" dirty="0">
                        <a:solidFill>
                          <a:srgbClr val="25406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46" marR="8646" marT="8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A1</a:t>
                      </a:r>
                    </a:p>
                  </a:txBody>
                  <a:tcPr marL="8646" marR="8646" marT="86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1969.</a:t>
                      </a:r>
                    </a:p>
                  </a:txBody>
                  <a:tcPr marL="8646" marR="8646" marT="8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000" b="0" i="0" u="none" strike="noStrike" dirty="0" smtClean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125</a:t>
                      </a:r>
                      <a:endParaRPr lang="en-US" sz="1000" b="0" i="0" u="none" strike="noStrike" dirty="0">
                        <a:solidFill>
                          <a:srgbClr val="25406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46" marR="8646" marT="8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000" b="0" i="0" u="none" strike="noStrike" dirty="0" smtClean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108</a:t>
                      </a:r>
                      <a:endParaRPr lang="en-US" sz="1000" b="0" i="0" u="none" strike="noStrike" dirty="0">
                        <a:solidFill>
                          <a:srgbClr val="25406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46" marR="8646" marT="86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190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 " </a:t>
                      </a:r>
                      <a:r>
                        <a:rPr lang="en-US" sz="1000" b="0" i="0" u="none" strike="noStrike" dirty="0" err="1" smtClean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</a:t>
                      </a:r>
                      <a:r>
                        <a:rPr lang="sr-Cyrl-RS" sz="1000" b="0" i="0" u="none" strike="noStrike" dirty="0" smtClean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столац</a:t>
                      </a:r>
                      <a:r>
                        <a:rPr lang="en-US" sz="1000" b="0" i="0" u="none" strike="noStrike" dirty="0" smtClean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0" i="0" u="none" strike="noStrike" dirty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A"</a:t>
                      </a:r>
                    </a:p>
                  </a:txBody>
                  <a:tcPr marL="8646" marR="8646" marT="8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A1</a:t>
                      </a:r>
                    </a:p>
                  </a:txBody>
                  <a:tcPr marL="8646" marR="8646" marT="86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1967.</a:t>
                      </a:r>
                    </a:p>
                  </a:txBody>
                  <a:tcPr marL="8646" marR="8646" marT="8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000" b="0" i="0" u="none" strike="noStrike" dirty="0" smtClean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US" sz="1000" b="0" i="0" u="none" strike="noStrike" dirty="0">
                        <a:solidFill>
                          <a:srgbClr val="25406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46" marR="8646" marT="8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000" b="0" i="0" u="none" strike="noStrike" dirty="0" smtClean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en-US" sz="1000" b="0" i="0" u="none" strike="noStrike" dirty="0">
                        <a:solidFill>
                          <a:srgbClr val="25406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46" marR="8646" marT="86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190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8646" marR="8646" marT="8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A2</a:t>
                      </a:r>
                    </a:p>
                  </a:txBody>
                  <a:tcPr marL="8646" marR="8646" marT="86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1980.</a:t>
                      </a:r>
                    </a:p>
                  </a:txBody>
                  <a:tcPr marL="8646" marR="8646" marT="8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000" b="0" i="0" u="none" strike="noStrike" dirty="0" smtClean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210</a:t>
                      </a:r>
                      <a:endParaRPr lang="en-US" sz="1000" b="0" i="0" u="none" strike="noStrike" dirty="0">
                        <a:solidFill>
                          <a:srgbClr val="25406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46" marR="8646" marT="8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000" b="0" i="0" u="none" strike="noStrike" dirty="0" smtClean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191</a:t>
                      </a:r>
                      <a:endParaRPr lang="en-US" sz="1000" b="0" i="0" u="none" strike="noStrike" dirty="0">
                        <a:solidFill>
                          <a:srgbClr val="25406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46" marR="8646" marT="86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190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 " </a:t>
                      </a:r>
                      <a:r>
                        <a:rPr lang="en-US" sz="1000" b="0" i="0" u="none" strike="noStrike" dirty="0" err="1" smtClean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</a:t>
                      </a:r>
                      <a:r>
                        <a:rPr lang="sr-Cyrl-RS" sz="1000" b="0" i="0" u="none" strike="noStrike" dirty="0" smtClean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столац</a:t>
                      </a:r>
                      <a:r>
                        <a:rPr lang="en-US" sz="1000" b="0" i="0" u="none" strike="noStrike" dirty="0" smtClean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sr-Cyrl-RS" sz="1000" b="0" i="0" u="none" strike="noStrike" dirty="0" smtClean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</a:t>
                      </a:r>
                      <a:r>
                        <a:rPr lang="en-US" sz="1000" b="0" i="0" u="none" strike="noStrike" dirty="0" smtClean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</a:t>
                      </a:r>
                      <a:endParaRPr lang="en-US" sz="1000" b="0" i="0" u="none" strike="noStrike" dirty="0">
                        <a:solidFill>
                          <a:srgbClr val="25406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46" marR="8646" marT="8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000" b="0" i="0" u="none" strike="noStrike" dirty="0" smtClean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</a:t>
                      </a:r>
                      <a:r>
                        <a:rPr lang="en-US" sz="1000" b="0" i="0" u="none" strike="noStrike" dirty="0" smtClean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25406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46" marR="8646" marT="86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1987.</a:t>
                      </a:r>
                    </a:p>
                  </a:txBody>
                  <a:tcPr marL="8646" marR="8646" marT="8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000" b="0" i="0" u="none" strike="noStrike" dirty="0" smtClean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348.5</a:t>
                      </a:r>
                      <a:endParaRPr lang="en-US" sz="1000" b="0" i="0" u="none" strike="noStrike" dirty="0">
                        <a:solidFill>
                          <a:srgbClr val="25406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46" marR="8646" marT="8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000" b="0" i="0" u="none" strike="noStrike" dirty="0" smtClean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316</a:t>
                      </a:r>
                      <a:endParaRPr lang="en-US" sz="1000" b="0" i="0" u="none" strike="noStrike" dirty="0">
                        <a:solidFill>
                          <a:srgbClr val="25406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46" marR="8646" marT="86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190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>
                          <a:solidFill>
                            <a:srgbClr val="254061"/>
                          </a:solidFill>
                          <a:effectLst/>
                          <a:latin typeface="Times New Roman CE" panose="02020603050405020304" pitchFamily="18" charset="0"/>
                        </a:rPr>
                        <a:t> </a:t>
                      </a:r>
                    </a:p>
                  </a:txBody>
                  <a:tcPr marL="8646" marR="8646" marT="8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000" b="0" i="0" u="none" strike="noStrike" dirty="0" smtClean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</a:t>
                      </a:r>
                      <a:r>
                        <a:rPr lang="en-US" sz="1000" b="0" i="0" u="none" strike="noStrike" dirty="0" smtClean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25406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46" marR="8646" marT="86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1991.</a:t>
                      </a:r>
                    </a:p>
                  </a:txBody>
                  <a:tcPr marL="8646" marR="8646" marT="8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000" b="0" i="0" u="none" strike="noStrike" dirty="0" smtClean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348.5</a:t>
                      </a:r>
                      <a:endParaRPr lang="en-US" sz="1000" b="0" i="0" u="none" strike="noStrike" dirty="0">
                        <a:solidFill>
                          <a:srgbClr val="25406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46" marR="8646" marT="8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000" b="0" i="0" u="none" strike="noStrike" dirty="0" smtClean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316</a:t>
                      </a:r>
                      <a:endParaRPr lang="en-US" sz="1000" b="0" i="0" u="none" strike="noStrike" dirty="0">
                        <a:solidFill>
                          <a:srgbClr val="25406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46" marR="8646" marT="86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5868144" y="1099929"/>
            <a:ext cx="2520539" cy="241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969" u="sng" dirty="0"/>
              <a:t>Просечна старост </a:t>
            </a:r>
            <a:r>
              <a:rPr lang="sr-Cyrl-RS" sz="969" u="sng" dirty="0" smtClean="0"/>
              <a:t>термоелектрана</a:t>
            </a:r>
            <a:endParaRPr lang="en-US" sz="969" u="sng" dirty="0"/>
          </a:p>
        </p:txBody>
      </p:sp>
    </p:spTree>
    <p:extLst>
      <p:ext uri="{BB962C8B-B14F-4D97-AF65-F5344CB8AC3E}">
        <p14:creationId xmlns:p14="http://schemas.microsoft.com/office/powerpoint/2010/main" val="33398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466" y="265236"/>
          <a:ext cx="1465" cy="14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9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66" y="265236"/>
                        <a:ext cx="1465" cy="14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/>
          <p:cNvSpPr/>
          <p:nvPr>
            <p:custDataLst>
              <p:tags r:id="rId3"/>
            </p:custDataLst>
          </p:nvPr>
        </p:nvSpPr>
        <p:spPr bwMode="auto">
          <a:xfrm>
            <a:off x="0" y="263769"/>
            <a:ext cx="146538" cy="14653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sr-Latn-RS" sz="1292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-14356" y="44624"/>
            <a:ext cx="8978844" cy="731159"/>
          </a:xfrm>
        </p:spPr>
        <p:txBody>
          <a:bodyPr anchor="ctr"/>
          <a:lstStyle/>
          <a:p>
            <a:r>
              <a:rPr lang="sr-Cyrl-RS" sz="2215" dirty="0">
                <a:solidFill>
                  <a:srgbClr val="FFFFFF"/>
                </a:solidFill>
              </a:rPr>
              <a:t>Постојећи </a:t>
            </a:r>
            <a:r>
              <a:rPr lang="sr-Cyrl-RS" sz="2215" dirty="0" smtClean="0">
                <a:solidFill>
                  <a:srgbClr val="FFFFFF"/>
                </a:solidFill>
              </a:rPr>
              <a:t>и будући капацитети </a:t>
            </a:r>
            <a:r>
              <a:rPr lang="sr-Cyrl-RS" sz="2215" dirty="0">
                <a:solidFill>
                  <a:srgbClr val="FFFFFF"/>
                </a:solidFill>
              </a:rPr>
              <a:t>и </a:t>
            </a:r>
            <a:r>
              <a:rPr lang="sr-Cyrl-RS" sz="2215" dirty="0" smtClean="0">
                <a:solidFill>
                  <a:srgbClr val="FFFFFF"/>
                </a:solidFill>
              </a:rPr>
              <a:t>век експлоатације површинских копова угља</a:t>
            </a:r>
            <a:endParaRPr lang="sr-Cyrl-RS" sz="2215" dirty="0">
              <a:solidFill>
                <a:srgbClr val="FFFFFF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3234351"/>
              </p:ext>
            </p:extLst>
          </p:nvPr>
        </p:nvGraphicFramePr>
        <p:xfrm>
          <a:off x="395536" y="1484784"/>
          <a:ext cx="4176463" cy="4608514"/>
        </p:xfrm>
        <a:graphic>
          <a:graphicData uri="http://schemas.openxmlformats.org/drawingml/2006/table">
            <a:tbl>
              <a:tblPr/>
              <a:tblGrid>
                <a:gridCol w="8446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6454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3473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9056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4199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127343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sr-Cyrl-RS" sz="9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Басен</a:t>
                      </a:r>
                      <a:endParaRPr lang="en-US" sz="900" b="1" i="0" u="none" strike="noStrike" kern="120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8646" marR="8646" marT="86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  <a:p>
                      <a:pPr algn="ctr" fontAlgn="ctr"/>
                      <a:r>
                        <a:rPr lang="sr-Cyrl-RS" sz="9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Назив копа</a:t>
                      </a:r>
                      <a:endParaRPr lang="sr-Cyrl-RS" sz="9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en-US" sz="9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en-US" sz="9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 fontAlgn="b"/>
                      <a:r>
                        <a:rPr lang="en-US" sz="1100" b="1" i="1" u="none" strike="noStrike" dirty="0">
                          <a:effectLst/>
                          <a:latin typeface="Times New Roman CE" panose="02020603050405020304" pitchFamily="18" charset="0"/>
                        </a:rPr>
                        <a:t> </a:t>
                      </a:r>
                    </a:p>
                  </a:txBody>
                  <a:tcPr marL="8646" marR="8646" marT="86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sr-Cyrl-RS" sz="9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Година пуштања у погон</a:t>
                      </a:r>
                      <a:endParaRPr lang="en-US" sz="900" b="1" i="0" u="none" strike="noStrike" kern="120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en-US" sz="9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 fontAlgn="b"/>
                      <a:r>
                        <a:rPr lang="en-US" sz="1100" b="1" i="1" u="none" strike="noStrike" dirty="0">
                          <a:effectLst/>
                          <a:latin typeface="Times New Roman CE" panose="02020603050405020304" pitchFamily="18" charset="0"/>
                        </a:rPr>
                        <a:t> </a:t>
                      </a:r>
                    </a:p>
                  </a:txBody>
                  <a:tcPr marL="8646" marR="8646" marT="86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sr-Cyrl-RS" sz="9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Пројектован</a:t>
                      </a:r>
                      <a:r>
                        <a:rPr lang="sr-Cyrl-RS" sz="900" b="1" i="0" u="none" strike="noStrike" kern="1200" baseline="0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капацитет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sr-Cyrl-RS" sz="700" b="1" i="0" u="none" strike="noStrike" kern="1200" baseline="0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(у милионима </a:t>
                      </a:r>
                      <a:r>
                        <a:rPr lang="sr-Latn-RS" sz="700" b="1" i="0" u="none" strike="noStrike" kern="1200" baseline="0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</a:t>
                      </a:r>
                      <a:r>
                        <a:rPr lang="sr-Cyrl-RS" sz="700" b="1" i="0" u="none" strike="noStrike" kern="1200" baseline="0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)</a:t>
                      </a:r>
                      <a:endParaRPr lang="en-US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8646" marR="8646" marT="86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sr-Cyrl-RS" sz="9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Век експлоатације</a:t>
                      </a:r>
                      <a:endParaRPr lang="en-US" sz="900" b="1" i="0" u="none" strike="noStrike" kern="120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algn="ctr" fontAlgn="b"/>
                      <a:r>
                        <a:rPr lang="en-US" sz="1100" b="1" i="1" u="none" strike="noStrike" dirty="0">
                          <a:effectLst/>
                          <a:latin typeface="Times New Roman CE" panose="02020603050405020304" pitchFamily="18" charset="0"/>
                        </a:rPr>
                        <a:t> </a:t>
                      </a:r>
                    </a:p>
                  </a:txBody>
                  <a:tcPr marL="8646" marR="8646" marT="86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05114"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25406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46" marR="8646" marT="86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r-Cyrl-RS" sz="900" b="0" i="0" u="none" strike="noStrike" dirty="0" smtClean="0">
                        <a:solidFill>
                          <a:srgbClr val="25406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900" b="0" i="0" u="none" strike="noStrike" dirty="0" smtClean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Поље Б/Ц</a:t>
                      </a:r>
                      <a:endParaRPr lang="en-US" sz="900" b="0" i="0" u="none" strike="noStrike" dirty="0" smtClean="0">
                        <a:solidFill>
                          <a:srgbClr val="25406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endParaRPr lang="en-US" sz="900" b="0" i="0" u="none" strike="noStrike" dirty="0">
                        <a:solidFill>
                          <a:srgbClr val="25406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46" marR="8646" marT="86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900" b="0" i="0" u="none" strike="noStrike" dirty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sr-Cyrl-RS" sz="1000" b="0" i="0" u="none" strike="noStrike" kern="1200" dirty="0" smtClean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1952</a:t>
                      </a:r>
                    </a:p>
                    <a:p>
                      <a:pPr algn="ctr" fontAlgn="b"/>
                      <a:endParaRPr lang="en-US" sz="900" b="0" i="0" u="none" strike="noStrike" dirty="0">
                        <a:solidFill>
                          <a:srgbClr val="25406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46" marR="8646" marT="86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90564" rtl="0" eaLnBrk="1" fontAlgn="b" latinLnBrk="0" hangingPunct="1"/>
                      <a:r>
                        <a:rPr lang="sr-Cyrl-RS" sz="1000" b="0" i="0" u="none" strike="noStrike" kern="1200" dirty="0" smtClean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3,5</a:t>
                      </a:r>
                    </a:p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8646" marR="8646" marT="8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r-Cyrl-RS" sz="900" b="0" i="0" u="none" strike="noStrike" dirty="0" smtClean="0">
                        <a:solidFill>
                          <a:srgbClr val="25406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algn="ctr" defTabSz="990564" rtl="0" eaLnBrk="1" fontAlgn="b" latinLnBrk="0" hangingPunct="1"/>
                      <a:r>
                        <a:rPr lang="sr-Cyrl-RS" sz="1000" b="0" i="0" u="none" strike="noStrike" kern="1200" dirty="0" smtClean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2024</a:t>
                      </a:r>
                    </a:p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8646" marR="8646" marT="86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47478"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25406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46" marR="8646" marT="86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r-Cyrl-RS" sz="1000" b="0" i="0" u="none" strike="noStrike" dirty="0" smtClean="0">
                        <a:solidFill>
                          <a:srgbClr val="25406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r>
                        <a:rPr lang="sr-Cyrl-RS" sz="1000" b="0" i="0" u="none" strike="noStrike" dirty="0" smtClean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Поље Д</a:t>
                      </a:r>
                    </a:p>
                    <a:p>
                      <a:pPr algn="ctr" fontAlgn="b"/>
                      <a:endParaRPr lang="sr-Cyrl-RS" sz="1000" b="0" i="0" u="none" strike="noStrike" dirty="0" smtClean="0">
                        <a:solidFill>
                          <a:srgbClr val="25406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46" marR="8646" marT="86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000" b="0" i="0" u="none" strike="noStrike" dirty="0" smtClean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1961</a:t>
                      </a:r>
                    </a:p>
                    <a:p>
                      <a:pPr algn="ctr" fontAlgn="b"/>
                      <a:endParaRPr lang="en-US" sz="1000" b="0" i="0" u="none" strike="noStrike" dirty="0">
                        <a:solidFill>
                          <a:srgbClr val="25406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46" marR="8646" marT="86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90564" rtl="0" eaLnBrk="1" fontAlgn="b" latinLnBrk="0" hangingPunct="1"/>
                      <a:r>
                        <a:rPr lang="sr-Cyrl-RS" sz="1000" b="0" i="0" u="none" strike="noStrike" kern="1200" dirty="0" smtClean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</a:t>
                      </a:r>
                    </a:p>
                    <a:p>
                      <a:pPr marL="0" algn="ctr" defTabSz="990564" rtl="0" eaLnBrk="1" fontAlgn="b" latinLnBrk="0" hangingPunct="1"/>
                      <a:endParaRPr lang="en-US" sz="1000" b="0" i="0" u="none" strike="noStrike" kern="1200" dirty="0">
                        <a:solidFill>
                          <a:srgbClr val="25406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90564" rtl="0" eaLnBrk="1" fontAlgn="b" latinLnBrk="0" hangingPunct="1"/>
                      <a:r>
                        <a:rPr lang="sr-Cyrl-RS" sz="1000" b="0" i="0" u="none" strike="noStrike" kern="1200" dirty="0" smtClean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2024</a:t>
                      </a:r>
                    </a:p>
                    <a:p>
                      <a:pPr marL="0" algn="ctr" defTabSz="990564" rtl="0" eaLnBrk="1" fontAlgn="b" latinLnBrk="0" hangingPunct="1"/>
                      <a:endParaRPr lang="en-US" sz="1000" b="0" i="0" u="none" strike="noStrike" kern="1200" dirty="0">
                        <a:solidFill>
                          <a:srgbClr val="25406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47478"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100" b="0" i="0" u="none" strike="noStrike" dirty="0" smtClean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Колубара</a:t>
                      </a:r>
                    </a:p>
                    <a:p>
                      <a:pPr algn="ctr" fontAlgn="b"/>
                      <a:endParaRPr lang="en-US" sz="1100" b="0" i="0" u="none" strike="noStrike" dirty="0">
                        <a:solidFill>
                          <a:srgbClr val="25406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46" marR="8646" marT="86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100" b="0" i="0" u="none" strike="noStrike" dirty="0" smtClean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Тамнава</a:t>
                      </a:r>
                      <a:r>
                        <a:rPr lang="sr-Cyrl-RS" sz="1100" b="0" i="0" u="none" strike="noStrike" baseline="0" dirty="0" smtClean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-Западно поље</a:t>
                      </a:r>
                      <a:endParaRPr lang="en-US" sz="1100" b="0" i="0" u="none" strike="noStrike" dirty="0">
                        <a:solidFill>
                          <a:srgbClr val="25406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46" marR="8646" marT="86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r-Cyrl-RS" sz="1000" b="0" i="0" u="none" strike="noStrike" dirty="0" smtClean="0">
                        <a:solidFill>
                          <a:srgbClr val="25406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r>
                        <a:rPr lang="sr-Cyrl-RS" sz="1000" b="0" i="0" u="none" strike="noStrike" dirty="0" smtClean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1994</a:t>
                      </a:r>
                    </a:p>
                    <a:p>
                      <a:pPr algn="ctr" fontAlgn="b"/>
                      <a:endParaRPr lang="en-US" sz="1000" b="0" i="0" u="none" strike="noStrike" dirty="0">
                        <a:solidFill>
                          <a:srgbClr val="25406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46" marR="8646" marT="86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90564" rtl="0" eaLnBrk="1" fontAlgn="b" latinLnBrk="0" hangingPunct="1"/>
                      <a:r>
                        <a:rPr lang="sr-Cyrl-RS" sz="1000" b="0" i="0" u="none" strike="noStrike" kern="1200" dirty="0" smtClean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</a:t>
                      </a:r>
                    </a:p>
                    <a:p>
                      <a:pPr marL="0" algn="ctr" defTabSz="990564" rtl="0" eaLnBrk="1" fontAlgn="b" latinLnBrk="0" hangingPunct="1"/>
                      <a:endParaRPr lang="en-US" sz="1000" b="0" i="0" u="none" strike="noStrike" kern="1200" dirty="0">
                        <a:solidFill>
                          <a:srgbClr val="25406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90564" rtl="0" eaLnBrk="1" fontAlgn="b" latinLnBrk="0" hangingPunct="1"/>
                      <a:r>
                        <a:rPr lang="sr-Cyrl-RS" sz="1000" b="0" i="0" u="none" strike="noStrike" kern="1200" dirty="0" smtClean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2039</a:t>
                      </a:r>
                    </a:p>
                    <a:p>
                      <a:pPr marL="0" algn="ctr" defTabSz="990564" rtl="0" eaLnBrk="1" fontAlgn="b" latinLnBrk="0" hangingPunct="1"/>
                      <a:endParaRPr lang="en-US" sz="1000" b="0" i="0" u="none" strike="noStrike" kern="1200" dirty="0">
                        <a:solidFill>
                          <a:srgbClr val="25406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71254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25406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46" marR="8646" marT="86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8646" marR="8646" marT="86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25406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46" marR="8646" marT="86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90564" rtl="0" eaLnBrk="1" fontAlgn="b" latinLnBrk="0" hangingPunct="1"/>
                      <a:endParaRPr lang="en-US" sz="1000" b="0" i="0" u="none" strike="noStrike" kern="1200" dirty="0">
                        <a:solidFill>
                          <a:srgbClr val="25406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90564" rtl="0" eaLnBrk="1" fontAlgn="b" latinLnBrk="0" hangingPunct="1"/>
                      <a:endParaRPr lang="en-US" sz="1000" b="0" i="0" u="none" strike="noStrike" kern="1200" dirty="0">
                        <a:solidFill>
                          <a:srgbClr val="25406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71254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25406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46" marR="8646" marT="86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sr-Cyrl-RS" sz="1100" b="0" i="0" u="none" strike="noStrike" dirty="0" smtClean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Поље</a:t>
                      </a:r>
                      <a:r>
                        <a:rPr lang="sr-Cyrl-RS" sz="1100" b="0" i="0" u="none" strike="noStrike" baseline="0" dirty="0" smtClean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Г</a:t>
                      </a:r>
                      <a:endParaRPr lang="en-US" sz="1100" b="0" i="0" u="none" strike="noStrike" dirty="0">
                        <a:solidFill>
                          <a:srgbClr val="25406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46" marR="8646" marT="86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000" b="0" i="0" u="none" strike="noStrike" dirty="0" smtClean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en-US" sz="1000" b="0" i="0" u="none" strike="noStrike" dirty="0">
                        <a:solidFill>
                          <a:srgbClr val="25406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46" marR="8646" marT="86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90564" rtl="0" eaLnBrk="1" fontAlgn="b" latinLnBrk="0" hangingPunct="1"/>
                      <a:r>
                        <a:rPr lang="sr-Cyrl-RS" sz="1000" b="0" i="0" u="none" strike="noStrike" kern="1200" dirty="0" smtClean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1-2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90564" rtl="0" eaLnBrk="1" fontAlgn="b" latinLnBrk="0" hangingPunct="1"/>
                      <a:r>
                        <a:rPr lang="sr-Cyrl-RS" sz="1000" b="0" i="0" u="none" strike="noStrike" kern="1200" dirty="0" smtClean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2037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45020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25406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46" marR="8646" marT="86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8646" marR="8646" marT="86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25406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46" marR="8646" marT="86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90564" rtl="0" eaLnBrk="1" fontAlgn="b" latinLnBrk="0" hangingPunct="1"/>
                      <a:endParaRPr lang="en-US" sz="1000" b="0" i="0" u="none" strike="noStrike" kern="1200" dirty="0">
                        <a:solidFill>
                          <a:srgbClr val="25406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90564" rtl="0" eaLnBrk="1" fontAlgn="b" latinLnBrk="0" hangingPunct="1"/>
                      <a:endParaRPr lang="en-US" sz="1000" b="0" i="0" u="none" strike="noStrike" kern="1200" dirty="0">
                        <a:solidFill>
                          <a:srgbClr val="25406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647478"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000" b="0" i="0" u="none" strike="noStrike" dirty="0" smtClean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Костолац</a:t>
                      </a:r>
                    </a:p>
                    <a:p>
                      <a:pPr algn="ctr" fontAlgn="b"/>
                      <a:endParaRPr lang="en-US" sz="1000" b="0" i="0" u="none" strike="noStrike" dirty="0">
                        <a:solidFill>
                          <a:srgbClr val="25406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46" marR="8646" marT="8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000" b="0" i="0" u="none" strike="noStrike" dirty="0" smtClean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Дрмно</a:t>
                      </a:r>
                    </a:p>
                    <a:p>
                      <a:pPr algn="ctr" fontAlgn="b"/>
                      <a:endParaRPr lang="en-US" sz="1000" b="0" i="0" u="none" strike="noStrike" dirty="0">
                        <a:solidFill>
                          <a:srgbClr val="25406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46" marR="8646" marT="86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000" b="0" i="0" u="none" strike="noStrike" dirty="0" smtClean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1977</a:t>
                      </a:r>
                    </a:p>
                    <a:p>
                      <a:pPr algn="ctr" fontAlgn="b"/>
                      <a:endParaRPr lang="en-US" sz="1000" b="0" i="0" u="none" strike="noStrike" dirty="0">
                        <a:solidFill>
                          <a:srgbClr val="25406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46" marR="8646" marT="86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r-Cyrl-RS" sz="1000" b="0" i="0" u="none" strike="noStrike" dirty="0" smtClean="0">
                        <a:solidFill>
                          <a:srgbClr val="25406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r>
                        <a:rPr lang="sr-Cyrl-RS" sz="1000" b="0" i="0" u="none" strike="noStrike" dirty="0" smtClean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  <a:p>
                      <a:pPr algn="ctr" fontAlgn="b"/>
                      <a:endParaRPr lang="en-US" sz="1000" b="0" i="0" u="none" strike="noStrike" dirty="0">
                        <a:solidFill>
                          <a:srgbClr val="25406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46" marR="8646" marT="8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000" b="0" i="0" u="none" strike="noStrike" dirty="0" smtClean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2052</a:t>
                      </a:r>
                    </a:p>
                    <a:p>
                      <a:pPr algn="ctr" fontAlgn="b"/>
                      <a:endParaRPr lang="en-US" sz="1000" b="0" i="0" u="none" strike="noStrike" dirty="0">
                        <a:solidFill>
                          <a:srgbClr val="25406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46" marR="8646" marT="86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2133162"/>
              </p:ext>
            </p:extLst>
          </p:nvPr>
        </p:nvGraphicFramePr>
        <p:xfrm>
          <a:off x="4788024" y="1484784"/>
          <a:ext cx="4176464" cy="4608514"/>
        </p:xfrm>
        <a:graphic>
          <a:graphicData uri="http://schemas.openxmlformats.org/drawingml/2006/table">
            <a:tbl>
              <a:tblPr/>
              <a:tblGrid>
                <a:gridCol w="80093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2725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9208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128144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sr-Cyrl-RS" sz="9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Басен</a:t>
                      </a:r>
                      <a:endParaRPr lang="en-US" sz="900" b="1" i="0" u="none" strike="noStrike" kern="120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8646" marR="8646" marT="86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  <a:p>
                      <a:pPr algn="ctr" fontAlgn="ctr"/>
                      <a:r>
                        <a:rPr lang="sr-Cyrl-RS" sz="9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Назив копа</a:t>
                      </a:r>
                      <a:endParaRPr lang="sr-Cyrl-RS" sz="9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en-US" sz="9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en-US" sz="9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 fontAlgn="b"/>
                      <a:r>
                        <a:rPr lang="en-US" sz="1100" b="1" i="1" u="none" strike="noStrike" dirty="0">
                          <a:effectLst/>
                          <a:latin typeface="Times New Roman CE" panose="02020603050405020304" pitchFamily="18" charset="0"/>
                        </a:rPr>
                        <a:t> </a:t>
                      </a:r>
                    </a:p>
                  </a:txBody>
                  <a:tcPr marL="8646" marR="8646" marT="86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sr-Cyrl-RS" sz="9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Година пуштања у погон</a:t>
                      </a:r>
                      <a:endParaRPr lang="en-US" sz="900" b="1" i="0" u="none" strike="noStrike" kern="120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en-US" sz="9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 fontAlgn="b"/>
                      <a:r>
                        <a:rPr lang="en-US" sz="1100" b="1" i="1" u="none" strike="noStrike" dirty="0">
                          <a:effectLst/>
                          <a:latin typeface="Times New Roman CE" panose="02020603050405020304" pitchFamily="18" charset="0"/>
                        </a:rPr>
                        <a:t> </a:t>
                      </a:r>
                    </a:p>
                  </a:txBody>
                  <a:tcPr marL="8646" marR="8646" marT="86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sr-Cyrl-RS" sz="9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Пројектован</a:t>
                      </a:r>
                      <a:r>
                        <a:rPr lang="sr-Cyrl-RS" sz="900" b="1" i="0" u="none" strike="noStrike" kern="1200" baseline="0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капацитет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700" b="1" i="0" u="none" strike="noStrike" kern="1200" baseline="0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(у милионима </a:t>
                      </a:r>
                      <a:r>
                        <a:rPr lang="sr-Latn-RS" sz="700" b="1" i="0" u="none" strike="noStrike" kern="1200" baseline="0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</a:t>
                      </a:r>
                      <a:r>
                        <a:rPr lang="sr-Cyrl-RS" sz="700" b="1" i="0" u="none" strike="noStrike" kern="1200" baseline="0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)</a:t>
                      </a:r>
                      <a:endParaRPr lang="en-US" sz="700" b="1" i="0" u="none" strike="noStrike" kern="1200" dirty="0" smtClean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endParaRPr lang="en-US" sz="900" b="1" i="0" u="none" strike="noStrike" kern="120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8646" marR="8646" marT="86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sr-Cyrl-RS" sz="9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Век експлоатације</a:t>
                      </a:r>
                      <a:endParaRPr lang="en-US" sz="900" b="1" i="0" u="none" strike="noStrike" kern="120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algn="ctr" fontAlgn="b"/>
                      <a:r>
                        <a:rPr lang="en-US" sz="1100" b="1" i="1" u="none" strike="noStrike" dirty="0">
                          <a:effectLst/>
                          <a:latin typeface="Times New Roman CE" panose="02020603050405020304" pitchFamily="18" charset="0"/>
                        </a:rPr>
                        <a:t> </a:t>
                      </a:r>
                    </a:p>
                  </a:txBody>
                  <a:tcPr marL="8646" marR="8646" marT="86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08920"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25406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46" marR="8646" marT="8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r-Cyrl-RS" sz="900" b="0" i="0" u="none" strike="noStrike" dirty="0" smtClean="0">
                        <a:solidFill>
                          <a:srgbClr val="25406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900" b="0" i="0" u="none" strike="noStrike" dirty="0" smtClean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Поље Е</a:t>
                      </a:r>
                      <a:endParaRPr lang="en-US" sz="900" b="0" i="0" u="none" strike="noStrike" dirty="0" smtClean="0">
                        <a:solidFill>
                          <a:srgbClr val="25406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endParaRPr lang="en-US" sz="900" b="0" i="0" u="none" strike="noStrike" dirty="0">
                        <a:solidFill>
                          <a:srgbClr val="25406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46" marR="8646" marT="86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r-Cyrl-RS" sz="900" b="0" i="0" u="none" strike="noStrike" kern="1200" dirty="0" smtClean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2024</a:t>
                      </a:r>
                    </a:p>
                    <a:p>
                      <a:pPr algn="ctr" fontAlgn="b"/>
                      <a:endParaRPr lang="en-US" sz="900" b="0" i="0" u="none" strike="noStrike" dirty="0">
                        <a:solidFill>
                          <a:srgbClr val="25406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46" marR="8646" marT="86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90564" rtl="0" eaLnBrk="1" fontAlgn="b" latinLnBrk="0" hangingPunct="1"/>
                      <a:r>
                        <a:rPr lang="sr-Cyrl-RS" sz="1000" b="0" i="0" u="none" strike="noStrike" kern="1200" dirty="0" smtClean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</a:t>
                      </a:r>
                    </a:p>
                    <a:p>
                      <a:pPr marL="0" algn="ctr" defTabSz="990564" rtl="0" eaLnBrk="1" fontAlgn="b" latinLnBrk="0" hangingPunct="1"/>
                      <a:endParaRPr lang="en-US" sz="900" b="0" i="0" u="none" strike="noStrike" dirty="0">
                        <a:solidFill>
                          <a:srgbClr val="25406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46" marR="8646" marT="8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90564" rtl="0" eaLnBrk="1" fontAlgn="b" latinLnBrk="0" hangingPunct="1"/>
                      <a:r>
                        <a:rPr lang="sr-Cyrl-RS" sz="1000" b="0" i="0" u="none" strike="noStrike" kern="1200" dirty="0" smtClean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2055</a:t>
                      </a:r>
                    </a:p>
                    <a:p>
                      <a:pPr algn="ctr" fontAlgn="b"/>
                      <a:endParaRPr lang="en-US" sz="900" b="0" i="0" u="none" strike="noStrike" dirty="0">
                        <a:solidFill>
                          <a:srgbClr val="25406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46" marR="8646" marT="86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77172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100" b="0" i="0" u="none" strike="noStrike" kern="1200" dirty="0" smtClean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Колубара</a:t>
                      </a:r>
                    </a:p>
                    <a:p>
                      <a:pPr algn="ctr" fontAlgn="b"/>
                      <a:endParaRPr lang="en-US" sz="1000" b="0" i="0" u="none" strike="noStrike" dirty="0">
                        <a:solidFill>
                          <a:srgbClr val="25406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46" marR="8646" marT="8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r-Cyrl-RS" sz="1000" b="0" i="0" u="none" strike="noStrike" dirty="0" smtClean="0">
                        <a:solidFill>
                          <a:srgbClr val="25406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r>
                        <a:rPr lang="sr-Cyrl-RS" sz="1000" b="0" i="0" u="none" strike="noStrike" dirty="0" smtClean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Радљево</a:t>
                      </a:r>
                    </a:p>
                    <a:p>
                      <a:pPr algn="ctr" fontAlgn="b"/>
                      <a:endParaRPr lang="sr-Cyrl-RS" sz="1000" b="0" i="0" u="none" strike="noStrike" dirty="0" smtClean="0">
                        <a:solidFill>
                          <a:srgbClr val="25406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46" marR="8646" marT="86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900" b="0" i="0" u="none" strike="noStrike" dirty="0" smtClean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  <a:p>
                      <a:pPr algn="ctr" fontAlgn="b"/>
                      <a:endParaRPr lang="en-US" sz="900" b="0" i="0" u="none" strike="noStrike" dirty="0">
                        <a:solidFill>
                          <a:srgbClr val="25406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46" marR="8646" marT="86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90564" rtl="0" eaLnBrk="1" fontAlgn="b" latinLnBrk="0" hangingPunct="1"/>
                      <a:r>
                        <a:rPr lang="sr-Cyrl-RS" sz="1000" b="0" i="0" u="none" strike="noStrike" kern="1200" dirty="0" smtClean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</a:t>
                      </a:r>
                    </a:p>
                    <a:p>
                      <a:pPr marL="0" algn="ctr" defTabSz="990564" rtl="0" eaLnBrk="1" fontAlgn="b" latinLnBrk="0" hangingPunct="1"/>
                      <a:endParaRPr lang="en-US" sz="1000" b="0" i="0" u="none" strike="noStrike" kern="1200" dirty="0">
                        <a:solidFill>
                          <a:srgbClr val="25406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90564" rtl="0" eaLnBrk="1" fontAlgn="b" latinLnBrk="0" hangingPunct="1"/>
                      <a:r>
                        <a:rPr lang="sr-Cyrl-RS" sz="1000" b="0" i="0" u="none" strike="noStrike" kern="1200" dirty="0" smtClean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2055</a:t>
                      </a:r>
                    </a:p>
                    <a:p>
                      <a:pPr marL="0" algn="ctr" defTabSz="990564" rtl="0" eaLnBrk="1" fontAlgn="b" latinLnBrk="0" hangingPunct="1"/>
                      <a:endParaRPr lang="en-US" sz="1000" b="0" i="0" u="none" strike="noStrike" kern="1200" dirty="0">
                        <a:solidFill>
                          <a:srgbClr val="25406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006307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25406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46" marR="8646" marT="8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100" b="0" i="0" u="none" strike="noStrike" dirty="0" smtClean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Поље</a:t>
                      </a:r>
                      <a:r>
                        <a:rPr lang="sr-Cyrl-RS" sz="1100" b="0" i="0" u="none" strike="noStrike" baseline="0" dirty="0" smtClean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Ф</a:t>
                      </a:r>
                      <a:endParaRPr lang="sr-Cyrl-RS" sz="1100" b="0" i="0" u="none" strike="noStrike" dirty="0" smtClean="0">
                        <a:solidFill>
                          <a:srgbClr val="25406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endParaRPr lang="sr-Cyrl-RS" sz="1100" b="0" i="0" u="none" strike="noStrike" dirty="0" smtClean="0">
                        <a:solidFill>
                          <a:srgbClr val="25406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endParaRPr lang="sr-Cyrl-RS" sz="1100" b="0" i="0" u="none" strike="noStrike" dirty="0" smtClean="0">
                        <a:solidFill>
                          <a:srgbClr val="25406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r>
                        <a:rPr lang="sr-Cyrl-RS" sz="1100" b="0" i="0" u="none" strike="noStrike" dirty="0" smtClean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Звиздар</a:t>
                      </a:r>
                    </a:p>
                    <a:p>
                      <a:pPr algn="ctr" fontAlgn="b"/>
                      <a:endParaRPr lang="en-US" sz="1100" b="0" i="0" u="none" strike="noStrike" dirty="0">
                        <a:solidFill>
                          <a:srgbClr val="25406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46" marR="8646" marT="86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r-Cyrl-RS" sz="900" b="0" i="0" u="none" strike="noStrike" dirty="0" smtClean="0">
                        <a:solidFill>
                          <a:srgbClr val="25406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r>
                        <a:rPr lang="sr-Cyrl-RS" sz="900" b="0" i="0" u="none" strike="noStrike" kern="1200" dirty="0" smtClean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Потенцијални</a:t>
                      </a:r>
                    </a:p>
                    <a:p>
                      <a:pPr algn="ctr" fontAlgn="b"/>
                      <a:endParaRPr lang="sr-Cyrl-RS" sz="900" b="0" i="0" u="none" strike="noStrike" dirty="0" smtClean="0">
                        <a:solidFill>
                          <a:srgbClr val="25406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endParaRPr lang="sr-Cyrl-RS" sz="900" b="0" i="0" u="none" strike="noStrike" dirty="0" smtClean="0">
                        <a:solidFill>
                          <a:srgbClr val="25406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endParaRPr lang="sr-Cyrl-RS" sz="900" b="0" i="0" u="none" strike="noStrike" dirty="0" smtClean="0">
                        <a:solidFill>
                          <a:srgbClr val="25406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fontAlgn="b" latinLnBrk="0" hangingPunct="1"/>
                      <a:r>
                        <a:rPr lang="sr-Cyrl-RS" sz="900" b="0" i="0" u="none" strike="noStrike" kern="1200" dirty="0" smtClean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Потенцијални</a:t>
                      </a:r>
                    </a:p>
                    <a:p>
                      <a:pPr algn="ctr" fontAlgn="b"/>
                      <a:endParaRPr lang="en-US" sz="900" b="0" i="0" u="none" strike="noStrike" dirty="0">
                        <a:solidFill>
                          <a:srgbClr val="25406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46" marR="8646" marT="86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90564" rtl="0" eaLnBrk="1" fontAlgn="b" latinLnBrk="0" hangingPunct="1"/>
                      <a:endParaRPr lang="sr-Cyrl-RS" sz="1000" b="0" i="0" u="none" strike="noStrike" kern="1200" dirty="0" smtClean="0">
                        <a:solidFill>
                          <a:srgbClr val="25406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90564" rtl="0" eaLnBrk="1" fontAlgn="b" latinLnBrk="0" hangingPunct="1"/>
                      <a:endParaRPr lang="sr-Cyrl-RS" sz="1000" b="0" i="0" u="none" strike="noStrike" kern="1200" dirty="0" smtClean="0">
                        <a:solidFill>
                          <a:srgbClr val="25406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83117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25406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46" marR="8646" marT="8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25406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46" marR="8646" marT="86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25406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46" marR="8646" marT="86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90564" rtl="0" eaLnBrk="1" fontAlgn="b" latinLnBrk="0" hangingPunct="1"/>
                      <a:endParaRPr lang="en-US" sz="1000" b="0" i="0" u="none" strike="noStrike" kern="1200" dirty="0">
                        <a:solidFill>
                          <a:srgbClr val="25406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90564" rtl="0" eaLnBrk="1" fontAlgn="b" latinLnBrk="0" hangingPunct="1"/>
                      <a:endParaRPr lang="en-US" sz="1000" b="0" i="0" u="none" strike="noStrike" kern="1200" dirty="0">
                        <a:solidFill>
                          <a:srgbClr val="25406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51550"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000" b="0" i="0" u="none" strike="noStrike" dirty="0" smtClean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Костолац</a:t>
                      </a:r>
                    </a:p>
                    <a:p>
                      <a:pPr algn="ctr" fontAlgn="b"/>
                      <a:endParaRPr lang="en-US" sz="1000" b="0" i="0" u="none" strike="noStrike" dirty="0">
                        <a:solidFill>
                          <a:srgbClr val="25406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46" marR="8646" marT="8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000" b="0" i="0" u="none" strike="noStrike" dirty="0" smtClean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Западни Костолац</a:t>
                      </a:r>
                    </a:p>
                    <a:p>
                      <a:pPr algn="ctr" fontAlgn="b"/>
                      <a:endParaRPr lang="en-US" sz="1000" b="0" i="0" u="none" strike="noStrike" dirty="0">
                        <a:solidFill>
                          <a:srgbClr val="25406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46" marR="8646" marT="86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900" b="0" i="0" u="none" strike="noStrike" kern="1200" dirty="0" smtClean="0">
                          <a:solidFill>
                            <a:srgbClr val="25406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Потенцијални</a:t>
                      </a:r>
                    </a:p>
                    <a:p>
                      <a:pPr algn="ctr" fontAlgn="b"/>
                      <a:endParaRPr lang="sr-Cyrl-RS" sz="900" b="0" i="0" u="none" strike="noStrike" dirty="0" smtClean="0">
                        <a:solidFill>
                          <a:srgbClr val="25406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endParaRPr lang="en-US" sz="900" b="0" i="0" u="none" strike="noStrike" dirty="0">
                        <a:solidFill>
                          <a:srgbClr val="25406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46" marR="8646" marT="86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r-Cyrl-RS" sz="1000" b="0" i="0" u="none" strike="noStrike" dirty="0" smtClean="0">
                        <a:solidFill>
                          <a:srgbClr val="25406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endParaRPr lang="en-US" sz="1000" b="0" i="0" u="none" strike="noStrike" dirty="0">
                        <a:solidFill>
                          <a:srgbClr val="25406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46" marR="8646" marT="8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25406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46" marR="8646" marT="86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043608" y="1124744"/>
            <a:ext cx="23431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1200" dirty="0" smtClean="0">
                <a:solidFill>
                  <a:srgbClr val="1F497D"/>
                </a:solidFill>
              </a:rPr>
              <a:t>Постојећи површински копови</a:t>
            </a:r>
            <a:endParaRPr lang="sr-Latn-RS" sz="1200" dirty="0"/>
          </a:p>
        </p:txBody>
      </p:sp>
      <p:sp>
        <p:nvSpPr>
          <p:cNvPr id="27" name="Rectangle 26"/>
          <p:cNvSpPr/>
          <p:nvPr/>
        </p:nvSpPr>
        <p:spPr>
          <a:xfrm>
            <a:off x="5004048" y="1115739"/>
            <a:ext cx="331236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1200" dirty="0" smtClean="0">
                <a:solidFill>
                  <a:srgbClr val="1F497D"/>
                </a:solidFill>
              </a:rPr>
              <a:t>Будући и потенцијални површински копови</a:t>
            </a:r>
            <a:endParaRPr lang="sr-Latn-RS" sz="1200" dirty="0"/>
          </a:p>
        </p:txBody>
      </p:sp>
    </p:spTree>
    <p:extLst>
      <p:ext uri="{BB962C8B-B14F-4D97-AF65-F5344CB8AC3E}">
        <p14:creationId xmlns:p14="http://schemas.microsoft.com/office/powerpoint/2010/main" val="104079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798" y="116632"/>
            <a:ext cx="8928992" cy="433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215" dirty="0" smtClean="0">
                <a:solidFill>
                  <a:schemeClr val="bg1"/>
                </a:solidFill>
              </a:rPr>
              <a:t>Значајне инвестиције од </a:t>
            </a:r>
            <a:r>
              <a:rPr lang="sr-Cyrl-RS" sz="2215" dirty="0">
                <a:solidFill>
                  <a:schemeClr val="bg1"/>
                </a:solidFill>
              </a:rPr>
              <a:t>2015</a:t>
            </a:r>
            <a:r>
              <a:rPr lang="sr-Cyrl-RS" sz="2215" dirty="0" smtClean="0">
                <a:solidFill>
                  <a:schemeClr val="bg1"/>
                </a:solidFill>
              </a:rPr>
              <a:t>. године  </a:t>
            </a:r>
            <a:endParaRPr lang="en-US" sz="2215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821" y="1833746"/>
            <a:ext cx="8496944" cy="3057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20751" indent="-320751" algn="just">
              <a:spcBef>
                <a:spcPts val="0"/>
              </a:spcBef>
              <a:spcAft>
                <a:spcPts val="1662"/>
              </a:spcAft>
              <a:buClr>
                <a:srgbClr val="FF0000"/>
              </a:buClr>
              <a:buFont typeface="Courier New" pitchFamily="49" charset="0"/>
              <a:buChar char="o"/>
            </a:pPr>
            <a:r>
              <a:rPr lang="sr-Cyrl-RS" sz="1108" dirty="0">
                <a:solidFill>
                  <a:srgbClr val="002060"/>
                </a:solidFill>
                <a:ea typeface="Calibri" panose="020F0502020204030204" pitchFamily="34" charset="0"/>
              </a:rPr>
              <a:t>Највећа инвестиција у електроенергетици у Србији – изградња новог блока од 350</a:t>
            </a:r>
            <a:r>
              <a:rPr lang="sr-Latn-RS" sz="1108" dirty="0">
                <a:solidFill>
                  <a:srgbClr val="002060"/>
                </a:solidFill>
                <a:ea typeface="Calibri" panose="020F0502020204030204" pitchFamily="34" charset="0"/>
              </a:rPr>
              <a:t> MW</a:t>
            </a:r>
            <a:r>
              <a:rPr lang="sr-Cyrl-RS" sz="1108" dirty="0">
                <a:solidFill>
                  <a:srgbClr val="002060"/>
                </a:solidFill>
                <a:ea typeface="Calibri" panose="020F0502020204030204" pitchFamily="34" charset="0"/>
              </a:rPr>
              <a:t> у Костолцу, део друге фазе кредитног аранжмана са кинеским </a:t>
            </a:r>
            <a:r>
              <a:rPr lang="sr-Cyrl-RS" sz="1108" dirty="0" smtClean="0">
                <a:solidFill>
                  <a:srgbClr val="002060"/>
                </a:solidFill>
                <a:ea typeface="Calibri" panose="020F0502020204030204" pitchFamily="34" charset="0"/>
              </a:rPr>
              <a:t>партнерима, 613 милиона долара</a:t>
            </a:r>
            <a:endParaRPr lang="sr-Cyrl-RS" sz="1108" dirty="0">
              <a:solidFill>
                <a:srgbClr val="002060"/>
              </a:solidFill>
              <a:ea typeface="Calibri" panose="020F0502020204030204" pitchFamily="34" charset="0"/>
            </a:endParaRPr>
          </a:p>
          <a:p>
            <a:pPr marL="320751" indent="-320751" algn="just">
              <a:spcBef>
                <a:spcPts val="0"/>
              </a:spcBef>
              <a:spcAft>
                <a:spcPts val="1662"/>
              </a:spcAft>
              <a:buClr>
                <a:srgbClr val="FF0000"/>
              </a:buClr>
              <a:buFont typeface="Courier New" pitchFamily="49" charset="0"/>
              <a:buChar char="o"/>
            </a:pPr>
            <a:r>
              <a:rPr lang="sr-Cyrl-RS" sz="1108" dirty="0">
                <a:solidFill>
                  <a:srgbClr val="002060"/>
                </a:solidFill>
                <a:ea typeface="Calibri" panose="020F0502020204030204" pitchFamily="34" charset="0"/>
              </a:rPr>
              <a:t>Наставак започетог инвестиционог пројекта „Унапређење заштите животне средине у Рударском басену Колубара“, 180 милиона </a:t>
            </a:r>
            <a:r>
              <a:rPr lang="sr-Cyrl-RS" sz="1108" dirty="0" smtClean="0">
                <a:solidFill>
                  <a:srgbClr val="002060"/>
                </a:solidFill>
                <a:ea typeface="Calibri" panose="020F0502020204030204" pitchFamily="34" charset="0"/>
              </a:rPr>
              <a:t>евра</a:t>
            </a:r>
            <a:endParaRPr lang="sr-Latn-RS" sz="1108" dirty="0">
              <a:solidFill>
                <a:srgbClr val="002060"/>
              </a:solidFill>
              <a:ea typeface="Calibri" panose="020F0502020204030204" pitchFamily="34" charset="0"/>
            </a:endParaRPr>
          </a:p>
          <a:p>
            <a:pPr marL="320751" indent="-320751" algn="just">
              <a:spcBef>
                <a:spcPts val="0"/>
              </a:spcBef>
              <a:spcAft>
                <a:spcPts val="1662"/>
              </a:spcAft>
              <a:buClr>
                <a:srgbClr val="FF0000"/>
              </a:buClr>
              <a:buFont typeface="Courier New" pitchFamily="49" charset="0"/>
              <a:buChar char="o"/>
            </a:pPr>
            <a:r>
              <a:rPr lang="sr-Cyrl-RS" sz="1108" dirty="0">
                <a:solidFill>
                  <a:srgbClr val="002060"/>
                </a:solidFill>
                <a:ea typeface="Calibri" panose="020F0502020204030204" pitchFamily="34" charset="0"/>
              </a:rPr>
              <a:t>Започета је </a:t>
            </a:r>
            <a:r>
              <a:rPr lang="sr-Cyrl-RS" sz="1108" dirty="0" smtClean="0">
                <a:solidFill>
                  <a:srgbClr val="002060"/>
                </a:solidFill>
                <a:ea typeface="Calibri" panose="020F0502020204030204" pitchFamily="34" charset="0"/>
              </a:rPr>
              <a:t>модернизација </a:t>
            </a:r>
            <a:r>
              <a:rPr lang="sr-Cyrl-RS" sz="1108" dirty="0">
                <a:solidFill>
                  <a:srgbClr val="002060"/>
                </a:solidFill>
                <a:ea typeface="Calibri" panose="020F0502020204030204" pitchFamily="34" charset="0"/>
              </a:rPr>
              <a:t>агрегата хидроелектране „Зворник“, уз повећање снаге за 30</a:t>
            </a:r>
            <a:r>
              <a:rPr lang="sr-Latn-RS" sz="1108" dirty="0">
                <a:solidFill>
                  <a:srgbClr val="002060"/>
                </a:solidFill>
                <a:ea typeface="Calibri" panose="020F0502020204030204" pitchFamily="34" charset="0"/>
              </a:rPr>
              <a:t>%</a:t>
            </a:r>
            <a:r>
              <a:rPr lang="sr-Cyrl-RS" sz="1108" dirty="0">
                <a:solidFill>
                  <a:srgbClr val="002060"/>
                </a:solidFill>
                <a:ea typeface="Calibri" panose="020F0502020204030204" pitchFamily="34" charset="0"/>
              </a:rPr>
              <a:t>, вредност инвестиције је око 70 милиона евра и обезбеђује се из кредита немачке Развојне </a:t>
            </a:r>
            <a:r>
              <a:rPr lang="sr-Cyrl-RS" sz="1108" dirty="0" smtClean="0">
                <a:solidFill>
                  <a:srgbClr val="002060"/>
                </a:solidFill>
                <a:ea typeface="Calibri" panose="020F0502020204030204" pitchFamily="34" charset="0"/>
              </a:rPr>
              <a:t>банке</a:t>
            </a:r>
            <a:endParaRPr lang="sr-Cyrl-RS" sz="1108" dirty="0">
              <a:solidFill>
                <a:srgbClr val="002060"/>
              </a:solidFill>
              <a:ea typeface="Calibri" panose="020F0502020204030204" pitchFamily="34" charset="0"/>
            </a:endParaRPr>
          </a:p>
          <a:p>
            <a:pPr marL="320751" indent="-320751" algn="just">
              <a:spcBef>
                <a:spcPts val="0"/>
              </a:spcBef>
              <a:spcAft>
                <a:spcPts val="1662"/>
              </a:spcAft>
              <a:buClr>
                <a:srgbClr val="FF0000"/>
              </a:buClr>
              <a:buFont typeface="Courier New" pitchFamily="49" charset="0"/>
              <a:buChar char="o"/>
            </a:pPr>
            <a:r>
              <a:rPr lang="sr-Cyrl-RS" sz="1108" dirty="0" smtClean="0">
                <a:solidFill>
                  <a:srgbClr val="002060"/>
                </a:solidFill>
                <a:ea typeface="Calibri" panose="020F0502020204030204" pitchFamily="34" charset="0"/>
              </a:rPr>
              <a:t>Наставак </a:t>
            </a:r>
            <a:r>
              <a:rPr lang="sr-Cyrl-RS" sz="1108" dirty="0">
                <a:solidFill>
                  <a:srgbClr val="002060"/>
                </a:solidFill>
                <a:ea typeface="Calibri" panose="020F0502020204030204" pitchFamily="34" charset="0"/>
              </a:rPr>
              <a:t>пројекта модернизације малих хидроелектрана који се финансира из кредита </a:t>
            </a:r>
            <a:r>
              <a:rPr lang="en-US" sz="1108" dirty="0" smtClean="0">
                <a:solidFill>
                  <a:srgbClr val="002060"/>
                </a:solidFill>
                <a:ea typeface="Calibri" panose="020F0502020204030204" pitchFamily="34" charset="0"/>
              </a:rPr>
              <a:t>EBRD</a:t>
            </a:r>
            <a:r>
              <a:rPr lang="sr-Cyrl-RS" sz="1108" dirty="0" smtClean="0">
                <a:solidFill>
                  <a:srgbClr val="002060"/>
                </a:solidFill>
                <a:ea typeface="Calibri" panose="020F0502020204030204" pitchFamily="34" charset="0"/>
              </a:rPr>
              <a:t>, 35,2 милиона евра</a:t>
            </a:r>
          </a:p>
          <a:p>
            <a:pPr marL="320751" indent="-320751" algn="just">
              <a:spcBef>
                <a:spcPts val="0"/>
              </a:spcBef>
              <a:spcAft>
                <a:spcPts val="1662"/>
              </a:spcAft>
              <a:buClr>
                <a:srgbClr val="FF0000"/>
              </a:buClr>
              <a:buFont typeface="Courier New" pitchFamily="49" charset="0"/>
              <a:buChar char="o"/>
            </a:pPr>
            <a:r>
              <a:rPr lang="ru-RU" sz="1108" dirty="0">
                <a:solidFill>
                  <a:srgbClr val="002060"/>
                </a:solidFill>
                <a:ea typeface="Calibri" panose="020F0502020204030204" pitchFamily="34" charset="0"/>
              </a:rPr>
              <a:t>Пројекат за изградњу постројења за одсумпоравање димних гасова ТЕНТ </a:t>
            </a:r>
            <a:r>
              <a:rPr lang="ru-RU" sz="1108" dirty="0" smtClean="0">
                <a:solidFill>
                  <a:srgbClr val="002060"/>
                </a:solidFill>
                <a:ea typeface="Calibri" panose="020F0502020204030204" pitchFamily="34" charset="0"/>
              </a:rPr>
              <a:t>А који се реализује из </a:t>
            </a:r>
            <a:r>
              <a:rPr lang="en-GB" sz="1108" dirty="0">
                <a:solidFill>
                  <a:srgbClr val="002060"/>
                </a:solidFill>
                <a:ea typeface="Calibri" panose="020F0502020204030204" pitchFamily="34" charset="0"/>
              </a:rPr>
              <a:t>JICA (JAPAN INTERNATIONAL COOPERATION AGENCY) </a:t>
            </a:r>
            <a:r>
              <a:rPr lang="sr-Cyrl-RS" sz="1108" dirty="0" smtClean="0">
                <a:solidFill>
                  <a:srgbClr val="002060"/>
                </a:solidFill>
                <a:ea typeface="Calibri" panose="020F0502020204030204" pitchFamily="34" charset="0"/>
              </a:rPr>
              <a:t>кредита, 167 милиона евра</a:t>
            </a:r>
            <a:endParaRPr lang="ru-RU" sz="1108" dirty="0">
              <a:solidFill>
                <a:srgbClr val="002060"/>
              </a:solidFill>
              <a:ea typeface="Calibri" panose="020F0502020204030204" pitchFamily="34" charset="0"/>
            </a:endParaRPr>
          </a:p>
          <a:p>
            <a:pPr marL="320751" indent="-320751" algn="just">
              <a:spcBef>
                <a:spcPts val="0"/>
              </a:spcBef>
              <a:spcAft>
                <a:spcPts val="1662"/>
              </a:spcAft>
              <a:buClr>
                <a:srgbClr val="FF0000"/>
              </a:buClr>
              <a:buFont typeface="Courier New" pitchFamily="49" charset="0"/>
              <a:buChar char="o"/>
            </a:pPr>
            <a:r>
              <a:rPr lang="ru-RU" sz="1108" dirty="0">
                <a:solidFill>
                  <a:srgbClr val="002060"/>
                </a:solidFill>
                <a:ea typeface="Calibri" panose="020F0502020204030204" pitchFamily="34" charset="0"/>
              </a:rPr>
              <a:t>Пројекат изградња парка ветроелектрана у </a:t>
            </a:r>
            <a:r>
              <a:rPr lang="ru-RU" sz="1108" dirty="0" smtClean="0">
                <a:solidFill>
                  <a:srgbClr val="002060"/>
                </a:solidFill>
                <a:ea typeface="Calibri" panose="020F0502020204030204" pitchFamily="34" charset="0"/>
              </a:rPr>
              <a:t>Костолцу који се финансира из кредита </a:t>
            </a:r>
            <a:r>
              <a:rPr lang="sr-Cyrl-RS" sz="1108" dirty="0">
                <a:solidFill>
                  <a:srgbClr val="002060"/>
                </a:solidFill>
                <a:ea typeface="Calibri" panose="020F0502020204030204" pitchFamily="34" charset="0"/>
              </a:rPr>
              <a:t>немачке Развојне </a:t>
            </a:r>
            <a:r>
              <a:rPr lang="sr-Cyrl-RS" sz="1108" dirty="0" smtClean="0">
                <a:solidFill>
                  <a:srgbClr val="002060"/>
                </a:solidFill>
                <a:ea typeface="Calibri" panose="020F0502020204030204" pitchFamily="34" charset="0"/>
              </a:rPr>
              <a:t>банке, 97,4 милиона евра</a:t>
            </a:r>
            <a:endParaRPr lang="ru-RU" sz="1108" dirty="0">
              <a:solidFill>
                <a:srgbClr val="002060"/>
              </a:solidFill>
              <a:ea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5052" y="1407594"/>
            <a:ext cx="8496944" cy="262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spcAft>
                <a:spcPts val="1108"/>
              </a:spcAft>
              <a:buClr>
                <a:srgbClr val="FF0000"/>
              </a:buClr>
            </a:pPr>
            <a:r>
              <a:rPr lang="sr-Cyrl-RS" sz="1108" dirty="0">
                <a:solidFill>
                  <a:srgbClr val="002060"/>
                </a:solidFill>
                <a:ea typeface="Calibri" panose="020F0502020204030204" pitchFamily="34" charset="0"/>
              </a:rPr>
              <a:t>Уз подршку Владе Републике Србије у току 2015. покренуте су значајне инвестиције:</a:t>
            </a:r>
          </a:p>
        </p:txBody>
      </p:sp>
    </p:spTree>
    <p:extLst>
      <p:ext uri="{BB962C8B-B14F-4D97-AF65-F5344CB8AC3E}">
        <p14:creationId xmlns:p14="http://schemas.microsoft.com/office/powerpoint/2010/main" val="3339104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5536" y="1556792"/>
            <a:ext cx="1861130" cy="296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>
              <a:lnSpc>
                <a:spcPct val="90000"/>
              </a:lnSpc>
              <a:spcBef>
                <a:spcPts val="554"/>
              </a:spcBef>
              <a:buClr>
                <a:schemeClr val="accent1"/>
              </a:buClr>
              <a:buSzPct val="76000"/>
              <a:defRPr/>
            </a:pPr>
            <a:r>
              <a:rPr lang="sr-Cyrl-CS" sz="1477" b="1" dirty="0">
                <a:solidFill>
                  <a:srgbClr val="000066"/>
                </a:solidFill>
                <a:cs typeface="+mn-cs"/>
              </a:rPr>
              <a:t>Инвестиције</a:t>
            </a:r>
            <a:endParaRPr lang="sr-Cyrl-CS" sz="1477" b="1" dirty="0">
              <a:solidFill>
                <a:srgbClr val="002060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2113" y="188640"/>
            <a:ext cx="8707429" cy="67491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4406" tIns="42203" rIns="84406" bIns="42203" numCol="1" anchor="ctr" anchorCtr="0" compatLnSpc="1">
            <a:prstTxWarp prst="textNoShape">
              <a:avLst/>
            </a:prstTxWarp>
          </a:bodyPr>
          <a:lstStyle/>
          <a:p>
            <a:r>
              <a:rPr lang="sr-Cyrl-RS" altLang="en-US" sz="2215" noProof="1"/>
              <a:t>Реализована финансијска средства у претходном периоду (</a:t>
            </a:r>
            <a:r>
              <a:rPr lang="sr-Cyrl-RS" altLang="en-US" sz="2215" noProof="1" smtClean="0"/>
              <a:t>2015-2017)</a:t>
            </a:r>
            <a:endParaRPr lang="sr-Cyrl-RS" altLang="en-US" sz="2215" noProof="1"/>
          </a:p>
        </p:txBody>
      </p:sp>
      <p:cxnSp>
        <p:nvCxnSpPr>
          <p:cNvPr id="7" name="Straight Connector 6"/>
          <p:cNvCxnSpPr/>
          <p:nvPr/>
        </p:nvCxnSpPr>
        <p:spPr>
          <a:xfrm>
            <a:off x="395536" y="1882248"/>
            <a:ext cx="1856935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0947" y="1955606"/>
            <a:ext cx="4519887" cy="25493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775" lvl="2" indent="-263775">
              <a:lnSpc>
                <a:spcPct val="90000"/>
              </a:lnSpc>
              <a:spcBef>
                <a:spcPts val="554"/>
              </a:spcBef>
              <a:buClr>
                <a:srgbClr val="C00000"/>
              </a:buClr>
              <a:buSzPct val="76000"/>
              <a:buFont typeface="Courier New" panose="02070309020205020404" pitchFamily="49" charset="0"/>
              <a:buChar char="o"/>
              <a:defRPr/>
            </a:pPr>
            <a:r>
              <a:rPr lang="sr-Cyrl-RS" sz="1477" dirty="0">
                <a:solidFill>
                  <a:srgbClr val="002060"/>
                </a:solidFill>
              </a:rPr>
              <a:t>Укупно 1</a:t>
            </a:r>
            <a:r>
              <a:rPr lang="sr-Cyrl-RS" sz="1477" dirty="0" smtClean="0">
                <a:solidFill>
                  <a:srgbClr val="002060"/>
                </a:solidFill>
              </a:rPr>
              <a:t>,2 </a:t>
            </a:r>
            <a:r>
              <a:rPr lang="sr-Cyrl-RS" sz="1477" dirty="0">
                <a:solidFill>
                  <a:srgbClr val="002060"/>
                </a:solidFill>
              </a:rPr>
              <a:t>млрд €, од тога:</a:t>
            </a:r>
          </a:p>
          <a:p>
            <a:pPr marL="501174" lvl="2" indent="-263776">
              <a:lnSpc>
                <a:spcPct val="90000"/>
              </a:lnSpc>
              <a:spcBef>
                <a:spcPts val="554"/>
              </a:spcBef>
              <a:buClr>
                <a:srgbClr val="C00000"/>
              </a:buClr>
              <a:buSzPct val="76000"/>
              <a:buFont typeface="Arial" panose="020B0604020202020204" pitchFamily="34" charset="0"/>
              <a:buChar char="•"/>
              <a:defRPr/>
            </a:pPr>
            <a:r>
              <a:rPr lang="sr-Cyrl-RS" sz="1477" dirty="0">
                <a:solidFill>
                  <a:srgbClr val="002060"/>
                </a:solidFill>
              </a:rPr>
              <a:t>у ТЕ око </a:t>
            </a:r>
            <a:r>
              <a:rPr lang="sr-Cyrl-RS" sz="1477" dirty="0" smtClean="0">
                <a:solidFill>
                  <a:srgbClr val="002060"/>
                </a:solidFill>
              </a:rPr>
              <a:t>460 милиона </a:t>
            </a:r>
            <a:r>
              <a:rPr lang="sr-Cyrl-RS" sz="1477" dirty="0">
                <a:solidFill>
                  <a:srgbClr val="002060"/>
                </a:solidFill>
              </a:rPr>
              <a:t>€</a:t>
            </a:r>
          </a:p>
          <a:p>
            <a:pPr marL="501174" lvl="2" indent="-263776">
              <a:lnSpc>
                <a:spcPct val="90000"/>
              </a:lnSpc>
              <a:spcBef>
                <a:spcPts val="554"/>
              </a:spcBef>
              <a:buClr>
                <a:srgbClr val="C00000"/>
              </a:buClr>
              <a:buSzPct val="76000"/>
              <a:buFont typeface="Arial" panose="020B0604020202020204" pitchFamily="34" charset="0"/>
              <a:buChar char="•"/>
              <a:defRPr/>
            </a:pPr>
            <a:r>
              <a:rPr lang="sr-Cyrl-RS" sz="1477" dirty="0">
                <a:solidFill>
                  <a:srgbClr val="002060"/>
                </a:solidFill>
              </a:rPr>
              <a:t>у ХЕ око </a:t>
            </a:r>
            <a:r>
              <a:rPr lang="sr-Cyrl-RS" sz="1477" dirty="0" smtClean="0">
                <a:solidFill>
                  <a:srgbClr val="002060"/>
                </a:solidFill>
              </a:rPr>
              <a:t>94 </a:t>
            </a:r>
            <a:r>
              <a:rPr lang="sr-Cyrl-RS" sz="1477" dirty="0">
                <a:solidFill>
                  <a:srgbClr val="002060"/>
                </a:solidFill>
              </a:rPr>
              <a:t>мил €</a:t>
            </a:r>
          </a:p>
          <a:p>
            <a:pPr marL="501174" lvl="2" indent="-263776">
              <a:lnSpc>
                <a:spcPct val="90000"/>
              </a:lnSpc>
              <a:spcBef>
                <a:spcPts val="554"/>
              </a:spcBef>
              <a:buClr>
                <a:srgbClr val="C00000"/>
              </a:buClr>
              <a:buSzPct val="76000"/>
              <a:buFont typeface="Arial" panose="020B0604020202020204" pitchFamily="34" charset="0"/>
              <a:buChar char="•"/>
              <a:defRPr/>
            </a:pPr>
            <a:r>
              <a:rPr lang="sr-Cyrl-RS" sz="1477" dirty="0">
                <a:solidFill>
                  <a:srgbClr val="002060"/>
                </a:solidFill>
              </a:rPr>
              <a:t>у руднике</a:t>
            </a:r>
            <a:r>
              <a:rPr lang="en-US" sz="1477" dirty="0">
                <a:solidFill>
                  <a:srgbClr val="002060"/>
                </a:solidFill>
              </a:rPr>
              <a:t> </a:t>
            </a:r>
            <a:r>
              <a:rPr lang="sr-Cyrl-RS" sz="1477" dirty="0">
                <a:solidFill>
                  <a:srgbClr val="002060"/>
                </a:solidFill>
              </a:rPr>
              <a:t>око </a:t>
            </a:r>
            <a:r>
              <a:rPr lang="sr-Cyrl-RS" sz="1477" dirty="0" smtClean="0">
                <a:solidFill>
                  <a:srgbClr val="002060"/>
                </a:solidFill>
              </a:rPr>
              <a:t>356 </a:t>
            </a:r>
            <a:r>
              <a:rPr lang="sr-Cyrl-RS" sz="1477" dirty="0">
                <a:solidFill>
                  <a:srgbClr val="002060"/>
                </a:solidFill>
              </a:rPr>
              <a:t>мил €</a:t>
            </a:r>
          </a:p>
          <a:p>
            <a:pPr marL="501174" lvl="2" indent="-263776">
              <a:lnSpc>
                <a:spcPct val="90000"/>
              </a:lnSpc>
              <a:spcBef>
                <a:spcPts val="554"/>
              </a:spcBef>
              <a:buClr>
                <a:srgbClr val="C00000"/>
              </a:buClr>
              <a:buSzPct val="76000"/>
              <a:buFont typeface="Arial" panose="020B0604020202020204" pitchFamily="34" charset="0"/>
              <a:buChar char="•"/>
              <a:defRPr/>
            </a:pPr>
            <a:r>
              <a:rPr lang="sr-Cyrl-RS" sz="1477" dirty="0">
                <a:solidFill>
                  <a:srgbClr val="002060"/>
                </a:solidFill>
              </a:rPr>
              <a:t>у дистрибуције око </a:t>
            </a:r>
            <a:r>
              <a:rPr lang="sr-Cyrl-RS" sz="1477" dirty="0" smtClean="0">
                <a:solidFill>
                  <a:srgbClr val="002060"/>
                </a:solidFill>
              </a:rPr>
              <a:t>226 </a:t>
            </a:r>
            <a:r>
              <a:rPr lang="sr-Cyrl-RS" sz="1477" dirty="0">
                <a:solidFill>
                  <a:srgbClr val="002060"/>
                </a:solidFill>
              </a:rPr>
              <a:t>мил €</a:t>
            </a:r>
          </a:p>
          <a:p>
            <a:pPr marL="501174" lvl="2" indent="-263776">
              <a:lnSpc>
                <a:spcPct val="90000"/>
              </a:lnSpc>
              <a:spcBef>
                <a:spcPts val="554"/>
              </a:spcBef>
              <a:buClr>
                <a:srgbClr val="C00000"/>
              </a:buClr>
              <a:buSzPct val="76000"/>
              <a:buFont typeface="Arial" panose="020B0604020202020204" pitchFamily="34" charset="0"/>
              <a:buChar char="•"/>
              <a:defRPr/>
            </a:pPr>
            <a:r>
              <a:rPr lang="sr-Cyrl-RS" sz="1477" dirty="0">
                <a:solidFill>
                  <a:srgbClr val="002060"/>
                </a:solidFill>
              </a:rPr>
              <a:t>остало око </a:t>
            </a:r>
            <a:r>
              <a:rPr lang="sr-Cyrl-RS" sz="1477" dirty="0" smtClean="0">
                <a:solidFill>
                  <a:srgbClr val="002060"/>
                </a:solidFill>
              </a:rPr>
              <a:t>71 </a:t>
            </a:r>
            <a:r>
              <a:rPr lang="sr-Cyrl-RS" sz="1477" dirty="0">
                <a:solidFill>
                  <a:srgbClr val="002060"/>
                </a:solidFill>
              </a:rPr>
              <a:t>мил €</a:t>
            </a:r>
          </a:p>
          <a:p>
            <a:pPr marL="263775" lvl="2" indent="-263775">
              <a:lnSpc>
                <a:spcPct val="90000"/>
              </a:lnSpc>
              <a:spcBef>
                <a:spcPts val="554"/>
              </a:spcBef>
              <a:buClr>
                <a:srgbClr val="C00000"/>
              </a:buClr>
              <a:buSzPct val="76000"/>
              <a:buFont typeface="Courier New" panose="02070309020205020404" pitchFamily="49" charset="0"/>
              <a:buChar char="o"/>
              <a:defRPr/>
            </a:pPr>
            <a:endParaRPr lang="sr-Cyrl-RS" sz="1477" dirty="0">
              <a:solidFill>
                <a:srgbClr val="002060"/>
              </a:solidFill>
            </a:endParaRPr>
          </a:p>
          <a:p>
            <a:pPr marL="263775" lvl="2" indent="-263775">
              <a:lnSpc>
                <a:spcPct val="90000"/>
              </a:lnSpc>
              <a:spcBef>
                <a:spcPts val="554"/>
              </a:spcBef>
              <a:buClr>
                <a:srgbClr val="C00000"/>
              </a:buClr>
              <a:buSzPct val="76000"/>
              <a:buFont typeface="Courier New" panose="02070309020205020404" pitchFamily="49" charset="0"/>
              <a:buChar char="o"/>
              <a:defRPr/>
            </a:pPr>
            <a:endParaRPr lang="sr-Cyrl-RS" sz="1477" dirty="0">
              <a:solidFill>
                <a:srgbClr val="002060"/>
              </a:solidFill>
            </a:endParaRPr>
          </a:p>
          <a:p>
            <a:pPr marL="263775" lvl="2" indent="-263775">
              <a:lnSpc>
                <a:spcPct val="90000"/>
              </a:lnSpc>
              <a:spcBef>
                <a:spcPts val="554"/>
              </a:spcBef>
              <a:buClr>
                <a:srgbClr val="C00000"/>
              </a:buClr>
              <a:buSzPct val="76000"/>
              <a:buFont typeface="Courier New" panose="02070309020205020404" pitchFamily="49" charset="0"/>
              <a:buChar char="o"/>
              <a:defRPr/>
            </a:pPr>
            <a:endParaRPr lang="sr-Cyrl-RS" sz="1477" dirty="0">
              <a:solidFill>
                <a:srgbClr val="00206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707904" y="1587179"/>
            <a:ext cx="5251045" cy="25231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>
              <a:lnSpc>
                <a:spcPct val="90000"/>
              </a:lnSpc>
              <a:spcBef>
                <a:spcPts val="554"/>
              </a:spcBef>
              <a:buClr>
                <a:srgbClr val="C00000"/>
              </a:buClr>
              <a:buSzPct val="76000"/>
              <a:defRPr/>
            </a:pPr>
            <a:r>
              <a:rPr lang="sr-Cyrl-RS" sz="1477" dirty="0">
                <a:solidFill>
                  <a:srgbClr val="002060"/>
                </a:solidFill>
              </a:rPr>
              <a:t>Спровођене су следеће активности:</a:t>
            </a:r>
          </a:p>
          <a:p>
            <a:pPr marL="263775" lvl="2" indent="-263775">
              <a:lnSpc>
                <a:spcPct val="90000"/>
              </a:lnSpc>
              <a:spcBef>
                <a:spcPts val="554"/>
              </a:spcBef>
              <a:buClr>
                <a:srgbClr val="C00000"/>
              </a:buClr>
              <a:buSzPct val="76000"/>
              <a:buFont typeface="Courier New" panose="02070309020205020404" pitchFamily="49" charset="0"/>
              <a:buChar char="o"/>
              <a:defRPr/>
            </a:pPr>
            <a:r>
              <a:rPr lang="sr-Cyrl-RS" sz="1477" dirty="0">
                <a:solidFill>
                  <a:srgbClr val="002060"/>
                </a:solidFill>
              </a:rPr>
              <a:t>ревитализације и модернизације са повећањем снаге блокова у ТЕ и аграгата у ХЕ</a:t>
            </a:r>
          </a:p>
          <a:p>
            <a:pPr marL="263775" lvl="2" indent="-263775">
              <a:lnSpc>
                <a:spcPct val="90000"/>
              </a:lnSpc>
              <a:spcBef>
                <a:spcPts val="554"/>
              </a:spcBef>
              <a:buClr>
                <a:srgbClr val="C00000"/>
              </a:buClr>
              <a:buSzPct val="76000"/>
              <a:buFont typeface="Courier New" panose="02070309020205020404" pitchFamily="49" charset="0"/>
              <a:buChar char="o"/>
              <a:defRPr/>
            </a:pPr>
            <a:r>
              <a:rPr lang="sr-Cyrl-RS" sz="1477" dirty="0">
                <a:solidFill>
                  <a:srgbClr val="002060"/>
                </a:solidFill>
              </a:rPr>
              <a:t>постројења и системи за заштиту животне средине</a:t>
            </a:r>
          </a:p>
          <a:p>
            <a:pPr marL="263775" lvl="2" indent="-263775">
              <a:lnSpc>
                <a:spcPct val="90000"/>
              </a:lnSpc>
              <a:spcBef>
                <a:spcPts val="554"/>
              </a:spcBef>
              <a:buClr>
                <a:srgbClr val="C00000"/>
              </a:buClr>
              <a:buSzPct val="76000"/>
              <a:buFont typeface="Courier New" panose="02070309020205020404" pitchFamily="49" charset="0"/>
              <a:buChar char="o"/>
              <a:defRPr/>
            </a:pPr>
            <a:r>
              <a:rPr lang="sr-Cyrl-RS" sz="1477" dirty="0">
                <a:solidFill>
                  <a:srgbClr val="002060"/>
                </a:solidFill>
              </a:rPr>
              <a:t>ревитализација, модернизација и набавка нове основне рударске опреме на постојећим коповима</a:t>
            </a:r>
          </a:p>
          <a:p>
            <a:pPr marL="263775" lvl="2" indent="-263775">
              <a:lnSpc>
                <a:spcPct val="90000"/>
              </a:lnSpc>
              <a:spcBef>
                <a:spcPts val="554"/>
              </a:spcBef>
              <a:buClr>
                <a:srgbClr val="C00000"/>
              </a:buClr>
              <a:buSzPct val="76000"/>
              <a:buFont typeface="Courier New" panose="02070309020205020404" pitchFamily="49" charset="0"/>
              <a:buChar char="o"/>
              <a:defRPr/>
            </a:pPr>
            <a:r>
              <a:rPr lang="sr-Cyrl-RS" sz="1477" dirty="0">
                <a:solidFill>
                  <a:srgbClr val="002060"/>
                </a:solidFill>
              </a:rPr>
              <a:t>проширење и унапређење електродистрибутивне мреже</a:t>
            </a:r>
          </a:p>
          <a:p>
            <a:pPr marL="263775" lvl="2" indent="-263775">
              <a:lnSpc>
                <a:spcPct val="90000"/>
              </a:lnSpc>
              <a:spcBef>
                <a:spcPts val="554"/>
              </a:spcBef>
              <a:buClr>
                <a:srgbClr val="C00000"/>
              </a:buClr>
              <a:buSzPct val="76000"/>
              <a:buFont typeface="Courier New" panose="02070309020205020404" pitchFamily="49" charset="0"/>
              <a:buChar char="o"/>
              <a:defRPr/>
            </a:pPr>
            <a:r>
              <a:rPr lang="sr-Cyrl-RS" sz="1477" dirty="0">
                <a:solidFill>
                  <a:srgbClr val="002060"/>
                </a:solidFill>
              </a:rPr>
              <a:t>припремне активности за изградњу нових производних капацитета</a:t>
            </a:r>
          </a:p>
        </p:txBody>
      </p:sp>
    </p:spTree>
    <p:extLst>
      <p:ext uri="{BB962C8B-B14F-4D97-AF65-F5344CB8AC3E}">
        <p14:creationId xmlns:p14="http://schemas.microsoft.com/office/powerpoint/2010/main" val="230561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75995"/>
            <a:ext cx="8136904" cy="104874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sr-Cyrl-RS" sz="2000" dirty="0" smtClean="0">
                <a:solidFill>
                  <a:srgbClr val="FFFFFF"/>
                </a:solidFill>
              </a:rPr>
              <a:t>Изазови за реализацију нових инвестиционих пројеката – </a:t>
            </a:r>
            <a:r>
              <a:rPr lang="ru-RU" sz="2000" dirty="0" smtClean="0">
                <a:solidFill>
                  <a:srgbClr val="FFFFFF"/>
                </a:solidFill>
              </a:rPr>
              <a:t>бројне </a:t>
            </a:r>
            <a:r>
              <a:rPr lang="ru-RU" sz="2000" dirty="0">
                <a:solidFill>
                  <a:srgbClr val="FFFFFF"/>
                </a:solidFill>
              </a:rPr>
              <a:t>екстерне заинтересоване стране које утичу на реализацију</a:t>
            </a:r>
          </a:p>
          <a:p>
            <a:endParaRPr lang="en-US" sz="2215" dirty="0">
              <a:solidFill>
                <a:srgbClr val="FFFFFF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107505" y="1052736"/>
            <a:ext cx="1687270" cy="773723"/>
          </a:xfrm>
          <a:prstGeom prst="ellipse">
            <a:avLst/>
          </a:prstGeom>
          <a:solidFill>
            <a:schemeClr val="bg1">
              <a:lumMod val="65000"/>
              <a:alpha val="40000"/>
            </a:schemeClr>
          </a:solidFill>
          <a:ln w="63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Cyrl-RS" sz="1108" dirty="0" smtClean="0">
                <a:solidFill>
                  <a:srgbClr val="0070C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Министарство ГСИ/ Локална самоуправа</a:t>
            </a:r>
            <a:endParaRPr lang="en-US" sz="1108" dirty="0">
              <a:solidFill>
                <a:srgbClr val="0070C0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2051721" y="1065099"/>
            <a:ext cx="1584176" cy="773723"/>
          </a:xfrm>
          <a:prstGeom prst="ellipse">
            <a:avLst/>
          </a:prstGeom>
          <a:solidFill>
            <a:schemeClr val="bg1">
              <a:lumMod val="65000"/>
              <a:alpha val="40000"/>
            </a:schemeClr>
          </a:solidFill>
          <a:ln w="63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Cyrl-RS" sz="1108">
                <a:solidFill>
                  <a:srgbClr val="0070C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Републички геодетски завод</a:t>
            </a:r>
            <a:endParaRPr lang="en-US" sz="1108" dirty="0">
              <a:solidFill>
                <a:srgbClr val="0070C0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3851921" y="1065099"/>
            <a:ext cx="1584176" cy="773723"/>
          </a:xfrm>
          <a:prstGeom prst="ellipse">
            <a:avLst/>
          </a:prstGeom>
          <a:solidFill>
            <a:schemeClr val="bg1">
              <a:lumMod val="65000"/>
              <a:alpha val="40000"/>
            </a:schemeClr>
          </a:solidFill>
          <a:ln w="63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Cyrl-RS" sz="1108" dirty="0" smtClean="0">
                <a:solidFill>
                  <a:srgbClr val="0070C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Министарство </a:t>
            </a:r>
            <a:r>
              <a:rPr lang="sr-Cyrl-RS" sz="1108" dirty="0">
                <a:solidFill>
                  <a:srgbClr val="0070C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рударства и енергетике</a:t>
            </a:r>
            <a:endParaRPr lang="en-US" sz="1108" dirty="0">
              <a:solidFill>
                <a:srgbClr val="0070C0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en-US" sz="1108" dirty="0">
              <a:solidFill>
                <a:srgbClr val="0070C0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5693043" y="1071101"/>
            <a:ext cx="1471246" cy="773723"/>
          </a:xfrm>
          <a:prstGeom prst="ellipse">
            <a:avLst/>
          </a:prstGeom>
          <a:solidFill>
            <a:schemeClr val="bg1">
              <a:lumMod val="65000"/>
              <a:alpha val="40000"/>
            </a:schemeClr>
          </a:solidFill>
          <a:ln w="63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Cyrl-RS" sz="1108" dirty="0" smtClean="0">
                <a:solidFill>
                  <a:srgbClr val="0070C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ЈП </a:t>
            </a:r>
            <a:r>
              <a:rPr lang="sr-Cyrl-RS" sz="1108" dirty="0" err="1" smtClean="0">
                <a:solidFill>
                  <a:srgbClr val="0070C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Србијаводе</a:t>
            </a:r>
            <a:endParaRPr lang="en-US" sz="1108" dirty="0">
              <a:solidFill>
                <a:srgbClr val="0070C0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ight Arrow 22"/>
          <p:cNvSpPr/>
          <p:nvPr/>
        </p:nvSpPr>
        <p:spPr>
          <a:xfrm rot="5400000">
            <a:off x="662655" y="2194530"/>
            <a:ext cx="576969" cy="165589"/>
          </a:xfrm>
          <a:prstGeom prst="rightArrow">
            <a:avLst/>
          </a:prstGeom>
          <a:solidFill>
            <a:schemeClr val="tx2">
              <a:lumMod val="50000"/>
              <a:alpha val="40000"/>
            </a:schemeClr>
          </a:solidFill>
          <a:ln w="6350">
            <a:solidFill>
              <a:schemeClr val="tx2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ight Arrow 23"/>
          <p:cNvSpPr/>
          <p:nvPr/>
        </p:nvSpPr>
        <p:spPr>
          <a:xfrm rot="5400000">
            <a:off x="2616546" y="2194530"/>
            <a:ext cx="576969" cy="165589"/>
          </a:xfrm>
          <a:prstGeom prst="rightArrow">
            <a:avLst/>
          </a:prstGeom>
          <a:solidFill>
            <a:schemeClr val="tx2">
              <a:lumMod val="50000"/>
              <a:alpha val="40000"/>
            </a:schemeClr>
          </a:solidFill>
          <a:ln w="6350">
            <a:solidFill>
              <a:schemeClr val="tx2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ight Arrow 24"/>
          <p:cNvSpPr/>
          <p:nvPr/>
        </p:nvSpPr>
        <p:spPr>
          <a:xfrm rot="5400000">
            <a:off x="4366311" y="2194530"/>
            <a:ext cx="576969" cy="165589"/>
          </a:xfrm>
          <a:prstGeom prst="rightArrow">
            <a:avLst/>
          </a:prstGeom>
          <a:solidFill>
            <a:schemeClr val="tx2">
              <a:lumMod val="50000"/>
              <a:alpha val="40000"/>
            </a:schemeClr>
          </a:solidFill>
          <a:ln w="6350">
            <a:solidFill>
              <a:schemeClr val="tx2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ight Arrow 25"/>
          <p:cNvSpPr/>
          <p:nvPr/>
        </p:nvSpPr>
        <p:spPr>
          <a:xfrm rot="5400000">
            <a:off x="6144938" y="2194530"/>
            <a:ext cx="576969" cy="165589"/>
          </a:xfrm>
          <a:prstGeom prst="rightArrow">
            <a:avLst/>
          </a:prstGeom>
          <a:solidFill>
            <a:schemeClr val="tx2">
              <a:lumMod val="50000"/>
              <a:alpha val="40000"/>
            </a:schemeClr>
          </a:solidFill>
          <a:ln w="6350">
            <a:solidFill>
              <a:schemeClr val="tx2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35496" y="2728189"/>
            <a:ext cx="1759279" cy="2907789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88900" indent="-88900">
              <a:buFont typeface="Arial" panose="020B0604020202020204" pitchFamily="34" charset="0"/>
              <a:buChar char="•"/>
            </a:pPr>
            <a:r>
              <a:rPr lang="sr-Cyrl-RS" sz="95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Локацијски услови </a:t>
            </a:r>
            <a:r>
              <a:rPr lang="sr-Cyrl-RS" sz="95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(постојање планског </a:t>
            </a:r>
            <a:r>
              <a:rPr lang="sr-Cyrl-RS" sz="95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основа, генерални пројекат, претходна студија оправданости, идејно решење</a:t>
            </a:r>
            <a:r>
              <a:rPr lang="en-GB" sz="95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RS" sz="95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идејни пројекат)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sr-Cyrl-RS" sz="95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Пројекат за грађевинску дозволу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sr-Cyrl-RS" sz="95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95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Грађевинска дозвола (извештај </a:t>
            </a:r>
            <a:r>
              <a:rPr lang="sr-Cyrl-RS" sz="95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ревизионе</a:t>
            </a:r>
            <a:r>
              <a:rPr lang="sr-Cyrl-RS" sz="95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комисије, енергетска дозвола, </a:t>
            </a:r>
            <a:r>
              <a:rPr lang="sr-Cyrl-RS" sz="95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проблематика имовинско – правних питања</a:t>
            </a:r>
            <a:r>
              <a:rPr lang="sr-Cyrl-RS" sz="95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sr-Cyrl-RS" sz="95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Решење о одобрењу за извођење радова 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sr-Cyrl-RS" sz="95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Употребна дозвола</a:t>
            </a:r>
            <a:endParaRPr lang="en-US" sz="95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7421235" y="1071101"/>
            <a:ext cx="1615262" cy="773723"/>
          </a:xfrm>
          <a:prstGeom prst="ellipse">
            <a:avLst/>
          </a:prstGeom>
          <a:solidFill>
            <a:schemeClr val="bg1">
              <a:lumMod val="65000"/>
              <a:alpha val="40000"/>
            </a:schemeClr>
          </a:solidFill>
          <a:ln w="63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Cyrl-RS" sz="1108" dirty="0" smtClean="0">
                <a:solidFill>
                  <a:srgbClr val="0070C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Министарство ЗЖС</a:t>
            </a:r>
            <a:endParaRPr lang="en-US" sz="1108" dirty="0">
              <a:solidFill>
                <a:srgbClr val="0070C0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1979713" y="2728190"/>
            <a:ext cx="1759279" cy="2789042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900" indent="-88900">
              <a:buFont typeface="Arial" panose="020B0604020202020204" pitchFamily="34" charset="0"/>
              <a:buChar char="•"/>
            </a:pPr>
            <a:r>
              <a:rPr lang="sr-Cyrl-RS" sz="105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Лист непокретности – потребно за грађевинску дозволу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sr-Cyrl-RS" sz="105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105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Препарцелација</a:t>
            </a:r>
            <a:r>
              <a:rPr lang="sr-Cyrl-RS" sz="105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парцелација</a:t>
            </a:r>
            <a:endParaRPr lang="en-US" sz="105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3851921" y="2708920"/>
            <a:ext cx="1615263" cy="2789042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900" indent="-88900" algn="ctr">
              <a:buFont typeface="Arial" panose="020B0604020202020204" pitchFamily="34" charset="0"/>
              <a:buChar char="•"/>
            </a:pPr>
            <a:r>
              <a:rPr lang="sr-Cyrl-RS" sz="105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Енергетска дозвола</a:t>
            </a:r>
            <a:endParaRPr lang="en-US" sz="105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5652121" y="2708920"/>
            <a:ext cx="1615263" cy="2789042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900" indent="-88900" algn="ctr">
              <a:buFont typeface="Arial" panose="020B0604020202020204" pitchFamily="34" charset="0"/>
              <a:buChar char="•"/>
            </a:pPr>
            <a:r>
              <a:rPr lang="sr-Cyrl-RS" sz="105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Водна</a:t>
            </a:r>
            <a:r>
              <a:rPr lang="sr-Cyrl-RS" sz="105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дозвола</a:t>
            </a:r>
            <a:endParaRPr lang="en-US" sz="105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7380313" y="2728190"/>
            <a:ext cx="1615263" cy="2789042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900" indent="-88900" algn="ctr">
              <a:buFont typeface="Arial" panose="020B0604020202020204" pitchFamily="34" charset="0"/>
              <a:buChar char="•"/>
            </a:pPr>
            <a:r>
              <a:rPr lang="sr-Cyrl-RS" sz="105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Студија о процени утицаја на животну средину</a:t>
            </a:r>
            <a:endParaRPr lang="en-US" sz="105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ight Arrow 33"/>
          <p:cNvSpPr/>
          <p:nvPr/>
        </p:nvSpPr>
        <p:spPr>
          <a:xfrm rot="5400000">
            <a:off x="7982254" y="2194530"/>
            <a:ext cx="576969" cy="165589"/>
          </a:xfrm>
          <a:prstGeom prst="rightArrow">
            <a:avLst/>
          </a:prstGeom>
          <a:solidFill>
            <a:schemeClr val="tx2">
              <a:lumMod val="50000"/>
              <a:alpha val="40000"/>
            </a:schemeClr>
          </a:solidFill>
          <a:ln w="6350">
            <a:solidFill>
              <a:schemeClr val="tx2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107504" y="5672134"/>
            <a:ext cx="1687269" cy="1141242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3663" indent="-93663">
              <a:buFont typeface="Arial" panose="020B0604020202020204" pitchFamily="34" charset="0"/>
              <a:buChar char="•"/>
            </a:pPr>
            <a:r>
              <a:rPr lang="sr-Cyrl-RS" sz="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Локацијски </a:t>
            </a:r>
            <a:r>
              <a:rPr lang="sr-Cyrl-RS" sz="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услови – </a:t>
            </a:r>
            <a:r>
              <a:rPr lang="sr-Cyrl-RS" sz="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 дана од дана подношења захтева + 30 ревизија пројекта (реални рокови у пракси много дужи)</a:t>
            </a:r>
          </a:p>
          <a:p>
            <a:pPr marL="93663" indent="-93663">
              <a:buFont typeface="Arial" panose="020B0604020202020204" pitchFamily="34" charset="0"/>
              <a:buChar char="•"/>
            </a:pPr>
            <a:r>
              <a:rPr lang="sr-Cyrl-RS" sz="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Издавање грађевинске дозволе – 5 дана од дана подношења захтева</a:t>
            </a:r>
            <a:endParaRPr lang="en-US" sz="8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2020635" y="5635978"/>
            <a:ext cx="1687269" cy="1177398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3663" indent="-93663">
              <a:buFont typeface="Arial" panose="020B0604020202020204" pitchFamily="34" charset="0"/>
              <a:buChar char="•"/>
            </a:pPr>
            <a:r>
              <a:rPr lang="sr-Cyrl-RS" sz="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Дужина трајања процеса условљена је сагласношћу Секретаријата за урбанизам</a:t>
            </a:r>
            <a:endParaRPr lang="en-US" sz="8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3851921" y="5635978"/>
            <a:ext cx="1615263" cy="1177398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3663" indent="-93663">
              <a:buFont typeface="Arial" panose="020B0604020202020204" pitchFamily="34" charset="0"/>
              <a:buChar char="•"/>
            </a:pPr>
            <a:r>
              <a:rPr lang="sr-Cyrl-RS" sz="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дана од дана подношења захтева</a:t>
            </a:r>
            <a:endParaRPr lang="en-US" sz="8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5693041" y="5635978"/>
            <a:ext cx="1615263" cy="1177398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3663" indent="-93663">
              <a:buFont typeface="Arial" panose="020B0604020202020204" pitchFamily="34" charset="0"/>
              <a:buChar char="•"/>
            </a:pPr>
            <a:r>
              <a:rPr lang="sr-Cyrl-RS" sz="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дана од дана подношења захтева</a:t>
            </a:r>
            <a:endParaRPr lang="en-US" sz="8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7421233" y="5635978"/>
            <a:ext cx="1615263" cy="1177398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3663" indent="-93663">
              <a:buFont typeface="Arial" panose="020B0604020202020204" pitchFamily="34" charset="0"/>
              <a:buChar char="•"/>
            </a:pPr>
            <a:r>
              <a:rPr lang="sr-Cyrl-RS" sz="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sr-Cyrl-RS" sz="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 дана од дана подношења захтева</a:t>
            </a:r>
            <a:endParaRPr lang="en-US" sz="8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46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3045&quot;&gt;&lt;version val=&quot;25160&quot;/&gt;&lt;CPresentation id=&quot;1&quot;&gt;&lt;m_precDefaultNumber&gt;&lt;m_yearfmt&gt;&lt;begin val=&quot;0&quot;/&gt;&lt;end val=&quot;4&quot;/&gt;&lt;/m_yearfmt&gt;&lt;/m_precDefaultNumber&gt;&lt;m_precDefaultPercent&gt;&lt;m_yearfmt&gt;&lt;begin val=&quot;0&quot;/&gt;&lt;end val=&quot;4&quot;/&gt;&lt;/m_yearfmt&gt;&lt;/m_precDefaultPercent&gt;&lt;m_precDefaultDate&gt;&lt;m_yearfmt&gt;&lt;begin val=&quot;0&quot;/&gt;&lt;end val=&quot;4&quot;/&gt;&lt;/m_yearfmt&gt;&lt;/m_precDefaultDate&gt;&lt;m_precDefaultYear&gt;&lt;m_bNumberIsYear val=&quot;0&quot;/&gt;&lt;m_strFormatTime&gt;%Y&lt;/m_strFormatTime&gt;&lt;m_yearfmt&gt;&lt;begin val=&quot;0&quot;/&gt;&lt;end val=&quot;0&quot;/&gt;&lt;/m_yearfmt&gt;&lt;/m_precDefaultYear&gt;&lt;m_precDefaultQuarter&gt;&lt;m_bNumberIsYear val=&quot;0&quot;/&gt;&lt;m_strFormatTime&gt;Q%5&lt;/m_strFormatTime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bNumberIsYear val=&quot;0&quot;/&gt;&lt;m_strFormatTime&gt;%4&lt;/m_strFormatTime&gt;&lt;m_yearfmt&gt;&lt;begin val=&quot;0&quot;/&gt;&lt;end val=&quot;4&quot;/&gt;&lt;/m_yearfmt&gt;&lt;/m_precDefaultWeek&gt;&lt;m_precDefaultDay&gt;&lt;m_bNumberIsYear val=&quot;0&quot;/&gt;&lt;m_strFormatTime&gt;%#d&lt;/m_strFormatTime&gt;&lt;m_yearfmt&gt;&lt;begin val=&quot;0&quot;/&gt;&lt;end val=&quot;4&quot;/&gt;&lt;/m_yearfmt&gt;&lt;/m_precDefaultDay&gt;&lt;m_mruColor&gt;&lt;m_vecMRU length=&quot;0&quot;/&gt;&lt;/m_mruColor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oFISyZMS5eOcVt5B.5CJg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p7e110nRmCb306FfKucKA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1mPthUmTLql2mOzvRALKg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EQuF1IZS4y_z0fVj32O0g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5Im72KISlaPiKvCMmZUC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4WBXgB0RH2cmRpJ.v5NWg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CbXWru0Sr6nmiFwXfOCqA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5O4UEggTdOsOcFGymaiMw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TNqCG3tQc2plzE7q6yo5g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5qT4JDARHqmjJyZSXN4Gg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tSyekklQCaHnjPLI0B8.g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fMtND4iQ_ulNvsdktL5ag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ExOnUwZTLyHzp9fqVmHlA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kBR.NYNQGS6fmOZToXpaw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ZZbZjyITxS2BLSUTAyhd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Ps5OgUISYmfOw2C9d6E9g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ysW2ymjQK2ONGB8F38tTg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Sp1i0fcQ.Gt5ZCqKoTEhw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ZmY5BrMTJiEXlufuvRpnw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lxhUHiqSG.u58_Vl6RM_A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45S7hOATB6QyoiJR1ADFw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jS.JEM0QZa_f96XMneV4Q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Xh2lEYERqeg6HPMolcgbg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PIkdQ9vQ02KHyjg_EEmV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0fw.mCySP2eBVTdnRKdbg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k9X.2CJSDyhYkgNTsHWcQ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iXnbP6wTkWypm7mLX2TUQ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S2CevJuQuWxDn1YGJJmEg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bSYOczUSNub916JpWRXjw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eOYdXoUTMCizz0v76vdVA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R5irKlSRBqWfdmDOVcJ_Q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MD8sKkxQ221.uiGjRiaqA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xxGHnz1TratC.y5j5cJMA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PENT73vSF.zAm_.qS3R.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Ps5OgUISYmfOw2C9d6E9g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fwtgkq_GESSM_uox3nQVw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EPS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tandard Theme">
  <a:themeElements>
    <a:clrScheme name="Custom 1">
      <a:dk1>
        <a:srgbClr val="000000"/>
      </a:dk1>
      <a:lt1>
        <a:srgbClr val="FFFFFF"/>
      </a:lt1>
      <a:dk2>
        <a:srgbClr val="003192"/>
      </a:dk2>
      <a:lt2>
        <a:srgbClr val="808080"/>
      </a:lt2>
      <a:accent1>
        <a:srgbClr val="003192"/>
      </a:accent1>
      <a:accent2>
        <a:srgbClr val="004DE6"/>
      </a:accent2>
      <a:accent3>
        <a:srgbClr val="6D9EFF"/>
      </a:accent3>
      <a:accent4>
        <a:srgbClr val="B6CEFF"/>
      </a:accent4>
      <a:accent5>
        <a:srgbClr val="B2B2B2"/>
      </a:accent5>
      <a:accent6>
        <a:srgbClr val="E2E2E2"/>
      </a:accent6>
      <a:hlink>
        <a:srgbClr val="F9EFBD"/>
      </a:hlink>
      <a:folHlink>
        <a:srgbClr val="FEC2C2"/>
      </a:folHlink>
    </a:clrScheme>
    <a:fontScheme name="Standard 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2E2E2"/>
        </a:solidFill>
        <a:ln w="9525">
          <a:solidFill>
            <a:srgbClr val="E2E2E2"/>
          </a:solidFill>
        </a:ln>
        <a:effectLst/>
      </a:spPr>
      <a:bodyPr tIns="90000" bIns="90000" rtlCol="0" anchor="ctr" anchorCtr="0"/>
      <a:lstStyle>
        <a:defPPr algn="ctr">
          <a:defRPr sz="140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rgbClr val="80808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tIns="90000" bIns="90000" rtlCol="0" anchor="t">
        <a:spAutoFit/>
      </a:bodyPr>
      <a:lstStyle>
        <a:defPPr algn="ctr">
          <a:defRPr sz="1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lank.potx" id="{88AB7BD1-2B4E-4AA0-AAC1-8F32D37BE437}" vid="{31E7DE56-0980-41B5-8D8C-700940AB7EBC}"/>
    </a:ext>
  </a:extLst>
</a:theme>
</file>

<file path=ppt/theme/theme3.xml><?xml version="1.0" encoding="utf-8"?>
<a:theme xmlns:a="http://schemas.openxmlformats.org/drawingml/2006/main" name="1_Standard Theme">
  <a:themeElements>
    <a:clrScheme name="Custom 1">
      <a:dk1>
        <a:srgbClr val="000000"/>
      </a:dk1>
      <a:lt1>
        <a:srgbClr val="FFFFFF"/>
      </a:lt1>
      <a:dk2>
        <a:srgbClr val="003192"/>
      </a:dk2>
      <a:lt2>
        <a:srgbClr val="808080"/>
      </a:lt2>
      <a:accent1>
        <a:srgbClr val="003192"/>
      </a:accent1>
      <a:accent2>
        <a:srgbClr val="004DE6"/>
      </a:accent2>
      <a:accent3>
        <a:srgbClr val="6D9EFF"/>
      </a:accent3>
      <a:accent4>
        <a:srgbClr val="B6CEFF"/>
      </a:accent4>
      <a:accent5>
        <a:srgbClr val="B2B2B2"/>
      </a:accent5>
      <a:accent6>
        <a:srgbClr val="E2E2E2"/>
      </a:accent6>
      <a:hlink>
        <a:srgbClr val="F9EFBD"/>
      </a:hlink>
      <a:folHlink>
        <a:srgbClr val="FEC2C2"/>
      </a:folHlink>
    </a:clrScheme>
    <a:fontScheme name="Standard 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2E2E2"/>
        </a:solidFill>
        <a:ln w="9525">
          <a:solidFill>
            <a:srgbClr val="E2E2E2"/>
          </a:solidFill>
        </a:ln>
        <a:effectLst/>
      </a:spPr>
      <a:bodyPr tIns="90000" bIns="90000" rtlCol="0" anchor="ctr" anchorCtr="0"/>
      <a:lstStyle>
        <a:defPPr algn="ctr">
          <a:defRPr sz="140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rgbClr val="80808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tIns="90000" bIns="90000" rtlCol="0" anchor="t">
        <a:spAutoFit/>
      </a:bodyPr>
      <a:lstStyle>
        <a:defPPr algn="ctr">
          <a:defRPr sz="1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lank.potx" id="{88AB7BD1-2B4E-4AA0-AAC1-8F32D37BE437}" vid="{31E7DE56-0980-41B5-8D8C-700940AB7EBC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16772</TotalTime>
  <Words>3475</Words>
  <Application>Microsoft Office PowerPoint</Application>
  <PresentationFormat>On-screen Show (4:3)</PresentationFormat>
  <Paragraphs>772</Paragraphs>
  <Slides>23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35" baseType="lpstr">
      <vt:lpstr>宋体</vt:lpstr>
      <vt:lpstr>Arial</vt:lpstr>
      <vt:lpstr>Calibri</vt:lpstr>
      <vt:lpstr>Courier New</vt:lpstr>
      <vt:lpstr>Times New Roman</vt:lpstr>
      <vt:lpstr>Times New Roman CE</vt:lpstr>
      <vt:lpstr>Wingdings</vt:lpstr>
      <vt:lpstr>EPS Design</vt:lpstr>
      <vt:lpstr>Standard Theme</vt:lpstr>
      <vt:lpstr>1_Standard Theme</vt:lpstr>
      <vt:lpstr>think-cell Slide</vt:lpstr>
      <vt:lpstr>Chart</vt:lpstr>
      <vt:lpstr>PowerPoint Presentation</vt:lpstr>
      <vt:lpstr>Агенда</vt:lpstr>
      <vt:lpstr>ЕПС - производни портфолио</vt:lpstr>
      <vt:lpstr>PowerPoint Presentation</vt:lpstr>
      <vt:lpstr>Постојећи капацитети и старост термоелектрана ЕПС-а</vt:lpstr>
      <vt:lpstr>Постојећи и будући капацитети и век експлоатације површинских копова угља</vt:lpstr>
      <vt:lpstr>PowerPoint Presentation</vt:lpstr>
      <vt:lpstr>Реализована финансијска средства у претходном периоду (2015-2017)</vt:lpstr>
      <vt:lpstr>PowerPoint Presentation</vt:lpstr>
      <vt:lpstr>Примери значајних инвестиционих пројеката који се реализују у ЈП ЕПС</vt:lpstr>
      <vt:lpstr>Примери значајних инвестиционих пројеката који се реализују у ЈП ЕПС</vt:lpstr>
      <vt:lpstr>Примери значајних инвестиционих пројеката који се реализују у ЈП ЕПС</vt:lpstr>
      <vt:lpstr>Примери значајних инвестиционих пројеката који се реализују у ЈП ЕПС</vt:lpstr>
      <vt:lpstr>Примери значајних инвестиционих пројеката који се реализују у ЈП ЕПС</vt:lpstr>
      <vt:lpstr>Примери значајних инвестиционих пројеката који се реализују у ЈП ЕПС</vt:lpstr>
      <vt:lpstr>Примери значајних инвестиционих пројеката који се реализују у ЈП ЕПС</vt:lpstr>
      <vt:lpstr>Инвестициони план 2018-2027. </vt:lpstr>
      <vt:lpstr>Инвестициони план 2018-2027.  (издвојени пројекти у смислу одрживог развоја)</vt:lpstr>
      <vt:lpstr>Наредни кораци у развоју значајних инвестиционих пројеката </vt:lpstr>
      <vt:lpstr>Наредни кораци у развоју значајних инвестиционих пројеката </vt:lpstr>
      <vt:lpstr>Наредни кораци у развоју значајних инвестиционих пројеката </vt:lpstr>
      <vt:lpstr>Наредни кораци у развоју значајних инвестиционих пројеката </vt:lpstr>
      <vt:lpstr>Хвала на пажњи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Наслов презентације</dc:title>
  <dc:creator>svetlanape</dc:creator>
  <cp:lastModifiedBy>Predrag Đurković</cp:lastModifiedBy>
  <cp:revision>1180</cp:revision>
  <cp:lastPrinted>2013-11-19T15:14:13Z</cp:lastPrinted>
  <dcterms:created xsi:type="dcterms:W3CDTF">2012-06-18T11:37:59Z</dcterms:created>
  <dcterms:modified xsi:type="dcterms:W3CDTF">2018-05-29T11:07:24Z</dcterms:modified>
</cp:coreProperties>
</file>