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2.xml" ContentType="application/vnd.openxmlformats-officedocument.presentationml.notesSlide+xml"/>
  <Override PartName="/ppt/tags/tag52.xml" ContentType="application/vnd.openxmlformats-officedocument.presentationml.tags+xml"/>
  <Override PartName="/ppt/notesSlides/notesSlide3.xml" ContentType="application/vnd.openxmlformats-officedocument.presentationml.notesSlide+xml"/>
  <Override PartName="/ppt/tags/tag53.xml" ContentType="application/vnd.openxmlformats-officedocument.presentationml.tags+xml"/>
  <Override PartName="/ppt/notesSlides/notesSlide4.xml" ContentType="application/vnd.openxmlformats-officedocument.presentationml.notesSlide+xml"/>
  <Override PartName="/ppt/tags/tag54.xml" ContentType="application/vnd.openxmlformats-officedocument.presentationml.tags+xml"/>
  <Override PartName="/ppt/notesSlides/notesSlide5.xml" ContentType="application/vnd.openxmlformats-officedocument.presentationml.notesSlide+xml"/>
  <Override PartName="/ppt/tags/tag55.xml" ContentType="application/vnd.openxmlformats-officedocument.presentationml.tags+xml"/>
  <Override PartName="/ppt/notesSlides/notesSlide6.xml" ContentType="application/vnd.openxmlformats-officedocument.presentationml.notesSlide+xml"/>
  <Override PartName="/ppt/tags/tag56.xml" ContentType="application/vnd.openxmlformats-officedocument.presentationml.tags+xml"/>
  <Override PartName="/ppt/notesSlides/notesSlide7.xml" ContentType="application/vnd.openxmlformats-officedocument.presentationml.notesSlide+xml"/>
  <Override PartName="/ppt/tags/tag57.xml" ContentType="application/vnd.openxmlformats-officedocument.presentationml.tags+xml"/>
  <Override PartName="/ppt/notesSlides/notesSlide8.xml" ContentType="application/vnd.openxmlformats-officedocument.presentationml.notesSlide+xml"/>
  <Override PartName="/ppt/tags/tag58.xml" ContentType="application/vnd.openxmlformats-officedocument.presentationml.tags+xml"/>
  <Override PartName="/ppt/notesSlides/notesSlide9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0.xml" ContentType="application/vnd.openxmlformats-officedocument.presentationml.notesSlide+xml"/>
  <Override PartName="/ppt/tags/tag61.xml" ContentType="application/vnd.openxmlformats-officedocument.presentationml.tags+xml"/>
  <Override PartName="/ppt/notesSlides/notesSlide11.xml" ContentType="application/vnd.openxmlformats-officedocument.presentationml.notesSlide+xml"/>
  <Override PartName="/ppt/tags/tag62.xml" ContentType="application/vnd.openxmlformats-officedocument.presentationml.tags+xml"/>
  <Override PartName="/ppt/notesSlides/notesSlide12.xml" ContentType="application/vnd.openxmlformats-officedocument.presentationml.notesSlide+xml"/>
  <Override PartName="/ppt/tags/tag63.xml" ContentType="application/vnd.openxmlformats-officedocument.presentationml.tags+xml"/>
  <Override PartName="/ppt/notesSlides/notesSlide13.xml" ContentType="application/vnd.openxmlformats-officedocument.presentationml.notesSlide+xml"/>
  <Override PartName="/ppt/tags/tag64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67" r:id="rId1"/>
    <p:sldMasterId id="2147484613" r:id="rId2"/>
    <p:sldMasterId id="2147484620" r:id="rId3"/>
  </p:sldMasterIdLst>
  <p:notesMasterIdLst>
    <p:notesMasterId r:id="rId27"/>
  </p:notesMasterIdLst>
  <p:handoutMasterIdLst>
    <p:handoutMasterId r:id="rId28"/>
  </p:handoutMasterIdLst>
  <p:sldIdLst>
    <p:sldId id="256" r:id="rId4"/>
    <p:sldId id="277" r:id="rId5"/>
    <p:sldId id="323" r:id="rId6"/>
    <p:sldId id="324" r:id="rId7"/>
    <p:sldId id="328" r:id="rId8"/>
    <p:sldId id="347" r:id="rId9"/>
    <p:sldId id="334" r:id="rId10"/>
    <p:sldId id="348" r:id="rId11"/>
    <p:sldId id="325" r:id="rId12"/>
    <p:sldId id="336" r:id="rId13"/>
    <p:sldId id="337" r:id="rId14"/>
    <p:sldId id="339" r:id="rId15"/>
    <p:sldId id="341" r:id="rId16"/>
    <p:sldId id="343" r:id="rId17"/>
    <p:sldId id="345" r:id="rId18"/>
    <p:sldId id="350" r:id="rId19"/>
    <p:sldId id="335" r:id="rId20"/>
    <p:sldId id="327" r:id="rId21"/>
    <p:sldId id="305" r:id="rId22"/>
    <p:sldId id="312" r:id="rId23"/>
    <p:sldId id="346" r:id="rId24"/>
    <p:sldId id="349" r:id="rId25"/>
    <p:sldId id="322" r:id="rId26"/>
  </p:sldIdLst>
  <p:sldSz cx="9144000" cy="6858000" type="screen4x3"/>
  <p:notesSz cx="7010400" cy="92964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o Milosevic" initials="MM" lastIdx="6" clrIdx="0">
    <p:extLst>
      <p:ext uri="{19B8F6BF-5375-455C-9EA6-DF929625EA0E}">
        <p15:presenceInfo xmlns:p15="http://schemas.microsoft.com/office/powerpoint/2012/main" userId="9934a64acadde4e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4061"/>
    <a:srgbClr val="373D54"/>
    <a:srgbClr val="002060"/>
    <a:srgbClr val="CC0000"/>
    <a:srgbClr val="003296"/>
    <a:srgbClr val="003399"/>
    <a:srgbClr val="0041C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9856" autoAdjust="0"/>
  </p:normalViewPr>
  <p:slideViewPr>
    <p:cSldViewPr>
      <p:cViewPr varScale="1">
        <p:scale>
          <a:sx n="84" d="100"/>
          <a:sy n="84" d="100"/>
        </p:scale>
        <p:origin x="1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148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37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7F1F6F0-42A9-480B-8129-DABE5B4D8D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7E846A7-2A72-41E8-8CAC-2C9DD45CBA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DC3F57-030B-4837-A579-7E2642A80429}" type="datetime1">
              <a:rPr lang="en-US"/>
              <a:pPr>
                <a:defRPr/>
              </a:pPr>
              <a:t>5/29/2018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FB6B65C-0ED4-411C-9420-CAD0F9940B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E3DBC9-D9C9-416B-9B9E-A556006DF7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90955D5-D65D-4563-9975-450470593240}" type="slidenum">
              <a:rPr lang="sr-Latn-RS" altLang="en-US"/>
              <a:pPr>
                <a:defRPr/>
              </a:pPr>
              <a:t>‹#›</a:t>
            </a:fld>
            <a:endParaRPr lang="sr-Latn-RS" altLang="en-US"/>
          </a:p>
        </p:txBody>
      </p:sp>
    </p:spTree>
    <p:extLst>
      <p:ext uri="{BB962C8B-B14F-4D97-AF65-F5344CB8AC3E}">
        <p14:creationId xmlns:p14="http://schemas.microsoft.com/office/powerpoint/2010/main" val="380298667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087C9F0-BCA4-4EB9-BACF-1632D14954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3712DD6-721A-4F20-BED3-4B4082E3B13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E4711A-A2A3-46EE-9C49-0014A3B23C02}" type="datetime1">
              <a:rPr lang="en-US"/>
              <a:pPr>
                <a:defRPr/>
              </a:pPr>
              <a:t>5/29/2018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3F6A8AFA-850E-4609-B0BE-99437D9CF1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B880F24A-F000-48C1-A9A4-4560C62BC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8638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5ABB3DE-03E5-444C-9BB1-2F9D0FDAA6F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5C063C-46E4-448C-857F-0DF2A7CAD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1A1136F-6B2D-4F45-BA54-B8A7F1957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6956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7084" y="4343914"/>
            <a:ext cx="5485439" cy="411436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74" tIns="45787" rIns="91574" bIns="45787"/>
          <a:lstStyle/>
          <a:p>
            <a:pPr eaLnBrk="1" hangingPunct="1">
              <a:spcBef>
                <a:spcPct val="0"/>
              </a:spcBef>
            </a:pPr>
            <a:endParaRPr lang="sr-Latn-C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ACBA3-F7DD-4177-954D-DD6CD814A19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4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DE61824-39C6-47D6-83A2-AD8854AF04B5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5/29/2018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9C5AFD-F251-4650-93B7-2B970D67B037}" type="slidenum">
              <a:rPr lang="en-US" altLang="en-US" smtClean="0">
                <a:solidFill>
                  <a:prstClr val="black"/>
                </a:solidFill>
              </a:rPr>
              <a:pPr/>
              <a:t>17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36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 smtClean="0">
                <a:solidFill>
                  <a:prstClr val="black"/>
                </a:solidFill>
              </a:rPr>
              <a:pPr/>
              <a:t>19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16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 smtClean="0">
                <a:solidFill>
                  <a:prstClr val="black"/>
                </a:solidFill>
              </a:rPr>
              <a:pPr/>
              <a:t>20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97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 smtClean="0">
                <a:solidFill>
                  <a:prstClr val="black"/>
                </a:solidFill>
              </a:rPr>
              <a:pPr/>
              <a:t>21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12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 smtClean="0">
                <a:solidFill>
                  <a:prstClr val="black"/>
                </a:solidFill>
              </a:rPr>
              <a:pPr/>
              <a:t>22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5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7083" y="4343913"/>
            <a:ext cx="5485439" cy="4114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965" tIns="45482" rIns="90965" bIns="45482"/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  <p:sp>
        <p:nvSpPr>
          <p:cNvPr id="32771" name="Slide Number Placeholder 3"/>
          <p:cNvSpPr txBox="1">
            <a:spLocks noGrp="1"/>
          </p:cNvSpPr>
          <p:nvPr/>
        </p:nvSpPr>
        <p:spPr bwMode="auto">
          <a:xfrm>
            <a:off x="3885454" y="8686362"/>
            <a:ext cx="2970946" cy="45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3" tIns="45691" rIns="91383" bIns="45691" anchor="b"/>
          <a:lstStyle/>
          <a:p>
            <a:pPr algn="r" defTabSz="909638"/>
            <a:fld id="{A9F0BD93-F388-478B-B4F1-3D660E57CFD4}" type="slidenum">
              <a:rPr lang="en-US" sz="1200" b="0">
                <a:latin typeface="Calibri" pitchFamily="34" charset="0"/>
              </a:rPr>
              <a:pPr algn="r" defTabSz="909638"/>
              <a:t>8</a:t>
            </a:fld>
            <a:endParaRPr lang="en-US" sz="12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8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10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143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11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507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12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81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13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34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14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56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15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273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sr-Latn-CS">
                <a:solidFill>
                  <a:prstClr val="black"/>
                </a:solidFill>
              </a:rPr>
              <a:pPr/>
              <a:t>16</a:t>
            </a:fld>
            <a:endParaRPr lang="sr-Latn-C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0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0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="" xmlns:a16="http://schemas.microsoft.com/office/drawing/2014/main" id="{578078C4-FCF0-4BB3-B63F-0FE064038F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14350" y="3883821"/>
            <a:ext cx="8629650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3D94831-0A36-4F86-AED6-BE9C8E047B97}"/>
              </a:ext>
            </a:extLst>
          </p:cNvPr>
          <p:cNvSpPr/>
          <p:nvPr userDrawn="1"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786C6EE-81EE-4C5D-9391-FB44DD9CC050}"/>
              </a:ext>
            </a:extLst>
          </p:cNvPr>
          <p:cNvSpPr/>
          <p:nvPr userDrawn="1"/>
        </p:nvSpPr>
        <p:spPr>
          <a:xfrm>
            <a:off x="0" y="914400"/>
            <a:ext cx="1524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ubtitle 8">
            <a:extLst>
              <a:ext uri="{FF2B5EF4-FFF2-40B4-BE49-F238E27FC236}">
                <a16:creationId xmlns="" xmlns:a16="http://schemas.microsoft.com/office/drawing/2014/main" id="{7819BE46-E5C5-47AE-94D7-D1CA0DA1943D}"/>
              </a:ext>
            </a:extLst>
          </p:cNvPr>
          <p:cNvSpPr txBox="1">
            <a:spLocks/>
          </p:cNvSpPr>
          <p:nvPr userDrawn="1"/>
        </p:nvSpPr>
        <p:spPr>
          <a:xfrm>
            <a:off x="304800" y="228600"/>
            <a:ext cx="50292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latin typeface="Arial" charset="0"/>
              <a:cs typeface="Arial" charset="0"/>
            </a:endParaRPr>
          </a:p>
        </p:txBody>
      </p:sp>
      <p:pic>
        <p:nvPicPr>
          <p:cNvPr id="9" name="Picture 32" descr="znak-EPS_">
            <a:extLst>
              <a:ext uri="{FF2B5EF4-FFF2-40B4-BE49-F238E27FC236}">
                <a16:creationId xmlns="" xmlns:a16="http://schemas.microsoft.com/office/drawing/2014/main" id="{2E4AEF9E-6382-4411-B8A7-E5F5E074D9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228602"/>
            <a:ext cx="6096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0890"/>
            <a:ext cx="77724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64008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36097" y="6093296"/>
            <a:ext cx="3384154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517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D4C8D9C-559D-4F3C-AB13-06E93B0D537A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>
            <a:extLst>
              <a:ext uri="{FF2B5EF4-FFF2-40B4-BE49-F238E27FC236}">
                <a16:creationId xmlns="" xmlns:a16="http://schemas.microsoft.com/office/drawing/2014/main" id="{55A4961E-A3B7-4CBA-A750-317D8A4A00E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21650" y="117475"/>
            <a:ext cx="914400" cy="255588"/>
            <a:chOff x="5328" y="90"/>
            <a:chExt cx="1111" cy="181"/>
          </a:xfrm>
        </p:grpSpPr>
        <p:sp>
          <p:nvSpPr>
            <p:cNvPr id="7" name="Rectangle 1066">
              <a:extLst>
                <a:ext uri="{FF2B5EF4-FFF2-40B4-BE49-F238E27FC236}">
                  <a16:creationId xmlns="" xmlns:a16="http://schemas.microsoft.com/office/drawing/2014/main" id="{7461303A-1A39-4FE7-B97B-15F5B7B1D1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8" name="Line 1067">
              <a:extLst>
                <a:ext uri="{FF2B5EF4-FFF2-40B4-BE49-F238E27FC236}">
                  <a16:creationId xmlns="" xmlns:a16="http://schemas.microsoft.com/office/drawing/2014/main" id="{0267582D-2980-4EC4-99F8-992285644BC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>
              <a:extLst>
                <a:ext uri="{FF2B5EF4-FFF2-40B4-BE49-F238E27FC236}">
                  <a16:creationId xmlns="" xmlns:a16="http://schemas.microsoft.com/office/drawing/2014/main" id="{B1686A21-5B93-490C-BE45-97925138CBB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>
              <a:extLst>
                <a:ext uri="{FF2B5EF4-FFF2-40B4-BE49-F238E27FC236}">
                  <a16:creationId xmlns="" xmlns:a16="http://schemas.microsoft.com/office/drawing/2014/main" id="{EA62B1C4-FD5B-4F12-984D-BFF29FF03EB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>
              <a:extLst>
                <a:ext uri="{FF2B5EF4-FFF2-40B4-BE49-F238E27FC236}">
                  <a16:creationId xmlns="" xmlns:a16="http://schemas.microsoft.com/office/drawing/2014/main" id="{B92B6C6C-86B9-403E-8C48-8EE9231B872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>
            <a:extLst>
              <a:ext uri="{FF2B5EF4-FFF2-40B4-BE49-F238E27FC236}">
                <a16:creationId xmlns="" xmlns:a16="http://schemas.microsoft.com/office/drawing/2014/main" id="{6B6DC848-B925-4E60-B0C9-26FA8C84D7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>
            <a:extLst>
              <a:ext uri="{FF2B5EF4-FFF2-40B4-BE49-F238E27FC236}">
                <a16:creationId xmlns="" xmlns:a16="http://schemas.microsoft.com/office/drawing/2014/main" id="{61237F6D-1F0E-4715-A070-D9838B58A93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93569213-08D1-4E04-9934-D3A9B32E4F3D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80728"/>
            <a:ext cx="5111750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9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B2B591C-7532-4E19-98B4-B971D65523FA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>
            <a:extLst>
              <a:ext uri="{FF2B5EF4-FFF2-40B4-BE49-F238E27FC236}">
                <a16:creationId xmlns="" xmlns:a16="http://schemas.microsoft.com/office/drawing/2014/main" id="{DE84A79A-5006-4CE6-A625-2F6645156C9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21650" y="117475"/>
            <a:ext cx="914400" cy="255588"/>
            <a:chOff x="5328" y="90"/>
            <a:chExt cx="1111" cy="181"/>
          </a:xfrm>
        </p:grpSpPr>
        <p:sp>
          <p:nvSpPr>
            <p:cNvPr id="7" name="Rectangle 1066">
              <a:extLst>
                <a:ext uri="{FF2B5EF4-FFF2-40B4-BE49-F238E27FC236}">
                  <a16:creationId xmlns="" xmlns:a16="http://schemas.microsoft.com/office/drawing/2014/main" id="{9DE58B7A-4463-4A1B-88F3-75C2E8C3AA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8" name="Line 1067">
              <a:extLst>
                <a:ext uri="{FF2B5EF4-FFF2-40B4-BE49-F238E27FC236}">
                  <a16:creationId xmlns="" xmlns:a16="http://schemas.microsoft.com/office/drawing/2014/main" id="{A8BA19AD-5D5D-4AA2-903A-0EC633463E7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>
              <a:extLst>
                <a:ext uri="{FF2B5EF4-FFF2-40B4-BE49-F238E27FC236}">
                  <a16:creationId xmlns="" xmlns:a16="http://schemas.microsoft.com/office/drawing/2014/main" id="{139A9EF0-AA55-495C-93B0-9C0A2887124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>
              <a:extLst>
                <a:ext uri="{FF2B5EF4-FFF2-40B4-BE49-F238E27FC236}">
                  <a16:creationId xmlns="" xmlns:a16="http://schemas.microsoft.com/office/drawing/2014/main" id="{512206A8-2989-4249-A7B0-65D4DDE4AB4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>
              <a:extLst>
                <a:ext uri="{FF2B5EF4-FFF2-40B4-BE49-F238E27FC236}">
                  <a16:creationId xmlns="" xmlns:a16="http://schemas.microsoft.com/office/drawing/2014/main" id="{1BF44999-9A14-45DB-899E-CE515551283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>
            <a:extLst>
              <a:ext uri="{FF2B5EF4-FFF2-40B4-BE49-F238E27FC236}">
                <a16:creationId xmlns="" xmlns:a16="http://schemas.microsoft.com/office/drawing/2014/main" id="{99B4D1F0-9462-481B-B029-CEB0013245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>
            <a:extLst>
              <a:ext uri="{FF2B5EF4-FFF2-40B4-BE49-F238E27FC236}">
                <a16:creationId xmlns="" xmlns:a16="http://schemas.microsoft.com/office/drawing/2014/main" id="{C4BA0F8D-B34B-4F02-9907-6A508197B0A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C02CAF3C-5287-40E3-B8D5-72E2C5A527BB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7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118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C97DC57-1F88-4624-A42C-3307A4874909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>
            <a:extLst>
              <a:ext uri="{FF2B5EF4-FFF2-40B4-BE49-F238E27FC236}">
                <a16:creationId xmlns="" xmlns:a16="http://schemas.microsoft.com/office/drawing/2014/main" id="{FF4664B4-53FD-4FFD-B122-4964B95A7F6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21650" y="117475"/>
            <a:ext cx="914400" cy="255588"/>
            <a:chOff x="5328" y="90"/>
            <a:chExt cx="1111" cy="181"/>
          </a:xfrm>
        </p:grpSpPr>
        <p:sp>
          <p:nvSpPr>
            <p:cNvPr id="6" name="Rectangle 1066">
              <a:extLst>
                <a:ext uri="{FF2B5EF4-FFF2-40B4-BE49-F238E27FC236}">
                  <a16:creationId xmlns="" xmlns:a16="http://schemas.microsoft.com/office/drawing/2014/main" id="{B81F183C-90C4-4CF7-8ECD-8DC778430B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7" name="Line 1067">
              <a:extLst>
                <a:ext uri="{FF2B5EF4-FFF2-40B4-BE49-F238E27FC236}">
                  <a16:creationId xmlns="" xmlns:a16="http://schemas.microsoft.com/office/drawing/2014/main" id="{8935AB12-527F-47BE-AD33-65B9CAA921B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068">
              <a:extLst>
                <a:ext uri="{FF2B5EF4-FFF2-40B4-BE49-F238E27FC236}">
                  <a16:creationId xmlns="" xmlns:a16="http://schemas.microsoft.com/office/drawing/2014/main" id="{5D641146-F034-48F6-A0D7-B3C2C7D1DE6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9">
              <a:extLst>
                <a:ext uri="{FF2B5EF4-FFF2-40B4-BE49-F238E27FC236}">
                  <a16:creationId xmlns="" xmlns:a16="http://schemas.microsoft.com/office/drawing/2014/main" id="{51CDEE54-D9C9-4723-88A7-25A942520A7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70">
              <a:extLst>
                <a:ext uri="{FF2B5EF4-FFF2-40B4-BE49-F238E27FC236}">
                  <a16:creationId xmlns="" xmlns:a16="http://schemas.microsoft.com/office/drawing/2014/main" id="{3200AFED-C6BC-4723-8B2D-526CEC61174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" name="Picture 8" descr="znak-EPS_">
            <a:extLst>
              <a:ext uri="{FF2B5EF4-FFF2-40B4-BE49-F238E27FC236}">
                <a16:creationId xmlns="" xmlns:a16="http://schemas.microsoft.com/office/drawing/2014/main" id="{B62B6A1E-A5CB-4185-AA0B-3DDB4A7155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3">
            <a:extLst>
              <a:ext uri="{FF2B5EF4-FFF2-40B4-BE49-F238E27FC236}">
                <a16:creationId xmlns="" xmlns:a16="http://schemas.microsoft.com/office/drawing/2014/main" id="{492E12D9-C594-4038-A6E7-7E44274359F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4719616-791C-4DA7-A886-9C22A72F7FBE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8229600" cy="518457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64450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090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Title 1">
            <a:extLst>
              <a:ext uri="{FF2B5EF4-FFF2-40B4-BE49-F238E27FC236}">
                <a16:creationId xmlns="" xmlns:a16="http://schemas.microsoft.com/office/drawing/2014/main" id="{5061BC4C-38EF-4EB0-90AE-1E39289E290E}"/>
              </a:ext>
            </a:extLst>
          </p:cNvPr>
          <p:cNvSpPr txBox="1">
            <a:spLocks/>
          </p:cNvSpPr>
          <p:nvPr userDrawn="1"/>
        </p:nvSpPr>
        <p:spPr>
          <a:xfrm>
            <a:off x="8229600" y="2"/>
            <a:ext cx="9144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sz="2800"/>
          </a:p>
        </p:txBody>
      </p:sp>
      <p:pic>
        <p:nvPicPr>
          <p:cNvPr id="5" name="Picture 8" descr="znak-EPS_">
            <a:extLst>
              <a:ext uri="{FF2B5EF4-FFF2-40B4-BE49-F238E27FC236}">
                <a16:creationId xmlns="" xmlns:a16="http://schemas.microsoft.com/office/drawing/2014/main" id="{F993981F-FE83-4A3F-BEC3-B5CDCC485C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>
            <a:extLst>
              <a:ext uri="{FF2B5EF4-FFF2-40B4-BE49-F238E27FC236}">
                <a16:creationId xmlns="" xmlns:a16="http://schemas.microsoft.com/office/drawing/2014/main" id="{A3CD88EF-DF7A-4C60-8D25-A05117D8416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61D90BFF-67E9-4C2D-9D75-A5D348E5FFA6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16634"/>
            <a:ext cx="7643192" cy="60095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9600" y="116634"/>
            <a:ext cx="878904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8041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039205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8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517733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1796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8" y="1593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3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" y="1593"/>
                        <a:ext cx="1465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34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8604739" y="6448430"/>
            <a:ext cx="468923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92FD9B2-1164-4013-9925-E8A2EA7645B6}" type="slidenum">
              <a:rPr lang="en-US" altLang="en-US" sz="1023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023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5" y="6381755"/>
            <a:ext cx="33264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6489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04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568" y="2225041"/>
            <a:ext cx="7772400" cy="1079743"/>
          </a:xfrm>
        </p:spPr>
        <p:txBody>
          <a:bodyPr tIns="18288" bIns="18288">
            <a:noAutofit/>
          </a:bodyPr>
          <a:lstStyle>
            <a:lvl1pPr>
              <a:defRPr sz="2769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r-Latn-CS" dirty="0"/>
              <a:t>Title in Title </a:t>
            </a:r>
            <a:r>
              <a:rPr lang="sr-Latn-CS" dirty="0" err="1"/>
              <a:t>Case</a:t>
            </a:r>
            <a:r>
              <a:rPr lang="sr-Latn-CS" dirty="0"/>
              <a:t/>
            </a:r>
            <a:br>
              <a:rPr lang="sr-Latn-CS" dirty="0"/>
            </a:br>
            <a:r>
              <a:rPr lang="sr-Latn-CS" dirty="0"/>
              <a:t>(</a:t>
            </a:r>
            <a:r>
              <a:rPr lang="sr-Latn-CS" dirty="0" err="1"/>
              <a:t>Arial</a:t>
            </a:r>
            <a:r>
              <a:rPr lang="sr-Latn-CS" dirty="0"/>
              <a:t> </a:t>
            </a:r>
            <a:r>
              <a:rPr lang="sr-Latn-CS" dirty="0" err="1"/>
              <a:t>Bold</a:t>
            </a:r>
            <a:r>
              <a:rPr lang="sr-Latn-CS" dirty="0"/>
              <a:t> 30pt, </a:t>
            </a:r>
            <a:r>
              <a:rPr lang="sr-Latn-CS" dirty="0" err="1"/>
              <a:t>Dark</a:t>
            </a:r>
            <a:r>
              <a:rPr lang="sr-Latn-CS" dirty="0"/>
              <a:t> </a:t>
            </a:r>
            <a:r>
              <a:rPr lang="sr-Latn-CS" dirty="0" err="1"/>
              <a:t>Blue</a:t>
            </a:r>
            <a:r>
              <a:rPr lang="sr-Latn-CS" dirty="0"/>
              <a:t>)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E90305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914400"/>
            <a:ext cx="1524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dirty="0">
              <a:solidFill>
                <a:srgbClr val="FFFFFF"/>
              </a:solidFill>
            </a:endParaRPr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304800" y="228600"/>
            <a:ext cx="50292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3200" tIns="43200" rIns="43200" bIns="432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Јавно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 </a:t>
            </a: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предузеће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 „</a:t>
            </a: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Електропривреда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 </a:t>
            </a: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Србије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“</a:t>
            </a:r>
          </a:p>
        </p:txBody>
      </p:sp>
      <p:pic>
        <p:nvPicPr>
          <p:cNvPr id="13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43900" y="228601"/>
            <a:ext cx="6096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9568" y="3334657"/>
            <a:ext cx="6400800" cy="832536"/>
          </a:xfrm>
        </p:spPr>
        <p:txBody>
          <a:bodyPr tIns="18288" bIns="18288">
            <a:spAutoFit/>
          </a:bodyPr>
          <a:lstStyle>
            <a:lvl1pPr>
              <a:spcBef>
                <a:spcPts val="0"/>
              </a:spcBef>
              <a:defRPr sz="2585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r-Latn-CS" dirty="0" err="1"/>
              <a:t>Subtitle</a:t>
            </a:r>
            <a:r>
              <a:rPr lang="sr-Latn-CS" dirty="0"/>
              <a:t> in Title </a:t>
            </a:r>
            <a:r>
              <a:rPr lang="sr-Latn-CS" dirty="0" err="1"/>
              <a:t>Case</a:t>
            </a:r>
            <a:endParaRPr lang="sr-Latn-CS" dirty="0"/>
          </a:p>
          <a:p>
            <a:pPr lvl="0"/>
            <a:r>
              <a:rPr lang="sr-Latn-CS" dirty="0"/>
              <a:t>(</a:t>
            </a:r>
            <a:r>
              <a:rPr lang="sr-Latn-CS" dirty="0" err="1"/>
              <a:t>Arial</a:t>
            </a:r>
            <a:r>
              <a:rPr lang="sr-Latn-CS" dirty="0"/>
              <a:t> 28pt, </a:t>
            </a:r>
            <a:r>
              <a:rPr lang="sr-Latn-CS" dirty="0" err="1"/>
              <a:t>Dark</a:t>
            </a:r>
            <a:r>
              <a:rPr lang="sr-Latn-CS" dirty="0"/>
              <a:t> </a:t>
            </a:r>
            <a:r>
              <a:rPr lang="sr-Latn-CS" dirty="0" err="1"/>
              <a:t>Blue</a:t>
            </a:r>
            <a:r>
              <a:rPr lang="sr-Latn-CS" dirty="0"/>
              <a:t>)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9568" y="5755028"/>
            <a:ext cx="3554604" cy="320985"/>
          </a:xfrm>
        </p:spPr>
        <p:txBody>
          <a:bodyPr wrap="square" tIns="18288" bIns="18288">
            <a:spAutoFit/>
          </a:bodyPr>
          <a:lstStyle>
            <a:lvl1pPr>
              <a:defRPr sz="1846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r-Latn-CS" dirty="0"/>
              <a:t>Date (</a:t>
            </a:r>
            <a:r>
              <a:rPr lang="sr-Latn-CS" dirty="0" err="1"/>
              <a:t>Arial</a:t>
            </a:r>
            <a:r>
              <a:rPr lang="sr-Latn-CS" dirty="0"/>
              <a:t> 20pt, </a:t>
            </a:r>
            <a:r>
              <a:rPr lang="sr-Latn-CS" dirty="0" err="1"/>
              <a:t>Dark</a:t>
            </a:r>
            <a:r>
              <a:rPr lang="sr-Latn-CS" dirty="0"/>
              <a:t> </a:t>
            </a:r>
            <a:r>
              <a:rPr lang="sr-Latn-CS" dirty="0" err="1"/>
              <a:t>Blue</a:t>
            </a:r>
            <a:r>
              <a:rPr lang="sr-Latn-C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162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435682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4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/>
              <a:t>Click</a:t>
            </a:r>
            <a:r>
              <a:rPr lang="sr-Latn-CS" dirty="0"/>
              <a:t> to </a:t>
            </a:r>
            <a:r>
              <a:rPr lang="sr-Latn-CS" dirty="0" err="1"/>
              <a:t>edit</a:t>
            </a:r>
            <a:r>
              <a:rPr lang="sr-Latn-CS" dirty="0"/>
              <a:t> Master title </a:t>
            </a:r>
            <a:r>
              <a:rPr lang="sr-Latn-CS" dirty="0" err="1"/>
              <a:t>style</a:t>
            </a:r>
            <a:endParaRPr lang="sr-Latn-C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508400"/>
            <a:ext cx="8229600" cy="4590000"/>
          </a:xfrm>
        </p:spPr>
        <p:txBody>
          <a:bodyPr/>
          <a:lstStyle/>
          <a:p>
            <a:pPr lvl="0"/>
            <a:r>
              <a:rPr lang="sr-Latn-CS" dirty="0" err="1"/>
              <a:t>Click</a:t>
            </a:r>
            <a:r>
              <a:rPr lang="sr-Latn-CS" dirty="0"/>
              <a:t> to </a:t>
            </a:r>
            <a:r>
              <a:rPr lang="sr-Latn-CS" dirty="0" err="1"/>
              <a:t>edit</a:t>
            </a:r>
            <a:r>
              <a:rPr lang="sr-Latn-CS" dirty="0"/>
              <a:t> Master </a:t>
            </a:r>
            <a:r>
              <a:rPr lang="sr-Latn-CS" dirty="0" err="1"/>
              <a:t>text</a:t>
            </a:r>
            <a:r>
              <a:rPr lang="sr-Latn-CS" dirty="0"/>
              <a:t> </a:t>
            </a:r>
            <a:r>
              <a:rPr lang="sr-Latn-CS" dirty="0" err="1"/>
              <a:t>styles</a:t>
            </a:r>
            <a:endParaRPr lang="sr-Latn-CS" dirty="0"/>
          </a:p>
          <a:p>
            <a:pPr lvl="1"/>
            <a:r>
              <a:rPr lang="sr-Latn-CS" dirty="0" err="1"/>
              <a:t>Second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  <a:p>
            <a:pPr lvl="2"/>
            <a:r>
              <a:rPr lang="sr-Latn-CS" dirty="0" err="1"/>
              <a:t>Third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  <a:p>
            <a:pPr lvl="3"/>
            <a:r>
              <a:rPr lang="sr-Latn-CS" dirty="0" err="1"/>
              <a:t>Fourth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  <a:p>
            <a:pPr lvl="4"/>
            <a:r>
              <a:rPr lang="sr-Latn-CS" dirty="0" err="1"/>
              <a:t>Fifth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134459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/>
              <a:t>Click</a:t>
            </a:r>
            <a:r>
              <a:rPr lang="sr-Latn-CS" dirty="0"/>
              <a:t> to </a:t>
            </a:r>
            <a:r>
              <a:rPr lang="sr-Latn-CS" dirty="0" err="1"/>
              <a:t>edit</a:t>
            </a:r>
            <a:r>
              <a:rPr lang="sr-Latn-CS" dirty="0"/>
              <a:t> Master title </a:t>
            </a:r>
            <a:r>
              <a:rPr lang="sr-Latn-CS" dirty="0" err="1"/>
              <a:t>style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95466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38864625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FA6DEE1-5CF9-42F8-A4AE-B988DEB69D81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="" xmlns:a16="http://schemas.microsoft.com/office/drawing/2014/main" id="{503B20A8-70C9-4D63-A85A-C5FCC5FEF10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6640F23A-33B0-4D42-8264-B53244FE1A37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pic>
        <p:nvPicPr>
          <p:cNvPr id="12" name="Picture 8" descr="znak-EPS_">
            <a:extLst>
              <a:ext uri="{FF2B5EF4-FFF2-40B4-BE49-F238E27FC236}">
                <a16:creationId xmlns="" xmlns:a16="http://schemas.microsoft.com/office/drawing/2014/main" id="{3ACE9365-7009-437D-A347-E3A44FAA5A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6489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57599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341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514350" y="3883821"/>
            <a:ext cx="8629650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914400"/>
            <a:ext cx="1524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Subtitle 8"/>
          <p:cNvSpPr txBox="1">
            <a:spLocks/>
          </p:cNvSpPr>
          <p:nvPr userDrawn="1"/>
        </p:nvSpPr>
        <p:spPr>
          <a:xfrm>
            <a:off x="304800" y="228600"/>
            <a:ext cx="50292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0" hangingPunct="0">
              <a:defRPr/>
            </a:pPr>
            <a:r>
              <a:rPr lang="x-none" sz="1600" dirty="0" smtClean="0"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0892"/>
            <a:ext cx="77724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64008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36097" y="6093296"/>
            <a:ext cx="3384154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544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568" y="2225041"/>
            <a:ext cx="7772400" cy="1079743"/>
          </a:xfrm>
        </p:spPr>
        <p:txBody>
          <a:bodyPr tIns="18288" bIns="18288">
            <a:noAutofit/>
          </a:bodyPr>
          <a:lstStyle>
            <a:lvl1pPr>
              <a:defRPr sz="2769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r-Latn-CS" dirty="0"/>
              <a:t>Title in Title </a:t>
            </a:r>
            <a:r>
              <a:rPr lang="sr-Latn-CS" dirty="0" err="1"/>
              <a:t>Case</a:t>
            </a:r>
            <a:r>
              <a:rPr lang="sr-Latn-CS" dirty="0"/>
              <a:t/>
            </a:r>
            <a:br>
              <a:rPr lang="sr-Latn-CS" dirty="0"/>
            </a:br>
            <a:r>
              <a:rPr lang="sr-Latn-CS" dirty="0"/>
              <a:t>(</a:t>
            </a:r>
            <a:r>
              <a:rPr lang="sr-Latn-CS" dirty="0" err="1"/>
              <a:t>Arial</a:t>
            </a:r>
            <a:r>
              <a:rPr lang="sr-Latn-CS" dirty="0"/>
              <a:t> </a:t>
            </a:r>
            <a:r>
              <a:rPr lang="sr-Latn-CS" dirty="0" err="1"/>
              <a:t>Bold</a:t>
            </a:r>
            <a:r>
              <a:rPr lang="sr-Latn-CS" dirty="0"/>
              <a:t> 30pt, </a:t>
            </a:r>
            <a:r>
              <a:rPr lang="sr-Latn-CS" dirty="0" err="1"/>
              <a:t>Dark</a:t>
            </a:r>
            <a:r>
              <a:rPr lang="sr-Latn-CS" dirty="0"/>
              <a:t> </a:t>
            </a:r>
            <a:r>
              <a:rPr lang="sr-Latn-CS" dirty="0" err="1"/>
              <a:t>Blue</a:t>
            </a:r>
            <a:r>
              <a:rPr lang="sr-Latn-CS" dirty="0"/>
              <a:t>)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E90305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914400"/>
            <a:ext cx="1524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dirty="0">
              <a:solidFill>
                <a:srgbClr val="FFFFFF"/>
              </a:solidFill>
            </a:endParaRPr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304800" y="228600"/>
            <a:ext cx="50292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3200" tIns="43200" rIns="43200" bIns="432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Јавно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 </a:t>
            </a: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предузеће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 „</a:t>
            </a: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Електропривреда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 </a:t>
            </a:r>
            <a:r>
              <a:rPr lang="sr-Latn-CS" sz="1477" dirty="0" err="1">
                <a:solidFill>
                  <a:srgbClr val="003192"/>
                </a:solidFill>
                <a:latin typeface="Arial" charset="0"/>
                <a:cs typeface="Arial" charset="0"/>
              </a:rPr>
              <a:t>Србије</a:t>
            </a:r>
            <a:r>
              <a:rPr lang="sr-Latn-CS" sz="1477" dirty="0">
                <a:solidFill>
                  <a:srgbClr val="003192"/>
                </a:solidFill>
                <a:latin typeface="Arial" charset="0"/>
                <a:cs typeface="Arial" charset="0"/>
              </a:rPr>
              <a:t>“</a:t>
            </a:r>
          </a:p>
        </p:txBody>
      </p:sp>
      <p:pic>
        <p:nvPicPr>
          <p:cNvPr id="13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43900" y="228601"/>
            <a:ext cx="6096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9568" y="3334657"/>
            <a:ext cx="6400800" cy="832536"/>
          </a:xfrm>
        </p:spPr>
        <p:txBody>
          <a:bodyPr tIns="18288" bIns="18288">
            <a:spAutoFit/>
          </a:bodyPr>
          <a:lstStyle>
            <a:lvl1pPr>
              <a:spcBef>
                <a:spcPts val="0"/>
              </a:spcBef>
              <a:defRPr sz="2585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r-Latn-CS" dirty="0" err="1"/>
              <a:t>Subtitle</a:t>
            </a:r>
            <a:r>
              <a:rPr lang="sr-Latn-CS" dirty="0"/>
              <a:t> in Title </a:t>
            </a:r>
            <a:r>
              <a:rPr lang="sr-Latn-CS" dirty="0" err="1"/>
              <a:t>Case</a:t>
            </a:r>
            <a:endParaRPr lang="sr-Latn-CS" dirty="0"/>
          </a:p>
          <a:p>
            <a:pPr lvl="0"/>
            <a:r>
              <a:rPr lang="sr-Latn-CS" dirty="0"/>
              <a:t>(</a:t>
            </a:r>
            <a:r>
              <a:rPr lang="sr-Latn-CS" dirty="0" err="1"/>
              <a:t>Arial</a:t>
            </a:r>
            <a:r>
              <a:rPr lang="sr-Latn-CS" dirty="0"/>
              <a:t> 28pt, </a:t>
            </a:r>
            <a:r>
              <a:rPr lang="sr-Latn-CS" dirty="0" err="1"/>
              <a:t>Dark</a:t>
            </a:r>
            <a:r>
              <a:rPr lang="sr-Latn-CS" dirty="0"/>
              <a:t> </a:t>
            </a:r>
            <a:r>
              <a:rPr lang="sr-Latn-CS" dirty="0" err="1"/>
              <a:t>Blue</a:t>
            </a:r>
            <a:r>
              <a:rPr lang="sr-Latn-CS" dirty="0"/>
              <a:t>)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9568" y="5755028"/>
            <a:ext cx="3554604" cy="320985"/>
          </a:xfrm>
        </p:spPr>
        <p:txBody>
          <a:bodyPr wrap="square" tIns="18288" bIns="18288">
            <a:spAutoFit/>
          </a:bodyPr>
          <a:lstStyle>
            <a:lvl1pPr>
              <a:defRPr sz="1846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r-Latn-CS" dirty="0"/>
              <a:t>Date (</a:t>
            </a:r>
            <a:r>
              <a:rPr lang="sr-Latn-CS" dirty="0" err="1"/>
              <a:t>Arial</a:t>
            </a:r>
            <a:r>
              <a:rPr lang="sr-Latn-CS" dirty="0"/>
              <a:t> 20pt, </a:t>
            </a:r>
            <a:r>
              <a:rPr lang="sr-Latn-CS" dirty="0" err="1"/>
              <a:t>Dark</a:t>
            </a:r>
            <a:r>
              <a:rPr lang="sr-Latn-CS" dirty="0"/>
              <a:t> </a:t>
            </a:r>
            <a:r>
              <a:rPr lang="sr-Latn-CS" dirty="0" err="1"/>
              <a:t>Blue</a:t>
            </a:r>
            <a:r>
              <a:rPr lang="sr-Latn-C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228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2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/>
              <a:t>Click</a:t>
            </a:r>
            <a:r>
              <a:rPr lang="sr-Latn-CS" dirty="0"/>
              <a:t> to </a:t>
            </a:r>
            <a:r>
              <a:rPr lang="sr-Latn-CS" dirty="0" err="1"/>
              <a:t>edit</a:t>
            </a:r>
            <a:r>
              <a:rPr lang="sr-Latn-CS" dirty="0"/>
              <a:t> Master title </a:t>
            </a:r>
            <a:r>
              <a:rPr lang="sr-Latn-CS" dirty="0" err="1"/>
              <a:t>style</a:t>
            </a:r>
            <a:endParaRPr lang="sr-Latn-C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508400"/>
            <a:ext cx="8229600" cy="4590000"/>
          </a:xfrm>
        </p:spPr>
        <p:txBody>
          <a:bodyPr/>
          <a:lstStyle/>
          <a:p>
            <a:pPr lvl="0"/>
            <a:r>
              <a:rPr lang="sr-Latn-CS" dirty="0" err="1"/>
              <a:t>Click</a:t>
            </a:r>
            <a:r>
              <a:rPr lang="sr-Latn-CS" dirty="0"/>
              <a:t> to </a:t>
            </a:r>
            <a:r>
              <a:rPr lang="sr-Latn-CS" dirty="0" err="1"/>
              <a:t>edit</a:t>
            </a:r>
            <a:r>
              <a:rPr lang="sr-Latn-CS" dirty="0"/>
              <a:t> Master </a:t>
            </a:r>
            <a:r>
              <a:rPr lang="sr-Latn-CS" dirty="0" err="1"/>
              <a:t>text</a:t>
            </a:r>
            <a:r>
              <a:rPr lang="sr-Latn-CS" dirty="0"/>
              <a:t> </a:t>
            </a:r>
            <a:r>
              <a:rPr lang="sr-Latn-CS" dirty="0" err="1"/>
              <a:t>styles</a:t>
            </a:r>
            <a:endParaRPr lang="sr-Latn-CS" dirty="0"/>
          </a:p>
          <a:p>
            <a:pPr lvl="1"/>
            <a:r>
              <a:rPr lang="sr-Latn-CS" dirty="0" err="1"/>
              <a:t>Second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  <a:p>
            <a:pPr lvl="2"/>
            <a:r>
              <a:rPr lang="sr-Latn-CS" dirty="0" err="1"/>
              <a:t>Third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  <a:p>
            <a:pPr lvl="3"/>
            <a:r>
              <a:rPr lang="sr-Latn-CS" dirty="0" err="1"/>
              <a:t>Fourth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  <a:p>
            <a:pPr lvl="4"/>
            <a:r>
              <a:rPr lang="sr-Latn-CS" dirty="0" err="1"/>
              <a:t>Fifth</a:t>
            </a:r>
            <a:r>
              <a:rPr lang="sr-Latn-CS" dirty="0"/>
              <a:t> </a:t>
            </a:r>
            <a:r>
              <a:rPr lang="sr-Latn-CS" dirty="0" err="1"/>
              <a:t>level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356324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/>
              <a:t>Click</a:t>
            </a:r>
            <a:r>
              <a:rPr lang="sr-Latn-CS" dirty="0"/>
              <a:t> to </a:t>
            </a:r>
            <a:r>
              <a:rPr lang="sr-Latn-CS" dirty="0" err="1"/>
              <a:t>edit</a:t>
            </a:r>
            <a:r>
              <a:rPr lang="sr-Latn-CS" dirty="0"/>
              <a:t> Master title </a:t>
            </a:r>
            <a:r>
              <a:rPr lang="sr-Latn-CS" dirty="0" err="1"/>
              <a:t>style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933379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452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514350" y="3883821"/>
            <a:ext cx="8629650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914400"/>
            <a:ext cx="1524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ubtitle 8"/>
          <p:cNvSpPr txBox="1">
            <a:spLocks/>
          </p:cNvSpPr>
          <p:nvPr userDrawn="1"/>
        </p:nvSpPr>
        <p:spPr>
          <a:xfrm>
            <a:off x="304800" y="228600"/>
            <a:ext cx="50292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 smtClean="0">
                <a:solidFill>
                  <a:srgbClr val="003192"/>
                </a:solidFill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003192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Picture 32" descr="znak-EPS_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228604"/>
            <a:ext cx="6096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0892"/>
            <a:ext cx="77724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64008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36097" y="6093296"/>
            <a:ext cx="3384154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6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A45EB55-2215-457C-A3AB-05992A0672E8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>
            <a:extLst>
              <a:ext uri="{FF2B5EF4-FFF2-40B4-BE49-F238E27FC236}">
                <a16:creationId xmlns="" xmlns:a16="http://schemas.microsoft.com/office/drawing/2014/main" id="{5B3A1866-4565-4AD2-9A24-E96A4E7BD3A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740650" y="117475"/>
            <a:ext cx="1371600" cy="255588"/>
            <a:chOff x="5328" y="90"/>
            <a:chExt cx="1111" cy="181"/>
          </a:xfrm>
        </p:grpSpPr>
        <p:sp>
          <p:nvSpPr>
            <p:cNvPr id="6" name="Rectangle 1066">
              <a:extLst>
                <a:ext uri="{FF2B5EF4-FFF2-40B4-BE49-F238E27FC236}">
                  <a16:creationId xmlns="" xmlns:a16="http://schemas.microsoft.com/office/drawing/2014/main" id="{620F79D7-4364-410B-A322-F4B4EA2AE3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ИНТЕРНА УПОТРЕБА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7" name="Line 1067">
              <a:extLst>
                <a:ext uri="{FF2B5EF4-FFF2-40B4-BE49-F238E27FC236}">
                  <a16:creationId xmlns="" xmlns:a16="http://schemas.microsoft.com/office/drawing/2014/main" id="{2DAA28E1-49DE-4E51-AD6E-63FFF6B4531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068">
              <a:extLst>
                <a:ext uri="{FF2B5EF4-FFF2-40B4-BE49-F238E27FC236}">
                  <a16:creationId xmlns="" xmlns:a16="http://schemas.microsoft.com/office/drawing/2014/main" id="{FE8045CE-7A09-456D-A42C-8E4C795EA57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9">
              <a:extLst>
                <a:ext uri="{FF2B5EF4-FFF2-40B4-BE49-F238E27FC236}">
                  <a16:creationId xmlns="" xmlns:a16="http://schemas.microsoft.com/office/drawing/2014/main" id="{E86870FF-197C-4378-A798-A37CB93FE61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70">
              <a:extLst>
                <a:ext uri="{FF2B5EF4-FFF2-40B4-BE49-F238E27FC236}">
                  <a16:creationId xmlns="" xmlns:a16="http://schemas.microsoft.com/office/drawing/2014/main" id="{92B28083-8BF9-44C5-970E-960FE5F14E6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" name="Picture 8" descr="znak-EPS_">
            <a:extLst>
              <a:ext uri="{FF2B5EF4-FFF2-40B4-BE49-F238E27FC236}">
                <a16:creationId xmlns="" xmlns:a16="http://schemas.microsoft.com/office/drawing/2014/main" id="{15F96C22-F883-42A4-AD9C-7FCB7635C9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3">
            <a:extLst>
              <a:ext uri="{FF2B5EF4-FFF2-40B4-BE49-F238E27FC236}">
                <a16:creationId xmlns="" xmlns:a16="http://schemas.microsoft.com/office/drawing/2014/main" id="{2F47788E-7EBB-4DF4-9C31-B0A20E3FBB2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6F2482ED-EEAF-4575-A85E-87DD66850C8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83152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740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2BB3EA6-A956-4AB9-8F27-9810D4EB3BAF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>
            <a:extLst>
              <a:ext uri="{FF2B5EF4-FFF2-40B4-BE49-F238E27FC236}">
                <a16:creationId xmlns="" xmlns:a16="http://schemas.microsoft.com/office/drawing/2014/main" id="{0E0A4DB0-A774-428B-A45E-958E5447758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02600" y="117475"/>
            <a:ext cx="1006475" cy="255588"/>
            <a:chOff x="5328" y="90"/>
            <a:chExt cx="1111" cy="181"/>
          </a:xfrm>
        </p:grpSpPr>
        <p:sp>
          <p:nvSpPr>
            <p:cNvPr id="6" name="Rectangle 1066">
              <a:extLst>
                <a:ext uri="{FF2B5EF4-FFF2-40B4-BE49-F238E27FC236}">
                  <a16:creationId xmlns="" xmlns:a16="http://schemas.microsoft.com/office/drawing/2014/main" id="{4B8823AA-424A-4B92-A488-BC19855A18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ЗА ДИСКУСИЈУ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7" name="Line 1067">
              <a:extLst>
                <a:ext uri="{FF2B5EF4-FFF2-40B4-BE49-F238E27FC236}">
                  <a16:creationId xmlns="" xmlns:a16="http://schemas.microsoft.com/office/drawing/2014/main" id="{A6AC196E-5721-482A-B317-FDEBBE5D74F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068">
              <a:extLst>
                <a:ext uri="{FF2B5EF4-FFF2-40B4-BE49-F238E27FC236}">
                  <a16:creationId xmlns="" xmlns:a16="http://schemas.microsoft.com/office/drawing/2014/main" id="{30B7E896-5D9F-4E47-AD80-F2D57542CF7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9">
              <a:extLst>
                <a:ext uri="{FF2B5EF4-FFF2-40B4-BE49-F238E27FC236}">
                  <a16:creationId xmlns="" xmlns:a16="http://schemas.microsoft.com/office/drawing/2014/main" id="{B305EFC1-FBB0-4A0F-9923-CA11119B33F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70">
              <a:extLst>
                <a:ext uri="{FF2B5EF4-FFF2-40B4-BE49-F238E27FC236}">
                  <a16:creationId xmlns="" xmlns:a16="http://schemas.microsoft.com/office/drawing/2014/main" id="{370E2BD5-8719-4165-903A-F44C2988A18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" name="Picture 8" descr="znak-EPS_">
            <a:extLst>
              <a:ext uri="{FF2B5EF4-FFF2-40B4-BE49-F238E27FC236}">
                <a16:creationId xmlns="" xmlns:a16="http://schemas.microsoft.com/office/drawing/2014/main" id="{EDE8A4EA-D664-4A35-B679-2E84865955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3">
            <a:extLst>
              <a:ext uri="{FF2B5EF4-FFF2-40B4-BE49-F238E27FC236}">
                <a16:creationId xmlns="" xmlns:a16="http://schemas.microsoft.com/office/drawing/2014/main" id="{7DD4C3A7-165C-4D7E-9C1A-0228B20D397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5E891EE4-01FF-48F8-9750-5CC25DE7E704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45464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394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D546CED-45FA-411E-8C9A-15D6699F4E2F}"/>
              </a:ext>
            </a:extLst>
          </p:cNvPr>
          <p:cNvSpPr/>
          <p:nvPr userDrawn="1"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C3A5248-BB1A-4C91-9C56-1067F8B91E4E}"/>
              </a:ext>
            </a:extLst>
          </p:cNvPr>
          <p:cNvSpPr/>
          <p:nvPr userDrawn="1"/>
        </p:nvSpPr>
        <p:spPr>
          <a:xfrm>
            <a:off x="0" y="914400"/>
            <a:ext cx="1524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32" descr="znak-EPS_">
            <a:extLst>
              <a:ext uri="{FF2B5EF4-FFF2-40B4-BE49-F238E27FC236}">
                <a16:creationId xmlns="" xmlns:a16="http://schemas.microsoft.com/office/drawing/2014/main" id="{B5804D2D-1A36-42BC-AA29-38B84E737B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228602"/>
            <a:ext cx="6096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61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B3D7606-BB16-4B12-A6B6-5FCBE497DB1A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>
            <a:extLst>
              <a:ext uri="{FF2B5EF4-FFF2-40B4-BE49-F238E27FC236}">
                <a16:creationId xmlns="" xmlns:a16="http://schemas.microsoft.com/office/drawing/2014/main" id="{21AECC77-EC1C-40F3-BDBC-24739C04F69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21650" y="117475"/>
            <a:ext cx="914400" cy="255588"/>
            <a:chOff x="5328" y="90"/>
            <a:chExt cx="1111" cy="181"/>
          </a:xfrm>
        </p:grpSpPr>
        <p:sp>
          <p:nvSpPr>
            <p:cNvPr id="7" name="Rectangle 1066">
              <a:extLst>
                <a:ext uri="{FF2B5EF4-FFF2-40B4-BE49-F238E27FC236}">
                  <a16:creationId xmlns="" xmlns:a16="http://schemas.microsoft.com/office/drawing/2014/main" id="{804FF8F2-C81C-4236-8496-7B9F0CCA9B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8" name="Line 1067">
              <a:extLst>
                <a:ext uri="{FF2B5EF4-FFF2-40B4-BE49-F238E27FC236}">
                  <a16:creationId xmlns="" xmlns:a16="http://schemas.microsoft.com/office/drawing/2014/main" id="{3ACA0C0C-9AD6-4BB9-9C42-153EB2B974C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>
              <a:extLst>
                <a:ext uri="{FF2B5EF4-FFF2-40B4-BE49-F238E27FC236}">
                  <a16:creationId xmlns="" xmlns:a16="http://schemas.microsoft.com/office/drawing/2014/main" id="{542CFE22-2923-4DFA-A44E-73B2CC6620D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>
              <a:extLst>
                <a:ext uri="{FF2B5EF4-FFF2-40B4-BE49-F238E27FC236}">
                  <a16:creationId xmlns="" xmlns:a16="http://schemas.microsoft.com/office/drawing/2014/main" id="{3789E714-3466-42FC-AA80-D8B603267A8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>
              <a:extLst>
                <a:ext uri="{FF2B5EF4-FFF2-40B4-BE49-F238E27FC236}">
                  <a16:creationId xmlns="" xmlns:a16="http://schemas.microsoft.com/office/drawing/2014/main" id="{4AD49EDE-63F2-4F4C-AF37-ACC0D06CA37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>
            <a:extLst>
              <a:ext uri="{FF2B5EF4-FFF2-40B4-BE49-F238E27FC236}">
                <a16:creationId xmlns="" xmlns:a16="http://schemas.microsoft.com/office/drawing/2014/main" id="{D0D9507B-878B-4C6C-8420-33192298E0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>
            <a:extLst>
              <a:ext uri="{FF2B5EF4-FFF2-40B4-BE49-F238E27FC236}">
                <a16:creationId xmlns="" xmlns:a16="http://schemas.microsoft.com/office/drawing/2014/main" id="{FE294253-AB8E-443B-A05C-436E300EE1C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2576F2C6-9D2F-402A-B101-6792D0A24E3F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18400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76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C8B8B15-1E9C-453E-BA5B-1B2C90854DB9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" name="Group 1071">
            <a:extLst>
              <a:ext uri="{FF2B5EF4-FFF2-40B4-BE49-F238E27FC236}">
                <a16:creationId xmlns="" xmlns:a16="http://schemas.microsoft.com/office/drawing/2014/main" id="{40B00A46-0B37-48E5-824B-423A3CBBC9D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21650" y="117475"/>
            <a:ext cx="914400" cy="255588"/>
            <a:chOff x="5328" y="90"/>
            <a:chExt cx="1111" cy="181"/>
          </a:xfrm>
        </p:grpSpPr>
        <p:sp>
          <p:nvSpPr>
            <p:cNvPr id="9" name="Rectangle 1066">
              <a:extLst>
                <a:ext uri="{FF2B5EF4-FFF2-40B4-BE49-F238E27FC236}">
                  <a16:creationId xmlns="" xmlns:a16="http://schemas.microsoft.com/office/drawing/2014/main" id="{CE77E2DA-9915-4FA3-9F6B-AF8D35B051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>
                <a:solidFill>
                  <a:schemeClr val="bg1"/>
                </a:solidFill>
              </a:endParaRPr>
            </a:p>
          </p:txBody>
        </p:sp>
        <p:sp>
          <p:nvSpPr>
            <p:cNvPr id="10" name="Line 1067">
              <a:extLst>
                <a:ext uri="{FF2B5EF4-FFF2-40B4-BE49-F238E27FC236}">
                  <a16:creationId xmlns="" xmlns:a16="http://schemas.microsoft.com/office/drawing/2014/main" id="{AB83A324-FD5B-4D38-BD55-D57B5B331B2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8">
              <a:extLst>
                <a:ext uri="{FF2B5EF4-FFF2-40B4-BE49-F238E27FC236}">
                  <a16:creationId xmlns="" xmlns:a16="http://schemas.microsoft.com/office/drawing/2014/main" id="{45CA229E-6A50-498A-8300-1126E8AFD18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69">
              <a:extLst>
                <a:ext uri="{FF2B5EF4-FFF2-40B4-BE49-F238E27FC236}">
                  <a16:creationId xmlns="" xmlns:a16="http://schemas.microsoft.com/office/drawing/2014/main" id="{FC476CED-5130-4CCD-9B24-DC04CF3A509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70">
              <a:extLst>
                <a:ext uri="{FF2B5EF4-FFF2-40B4-BE49-F238E27FC236}">
                  <a16:creationId xmlns="" xmlns:a16="http://schemas.microsoft.com/office/drawing/2014/main" id="{C992E1EA-3412-4193-BC53-EF8530DA1EC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" name="Picture 8" descr="znak-EPS_">
            <a:extLst>
              <a:ext uri="{FF2B5EF4-FFF2-40B4-BE49-F238E27FC236}">
                <a16:creationId xmlns="" xmlns:a16="http://schemas.microsoft.com/office/drawing/2014/main" id="{A624D3A6-3D41-4A78-9D8A-69A1AF6486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3">
            <a:extLst>
              <a:ext uri="{FF2B5EF4-FFF2-40B4-BE49-F238E27FC236}">
                <a16:creationId xmlns="" xmlns:a16="http://schemas.microsoft.com/office/drawing/2014/main" id="{487FCB48-3B1C-4F74-941F-4992CDDB54D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D7AD204E-38FF-4024-882B-F62CE4E91D8E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1046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61046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72816"/>
            <a:ext cx="4041775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18400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77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591553C-658B-4C11-9E71-34F72BC4FBC5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8" descr="znak-EPS_">
            <a:extLst>
              <a:ext uri="{FF2B5EF4-FFF2-40B4-BE49-F238E27FC236}">
                <a16:creationId xmlns="" xmlns:a16="http://schemas.microsoft.com/office/drawing/2014/main" id="{73B59556-CB99-4BFE-AF2C-939D2D086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3">
            <a:extLst>
              <a:ext uri="{FF2B5EF4-FFF2-40B4-BE49-F238E27FC236}">
                <a16:creationId xmlns="" xmlns:a16="http://schemas.microsoft.com/office/drawing/2014/main" id="{88B80461-369A-4E65-A33C-DB75781C2D4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3A2E29A-0113-458D-AB70-10C2C442AB82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18400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2648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797453B-264C-464C-85AB-09EA92EDE998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8" descr="znak-EPS_">
            <a:extLst>
              <a:ext uri="{FF2B5EF4-FFF2-40B4-BE49-F238E27FC236}">
                <a16:creationId xmlns="" xmlns:a16="http://schemas.microsoft.com/office/drawing/2014/main" id="{B7B2CD11-7CE6-4939-9077-BB4895AC11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1752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8E82F0-3067-4892-866D-82149B81414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604250" y="6448427"/>
            <a:ext cx="4699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9C08A0F0-2EA3-43FC-9AF8-F8B050D8249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0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slideLayout" Target="../slideLayouts/slideLayout19.xml"/><Relationship Id="rId7" Type="http://schemas.openxmlformats.org/officeDocument/2006/relationships/vmlDrawing" Target="../drawings/vmlDrawing6.v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2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20.xml"/><Relationship Id="rId9" Type="http://schemas.openxmlformats.org/officeDocument/2006/relationships/oleObject" Target="../embeddings/oleObject6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slideLayout" Target="../slideLayouts/slideLayout24.xml"/><Relationship Id="rId7" Type="http://schemas.openxmlformats.org/officeDocument/2006/relationships/vmlDrawing" Target="../drawings/vmlDrawing9.v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25.xml"/><Relationship Id="rId9" Type="http://schemas.openxmlformats.org/officeDocument/2006/relationships/oleObject" Target="../embeddings/oleObject9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1183963646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2"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B96CEA0D-3045-43F7-A11D-FF803429B4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D8CA3B1B-C489-46A2-B674-6D727D7F6B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8" r:id="rId11"/>
    <p:sldLayoutId id="2147484609" r:id="rId12"/>
    <p:sldLayoutId id="2147484610" r:id="rId13"/>
    <p:sldLayoutId id="2147484611" r:id="rId14"/>
    <p:sldLayoutId id="2147484612" r:id="rId15"/>
    <p:sldLayoutId id="2147484618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632644203"/>
              </p:ext>
            </p:extLst>
          </p:nvPr>
        </p:nvGraphicFramePr>
        <p:xfrm>
          <a:off x="1465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0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7571433" cy="9144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sr-Latn-CS" noProof="0" dirty="0" err="1"/>
              <a:t>Click</a:t>
            </a:r>
            <a:r>
              <a:rPr lang="sr-Latn-CS" noProof="0" dirty="0"/>
              <a:t> to </a:t>
            </a:r>
            <a:r>
              <a:rPr lang="sr-Latn-CS" noProof="0" dirty="0" err="1"/>
              <a:t>edit</a:t>
            </a:r>
            <a:r>
              <a:rPr lang="sr-Latn-CS" noProof="0" dirty="0"/>
              <a:t> Master title </a:t>
            </a:r>
            <a:r>
              <a:rPr lang="sr-Latn-CS" noProof="0" dirty="0" err="1"/>
              <a:t>style</a:t>
            </a:r>
            <a:endParaRPr lang="sr-Latn-C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8400"/>
            <a:ext cx="8229600" cy="459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r-Latn-CS" noProof="0" dirty="0" err="1"/>
              <a:t>Click</a:t>
            </a:r>
            <a:r>
              <a:rPr lang="sr-Latn-CS" noProof="0" dirty="0"/>
              <a:t> to </a:t>
            </a:r>
            <a:r>
              <a:rPr lang="sr-Latn-CS" noProof="0" dirty="0" err="1"/>
              <a:t>edit</a:t>
            </a:r>
            <a:r>
              <a:rPr lang="sr-Latn-CS" noProof="0" dirty="0"/>
              <a:t> Master </a:t>
            </a:r>
            <a:r>
              <a:rPr lang="sr-Latn-CS" noProof="0" dirty="0" err="1"/>
              <a:t>text</a:t>
            </a:r>
            <a:r>
              <a:rPr lang="sr-Latn-CS" noProof="0" dirty="0"/>
              <a:t> </a:t>
            </a:r>
            <a:r>
              <a:rPr lang="sr-Latn-CS" noProof="0" dirty="0" err="1"/>
              <a:t>styles</a:t>
            </a:r>
            <a:endParaRPr lang="sr-Latn-CS" noProof="0" dirty="0"/>
          </a:p>
          <a:p>
            <a:pPr lvl="1"/>
            <a:r>
              <a:rPr lang="sr-Latn-CS" noProof="0" dirty="0" err="1"/>
              <a:t>Second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  <a:p>
            <a:pPr lvl="2"/>
            <a:r>
              <a:rPr lang="sr-Latn-CS" noProof="0" dirty="0" err="1"/>
              <a:t>Third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  <a:p>
            <a:pPr lvl="3"/>
            <a:r>
              <a:rPr lang="sr-Latn-CS" noProof="0" dirty="0" err="1"/>
              <a:t>Fourth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  <a:p>
            <a:pPr lvl="4"/>
            <a:r>
              <a:rPr lang="sr-Latn-CS" noProof="0" dirty="0" err="1"/>
              <a:t>Fifth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</p:txBody>
      </p:sp>
      <p:pic>
        <p:nvPicPr>
          <p:cNvPr id="20" name="Picture 8" descr="znak-EPS_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35" y="6381751"/>
            <a:ext cx="33264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3"/>
          <p:cNvSpPr txBox="1">
            <a:spLocks/>
          </p:cNvSpPr>
          <p:nvPr/>
        </p:nvSpPr>
        <p:spPr bwMode="auto">
          <a:xfrm>
            <a:off x="8604739" y="6448426"/>
            <a:ext cx="468923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sr-Latn-CS" altLang="en-US" sz="1108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r-Latn-CS" altLang="en-US" sz="1108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3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4" r:id="rId1"/>
    <p:sldLayoutId id="2147484615" r:id="rId2"/>
    <p:sldLayoutId id="2147484616" r:id="rId3"/>
    <p:sldLayoutId id="2147484617" r:id="rId4"/>
    <p:sldLayoutId id="2147484619" r:id="rId5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sz="2215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844083" rtl="0" eaLnBrk="1" latinLnBrk="0" hangingPunct="1">
        <a:spcBef>
          <a:spcPct val="20000"/>
        </a:spcBef>
        <a:buFontTx/>
        <a:buNone/>
        <a:defRPr sz="1477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indent="-211021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indent="-211021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477" kern="1200">
          <a:solidFill>
            <a:schemeClr val="tx1"/>
          </a:solidFill>
          <a:latin typeface="+mn-lt"/>
          <a:ea typeface="+mn-ea"/>
          <a:cs typeface="+mn-cs"/>
        </a:defRPr>
      </a:lvl3pPr>
      <a:lvl4pPr marL="1270521" indent="-215416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477" kern="1200">
          <a:solidFill>
            <a:schemeClr val="tx1"/>
          </a:solidFill>
          <a:latin typeface="+mn-lt"/>
          <a:ea typeface="+mn-ea"/>
          <a:cs typeface="+mn-cs"/>
        </a:defRPr>
      </a:lvl4pPr>
      <a:lvl5pPr marL="1900652" indent="-212487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477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orient="horz" pos="948">
          <p15:clr>
            <a:srgbClr val="F26B43"/>
          </p15:clr>
        </p15:guide>
        <p15:guide id="3" pos="5928">
          <p15:clr>
            <a:srgbClr val="F26B43"/>
          </p15:clr>
        </p15:guide>
        <p15:guide id="4" orient="horz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8"/>
            </p:custDataLst>
            <p:extLst/>
          </p:nvPr>
        </p:nvGraphicFramePr>
        <p:xfrm>
          <a:off x="1465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5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7571433" cy="9144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sr-Latn-CS" noProof="0" dirty="0" err="1"/>
              <a:t>Click</a:t>
            </a:r>
            <a:r>
              <a:rPr lang="sr-Latn-CS" noProof="0" dirty="0"/>
              <a:t> to </a:t>
            </a:r>
            <a:r>
              <a:rPr lang="sr-Latn-CS" noProof="0" dirty="0" err="1"/>
              <a:t>edit</a:t>
            </a:r>
            <a:r>
              <a:rPr lang="sr-Latn-CS" noProof="0" dirty="0"/>
              <a:t> Master title </a:t>
            </a:r>
            <a:r>
              <a:rPr lang="sr-Latn-CS" noProof="0" dirty="0" err="1"/>
              <a:t>style</a:t>
            </a:r>
            <a:endParaRPr lang="sr-Latn-C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8400"/>
            <a:ext cx="8229600" cy="459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r-Latn-CS" noProof="0" dirty="0" err="1"/>
              <a:t>Click</a:t>
            </a:r>
            <a:r>
              <a:rPr lang="sr-Latn-CS" noProof="0" dirty="0"/>
              <a:t> to </a:t>
            </a:r>
            <a:r>
              <a:rPr lang="sr-Latn-CS" noProof="0" dirty="0" err="1"/>
              <a:t>edit</a:t>
            </a:r>
            <a:r>
              <a:rPr lang="sr-Latn-CS" noProof="0" dirty="0"/>
              <a:t> Master </a:t>
            </a:r>
            <a:r>
              <a:rPr lang="sr-Latn-CS" noProof="0" dirty="0" err="1"/>
              <a:t>text</a:t>
            </a:r>
            <a:r>
              <a:rPr lang="sr-Latn-CS" noProof="0" dirty="0"/>
              <a:t> </a:t>
            </a:r>
            <a:r>
              <a:rPr lang="sr-Latn-CS" noProof="0" dirty="0" err="1"/>
              <a:t>styles</a:t>
            </a:r>
            <a:endParaRPr lang="sr-Latn-CS" noProof="0" dirty="0"/>
          </a:p>
          <a:p>
            <a:pPr lvl="1"/>
            <a:r>
              <a:rPr lang="sr-Latn-CS" noProof="0" dirty="0" err="1"/>
              <a:t>Second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  <a:p>
            <a:pPr lvl="2"/>
            <a:r>
              <a:rPr lang="sr-Latn-CS" noProof="0" dirty="0" err="1"/>
              <a:t>Third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  <a:p>
            <a:pPr lvl="3"/>
            <a:r>
              <a:rPr lang="sr-Latn-CS" noProof="0" dirty="0" err="1"/>
              <a:t>Fourth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  <a:p>
            <a:pPr lvl="4"/>
            <a:r>
              <a:rPr lang="sr-Latn-CS" noProof="0" dirty="0" err="1"/>
              <a:t>Fifth</a:t>
            </a:r>
            <a:r>
              <a:rPr lang="sr-Latn-CS" noProof="0" dirty="0"/>
              <a:t> </a:t>
            </a:r>
            <a:r>
              <a:rPr lang="sr-Latn-CS" noProof="0" dirty="0" err="1"/>
              <a:t>level</a:t>
            </a:r>
            <a:endParaRPr lang="sr-Latn-CS" noProof="0" dirty="0"/>
          </a:p>
        </p:txBody>
      </p:sp>
      <p:pic>
        <p:nvPicPr>
          <p:cNvPr id="20" name="Picture 8" descr="znak-EPS_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35" y="6381751"/>
            <a:ext cx="33264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3"/>
          <p:cNvSpPr txBox="1">
            <a:spLocks/>
          </p:cNvSpPr>
          <p:nvPr/>
        </p:nvSpPr>
        <p:spPr bwMode="auto">
          <a:xfrm>
            <a:off x="8604739" y="6448426"/>
            <a:ext cx="468923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sr-Latn-CS" altLang="en-US" sz="1108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r-Latn-CS" altLang="en-US" sz="1108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5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sz="2215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844083" rtl="0" eaLnBrk="1" latinLnBrk="0" hangingPunct="1">
        <a:spcBef>
          <a:spcPct val="20000"/>
        </a:spcBef>
        <a:buFontTx/>
        <a:buNone/>
        <a:defRPr sz="1477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indent="-211021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indent="-211021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477" kern="1200">
          <a:solidFill>
            <a:schemeClr val="tx1"/>
          </a:solidFill>
          <a:latin typeface="+mn-lt"/>
          <a:ea typeface="+mn-ea"/>
          <a:cs typeface="+mn-cs"/>
        </a:defRPr>
      </a:lvl3pPr>
      <a:lvl4pPr marL="1270521" indent="-215416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477" kern="1200">
          <a:solidFill>
            <a:schemeClr val="tx1"/>
          </a:solidFill>
          <a:latin typeface="+mn-lt"/>
          <a:ea typeface="+mn-ea"/>
          <a:cs typeface="+mn-cs"/>
        </a:defRPr>
      </a:lvl4pPr>
      <a:lvl5pPr marL="1900652" indent="-212487" algn="l" defTabSz="84408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477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orient="horz" pos="948">
          <p15:clr>
            <a:srgbClr val="F26B43"/>
          </p15:clr>
        </p15:guide>
        <p15:guide id="3" pos="5928">
          <p15:clr>
            <a:srgbClr val="F26B43"/>
          </p15:clr>
        </p15:guide>
        <p15:guide id="4" orient="horz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8.bin"/><Relationship Id="rId4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9.bin"/><Relationship Id="rId4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0.bin"/><Relationship Id="rId4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5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2.bin"/><Relationship Id="rId4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3.bin"/><Relationship Id="rId4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8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4.bin"/><Relationship Id="rId4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4.emf"/><Relationship Id="rId2" Type="http://schemas.openxmlformats.org/officeDocument/2006/relationships/tags" Target="../tags/tag59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5.bin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61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6.bin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6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7.bin"/><Relationship Id="rId4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63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8.bin"/><Relationship Id="rId4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64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9.bin"/><Relationship Id="rId4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18" Type="http://schemas.openxmlformats.org/officeDocument/2006/relationships/slideLayout" Target="../slideLayouts/slideLayout16.xml"/><Relationship Id="rId3" Type="http://schemas.openxmlformats.org/officeDocument/2006/relationships/tags" Target="../tags/tag15.xml"/><Relationship Id="rId21" Type="http://schemas.openxmlformats.org/officeDocument/2006/relationships/oleObject" Target="../embeddings/oleObject14.bin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17" Type="http://schemas.openxmlformats.org/officeDocument/2006/relationships/tags" Target="../tags/tag29.xml"/><Relationship Id="rId2" Type="http://schemas.openxmlformats.org/officeDocument/2006/relationships/tags" Target="../tags/tag14.xml"/><Relationship Id="rId16" Type="http://schemas.openxmlformats.org/officeDocument/2006/relationships/tags" Target="../tags/tag28.xml"/><Relationship Id="rId20" Type="http://schemas.openxmlformats.org/officeDocument/2006/relationships/image" Target="../media/image4.emf"/><Relationship Id="rId1" Type="http://schemas.openxmlformats.org/officeDocument/2006/relationships/vmlDrawing" Target="../drawings/vmlDrawing13.v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5" Type="http://schemas.openxmlformats.org/officeDocument/2006/relationships/tags" Target="../tags/tag27.xml"/><Relationship Id="rId10" Type="http://schemas.openxmlformats.org/officeDocument/2006/relationships/tags" Target="../tags/tag22.xml"/><Relationship Id="rId19" Type="http://schemas.openxmlformats.org/officeDocument/2006/relationships/oleObject" Target="../embeddings/oleObject13.bin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tags" Target="../tags/tag26.xml"/><Relationship Id="rId22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tags" Target="../tags/tag46.xml"/><Relationship Id="rId26" Type="http://schemas.openxmlformats.org/officeDocument/2006/relationships/image" Target="../media/image8.emf"/><Relationship Id="rId3" Type="http://schemas.openxmlformats.org/officeDocument/2006/relationships/tags" Target="../tags/tag31.xml"/><Relationship Id="rId21" Type="http://schemas.openxmlformats.org/officeDocument/2006/relationships/tags" Target="../tags/tag49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5" Type="http://schemas.openxmlformats.org/officeDocument/2006/relationships/oleObject" Target="../embeddings/oleObject16.bin"/><Relationship Id="rId2" Type="http://schemas.openxmlformats.org/officeDocument/2006/relationships/tags" Target="../tags/tag30.xml"/><Relationship Id="rId16" Type="http://schemas.openxmlformats.org/officeDocument/2006/relationships/tags" Target="../tags/tag44.xml"/><Relationship Id="rId20" Type="http://schemas.openxmlformats.org/officeDocument/2006/relationships/tags" Target="../tags/tag48.xml"/><Relationship Id="rId1" Type="http://schemas.openxmlformats.org/officeDocument/2006/relationships/vmlDrawing" Target="../drawings/vmlDrawing14.v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24" Type="http://schemas.openxmlformats.org/officeDocument/2006/relationships/image" Target="../media/image4.emf"/><Relationship Id="rId5" Type="http://schemas.openxmlformats.org/officeDocument/2006/relationships/tags" Target="../tags/tag33.xml"/><Relationship Id="rId15" Type="http://schemas.openxmlformats.org/officeDocument/2006/relationships/tags" Target="../tags/tag43.xml"/><Relationship Id="rId23" Type="http://schemas.openxmlformats.org/officeDocument/2006/relationships/oleObject" Target="../embeddings/oleObject15.bin"/><Relationship Id="rId10" Type="http://schemas.openxmlformats.org/officeDocument/2006/relationships/tags" Target="../tags/tag38.xml"/><Relationship Id="rId19" Type="http://schemas.openxmlformats.org/officeDocument/2006/relationships/tags" Target="../tags/tag47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Relationship Id="rId22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7.bin"/><Relationship Id="rId4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ubtitle 2">
            <a:extLst>
              <a:ext uri="{FF2B5EF4-FFF2-40B4-BE49-F238E27FC236}">
                <a16:creationId xmlns="" xmlns:a16="http://schemas.microsoft.com/office/drawing/2014/main" id="{A8532C0E-F776-40E2-B51B-16AABC293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075" y="2852936"/>
            <a:ext cx="6400800" cy="10080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sr-Cyrl-RS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sr-Cyrl-RS" altLang="en-US" dirty="0" smtClean="0">
                <a:solidFill>
                  <a:srgbClr val="002060"/>
                </a:solidFill>
              </a:rPr>
              <a:t>Инвестиције и нови капацитети – гарант енергетске безбедности</a:t>
            </a:r>
          </a:p>
          <a:p>
            <a:pPr eaLnBrk="1" hangingPunct="1"/>
            <a:endParaRPr lang="sr-Cyrl-RS" altLang="en-US" dirty="0">
              <a:solidFill>
                <a:srgbClr val="002060"/>
              </a:solidFill>
            </a:endParaRPr>
          </a:p>
          <a:p>
            <a:pPr eaLnBrk="1" hangingPunct="1"/>
            <a:endParaRPr lang="en-US" altLang="en-US" dirty="0">
              <a:solidFill>
                <a:srgbClr val="002060"/>
              </a:solidFill>
            </a:endParaRPr>
          </a:p>
        </p:txBody>
      </p:sp>
      <p:sp>
        <p:nvSpPr>
          <p:cNvPr id="17412" name="Text Placeholder 3">
            <a:extLst>
              <a:ext uri="{FF2B5EF4-FFF2-40B4-BE49-F238E27FC236}">
                <a16:creationId xmlns="" xmlns:a16="http://schemas.microsoft.com/office/drawing/2014/main" id="{81D813BE-5838-464E-AAC6-BE5D07EBAD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35600" y="6092825"/>
            <a:ext cx="3384550" cy="484188"/>
          </a:xfrm>
        </p:spPr>
        <p:txBody>
          <a:bodyPr/>
          <a:lstStyle/>
          <a:p>
            <a:pPr eaLnBrk="1" hangingPunct="1"/>
            <a:r>
              <a:rPr lang="sr-Cyrl-RS" altLang="en-US" dirty="0">
                <a:solidFill>
                  <a:srgbClr val="002060"/>
                </a:solidFill>
              </a:rPr>
              <a:t>Београд, </a:t>
            </a:r>
            <a:r>
              <a:rPr lang="en-GB" altLang="en-US" dirty="0" smtClean="0">
                <a:solidFill>
                  <a:srgbClr val="002060"/>
                </a:solidFill>
              </a:rPr>
              <a:t>30</a:t>
            </a:r>
            <a:r>
              <a:rPr lang="sr-Cyrl-RS" altLang="en-US" dirty="0" smtClean="0">
                <a:solidFill>
                  <a:srgbClr val="002060"/>
                </a:solidFill>
              </a:rPr>
              <a:t>. мај </a:t>
            </a:r>
            <a:r>
              <a:rPr lang="sr-Cyrl-RS" altLang="en-US" dirty="0">
                <a:solidFill>
                  <a:srgbClr val="002060"/>
                </a:solidFill>
              </a:rPr>
              <a:t>2018. године</a:t>
            </a:r>
            <a:endParaRPr lang="en-US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4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914400"/>
          </a:xfrm>
        </p:spPr>
        <p:txBody>
          <a:bodyPr anchor="ctr"/>
          <a:lstStyle/>
          <a:p>
            <a:pPr algn="ctr"/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254955"/>
              </p:ext>
            </p:extLst>
          </p:nvPr>
        </p:nvGraphicFramePr>
        <p:xfrm>
          <a:off x="457198" y="1416618"/>
          <a:ext cx="8291265" cy="3817708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0985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99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</a:t>
                      </a:r>
                      <a:r>
                        <a:rPr lang="sr-Cyrl-RS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31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</a:t>
                      </a:r>
                      <a:r>
                        <a:rPr lang="sr-Cyrl-RS" sz="9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изградње новог блока Костолац Б</a:t>
                      </a:r>
                      <a:endParaRPr lang="sr-Latn-CS" sz="9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УСД 613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 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Децембар 2016. - Новембар 2021.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Изградња новог блока ТЕ Костолац Б снаге 350 </a:t>
                      </a:r>
                      <a:r>
                        <a:rPr lang="en-GB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MW</a:t>
                      </a: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са циљем обезбеђења стабилности снабдевања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електричном енергијом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се реализује из кредита ЕХИМ банке, </a:t>
                      </a: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према међудржавном споразуму Србије и Кине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Извођач радова СМЕС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У току је израда пројектне документације према термин плану</a:t>
                      </a:r>
                      <a:endParaRPr lang="ru-RU" sz="9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Отворено градилиште  05.02.2018 године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6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Пројекат за изградњу постројења за одсумпоравање димних гасова ТЕНТ А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167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Новембар 2017. – Мај 2022.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је био у блокади од 2014., именовањем новог директора </a:t>
                      </a:r>
                      <a:r>
                        <a:rPr lang="en-GB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ПС-а у марту 2016. покренуте су активности на реализацији пројекта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Циљ пројекта је </a:t>
                      </a: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смањење концентрације SO2 на излазу из постројења ТЕНТ А (А3 – А6) на мање од 200mg/Nm3 и прашкастих материја мање од 20mg/Nm3, као део активности ЕПС Групе на заштити животне средине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се реализује из </a:t>
                      </a:r>
                      <a:r>
                        <a:rPr lang="en-GB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JICA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(</a:t>
                      </a:r>
                      <a:r>
                        <a:rPr lang="en-GB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JAPAN INTERNATIONAL COOPERATION AGENCY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зајма</a:t>
                      </a:r>
                      <a:endParaRPr lang="sr-Cyrl-RS" sz="9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8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7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914400"/>
          </a:xfrm>
        </p:spPr>
        <p:txBody>
          <a:bodyPr anchor="ctr"/>
          <a:lstStyle/>
          <a:p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398907"/>
              </p:ext>
            </p:extLst>
          </p:nvPr>
        </p:nvGraphicFramePr>
        <p:xfrm>
          <a:off x="457198" y="1052736"/>
          <a:ext cx="8291265" cy="5033888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11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72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активности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7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Модернизација система за транспорт пепела, шљаке и гипса ТЕНТ А</a:t>
                      </a:r>
                      <a:endParaRPr lang="sr-Latn-CS" sz="9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68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Јун  2017. – Јун  2022.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8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је био у застоју у периоду 2014.</a:t>
                      </a:r>
                      <a:r>
                        <a:rPr lang="ru-RU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до краја  2016. године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Основни циљ пројекта је побољшање услова заштите животне средине 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Фебруара 2017. године потписан уговор о зајму са </a:t>
                      </a:r>
                      <a:r>
                        <a:rPr lang="en-GB" sz="85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KfW</a:t>
                      </a:r>
                      <a:r>
                        <a:rPr lang="sr-Cyrl-RS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банком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Вредност пројекта 65.8 милиона ЕУР, од тога кредит </a:t>
                      </a:r>
                      <a:r>
                        <a:rPr lang="en-GB" sz="85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KfW</a:t>
                      </a:r>
                      <a:r>
                        <a:rPr lang="sr-Cyrl-RS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45 милиона ЕУР и сопствених средстава 21 милион ЕУР</a:t>
                      </a:r>
                      <a:endParaRPr lang="ru-RU" sz="85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Пројекат ревитализације ХЕ Зворник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63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 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Октобар 2015. – Октобар 2019.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8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је био у застоју, </a:t>
                      </a:r>
                      <a:r>
                        <a:rPr lang="sr-Cyrl-RS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именовањем новог директора </a:t>
                      </a:r>
                      <a:r>
                        <a:rPr lang="en-GB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sr-Cyrl-RS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ПС-а у марту 2016. покренуте су активности на реализацији пројекта 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8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Ревитализација агрегата 1 – 4, са циљем повећања снаге постројења </a:t>
                      </a:r>
                      <a:r>
                        <a:rPr lang="ru-RU" sz="8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са 96 на 126 MW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8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Финансирање обезбеђено из кредита KfW и сопствених средстава ЕПС, главни испоручилац опреме Voith Hydro GmbH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85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Реконструисани агрегати 1 и 2 и пуштени у пробни рад,</a:t>
                      </a:r>
                      <a:r>
                        <a:rPr lang="sr-Cyrl-RS" sz="85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A1</a:t>
                      </a:r>
                      <a:r>
                        <a:rPr lang="sr-Latn-R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14.09.2017. </a:t>
                      </a:r>
                      <a:r>
                        <a:rPr lang="sr-Cyrl-R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  </a:t>
                      </a:r>
                      <a:r>
                        <a:rPr lang="en-U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A2</a:t>
                      </a:r>
                      <a:r>
                        <a:rPr lang="sr-Latn-R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10.01.2018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r-Cyrl-RS" sz="85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850" kern="1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Тренутно се ради на агрегату 3 а завршетак посла на сва 4 агрегата предвиђен за почетак 2020. </a:t>
                      </a:r>
                      <a:endParaRPr lang="ru-RU" sz="850" kern="1200" noProof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Пројекат изградња парка ветроелектрана у Костолцу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ЕУР 97,4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милиона</a:t>
                      </a:r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 / Изградња капацитета из обновљивих извора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Новембар 2017. – Децембар 2021.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r-Cyrl-RS" sz="8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</a:t>
                      </a:r>
                      <a:r>
                        <a:rPr kumimoji="0" lang="ru-RU" sz="8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првог ветропарка капацитета 66 MW са циљем повећања удела обновљивих извора енергије у укупном портфолију ЕПС групе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8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Предвиђена је изградња 20 ветротурбина са годишњом производњом од </a:t>
                      </a:r>
                      <a:r>
                        <a:rPr kumimoji="0" lang="en-GB" sz="8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 GWh</a:t>
                      </a:r>
                      <a:endParaRPr kumimoji="0" lang="sr-Cyrl-RS" sz="8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r-Cyrl-RS" sz="8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Вредност пројекта 97,4 милиона ЕУР, од тога 80 милиона ЕУР из кредита </a:t>
                      </a:r>
                      <a:r>
                        <a:rPr lang="ru-RU" sz="8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KfW, ЕУР 1 милион донације  и 16,4 милиона</a:t>
                      </a:r>
                      <a:r>
                        <a:rPr lang="ru-RU" sz="85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ЕУР из сопствених средстава ЕПС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19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4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914400"/>
          </a:xfrm>
        </p:spPr>
        <p:txBody>
          <a:bodyPr anchor="ctr"/>
          <a:lstStyle/>
          <a:p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169519"/>
              </p:ext>
            </p:extLst>
          </p:nvPr>
        </p:nvGraphicFramePr>
        <p:xfrm>
          <a:off x="457198" y="1196753"/>
          <a:ext cx="8291265" cy="4917931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11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72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активности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7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Пројекат реконструкције и изградње малих ХЕ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35,2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 / Изградња капацитета из обновљивих извора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Август 2017. - Децембар 2019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је био у застоју од 2012., именовањем новог директора </a:t>
                      </a:r>
                      <a:r>
                        <a:rPr lang="en-GB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ПС-а у марту 2016. покренуте су активности на реализацији пројекта, које су интензивиране од августа 2017. године</a:t>
                      </a:r>
                      <a:endParaRPr kumimoji="0" lang="sr-Cyrl-R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Циљ пројекта је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ревитализација постојећих и изградња нових малих ХЕ (15 малих ХЕ)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Финансирање обезбеђено из кредита EBRD 32,7 милиона ЕУР и 2,5 милиона ЕУР из сопствених средстава ЕПС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Планирани рок завршетка пројекта децембар 2019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Пројекат заштите животне средине у ТЕ на лигнит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56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Октобар 2015. – Децембар 2018.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обухвата реконструкцију млинова на блокoвима А3-А5 и уградњу азотних горионика на блоку А5 у ТЕНТ-у</a:t>
                      </a: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укупне вредности 36,3 милиона ЕУР</a:t>
                      </a:r>
                      <a:r>
                        <a:rPr lang="en-GB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(пројекат завршен 2016. године)</a:t>
                      </a: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, и реконструкцију система за транспорт пепела и шљаке у ТЕКO А укупне вредности 18,6 милиона ЕУР (о</a:t>
                      </a: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чекивани рок завршетка пројекта децембар 2018.)</a:t>
                      </a:r>
                      <a:endParaRPr lang="ru-RU" sz="9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се финансира из кредита </a:t>
                      </a: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KfW и сопствених средстава ЕПС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Ревитализација агрегата - ХЕ Ђердап 1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125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 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2009 - 2020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Завршена ревитализација 4 агрегата. Предстоји ревитализација још 2 агрегата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15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914400"/>
          </a:xfrm>
        </p:spPr>
        <p:txBody>
          <a:bodyPr anchor="ctr"/>
          <a:lstStyle/>
          <a:p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094411"/>
              </p:ext>
            </p:extLst>
          </p:nvPr>
        </p:nvGraphicFramePr>
        <p:xfrm>
          <a:off x="457198" y="1052736"/>
          <a:ext cx="8291265" cy="5183856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11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00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активности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4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Ревитализација блока ТЕНТ А4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53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снаге, продужење рока експлоатације, унапређење рада </a:t>
                      </a:r>
                      <a:r>
                        <a:rPr kumimoji="0" lang="sr-Cyrl-RS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електрофилтера</a:t>
                      </a:r>
                      <a:endParaRPr kumimoji="0" lang="sr-Latn-C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Турбина снаге 332 мегавата, ЦСК, миграција ДЦС, помоћни системи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5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Пресељење насеља Вреоци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18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Проширење постојећег рударског копа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2018 - 2020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r-Cyrl-RS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Пројекат обухвата расељавање преосталих домаћинстава и инфраструктурних објеката из насеља Вреоци, припрему техничке документације и извођење преосталих грађевинских радова на новим локацијама за организовано пресељење</a:t>
                      </a:r>
                      <a:endParaRPr lang="ru-RU" sz="9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7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Извођење радова на регулацији реке Пештан - I фаза и изградња пута R 201 и измештање ел.енергетских објеката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10,2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Отварање новог рударског копа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2018-2019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r-Cyrl-RS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Као припрема за отварање новог површинског копа „Поље Е“, предвиђено је измештање дела корита реке </a:t>
                      </a:r>
                      <a:r>
                        <a:rPr lang="sr-Cyrl-RS" sz="90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Пештан</a:t>
                      </a:r>
                      <a:r>
                        <a:rPr lang="sr-Cyrl-RS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у зонама села </a:t>
                      </a:r>
                      <a:r>
                        <a:rPr lang="sr-Cyrl-RS" sz="90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Зеоке</a:t>
                      </a:r>
                      <a:r>
                        <a:rPr lang="sr-Cyrl-RS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sr-Cyrl-RS" sz="90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Медошевац</a:t>
                      </a:r>
                      <a:r>
                        <a:rPr lang="sr-Cyrl-RS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sr-Cyrl-RS" sz="90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Бурово</a:t>
                      </a:r>
                      <a:endParaRPr lang="ru-RU" sz="9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85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Набавка основне опреме за отварање копа „Поље Е“. Транспортери Б-1600 и Б-2000 са машинском и електро опремом. Набавка вулканизерских кућица Б-1600 и Б-2000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 35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Отварање новог рударског копа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2018-2019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Набавка недостајуће рударске опреме</a:t>
                      </a:r>
                      <a:r>
                        <a:rPr lang="ru-RU" sz="9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 отварање Површинског копа „Поље Е“,</a:t>
                      </a:r>
                      <a:r>
                        <a:rPr lang="ru-RU" sz="9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 то транспортера са гуменом траком ширине траке Б=1600 милиметра и Б=2000 милиметра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7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Набавка и уградња опеме за хомогенизацију угља и опрема за лабораторију. Ревитализација постојећих линија за узорковање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54 милиона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Управљање квалитетом угља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Набавка опреме са циљем управљања квалитетом угља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8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914400"/>
          </a:xfrm>
        </p:spPr>
        <p:txBody>
          <a:bodyPr anchor="ctr"/>
          <a:lstStyle/>
          <a:p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80040"/>
              </p:ext>
            </p:extLst>
          </p:nvPr>
        </p:nvGraphicFramePr>
        <p:xfrm>
          <a:off x="457198" y="1196753"/>
          <a:ext cx="8291265" cy="5414973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11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7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активности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Извођење радова Колубара II фаза, Пештан , магистрални пут и ДВ 110 kV, 35 kV и 10 kV,,изградња контејнерског насеља са приступним саобраћајницама и израда ободног канала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20,5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Отварање новог рударског копа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2018-2019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Отварањем новог површинског копа „Поље Г“, преко чије пројектоване контуре пролази део корита реке Колубаре и реке Пештан, део Ибарске магистрале и далеководи, намеће се потреба за њиховим измештањем. За потребе измештања, пројектован је такозвани инфраструктурни коридор, којим ће се формирати нове трасе набројаних објеката, а измештање корита поменутих река је у овој зони практично завршено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Набавка багера капацитета SchRs630 и одлагача Ars 1400 са клизним возом, демонтажа, транспорт преостале опреме, монтажа и набавка електро опреме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10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Отварање новог рударског копа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2018-2019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Отварање површинског копа „Радљево“ је уз отварање копа „Поље Е“ тренутво најзначајни инвестициони подухват у рударству ЈП ЕПС-а. У оквиру овог посла предвиђена је и набавка рударске опреме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2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Транспортери предвиђени за рад  II БТО система (4 погонске станице са по 1км трасе)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23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Отварање новог рударског копа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2018-2019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Набавка рударске опреме за</a:t>
                      </a:r>
                      <a:r>
                        <a:rPr lang="ru-RU" sz="9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потребе отварања новог рударског копа</a:t>
                      </a:r>
                      <a:endParaRPr lang="ru-RU" sz="9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2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капацитета са 9 на 12 мил.тона (VI BTO систем) ТЕ – КО Костолац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120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2016 - 2019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Циљ пројекта је да се производни капацитет копа „Дрмно“ повећа са 9 на 12 милона тона угља годишње, у складу са потребама новог блока термоелектране ТЕ-КО Б3 који је у изградњи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2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Израда  водонепропусног екрана на ПК Дрмно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73,7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копа „Дрмно“ од подземних вода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2018 - 2028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Израда  водонепропусног екрана на ПК Дрмно са циљем заштите копа „Дрмно“ од подземних вода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35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914400"/>
          </a:xfrm>
        </p:spPr>
        <p:txBody>
          <a:bodyPr anchor="ctr"/>
          <a:lstStyle/>
          <a:p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49907"/>
              </p:ext>
            </p:extLst>
          </p:nvPr>
        </p:nvGraphicFramePr>
        <p:xfrm>
          <a:off x="457198" y="1196753"/>
          <a:ext cx="8291265" cy="54313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11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7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активности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ЕЕО 110 kV </a:t>
                      </a: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 реконструкцији</a:t>
                      </a:r>
                      <a:r>
                        <a:rPr kumimoji="0" lang="pl-PL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5 </a:t>
                      </a: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трафо станица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 15,1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ел.дистрибутивне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2018 - 2028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Електро енергетски објекти – реконструкција 5 трафо станица. Пројекат се финансира из средстава Светске банке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Мобилне трафо станице и пројекат управљања </a:t>
                      </a:r>
                      <a:r>
                        <a:rPr kumimoji="0" lang="sr-Cyrl-RS" sz="9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средњенапонском</a:t>
                      </a: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мрежом систем за даљински надзор </a:t>
                      </a:r>
                      <a:r>
                        <a:rPr kumimoji="0" lang="sr-Cyrl-C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ТС 35/10 </a:t>
                      </a:r>
                      <a:r>
                        <a:rPr kumimoji="0" lang="sr-Latn-CS" sz="9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kV</a:t>
                      </a:r>
                      <a:r>
                        <a:rPr kumimoji="0" lang="sr-Latn-C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подручју ПД </a:t>
                      </a:r>
                      <a:r>
                        <a:rPr kumimoji="0" lang="sr-Cyrl-RS" sz="9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Електросрбија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Повећање поузданости напајања купаца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sr-Cyrl-RS" sz="900" baseline="0" dirty="0" smtClean="0">
                          <a:solidFill>
                            <a:srgbClr val="002060"/>
                          </a:solidFill>
                        </a:rPr>
                        <a:t> енергије</a:t>
                      </a:r>
                      <a:endParaRPr lang="sr-Cyrl-RS" sz="9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Циљ пројекта је </a:t>
                      </a:r>
                      <a:r>
                        <a:rPr lang="sr-Cyrl-RS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овећање поузданости напајања купаца електричне</a:t>
                      </a:r>
                      <a:r>
                        <a:rPr lang="sr-Cyrl-RS" sz="900" baseline="0" dirty="0" smtClean="0">
                          <a:solidFill>
                            <a:srgbClr val="002060"/>
                          </a:solidFill>
                        </a:rPr>
                        <a:t> енергије у режимима поремећеног погона дистрибутивног система. </a:t>
                      </a: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Пројекат се финансира из средстава Светске банке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r-Cyrl-RS" sz="9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трафо станице Аутокоманда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7,3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ел.дистрибутивне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„Електропривреда Србије“ гради трафостаницу која је један од најважнијих пунктова у дистрибуцији електричне енергије за стабилност снабдевања свих делова Београда. Ово је објекат веома важан за прикључење нових привредних корисника на Вождовцу и Савском венцу, поузданије снабдевање Клиничног центра Србије и омогућиће да се електричном енергијом напаја „Београд на води“.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Два трансформатора снаге 40 мегавата.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Ово је највећа трафостаница која се гради у Србији и завршетак радова је предвиђен за крај августа. Очекује се да ће почетком септембра бити пуштена у рад.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трафо станице Аранђеловац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3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ел.дистрибутивне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Изградња трафостанице „Аранђеловац 2” 110/20 </a:t>
                      </a:r>
                      <a:r>
                        <a:rPr lang="en-GB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kV </a:t>
                      </a: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 аранђеловачкој индустријској зони обезбедиће стабилно и поуздано снабдевање домаћинстава и услове за развој привреде у наредних пет деценија. Овом</a:t>
                      </a:r>
                      <a:r>
                        <a:rPr lang="ru-RU" sz="9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инвестицијом</a:t>
                      </a: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ће се удвостручити капацитети мреже и смањити губици. Два блока снаге по 31,5 мегавата.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914400"/>
          </a:xfrm>
        </p:spPr>
        <p:txBody>
          <a:bodyPr anchor="ctr"/>
          <a:lstStyle/>
          <a:p>
            <a:r>
              <a:rPr lang="sr-Cyrl-RS" sz="2000" b="0" dirty="0"/>
              <a:t>Примери значајних инвестиционих пројеката који се реализују у ЈП ЕПС</a:t>
            </a:r>
            <a:endParaRPr lang="sr-Latn-CS" sz="2000" b="0" dirty="0">
              <a:latin typeface="+mn-lt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88743"/>
              </p:ext>
            </p:extLst>
          </p:nvPr>
        </p:nvGraphicFramePr>
        <p:xfrm>
          <a:off x="457198" y="1196753"/>
          <a:ext cx="8291265" cy="5238435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11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88031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7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Cyrl-R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Назив активности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Вредност пројекта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реализације</a:t>
                      </a:r>
                      <a:endParaRPr kumimoji="0" lang="sr-Latn-C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6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трафо станице </a:t>
                      </a:r>
                      <a:r>
                        <a:rPr kumimoji="0" lang="sr-Cyrl-RS" sz="9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Уб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2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ел.дистрибутивне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 току је изградња трафостанице „Уб 2“ 110/35/10 kV, која ће</a:t>
                      </a:r>
                      <a:r>
                        <a:rPr lang="ru-RU" sz="9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обезбедити услове за прикључење нових корисника и поуздано снабдевање домаћинстава и привреде на подручју Уба.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трафо станице и мреже Обреновац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2,5 милиона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ел.дистрибутивне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rgbClr val="002060"/>
                          </a:solidFill>
                        </a:rPr>
                        <a:t>ЕПС је на територији Обреновца изградио 15 трафо</a:t>
                      </a:r>
                      <a:r>
                        <a:rPr lang="ru-RU" sz="900" baseline="0" dirty="0" smtClean="0">
                          <a:solidFill>
                            <a:srgbClr val="002060"/>
                          </a:solidFill>
                        </a:rPr>
                        <a:t> станица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</a:rPr>
                        <a:t>, обновљено је и направљено пет километара</a:t>
                      </a:r>
                      <a:r>
                        <a:rPr lang="ru-RU" sz="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</a:rPr>
                        <a:t>нисконапонске мреже, модернизована је опрема.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rgbClr val="002060"/>
                          </a:solidFill>
                        </a:rPr>
                        <a:t>У Обреновцу, у непосредној близини фабрике „Меита“ у Баричу, реконструисан је трафо у ТС 110/10 kV који је неопходан да би се фабрика ширила по свом плану.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rgbClr val="002060"/>
                          </a:solidFill>
                        </a:rPr>
                        <a:t>У Баричу у плану трећи трансформатор у високонапонској ТС да би 2019. имали већи капацитет за снабдевање нових погона. 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трафо станице и мреже Западна Србија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1 милион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</a:t>
                      </a:r>
                      <a:r>
                        <a:rPr lang="sr-Cyrl-RS" sz="900" dirty="0" err="1" smtClean="0">
                          <a:solidFill>
                            <a:srgbClr val="002060"/>
                          </a:solidFill>
                        </a:rPr>
                        <a:t>ел.дистрибутивне</a:t>
                      </a: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Реконструкција 52 километра нисконапонске мреже у четири општине у Подрињу у Западној Србији - Крупањ, Љубовија, Мали Зворник и Лозница.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 плану је изградња велике трафо станице у Лешници, која је од изузетне важности за Подрињску област. Недавно је обновљена трафо станица „Лозница 1" у коју је уложено скоро милион евра.</a:t>
                      </a: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9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Реконструкција трафо станице Горњи Милановац (Светска банка)</a:t>
                      </a: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ЕУР 3 милион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rgbClr val="002060"/>
                          </a:solidFill>
                        </a:rPr>
                        <a:t>Проширење и унапређење ел.дистрибутивне мреже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2019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Реконструкцијом трафо</a:t>
                      </a:r>
                      <a:r>
                        <a:rPr lang="ru-RU" sz="9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станице се проширује постојећа инфраструктура у оквиру индустријске зоне у Горњем Милановцу.</a:t>
                      </a:r>
                      <a:endParaRPr lang="ru-RU" sz="9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2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0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263769"/>
            <a:ext cx="146538" cy="1465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738" dirty="0">
              <a:solidFill>
                <a:srgbClr val="000000"/>
              </a:solidFill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356" y="116632"/>
            <a:ext cx="8978844" cy="731159"/>
          </a:xfrm>
        </p:spPr>
        <p:txBody>
          <a:bodyPr anchor="ctr"/>
          <a:lstStyle/>
          <a:p>
            <a:pPr eaLnBrk="0" fontAlgn="base" hangingPunct="0">
              <a:spcAft>
                <a:spcPct val="0"/>
              </a:spcAft>
            </a:pPr>
            <a:r>
              <a:rPr lang="sr-Cyrl-RS" sz="2215" dirty="0"/>
              <a:t>Инвестициони план 201</a:t>
            </a:r>
            <a:r>
              <a:rPr lang="en-US" sz="2215" dirty="0"/>
              <a:t>8</a:t>
            </a:r>
            <a:r>
              <a:rPr lang="sr-Cyrl-RS" sz="2215" dirty="0"/>
              <a:t>-202</a:t>
            </a:r>
            <a:r>
              <a:rPr lang="en-US" sz="2215" dirty="0"/>
              <a:t>7</a:t>
            </a:r>
            <a:r>
              <a:rPr lang="sr-Cyrl-RS" sz="2215" dirty="0"/>
              <a:t>. </a:t>
            </a:r>
            <a:endParaRPr lang="en-US" sz="2215" dirty="0"/>
          </a:p>
        </p:txBody>
      </p:sp>
      <p:sp>
        <p:nvSpPr>
          <p:cNvPr id="67" name="TextBox 66"/>
          <p:cNvSpPr txBox="1"/>
          <p:nvPr/>
        </p:nvSpPr>
        <p:spPr>
          <a:xfrm>
            <a:off x="317989" y="1202826"/>
            <a:ext cx="8707429" cy="1978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spcAft>
                <a:spcPts val="1108"/>
              </a:spcAft>
              <a:buClr>
                <a:srgbClr val="C00000"/>
              </a:buClr>
              <a:buSzPct val="100000"/>
              <a:defRPr/>
            </a:pPr>
            <a:r>
              <a:rPr lang="sr-Cyrl-RS" sz="1477" kern="0" dirty="0">
                <a:solidFill>
                  <a:srgbClr val="002060"/>
                </a:solidFill>
              </a:rPr>
              <a:t>Дугорочним планом рада и развоја инвестиционе активности су првенствено усмерене на: </a:t>
            </a:r>
          </a:p>
          <a:p>
            <a:pPr marL="328254" lvl="2" indent="-252052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kern="0" dirty="0">
                <a:solidFill>
                  <a:srgbClr val="002060"/>
                </a:solidFill>
              </a:rPr>
              <a:t>Сигурност снабдевања, квалитетно и поуздано снабдевање тарифних и комерцијалних купаца ЕПС-а</a:t>
            </a:r>
            <a:endParaRPr lang="sr-Latn-RS" sz="1477" kern="0" dirty="0">
              <a:solidFill>
                <a:srgbClr val="002060"/>
              </a:solidFill>
            </a:endParaRPr>
          </a:p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kern="0" dirty="0">
                <a:solidFill>
                  <a:srgbClr val="002060"/>
                </a:solidFill>
              </a:rPr>
              <a:t>Задовољење еколошких захтева </a:t>
            </a:r>
          </a:p>
          <a:p>
            <a:pPr marL="328254" lvl="2" indent="-252052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kern="0" dirty="0">
                <a:solidFill>
                  <a:srgbClr val="002060"/>
                </a:solidFill>
              </a:rPr>
              <a:t>Замену, реконструкцију  и модернизацију постојеће опреме и објеката</a:t>
            </a:r>
          </a:p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kern="0" dirty="0">
                <a:solidFill>
                  <a:srgbClr val="002060"/>
                </a:solidFill>
              </a:rPr>
              <a:t>Успостављање стабилне економске и финансијске одрживости</a:t>
            </a:r>
          </a:p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kern="0" dirty="0">
                <a:solidFill>
                  <a:srgbClr val="002060"/>
                </a:solidFill>
              </a:rPr>
              <a:t>Даљи развој и улагања у нове објекте </a:t>
            </a:r>
            <a:endParaRPr lang="sr-Latn-RS" sz="1477" kern="0" dirty="0">
              <a:solidFill>
                <a:srgbClr val="002060"/>
              </a:solidFill>
            </a:endParaRPr>
          </a:p>
        </p:txBody>
      </p:sp>
      <p:sp>
        <p:nvSpPr>
          <p:cNvPr id="22" name="TextColumnContent"/>
          <p:cNvSpPr>
            <a:spLocks noChangeArrowheads="1"/>
          </p:cNvSpPr>
          <p:nvPr/>
        </p:nvSpPr>
        <p:spPr bwMode="gray">
          <a:xfrm>
            <a:off x="475585" y="2647076"/>
            <a:ext cx="2111517" cy="3108337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46012" rIns="0" bIns="0"/>
          <a:lstStyle/>
          <a:p>
            <a:pPr>
              <a:lnSpc>
                <a:spcPct val="106000"/>
              </a:lnSpc>
              <a:tabLst>
                <a:tab pos="292190" algn="l"/>
              </a:tabLst>
            </a:pPr>
            <a:endParaRPr lang="sr-Cyrl-RS" sz="646" dirty="0">
              <a:solidFill>
                <a:srgbClr val="002060"/>
              </a:solidFill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914" y="5085184"/>
            <a:ext cx="7713704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>
                <a:solidFill>
                  <a:srgbClr val="002060"/>
                </a:solidFill>
              </a:rPr>
              <a:t>УКУПНО предвиђена инвестициона улагања – око 4,</a:t>
            </a:r>
            <a:r>
              <a:rPr lang="en-US" b="1" dirty="0" smtClean="0">
                <a:solidFill>
                  <a:srgbClr val="002060"/>
                </a:solidFill>
              </a:rPr>
              <a:t>9</a:t>
            </a:r>
            <a:r>
              <a:rPr lang="sr-Cyrl-RS" b="1" dirty="0" smtClean="0">
                <a:solidFill>
                  <a:srgbClr val="002060"/>
                </a:solidFill>
              </a:rPr>
              <a:t> млрд €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989" y="3319830"/>
            <a:ext cx="8707429" cy="1382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b="1" dirty="0">
                <a:solidFill>
                  <a:srgbClr val="002060"/>
                </a:solidFill>
              </a:rPr>
              <a:t>Рударство</a:t>
            </a:r>
            <a:r>
              <a:rPr lang="sr-Latn-RS" sz="1477" b="1" dirty="0">
                <a:solidFill>
                  <a:srgbClr val="002060"/>
                </a:solidFill>
              </a:rPr>
              <a:t>				</a:t>
            </a:r>
            <a:r>
              <a:rPr lang="sr-Cyrl-RS" sz="1477" b="1" dirty="0">
                <a:solidFill>
                  <a:srgbClr val="002060"/>
                </a:solidFill>
              </a:rPr>
              <a:t>		</a:t>
            </a:r>
            <a:r>
              <a:rPr lang="sr-Latn-RS" sz="1477" b="1" dirty="0" smtClean="0">
                <a:solidFill>
                  <a:srgbClr val="002060"/>
                </a:solidFill>
              </a:rPr>
              <a:t>1,1</a:t>
            </a:r>
            <a:r>
              <a:rPr lang="sr-Cyrl-RS" sz="1477" b="1" dirty="0" smtClean="0">
                <a:solidFill>
                  <a:srgbClr val="002060"/>
                </a:solidFill>
              </a:rPr>
              <a:t> </a:t>
            </a:r>
            <a:r>
              <a:rPr lang="sr-Cyrl-RS" sz="1477" b="1" dirty="0">
                <a:solidFill>
                  <a:srgbClr val="002060"/>
                </a:solidFill>
              </a:rPr>
              <a:t>млрд ЕУР</a:t>
            </a:r>
            <a:endParaRPr lang="sr-Latn-RS" sz="1477" b="1" dirty="0">
              <a:solidFill>
                <a:srgbClr val="002060"/>
              </a:solidFill>
            </a:endParaRPr>
          </a:p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b="1" dirty="0" smtClean="0">
                <a:solidFill>
                  <a:srgbClr val="002060"/>
                </a:solidFill>
              </a:rPr>
              <a:t>Термоелектране </a:t>
            </a:r>
            <a:r>
              <a:rPr lang="sr-Cyrl-RS" sz="1477" b="1" dirty="0">
                <a:solidFill>
                  <a:srgbClr val="002060"/>
                </a:solidFill>
              </a:rPr>
              <a:t>- ревитализације</a:t>
            </a:r>
            <a:r>
              <a:rPr lang="sr-Latn-RS" sz="1477" b="1" dirty="0">
                <a:solidFill>
                  <a:srgbClr val="002060"/>
                </a:solidFill>
              </a:rPr>
              <a:t>, </a:t>
            </a:r>
            <a:r>
              <a:rPr lang="sr-Cyrl-RS" sz="1477" b="1" dirty="0">
                <a:solidFill>
                  <a:srgbClr val="002060"/>
                </a:solidFill>
              </a:rPr>
              <a:t>ЗЖС и нови пројекти</a:t>
            </a:r>
            <a:r>
              <a:rPr lang="sr-Latn-RS" sz="1477" b="1" dirty="0">
                <a:solidFill>
                  <a:srgbClr val="002060"/>
                </a:solidFill>
              </a:rPr>
              <a:t>	</a:t>
            </a:r>
            <a:r>
              <a:rPr lang="sr-Latn-RS" sz="1477" b="1" dirty="0" smtClean="0">
                <a:solidFill>
                  <a:srgbClr val="002060"/>
                </a:solidFill>
              </a:rPr>
              <a:t>1,7</a:t>
            </a:r>
            <a:r>
              <a:rPr lang="sr-Cyrl-RS" sz="1477" b="1" dirty="0" smtClean="0">
                <a:solidFill>
                  <a:srgbClr val="002060"/>
                </a:solidFill>
              </a:rPr>
              <a:t> </a:t>
            </a:r>
            <a:r>
              <a:rPr lang="sr-Cyrl-RS" sz="1477" b="1" dirty="0">
                <a:solidFill>
                  <a:srgbClr val="002060"/>
                </a:solidFill>
              </a:rPr>
              <a:t>млрд ЕУР</a:t>
            </a:r>
            <a:endParaRPr lang="sr-Latn-RS" sz="1477" b="1" dirty="0">
              <a:solidFill>
                <a:srgbClr val="002060"/>
              </a:solidFill>
            </a:endParaRPr>
          </a:p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b="1" dirty="0">
                <a:solidFill>
                  <a:srgbClr val="002060"/>
                </a:solidFill>
              </a:rPr>
              <a:t>ХЕ и </a:t>
            </a:r>
            <a:r>
              <a:rPr lang="sr-Latn-RS" sz="1477" b="1" dirty="0">
                <a:solidFill>
                  <a:srgbClr val="002060"/>
                </a:solidFill>
              </a:rPr>
              <a:t>O</a:t>
            </a:r>
            <a:r>
              <a:rPr lang="sr-Cyrl-RS" sz="1477" b="1" dirty="0">
                <a:solidFill>
                  <a:srgbClr val="002060"/>
                </a:solidFill>
              </a:rPr>
              <a:t>И</a:t>
            </a:r>
            <a:r>
              <a:rPr lang="sr-Latn-RS" sz="1477" b="1" dirty="0">
                <a:solidFill>
                  <a:srgbClr val="002060"/>
                </a:solidFill>
              </a:rPr>
              <a:t>E </a:t>
            </a:r>
            <a:r>
              <a:rPr lang="sr-Cyrl-RS" sz="1477" b="1" dirty="0">
                <a:solidFill>
                  <a:srgbClr val="002060"/>
                </a:solidFill>
              </a:rPr>
              <a:t>- ревитализације и нови пројекти</a:t>
            </a:r>
            <a:r>
              <a:rPr lang="sr-Latn-RS" sz="1477" b="1" dirty="0">
                <a:solidFill>
                  <a:srgbClr val="002060"/>
                </a:solidFill>
              </a:rPr>
              <a:t>	</a:t>
            </a:r>
            <a:r>
              <a:rPr lang="sr-Cyrl-RS" sz="1477" b="1" dirty="0">
                <a:solidFill>
                  <a:srgbClr val="002060"/>
                </a:solidFill>
              </a:rPr>
              <a:t>		</a:t>
            </a:r>
            <a:r>
              <a:rPr lang="sr-Latn-RS" sz="1477" b="1" dirty="0">
                <a:solidFill>
                  <a:srgbClr val="002060"/>
                </a:solidFill>
              </a:rPr>
              <a:t>0,</a:t>
            </a:r>
            <a:r>
              <a:rPr lang="en-US" sz="1477" b="1" dirty="0">
                <a:solidFill>
                  <a:srgbClr val="002060"/>
                </a:solidFill>
              </a:rPr>
              <a:t>7</a:t>
            </a:r>
            <a:r>
              <a:rPr lang="sr-Cyrl-RS" sz="1477" b="1" dirty="0">
                <a:solidFill>
                  <a:srgbClr val="002060"/>
                </a:solidFill>
              </a:rPr>
              <a:t> млрд ЕУР</a:t>
            </a:r>
            <a:endParaRPr lang="sr-Latn-RS" sz="1477" b="1" dirty="0">
              <a:solidFill>
                <a:srgbClr val="002060"/>
              </a:solidFill>
            </a:endParaRPr>
          </a:p>
          <a:p>
            <a:pPr marL="328254" lvl="2" indent="-252052" algn="just">
              <a:spcAft>
                <a:spcPts val="277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  <a:defRPr/>
            </a:pPr>
            <a:r>
              <a:rPr lang="sr-Cyrl-RS" sz="1477" b="1" dirty="0">
                <a:solidFill>
                  <a:srgbClr val="002060"/>
                </a:solidFill>
              </a:rPr>
              <a:t>Дистрибутивни и корпоративни пројекти</a:t>
            </a:r>
            <a:r>
              <a:rPr lang="sr-Latn-RS" sz="1477" b="1" dirty="0">
                <a:solidFill>
                  <a:srgbClr val="002060"/>
                </a:solidFill>
              </a:rPr>
              <a:t>		</a:t>
            </a:r>
            <a:r>
              <a:rPr lang="sr-Cyrl-RS" sz="1477" b="1" dirty="0">
                <a:solidFill>
                  <a:srgbClr val="002060"/>
                </a:solidFill>
              </a:rPr>
              <a:t>	</a:t>
            </a:r>
            <a:r>
              <a:rPr lang="sr-Latn-RS" sz="1477" b="1" dirty="0" smtClean="0">
                <a:solidFill>
                  <a:srgbClr val="002060"/>
                </a:solidFill>
              </a:rPr>
              <a:t>1,</a:t>
            </a:r>
            <a:r>
              <a:rPr lang="en-US" sz="1477" b="1" dirty="0">
                <a:solidFill>
                  <a:srgbClr val="002060"/>
                </a:solidFill>
              </a:rPr>
              <a:t>4</a:t>
            </a:r>
            <a:r>
              <a:rPr lang="sr-Latn-RS" sz="1477" b="1" dirty="0">
                <a:solidFill>
                  <a:srgbClr val="002060"/>
                </a:solidFill>
              </a:rPr>
              <a:t> </a:t>
            </a:r>
            <a:r>
              <a:rPr lang="sr-Cyrl-RS" sz="1477" b="1" dirty="0">
                <a:solidFill>
                  <a:srgbClr val="002060"/>
                </a:solidFill>
              </a:rPr>
              <a:t>млрд ЕУР</a:t>
            </a:r>
          </a:p>
          <a:p>
            <a:pPr marL="76202" lvl="2" algn="just">
              <a:spcAft>
                <a:spcPts val="277"/>
              </a:spcAft>
              <a:buClr>
                <a:srgbClr val="C00000"/>
              </a:buClr>
              <a:buSzPct val="100000"/>
              <a:defRPr/>
            </a:pPr>
            <a:endParaRPr lang="sr-Latn-RS" sz="1477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14355" y="116632"/>
            <a:ext cx="7664898" cy="731159"/>
          </a:xfrm>
        </p:spPr>
        <p:txBody>
          <a:bodyPr anchor="ctr"/>
          <a:lstStyle/>
          <a:p>
            <a:pPr eaLnBrk="0" fontAlgn="base" hangingPunct="0">
              <a:spcAft>
                <a:spcPct val="0"/>
              </a:spcAft>
            </a:pPr>
            <a:r>
              <a:rPr lang="sr-Cyrl-RS" sz="2215" dirty="0"/>
              <a:t>Инвестициони план 201</a:t>
            </a:r>
            <a:r>
              <a:rPr lang="en-US" sz="2215" dirty="0"/>
              <a:t>8</a:t>
            </a:r>
            <a:r>
              <a:rPr lang="sr-Cyrl-RS" sz="2215" dirty="0"/>
              <a:t>-202</a:t>
            </a:r>
            <a:r>
              <a:rPr lang="en-US" sz="2215" dirty="0"/>
              <a:t>7</a:t>
            </a:r>
            <a:r>
              <a:rPr lang="sr-Cyrl-RS" sz="2215" dirty="0"/>
              <a:t>. </a:t>
            </a:r>
            <a:br>
              <a:rPr lang="sr-Cyrl-RS" sz="2215" dirty="0"/>
            </a:br>
            <a:r>
              <a:rPr lang="sr-Cyrl-RS" sz="1662" dirty="0"/>
              <a:t>(издвојени пројекти у смислу одрживог развоја)</a:t>
            </a:r>
            <a:endParaRPr lang="en-US" sz="2215" dirty="0"/>
          </a:p>
        </p:txBody>
      </p:sp>
      <p:sp>
        <p:nvSpPr>
          <p:cNvPr id="4" name="TextBox 3"/>
          <p:cNvSpPr txBox="1"/>
          <p:nvPr/>
        </p:nvSpPr>
        <p:spPr>
          <a:xfrm>
            <a:off x="384458" y="1700808"/>
            <a:ext cx="8375084" cy="1910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sr-Cyrl-RS" sz="1477" dirty="0">
                <a:solidFill>
                  <a:srgbClr val="002060"/>
                </a:solidFill>
              </a:rPr>
              <a:t>Изградња нових капацитета на бази ОИЕ 				–   </a:t>
            </a:r>
            <a:r>
              <a:rPr lang="sr-Latn-RS" sz="1477" dirty="0">
                <a:solidFill>
                  <a:srgbClr val="002060"/>
                </a:solidFill>
              </a:rPr>
              <a:t>100 </a:t>
            </a:r>
            <a:r>
              <a:rPr lang="sr-Cyrl-RS" sz="1477" dirty="0">
                <a:solidFill>
                  <a:srgbClr val="002060"/>
                </a:solidFill>
              </a:rPr>
              <a:t>мил. €   </a:t>
            </a:r>
          </a:p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sr-Cyrl-RS" sz="1477" dirty="0">
                <a:solidFill>
                  <a:srgbClr val="002060"/>
                </a:solidFill>
              </a:rPr>
              <a:t>Ревитализација и унапређење постојећих капацитета на бази ОИЕ   	–   650</a:t>
            </a:r>
            <a:r>
              <a:rPr lang="sr-Latn-RS" sz="1477" dirty="0">
                <a:solidFill>
                  <a:srgbClr val="002060"/>
                </a:solidFill>
              </a:rPr>
              <a:t> </a:t>
            </a:r>
            <a:r>
              <a:rPr lang="sr-Cyrl-RS" sz="1477" dirty="0">
                <a:solidFill>
                  <a:srgbClr val="002060"/>
                </a:solidFill>
              </a:rPr>
              <a:t>мил. €</a:t>
            </a:r>
          </a:p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sr-Cyrl-RS" sz="1477" dirty="0">
                <a:solidFill>
                  <a:srgbClr val="002060"/>
                </a:solidFill>
              </a:rPr>
              <a:t>Заштита животне средине у ТЕ                                                   </a:t>
            </a:r>
            <a:r>
              <a:rPr lang="sr-Cyrl-RS" sz="1477" dirty="0" smtClean="0">
                <a:solidFill>
                  <a:srgbClr val="002060"/>
                </a:solidFill>
              </a:rPr>
              <a:t>   </a:t>
            </a:r>
            <a:r>
              <a:rPr lang="sr-Cyrl-RS" sz="1477" dirty="0">
                <a:solidFill>
                  <a:srgbClr val="002060"/>
                </a:solidFill>
              </a:rPr>
              <a:t>	–   </a:t>
            </a:r>
            <a:r>
              <a:rPr lang="sr-Latn-RS" sz="1477" dirty="0">
                <a:solidFill>
                  <a:srgbClr val="002060"/>
                </a:solidFill>
              </a:rPr>
              <a:t>60</a:t>
            </a:r>
            <a:r>
              <a:rPr lang="sr-Cyrl-RS" sz="1477" dirty="0">
                <a:solidFill>
                  <a:srgbClr val="002060"/>
                </a:solidFill>
              </a:rPr>
              <a:t>0</a:t>
            </a:r>
            <a:r>
              <a:rPr lang="sr-Latn-RS" sz="1477" dirty="0">
                <a:solidFill>
                  <a:srgbClr val="002060"/>
                </a:solidFill>
              </a:rPr>
              <a:t> </a:t>
            </a:r>
            <a:r>
              <a:rPr lang="sr-Cyrl-RS" sz="1477" dirty="0">
                <a:solidFill>
                  <a:srgbClr val="002060"/>
                </a:solidFill>
              </a:rPr>
              <a:t>мил. €</a:t>
            </a:r>
          </a:p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sr-Cyrl-RS" sz="1477" dirty="0">
                <a:solidFill>
                  <a:srgbClr val="002060"/>
                </a:solidFill>
              </a:rPr>
              <a:t>Унапређење ефикасности и мања потрошња горива у ТЕ 		–   </a:t>
            </a:r>
            <a:r>
              <a:rPr lang="sr-Latn-RS" sz="1477" dirty="0">
                <a:solidFill>
                  <a:srgbClr val="002060"/>
                </a:solidFill>
              </a:rPr>
              <a:t>65</a:t>
            </a:r>
            <a:r>
              <a:rPr lang="sr-Cyrl-RS" sz="1477" dirty="0">
                <a:solidFill>
                  <a:srgbClr val="002060"/>
                </a:solidFill>
              </a:rPr>
              <a:t>0 мил. €</a:t>
            </a:r>
          </a:p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sr-Cyrl-RS" sz="1477" dirty="0">
                <a:solidFill>
                  <a:srgbClr val="002060"/>
                </a:solidFill>
              </a:rPr>
              <a:t>Ефикасније искоришћење угља кроз управљање квалитетом 		–     70</a:t>
            </a:r>
            <a:r>
              <a:rPr lang="sr-Latn-RS" sz="1477" dirty="0">
                <a:solidFill>
                  <a:srgbClr val="002060"/>
                </a:solidFill>
              </a:rPr>
              <a:t> </a:t>
            </a:r>
            <a:r>
              <a:rPr lang="sr-Cyrl-RS" sz="1477" dirty="0">
                <a:solidFill>
                  <a:srgbClr val="002060"/>
                </a:solidFill>
              </a:rPr>
              <a:t>мил. €</a:t>
            </a:r>
          </a:p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sr-Cyrl-RS" sz="1477" dirty="0">
                <a:solidFill>
                  <a:srgbClr val="002060"/>
                </a:solidFill>
              </a:rPr>
              <a:t>Смањење губитака у дистрибутивном систему 			–   240 мил. €</a:t>
            </a:r>
          </a:p>
          <a:p>
            <a:pPr defTabSz="817705">
              <a:buClr>
                <a:srgbClr val="C00000"/>
              </a:buClr>
            </a:pPr>
            <a:endParaRPr lang="sr-Cyrl-RS" sz="1477" dirty="0">
              <a:solidFill>
                <a:srgbClr val="002060"/>
              </a:solidFill>
            </a:endParaRPr>
          </a:p>
          <a:p>
            <a:pPr marL="263776" indent="-263776" defTabSz="817705">
              <a:buClr>
                <a:srgbClr val="C00000"/>
              </a:buClr>
              <a:buFont typeface="Courier New" panose="02070309020205020404" pitchFamily="49" charset="0"/>
              <a:buChar char="o"/>
            </a:pPr>
            <a:endParaRPr lang="en-US" sz="1477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396" y="3766170"/>
            <a:ext cx="7713704" cy="646331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>
                <a:solidFill>
                  <a:srgbClr val="006600"/>
                </a:solidFill>
              </a:rPr>
              <a:t>ОИЕ, повећање ефикасности, ЗЖС, декарбонизација – преко 2,3 млрд €</a:t>
            </a:r>
            <a:endParaRPr 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9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 anchorCtr="0">
            <a:noAutofit/>
          </a:bodyPr>
          <a:lstStyle/>
          <a:p>
            <a:r>
              <a:rPr lang="sr-Cyrl-RS" sz="2400" b="0" dirty="0">
                <a:latin typeface="Arial" panose="020B0604020202020204" pitchFamily="34" charset="0"/>
                <a:cs typeface="Arial" panose="020B0604020202020204" pitchFamily="34" charset="0"/>
              </a:rPr>
              <a:t>Наредни </a:t>
            </a:r>
            <a:r>
              <a:rPr lang="sr-Cyrl-R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кораци у развоју значајних инвестиционих пројеката </a:t>
            </a:r>
            <a:endParaRPr lang="sr-Latn-C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97485"/>
              </p:ext>
            </p:extLst>
          </p:nvPr>
        </p:nvGraphicFramePr>
        <p:xfrm>
          <a:off x="457198" y="1196753"/>
          <a:ext cx="8363274" cy="4895728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7535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40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1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14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7527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57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sr-Cyrl-RS" sz="11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Планирани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рок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Активности на припреми и реализацији пројекта </a:t>
                      </a:r>
                      <a:r>
                        <a:rPr lang="sr-Cyrl-RS" sz="9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Одсумпоравање</a:t>
                      </a: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ТЕНТ Б1 и Б2, укључујући изворе финансирања</a:t>
                      </a:r>
                      <a:endParaRPr kumimoji="0" lang="sr-Latn-C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до </a:t>
                      </a: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2023. </a:t>
                      </a:r>
                      <a:r>
                        <a:rPr lang="sr-Cyrl-RS" sz="9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године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Израда пројектне документације за реализацију пројекта реконструкције производних агрегата и припадајуће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опреме ХЕ Бистрица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до 2022.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8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Израда пројектне документације за реализацију пројекта реконструкције производних агрегата и припадајуће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опреме ХЕ </a:t>
                      </a:r>
                      <a:r>
                        <a:rPr lang="sr-Cyrl-RS" sz="9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Потпећ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до 2023.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Cyrl-R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Израда пројектне документације за реализацију пројекта изградње четвртог агрегата 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ХЕ </a:t>
                      </a:r>
                      <a:r>
                        <a:rPr lang="sr-Cyrl-RS" sz="9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Потпећ</a:t>
                      </a:r>
                      <a:endParaRPr lang="en-US" sz="9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до 2021.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9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5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Израда пројектне документације за реализацију пројекта реконструкције РХЕ Бајина Башта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до 2020.</a:t>
                      </a:r>
                      <a:endParaRPr lang="sr-Latn-C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9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81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Израда пројектне документације за реализацију пројекта санације </a:t>
                      </a:r>
                      <a:r>
                        <a:rPr lang="sr-Cyrl-RS" sz="9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слапишта</a:t>
                      </a: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sr-Cyrl-RS" sz="9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преливне</a:t>
                      </a: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бране ХЕ Ђердап 1</a:t>
                      </a:r>
                      <a:endParaRPr lang="en-GB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до 2020.</a:t>
                      </a:r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9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Одржавање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11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Израда пројектне документације за реализацију пројекта ревитализације </a:t>
                      </a:r>
                      <a:r>
                        <a:rPr lang="sr-Cyrl-RS" sz="9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Власинских</a:t>
                      </a: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хидроелектрана ( Врла 1,2,3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и 4)</a:t>
                      </a:r>
                      <a:endParaRPr lang="en-GB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до 2022.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endParaRPr lang="sr-Latn-C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9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Одржавање/ повећање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3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ubtitle 2">
            <a:extLst>
              <a:ext uri="{FF2B5EF4-FFF2-40B4-BE49-F238E27FC236}">
                <a16:creationId xmlns="" xmlns:a16="http://schemas.microsoft.com/office/drawing/2014/main" id="{A8532C0E-F776-40E2-B51B-16AABC29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608512"/>
          </a:xfrm>
        </p:spPr>
        <p:txBody>
          <a:bodyPr/>
          <a:lstStyle/>
          <a:p>
            <a:pPr eaLnBrk="1" hangingPunct="1"/>
            <a:r>
              <a:rPr lang="sr-Cyrl-RS" altLang="en-US" sz="1800" dirty="0" smtClean="0">
                <a:solidFill>
                  <a:srgbClr val="002060"/>
                </a:solidFill>
              </a:rPr>
              <a:t>Профил ЈП ЕПС – производни капацитети</a:t>
            </a:r>
            <a:endParaRPr lang="en-US" altLang="en-US" sz="1800" dirty="0">
              <a:solidFill>
                <a:srgbClr val="002060"/>
              </a:solidFill>
            </a:endParaRPr>
          </a:p>
          <a:p>
            <a:pPr marL="0" indent="0" eaLnBrk="1" hangingPunct="1">
              <a:buNone/>
            </a:pPr>
            <a:endParaRPr lang="en-US" altLang="en-US" sz="1800" dirty="0">
              <a:solidFill>
                <a:srgbClr val="002060"/>
              </a:solidFill>
            </a:endParaRPr>
          </a:p>
          <a:p>
            <a:pPr eaLnBrk="1" hangingPunct="1"/>
            <a:r>
              <a:rPr lang="sr-Cyrl-RS" altLang="en-US" sz="1800" dirty="0" smtClean="0">
                <a:solidFill>
                  <a:srgbClr val="002060"/>
                </a:solidFill>
              </a:rPr>
              <a:t>Реализоване инвестиције у протеклом периоду</a:t>
            </a:r>
          </a:p>
          <a:p>
            <a:pPr marL="0" indent="0" eaLnBrk="1" hangingPunct="1">
              <a:buNone/>
            </a:pPr>
            <a:endParaRPr lang="sr-Cyrl-RS" altLang="en-US" sz="18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sr-Cyrl-RS" altLang="en-US" sz="1800" dirty="0">
                <a:solidFill>
                  <a:srgbClr val="002060"/>
                </a:solidFill>
              </a:rPr>
              <a:t>Институционални оквир за реализацију нових </a:t>
            </a:r>
            <a:r>
              <a:rPr lang="sr-Cyrl-RS" altLang="en-US" sz="1800" dirty="0" smtClean="0">
                <a:solidFill>
                  <a:srgbClr val="002060"/>
                </a:solidFill>
              </a:rPr>
              <a:t>инвестиција</a:t>
            </a:r>
          </a:p>
          <a:p>
            <a:pPr eaLnBrk="1" hangingPunct="1"/>
            <a:endParaRPr lang="sr-Cyrl-RS" altLang="en-US" sz="18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sr-Cyrl-RS" altLang="en-US" sz="1800" dirty="0">
                <a:solidFill>
                  <a:srgbClr val="002060"/>
                </a:solidFill>
              </a:rPr>
              <a:t> </a:t>
            </a:r>
            <a:r>
              <a:rPr lang="sr-Cyrl-RS" altLang="en-US" sz="1800" dirty="0" smtClean="0">
                <a:solidFill>
                  <a:srgbClr val="002060"/>
                </a:solidFill>
              </a:rPr>
              <a:t>Значајни инвестициони пројекти који се реализују у ЈП ЕПС</a:t>
            </a:r>
          </a:p>
          <a:p>
            <a:pPr marL="0" indent="0" eaLnBrk="1" hangingPunct="1">
              <a:buNone/>
            </a:pPr>
            <a:endParaRPr lang="sr-Cyrl-RS" altLang="en-US" sz="1800" dirty="0">
              <a:solidFill>
                <a:srgbClr val="002060"/>
              </a:solidFill>
            </a:endParaRPr>
          </a:p>
          <a:p>
            <a:pPr eaLnBrk="1" hangingPunct="1"/>
            <a:r>
              <a:rPr lang="sr-Cyrl-RS" altLang="en-US" sz="1800" dirty="0" smtClean="0">
                <a:solidFill>
                  <a:srgbClr val="002060"/>
                </a:solidFill>
              </a:rPr>
              <a:t>План инвестиционих улагања до 2027. године</a:t>
            </a:r>
            <a:endParaRPr lang="en-US" altLang="en-US" sz="1800" dirty="0">
              <a:solidFill>
                <a:srgbClr val="002060"/>
              </a:solidFill>
            </a:endParaRPr>
          </a:p>
          <a:p>
            <a:pPr eaLnBrk="1" hangingPunct="1"/>
            <a:endParaRPr lang="ru-RU" altLang="en-US" sz="1800" dirty="0">
              <a:solidFill>
                <a:srgbClr val="002060"/>
              </a:solidFill>
            </a:endParaRPr>
          </a:p>
          <a:p>
            <a:pPr eaLnBrk="1" hangingPunct="1"/>
            <a:r>
              <a:rPr lang="ru-RU" altLang="en-US" sz="1800" dirty="0">
                <a:solidFill>
                  <a:srgbClr val="002060"/>
                </a:solidFill>
              </a:rPr>
              <a:t>Наредни кораци</a:t>
            </a:r>
          </a:p>
        </p:txBody>
      </p:sp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F708B823-E545-4B18-9716-769282EE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altLang="en-US" sz="2400" dirty="0"/>
              <a:t>Агенда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28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2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 anchorCtr="0">
            <a:noAutofit/>
          </a:bodyPr>
          <a:lstStyle/>
          <a:p>
            <a:r>
              <a:rPr lang="sr-Cyrl-RS" sz="2400" b="0" dirty="0">
                <a:latin typeface="Arial" panose="020B0604020202020204" pitchFamily="34" charset="0"/>
                <a:cs typeface="Arial" panose="020B0604020202020204" pitchFamily="34" charset="0"/>
              </a:rPr>
              <a:t>Наредни кораци у развоју значајних инвестиционих пројеката </a:t>
            </a:r>
            <a:endParaRPr lang="sr-Latn-C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961321"/>
              </p:ext>
            </p:extLst>
          </p:nvPr>
        </p:nvGraphicFramePr>
        <p:xfrm>
          <a:off x="457198" y="1196752"/>
          <a:ext cx="8363274" cy="4786287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818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9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1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14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7527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7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sr-Cyrl-RS" sz="11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Планирани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рок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Припрема пројектне документације за реализацију пројекта ревитализације и модернизације ХЕ „Ђердап 2“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Cyrl-RS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Cyrl-RS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Фазно од 2022.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Одржавање/повећање производних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Cyrl-R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Припрема пројектне документације за реализацију пројекта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формирања зеленог прстена у зони термоелектране Никола Тесла А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Фазно до 2025.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Припрема пројектне документације за реализацију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пројекта формирања зеленог прстена око површинског копа Радљево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Фазно до 2025.</a:t>
                      </a:r>
                      <a:endParaRPr kumimoji="0" lang="en-US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Пројекат Моравске хидроелектране (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изградња система од 5 ХЕ на реци Великој Морави снаге 150 MW)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Отворен статус, чека се инвестициона одлука 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ОИЕ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Пројекат Ибарске хидроелектране (</a:t>
                      </a: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изградња 10 каскадних ХЕ на Ибру, укупне снаге 120 MW)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Отворен статус, чека се инвестициона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одлука 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ОИЕ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Извођење радова на регулацији реке Пештан - II фаза са пет брана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2020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- 2022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Одбрана будућег површинског копа „Поље Е“ од поплавних вода слива реке Пештан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Друга фаза ревитализације блока ТЕНТ Б1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2018 - 2020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Продужење периода експлоатације/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3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4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 anchorCtr="0">
            <a:noAutofit/>
          </a:bodyPr>
          <a:lstStyle/>
          <a:p>
            <a:r>
              <a:rPr lang="sr-Cyrl-RS" sz="2400" b="0" dirty="0">
                <a:latin typeface="Arial" panose="020B0604020202020204" pitchFamily="34" charset="0"/>
                <a:cs typeface="Arial" panose="020B0604020202020204" pitchFamily="34" charset="0"/>
              </a:rPr>
              <a:t>Наредни кораци у развоју значајних инвестиционих пројеката </a:t>
            </a:r>
            <a:endParaRPr lang="sr-Latn-C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323518"/>
              </p:ext>
            </p:extLst>
          </p:nvPr>
        </p:nvGraphicFramePr>
        <p:xfrm>
          <a:off x="457198" y="1196752"/>
          <a:ext cx="8363274" cy="497836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818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9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1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14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7527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7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sr-Cyrl-RS" sz="11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Планирани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рок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Друга фаза ревитализације блока ТЕНТ Б2</a:t>
                      </a:r>
                      <a:endParaRPr kumimoji="0" lang="sr-Cyrl-R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2020-2023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Продужење периода експлоатације/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Припрема пројектне документације за реализацију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пројекта Ревитализација и продужење животног века блокова ТЕНТ А1 и А2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2019-2022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Продужење периода експлоатације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Одсумпоравање димних гасова блокова ТЕНТ А1 и А2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2021-2023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Редукција азотних оксида на блоку ТЕНТ А6</a:t>
                      </a: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2022-2023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Капитални ремонт  блока ТЕ КО Б2 са редукцијом азотних оксида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2018 - 2019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Продужење периода експлоатације/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Капитални ремонт блока ТЕ КО Б1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2022-2023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Продужење периода експлоатације/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Третман отпадних вода на ТЕ КО 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2021-2023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Одсумпоравање димних гасова на ТЕ КО 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2021-2024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Ревитализација и капитални ремонт блокова ТЕ КО А1 и А2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2021-2024</a:t>
                      </a: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Продужење периода експлоатације/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74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Object 4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 anchorCtr="0">
            <a:noAutofit/>
          </a:bodyPr>
          <a:lstStyle/>
          <a:p>
            <a:r>
              <a:rPr lang="sr-Cyrl-RS" sz="2400" b="0" dirty="0">
                <a:latin typeface="Arial" panose="020B0604020202020204" pitchFamily="34" charset="0"/>
                <a:cs typeface="Arial" panose="020B0604020202020204" pitchFamily="34" charset="0"/>
              </a:rPr>
              <a:t>Наредни кораци у развоју значајних инвестиционих пројеката </a:t>
            </a:r>
            <a:endParaRPr lang="sr-Latn-C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_type_nam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088152"/>
              </p:ext>
            </p:extLst>
          </p:nvPr>
        </p:nvGraphicFramePr>
        <p:xfrm>
          <a:off x="457198" y="1196752"/>
          <a:ext cx="8363274" cy="3068672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818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9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1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14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7527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7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sr-Cyrl-RS" sz="11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ктивности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Планирани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рок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Утицај</a:t>
                      </a:r>
                      <a:endParaRPr kumimoji="0" lang="sr-Latn-C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anchor="b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Извођење радова на регулацији реке Пештан - II фаза са пет брана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2020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- 2022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Одбрана будућег површинског копа „Поље Е“ од поплавних вода слива реке Пештан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Увођење система за управљање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квалитетом угља Источног дела Колубарског басена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2020-2025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ефикасности и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Увођење система за управљање</a:t>
                      </a:r>
                      <a:r>
                        <a:rPr lang="sr-Cyrl-RS" sz="9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квалитетом угља у Костолачком басену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2022-2027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Повећање ефикасности и заштита животне средине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Набавка нове и ревитализација постојеће опреме за ПК Радљево</a:t>
                      </a:r>
                      <a:endParaRPr lang="en-US" sz="9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од 2022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Достизање пројектованог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Набавка нове и ревитализација постојеће опреме за ПК Поље Е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Фазно од 2024</a:t>
                      </a:r>
                      <a:endParaRPr lang="en-US" sz="9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sr-Latn-C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84406" marB="84406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Достизање пројектованог капацитета</a:t>
                      </a:r>
                      <a:endParaRPr kumimoji="0" lang="sr-Latn-C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84406" marB="84406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8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ctrTitle"/>
          </p:nvPr>
        </p:nvSpPr>
        <p:spPr>
          <a:xfrm>
            <a:off x="685800" y="2498483"/>
            <a:ext cx="7918648" cy="1157654"/>
          </a:xfrm>
        </p:spPr>
        <p:txBody>
          <a:bodyPr/>
          <a:lstStyle/>
          <a:p>
            <a:pPr algn="ctr" eaLnBrk="1" hangingPunct="1"/>
            <a:r>
              <a:rPr lang="sr-Cyrl-RS" altLang="en-US" sz="2954" dirty="0">
                <a:solidFill>
                  <a:srgbClr val="002060"/>
                </a:solidFill>
              </a:rPr>
              <a:t>Хвала</a:t>
            </a:r>
            <a:r>
              <a:rPr lang="en-US" altLang="en-US" sz="2954" dirty="0">
                <a:solidFill>
                  <a:srgbClr val="002060"/>
                </a:solidFill>
              </a:rPr>
              <a:t> </a:t>
            </a:r>
            <a:r>
              <a:rPr lang="sr-Cyrl-RS" altLang="en-US" sz="2954" dirty="0">
                <a:solidFill>
                  <a:srgbClr val="002060"/>
                </a:solidFill>
              </a:rPr>
              <a:t>на</a:t>
            </a:r>
            <a:r>
              <a:rPr lang="en-US" altLang="en-US" sz="2954" dirty="0">
                <a:solidFill>
                  <a:srgbClr val="002060"/>
                </a:solidFill>
              </a:rPr>
              <a:t> </a:t>
            </a:r>
            <a:r>
              <a:rPr lang="sr-Cyrl-RS" altLang="en-US" sz="2954" dirty="0">
                <a:solidFill>
                  <a:srgbClr val="002060"/>
                </a:solidFill>
              </a:rPr>
              <a:t>пажњи</a:t>
            </a:r>
          </a:p>
        </p:txBody>
      </p:sp>
    </p:spTree>
    <p:extLst>
      <p:ext uri="{BB962C8B-B14F-4D97-AF65-F5344CB8AC3E}">
        <p14:creationId xmlns:p14="http://schemas.microsoft.com/office/powerpoint/2010/main" val="2259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353160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3160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7075289" cy="731158"/>
          </a:xfrm>
        </p:spPr>
        <p:txBody>
          <a:bodyPr/>
          <a:lstStyle/>
          <a:p>
            <a:r>
              <a:rPr lang="sr-Cyrl-RS" sz="2215" dirty="0">
                <a:solidFill>
                  <a:srgbClr val="FFFFFF"/>
                </a:solidFill>
                <a:ea typeface="+mn-ea"/>
              </a:rPr>
              <a:t>ЕПС - производни портфолио</a:t>
            </a:r>
            <a:endParaRPr lang="en-US" sz="2215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849741" y="6245972"/>
            <a:ext cx="7746551" cy="440005"/>
          </a:xfrm>
        </p:spPr>
        <p:txBody>
          <a:bodyPr/>
          <a:lstStyle/>
          <a:p>
            <a:pPr marL="0" indent="0" eaLnBrk="1" hangingPunct="1">
              <a:buClr>
                <a:srgbClr val="002060"/>
              </a:buClr>
              <a:buNone/>
            </a:pPr>
            <a:r>
              <a:rPr lang="en-US" sz="738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sr-Cyrl-RS" sz="738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од јуна 1999, ЕПС не управља капацитетима на територији КиМ</a:t>
            </a:r>
            <a:endParaRPr lang="en-US" sz="738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  <a:p>
            <a:pPr marL="0" indent="0" eaLnBrk="1" hangingPunct="1">
              <a:buClr>
                <a:srgbClr val="002060"/>
              </a:buClr>
              <a:buNone/>
            </a:pPr>
            <a:r>
              <a:rPr lang="sr-Cyrl-CS" sz="738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  <a:endParaRPr lang="en-US" sz="1108" dirty="0">
              <a:solidFill>
                <a:schemeClr val="bg1">
                  <a:lumMod val="6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447"/>
              </p:ext>
            </p:extLst>
          </p:nvPr>
        </p:nvGraphicFramePr>
        <p:xfrm>
          <a:off x="4495716" y="1567874"/>
          <a:ext cx="4220308" cy="14268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231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71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536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Нето инсталисани капацитети (2017.</a:t>
                      </a:r>
                      <a:r>
                        <a:rPr lang="sr-Cyrl-RS" sz="11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година</a:t>
                      </a:r>
                      <a:r>
                        <a:rPr lang="sr-Cyrl-RS" sz="11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1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361">
                <a:tc>
                  <a:txBody>
                    <a:bodyPr/>
                    <a:lstStyle/>
                    <a:p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Хидроелектране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x-none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965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MW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5361">
                <a:tc>
                  <a:txBody>
                    <a:bodyPr/>
                    <a:lstStyle/>
                    <a:p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Термоелектране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4.054 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MW </a:t>
                      </a: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x-none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171 MW</a:t>
                      </a:r>
                      <a:r>
                        <a:rPr lang="sr-Cyrl-C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536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Cyrl-R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Термоелектране-топлане</a:t>
                      </a:r>
                      <a:endParaRPr kumimoji="0" lang="en-US" sz="1000" b="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MW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5361">
                <a:tc>
                  <a:txBody>
                    <a:bodyPr/>
                    <a:lstStyle/>
                    <a:p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Укупно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just" eaLnBrk="1" hangingPunct="1">
                        <a:buClr>
                          <a:srgbClr val="002060"/>
                        </a:buClr>
                        <a:buSzTx/>
                        <a:buNone/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x-none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355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MW</a:t>
                      </a:r>
                      <a:r>
                        <a:rPr lang="sr-Cyrl-CS" sz="10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x-none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472</a:t>
                      </a:r>
                      <a:r>
                        <a:rPr lang="en-US" sz="10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MW</a:t>
                      </a:r>
                      <a:r>
                        <a:rPr lang="sr-Cyrl-C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38286"/>
              </p:ext>
            </p:extLst>
          </p:nvPr>
        </p:nvGraphicFramePr>
        <p:xfrm>
          <a:off x="4495716" y="3429000"/>
          <a:ext cx="4207172" cy="112541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76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08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1354">
                <a:tc>
                  <a:txBody>
                    <a:bodyPr/>
                    <a:lstStyle/>
                    <a:p>
                      <a:pPr marL="0" algn="l" rtl="0" eaLnBrk="1" latinLnBrk="0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sr-Cyrl-R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Производња ел.ен.</a:t>
                      </a:r>
                      <a:endParaRPr kumimoji="0" lang="en-US" sz="1000" b="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sr-Cyrl-R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34.003 </a:t>
                      </a:r>
                      <a:r>
                        <a:rPr kumimoji="0" lang="en-U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GWh</a:t>
                      </a:r>
                      <a:endParaRPr kumimoji="0" lang="en-US" sz="1000" b="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l"/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Хидроелектране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just" eaLnBrk="1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9.579 </a:t>
                      </a:r>
                      <a:r>
                        <a:rPr kumimoji="0" lang="en-U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GWh</a:t>
                      </a:r>
                      <a:endParaRPr lang="en-US" sz="10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l"/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Термоелектране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just" eaLnBrk="1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24.425 </a:t>
                      </a:r>
                      <a:r>
                        <a:rPr kumimoji="0" lang="en-U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GWh</a:t>
                      </a:r>
                      <a:endParaRPr lang="en-US" sz="10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Број купаца</a:t>
                      </a:r>
                      <a:endParaRPr lang="en-US" sz="10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algn="just" defTabSz="990570" rtl="0" eaLnBrk="1" latinLnBrk="0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lang="en-US" sz="10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~3</a:t>
                      </a:r>
                      <a:r>
                        <a:rPr lang="x-none" sz="10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en-US" sz="10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</a:t>
                      </a:r>
                      <a:r>
                        <a:rPr lang="sr-Cyrl-RS" sz="10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мил.</a:t>
                      </a:r>
                      <a:endParaRPr lang="en-US" sz="10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1169057"/>
            <a:ext cx="4153839" cy="49851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6803" y="2564904"/>
            <a:ext cx="769763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С.Митровица</a:t>
            </a:r>
            <a:endParaRPr lang="en-US" sz="738" dirty="0"/>
          </a:p>
        </p:txBody>
      </p:sp>
      <p:sp>
        <p:nvSpPr>
          <p:cNvPr id="10" name="TextBox 9"/>
          <p:cNvSpPr txBox="1"/>
          <p:nvPr/>
        </p:nvSpPr>
        <p:spPr>
          <a:xfrm>
            <a:off x="916210" y="2232560"/>
            <a:ext cx="611065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Нови Сад</a:t>
            </a:r>
            <a:endParaRPr lang="en-US" sz="738" dirty="0"/>
          </a:p>
        </p:txBody>
      </p:sp>
      <p:sp>
        <p:nvSpPr>
          <p:cNvPr id="13" name="TextBox 12"/>
          <p:cNvSpPr txBox="1"/>
          <p:nvPr/>
        </p:nvSpPr>
        <p:spPr>
          <a:xfrm>
            <a:off x="1713838" y="1966684"/>
            <a:ext cx="636713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Зрењанин</a:t>
            </a:r>
            <a:endParaRPr lang="en-US" sz="738" dirty="0"/>
          </a:p>
        </p:txBody>
      </p:sp>
      <p:sp>
        <p:nvSpPr>
          <p:cNvPr id="16" name="TextBox 15"/>
          <p:cNvSpPr txBox="1"/>
          <p:nvPr/>
        </p:nvSpPr>
        <p:spPr>
          <a:xfrm>
            <a:off x="1115617" y="2964253"/>
            <a:ext cx="633507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Н.Тесла Б</a:t>
            </a:r>
            <a:endParaRPr lang="en-US" sz="738" dirty="0"/>
          </a:p>
        </p:txBody>
      </p:sp>
      <p:sp>
        <p:nvSpPr>
          <p:cNvPr id="18" name="TextBox 17"/>
          <p:cNvSpPr txBox="1"/>
          <p:nvPr/>
        </p:nvSpPr>
        <p:spPr>
          <a:xfrm>
            <a:off x="1546258" y="2898823"/>
            <a:ext cx="633507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Н.Тесла А</a:t>
            </a:r>
            <a:endParaRPr lang="en-US" sz="738" dirty="0"/>
          </a:p>
        </p:txBody>
      </p:sp>
      <p:sp>
        <p:nvSpPr>
          <p:cNvPr id="19" name="TextBox 18"/>
          <p:cNvSpPr txBox="1"/>
          <p:nvPr/>
        </p:nvSpPr>
        <p:spPr>
          <a:xfrm>
            <a:off x="1979712" y="2631908"/>
            <a:ext cx="686406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Костолац А</a:t>
            </a:r>
            <a:endParaRPr lang="en-US" sz="738" dirty="0"/>
          </a:p>
        </p:txBody>
      </p:sp>
      <p:sp>
        <p:nvSpPr>
          <p:cNvPr id="20" name="TextBox 19"/>
          <p:cNvSpPr txBox="1"/>
          <p:nvPr/>
        </p:nvSpPr>
        <p:spPr>
          <a:xfrm>
            <a:off x="2112650" y="2830780"/>
            <a:ext cx="686406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Костолац Б</a:t>
            </a:r>
            <a:endParaRPr lang="en-US" sz="738" dirty="0"/>
          </a:p>
        </p:txBody>
      </p:sp>
      <p:sp>
        <p:nvSpPr>
          <p:cNvPr id="22" name="TextBox 21"/>
          <p:cNvSpPr txBox="1"/>
          <p:nvPr/>
        </p:nvSpPr>
        <p:spPr>
          <a:xfrm>
            <a:off x="2976746" y="2631373"/>
            <a:ext cx="609462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Ђердап </a:t>
            </a:r>
            <a:r>
              <a:rPr lang="en-US" sz="738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76153" y="3163124"/>
            <a:ext cx="609462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Ђердап</a:t>
            </a:r>
            <a:r>
              <a:rPr lang="en-US" sz="738" dirty="0"/>
              <a:t>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45589" y="3296062"/>
            <a:ext cx="502061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38" dirty="0"/>
              <a:t>Morava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87538" y="3296062"/>
            <a:ext cx="696024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Колубара</a:t>
            </a:r>
            <a:r>
              <a:rPr lang="en-US" sz="738" dirty="0"/>
              <a:t> 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9741" y="3163124"/>
            <a:ext cx="545342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Зворник</a:t>
            </a:r>
            <a:endParaRPr lang="en-US" sz="738" dirty="0"/>
          </a:p>
        </p:txBody>
      </p:sp>
      <p:sp>
        <p:nvSpPr>
          <p:cNvPr id="28" name="TextBox 27"/>
          <p:cNvSpPr txBox="1"/>
          <p:nvPr/>
        </p:nvSpPr>
        <p:spPr>
          <a:xfrm>
            <a:off x="982679" y="3761880"/>
            <a:ext cx="559769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Б.Башта</a:t>
            </a:r>
            <a:endParaRPr lang="en-US" sz="738" dirty="0"/>
          </a:p>
        </p:txBody>
      </p:sp>
      <p:sp>
        <p:nvSpPr>
          <p:cNvPr id="29" name="TextBox 28"/>
          <p:cNvSpPr txBox="1"/>
          <p:nvPr/>
        </p:nvSpPr>
        <p:spPr>
          <a:xfrm>
            <a:off x="1005628" y="3907189"/>
            <a:ext cx="772969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РХЕ Б.Башта</a:t>
            </a:r>
            <a:endParaRPr lang="en-US" sz="738" dirty="0"/>
          </a:p>
        </p:txBody>
      </p:sp>
      <p:sp>
        <p:nvSpPr>
          <p:cNvPr id="30" name="TextBox 29"/>
          <p:cNvSpPr txBox="1"/>
          <p:nvPr/>
        </p:nvSpPr>
        <p:spPr>
          <a:xfrm>
            <a:off x="1580900" y="3694876"/>
            <a:ext cx="668773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Међувршје</a:t>
            </a:r>
            <a:endParaRPr lang="en-US" sz="738" dirty="0"/>
          </a:p>
        </p:txBody>
      </p:sp>
      <p:sp>
        <p:nvSpPr>
          <p:cNvPr id="31" name="TextBox 30"/>
          <p:cNvSpPr txBox="1"/>
          <p:nvPr/>
        </p:nvSpPr>
        <p:spPr>
          <a:xfrm>
            <a:off x="1580900" y="3827814"/>
            <a:ext cx="726481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Овчар бања</a:t>
            </a:r>
            <a:endParaRPr lang="en-US" sz="738" dirty="0"/>
          </a:p>
        </p:txBody>
      </p:sp>
      <p:sp>
        <p:nvSpPr>
          <p:cNvPr id="32" name="TextBox 31"/>
          <p:cNvSpPr txBox="1"/>
          <p:nvPr/>
        </p:nvSpPr>
        <p:spPr>
          <a:xfrm>
            <a:off x="1381492" y="4027220"/>
            <a:ext cx="688009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Кокин Брод</a:t>
            </a:r>
            <a:endParaRPr lang="en-US" sz="738" dirty="0"/>
          </a:p>
        </p:txBody>
      </p:sp>
      <p:sp>
        <p:nvSpPr>
          <p:cNvPr id="33" name="TextBox 32"/>
          <p:cNvSpPr txBox="1"/>
          <p:nvPr/>
        </p:nvSpPr>
        <p:spPr>
          <a:xfrm>
            <a:off x="2046182" y="5157192"/>
            <a:ext cx="583814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Косово</a:t>
            </a:r>
            <a:r>
              <a:rPr lang="en-US" sz="738" dirty="0"/>
              <a:t> 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86652" y="4255942"/>
            <a:ext cx="604653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Бистрица</a:t>
            </a:r>
            <a:endParaRPr lang="en-US" sz="738" dirty="0"/>
          </a:p>
        </p:txBody>
      </p:sp>
      <p:sp>
        <p:nvSpPr>
          <p:cNvPr id="35" name="TextBox 34"/>
          <p:cNvSpPr txBox="1"/>
          <p:nvPr/>
        </p:nvSpPr>
        <p:spPr>
          <a:xfrm>
            <a:off x="1315023" y="4426034"/>
            <a:ext cx="402674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Увац</a:t>
            </a:r>
            <a:endParaRPr lang="en-US" sz="738" dirty="0"/>
          </a:p>
        </p:txBody>
      </p:sp>
      <p:sp>
        <p:nvSpPr>
          <p:cNvPr id="36" name="TextBox 35"/>
          <p:cNvSpPr txBox="1"/>
          <p:nvPr/>
        </p:nvSpPr>
        <p:spPr>
          <a:xfrm>
            <a:off x="916210" y="4359565"/>
            <a:ext cx="505267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Потпећ</a:t>
            </a:r>
            <a:endParaRPr lang="en-US" sz="738" dirty="0"/>
          </a:p>
        </p:txBody>
      </p:sp>
      <p:sp>
        <p:nvSpPr>
          <p:cNvPr id="37" name="TextBox 36"/>
          <p:cNvSpPr txBox="1"/>
          <p:nvPr/>
        </p:nvSpPr>
        <p:spPr>
          <a:xfrm>
            <a:off x="3707904" y="4426034"/>
            <a:ext cx="453970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Пирот</a:t>
            </a:r>
            <a:endParaRPr lang="en-US" sz="738" dirty="0"/>
          </a:p>
        </p:txBody>
      </p:sp>
      <p:sp>
        <p:nvSpPr>
          <p:cNvPr id="38" name="TextBox 37"/>
          <p:cNvSpPr txBox="1"/>
          <p:nvPr/>
        </p:nvSpPr>
        <p:spPr>
          <a:xfrm>
            <a:off x="3442028" y="4625441"/>
            <a:ext cx="486030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Врла</a:t>
            </a:r>
            <a:r>
              <a:rPr lang="en-US" sz="738" dirty="0"/>
              <a:t> 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42030" y="5223661"/>
            <a:ext cx="729687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ПАП Лисина</a:t>
            </a:r>
            <a:endParaRPr lang="en-US" sz="738" dirty="0"/>
          </a:p>
        </p:txBody>
      </p:sp>
      <p:sp>
        <p:nvSpPr>
          <p:cNvPr id="40" name="TextBox 39"/>
          <p:cNvSpPr txBox="1"/>
          <p:nvPr/>
        </p:nvSpPr>
        <p:spPr>
          <a:xfrm>
            <a:off x="2444996" y="5091259"/>
            <a:ext cx="583814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Косово Б</a:t>
            </a:r>
            <a:endParaRPr lang="en-US" sz="738" dirty="0"/>
          </a:p>
        </p:txBody>
      </p:sp>
      <p:sp>
        <p:nvSpPr>
          <p:cNvPr id="41" name="TextBox 40"/>
          <p:cNvSpPr txBox="1"/>
          <p:nvPr/>
        </p:nvSpPr>
        <p:spPr>
          <a:xfrm>
            <a:off x="2444995" y="5423068"/>
            <a:ext cx="495649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Косово</a:t>
            </a:r>
            <a:endParaRPr lang="en-US" sz="738" dirty="0"/>
          </a:p>
        </p:txBody>
      </p:sp>
      <p:sp>
        <p:nvSpPr>
          <p:cNvPr id="42" name="TextBox 41"/>
          <p:cNvSpPr txBox="1"/>
          <p:nvPr/>
        </p:nvSpPr>
        <p:spPr>
          <a:xfrm>
            <a:off x="3508497" y="4957785"/>
            <a:ext cx="486030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Врла</a:t>
            </a:r>
            <a:r>
              <a:rPr lang="en-US" sz="738" dirty="0"/>
              <a:t>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76153" y="5090723"/>
            <a:ext cx="486030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Врла</a:t>
            </a:r>
            <a:r>
              <a:rPr lang="en-US" sz="738" dirty="0"/>
              <a:t>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09684" y="4891316"/>
            <a:ext cx="486030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Врла </a:t>
            </a:r>
            <a:r>
              <a:rPr lang="en-US" sz="738" dirty="0"/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650333" y="4758378"/>
            <a:ext cx="132938" cy="132938"/>
          </a:xfrm>
          <a:prstGeom prst="rect">
            <a:avLst/>
          </a:prstGeom>
          <a:solidFill>
            <a:srgbClr val="EA5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50333" y="4957785"/>
            <a:ext cx="132938" cy="132938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50333" y="5157192"/>
            <a:ext cx="132938" cy="132938"/>
          </a:xfrm>
          <a:prstGeom prst="rect">
            <a:avLst/>
          </a:prstGeom>
          <a:solidFill>
            <a:srgbClr val="FD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50333" y="5356599"/>
            <a:ext cx="132938" cy="132938"/>
          </a:xfrm>
          <a:prstGeom prst="rect">
            <a:avLst/>
          </a:prstGeom>
          <a:solidFill>
            <a:srgbClr val="7A9E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48482" y="4691910"/>
            <a:ext cx="304892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ТЕ</a:t>
            </a:r>
            <a:endParaRPr lang="en-US" sz="738" dirty="0"/>
          </a:p>
        </p:txBody>
      </p:sp>
      <p:sp>
        <p:nvSpPr>
          <p:cNvPr id="49" name="TextBox 48"/>
          <p:cNvSpPr txBox="1"/>
          <p:nvPr/>
        </p:nvSpPr>
        <p:spPr>
          <a:xfrm>
            <a:off x="748482" y="4891316"/>
            <a:ext cx="309700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ХЕ</a:t>
            </a:r>
            <a:endParaRPr lang="en-US" sz="738" dirty="0"/>
          </a:p>
        </p:txBody>
      </p:sp>
      <p:sp>
        <p:nvSpPr>
          <p:cNvPr id="50" name="TextBox 49"/>
          <p:cNvSpPr txBox="1"/>
          <p:nvPr/>
        </p:nvSpPr>
        <p:spPr>
          <a:xfrm>
            <a:off x="757860" y="5128976"/>
            <a:ext cx="468398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ТЕ-ТО</a:t>
            </a:r>
            <a:endParaRPr lang="en-US" sz="738" dirty="0"/>
          </a:p>
        </p:txBody>
      </p:sp>
      <p:sp>
        <p:nvSpPr>
          <p:cNvPr id="51" name="TextBox 50"/>
          <p:cNvSpPr txBox="1"/>
          <p:nvPr/>
        </p:nvSpPr>
        <p:spPr>
          <a:xfrm>
            <a:off x="748483" y="5290130"/>
            <a:ext cx="562975" cy="2058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738" dirty="0"/>
              <a:t>Рудници</a:t>
            </a:r>
            <a:endParaRPr lang="en-US" sz="738" dirty="0"/>
          </a:p>
        </p:txBody>
      </p:sp>
      <p:sp>
        <p:nvSpPr>
          <p:cNvPr id="3" name="Rectangle 2"/>
          <p:cNvSpPr/>
          <p:nvPr/>
        </p:nvSpPr>
        <p:spPr>
          <a:xfrm>
            <a:off x="2561661" y="2976089"/>
            <a:ext cx="598241" cy="2058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738" dirty="0"/>
              <a:t>Костолац</a:t>
            </a:r>
            <a:endParaRPr lang="en-US" sz="738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43746"/>
              </p:ext>
            </p:extLst>
          </p:nvPr>
        </p:nvGraphicFramePr>
        <p:xfrm>
          <a:off x="4535399" y="4889194"/>
          <a:ext cx="4207172" cy="84406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76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08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1354">
                <a:tc>
                  <a:txBody>
                    <a:bodyPr/>
                    <a:lstStyle/>
                    <a:p>
                      <a:pPr marL="0" algn="l" rtl="0" eaLnBrk="1" latinLnBrk="0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sr-Cyrl-R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Производња угља</a:t>
                      </a:r>
                      <a:endParaRPr kumimoji="0" lang="en-US" sz="1000" b="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sr-Latn-RS" sz="1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39.064.457   t</a:t>
                      </a:r>
                      <a:endParaRPr kumimoji="0" lang="en-US" sz="1000" b="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l"/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Колубара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just" eaLnBrk="1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29.389.156 </a:t>
                      </a:r>
                      <a:r>
                        <a:rPr lang="sr-Cyrl-RS" sz="10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sr-Latn-RS" sz="10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sr-Cyrl-RS" sz="10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l"/>
                      <a:r>
                        <a:rPr lang="sr-Cyrl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Костолац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just" eaLnBrk="1" hangingPunct="1">
                        <a:buClr>
                          <a:srgbClr val="002060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lang="sr-Latn-RS" sz="10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9.675.301    t</a:t>
                      </a:r>
                      <a:endParaRPr lang="en-US" sz="10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6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26"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263769"/>
            <a:ext cx="146538" cy="14653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738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5697415" y="1283677"/>
          <a:ext cx="3349815" cy="366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27" name="Chart" r:id="rId21" imgW="3627129" imgH="3970080" progId="MSGraph.Chart.8">
                  <p:embed followColorScheme="full"/>
                </p:oleObj>
              </mc:Choice>
              <mc:Fallback>
                <p:oleObj name="Chart" r:id="rId21" imgW="3627129" imgH="397008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697415" y="1283677"/>
                        <a:ext cx="3349815" cy="3666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Placeholder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546482" y="4613031"/>
            <a:ext cx="284285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2620C729-EB2F-48A1-9655-329EE07CAD22}" type="datetime'''''''''''''Пи''''''''р''о''''''''''''''''''''''''т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Пирот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5383823" y="2045677"/>
            <a:ext cx="446943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601CD63D-2071-4AC0-93ED-ED411ABB528B}" type="datetime'''Б''''''''''''''''''''''и''ст''''''р''''''''и''ца''''''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Бистрица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5439508" y="1790700"/>
            <a:ext cx="391258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B7F956B8-32F0-45A9-8E2D-294C41B5794D}" type="datetime'''''''З''''''в''о''р''''''''''ник''''''''''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Зворник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335466" y="1535723"/>
            <a:ext cx="495300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44DCC74D-ED34-429E-A418-AA4EB9BC8763}" type="datetime'Ел''''''.м''''''''''''о''''''р''''''а''''''''''в''''''''''а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Ел.морава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18" name="Text Placeholder 2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5493728" y="2819400"/>
            <a:ext cx="337038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879533AD-97B5-4495-9225-E96305FDFE04}" type="datetime'''''''П''''от''''''''''''''''''''''п''''''''''''е''''''''ћ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Потпећ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5440974" y="2564423"/>
            <a:ext cx="389792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8D1137E2-C22F-45A6-97F2-4098EE6916B0}" type="datetime'''Б''.''''''''''''Б''''а''''''''''шт''а''''''''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Б.Башта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16" name="Text Placeholder 2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5505451" y="2305051"/>
            <a:ext cx="325315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9A6793E0-9B1A-4BF3-BF81-295D61D8589A}" type="datetime'''''К''''''''''.Б''''р''''''''''''''''о''''д''''''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К.Брод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5480539" y="3843704"/>
            <a:ext cx="350227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E800E3BB-87B4-47B9-9A9A-30F17F862BAD}" type="datetime'Р''''''Х''''Е'''''''''''' ''Б''''''''''''''''Б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РХЕ ББ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5704743" y="3584331"/>
            <a:ext cx="126023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A1D95732-78D6-4076-B333-FCF38616E7C6}" type="datetime'''''''''''''''''''''''''''Х''Е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ХЕ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5388220" y="3329354"/>
            <a:ext cx="442546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DAA2CFDA-9545-4FA7-A52B-2A5EBF921FBA}" type="datetime'''Ђ''''''''''''е''''''''р''д''''''''ап ''''1''''''''''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Ђердап 1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19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5430716" y="3074377"/>
            <a:ext cx="400050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70C82C1E-9780-4966-98D0-B360E3BCA0FA}" type="datetime'''В''''''''л''а''''''''''с''''''''''''''''''''''''''''и''''на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Власина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24" name="Text Placeholder 2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5388220" y="4358054"/>
            <a:ext cx="442546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EDA08AA3-1E96-447C-AC41-BD9FD36068D6}" type="datetime'Ђ''''''е''р''''''''''''''да''''''''п'''''' ''''''''''''''2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Ђердап 2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23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5605097" y="4103077"/>
            <a:ext cx="225669" cy="1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4" indent="-3714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8" indent="-30955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12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97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81" indent="-24764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6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51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36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20" indent="-247642" algn="l" defTabSz="9905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FA0780C4-DB6D-4DB3-BE67-076DE7CFCDDD}" type="datetime'''У''''''''''''''''''''''''''''''в''''''''а''ц'''''''''''">
              <a:rPr lang="en-US" altLang="en-US" sz="738" b="1"/>
              <a:pPr marL="0" indent="0" algn="r">
                <a:spcBef>
                  <a:spcPct val="0"/>
                </a:spcBef>
                <a:buNone/>
              </a:pPr>
              <a:t>Увац</a:t>
            </a:fld>
            <a:endParaRPr lang="en-US" altLang="en-US" sz="738" b="1" dirty="0">
              <a:sym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418" y="188640"/>
            <a:ext cx="8136904" cy="7172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r-Cyrl-RS" sz="2215" dirty="0">
                <a:solidFill>
                  <a:srgbClr val="FFFFFF"/>
                </a:solidFill>
              </a:rPr>
              <a:t>Постојећи капацитети и старост хидроелектрана ЕПС-а</a:t>
            </a:r>
          </a:p>
          <a:p>
            <a:r>
              <a:rPr lang="sr-Cyrl-RS" dirty="0">
                <a:solidFill>
                  <a:srgbClr val="FFFFFF"/>
                </a:solidFill>
              </a:rPr>
              <a:t>– </a:t>
            </a:r>
            <a:r>
              <a:rPr lang="sr-Cyrl-RS" sz="1846" dirty="0">
                <a:solidFill>
                  <a:srgbClr val="FFFFFF"/>
                </a:solidFill>
              </a:rPr>
              <a:t>активности на ревитализацији</a:t>
            </a:r>
            <a:endParaRPr lang="en-US" sz="1846" dirty="0">
              <a:solidFill>
                <a:srgbClr val="FFFFFF"/>
              </a:solidFill>
            </a:endParaRPr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456516"/>
              </p:ext>
            </p:extLst>
          </p:nvPr>
        </p:nvGraphicFramePr>
        <p:xfrm>
          <a:off x="186837" y="1502020"/>
          <a:ext cx="5052645" cy="3789484"/>
        </p:xfrm>
        <a:graphic>
          <a:graphicData uri="http://schemas.openxmlformats.org/drawingml/2006/table">
            <a:tbl>
              <a:tblPr/>
              <a:tblGrid>
                <a:gridCol w="1438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35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35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35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351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74785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Назив електране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Број агрегата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Активна снага [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MW]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Годишња производња [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GWh]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Укупна снага [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MW]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5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Дунав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Ђердап 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sr-Cyrl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5,</a:t>
                      </a:r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1,026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Ђердап 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</a:t>
                      </a:r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470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5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Дрина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Зворник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Бајина Башта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91.5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</a:t>
                      </a:r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513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РХЕ </a:t>
                      </a:r>
                      <a:r>
                        <a:rPr lang="sr-Cyrl-RS" sz="9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Б.Башта</a:t>
                      </a:r>
                      <a:endParaRPr lang="sr-Cyrl-RS" sz="9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5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Лим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Увац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Кокин Брод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Бистрица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Потпећ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5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Западна Морава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Овчар Бања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2.2+3.3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Међувршје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2.5+4.5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7.0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75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Cyrl-RS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Власина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Пирот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Врла 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2x11.2+2x14.2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  <a:endParaRPr lang="en-US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Врла 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10.7+13.3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49469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Врла 3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12.8+16.6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29.4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Врла 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11.2+14.2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25.4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4564" y="5557613"/>
            <a:ext cx="8544559" cy="603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776" indent="-263776">
              <a:spcAft>
                <a:spcPts val="277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sr-Cyrl-RS" sz="1108" dirty="0">
                <a:solidFill>
                  <a:srgbClr val="1F497D"/>
                </a:solidFill>
              </a:rPr>
              <a:t>Значај ревитализације може се илустровати на следећи начин – у хидролошки добрим годинама (као што је била 2014.год), разлика производње румунске (потпуно ревитализоване) и српске стране на каскади Ђердап1-Ђердап 2 износи око 150 </a:t>
            </a:r>
            <a:r>
              <a:rPr lang="sr-Latn-RS" sz="1108" dirty="0">
                <a:solidFill>
                  <a:srgbClr val="1F497D"/>
                </a:solidFill>
              </a:rPr>
              <a:t>GWh</a:t>
            </a:r>
            <a:r>
              <a:rPr lang="sr-Cyrl-RS" sz="1108" dirty="0">
                <a:solidFill>
                  <a:srgbClr val="1F497D"/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00785" y="1169377"/>
            <a:ext cx="2520539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969" u="sng" dirty="0"/>
              <a:t>Просечна старост хидрокапацитета</a:t>
            </a:r>
            <a:endParaRPr lang="en-US" sz="969" u="sng" dirty="0"/>
          </a:p>
        </p:txBody>
      </p:sp>
      <p:sp>
        <p:nvSpPr>
          <p:cNvPr id="11" name="Rectangle 10"/>
          <p:cNvSpPr/>
          <p:nvPr/>
        </p:nvSpPr>
        <p:spPr>
          <a:xfrm>
            <a:off x="5535684" y="4919297"/>
            <a:ext cx="132938" cy="134312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535684" y="5161085"/>
            <a:ext cx="132938" cy="134312"/>
          </a:xfrm>
          <a:prstGeom prst="rect">
            <a:avLst/>
          </a:prstGeom>
          <a:solidFill>
            <a:srgbClr val="C00000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647284" y="4870938"/>
            <a:ext cx="2520539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969" dirty="0"/>
              <a:t>Ревитализоване</a:t>
            </a:r>
            <a:endParaRPr lang="en-US" sz="969" dirty="0"/>
          </a:p>
        </p:txBody>
      </p:sp>
      <p:sp>
        <p:nvSpPr>
          <p:cNvPr id="38" name="TextBox 37"/>
          <p:cNvSpPr txBox="1"/>
          <p:nvPr/>
        </p:nvSpPr>
        <p:spPr>
          <a:xfrm>
            <a:off x="5655418" y="5122985"/>
            <a:ext cx="2520539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969" dirty="0"/>
              <a:t>Ревитализација у току</a:t>
            </a:r>
            <a:endParaRPr lang="en-US" sz="969" dirty="0"/>
          </a:p>
        </p:txBody>
      </p:sp>
      <p:sp>
        <p:nvSpPr>
          <p:cNvPr id="39" name="Rectangle 38"/>
          <p:cNvSpPr/>
          <p:nvPr/>
        </p:nvSpPr>
        <p:spPr>
          <a:xfrm>
            <a:off x="7190906" y="4926624"/>
            <a:ext cx="132938" cy="134312"/>
          </a:xfrm>
          <a:prstGeom prst="rect">
            <a:avLst/>
          </a:prstGeom>
          <a:solidFill>
            <a:srgbClr val="1F497D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302506" y="4878266"/>
            <a:ext cx="1744724" cy="39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969" dirty="0"/>
              <a:t>Планирана ревитализација</a:t>
            </a:r>
            <a:endParaRPr lang="en-US" sz="969" dirty="0"/>
          </a:p>
        </p:txBody>
      </p:sp>
    </p:spTree>
    <p:extLst>
      <p:ext uri="{BB962C8B-B14F-4D97-AF65-F5344CB8AC3E}">
        <p14:creationId xmlns:p14="http://schemas.microsoft.com/office/powerpoint/2010/main" val="13976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60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3"/>
            </p:custDataLst>
          </p:nvPr>
        </p:nvSpPr>
        <p:spPr bwMode="auto">
          <a:xfrm>
            <a:off x="0" y="263769"/>
            <a:ext cx="146538" cy="14653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sr-Latn-RS" sz="1292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14355" y="44624"/>
            <a:ext cx="7664898" cy="731159"/>
          </a:xfrm>
        </p:spPr>
        <p:txBody>
          <a:bodyPr anchor="ctr"/>
          <a:lstStyle/>
          <a:p>
            <a:r>
              <a:rPr lang="sr-Cyrl-RS" sz="2215" dirty="0">
                <a:solidFill>
                  <a:srgbClr val="FFFFFF"/>
                </a:solidFill>
              </a:rPr>
              <a:t>Постојећи капацитети и старост </a:t>
            </a:r>
            <a:r>
              <a:rPr lang="sr-Cyrl-RS" sz="2215" dirty="0" smtClean="0">
                <a:solidFill>
                  <a:srgbClr val="FFFFFF"/>
                </a:solidFill>
              </a:rPr>
              <a:t>термоелектрана </a:t>
            </a:r>
            <a:r>
              <a:rPr lang="sr-Cyrl-RS" sz="2215" dirty="0">
                <a:solidFill>
                  <a:srgbClr val="FFFFFF"/>
                </a:solidFill>
              </a:rPr>
              <a:t>ЕПС-а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80876806"/>
              </p:ext>
            </p:extLst>
          </p:nvPr>
        </p:nvGraphicFramePr>
        <p:xfrm>
          <a:off x="5556739" y="1341405"/>
          <a:ext cx="3490450" cy="4535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61" name="Chart" r:id="rId25" imgW="3779484" imgH="5135832" progId="MSGraph.Chart.8">
                  <p:embed followColorScheme="full"/>
                </p:oleObj>
              </mc:Choice>
              <mc:Fallback>
                <p:oleObj name="Chart" r:id="rId25" imgW="3779484" imgH="5135832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556739" y="1341405"/>
                        <a:ext cx="3490450" cy="45358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199184" y="1463920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26EE9E78-CE51-4BB7-8A93-F3969997236A}" type="datetime'T''E''''Н''''''''''''T'''''''''''''' ''''''''''A''''''''''1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A1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5199184" y="1723292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40537E5C-7B31-401D-9CE7-53988755185D}" type="datetime'T''''''E''''Н''T'''''''''''''''''''' ''''''''''A2''''''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A2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5199184" y="1982666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DB88298D-352B-4160-A686-F9F17A9F2E14}" type="datetime'''''''''''''TE''''''''''Н''''''''''T ''''''''''''''''''A''3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A3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199184" y="2242038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291AA29F-D6EC-4063-A461-CACFEE5DD89E}" type="datetime'''''''''''T''''''''''E''''''''''Н''T'''' A4''''''''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A4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5199184" y="2501412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8FBB4F56-55F9-4E54-AB61-B0C94BB25B5C}" type="datetime'''''''T''''EН''T'''''''''' A''5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A5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5199184" y="2765181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91473711-D5C6-426F-A53D-678721A5B484}" type="datetime'''''''T''''E''''''''''Н''T'''''''''' ''''''''A''''6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A6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5199184" y="3024554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7544E17E-52B2-4057-9009-0FB7B6608E24}" type="datetime'''T''''''''''''''E''''''''НT'''' B''''''''''''''''''''1''''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B1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5199184" y="3283927"/>
            <a:ext cx="48797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02E7114B-AE7D-454F-8030-0F7F51AD560C}" type="datetime'T''''''''''''''''''EН''T'''''''''''''''''''''''''''' B2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TEНT B2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6" name="Text Placeholder 2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5062905" y="3543300"/>
            <a:ext cx="624254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40943BB9-38CF-467C-9048-3E8CFD220F27}" type="datetime'T''E'''''' ''Mo''''р''''''''''а''''в''''а''''''''''''''''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Moрава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4755173" y="3802674"/>
            <a:ext cx="931985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EA19F26A-7750-4ADA-918F-2A5E3D616957}" type="datetime'''TE'' ''''''''K''''''''''''o''лу''б''ар''а ''''''''A''''1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Koлубара A1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8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4755173" y="4062046"/>
            <a:ext cx="931985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F3E79161-40B0-418D-AC56-AF27ECB3F387}" type="datetime'''''TE'''' K''''''oл''уб''''''''''''''а''''''''''ра A2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Koлубара A2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19" name="Text Placeholder 2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4755173" y="4321420"/>
            <a:ext cx="931985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34696755-1A56-408E-A415-FE36174198B7}" type="datetime'''''TE'' ''Ko''''л''''''''''''у''''бар''''''а A''3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Koлубара A3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4755173" y="4585189"/>
            <a:ext cx="931985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00C0BB3E-9AE6-4987-B4AB-B4DB85FC03E1}" type="datetime'''T''''''''E ''K''''o''''''л''''''у''''бар''а ''A''5''''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Koлубара A5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4762501" y="4844562"/>
            <a:ext cx="924658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1223C14E-3F1F-4E82-B1C2-D1EA9253D841}" type="datetime'T''''''''E'' ''''K''o''''''''''''''ст''о''л''а''''ц'' A''1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Koстолац A1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4730261" y="5103935"/>
            <a:ext cx="956897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F98808DC-7874-478B-A74C-2BFD03C3DEC3}" type="datetime'''''''TE''''''  K''''o''''''''''''ст''''о''''''''л''ац'' A2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 Koстолац A2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23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4730261" y="5363308"/>
            <a:ext cx="956897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90CB2F10-C38E-4EA1-AEA6-E05DB2F4E137}" type="datetime'''''TE''''  K''o''с''''''т''о''''''''''ла''ц'''' Б''''1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 Koстолац Б1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sp>
        <p:nvSpPr>
          <p:cNvPr id="24" name="Text Placeholder 2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4730261" y="5622681"/>
            <a:ext cx="956897" cy="14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71461" indent="-37146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4833" indent="-30955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38204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7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33487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51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228768" indent="-24764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fld id="{A45743DE-0C50-4CF3-86D6-0BF72233DCF6}" type="datetime'''''''''''T''''E '''''''''''''' ''''''K''oстолац'''' Б2'''''">
              <a:rPr lang="sr-Latn-RS" altLang="en-US" sz="923" b="1">
                <a:sym typeface="Arial" panose="020B0604020202020204" pitchFamily="34" charset="0"/>
              </a:rPr>
              <a:pPr marL="0" indent="0" algn="r">
                <a:spcBef>
                  <a:spcPct val="0"/>
                </a:spcBef>
                <a:buNone/>
              </a:pPr>
              <a:t>TE  Koстолац Б2</a:t>
            </a:fld>
            <a:endParaRPr lang="sr-Latn-RS" altLang="en-US" sz="923" b="1" dirty="0">
              <a:sym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35869"/>
              </p:ext>
            </p:extLst>
          </p:nvPr>
        </p:nvGraphicFramePr>
        <p:xfrm>
          <a:off x="188507" y="1484784"/>
          <a:ext cx="4334595" cy="4278576"/>
        </p:xfrm>
        <a:graphic>
          <a:graphicData uri="http://schemas.openxmlformats.org/drawingml/2006/table">
            <a:tbl>
              <a:tblPr/>
              <a:tblGrid>
                <a:gridCol w="14333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57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50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81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8225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86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sr-Cyrl-R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Назив електране</a:t>
                      </a:r>
                      <a:endParaRPr lang="sr-Cyrl-R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Блок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Година пуштања у погон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Инсталирана снага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Снага на прагу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98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1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Никола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Тесла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lang="en-US" sz="1000" b="0" i="1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n-US" sz="1000" b="0" i="1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A3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1976.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1978.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1979.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A6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1979.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347.5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Никола Тесла Б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1983.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1985.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Колубара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1956.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1957.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A3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1961.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1979.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" 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sr-Cyrl-RS" sz="1000" b="0" i="0" u="none" strike="noStrike" dirty="0" err="1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орава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1969.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" </a:t>
                      </a:r>
                      <a:r>
                        <a:rPr lang="en-US" sz="1000" b="0" i="0" u="none" strike="noStrike" dirty="0" err="1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столац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A"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1967.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" </a:t>
                      </a:r>
                      <a:r>
                        <a:rPr lang="en-US" sz="1000" b="0" i="0" u="none" strike="noStrike" dirty="0" err="1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столац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1987.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348.5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90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254061"/>
                          </a:solidFill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en-U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1991.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348.5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868144" y="1099929"/>
            <a:ext cx="2520539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969" u="sng" dirty="0"/>
              <a:t>Просечна старост </a:t>
            </a:r>
            <a:r>
              <a:rPr lang="sr-Cyrl-RS" sz="969" u="sng" dirty="0" smtClean="0"/>
              <a:t>термоелектрана</a:t>
            </a:r>
            <a:endParaRPr lang="en-US" sz="969" u="sng" dirty="0"/>
          </a:p>
        </p:txBody>
      </p:sp>
    </p:spTree>
    <p:extLst>
      <p:ext uri="{BB962C8B-B14F-4D97-AF65-F5344CB8AC3E}">
        <p14:creationId xmlns:p14="http://schemas.microsoft.com/office/powerpoint/2010/main" val="3339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6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6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3"/>
            </p:custDataLst>
          </p:nvPr>
        </p:nvSpPr>
        <p:spPr bwMode="auto">
          <a:xfrm>
            <a:off x="0" y="263769"/>
            <a:ext cx="146538" cy="14653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sr-Latn-RS" sz="1292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14356" y="44624"/>
            <a:ext cx="8978844" cy="731159"/>
          </a:xfrm>
        </p:spPr>
        <p:txBody>
          <a:bodyPr anchor="ctr"/>
          <a:lstStyle/>
          <a:p>
            <a:r>
              <a:rPr lang="sr-Cyrl-RS" sz="2215" dirty="0">
                <a:solidFill>
                  <a:srgbClr val="FFFFFF"/>
                </a:solidFill>
              </a:rPr>
              <a:t>Постојећи </a:t>
            </a:r>
            <a:r>
              <a:rPr lang="sr-Cyrl-RS" sz="2215" dirty="0" smtClean="0">
                <a:solidFill>
                  <a:srgbClr val="FFFFFF"/>
                </a:solidFill>
              </a:rPr>
              <a:t>и будући капацитети </a:t>
            </a:r>
            <a:r>
              <a:rPr lang="sr-Cyrl-RS" sz="2215" dirty="0">
                <a:solidFill>
                  <a:srgbClr val="FFFFFF"/>
                </a:solidFill>
              </a:rPr>
              <a:t>и </a:t>
            </a:r>
            <a:r>
              <a:rPr lang="sr-Cyrl-RS" sz="2215" dirty="0" smtClean="0">
                <a:solidFill>
                  <a:srgbClr val="FFFFFF"/>
                </a:solidFill>
              </a:rPr>
              <a:t>век експлоатације површинских копова угља</a:t>
            </a:r>
            <a:endParaRPr lang="sr-Cyrl-RS" sz="2215" dirty="0">
              <a:solidFill>
                <a:srgbClr val="FFFFF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234351"/>
              </p:ext>
            </p:extLst>
          </p:nvPr>
        </p:nvGraphicFramePr>
        <p:xfrm>
          <a:off x="395536" y="1484784"/>
          <a:ext cx="4176463" cy="4608514"/>
        </p:xfrm>
        <a:graphic>
          <a:graphicData uri="http://schemas.openxmlformats.org/drawingml/2006/table">
            <a:tbl>
              <a:tblPr/>
              <a:tblGrid>
                <a:gridCol w="8446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45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347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05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419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27343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Басен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sr-Cyrl-R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Назив копа</a:t>
                      </a:r>
                      <a:endParaRPr lang="sr-Cyrl-R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Година пуштања у погон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Пројектован</a:t>
                      </a:r>
                      <a:r>
                        <a:rPr lang="sr-Cyrl-RS" sz="9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капацитет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sr-Cyrl-RS" sz="7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(у милионима </a:t>
                      </a:r>
                      <a:r>
                        <a:rPr lang="sr-Latn-RS" sz="7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sr-Cyrl-RS" sz="7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US" sz="7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Век експлоатације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5114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Поље Б/Ц</a:t>
                      </a:r>
                      <a:endParaRPr lang="en-U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1952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3,5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47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Поље Д</a:t>
                      </a:r>
                    </a:p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1961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</a:t>
                      </a:r>
                    </a:p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7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1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Колубара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1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Тамнава</a:t>
                      </a:r>
                      <a:r>
                        <a:rPr lang="sr-Cyrl-RS" sz="1100" b="0" i="0" u="none" strike="noStrike" baseline="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-Западно поље</a:t>
                      </a:r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1994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2039</a:t>
                      </a:r>
                    </a:p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1254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1254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sr-Cyrl-RS" sz="11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Поље</a:t>
                      </a:r>
                      <a:r>
                        <a:rPr lang="sr-Cyrl-RS" sz="1100" b="0" i="0" u="none" strike="noStrike" baseline="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</a:t>
                      </a:r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7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Костолац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Дрмно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1977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2052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33162"/>
              </p:ext>
            </p:extLst>
          </p:nvPr>
        </p:nvGraphicFramePr>
        <p:xfrm>
          <a:off x="4788024" y="1484784"/>
          <a:ext cx="4176464" cy="4608514"/>
        </p:xfrm>
        <a:graphic>
          <a:graphicData uri="http://schemas.openxmlformats.org/drawingml/2006/table">
            <a:tbl>
              <a:tblPr/>
              <a:tblGrid>
                <a:gridCol w="800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72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2814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Басен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sr-Cyrl-R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Назив копа</a:t>
                      </a:r>
                      <a:endParaRPr lang="sr-Cyrl-R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Година пуштања у погон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Пројектован</a:t>
                      </a:r>
                      <a:r>
                        <a:rPr lang="sr-Cyrl-RS" sz="9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капацитет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7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(у милионима </a:t>
                      </a:r>
                      <a:r>
                        <a:rPr lang="sr-Latn-RS" sz="7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sr-Cyrl-RS" sz="7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US" sz="700" b="1" i="0" u="none" strike="noStrike" kern="1200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r-Cyrl-RS" sz="9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Век експлоатације</a:t>
                      </a:r>
                      <a:endParaRPr lang="en-US" sz="9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8646" marR="8646" marT="8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892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Поље Е</a:t>
                      </a:r>
                      <a:endParaRPr lang="en-U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r-Cyrl-RS" sz="9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algn="ctr" defTabSz="990564" rtl="0" eaLnBrk="1" fontAlgn="b" latinLnBrk="0" hangingPunct="1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2055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717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Колубара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Радљево</a:t>
                      </a:r>
                    </a:p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9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r>
                        <a:rPr lang="sr-Cyrl-RS" sz="10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2055</a:t>
                      </a:r>
                    </a:p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6307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1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Поље</a:t>
                      </a:r>
                      <a:r>
                        <a:rPr lang="sr-Cyrl-RS" sz="1100" b="0" i="0" u="none" strike="noStrike" baseline="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</a:t>
                      </a:r>
                      <a:endParaRPr lang="sr-Cyrl-RS" sz="11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sr-Cyrl-RS" sz="11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sr-Cyrl-RS" sz="11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sr-Cyrl-RS" sz="11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Звиздар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sr-Cyrl-RS" sz="9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Потенцијални</a:t>
                      </a:r>
                    </a:p>
                    <a:p>
                      <a:pPr algn="ctr" fontAlgn="b"/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sr-Cyrl-RS" sz="9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Потенцијални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sr-Cyrl-RS" sz="1000" b="0" i="0" u="none" strike="noStrike" kern="1200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sr-Cyrl-RS" sz="1000" b="0" i="0" u="none" strike="noStrike" kern="1200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3117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b" latinLnBrk="0" hangingPunct="1"/>
                      <a:endParaRPr lang="en-US" sz="1000" b="0" i="0" u="none" strike="noStrike" kern="1200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155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Костолац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000" b="0" i="0" u="none" strike="noStrike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Западни Костолац</a:t>
                      </a: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900" b="0" i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Потенцијални</a:t>
                      </a:r>
                    </a:p>
                    <a:p>
                      <a:pPr algn="ctr" fontAlgn="b"/>
                      <a:endParaRPr lang="sr-Cyrl-RS" sz="9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r-Cyrl-RS" sz="1000" b="0" i="0" u="none" strike="noStrike" dirty="0" smtClean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25406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6" marR="8646" marT="86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3608" y="1124744"/>
            <a:ext cx="2343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1200" dirty="0" smtClean="0">
                <a:solidFill>
                  <a:srgbClr val="1F497D"/>
                </a:solidFill>
              </a:rPr>
              <a:t>Постојећи површински копови</a:t>
            </a:r>
            <a:endParaRPr lang="sr-Latn-RS" sz="1200" dirty="0"/>
          </a:p>
        </p:txBody>
      </p:sp>
      <p:sp>
        <p:nvSpPr>
          <p:cNvPr id="27" name="Rectangle 26"/>
          <p:cNvSpPr/>
          <p:nvPr/>
        </p:nvSpPr>
        <p:spPr>
          <a:xfrm>
            <a:off x="5004048" y="1115739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1200" dirty="0" smtClean="0">
                <a:solidFill>
                  <a:srgbClr val="1F497D"/>
                </a:solidFill>
              </a:rPr>
              <a:t>Будући и потенцијални површински копови</a:t>
            </a:r>
            <a:endParaRPr lang="sr-Latn-RS" sz="1200" dirty="0"/>
          </a:p>
        </p:txBody>
      </p:sp>
    </p:spTree>
    <p:extLst>
      <p:ext uri="{BB962C8B-B14F-4D97-AF65-F5344CB8AC3E}">
        <p14:creationId xmlns:p14="http://schemas.microsoft.com/office/powerpoint/2010/main" val="10407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98" y="116632"/>
            <a:ext cx="8928992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15" dirty="0" smtClean="0">
                <a:solidFill>
                  <a:schemeClr val="bg1"/>
                </a:solidFill>
              </a:rPr>
              <a:t>Значајне инвестиције од </a:t>
            </a:r>
            <a:r>
              <a:rPr lang="sr-Cyrl-RS" sz="2215" dirty="0">
                <a:solidFill>
                  <a:schemeClr val="bg1"/>
                </a:solidFill>
              </a:rPr>
              <a:t>2015</a:t>
            </a:r>
            <a:r>
              <a:rPr lang="sr-Cyrl-RS" sz="2215" dirty="0" smtClean="0">
                <a:solidFill>
                  <a:schemeClr val="bg1"/>
                </a:solidFill>
              </a:rPr>
              <a:t>. године  </a:t>
            </a:r>
            <a:endParaRPr lang="en-US" sz="2215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821" y="1833746"/>
            <a:ext cx="8496944" cy="3057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751" indent="-320751" algn="just">
              <a:spcBef>
                <a:spcPts val="0"/>
              </a:spcBef>
              <a:spcAft>
                <a:spcPts val="1662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Највећа инвестиција у електроенергетици у Србији – изградња новог блока од 350</a:t>
            </a:r>
            <a:r>
              <a:rPr lang="sr-Latn-RS" sz="1108" dirty="0">
                <a:solidFill>
                  <a:srgbClr val="002060"/>
                </a:solidFill>
                <a:ea typeface="Calibri" panose="020F0502020204030204" pitchFamily="34" charset="0"/>
              </a:rPr>
              <a:t> MW</a:t>
            </a: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 у Костолцу, део друге фазе кредитног аранжмана са кинеским 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партнерима, 613 милиона долара</a:t>
            </a:r>
            <a:endParaRPr lang="sr-Cyrl-RS" sz="1108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320751" indent="-320751" algn="just">
              <a:spcBef>
                <a:spcPts val="0"/>
              </a:spcBef>
              <a:spcAft>
                <a:spcPts val="1662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Наставак започетог инвестиционог пројекта „Унапређење заштите животне средине у Рударском басену Колубара“, 180 милиона 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евра</a:t>
            </a:r>
            <a:endParaRPr lang="sr-Latn-RS" sz="1108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320751" indent="-320751" algn="just">
              <a:spcBef>
                <a:spcPts val="0"/>
              </a:spcBef>
              <a:spcAft>
                <a:spcPts val="1662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Започета је 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модернизација </a:t>
            </a: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агрегата хидроелектране „Зворник“, уз повећање снаге за 30</a:t>
            </a:r>
            <a:r>
              <a:rPr lang="sr-Latn-RS" sz="1108" dirty="0">
                <a:solidFill>
                  <a:srgbClr val="002060"/>
                </a:solidFill>
                <a:ea typeface="Calibri" panose="020F0502020204030204" pitchFamily="34" charset="0"/>
              </a:rPr>
              <a:t>%</a:t>
            </a: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, вредност инвестиције је око 70 милиона евра и обезбеђује се из кредита немачке Развојне 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банке</a:t>
            </a:r>
            <a:endParaRPr lang="sr-Cyrl-RS" sz="1108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320751" indent="-320751" algn="just">
              <a:spcBef>
                <a:spcPts val="0"/>
              </a:spcBef>
              <a:spcAft>
                <a:spcPts val="1662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Наставак </a:t>
            </a: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пројекта модернизације малих хидроелектрана који се финансира из кредита </a:t>
            </a:r>
            <a:r>
              <a:rPr lang="en-U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EBRD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, 35,2 милиона евра</a:t>
            </a:r>
          </a:p>
          <a:p>
            <a:pPr marL="320751" indent="-320751" algn="just">
              <a:spcBef>
                <a:spcPts val="0"/>
              </a:spcBef>
              <a:spcAft>
                <a:spcPts val="1662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1108" dirty="0">
                <a:solidFill>
                  <a:srgbClr val="002060"/>
                </a:solidFill>
                <a:ea typeface="Calibri" panose="020F0502020204030204" pitchFamily="34" charset="0"/>
              </a:rPr>
              <a:t>Пројекат за изградњу постројења за одсумпоравање димних гасова ТЕНТ </a:t>
            </a:r>
            <a:r>
              <a:rPr lang="ru-RU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А који се реализује из </a:t>
            </a:r>
            <a:r>
              <a:rPr lang="en-GB" sz="1108" dirty="0">
                <a:solidFill>
                  <a:srgbClr val="002060"/>
                </a:solidFill>
                <a:ea typeface="Calibri" panose="020F0502020204030204" pitchFamily="34" charset="0"/>
              </a:rPr>
              <a:t>JICA (JAPAN INTERNATIONAL COOPERATION AGENCY) 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кредита, 167 милиона евра</a:t>
            </a:r>
            <a:endParaRPr lang="ru-RU" sz="1108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320751" indent="-320751" algn="just">
              <a:spcBef>
                <a:spcPts val="0"/>
              </a:spcBef>
              <a:spcAft>
                <a:spcPts val="1662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1108" dirty="0">
                <a:solidFill>
                  <a:srgbClr val="002060"/>
                </a:solidFill>
                <a:ea typeface="Calibri" panose="020F0502020204030204" pitchFamily="34" charset="0"/>
              </a:rPr>
              <a:t>Пројекат изградња парка ветроелектрана у </a:t>
            </a:r>
            <a:r>
              <a:rPr lang="ru-RU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Костолцу који се финансира из кредита </a:t>
            </a: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немачке Развојне </a:t>
            </a:r>
            <a:r>
              <a:rPr lang="sr-Cyrl-RS" sz="1108" dirty="0" smtClean="0">
                <a:solidFill>
                  <a:srgbClr val="002060"/>
                </a:solidFill>
                <a:ea typeface="Calibri" panose="020F0502020204030204" pitchFamily="34" charset="0"/>
              </a:rPr>
              <a:t>банке, 97,4 милиона евра</a:t>
            </a:r>
            <a:endParaRPr lang="ru-RU" sz="1108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052" y="1407594"/>
            <a:ext cx="8496944" cy="262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1108"/>
              </a:spcAft>
              <a:buClr>
                <a:srgbClr val="FF0000"/>
              </a:buClr>
            </a:pPr>
            <a:r>
              <a:rPr lang="sr-Cyrl-RS" sz="1108" dirty="0">
                <a:solidFill>
                  <a:srgbClr val="002060"/>
                </a:solidFill>
                <a:ea typeface="Calibri" panose="020F0502020204030204" pitchFamily="34" charset="0"/>
              </a:rPr>
              <a:t>Уз подршку Владе Републике Србије у току 2015. покренуте су значајне инвестиције:</a:t>
            </a:r>
          </a:p>
        </p:txBody>
      </p:sp>
    </p:spTree>
    <p:extLst>
      <p:ext uri="{BB962C8B-B14F-4D97-AF65-F5344CB8AC3E}">
        <p14:creationId xmlns:p14="http://schemas.microsoft.com/office/powerpoint/2010/main" val="333910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556792"/>
            <a:ext cx="1861130" cy="296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lnSpc>
                <a:spcPct val="90000"/>
              </a:lnSpc>
              <a:spcBef>
                <a:spcPts val="554"/>
              </a:spcBef>
              <a:buClr>
                <a:schemeClr val="accent1"/>
              </a:buClr>
              <a:buSzPct val="76000"/>
              <a:defRPr/>
            </a:pPr>
            <a:r>
              <a:rPr lang="sr-Cyrl-CS" sz="1477" b="1" dirty="0">
                <a:solidFill>
                  <a:srgbClr val="000066"/>
                </a:solidFill>
                <a:cs typeface="+mn-cs"/>
              </a:rPr>
              <a:t>Инвестиције</a:t>
            </a:r>
            <a:endParaRPr lang="sr-Cyrl-CS" sz="1477" b="1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113" y="188640"/>
            <a:ext cx="8707429" cy="67491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ctr" anchorCtr="0" compatLnSpc="1">
            <a:prstTxWarp prst="textNoShape">
              <a:avLst/>
            </a:prstTxWarp>
          </a:bodyPr>
          <a:lstStyle/>
          <a:p>
            <a:r>
              <a:rPr lang="sr-Cyrl-RS" altLang="en-US" sz="2215" noProof="1"/>
              <a:t>Реализована финансијска средства у претходном периоду (</a:t>
            </a:r>
            <a:r>
              <a:rPr lang="sr-Cyrl-RS" altLang="en-US" sz="2215" noProof="1" smtClean="0"/>
              <a:t>2015-2017)</a:t>
            </a:r>
            <a:endParaRPr lang="sr-Cyrl-RS" altLang="en-US" sz="2215" noProof="1"/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1882248"/>
            <a:ext cx="185693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0947" y="1955606"/>
            <a:ext cx="4519887" cy="254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r>
              <a:rPr lang="sr-Cyrl-RS" sz="1477" dirty="0">
                <a:solidFill>
                  <a:srgbClr val="002060"/>
                </a:solidFill>
              </a:rPr>
              <a:t>Укупно 1</a:t>
            </a:r>
            <a:r>
              <a:rPr lang="sr-Cyrl-RS" sz="1477" dirty="0" smtClean="0">
                <a:solidFill>
                  <a:srgbClr val="002060"/>
                </a:solidFill>
              </a:rPr>
              <a:t>,2 </a:t>
            </a:r>
            <a:r>
              <a:rPr lang="sr-Cyrl-RS" sz="1477" dirty="0">
                <a:solidFill>
                  <a:srgbClr val="002060"/>
                </a:solidFill>
              </a:rPr>
              <a:t>млрд €, од тога:</a:t>
            </a:r>
          </a:p>
          <a:p>
            <a:pPr marL="501174" lvl="2" indent="-263776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Arial" panose="020B0604020202020204" pitchFamily="34" charset="0"/>
              <a:buChar char="•"/>
              <a:defRPr/>
            </a:pPr>
            <a:r>
              <a:rPr lang="sr-Cyrl-RS" sz="1477" dirty="0">
                <a:solidFill>
                  <a:srgbClr val="002060"/>
                </a:solidFill>
              </a:rPr>
              <a:t>у ТЕ око </a:t>
            </a:r>
            <a:r>
              <a:rPr lang="sr-Cyrl-RS" sz="1477" dirty="0" smtClean="0">
                <a:solidFill>
                  <a:srgbClr val="002060"/>
                </a:solidFill>
              </a:rPr>
              <a:t>460 милиона </a:t>
            </a:r>
            <a:r>
              <a:rPr lang="sr-Cyrl-RS" sz="1477" dirty="0">
                <a:solidFill>
                  <a:srgbClr val="002060"/>
                </a:solidFill>
              </a:rPr>
              <a:t>€</a:t>
            </a:r>
          </a:p>
          <a:p>
            <a:pPr marL="501174" lvl="2" indent="-263776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Arial" panose="020B0604020202020204" pitchFamily="34" charset="0"/>
              <a:buChar char="•"/>
              <a:defRPr/>
            </a:pPr>
            <a:r>
              <a:rPr lang="sr-Cyrl-RS" sz="1477" dirty="0">
                <a:solidFill>
                  <a:srgbClr val="002060"/>
                </a:solidFill>
              </a:rPr>
              <a:t>у ХЕ око </a:t>
            </a:r>
            <a:r>
              <a:rPr lang="sr-Cyrl-RS" sz="1477" dirty="0" smtClean="0">
                <a:solidFill>
                  <a:srgbClr val="002060"/>
                </a:solidFill>
              </a:rPr>
              <a:t>94 </a:t>
            </a:r>
            <a:r>
              <a:rPr lang="sr-Cyrl-RS" sz="1477" dirty="0">
                <a:solidFill>
                  <a:srgbClr val="002060"/>
                </a:solidFill>
              </a:rPr>
              <a:t>мил €</a:t>
            </a:r>
          </a:p>
          <a:p>
            <a:pPr marL="501174" lvl="2" indent="-263776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Arial" panose="020B0604020202020204" pitchFamily="34" charset="0"/>
              <a:buChar char="•"/>
              <a:defRPr/>
            </a:pPr>
            <a:r>
              <a:rPr lang="sr-Cyrl-RS" sz="1477" dirty="0">
                <a:solidFill>
                  <a:srgbClr val="002060"/>
                </a:solidFill>
              </a:rPr>
              <a:t>у руднике</a:t>
            </a:r>
            <a:r>
              <a:rPr lang="en-US" sz="1477" dirty="0">
                <a:solidFill>
                  <a:srgbClr val="002060"/>
                </a:solidFill>
              </a:rPr>
              <a:t> </a:t>
            </a:r>
            <a:r>
              <a:rPr lang="sr-Cyrl-RS" sz="1477" dirty="0">
                <a:solidFill>
                  <a:srgbClr val="002060"/>
                </a:solidFill>
              </a:rPr>
              <a:t>око </a:t>
            </a:r>
            <a:r>
              <a:rPr lang="sr-Cyrl-RS" sz="1477" dirty="0" smtClean="0">
                <a:solidFill>
                  <a:srgbClr val="002060"/>
                </a:solidFill>
              </a:rPr>
              <a:t>356 </a:t>
            </a:r>
            <a:r>
              <a:rPr lang="sr-Cyrl-RS" sz="1477" dirty="0">
                <a:solidFill>
                  <a:srgbClr val="002060"/>
                </a:solidFill>
              </a:rPr>
              <a:t>мил €</a:t>
            </a:r>
          </a:p>
          <a:p>
            <a:pPr marL="501174" lvl="2" indent="-263776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Arial" panose="020B0604020202020204" pitchFamily="34" charset="0"/>
              <a:buChar char="•"/>
              <a:defRPr/>
            </a:pPr>
            <a:r>
              <a:rPr lang="sr-Cyrl-RS" sz="1477" dirty="0">
                <a:solidFill>
                  <a:srgbClr val="002060"/>
                </a:solidFill>
              </a:rPr>
              <a:t>у дистрибуције око </a:t>
            </a:r>
            <a:r>
              <a:rPr lang="sr-Cyrl-RS" sz="1477" dirty="0" smtClean="0">
                <a:solidFill>
                  <a:srgbClr val="002060"/>
                </a:solidFill>
              </a:rPr>
              <a:t>226 </a:t>
            </a:r>
            <a:r>
              <a:rPr lang="sr-Cyrl-RS" sz="1477" dirty="0">
                <a:solidFill>
                  <a:srgbClr val="002060"/>
                </a:solidFill>
              </a:rPr>
              <a:t>мил €</a:t>
            </a:r>
          </a:p>
          <a:p>
            <a:pPr marL="501174" lvl="2" indent="-263776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Arial" panose="020B0604020202020204" pitchFamily="34" charset="0"/>
              <a:buChar char="•"/>
              <a:defRPr/>
            </a:pPr>
            <a:r>
              <a:rPr lang="sr-Cyrl-RS" sz="1477" dirty="0">
                <a:solidFill>
                  <a:srgbClr val="002060"/>
                </a:solidFill>
              </a:rPr>
              <a:t>остало око </a:t>
            </a:r>
            <a:r>
              <a:rPr lang="sr-Cyrl-RS" sz="1477" dirty="0" smtClean="0">
                <a:solidFill>
                  <a:srgbClr val="002060"/>
                </a:solidFill>
              </a:rPr>
              <a:t>71 </a:t>
            </a:r>
            <a:r>
              <a:rPr lang="sr-Cyrl-RS" sz="1477" dirty="0">
                <a:solidFill>
                  <a:srgbClr val="002060"/>
                </a:solidFill>
              </a:rPr>
              <a:t>мил €</a:t>
            </a: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endParaRPr lang="sr-Cyrl-RS" sz="1477" dirty="0">
              <a:solidFill>
                <a:srgbClr val="002060"/>
              </a:solidFill>
            </a:endParaRP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endParaRPr lang="sr-Cyrl-RS" sz="1477" dirty="0">
              <a:solidFill>
                <a:srgbClr val="002060"/>
              </a:solidFill>
            </a:endParaRP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endParaRPr lang="sr-Cyrl-RS" sz="1477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07904" y="1587179"/>
            <a:ext cx="5251045" cy="2523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defRPr/>
            </a:pPr>
            <a:r>
              <a:rPr lang="sr-Cyrl-RS" sz="1477" dirty="0">
                <a:solidFill>
                  <a:srgbClr val="002060"/>
                </a:solidFill>
              </a:rPr>
              <a:t>Спровођене су следеће активности:</a:t>
            </a: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r>
              <a:rPr lang="sr-Cyrl-RS" sz="1477" dirty="0">
                <a:solidFill>
                  <a:srgbClr val="002060"/>
                </a:solidFill>
              </a:rPr>
              <a:t>ревитализације и модернизације са повећањем снаге блокова у ТЕ и аграгата у ХЕ</a:t>
            </a: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r>
              <a:rPr lang="sr-Cyrl-RS" sz="1477" dirty="0">
                <a:solidFill>
                  <a:srgbClr val="002060"/>
                </a:solidFill>
              </a:rPr>
              <a:t>постројења и системи за заштиту животне средине</a:t>
            </a: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r>
              <a:rPr lang="sr-Cyrl-RS" sz="1477" dirty="0">
                <a:solidFill>
                  <a:srgbClr val="002060"/>
                </a:solidFill>
              </a:rPr>
              <a:t>ревитализација, модернизација и набавка нове основне рударске опреме на постојећим коповима</a:t>
            </a: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r>
              <a:rPr lang="sr-Cyrl-RS" sz="1477" dirty="0">
                <a:solidFill>
                  <a:srgbClr val="002060"/>
                </a:solidFill>
              </a:rPr>
              <a:t>проширење и унапређење електродистрибутивне мреже</a:t>
            </a:r>
          </a:p>
          <a:p>
            <a:pPr marL="263775" lvl="2" indent="-263775">
              <a:lnSpc>
                <a:spcPct val="90000"/>
              </a:lnSpc>
              <a:spcBef>
                <a:spcPts val="554"/>
              </a:spcBef>
              <a:buClr>
                <a:srgbClr val="C00000"/>
              </a:buClr>
              <a:buSzPct val="76000"/>
              <a:buFont typeface="Courier New" panose="02070309020205020404" pitchFamily="49" charset="0"/>
              <a:buChar char="o"/>
              <a:defRPr/>
            </a:pPr>
            <a:r>
              <a:rPr lang="sr-Cyrl-RS" sz="1477" dirty="0">
                <a:solidFill>
                  <a:srgbClr val="002060"/>
                </a:solidFill>
              </a:rPr>
              <a:t>припремне активности за изградњу нових производних капацитета</a:t>
            </a:r>
          </a:p>
        </p:txBody>
      </p:sp>
    </p:spTree>
    <p:extLst>
      <p:ext uri="{BB962C8B-B14F-4D97-AF65-F5344CB8AC3E}">
        <p14:creationId xmlns:p14="http://schemas.microsoft.com/office/powerpoint/2010/main" val="23056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5995"/>
            <a:ext cx="8136904" cy="10487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r-Cyrl-RS" sz="2000" dirty="0" smtClean="0">
                <a:solidFill>
                  <a:srgbClr val="FFFFFF"/>
                </a:solidFill>
              </a:rPr>
              <a:t>Изазови за реализацију нових инвестиционих пројеката – </a:t>
            </a:r>
            <a:r>
              <a:rPr lang="ru-RU" sz="2000" dirty="0" smtClean="0">
                <a:solidFill>
                  <a:srgbClr val="FFFFFF"/>
                </a:solidFill>
              </a:rPr>
              <a:t>бројне </a:t>
            </a:r>
            <a:r>
              <a:rPr lang="ru-RU" sz="2000" dirty="0">
                <a:solidFill>
                  <a:srgbClr val="FFFFFF"/>
                </a:solidFill>
              </a:rPr>
              <a:t>екстерне заинтересоване стране које утичу на реализацију</a:t>
            </a:r>
          </a:p>
          <a:p>
            <a:endParaRPr lang="en-US" sz="2215" dirty="0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07505" y="1052736"/>
            <a:ext cx="1687270" cy="77372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Cyrl-RS" sz="1108" dirty="0" smtClean="0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Министарство ГСИ/ Локална самоуправа</a:t>
            </a:r>
            <a:endParaRPr lang="en-US" sz="1108" dirty="0">
              <a:solidFill>
                <a:srgbClr val="0070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051721" y="1065099"/>
            <a:ext cx="1584176" cy="77372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Cyrl-RS" sz="1108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Републички геодетски завод</a:t>
            </a:r>
            <a:endParaRPr lang="en-US" sz="1108" dirty="0">
              <a:solidFill>
                <a:srgbClr val="0070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851921" y="1065099"/>
            <a:ext cx="1584176" cy="77372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Cyrl-RS" sz="1108" dirty="0" smtClean="0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Министарство </a:t>
            </a:r>
            <a:r>
              <a:rPr lang="sr-Cyrl-RS" sz="1108" dirty="0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рударства и енергетике</a:t>
            </a:r>
            <a:endParaRPr lang="en-US" sz="1108" dirty="0">
              <a:solidFill>
                <a:srgbClr val="0070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108" dirty="0">
              <a:solidFill>
                <a:srgbClr val="0070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93043" y="1071101"/>
            <a:ext cx="1471246" cy="77372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Cyrl-RS" sz="1108" dirty="0" smtClean="0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ЈП </a:t>
            </a:r>
            <a:r>
              <a:rPr lang="sr-Cyrl-RS" sz="1108" dirty="0" err="1" smtClean="0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Србијаводе</a:t>
            </a:r>
            <a:endParaRPr lang="en-US" sz="1108" dirty="0">
              <a:solidFill>
                <a:srgbClr val="0070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662655" y="2194530"/>
            <a:ext cx="576969" cy="165589"/>
          </a:xfrm>
          <a:prstGeom prst="rightArrow">
            <a:avLst/>
          </a:prstGeom>
          <a:solidFill>
            <a:schemeClr val="tx2">
              <a:lumMod val="50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 rot="5400000">
            <a:off x="2616546" y="2194530"/>
            <a:ext cx="576969" cy="165589"/>
          </a:xfrm>
          <a:prstGeom prst="rightArrow">
            <a:avLst/>
          </a:prstGeom>
          <a:solidFill>
            <a:schemeClr val="tx2">
              <a:lumMod val="50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 rot="5400000">
            <a:off x="4366311" y="2194530"/>
            <a:ext cx="576969" cy="165589"/>
          </a:xfrm>
          <a:prstGeom prst="rightArrow">
            <a:avLst/>
          </a:prstGeom>
          <a:solidFill>
            <a:schemeClr val="tx2">
              <a:lumMod val="50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 rot="5400000">
            <a:off x="6144938" y="2194530"/>
            <a:ext cx="576969" cy="165589"/>
          </a:xfrm>
          <a:prstGeom prst="rightArrow">
            <a:avLst/>
          </a:prstGeom>
          <a:solidFill>
            <a:schemeClr val="tx2">
              <a:lumMod val="50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5496" y="2728189"/>
            <a:ext cx="1759279" cy="290778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Локацијски услови </a:t>
            </a:r>
            <a:r>
              <a:rPr lang="sr-Cyrl-RS" sz="9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(постојање планског </a:t>
            </a: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основа, генерални пројекат, претходна студија оправданости, идејно решење</a:t>
            </a:r>
            <a:r>
              <a:rPr lang="en-GB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идејни пројекат)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Пројекат за грађевинску дозволу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9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Грађевинска дозвола (извештај </a:t>
            </a:r>
            <a:r>
              <a:rPr lang="sr-Cyrl-RS" sz="95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ревизионе</a:t>
            </a: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комисије, енергетска дозвола, </a:t>
            </a:r>
            <a:r>
              <a:rPr lang="sr-Cyrl-RS" sz="9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проблематика имовинско – правних питања</a:t>
            </a: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Решење о одобрењу за извођење радова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9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Употребна дозвола</a:t>
            </a:r>
            <a:endParaRPr lang="en-US" sz="9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421235" y="1071101"/>
            <a:ext cx="1615262" cy="77372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Cyrl-RS" sz="1108" dirty="0" smtClean="0">
                <a:solidFill>
                  <a:srgbClr val="0070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Министарство ЗЖС</a:t>
            </a:r>
            <a:endParaRPr lang="en-US" sz="1108" dirty="0">
              <a:solidFill>
                <a:srgbClr val="0070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979713" y="2728190"/>
            <a:ext cx="1759279" cy="2789042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 непокретности – потребно за грађевинску дозволу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sr-Cyrl-RS" sz="10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05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Препарцелација</a:t>
            </a:r>
            <a:r>
              <a:rPr lang="sr-Cyrl-RS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парцелација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851921" y="2708920"/>
            <a:ext cx="1615263" cy="2789042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 algn="ctr">
              <a:buFont typeface="Arial" panose="020B0604020202020204" pitchFamily="34" charset="0"/>
              <a:buChar char="•"/>
            </a:pPr>
            <a:r>
              <a:rPr lang="sr-Cyrl-RS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Енергетска дозвола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652121" y="2708920"/>
            <a:ext cx="1615263" cy="2789042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 algn="ctr">
              <a:buFont typeface="Arial" panose="020B0604020202020204" pitchFamily="34" charset="0"/>
              <a:buChar char="•"/>
            </a:pPr>
            <a:r>
              <a:rPr lang="sr-Cyrl-RS" sz="105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Водна</a:t>
            </a:r>
            <a:r>
              <a:rPr lang="sr-Cyrl-RS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дозвола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380313" y="2728190"/>
            <a:ext cx="1615263" cy="2789042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 algn="ctr">
              <a:buFont typeface="Arial" panose="020B0604020202020204" pitchFamily="34" charset="0"/>
              <a:buChar char="•"/>
            </a:pPr>
            <a:r>
              <a:rPr lang="sr-Cyrl-RS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Студија о процени утицаја на животну средину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ight Arrow 33"/>
          <p:cNvSpPr/>
          <p:nvPr/>
        </p:nvSpPr>
        <p:spPr>
          <a:xfrm rot="5400000">
            <a:off x="7982254" y="2194530"/>
            <a:ext cx="576969" cy="165589"/>
          </a:xfrm>
          <a:prstGeom prst="rightArrow">
            <a:avLst/>
          </a:prstGeom>
          <a:solidFill>
            <a:schemeClr val="tx2">
              <a:lumMod val="50000"/>
              <a:alpha val="40000"/>
            </a:schemeClr>
          </a:solidFill>
          <a:ln w="63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07504" y="5672134"/>
            <a:ext cx="1687269" cy="1141242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Локацијски </a:t>
            </a:r>
            <a:r>
              <a:rPr lang="sr-Cyrl-RS" sz="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 – </a:t>
            </a: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дана од дана подношења захтева + 30 ревизија пројекта (реални рокови у пракси много дужи)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sr-Cyrl-RS" sz="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Издавање грађевинске дозволе – 5 дана од дана подношења захтева</a:t>
            </a:r>
            <a:endParaRPr lang="en-US" sz="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020635" y="5635978"/>
            <a:ext cx="1687269" cy="117739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Дужина трајања процеса условљена је сагласношћу Секретаријата за урбанизам</a:t>
            </a:r>
            <a:endParaRPr lang="en-US" sz="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851921" y="5635978"/>
            <a:ext cx="1615263" cy="117739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дана од дана подношења захтева</a:t>
            </a:r>
            <a:endParaRPr lang="en-US" sz="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693041" y="5635978"/>
            <a:ext cx="1615263" cy="117739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дана од дана подношења захтева</a:t>
            </a:r>
            <a:endParaRPr lang="en-US" sz="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421233" y="5635978"/>
            <a:ext cx="1615263" cy="117739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sr-Cyrl-RS" sz="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sr-Cyrl-RS" sz="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дана од дана подношења захтева</a:t>
            </a:r>
            <a:endParaRPr lang="en-US" sz="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4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6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oFISyZMS5eOcVt5B.5CJ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7e110nRmCb306FfKucK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mPthUmTLql2mOzvRALK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EQuF1IZS4y_z0fVj32O0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Im72KISlaPiKvCMmZUC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4WBXgB0RH2cmRpJ.v5NW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bXWru0Sr6nmiFwXfOCq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5O4UEggTdOsOcFGymaiM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TNqCG3tQc2plzE7q6yo5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5qT4JDARHqmjJyZSXN4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SyekklQCaHnjPLI0B8.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MtND4iQ_ulNvsdktL5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xOnUwZTLyHzp9fqVmHl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BR.NYNQGS6fmOZToXpa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ZbZjyITxS2BLSUTAyhd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s5OgUISYmfOw2C9d6E9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ysW2ymjQK2ONGB8F38tT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p1i0fcQ.Gt5ZCqKoTEh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ZmY5BrMTJiEXlufuvRpn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lxhUHiqSG.u58_Vl6RM_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45S7hOATB6QyoiJR1ADF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jS.JEM0QZa_f96XMneV4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Xh2lEYERqeg6HPMolcgb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PIkdQ9vQ02KHyjg_EEmV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0fw.mCySP2eBVTdnRKdb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k9X.2CJSDyhYkgNTsHWc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iXnbP6wTkWypm7mLX2TU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S2CevJuQuWxDn1YGJJmE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SYOczUSNub916JpWRXj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OYdXoUTMCizz0v76vdV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R5irKlSRBqWfdmDOVcJ_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D8sKkxQ221.uiGjRiaq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xGHnz1TratC.y5j5cJM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PENT73vSF.zAm_.qS3R.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s5OgUISYmfOw2C9d6E9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wtgkq_GESSM_uox3nQV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 Theme">
  <a:themeElements>
    <a:clrScheme name="Custom 1">
      <a:dk1>
        <a:srgbClr val="000000"/>
      </a:dk1>
      <a:lt1>
        <a:srgbClr val="FFFFFF"/>
      </a:lt1>
      <a:dk2>
        <a:srgbClr val="003192"/>
      </a:dk2>
      <a:lt2>
        <a:srgbClr val="808080"/>
      </a:lt2>
      <a:accent1>
        <a:srgbClr val="003192"/>
      </a:accent1>
      <a:accent2>
        <a:srgbClr val="004DE6"/>
      </a:accent2>
      <a:accent3>
        <a:srgbClr val="6D9EFF"/>
      </a:accent3>
      <a:accent4>
        <a:srgbClr val="B6CEFF"/>
      </a:accent4>
      <a:accent5>
        <a:srgbClr val="B2B2B2"/>
      </a:accent5>
      <a:accent6>
        <a:srgbClr val="E2E2E2"/>
      </a:accent6>
      <a:hlink>
        <a:srgbClr val="F9EFBD"/>
      </a:hlink>
      <a:folHlink>
        <a:srgbClr val="FEC2C2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E2E2"/>
        </a:solidFill>
        <a:ln w="9525">
          <a:solidFill>
            <a:srgbClr val="E2E2E2"/>
          </a:solidFill>
        </a:ln>
        <a:effectLst/>
      </a:spPr>
      <a:bodyPr tIns="90000" bIns="90000" rtlCol="0" anchor="ctr" anchorCtr="0"/>
      <a:lstStyle>
        <a:defPPr algn="ctr">
          <a:defRPr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tIns="90000" bIns="90000" rtlCol="0" anchor="t">
        <a:spAutoFit/>
      </a:bodyPr>
      <a:lstStyle>
        <a:defPPr algn="ctr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88AB7BD1-2B4E-4AA0-AAC1-8F32D37BE437}" vid="{31E7DE56-0980-41B5-8D8C-700940AB7EBC}"/>
    </a:ext>
  </a:extLst>
</a:theme>
</file>

<file path=ppt/theme/theme3.xml><?xml version="1.0" encoding="utf-8"?>
<a:theme xmlns:a="http://schemas.openxmlformats.org/drawingml/2006/main" name="1_Standard Theme">
  <a:themeElements>
    <a:clrScheme name="Custom 1">
      <a:dk1>
        <a:srgbClr val="000000"/>
      </a:dk1>
      <a:lt1>
        <a:srgbClr val="FFFFFF"/>
      </a:lt1>
      <a:dk2>
        <a:srgbClr val="003192"/>
      </a:dk2>
      <a:lt2>
        <a:srgbClr val="808080"/>
      </a:lt2>
      <a:accent1>
        <a:srgbClr val="003192"/>
      </a:accent1>
      <a:accent2>
        <a:srgbClr val="004DE6"/>
      </a:accent2>
      <a:accent3>
        <a:srgbClr val="6D9EFF"/>
      </a:accent3>
      <a:accent4>
        <a:srgbClr val="B6CEFF"/>
      </a:accent4>
      <a:accent5>
        <a:srgbClr val="B2B2B2"/>
      </a:accent5>
      <a:accent6>
        <a:srgbClr val="E2E2E2"/>
      </a:accent6>
      <a:hlink>
        <a:srgbClr val="F9EFBD"/>
      </a:hlink>
      <a:folHlink>
        <a:srgbClr val="FEC2C2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E2E2"/>
        </a:solidFill>
        <a:ln w="9525">
          <a:solidFill>
            <a:srgbClr val="E2E2E2"/>
          </a:solidFill>
        </a:ln>
        <a:effectLst/>
      </a:spPr>
      <a:bodyPr tIns="90000" bIns="90000" rtlCol="0" anchor="ctr" anchorCtr="0"/>
      <a:lstStyle>
        <a:defPPr algn="ctr">
          <a:defRPr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tIns="90000" bIns="90000" rtlCol="0" anchor="t">
        <a:spAutoFit/>
      </a:bodyPr>
      <a:lstStyle>
        <a:defPPr algn="ctr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88AB7BD1-2B4E-4AA0-AAC1-8F32D37BE437}" vid="{31E7DE56-0980-41B5-8D8C-700940AB7EB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16772</TotalTime>
  <Words>3475</Words>
  <Application>Microsoft Office PowerPoint</Application>
  <PresentationFormat>On-screen Show (4:3)</PresentationFormat>
  <Paragraphs>772</Paragraphs>
  <Slides>23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宋体</vt:lpstr>
      <vt:lpstr>Arial</vt:lpstr>
      <vt:lpstr>Calibri</vt:lpstr>
      <vt:lpstr>Courier New</vt:lpstr>
      <vt:lpstr>Times New Roman</vt:lpstr>
      <vt:lpstr>Times New Roman CE</vt:lpstr>
      <vt:lpstr>Wingdings</vt:lpstr>
      <vt:lpstr>EPS Design</vt:lpstr>
      <vt:lpstr>Standard Theme</vt:lpstr>
      <vt:lpstr>1_Standard Theme</vt:lpstr>
      <vt:lpstr>think-cell Slide</vt:lpstr>
      <vt:lpstr>Chart</vt:lpstr>
      <vt:lpstr>PowerPoint Presentation</vt:lpstr>
      <vt:lpstr>Агенда</vt:lpstr>
      <vt:lpstr>ЕПС - производни портфолио</vt:lpstr>
      <vt:lpstr>PowerPoint Presentation</vt:lpstr>
      <vt:lpstr>Постојећи капацитети и старост термоелектрана ЕПС-а</vt:lpstr>
      <vt:lpstr>Постојећи и будући капацитети и век експлоатације површинских копова угља</vt:lpstr>
      <vt:lpstr>PowerPoint Presentation</vt:lpstr>
      <vt:lpstr>Реализована финансијска средства у претходном периоду (2015-2017)</vt:lpstr>
      <vt:lpstr>PowerPoint Presentation</vt:lpstr>
      <vt:lpstr>Примери значајних инвестиционих пројеката који се реализују у ЈП ЕПС</vt:lpstr>
      <vt:lpstr>Примери значајних инвестиционих пројеката који се реализују у ЈП ЕПС</vt:lpstr>
      <vt:lpstr>Примери значајних инвестиционих пројеката који се реализују у ЈП ЕПС</vt:lpstr>
      <vt:lpstr>Примери значајних инвестиционих пројеката који се реализују у ЈП ЕПС</vt:lpstr>
      <vt:lpstr>Примери значајних инвестиционих пројеката који се реализују у ЈП ЕПС</vt:lpstr>
      <vt:lpstr>Примери значајних инвестиционих пројеката који се реализују у ЈП ЕПС</vt:lpstr>
      <vt:lpstr>Примери значајних инвестиционих пројеката који се реализују у ЈП ЕПС</vt:lpstr>
      <vt:lpstr>Инвестициони план 2018-2027. </vt:lpstr>
      <vt:lpstr>Инвестициони план 2018-2027.  (издвојени пројекти у смислу одрживог развоја)</vt:lpstr>
      <vt:lpstr>Наредни кораци у развоју значајних инвестиционих пројеката </vt:lpstr>
      <vt:lpstr>Наредни кораци у развоју значајних инвестиционих пројеката </vt:lpstr>
      <vt:lpstr>Наредни кораци у развоју значајних инвестиционих пројеката </vt:lpstr>
      <vt:lpstr>Наредни кораци у развоју значајних инвестиционих пројеката </vt:lpstr>
      <vt:lpstr>Хвала на пажњи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Наслов презентације</dc:title>
  <dc:creator>svetlanape</dc:creator>
  <cp:lastModifiedBy>Predrag Đurković</cp:lastModifiedBy>
  <cp:revision>1180</cp:revision>
  <cp:lastPrinted>2013-11-19T15:14:13Z</cp:lastPrinted>
  <dcterms:created xsi:type="dcterms:W3CDTF">2012-06-18T11:37:59Z</dcterms:created>
  <dcterms:modified xsi:type="dcterms:W3CDTF">2018-05-29T11:07:24Z</dcterms:modified>
</cp:coreProperties>
</file>