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0" r:id="rId1"/>
    <p:sldMasterId id="2147483663" r:id="rId2"/>
  </p:sldMasterIdLst>
  <p:notesMasterIdLst>
    <p:notesMasterId r:id="rId24"/>
  </p:notesMasterIdLst>
  <p:sldIdLst>
    <p:sldId id="410" r:id="rId3"/>
    <p:sldId id="439" r:id="rId4"/>
    <p:sldId id="449" r:id="rId5"/>
    <p:sldId id="454" r:id="rId6"/>
    <p:sldId id="463" r:id="rId7"/>
    <p:sldId id="453" r:id="rId8"/>
    <p:sldId id="455" r:id="rId9"/>
    <p:sldId id="437" r:id="rId10"/>
    <p:sldId id="440" r:id="rId11"/>
    <p:sldId id="441" r:id="rId12"/>
    <p:sldId id="442" r:id="rId13"/>
    <p:sldId id="457" r:id="rId14"/>
    <p:sldId id="443" r:id="rId15"/>
    <p:sldId id="459" r:id="rId16"/>
    <p:sldId id="450" r:id="rId17"/>
    <p:sldId id="461" r:id="rId18"/>
    <p:sldId id="452" r:id="rId19"/>
    <p:sldId id="451" r:id="rId20"/>
    <p:sldId id="445" r:id="rId21"/>
    <p:sldId id="436" r:id="rId22"/>
    <p:sldId id="33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E25C"/>
    <a:srgbClr val="345810"/>
    <a:srgbClr val="416E14"/>
    <a:srgbClr val="21588F"/>
    <a:srgbClr val="0000A2"/>
    <a:srgbClr val="0000C4"/>
    <a:srgbClr val="0000B4"/>
    <a:srgbClr val="00007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3" d="100"/>
          <a:sy n="83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9CE85-2BA8-4E77-91ED-99434BFB9294}" type="datetimeFigureOut">
              <a:rPr lang="sr-Latn-RS" smtClean="0"/>
              <a:t>18.10.2018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C10A-BE6D-4E21-AB89-25DAA9FBF8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75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5670550" y="192088"/>
            <a:ext cx="3343275" cy="6403975"/>
            <a:chOff x="0" y="-9"/>
            <a:chExt cx="5483" cy="4588"/>
          </a:xfrm>
        </p:grpSpPr>
        <p:sp>
          <p:nvSpPr>
            <p:cNvPr id="3" name="Freeform 3"/>
            <p:cNvSpPr>
              <a:spLocks/>
            </p:cNvSpPr>
            <p:nvPr userDrawn="1"/>
          </p:nvSpPr>
          <p:spPr bwMode="hidden">
            <a:xfrm>
              <a:off x="1632" y="-4"/>
              <a:ext cx="1737" cy="4332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4" name="Freeform 4"/>
            <p:cNvSpPr>
              <a:spLocks/>
            </p:cNvSpPr>
            <p:nvPr userDrawn="1"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hidden">
            <a:xfrm>
              <a:off x="3744" y="-4"/>
              <a:ext cx="1739" cy="4331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hidden">
            <a:xfrm>
              <a:off x="1919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hidden">
            <a:xfrm>
              <a:off x="117" y="97"/>
              <a:ext cx="3504" cy="153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hidden">
            <a:xfrm rot="2702961" flipH="1">
              <a:off x="809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hidden">
            <a:xfrm>
              <a:off x="83" y="49"/>
              <a:ext cx="3504" cy="153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hidden">
            <a:xfrm rot="1751106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hidden">
            <a:xfrm rot="-2305141">
              <a:off x="1330" y="913"/>
              <a:ext cx="3595" cy="17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hidden">
            <a:xfrm rot="3173661" flipH="1">
              <a:off x="2475" y="449"/>
              <a:ext cx="2271" cy="2369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hidden">
            <a:xfrm>
              <a:off x="3369" y="-7"/>
              <a:ext cx="1971" cy="4586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9940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752600"/>
            <a:ext cx="84582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A4CE07-2607-461E-B03A-8C7F2178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841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70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70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531E74-36A6-4742-A3EC-11C9895DC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3677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7526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815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60F9E2-558F-4FBF-8052-D66EC1610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7217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5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35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ED2-7085-437F-9AC7-E777D9B9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03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9723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6792"/>
            <a:ext cx="8458200" cy="4484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4FA7-0C81-4911-8218-0DB1AD9EF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56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A98F-1861-4C86-853C-1ED8405A9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10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016C-CB48-425C-8925-1EED3D1E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5629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AFF9-26EA-479D-AC9B-171AC74A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71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2C13-E89F-4D02-B94A-6D7F6FA87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3607"/>
      </p:ext>
    </p:extLst>
  </p:cSld>
  <p:clrMapOvr>
    <a:masterClrMapping/>
  </p:clrMapOvr>
  <p:transition spd="slow"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BAE4-65B6-4469-BF45-F6E8C0C8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2883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9723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6792"/>
            <a:ext cx="8458200" cy="4484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432641" y="6394946"/>
            <a:ext cx="4954016" cy="260796"/>
          </a:xfrm>
          <a:prstGeom prst="rect">
            <a:avLst/>
          </a:prstGeom>
        </p:spPr>
        <p:txBody>
          <a:bodyPr t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r-Latn-R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 magazin, Beograd</a:t>
            </a:r>
            <a:r>
              <a:rPr lang="en-U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 septembar </a:t>
            </a:r>
            <a:r>
              <a:rPr lang="en-U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sr-Latn-R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sr-Latn-RS" sz="11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1200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71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3F6A-B6D5-466E-BFDE-AA4646B9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1464"/>
      </p:ext>
    </p:extLst>
  </p:cSld>
  <p:clrMapOvr>
    <a:masterClrMapping/>
  </p:clrMapOvr>
  <p:transition spd="slow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F14D-8285-4480-96E3-48DD14DC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01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752600"/>
            <a:ext cx="84582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46F5-1A90-4EA0-897E-9C06A085D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4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70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70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F4ED-72F6-40EA-BE17-A2659163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92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7526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815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9314-9409-4241-BAB6-95C7EAB5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9090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D27B10-DBA9-4AB2-B4E5-C3D8BB63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56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91BEFD-EB44-4C47-993E-3A362002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98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3AD332-2BBB-4869-B3F9-7B01CD55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80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E98FC7-2982-48EE-8133-587EBA48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07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3F01DE-6B75-419F-994C-F38AF5D40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6598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11B13-0D73-40C2-8687-C06D82C9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820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1125" y="6237288"/>
            <a:ext cx="1017588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F5A3D6-B34D-424F-94F4-3DAF3D44C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779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70550" y="192088"/>
            <a:ext cx="3343275" cy="6403975"/>
            <a:chOff x="0" y="-9"/>
            <a:chExt cx="5483" cy="4588"/>
          </a:xfrm>
        </p:grpSpPr>
        <p:sp>
          <p:nvSpPr>
            <p:cNvPr id="1032" name="Freeform 3"/>
            <p:cNvSpPr>
              <a:spLocks/>
            </p:cNvSpPr>
            <p:nvPr userDrawn="1"/>
          </p:nvSpPr>
          <p:spPr bwMode="hidden">
            <a:xfrm>
              <a:off x="1632" y="-4"/>
              <a:ext cx="1737" cy="4332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1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19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117" y="97"/>
              <a:ext cx="3504" cy="153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 rot="2702961" flipH="1">
              <a:off x="809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83" y="49"/>
              <a:ext cx="3504" cy="153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6" name="Freeform 10"/>
            <p:cNvSpPr>
              <a:spLocks/>
            </p:cNvSpPr>
            <p:nvPr userDrawn="1"/>
          </p:nvSpPr>
          <p:spPr bwMode="hidden">
            <a:xfrm rot="1751106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 rot="-2305141">
              <a:off x="1330" y="913"/>
              <a:ext cx="3595" cy="17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 rot="3173661" flipH="1">
              <a:off x="2475" y="449"/>
              <a:ext cx="2271" cy="2369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hidden">
            <a:xfrm>
              <a:off x="3369" y="-7"/>
              <a:ext cx="1971" cy="4586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  <p:sp>
        <p:nvSpPr>
          <p:cNvPr id="63" name="Title 1"/>
          <p:cNvSpPr txBox="1">
            <a:spLocks/>
          </p:cNvSpPr>
          <p:nvPr userDrawn="1"/>
        </p:nvSpPr>
        <p:spPr>
          <a:xfrm>
            <a:off x="381000" y="295275"/>
            <a:ext cx="8382000" cy="82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sr-Latn-R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 userDrawn="1"/>
        </p:nvSpPr>
        <p:spPr>
          <a:xfrm>
            <a:off x="381000" y="1752600"/>
            <a:ext cx="8458200" cy="4556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sr-Latn-R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9100"/>
            <a:ext cx="81470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51520" y="5935442"/>
            <a:ext cx="1953593" cy="583663"/>
          </a:xfrm>
          <a:prstGeom prst="rect">
            <a:avLst/>
          </a:prstGeom>
          <a:effectLst>
            <a:glow rad="127000">
              <a:srgbClr val="E6F0FA">
                <a:alpha val="75000"/>
              </a:srgbClr>
            </a:glow>
          </a:effectLst>
        </p:spPr>
      </p:pic>
      <p:sp>
        <p:nvSpPr>
          <p:cNvPr id="69" name="Freeform 13"/>
          <p:cNvSpPr>
            <a:spLocks/>
          </p:cNvSpPr>
          <p:nvPr userDrawn="1"/>
        </p:nvSpPr>
        <p:spPr bwMode="hidden">
          <a:xfrm rot="4874622">
            <a:off x="3599657" y="-2561431"/>
            <a:ext cx="1201737" cy="7813675"/>
          </a:xfrm>
          <a:custGeom>
            <a:avLst/>
            <a:gdLst>
              <a:gd name="T0" fmla="*/ 0 w 1089"/>
              <a:gd name="T1" fmla="*/ 2265 h 2285"/>
              <a:gd name="T2" fmla="*/ 1030 w 1089"/>
              <a:gd name="T3" fmla="*/ 0 h 2285"/>
              <a:gd name="T4" fmla="*/ 1089 w 1089"/>
              <a:gd name="T5" fmla="*/ 0 h 2285"/>
              <a:gd name="T6" fmla="*/ 37 w 1089"/>
              <a:gd name="T7" fmla="*/ 2285 h 2285"/>
              <a:gd name="T8" fmla="*/ 0 w 1089"/>
              <a:gd name="T9" fmla="*/ 2265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2285">
                <a:moveTo>
                  <a:pt x="0" y="2265"/>
                </a:moveTo>
                <a:cubicBezTo>
                  <a:pt x="438" y="996"/>
                  <a:pt x="865" y="377"/>
                  <a:pt x="1030" y="0"/>
                </a:cubicBezTo>
                <a:cubicBezTo>
                  <a:pt x="1030" y="0"/>
                  <a:pt x="1059" y="0"/>
                  <a:pt x="1089" y="0"/>
                </a:cubicBezTo>
                <a:cubicBezTo>
                  <a:pt x="565" y="834"/>
                  <a:pt x="181" y="1853"/>
                  <a:pt x="37" y="2285"/>
                </a:cubicBezTo>
                <a:cubicBezTo>
                  <a:pt x="37" y="2285"/>
                  <a:pt x="0" y="2265"/>
                  <a:pt x="0" y="226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>
              <a:ln w="12700">
                <a:solidFill>
                  <a:schemeClr val="bg1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58125" y="6037263"/>
            <a:ext cx="86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0381CA-2274-4EED-94E1-CCECBE2DD2EB}" type="slidenum">
              <a:rPr lang="sr-Latn-RS" sz="160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sr-Latn-R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/24</a:t>
            </a:r>
            <a:endParaRPr lang="sr-Latn-RS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Freeform 13"/>
          <p:cNvSpPr>
            <a:spLocks/>
          </p:cNvSpPr>
          <p:nvPr userDrawn="1"/>
        </p:nvSpPr>
        <p:spPr bwMode="hidden">
          <a:xfrm rot="4750084">
            <a:off x="5156994" y="2859882"/>
            <a:ext cx="1201737" cy="6400800"/>
          </a:xfrm>
          <a:custGeom>
            <a:avLst/>
            <a:gdLst>
              <a:gd name="T0" fmla="*/ 0 w 1089"/>
              <a:gd name="T1" fmla="*/ 2265 h 2285"/>
              <a:gd name="T2" fmla="*/ 1030 w 1089"/>
              <a:gd name="T3" fmla="*/ 0 h 2285"/>
              <a:gd name="T4" fmla="*/ 1089 w 1089"/>
              <a:gd name="T5" fmla="*/ 0 h 2285"/>
              <a:gd name="T6" fmla="*/ 37 w 1089"/>
              <a:gd name="T7" fmla="*/ 2285 h 2285"/>
              <a:gd name="T8" fmla="*/ 0 w 1089"/>
              <a:gd name="T9" fmla="*/ 2265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2285">
                <a:moveTo>
                  <a:pt x="0" y="2265"/>
                </a:moveTo>
                <a:cubicBezTo>
                  <a:pt x="438" y="996"/>
                  <a:pt x="865" y="377"/>
                  <a:pt x="1030" y="0"/>
                </a:cubicBezTo>
                <a:cubicBezTo>
                  <a:pt x="1030" y="0"/>
                  <a:pt x="1059" y="0"/>
                  <a:pt x="1089" y="0"/>
                </a:cubicBezTo>
                <a:cubicBezTo>
                  <a:pt x="565" y="834"/>
                  <a:pt x="181" y="1853"/>
                  <a:pt x="37" y="2285"/>
                </a:cubicBezTo>
                <a:cubicBezTo>
                  <a:pt x="37" y="2285"/>
                  <a:pt x="0" y="2265"/>
                  <a:pt x="0" y="226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>
              <a:ln w="12700">
                <a:solidFill>
                  <a:schemeClr val="bg1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85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70000"/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5000"/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670550" y="192088"/>
            <a:ext cx="3343275" cy="6403975"/>
            <a:chOff x="0" y="-9"/>
            <a:chExt cx="5483" cy="4588"/>
          </a:xfrm>
        </p:grpSpPr>
        <p:sp>
          <p:nvSpPr>
            <p:cNvPr id="1032" name="Freeform 3"/>
            <p:cNvSpPr>
              <a:spLocks/>
            </p:cNvSpPr>
            <p:nvPr userDrawn="1"/>
          </p:nvSpPr>
          <p:spPr bwMode="hidden">
            <a:xfrm>
              <a:off x="1632" y="-4"/>
              <a:ext cx="1737" cy="4332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1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19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117" y="97"/>
              <a:ext cx="3504" cy="153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 rot="2702961" flipH="1">
              <a:off x="809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83" y="49"/>
              <a:ext cx="3504" cy="153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6" name="Freeform 10"/>
            <p:cNvSpPr>
              <a:spLocks/>
            </p:cNvSpPr>
            <p:nvPr userDrawn="1"/>
          </p:nvSpPr>
          <p:spPr bwMode="hidden">
            <a:xfrm rot="1751106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 rot="-2305141">
              <a:off x="1330" y="913"/>
              <a:ext cx="3595" cy="17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 rot="3173661" flipH="1">
              <a:off x="2475" y="449"/>
              <a:ext cx="2271" cy="2369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hidden">
            <a:xfrm>
              <a:off x="3369" y="-7"/>
              <a:ext cx="1971" cy="4586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  <p:sp>
        <p:nvSpPr>
          <p:cNvPr id="5533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25" y="6237288"/>
            <a:ext cx="10175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E31D4-781E-42DF-A7D8-8DB128A12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" name="Title 1"/>
          <p:cNvSpPr txBox="1">
            <a:spLocks/>
          </p:cNvSpPr>
          <p:nvPr userDrawn="1"/>
        </p:nvSpPr>
        <p:spPr>
          <a:xfrm>
            <a:off x="381000" y="295275"/>
            <a:ext cx="8382000" cy="82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sr-Latn-R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 userDrawn="1"/>
        </p:nvSpPr>
        <p:spPr>
          <a:xfrm>
            <a:off x="381000" y="1752600"/>
            <a:ext cx="8458200" cy="4556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sr-Latn-RS" dirty="0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9100"/>
            <a:ext cx="81470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51520" y="5935442"/>
            <a:ext cx="1953593" cy="583663"/>
          </a:xfrm>
          <a:prstGeom prst="rect">
            <a:avLst/>
          </a:prstGeom>
          <a:effectLst>
            <a:glow rad="127000">
              <a:srgbClr val="E6F0FA">
                <a:alpha val="75000"/>
              </a:srgbClr>
            </a:glow>
          </a:effectLst>
        </p:spPr>
      </p:pic>
      <p:sp>
        <p:nvSpPr>
          <p:cNvPr id="69" name="Freeform 13"/>
          <p:cNvSpPr>
            <a:spLocks/>
          </p:cNvSpPr>
          <p:nvPr userDrawn="1"/>
        </p:nvSpPr>
        <p:spPr bwMode="hidden">
          <a:xfrm rot="4874622">
            <a:off x="3599657" y="-2561431"/>
            <a:ext cx="1201737" cy="7813675"/>
          </a:xfrm>
          <a:custGeom>
            <a:avLst/>
            <a:gdLst>
              <a:gd name="T0" fmla="*/ 0 w 1089"/>
              <a:gd name="T1" fmla="*/ 2265 h 2285"/>
              <a:gd name="T2" fmla="*/ 1030 w 1089"/>
              <a:gd name="T3" fmla="*/ 0 h 2285"/>
              <a:gd name="T4" fmla="*/ 1089 w 1089"/>
              <a:gd name="T5" fmla="*/ 0 h 2285"/>
              <a:gd name="T6" fmla="*/ 37 w 1089"/>
              <a:gd name="T7" fmla="*/ 2285 h 2285"/>
              <a:gd name="T8" fmla="*/ 0 w 1089"/>
              <a:gd name="T9" fmla="*/ 2265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2285">
                <a:moveTo>
                  <a:pt x="0" y="2265"/>
                </a:moveTo>
                <a:cubicBezTo>
                  <a:pt x="438" y="996"/>
                  <a:pt x="865" y="377"/>
                  <a:pt x="1030" y="0"/>
                </a:cubicBezTo>
                <a:cubicBezTo>
                  <a:pt x="1030" y="0"/>
                  <a:pt x="1059" y="0"/>
                  <a:pt x="1089" y="0"/>
                </a:cubicBezTo>
                <a:cubicBezTo>
                  <a:pt x="565" y="834"/>
                  <a:pt x="181" y="1853"/>
                  <a:pt x="37" y="2285"/>
                </a:cubicBezTo>
                <a:cubicBezTo>
                  <a:pt x="37" y="2285"/>
                  <a:pt x="0" y="2265"/>
                  <a:pt x="0" y="226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>
              <a:ln w="12700">
                <a:solidFill>
                  <a:schemeClr val="bg1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85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70000"/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5000"/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829" y="147638"/>
            <a:ext cx="8619331" cy="1727200"/>
            <a:chOff x="179388" y="147638"/>
            <a:chExt cx="8856662" cy="1727200"/>
          </a:xfrm>
        </p:grpSpPr>
        <p:sp>
          <p:nvSpPr>
            <p:cNvPr id="27650" name="Rounded Rectangle 15"/>
            <p:cNvSpPr>
              <a:spLocks/>
            </p:cNvSpPr>
            <p:nvPr/>
          </p:nvSpPr>
          <p:spPr bwMode="auto">
            <a:xfrm>
              <a:off x="179388" y="147638"/>
              <a:ext cx="8856662" cy="1727200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rnd" cmpd="tri" algn="ctr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sr-Latn-RS" altLang="sr-Latn-R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590743" y="349681"/>
              <a:ext cx="4212834" cy="1258642"/>
            </a:xfrm>
            <a:prstGeom prst="rect">
              <a:avLst/>
            </a:prstGeom>
            <a:effectLst>
              <a:glow rad="127000">
                <a:schemeClr val="tx1"/>
              </a:glow>
            </a:effectLst>
          </p:spPr>
        </p:pic>
      </p:grpSp>
      <p:pic>
        <p:nvPicPr>
          <p:cNvPr id="27653" name="Picture 2" descr="C:\Users\tomislav\Documents\unks\Clanice\Lukoil\Logo_LUKOIL_s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37" y="2213698"/>
            <a:ext cx="1707895" cy="45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380" y="3306304"/>
            <a:ext cx="1131444" cy="688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65" y="3290455"/>
            <a:ext cx="454462" cy="7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http://www.targetexecutivesearch.com/sites/default/files/images/client_logo/OMV_Logo-JPG.JPG?1327059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28" y="2213698"/>
            <a:ext cx="1041951" cy="739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C:\Users\tomislav\Documents\unks\Clanice\EKO Serbia\ekoyua.d.beograd_logo_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0"/>
          <a:stretch>
            <a:fillRect/>
          </a:stretch>
        </p:blipFill>
        <p:spPr bwMode="auto">
          <a:xfrm>
            <a:off x="2113493" y="2213698"/>
            <a:ext cx="805013" cy="91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56" y="3365007"/>
            <a:ext cx="964288" cy="570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496" y="4476766"/>
            <a:ext cx="1493388" cy="280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36" y="4228389"/>
            <a:ext cx="990120" cy="49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090360" y="6453336"/>
            <a:ext cx="496328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85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7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sr-Latn-R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Balkan magazin, Beograd</a:t>
            </a:r>
            <a:r>
              <a:rPr lang="en-U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Latn-R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18. oktobar </a:t>
            </a:r>
            <a:r>
              <a:rPr lang="en-U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</a:t>
            </a:r>
            <a:r>
              <a:rPr lang="sr-Latn-R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en-US" altLang="sr-Latn-R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altLang="sr-Latn-RS" sz="1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5283671"/>
            <a:ext cx="8382000" cy="5936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DE0F3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r-Latn-RS" sz="2800" b="1" dirty="0"/>
              <a:t>Šta pokreće promene na tržištu goriva</a:t>
            </a:r>
            <a:endParaRPr lang="sr-Latn-RS" altLang="sr-Latn-RS" sz="3100" kern="0" dirty="0"/>
          </a:p>
        </p:txBody>
      </p:sp>
    </p:spTree>
    <p:extLst>
      <p:ext uri="{BB962C8B-B14F-4D97-AF65-F5344CB8AC3E}">
        <p14:creationId xmlns:p14="http://schemas.microsoft.com/office/powerpoint/2010/main" val="17982587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Iskorišćenost kapaciteta u transportu putnika</a:t>
            </a:r>
            <a:endParaRPr lang="en-US" altLang="sr-Latn-RS" sz="2400" dirty="0" smtClean="0"/>
          </a:p>
        </p:txBody>
      </p:sp>
      <p:pic>
        <p:nvPicPr>
          <p:cNvPr id="3075" name="Picture 3" descr="C:\Users\tomislav\Documents\unks\Clanice\Jugoinspekt\Jugoinspekt Sutomore 2018\Research\eea_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41" y="908720"/>
            <a:ext cx="2251918" cy="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000" y="764704"/>
            <a:ext cx="9000000" cy="4962128"/>
            <a:chOff x="72000" y="764704"/>
            <a:chExt cx="9000000" cy="4962128"/>
          </a:xfrm>
        </p:grpSpPr>
        <p:pic>
          <p:nvPicPr>
            <p:cNvPr id="3074" name="Picture 2" descr="C:\Users\tomislav\Documents\unks\Clanice\Jugoinspekt\Jugoinspekt Sutomore 2018\Research\term29_2008_assessmentv1_figure1.gif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" y="764704"/>
              <a:ext cx="9000000" cy="496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67544" y="4941168"/>
              <a:ext cx="7488832" cy="216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263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pl-PL" altLang="sr-Latn-RS" sz="2400" dirty="0" smtClean="0"/>
              <a:t>Dnevna eksploatacija putničkih vozila</a:t>
            </a:r>
            <a:endParaRPr lang="en-US" altLang="sr-Latn-RS" sz="2400" dirty="0" smtClean="0"/>
          </a:p>
        </p:txBody>
      </p:sp>
      <p:pic>
        <p:nvPicPr>
          <p:cNvPr id="6" name="Picture 3" descr="C:\Users\tomislav\Documents\unks\Clanice\Jugoinspekt\Jugoinspekt Sutomore 2018\Research\eea_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621148"/>
            <a:ext cx="2251918" cy="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56693"/>
            <a:ext cx="3600000" cy="213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600000" cy="2146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04" y="4046503"/>
            <a:ext cx="3600000" cy="23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03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pl-PL" altLang="sr-Latn-RS" sz="2400" dirty="0" smtClean="0"/>
              <a:t>Prosečno </a:t>
            </a:r>
            <a:r>
              <a:rPr lang="pl-PL" altLang="sr-Latn-RS" sz="2400" dirty="0"/>
              <a:t>trajanje vožnje putničkih </a:t>
            </a:r>
            <a:r>
              <a:rPr lang="pl-PL" altLang="sr-Latn-RS" sz="2400" dirty="0" smtClean="0"/>
              <a:t>vozila</a:t>
            </a:r>
            <a:br>
              <a:rPr lang="pl-PL" altLang="sr-Latn-RS" sz="2400" dirty="0" smtClean="0"/>
            </a:br>
            <a:r>
              <a:rPr lang="pl-PL" altLang="sr-Latn-RS" sz="2400" dirty="0" smtClean="0"/>
              <a:t>radnim </a:t>
            </a:r>
            <a:r>
              <a:rPr lang="pl-PL" altLang="sr-Latn-RS" sz="2400" dirty="0"/>
              <a:t>danom</a:t>
            </a:r>
            <a:endParaRPr lang="en-US" altLang="sr-Latn-R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/>
          <a:stretch/>
        </p:blipFill>
        <p:spPr>
          <a:xfrm>
            <a:off x="80119" y="980728"/>
            <a:ext cx="8983762" cy="4760374"/>
          </a:xfrm>
          <a:prstGeom prst="rect">
            <a:avLst/>
          </a:prstGeom>
        </p:spPr>
      </p:pic>
      <p:pic>
        <p:nvPicPr>
          <p:cNvPr id="6" name="Picture 3" descr="C:\Users\tomislav\Documents\unks\Clanice\Jugoinspekt\Jugoinspekt Sutomore 2018\Research\eea_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251918" cy="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148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pl-PL" altLang="sr-Latn-RS" sz="2400" dirty="0" smtClean="0"/>
              <a:t>Električna vozila i emisija CO</a:t>
            </a:r>
            <a:r>
              <a:rPr lang="pl-PL" altLang="sr-Latn-RS" sz="2400" baseline="-25000" dirty="0" smtClean="0"/>
              <a:t>2</a:t>
            </a:r>
            <a:endParaRPr lang="en-US" altLang="sr-Latn-RS" sz="2400" baseline="-25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5"/>
          <a:stretch/>
        </p:blipFill>
        <p:spPr bwMode="auto">
          <a:xfrm>
            <a:off x="1159331" y="620688"/>
            <a:ext cx="6941061" cy="52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0675" r="66349" b="-1276"/>
          <a:stretch/>
        </p:blipFill>
        <p:spPr bwMode="auto">
          <a:xfrm>
            <a:off x="3923928" y="1052736"/>
            <a:ext cx="2251952" cy="7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2327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576064"/>
          </a:xfrm>
        </p:spPr>
        <p:txBody>
          <a:bodyPr/>
          <a:lstStyle/>
          <a:p>
            <a:r>
              <a:rPr lang="sr-Latn-RS" dirty="0" smtClean="0"/>
              <a:t>Ciljevi EK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12" y="764704"/>
            <a:ext cx="8852792" cy="5112568"/>
          </a:xfrm>
        </p:spPr>
        <p:txBody>
          <a:bodyPr/>
          <a:lstStyle/>
          <a:p>
            <a:r>
              <a:rPr lang="sr-Latn-RS" sz="2700" dirty="0" smtClean="0"/>
              <a:t>u cilju smanjenje CO</a:t>
            </a:r>
            <a:r>
              <a:rPr lang="sr-Latn-RS" sz="2700" baseline="-25000" dirty="0" smtClean="0"/>
              <a:t>2 </a:t>
            </a:r>
            <a:r>
              <a:rPr lang="sr-Latn-RS" sz="2700" dirty="0" smtClean="0"/>
              <a:t>emisije za automobile i laka dostavna vozila, udeo EV do </a:t>
            </a:r>
            <a:r>
              <a:rPr lang="sr-Latn-RS" sz="2700" dirty="0" smtClean="0"/>
              <a:t>2030 </a:t>
            </a:r>
            <a:r>
              <a:rPr lang="sr-Latn-RS" sz="2700" dirty="0" smtClean="0"/>
              <a:t>30%</a:t>
            </a:r>
          </a:p>
          <a:p>
            <a:r>
              <a:rPr lang="pt-BR" sz="2700" dirty="0"/>
              <a:t>Evropsku udruženje proizvođača automobila </a:t>
            </a:r>
          </a:p>
          <a:p>
            <a:r>
              <a:rPr lang="pt-BR" sz="2700" dirty="0"/>
              <a:t>(</a:t>
            </a:r>
            <a:r>
              <a:rPr lang="pt-BR" sz="2700" dirty="0" smtClean="0"/>
              <a:t>ACEA</a:t>
            </a:r>
            <a:r>
              <a:rPr lang="sr-Latn-RS" sz="2700" dirty="0" smtClean="0"/>
              <a:t>) tvrdi da je to nerealno:</a:t>
            </a:r>
          </a:p>
          <a:p>
            <a:pPr lvl="1"/>
            <a:r>
              <a:rPr lang="sr-Latn-RS" sz="2700" dirty="0" smtClean="0"/>
              <a:t>prodaja EV uskoro mora da dostigne polovinu ukupne prodaje </a:t>
            </a:r>
          </a:p>
          <a:p>
            <a:pPr lvl="1"/>
            <a:r>
              <a:rPr lang="sr-Latn-RS" sz="2700" dirty="0" smtClean="0"/>
              <a:t>Otvaranje 700.000 stanica za punjenje godišnje</a:t>
            </a:r>
          </a:p>
          <a:p>
            <a:pPr lvl="1"/>
            <a:r>
              <a:rPr lang="sr-Latn-RS" sz="2700" dirty="0" smtClean="0"/>
              <a:t>Potrebno je 84 </a:t>
            </a:r>
            <a:r>
              <a:rPr lang="sr-Latn-RS" sz="2700" dirty="0"/>
              <a:t>puta više </a:t>
            </a:r>
            <a:r>
              <a:rPr lang="sr-Latn-RS" sz="2700" dirty="0" smtClean="0"/>
              <a:t>stanica za punjenje nego danas, a problem je i neravnoteže, jer </a:t>
            </a:r>
            <a:r>
              <a:rPr lang="pt-BR" sz="2700" dirty="0" smtClean="0"/>
              <a:t>Holandij</a:t>
            </a:r>
            <a:r>
              <a:rPr lang="sr-Latn-RS" sz="2700" dirty="0" smtClean="0"/>
              <a:t>a</a:t>
            </a:r>
            <a:r>
              <a:rPr lang="pt-BR" sz="2700" dirty="0" smtClean="0"/>
              <a:t>, Nemačk</a:t>
            </a:r>
            <a:r>
              <a:rPr lang="sr-Latn-RS" sz="2700" dirty="0" smtClean="0"/>
              <a:t>a</a:t>
            </a:r>
            <a:r>
              <a:rPr lang="pt-BR" sz="2700" dirty="0" smtClean="0"/>
              <a:t>, Francusk</a:t>
            </a:r>
            <a:r>
              <a:rPr lang="sr-Latn-RS" sz="2700" dirty="0" smtClean="0"/>
              <a:t>a</a:t>
            </a:r>
            <a:r>
              <a:rPr lang="pt-BR" sz="2700" dirty="0" smtClean="0"/>
              <a:t> i Britanij</a:t>
            </a:r>
            <a:r>
              <a:rPr lang="sr-Latn-RS" sz="2700" dirty="0" smtClean="0"/>
              <a:t>a danas imaju ¾ svih stanica za punjenje u Evropi</a:t>
            </a:r>
            <a:endParaRPr lang="pt-BR" sz="2700" dirty="0"/>
          </a:p>
          <a:p>
            <a:pPr lvl="1"/>
            <a:endParaRPr lang="pt-BR" sz="2700" dirty="0"/>
          </a:p>
          <a:p>
            <a:endParaRPr lang="sr-Latn-RS" sz="2700" dirty="0" smtClean="0"/>
          </a:p>
        </p:txBody>
      </p:sp>
    </p:spTree>
    <p:extLst>
      <p:ext uri="{BB962C8B-B14F-4D97-AF65-F5344CB8AC3E}">
        <p14:creationId xmlns:p14="http://schemas.microsoft.com/office/powerpoint/2010/main" val="33517229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Potrošnja goriva u Evropskoj uniji i Srbiji</a:t>
            </a:r>
            <a:endParaRPr lang="en-US" altLang="sr-Latn-RS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22338"/>
            <a:ext cx="849312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tomislav\Documents\unks\Clanice\Jugoinspekt\Jugoinspekt Sutomore 2018\Research\estatBanne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33" y="922338"/>
            <a:ext cx="925534" cy="4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75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pl-PL" altLang="sr-Latn-RS" sz="2400" dirty="0"/>
              <a:t>Akcize na motorna goriva od 2010-2018. godine</a:t>
            </a:r>
            <a:endParaRPr lang="en-US" altLang="sr-Latn-R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" y="1556792"/>
            <a:ext cx="89634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312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Potrošnja na osnovu naplate akcize u Srbiji</a:t>
            </a:r>
            <a:endParaRPr lang="en-US" altLang="sr-Latn-R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4" y="764704"/>
            <a:ext cx="8555292" cy="503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44"/>
            <a:ext cx="1318691" cy="43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25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Struktura potrošnja goriva u Srbiji</a:t>
            </a:r>
            <a:endParaRPr lang="en-US" altLang="sr-Latn-RS" sz="2400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2024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" y="155679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2788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Nacrt Zakona o klimatskim promenama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20" y="1968624"/>
            <a:ext cx="8564760" cy="4484712"/>
          </a:xfrm>
        </p:spPr>
        <p:txBody>
          <a:bodyPr/>
          <a:lstStyle/>
          <a:p>
            <a:r>
              <a:rPr lang="sr-Latn-RS" dirty="0" smtClean="0"/>
              <a:t>ustanovljenje sistema </a:t>
            </a:r>
            <a:r>
              <a:rPr lang="sr-Latn-RS" dirty="0"/>
              <a:t>za smanjenje emisije gasova sa efektom staklene </a:t>
            </a:r>
            <a:r>
              <a:rPr lang="sr-Latn-RS" dirty="0" smtClean="0"/>
              <a:t>bašte</a:t>
            </a:r>
          </a:p>
          <a:p>
            <a:r>
              <a:rPr lang="sr-Latn-RS" dirty="0" smtClean="0"/>
              <a:t>usklađivanje politika u više resora vlade</a:t>
            </a:r>
          </a:p>
          <a:p>
            <a:endParaRPr lang="sr-Latn-RS" dirty="0" smtClean="0"/>
          </a:p>
          <a:p>
            <a:pPr algn="ctr"/>
            <a:r>
              <a:rPr lang="sr-Latn-RS" dirty="0" smtClean="0"/>
              <a:t>Ključna stvar je realna procena nacionalni kapaciteti </a:t>
            </a:r>
            <a:r>
              <a:rPr lang="sr-Latn-RS" dirty="0"/>
              <a:t>za </a:t>
            </a:r>
            <a:r>
              <a:rPr lang="sr-Latn-RS" dirty="0" err="1" smtClean="0"/>
              <a:t>primenjivost</a:t>
            </a:r>
            <a:r>
              <a:rPr lang="sr-Latn-RS" dirty="0" smtClean="0"/>
              <a:t> Zakona</a:t>
            </a:r>
          </a:p>
          <a:p>
            <a:pPr lvl="1"/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870771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576064"/>
          </a:xfrm>
        </p:spPr>
        <p:txBody>
          <a:bodyPr/>
          <a:lstStyle/>
          <a:p>
            <a:r>
              <a:rPr lang="sr-Latn-RS" dirty="0" smtClean="0"/>
              <a:t>Generatori promena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458200" cy="4484712"/>
          </a:xfrm>
        </p:spPr>
        <p:txBody>
          <a:bodyPr/>
          <a:lstStyle/>
          <a:p>
            <a:r>
              <a:rPr lang="sr-Latn-RS" dirty="0" smtClean="0"/>
              <a:t>ispunjenja </a:t>
            </a:r>
            <a:r>
              <a:rPr lang="sr-Latn-RS" dirty="0"/>
              <a:t>obaveza </a:t>
            </a:r>
            <a:r>
              <a:rPr lang="sr-Latn-RS" dirty="0" smtClean="0"/>
              <a:t>definisanih:</a:t>
            </a:r>
          </a:p>
          <a:p>
            <a:pPr lvl="1"/>
            <a:r>
              <a:rPr lang="sr-Latn-RS" dirty="0" smtClean="0"/>
              <a:t>okvirnom konvencijom </a:t>
            </a:r>
            <a:r>
              <a:rPr lang="sr-Latn-RS" dirty="0"/>
              <a:t>UN o promeni </a:t>
            </a:r>
            <a:r>
              <a:rPr lang="sr-Latn-RS" dirty="0" smtClean="0"/>
              <a:t>klime</a:t>
            </a:r>
          </a:p>
          <a:p>
            <a:pPr lvl="1"/>
            <a:r>
              <a:rPr lang="sr-Latn-RS" dirty="0" smtClean="0"/>
              <a:t>Kjoto protokolom</a:t>
            </a:r>
          </a:p>
          <a:p>
            <a:pPr lvl="1"/>
            <a:r>
              <a:rPr lang="sr-Latn-RS" dirty="0" smtClean="0"/>
              <a:t>Doha amandmanom </a:t>
            </a:r>
            <a:r>
              <a:rPr lang="sr-Latn-RS" dirty="0"/>
              <a:t>na Kjoto protokol i </a:t>
            </a:r>
            <a:endParaRPr lang="sr-Latn-RS" dirty="0" smtClean="0"/>
          </a:p>
          <a:p>
            <a:pPr lvl="1"/>
            <a:r>
              <a:rPr lang="sr-Latn-RS" dirty="0" smtClean="0"/>
              <a:t>sporazumom </a:t>
            </a:r>
            <a:r>
              <a:rPr lang="sr-Latn-RS" dirty="0"/>
              <a:t>iz </a:t>
            </a:r>
            <a:r>
              <a:rPr lang="sr-Latn-RS" dirty="0" smtClean="0"/>
              <a:t>Pariza</a:t>
            </a:r>
          </a:p>
          <a:p>
            <a:r>
              <a:rPr lang="sr-Latn-RS" dirty="0" smtClean="0"/>
              <a:t>Unapređenje SUS motora</a:t>
            </a:r>
            <a:endParaRPr lang="en-GB" dirty="0" smtClean="0"/>
          </a:p>
          <a:p>
            <a:r>
              <a:rPr lang="en-GB" dirty="0" smtClean="0"/>
              <a:t>Novi </a:t>
            </a:r>
            <a:r>
              <a:rPr lang="en-GB" dirty="0" err="1" smtClean="0"/>
              <a:t>energenti</a:t>
            </a:r>
            <a:endParaRPr lang="sr-Latn-RS" dirty="0" smtClean="0"/>
          </a:p>
          <a:p>
            <a:r>
              <a:rPr lang="sr-Latn-RS" dirty="0" smtClean="0"/>
              <a:t>Tehnološki i organizacioni preokreti u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sr-Latn-RS" dirty="0" smtClean="0"/>
              <a:t>transport</a:t>
            </a:r>
            <a:r>
              <a:rPr lang="en-GB" dirty="0" smtClean="0"/>
              <a:t>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612807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Zaključak</a:t>
            </a:r>
            <a:endParaRPr lang="en-US" alt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8310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 idx="4294967295"/>
          </p:nvPr>
        </p:nvSpPr>
        <p:spPr>
          <a:xfrm>
            <a:off x="61664" y="2815952"/>
            <a:ext cx="8686800" cy="1981200"/>
          </a:xfrm>
        </p:spPr>
        <p:txBody>
          <a:bodyPr/>
          <a:lstStyle/>
          <a:p>
            <a:pPr marL="342900" indent="-342900"/>
            <a:r>
              <a:rPr lang="en-US" altLang="sr-Latn-RS" sz="2400" dirty="0" smtClean="0">
                <a:solidFill>
                  <a:schemeClr val="tx2"/>
                </a:solidFill>
              </a:rPr>
              <a:t/>
            </a:r>
            <a:br>
              <a:rPr lang="en-US" altLang="sr-Latn-RS" sz="2400" dirty="0" smtClean="0">
                <a:solidFill>
                  <a:schemeClr val="tx2"/>
                </a:solidFill>
              </a:rPr>
            </a:br>
            <a:r>
              <a:rPr lang="en-US" altLang="sr-Latn-RS" dirty="0" err="1" smtClean="0">
                <a:solidFill>
                  <a:schemeClr val="tx2"/>
                </a:solidFill>
              </a:rPr>
              <a:t>Udruženje</a:t>
            </a:r>
            <a:r>
              <a:rPr lang="en-US" altLang="sr-Latn-RS" dirty="0" smtClean="0">
                <a:solidFill>
                  <a:schemeClr val="tx2"/>
                </a:solidFill>
              </a:rPr>
              <a:t> </a:t>
            </a:r>
            <a:r>
              <a:rPr lang="en-US" altLang="sr-Latn-RS" dirty="0" err="1" smtClean="0">
                <a:solidFill>
                  <a:schemeClr val="tx2"/>
                </a:solidFill>
              </a:rPr>
              <a:t>naftnih</a:t>
            </a:r>
            <a:r>
              <a:rPr lang="en-US" altLang="sr-Latn-RS" dirty="0" smtClean="0">
                <a:solidFill>
                  <a:schemeClr val="tx2"/>
                </a:solidFill>
              </a:rPr>
              <a:t> </a:t>
            </a:r>
            <a:r>
              <a:rPr lang="en-US" altLang="sr-Latn-RS" dirty="0" err="1" smtClean="0">
                <a:solidFill>
                  <a:schemeClr val="tx2"/>
                </a:solidFill>
              </a:rPr>
              <a:t>kompanija</a:t>
            </a:r>
            <a:r>
              <a:rPr lang="en-US" altLang="sr-Latn-RS" dirty="0" smtClean="0">
                <a:solidFill>
                  <a:schemeClr val="tx2"/>
                </a:solidFill>
              </a:rPr>
              <a:t> </a:t>
            </a:r>
            <a:r>
              <a:rPr lang="en-US" altLang="sr-Latn-RS" dirty="0" err="1" smtClean="0">
                <a:solidFill>
                  <a:schemeClr val="tx2"/>
                </a:solidFill>
              </a:rPr>
              <a:t>Srbije</a:t>
            </a:r>
            <a:r>
              <a:rPr lang="sr-Latn-RS" altLang="sr-Latn-RS" sz="2400" dirty="0" smtClean="0">
                <a:solidFill>
                  <a:schemeClr val="tx2"/>
                </a:solidFill>
              </a:rPr>
              <a:t/>
            </a:r>
            <a:br>
              <a:rPr lang="sr-Latn-RS" altLang="sr-Latn-RS" sz="2400" dirty="0" smtClean="0">
                <a:solidFill>
                  <a:schemeClr val="tx2"/>
                </a:solidFill>
              </a:rPr>
            </a:br>
            <a:r>
              <a:rPr lang="en-US" altLang="sr-Latn-RS" sz="2400" dirty="0" smtClean="0">
                <a:solidFill>
                  <a:schemeClr val="tx2"/>
                </a:solidFill>
              </a:rPr>
              <a:t/>
            </a:r>
            <a:br>
              <a:rPr lang="en-US" altLang="sr-Latn-RS" sz="2400" dirty="0" smtClean="0">
                <a:solidFill>
                  <a:schemeClr val="tx2"/>
                </a:solidFill>
              </a:rPr>
            </a:br>
            <a:r>
              <a:rPr lang="sr-Latn-RS" altLang="sr-Latn-RS" sz="2000" b="0" dirty="0" smtClean="0">
                <a:solidFill>
                  <a:schemeClr val="tx2"/>
                </a:solidFill>
              </a:rPr>
              <a:t>www.unks.rs</a:t>
            </a:r>
            <a:endParaRPr lang="en-US" altLang="sr-Latn-RS" sz="2400" b="0" dirty="0" smtClean="0">
              <a:solidFill>
                <a:schemeClr val="tx2"/>
              </a:solidFill>
            </a:endParaRPr>
          </a:p>
        </p:txBody>
      </p:sp>
      <p:sp>
        <p:nvSpPr>
          <p:cNvPr id="51203" name="Title 2"/>
          <p:cNvSpPr txBox="1">
            <a:spLocks/>
          </p:cNvSpPr>
          <p:nvPr/>
        </p:nvSpPr>
        <p:spPr bwMode="auto">
          <a:xfrm>
            <a:off x="1776164" y="5689848"/>
            <a:ext cx="5257800" cy="6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/>
            <a:r>
              <a:rPr lang="en-US" altLang="sr-Latn-RS" sz="2000" b="1" i="1" dirty="0">
                <a:solidFill>
                  <a:schemeClr val="accent6">
                    <a:lumMod val="75000"/>
                  </a:schemeClr>
                </a:solidFill>
              </a:rPr>
              <a:t>Tomislav </a:t>
            </a:r>
            <a:r>
              <a:rPr lang="en-US" altLang="sr-Latn-RS" sz="2000" b="1" i="1" dirty="0" err="1">
                <a:solidFill>
                  <a:schemeClr val="accent6">
                    <a:lumMod val="75000"/>
                  </a:schemeClr>
                </a:solidFill>
              </a:rPr>
              <a:t>Mićović</a:t>
            </a:r>
            <a:r>
              <a:rPr lang="en-US" altLang="sr-Latn-R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sr-Latn-RS" sz="2000" b="1" i="1" dirty="0" err="1">
                <a:solidFill>
                  <a:schemeClr val="accent6">
                    <a:lumMod val="75000"/>
                  </a:schemeClr>
                </a:solidFill>
              </a:rPr>
              <a:t>generalni</a:t>
            </a:r>
            <a:r>
              <a:rPr lang="en-US" altLang="sr-Latn-R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sr-Latn-R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sekretar</a:t>
            </a:r>
            <a:endParaRPr lang="sr-Latn-RS" altLang="sr-Latn-RS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ctr" eaLnBrk="1" hangingPunct="1"/>
            <a:r>
              <a:rPr lang="en-GB" altLang="sr-Latn-RS" sz="2000" b="1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sr-Latn-RS" altLang="sr-Latn-R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omislav.micovic</a:t>
            </a:r>
            <a:r>
              <a:rPr lang="en-GB" altLang="sr-Latn-RS" sz="2000" b="1" i="1" dirty="0" smtClean="0">
                <a:solidFill>
                  <a:schemeClr val="accent6">
                    <a:lumMod val="75000"/>
                  </a:schemeClr>
                </a:solidFill>
              </a:rPr>
              <a:t>@unks.rs</a:t>
            </a:r>
            <a:endParaRPr lang="en-US" altLang="sr-Latn-RS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15"/>
          <p:cNvSpPr>
            <a:spLocks/>
          </p:cNvSpPr>
          <p:nvPr/>
        </p:nvSpPr>
        <p:spPr bwMode="auto">
          <a:xfrm>
            <a:off x="179388" y="147638"/>
            <a:ext cx="8856662" cy="1727200"/>
          </a:xfrm>
          <a:prstGeom prst="roundRect">
            <a:avLst>
              <a:gd name="adj" fmla="val 0"/>
            </a:avLst>
          </a:prstGeom>
          <a:solidFill>
            <a:srgbClr val="FFFF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cmpd="tri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sr-Latn-RS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501302" y="349681"/>
            <a:ext cx="4212834" cy="1258642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5484821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576064"/>
          </a:xfrm>
        </p:spPr>
        <p:txBody>
          <a:bodyPr/>
          <a:lstStyle/>
          <a:p>
            <a:r>
              <a:rPr lang="sr-Latn-RS" dirty="0" smtClean="0"/>
              <a:t>Politika zaštite životne sredine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458200" cy="4484712"/>
          </a:xfrm>
        </p:spPr>
        <p:txBody>
          <a:bodyPr/>
          <a:lstStyle/>
          <a:p>
            <a:r>
              <a:rPr lang="sr-Latn-RS" dirty="0" smtClean="0"/>
              <a:t>Smanjenje emisije CO</a:t>
            </a:r>
            <a:r>
              <a:rPr lang="sr-Latn-RS" baseline="-25000" dirty="0" smtClean="0"/>
              <a:t>2</a:t>
            </a:r>
            <a:r>
              <a:rPr lang="sr-Latn-RS" dirty="0" smtClean="0"/>
              <a:t> u saobraćaju</a:t>
            </a:r>
            <a:endParaRPr lang="sr-Latn-RS" baseline="-25000" dirty="0" smtClean="0"/>
          </a:p>
          <a:p>
            <a:pPr lvl="1"/>
            <a:r>
              <a:rPr lang="sr-Latn-RS" dirty="0" smtClean="0"/>
              <a:t>smanjenje potrošnje energije u transportu</a:t>
            </a:r>
          </a:p>
          <a:p>
            <a:pPr lvl="2"/>
            <a:r>
              <a:rPr lang="sr-Latn-RS" dirty="0" err="1"/>
              <a:t>j</a:t>
            </a:r>
            <a:r>
              <a:rPr lang="en-GB" dirty="0" smtClean="0"/>
              <a:t>a</a:t>
            </a:r>
            <a:r>
              <a:rPr lang="sr-Latn-RS" dirty="0"/>
              <a:t>č</a:t>
            </a:r>
            <a:r>
              <a:rPr lang="en-GB" dirty="0" err="1" smtClean="0"/>
              <a:t>anje</a:t>
            </a:r>
            <a:r>
              <a:rPr lang="en-GB" dirty="0" smtClean="0"/>
              <a:t> </a:t>
            </a:r>
            <a:r>
              <a:rPr lang="en-GB" dirty="0" err="1" smtClean="0"/>
              <a:t>javnog</a:t>
            </a:r>
            <a:r>
              <a:rPr lang="en-GB" dirty="0" smtClean="0"/>
              <a:t> </a:t>
            </a:r>
            <a:r>
              <a:rPr lang="en-GB" dirty="0" err="1" smtClean="0"/>
              <a:t>prev</a:t>
            </a:r>
            <a:r>
              <a:rPr lang="sr-Latn-RS" dirty="0" err="1" smtClean="0"/>
              <a:t>oza</a:t>
            </a:r>
            <a:endParaRPr lang="en-GB" dirty="0" smtClean="0"/>
          </a:p>
          <a:p>
            <a:pPr lvl="2"/>
            <a:r>
              <a:rPr lang="sr-Latn-RS" dirty="0" smtClean="0"/>
              <a:t>smanjenje maksimalne brzine kretanja vozila</a:t>
            </a:r>
          </a:p>
          <a:p>
            <a:pPr lvl="2"/>
            <a:r>
              <a:rPr lang="sr-Latn-RS" dirty="0" smtClean="0"/>
              <a:t>povećanjem troškova „registracije“ vozila</a:t>
            </a:r>
          </a:p>
          <a:p>
            <a:pPr lvl="2"/>
            <a:r>
              <a:rPr lang="sr-Latn-RS" dirty="0" smtClean="0"/>
              <a:t>povećanje broja putnika po vozilu</a:t>
            </a:r>
          </a:p>
          <a:p>
            <a:pPr lvl="2"/>
            <a:r>
              <a:rPr lang="sr-Latn-RS" dirty="0" smtClean="0"/>
              <a:t>…</a:t>
            </a:r>
          </a:p>
          <a:p>
            <a:pPr lvl="1"/>
            <a:r>
              <a:rPr lang="sr-Latn-RS" dirty="0" smtClean="0"/>
              <a:t>smanjenje </a:t>
            </a:r>
            <a:r>
              <a:rPr lang="sr-Latn-RS" dirty="0"/>
              <a:t>zavisnosti </a:t>
            </a:r>
            <a:r>
              <a:rPr lang="sr-Latn-RS" dirty="0" smtClean="0"/>
              <a:t>od nafte</a:t>
            </a:r>
          </a:p>
          <a:p>
            <a:pPr lvl="2"/>
            <a:r>
              <a:rPr lang="sr-Latn-RS" dirty="0" smtClean="0"/>
              <a:t>Razvoj infrastrukture i afirmisanje potrošnje alternativnih goriva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8013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576064"/>
          </a:xfrm>
        </p:spPr>
        <p:txBody>
          <a:bodyPr/>
          <a:lstStyle/>
          <a:p>
            <a:r>
              <a:rPr lang="sr-Latn-RS" dirty="0" smtClean="0"/>
              <a:t>Alternativna goriva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12" y="1556792"/>
            <a:ext cx="8708776" cy="4484712"/>
          </a:xfrm>
        </p:spPr>
        <p:txBody>
          <a:bodyPr/>
          <a:lstStyle/>
          <a:p>
            <a:r>
              <a:rPr lang="sr-Latn-RS" dirty="0" smtClean="0"/>
              <a:t>Vodonik</a:t>
            </a:r>
          </a:p>
          <a:p>
            <a:r>
              <a:rPr lang="sr-Latn-RS" dirty="0" err="1" smtClean="0"/>
              <a:t>Biogoriva</a:t>
            </a:r>
            <a:r>
              <a:rPr lang="sr-Latn-RS" dirty="0" smtClean="0"/>
              <a:t> (</a:t>
            </a:r>
            <a:r>
              <a:rPr lang="sr-Latn-RS" dirty="0" err="1" smtClean="0"/>
              <a:t>bioetanol</a:t>
            </a:r>
            <a:r>
              <a:rPr lang="sr-Latn-RS" dirty="0" smtClean="0"/>
              <a:t>, </a:t>
            </a:r>
            <a:r>
              <a:rPr lang="sr-Latn-RS" dirty="0" err="1" smtClean="0"/>
              <a:t>biodizel</a:t>
            </a:r>
            <a:r>
              <a:rPr lang="sr-Latn-RS" dirty="0" smtClean="0"/>
              <a:t>, ETBE, MTBE)</a:t>
            </a:r>
          </a:p>
          <a:p>
            <a:r>
              <a:rPr lang="sr-Latn-RS" dirty="0" smtClean="0"/>
              <a:t>Sintetska goriva (FT dizel, </a:t>
            </a:r>
            <a:r>
              <a:rPr lang="sr-Latn-RS" dirty="0" err="1" smtClean="0"/>
              <a:t>hidrognizovano</a:t>
            </a:r>
            <a:r>
              <a:rPr lang="sr-Latn-RS" dirty="0" smtClean="0"/>
              <a:t> biljno ulje, metanol, …)</a:t>
            </a:r>
          </a:p>
          <a:p>
            <a:r>
              <a:rPr lang="sr-Latn-RS" dirty="0" smtClean="0"/>
              <a:t>Prirodni gas (CNG i LNG)</a:t>
            </a:r>
          </a:p>
          <a:p>
            <a:r>
              <a:rPr lang="sr-Latn-RS" dirty="0" smtClean="0"/>
              <a:t>Tečni naftni gas (LPG)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532279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4" y="188640"/>
            <a:ext cx="8755904" cy="576064"/>
          </a:xfrm>
        </p:spPr>
        <p:txBody>
          <a:bodyPr/>
          <a:lstStyle/>
          <a:p>
            <a:r>
              <a:rPr lang="sr-Latn-RS" sz="3100" dirty="0" smtClean="0"/>
              <a:t>Broj vozila sa ugrađenim CNG uređajem</a:t>
            </a:r>
            <a:br>
              <a:rPr lang="sr-Latn-RS" sz="3100" dirty="0" smtClean="0"/>
            </a:br>
            <a:r>
              <a:rPr lang="sr-Latn-RS" sz="3100" dirty="0" smtClean="0"/>
              <a:t>u Srbiji</a:t>
            </a:r>
            <a:endParaRPr lang="sr-Latn-RS" sz="3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4" y="980728"/>
            <a:ext cx="85234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23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576064"/>
          </a:xfrm>
        </p:spPr>
        <p:txBody>
          <a:bodyPr/>
          <a:lstStyle/>
          <a:p>
            <a:r>
              <a:rPr lang="sr-Latn-RS" dirty="0" smtClean="0"/>
              <a:t>Obeležavanje alternativnih goriva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688747" cy="34380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1124744"/>
            <a:ext cx="31683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85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7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D9D9"/>
              </a:buClr>
              <a:buSzPct val="6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r-Latn-RS" kern="0" dirty="0"/>
              <a:t>EN </a:t>
            </a:r>
            <a:r>
              <a:rPr lang="sr-Latn-RS" kern="0" dirty="0" smtClean="0"/>
              <a:t>16942</a:t>
            </a:r>
          </a:p>
          <a:p>
            <a:pPr marL="0" indent="0">
              <a:buNone/>
            </a:pPr>
            <a:r>
              <a:rPr lang="sr-Latn-RS" kern="0" dirty="0" smtClean="0"/>
              <a:t>12.10.2018.</a:t>
            </a:r>
          </a:p>
          <a:p>
            <a:pPr marL="0" indent="0">
              <a:buNone/>
            </a:pPr>
            <a:r>
              <a:rPr lang="sr-Latn-RS" kern="0" dirty="0" err="1" smtClean="0"/>
              <a:t>Ozneke</a:t>
            </a:r>
            <a:r>
              <a:rPr lang="sr-Latn-RS" kern="0" dirty="0" smtClean="0"/>
              <a:t> za vozila na električni pogon su u pripremi</a:t>
            </a:r>
            <a:endParaRPr lang="sr-Latn-R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77" y="1845784"/>
            <a:ext cx="1368152" cy="3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45" y="1844824"/>
            <a:ext cx="1387735" cy="34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891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382000" cy="576064"/>
          </a:xfrm>
        </p:spPr>
        <p:txBody>
          <a:bodyPr/>
          <a:lstStyle/>
          <a:p>
            <a:r>
              <a:rPr lang="sr-Latn-RS" dirty="0"/>
              <a:t>P</a:t>
            </a:r>
            <a:r>
              <a:rPr lang="sr-Latn-RS" dirty="0" smtClean="0"/>
              <a:t>otencijal za smanjenje </a:t>
            </a:r>
            <a:r>
              <a:rPr lang="sr-Latn-RS" dirty="0" err="1" smtClean="0"/>
              <a:t>emisje</a:t>
            </a:r>
            <a:r>
              <a:rPr lang="sr-Latn-RS" dirty="0" smtClean="0"/>
              <a:t> CO</a:t>
            </a:r>
            <a:r>
              <a:rPr lang="sr-Latn-RS" baseline="-25000" dirty="0" smtClean="0"/>
              <a:t>2</a:t>
            </a:r>
            <a:endParaRPr lang="sr-Latn-RS" baseline="-25000" dirty="0"/>
          </a:p>
        </p:txBody>
      </p:sp>
    </p:spTree>
    <p:extLst>
      <p:ext uri="{BB962C8B-B14F-4D97-AF65-F5344CB8AC3E}">
        <p14:creationId xmlns:p14="http://schemas.microsoft.com/office/powerpoint/2010/main" val="21382527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sr-Latn-RS" altLang="sr-Latn-RS" sz="2400" dirty="0" smtClean="0"/>
              <a:t>EU – transport robe</a:t>
            </a:r>
            <a:endParaRPr lang="en-US" altLang="sr-Latn-RS" sz="2400" dirty="0" smtClean="0"/>
          </a:p>
        </p:txBody>
      </p:sp>
      <p:pic>
        <p:nvPicPr>
          <p:cNvPr id="1026" name="Picture 2" descr="C:\Users\tomislav\Documents\unks\Clanice\Jugoinspekt\Jugoinspekt Sutomore 2018\Research\Vidovi transporta ROBE po zemljama EU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 bwMode="auto">
          <a:xfrm>
            <a:off x="539552" y="908720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52736"/>
            <a:ext cx="1008114" cy="5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142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16633"/>
            <a:ext cx="8382000" cy="648072"/>
          </a:xfrm>
        </p:spPr>
        <p:txBody>
          <a:bodyPr/>
          <a:lstStyle/>
          <a:p>
            <a:r>
              <a:rPr lang="pl-PL" altLang="sr-Latn-RS" sz="2400" dirty="0" smtClean="0"/>
              <a:t>EU - Transport putnika - svakodnevne aktivnosti</a:t>
            </a:r>
            <a:endParaRPr lang="en-US" altLang="sr-Latn-RS" sz="2400" dirty="0" smtClean="0"/>
          </a:p>
        </p:txBody>
      </p:sp>
      <p:pic>
        <p:nvPicPr>
          <p:cNvPr id="2050" name="Picture 2" descr="C:\Users\tomislav\Documents\unks\Clanice\Jugoinspekt\Jugoinspekt Sutomore 2018\Research\Vidovi transporta po zemljama EU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238250"/>
            <a:ext cx="9000000" cy="45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6"/>
          <a:stretch/>
        </p:blipFill>
        <p:spPr>
          <a:xfrm>
            <a:off x="8047238" y="1249115"/>
            <a:ext cx="1008114" cy="3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003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23473</TotalTime>
  <Words>350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Network Blitz</vt:lpstr>
      <vt:lpstr>1_Network Blitz</vt:lpstr>
      <vt:lpstr>PowerPoint Presentation</vt:lpstr>
      <vt:lpstr>Generatori promena</vt:lpstr>
      <vt:lpstr>Politika zaštite životne sredine</vt:lpstr>
      <vt:lpstr>Alternativna goriva</vt:lpstr>
      <vt:lpstr>Broj vozila sa ugrađenim CNG uređajem u Srbiji</vt:lpstr>
      <vt:lpstr>Obeležavanje alternativnih goriva</vt:lpstr>
      <vt:lpstr>Potencijal za smanjenje emisje CO2</vt:lpstr>
      <vt:lpstr>EU – transport robe</vt:lpstr>
      <vt:lpstr>EU - Transport putnika - svakodnevne aktivnosti</vt:lpstr>
      <vt:lpstr>Iskorišćenost kapaciteta u transportu putnika</vt:lpstr>
      <vt:lpstr>Dnevna eksploatacija putničkih vozila</vt:lpstr>
      <vt:lpstr>Prosečno trajanje vožnje putničkih vozila radnim danom</vt:lpstr>
      <vt:lpstr>Električna vozila i emisija CO2</vt:lpstr>
      <vt:lpstr>Ciljevi EK</vt:lpstr>
      <vt:lpstr>Potrošnja goriva u Evropskoj uniji i Srbiji</vt:lpstr>
      <vt:lpstr>Akcize na motorna goriva od 2010-2018. godine</vt:lpstr>
      <vt:lpstr>Potrošnja na osnovu naplate akcize u Srbiji</vt:lpstr>
      <vt:lpstr>Struktura potrošnja goriva u Srbiji</vt:lpstr>
      <vt:lpstr>Nacrt Zakona o klimatskim promenama</vt:lpstr>
      <vt:lpstr>Zaključak</vt:lpstr>
      <vt:lpstr> Udruženje naftnih kompanija Srbije  www.unks.rs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tomislav</cp:lastModifiedBy>
  <cp:revision>410</cp:revision>
  <dcterms:created xsi:type="dcterms:W3CDTF">2012-12-25T09:49:54Z</dcterms:created>
  <dcterms:modified xsi:type="dcterms:W3CDTF">2018-10-18T08:49:20Z</dcterms:modified>
</cp:coreProperties>
</file>