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292" r:id="rId3"/>
    <p:sldId id="274" r:id="rId4"/>
    <p:sldId id="293" r:id="rId5"/>
    <p:sldId id="275" r:id="rId6"/>
    <p:sldId id="276" r:id="rId7"/>
    <p:sldId id="277" r:id="rId8"/>
    <p:sldId id="285" r:id="rId9"/>
    <p:sldId id="294" r:id="rId10"/>
    <p:sldId id="286" r:id="rId11"/>
    <p:sldId id="287" r:id="rId12"/>
    <p:sldId id="288" r:id="rId13"/>
    <p:sldId id="289" r:id="rId14"/>
    <p:sldId id="290" r:id="rId15"/>
    <p:sldId id="291" r:id="rId16"/>
    <p:sldId id="280" r:id="rId17"/>
    <p:sldId id="278" r:id="rId18"/>
    <p:sldId id="281" r:id="rId19"/>
    <p:sldId id="295" r:id="rId20"/>
    <p:sldId id="283" r:id="rId21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816">
          <p15:clr>
            <a:srgbClr val="A4A3A4"/>
          </p15:clr>
        </p15:guide>
        <p15:guide id="4" pos="81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9DE"/>
    <a:srgbClr val="005395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9619" autoAdjust="0"/>
  </p:normalViewPr>
  <p:slideViewPr>
    <p:cSldViewPr>
      <p:cViewPr>
        <p:scale>
          <a:sx n="81" d="100"/>
          <a:sy n="81" d="100"/>
        </p:scale>
        <p:origin x="-174" y="-36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9327D-CD84-4AF3-B9B3-AF7E8C157249}" type="doc">
      <dgm:prSet loTypeId="urn:microsoft.com/office/officeart/2005/8/layout/bList2" loCatId="list" qsTypeId="urn:microsoft.com/office/officeart/2005/8/quickstyle/3d5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BF85ACA-2CCE-4DD5-AD1E-ED0F0CF630E5}">
      <dgm:prSet phldrT="[Text]"/>
      <dgm:spPr/>
      <dgm:t>
        <a:bodyPr/>
        <a:lstStyle/>
        <a:p>
          <a:r>
            <a:rPr lang="sr-Latn-RS" dirty="0" smtClean="0"/>
            <a:t>Tekst</a:t>
          </a:r>
          <a:endParaRPr lang="en-US" dirty="0"/>
        </a:p>
      </dgm:t>
    </dgm:pt>
    <dgm:pt modelId="{ADD04B25-B150-495B-9482-B77541F65FCC}" type="parTrans" cxnId="{22A72E9E-2A41-4EB9-99B4-55F75A776490}">
      <dgm:prSet/>
      <dgm:spPr/>
      <dgm:t>
        <a:bodyPr/>
        <a:lstStyle/>
        <a:p>
          <a:endParaRPr lang="en-US"/>
        </a:p>
      </dgm:t>
    </dgm:pt>
    <dgm:pt modelId="{D894EDC2-A3C7-4BB0-943B-D5CAA480946E}" type="sibTrans" cxnId="{22A72E9E-2A41-4EB9-99B4-55F75A776490}">
      <dgm:prSet/>
      <dgm:spPr/>
      <dgm:t>
        <a:bodyPr/>
        <a:lstStyle/>
        <a:p>
          <a:endParaRPr lang="en-US"/>
        </a:p>
      </dgm:t>
    </dgm:pt>
    <dgm:pt modelId="{9D258139-9E74-45A4-8CEA-CF666DB3A558}">
      <dgm:prSet phldrT="[Text]"/>
      <dgm:spPr/>
      <dgm:t>
        <a:bodyPr/>
        <a:lstStyle/>
        <a:p>
          <a:r>
            <a:rPr lang="sr-Latn-RS" dirty="0" smtClean="0"/>
            <a:t>Tekst</a:t>
          </a:r>
          <a:endParaRPr lang="en-US" dirty="0"/>
        </a:p>
      </dgm:t>
    </dgm:pt>
    <dgm:pt modelId="{864AB522-0E02-45A8-BD72-B259613EAF08}" type="parTrans" cxnId="{2F5B9060-669B-4436-A3E6-4B13F34C6CE3}">
      <dgm:prSet/>
      <dgm:spPr/>
      <dgm:t>
        <a:bodyPr/>
        <a:lstStyle/>
        <a:p>
          <a:endParaRPr lang="en-US"/>
        </a:p>
      </dgm:t>
    </dgm:pt>
    <dgm:pt modelId="{59F993CC-1001-4745-BD47-7570ADD1D652}" type="sibTrans" cxnId="{2F5B9060-669B-4436-A3E6-4B13F34C6CE3}">
      <dgm:prSet/>
      <dgm:spPr/>
      <dgm:t>
        <a:bodyPr/>
        <a:lstStyle/>
        <a:p>
          <a:endParaRPr lang="en-US"/>
        </a:p>
      </dgm:t>
    </dgm:pt>
    <dgm:pt modelId="{2F1FB99F-0382-420F-99F4-E185FD8DD731}">
      <dgm:prSet phldrT="[Text]"/>
      <dgm:spPr/>
      <dgm:t>
        <a:bodyPr/>
        <a:lstStyle/>
        <a:p>
          <a:r>
            <a:rPr lang="sr-Latn-RS" dirty="0" smtClean="0"/>
            <a:t>Tekst</a:t>
          </a:r>
          <a:endParaRPr lang="en-US" dirty="0"/>
        </a:p>
      </dgm:t>
    </dgm:pt>
    <dgm:pt modelId="{7D9EBE66-18A3-459A-A316-8956FDB0E8ED}" type="parTrans" cxnId="{E267B2D0-587B-4083-AB11-60A40980AF76}">
      <dgm:prSet/>
      <dgm:spPr/>
      <dgm:t>
        <a:bodyPr/>
        <a:lstStyle/>
        <a:p>
          <a:endParaRPr lang="en-US"/>
        </a:p>
      </dgm:t>
    </dgm:pt>
    <dgm:pt modelId="{0DAC84A9-4FFC-4DB1-860C-8294B987372B}" type="sibTrans" cxnId="{E267B2D0-587B-4083-AB11-60A40980AF76}">
      <dgm:prSet/>
      <dgm:spPr/>
      <dgm:t>
        <a:bodyPr/>
        <a:lstStyle/>
        <a:p>
          <a:endParaRPr lang="en-US"/>
        </a:p>
      </dgm:t>
    </dgm:pt>
    <dgm:pt modelId="{CBD90D44-AA99-4B9F-9606-CD9363394890}" type="pres">
      <dgm:prSet presAssocID="{D889327D-CD84-4AF3-B9B3-AF7E8C15724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BAD40-822A-4157-9488-874B573A038D}" type="pres">
      <dgm:prSet presAssocID="{8BF85ACA-2CCE-4DD5-AD1E-ED0F0CF630E5}" presName="compNode" presStyleCnt="0"/>
      <dgm:spPr/>
    </dgm:pt>
    <dgm:pt modelId="{B9EF70BB-F15F-4496-BC7A-1A9BC7C33138}" type="pres">
      <dgm:prSet presAssocID="{8BF85ACA-2CCE-4DD5-AD1E-ED0F0CF630E5}" presName="childRect" presStyleLbl="bgAcc1" presStyleIdx="0" presStyleCnt="3">
        <dgm:presLayoutVars>
          <dgm:bulletEnabled val="1"/>
        </dgm:presLayoutVars>
      </dgm:prSet>
      <dgm:spPr/>
    </dgm:pt>
    <dgm:pt modelId="{950678AD-CEC9-4EB5-9DC9-479A12983A76}" type="pres">
      <dgm:prSet presAssocID="{8BF85ACA-2CCE-4DD5-AD1E-ED0F0CF630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67782-6D27-4D90-832F-E8F345F71868}" type="pres">
      <dgm:prSet presAssocID="{8BF85ACA-2CCE-4DD5-AD1E-ED0F0CF630E5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446DFD0D-024D-4334-A781-405AED64CEE5}" type="pres">
      <dgm:prSet presAssocID="{8BF85ACA-2CCE-4DD5-AD1E-ED0F0CF630E5}" presName="adorn" presStyleLbl="fgAccFollowNode1" presStyleIdx="0" presStyleCnt="3"/>
      <dgm:spPr/>
    </dgm:pt>
    <dgm:pt modelId="{3A96CFA6-985E-444A-8620-FE4526EBA226}" type="pres">
      <dgm:prSet presAssocID="{D894EDC2-A3C7-4BB0-943B-D5CAA48094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750CC52-2D25-4628-9F93-0AA2C7A45AE0}" type="pres">
      <dgm:prSet presAssocID="{9D258139-9E74-45A4-8CEA-CF666DB3A558}" presName="compNode" presStyleCnt="0"/>
      <dgm:spPr/>
    </dgm:pt>
    <dgm:pt modelId="{B811744A-FAD7-42FA-A33F-CC7CB800F2EF}" type="pres">
      <dgm:prSet presAssocID="{9D258139-9E74-45A4-8CEA-CF666DB3A558}" presName="childRect" presStyleLbl="bgAcc1" presStyleIdx="1" presStyleCnt="3">
        <dgm:presLayoutVars>
          <dgm:bulletEnabled val="1"/>
        </dgm:presLayoutVars>
      </dgm:prSet>
      <dgm:spPr/>
    </dgm:pt>
    <dgm:pt modelId="{C5C2C895-16E9-4354-AFE5-88259A37960E}" type="pres">
      <dgm:prSet presAssocID="{9D258139-9E74-45A4-8CEA-CF666DB3A5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F3712-547B-4FB0-9C3F-687817DE64B4}" type="pres">
      <dgm:prSet presAssocID="{9D258139-9E74-45A4-8CEA-CF666DB3A558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B6F04303-BBCF-418B-8F8C-E74D55067356}" type="pres">
      <dgm:prSet presAssocID="{9D258139-9E74-45A4-8CEA-CF666DB3A558}" presName="adorn" presStyleLbl="fgAccFollowNode1" presStyleIdx="1" presStyleCnt="3"/>
      <dgm:spPr/>
    </dgm:pt>
    <dgm:pt modelId="{D1A6F760-376B-48AF-96B3-E5B6178AB7FC}" type="pres">
      <dgm:prSet presAssocID="{59F993CC-1001-4745-BD47-7570ADD1D6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B52431-7B18-47FC-83DB-F7FCAFD8D696}" type="pres">
      <dgm:prSet presAssocID="{2F1FB99F-0382-420F-99F4-E185FD8DD731}" presName="compNode" presStyleCnt="0"/>
      <dgm:spPr/>
    </dgm:pt>
    <dgm:pt modelId="{6D908306-EBA4-4BF2-9A69-32D7DDDDB82F}" type="pres">
      <dgm:prSet presAssocID="{2F1FB99F-0382-420F-99F4-E185FD8DD731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9DAF52-C77A-4050-AEF9-AD41CBBDA295}" type="pres">
      <dgm:prSet presAssocID="{2F1FB99F-0382-420F-99F4-E185FD8DD7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64E5-8042-48A7-8240-91078C4253FB}" type="pres">
      <dgm:prSet presAssocID="{2F1FB99F-0382-420F-99F4-E185FD8DD731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12E05B9D-F347-492B-BE90-6D9756DC7C89}" type="pres">
      <dgm:prSet presAssocID="{2F1FB99F-0382-420F-99F4-E185FD8DD731}" presName="adorn" presStyleLbl="fgAccFollowNode1" presStyleIdx="2" presStyleCnt="3"/>
      <dgm:spPr/>
    </dgm:pt>
  </dgm:ptLst>
  <dgm:cxnLst>
    <dgm:cxn modelId="{CB6F6918-FA16-4F7A-A3AC-4981545603C2}" type="presOf" srcId="{D889327D-CD84-4AF3-B9B3-AF7E8C157249}" destId="{CBD90D44-AA99-4B9F-9606-CD9363394890}" srcOrd="0" destOrd="0" presId="urn:microsoft.com/office/officeart/2005/8/layout/bList2"/>
    <dgm:cxn modelId="{5675B03E-4017-42C7-A38E-16CFE22EA618}" type="presOf" srcId="{59F993CC-1001-4745-BD47-7570ADD1D652}" destId="{D1A6F760-376B-48AF-96B3-E5B6178AB7FC}" srcOrd="0" destOrd="0" presId="urn:microsoft.com/office/officeart/2005/8/layout/bList2"/>
    <dgm:cxn modelId="{037FF2EE-AB1F-412B-B075-F97385606ADB}" type="presOf" srcId="{8BF85ACA-2CCE-4DD5-AD1E-ED0F0CF630E5}" destId="{950678AD-CEC9-4EB5-9DC9-479A12983A76}" srcOrd="0" destOrd="0" presId="urn:microsoft.com/office/officeart/2005/8/layout/bList2"/>
    <dgm:cxn modelId="{38A0E599-9291-4748-A797-5F62265FCB7D}" type="presOf" srcId="{2F1FB99F-0382-420F-99F4-E185FD8DD731}" destId="{0E8264E5-8042-48A7-8240-91078C4253FB}" srcOrd="1" destOrd="0" presId="urn:microsoft.com/office/officeart/2005/8/layout/bList2"/>
    <dgm:cxn modelId="{801824EB-FB82-4A9C-A4FC-A329F9AC6411}" type="presOf" srcId="{9D258139-9E74-45A4-8CEA-CF666DB3A558}" destId="{3BDF3712-547B-4FB0-9C3F-687817DE64B4}" srcOrd="1" destOrd="0" presId="urn:microsoft.com/office/officeart/2005/8/layout/bList2"/>
    <dgm:cxn modelId="{64791A4A-7B07-446B-A89E-63DC014160D6}" type="presOf" srcId="{2F1FB99F-0382-420F-99F4-E185FD8DD731}" destId="{D69DAF52-C77A-4050-AEF9-AD41CBBDA295}" srcOrd="0" destOrd="0" presId="urn:microsoft.com/office/officeart/2005/8/layout/bList2"/>
    <dgm:cxn modelId="{E267B2D0-587B-4083-AB11-60A40980AF76}" srcId="{D889327D-CD84-4AF3-B9B3-AF7E8C157249}" destId="{2F1FB99F-0382-420F-99F4-E185FD8DD731}" srcOrd="2" destOrd="0" parTransId="{7D9EBE66-18A3-459A-A316-8956FDB0E8ED}" sibTransId="{0DAC84A9-4FFC-4DB1-860C-8294B987372B}"/>
    <dgm:cxn modelId="{D00A8F8E-1E8B-4028-A777-F19811650F53}" type="presOf" srcId="{8BF85ACA-2CCE-4DD5-AD1E-ED0F0CF630E5}" destId="{2B867782-6D27-4D90-832F-E8F345F71868}" srcOrd="1" destOrd="0" presId="urn:microsoft.com/office/officeart/2005/8/layout/bList2"/>
    <dgm:cxn modelId="{295A5799-273B-49C4-8989-D9D5F8C17975}" type="presOf" srcId="{D894EDC2-A3C7-4BB0-943B-D5CAA480946E}" destId="{3A96CFA6-985E-444A-8620-FE4526EBA226}" srcOrd="0" destOrd="0" presId="urn:microsoft.com/office/officeart/2005/8/layout/bList2"/>
    <dgm:cxn modelId="{22A72E9E-2A41-4EB9-99B4-55F75A776490}" srcId="{D889327D-CD84-4AF3-B9B3-AF7E8C157249}" destId="{8BF85ACA-2CCE-4DD5-AD1E-ED0F0CF630E5}" srcOrd="0" destOrd="0" parTransId="{ADD04B25-B150-495B-9482-B77541F65FCC}" sibTransId="{D894EDC2-A3C7-4BB0-943B-D5CAA480946E}"/>
    <dgm:cxn modelId="{3E4E47ED-AAD5-4035-B77B-D4B9FCDF3F62}" type="presOf" srcId="{9D258139-9E74-45A4-8CEA-CF666DB3A558}" destId="{C5C2C895-16E9-4354-AFE5-88259A37960E}" srcOrd="0" destOrd="0" presId="urn:microsoft.com/office/officeart/2005/8/layout/bList2"/>
    <dgm:cxn modelId="{2F5B9060-669B-4436-A3E6-4B13F34C6CE3}" srcId="{D889327D-CD84-4AF3-B9B3-AF7E8C157249}" destId="{9D258139-9E74-45A4-8CEA-CF666DB3A558}" srcOrd="1" destOrd="0" parTransId="{864AB522-0E02-45A8-BD72-B259613EAF08}" sibTransId="{59F993CC-1001-4745-BD47-7570ADD1D652}"/>
    <dgm:cxn modelId="{205C5065-1264-453C-B12C-185D75FB0740}" type="presParOf" srcId="{CBD90D44-AA99-4B9F-9606-CD9363394890}" destId="{A79BAD40-822A-4157-9488-874B573A038D}" srcOrd="0" destOrd="0" presId="urn:microsoft.com/office/officeart/2005/8/layout/bList2"/>
    <dgm:cxn modelId="{1DD5A89E-E926-4161-96BB-BB272E941ED5}" type="presParOf" srcId="{A79BAD40-822A-4157-9488-874B573A038D}" destId="{B9EF70BB-F15F-4496-BC7A-1A9BC7C33138}" srcOrd="0" destOrd="0" presId="urn:microsoft.com/office/officeart/2005/8/layout/bList2"/>
    <dgm:cxn modelId="{FE40AA5E-0663-4AEF-955F-A85FD6D890AE}" type="presParOf" srcId="{A79BAD40-822A-4157-9488-874B573A038D}" destId="{950678AD-CEC9-4EB5-9DC9-479A12983A76}" srcOrd="1" destOrd="0" presId="urn:microsoft.com/office/officeart/2005/8/layout/bList2"/>
    <dgm:cxn modelId="{DADCEC5E-908B-477B-AA37-326718048F0B}" type="presParOf" srcId="{A79BAD40-822A-4157-9488-874B573A038D}" destId="{2B867782-6D27-4D90-832F-E8F345F71868}" srcOrd="2" destOrd="0" presId="urn:microsoft.com/office/officeart/2005/8/layout/bList2"/>
    <dgm:cxn modelId="{5A60FAC9-B271-4341-8260-A5417515C4CC}" type="presParOf" srcId="{A79BAD40-822A-4157-9488-874B573A038D}" destId="{446DFD0D-024D-4334-A781-405AED64CEE5}" srcOrd="3" destOrd="0" presId="urn:microsoft.com/office/officeart/2005/8/layout/bList2"/>
    <dgm:cxn modelId="{7C7771F1-C556-4665-BA31-05838DC5A710}" type="presParOf" srcId="{CBD90D44-AA99-4B9F-9606-CD9363394890}" destId="{3A96CFA6-985E-444A-8620-FE4526EBA226}" srcOrd="1" destOrd="0" presId="urn:microsoft.com/office/officeart/2005/8/layout/bList2"/>
    <dgm:cxn modelId="{131580EE-294D-4B6C-9274-70DACD4CE959}" type="presParOf" srcId="{CBD90D44-AA99-4B9F-9606-CD9363394890}" destId="{F750CC52-2D25-4628-9F93-0AA2C7A45AE0}" srcOrd="2" destOrd="0" presId="urn:microsoft.com/office/officeart/2005/8/layout/bList2"/>
    <dgm:cxn modelId="{01E394C3-3945-44C4-95F5-84D8E5A69393}" type="presParOf" srcId="{F750CC52-2D25-4628-9F93-0AA2C7A45AE0}" destId="{B811744A-FAD7-42FA-A33F-CC7CB800F2EF}" srcOrd="0" destOrd="0" presId="urn:microsoft.com/office/officeart/2005/8/layout/bList2"/>
    <dgm:cxn modelId="{E050A96B-D720-47C6-B7D6-187DF02FF5FE}" type="presParOf" srcId="{F750CC52-2D25-4628-9F93-0AA2C7A45AE0}" destId="{C5C2C895-16E9-4354-AFE5-88259A37960E}" srcOrd="1" destOrd="0" presId="urn:microsoft.com/office/officeart/2005/8/layout/bList2"/>
    <dgm:cxn modelId="{0FF783A8-6C13-4A59-BEAB-3C8DD5784295}" type="presParOf" srcId="{F750CC52-2D25-4628-9F93-0AA2C7A45AE0}" destId="{3BDF3712-547B-4FB0-9C3F-687817DE64B4}" srcOrd="2" destOrd="0" presId="urn:microsoft.com/office/officeart/2005/8/layout/bList2"/>
    <dgm:cxn modelId="{CCB2407C-7E8D-4400-8787-27422BD3C1EC}" type="presParOf" srcId="{F750CC52-2D25-4628-9F93-0AA2C7A45AE0}" destId="{B6F04303-BBCF-418B-8F8C-E74D55067356}" srcOrd="3" destOrd="0" presId="urn:microsoft.com/office/officeart/2005/8/layout/bList2"/>
    <dgm:cxn modelId="{4268E26E-7774-4E33-9467-10A9D62E99F4}" type="presParOf" srcId="{CBD90D44-AA99-4B9F-9606-CD9363394890}" destId="{D1A6F760-376B-48AF-96B3-E5B6178AB7FC}" srcOrd="3" destOrd="0" presId="urn:microsoft.com/office/officeart/2005/8/layout/bList2"/>
    <dgm:cxn modelId="{A82EDE5F-C1DB-4672-9CA0-F5C3A9853459}" type="presParOf" srcId="{CBD90D44-AA99-4B9F-9606-CD9363394890}" destId="{9CB52431-7B18-47FC-83DB-F7FCAFD8D696}" srcOrd="4" destOrd="0" presId="urn:microsoft.com/office/officeart/2005/8/layout/bList2"/>
    <dgm:cxn modelId="{CA645935-4AC3-4C2B-8013-318CE1EA7757}" type="presParOf" srcId="{9CB52431-7B18-47FC-83DB-F7FCAFD8D696}" destId="{6D908306-EBA4-4BF2-9A69-32D7DDDDB82F}" srcOrd="0" destOrd="0" presId="urn:microsoft.com/office/officeart/2005/8/layout/bList2"/>
    <dgm:cxn modelId="{5AE8192F-AC2B-45C4-AAB6-FEEB74845295}" type="presParOf" srcId="{9CB52431-7B18-47FC-83DB-F7FCAFD8D696}" destId="{D69DAF52-C77A-4050-AEF9-AD41CBBDA295}" srcOrd="1" destOrd="0" presId="urn:microsoft.com/office/officeart/2005/8/layout/bList2"/>
    <dgm:cxn modelId="{14D6677A-29CA-4DBB-9BB8-DDD343F03F6C}" type="presParOf" srcId="{9CB52431-7B18-47FC-83DB-F7FCAFD8D696}" destId="{0E8264E5-8042-48A7-8240-91078C4253FB}" srcOrd="2" destOrd="0" presId="urn:microsoft.com/office/officeart/2005/8/layout/bList2"/>
    <dgm:cxn modelId="{855B5C6E-4D7E-457C-974B-89EB3DF9896D}" type="presParOf" srcId="{9CB52431-7B18-47FC-83DB-F7FCAFD8D696}" destId="{12E05B9D-F347-492B-BE90-6D9756DC7C8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C96EAD-D3F4-401E-9F9F-A31DD5918F06}" type="datetimeFigureOut">
              <a:rPr lang="en-US"/>
              <a:pPr>
                <a:defRPr/>
              </a:pPr>
              <a:t>4/16/2018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DE754E-C37C-466E-BF1F-31A987E328B0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69633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D8ACDF-CF54-4741-BAAB-DD2101A693CB}" type="datetimeFigureOut">
              <a:rPr lang="en-US"/>
              <a:pPr>
                <a:defRPr/>
              </a:pPr>
              <a:t>4/16/2018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7A7519-1955-4DA3-95F7-89E45F76135A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75425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2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78423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3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07685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5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76755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6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26381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7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04848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16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70695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17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37294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18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63523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7519-1955-4DA3-95F7-89E45F76135A}" type="slidenum">
              <a:rPr lang="sr-Latn-RS" altLang="sr-Latn-RS" smtClean="0"/>
              <a:pPr>
                <a:defRPr/>
              </a:pPr>
              <a:t>20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81406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4754563"/>
            <a:ext cx="12192000" cy="2103437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rgbClr val="D0D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4588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006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73856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 slajd crv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0" y="0"/>
            <a:ext cx="12188825" cy="457200"/>
          </a:xfrm>
          <a:prstGeom prst="rect">
            <a:avLst/>
          </a:prstGeom>
          <a:solidFill>
            <a:srgbClr val="C41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88825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53968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spis pla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2531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spis crv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45713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drzaj dve st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64999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zaj dve strane crv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5442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77000"/>
            <a:ext cx="1676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5684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a i sadrz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12826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a i sadrzaj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11887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fotografija pl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0"/>
            <a:ext cx="4873625" cy="6858000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873625" y="0"/>
            <a:ext cx="7318375" cy="6858000"/>
          </a:xfrm>
        </p:spPr>
        <p:txBody>
          <a:bodyPr rtlCol="0">
            <a:normAutofit/>
          </a:bodyPr>
          <a:lstStyle>
            <a:lvl1pPr marL="4572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159195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fotografija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0"/>
            <a:ext cx="4873625" cy="6858000"/>
          </a:xfrm>
          <a:prstGeom prst="rect">
            <a:avLst/>
          </a:prstGeom>
          <a:solidFill>
            <a:srgbClr val="C41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873625" y="0"/>
            <a:ext cx="7318375" cy="6858000"/>
          </a:xfrm>
        </p:spPr>
        <p:txBody>
          <a:bodyPr rtlCol="0">
            <a:normAutofit/>
          </a:bodyPr>
          <a:lstStyle>
            <a:lvl1pPr marL="4572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34063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096000" y="3886200"/>
            <a:ext cx="6019800" cy="28194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6475413"/>
            <a:ext cx="2016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0" y="4267200"/>
            <a:ext cx="5029200" cy="8509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5508625"/>
            <a:ext cx="41529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79235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 fotografija plavo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7315200" y="0"/>
            <a:ext cx="4873625" cy="6858000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20494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 fotografija crveno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7315200" y="0"/>
            <a:ext cx="4873625" cy="6858000"/>
          </a:xfrm>
          <a:prstGeom prst="rect">
            <a:avLst/>
          </a:prstGeom>
          <a:solidFill>
            <a:srgbClr val="C41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477000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53147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praz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274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prazan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6880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braj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32"/>
          <p:cNvSpPr>
            <a:spLocks noGrp="1"/>
          </p:cNvSpPr>
          <p:nvPr>
            <p:ph type="pic" sz="quarter" idx="29"/>
          </p:nvPr>
        </p:nvSpPr>
        <p:spPr>
          <a:xfrm>
            <a:off x="9144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7"/>
          </p:nvPr>
        </p:nvSpPr>
        <p:spPr>
          <a:xfrm>
            <a:off x="9569825" y="4043806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56" name="Picture Placeholder 32"/>
          <p:cNvSpPr>
            <a:spLocks noGrp="1"/>
          </p:cNvSpPr>
          <p:nvPr>
            <p:ph type="pic" sz="quarter" idx="28"/>
          </p:nvPr>
        </p:nvSpPr>
        <p:spPr>
          <a:xfrm>
            <a:off x="6096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6"/>
          </p:nvPr>
        </p:nvSpPr>
        <p:spPr>
          <a:xfrm>
            <a:off x="6521825" y="4043807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55" name="Picture Placeholder 32"/>
          <p:cNvSpPr>
            <a:spLocks noGrp="1"/>
          </p:cNvSpPr>
          <p:nvPr>
            <p:ph type="pic" sz="quarter" idx="27"/>
          </p:nvPr>
        </p:nvSpPr>
        <p:spPr>
          <a:xfrm>
            <a:off x="3048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5"/>
          </p:nvPr>
        </p:nvSpPr>
        <p:spPr>
          <a:xfrm>
            <a:off x="3473825" y="4045373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6"/>
          </p:nvPr>
        </p:nvSpPr>
        <p:spPr>
          <a:xfrm>
            <a:off x="0" y="2223197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4"/>
          </p:nvPr>
        </p:nvSpPr>
        <p:spPr>
          <a:xfrm>
            <a:off x="425826" y="4043806"/>
            <a:ext cx="2196348" cy="1976015"/>
          </a:xfrm>
          <a:custGeom>
            <a:avLst/>
            <a:gdLst>
              <a:gd name="connsiteX0" fmla="*/ 329342 w 2196348"/>
              <a:gd name="connsiteY0" fmla="*/ 0 h 1976015"/>
              <a:gd name="connsiteX1" fmla="*/ 1867006 w 2196348"/>
              <a:gd name="connsiteY1" fmla="*/ 0 h 1976015"/>
              <a:gd name="connsiteX2" fmla="*/ 2196348 w 2196348"/>
              <a:gd name="connsiteY2" fmla="*/ 329342 h 1976015"/>
              <a:gd name="connsiteX3" fmla="*/ 2196348 w 2196348"/>
              <a:gd name="connsiteY3" fmla="*/ 1646673 h 1976015"/>
              <a:gd name="connsiteX4" fmla="*/ 1867006 w 2196348"/>
              <a:gd name="connsiteY4" fmla="*/ 1976015 h 1976015"/>
              <a:gd name="connsiteX5" fmla="*/ 329342 w 2196348"/>
              <a:gd name="connsiteY5" fmla="*/ 1976015 h 1976015"/>
              <a:gd name="connsiteX6" fmla="*/ 0 w 2196348"/>
              <a:gd name="connsiteY6" fmla="*/ 1646673 h 1976015"/>
              <a:gd name="connsiteX7" fmla="*/ 0 w 2196348"/>
              <a:gd name="connsiteY7" fmla="*/ 329342 h 1976015"/>
              <a:gd name="connsiteX8" fmla="*/ 329342 w 2196348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8" h="1976015">
                <a:moveTo>
                  <a:pt x="329342" y="0"/>
                </a:moveTo>
                <a:lnTo>
                  <a:pt x="1867006" y="0"/>
                </a:lnTo>
                <a:cubicBezTo>
                  <a:pt x="2048897" y="0"/>
                  <a:pt x="2196348" y="147451"/>
                  <a:pt x="2196348" y="329342"/>
                </a:cubicBezTo>
                <a:lnTo>
                  <a:pt x="2196348" y="1646673"/>
                </a:lnTo>
                <a:cubicBezTo>
                  <a:pt x="2196348" y="1828564"/>
                  <a:pt x="2048897" y="1976015"/>
                  <a:pt x="1867006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95828" y="4240364"/>
            <a:ext cx="2053384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95828" y="4712724"/>
            <a:ext cx="2053384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3563937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563936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8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6611937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9" name="Text Placeholder 20"/>
          <p:cNvSpPr>
            <a:spLocks noGrp="1"/>
          </p:cNvSpPr>
          <p:nvPr>
            <p:ph type="body" sz="quarter" idx="31"/>
          </p:nvPr>
        </p:nvSpPr>
        <p:spPr>
          <a:xfrm>
            <a:off x="6611936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32"/>
          </p:nvPr>
        </p:nvSpPr>
        <p:spPr>
          <a:xfrm>
            <a:off x="9659938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33"/>
          </p:nvPr>
        </p:nvSpPr>
        <p:spPr>
          <a:xfrm>
            <a:off x="9659937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24369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brajanje crv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32"/>
          <p:cNvSpPr>
            <a:spLocks noGrp="1"/>
          </p:cNvSpPr>
          <p:nvPr>
            <p:ph type="pic" sz="quarter" idx="29"/>
          </p:nvPr>
        </p:nvSpPr>
        <p:spPr>
          <a:xfrm>
            <a:off x="9144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7"/>
          </p:nvPr>
        </p:nvSpPr>
        <p:spPr>
          <a:xfrm>
            <a:off x="9569825" y="4043806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56" name="Picture Placeholder 32"/>
          <p:cNvSpPr>
            <a:spLocks noGrp="1"/>
          </p:cNvSpPr>
          <p:nvPr>
            <p:ph type="pic" sz="quarter" idx="28"/>
          </p:nvPr>
        </p:nvSpPr>
        <p:spPr>
          <a:xfrm>
            <a:off x="6096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6"/>
          </p:nvPr>
        </p:nvSpPr>
        <p:spPr>
          <a:xfrm>
            <a:off x="6521825" y="4043807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55" name="Picture Placeholder 32"/>
          <p:cNvSpPr>
            <a:spLocks noGrp="1"/>
          </p:cNvSpPr>
          <p:nvPr>
            <p:ph type="pic" sz="quarter" idx="27"/>
          </p:nvPr>
        </p:nvSpPr>
        <p:spPr>
          <a:xfrm>
            <a:off x="3048000" y="2217738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5"/>
          </p:nvPr>
        </p:nvSpPr>
        <p:spPr>
          <a:xfrm>
            <a:off x="3473825" y="4045373"/>
            <a:ext cx="2196346" cy="1976015"/>
          </a:xfrm>
          <a:custGeom>
            <a:avLst/>
            <a:gdLst>
              <a:gd name="connsiteX0" fmla="*/ 329342 w 2196346"/>
              <a:gd name="connsiteY0" fmla="*/ 0 h 1976015"/>
              <a:gd name="connsiteX1" fmla="*/ 1867004 w 2196346"/>
              <a:gd name="connsiteY1" fmla="*/ 0 h 1976015"/>
              <a:gd name="connsiteX2" fmla="*/ 2196346 w 2196346"/>
              <a:gd name="connsiteY2" fmla="*/ 329342 h 1976015"/>
              <a:gd name="connsiteX3" fmla="*/ 2196346 w 2196346"/>
              <a:gd name="connsiteY3" fmla="*/ 1646673 h 1976015"/>
              <a:gd name="connsiteX4" fmla="*/ 1867004 w 2196346"/>
              <a:gd name="connsiteY4" fmla="*/ 1976015 h 1976015"/>
              <a:gd name="connsiteX5" fmla="*/ 329342 w 2196346"/>
              <a:gd name="connsiteY5" fmla="*/ 1976015 h 1976015"/>
              <a:gd name="connsiteX6" fmla="*/ 0 w 2196346"/>
              <a:gd name="connsiteY6" fmla="*/ 1646673 h 1976015"/>
              <a:gd name="connsiteX7" fmla="*/ 0 w 2196346"/>
              <a:gd name="connsiteY7" fmla="*/ 329342 h 1976015"/>
              <a:gd name="connsiteX8" fmla="*/ 329342 w 2196346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6" h="1976015">
                <a:moveTo>
                  <a:pt x="329342" y="0"/>
                </a:moveTo>
                <a:lnTo>
                  <a:pt x="1867004" y="0"/>
                </a:lnTo>
                <a:cubicBezTo>
                  <a:pt x="2048895" y="0"/>
                  <a:pt x="2196346" y="147451"/>
                  <a:pt x="2196346" y="329342"/>
                </a:cubicBezTo>
                <a:lnTo>
                  <a:pt x="2196346" y="1646673"/>
                </a:lnTo>
                <a:cubicBezTo>
                  <a:pt x="2196346" y="1828564"/>
                  <a:pt x="2048895" y="1976015"/>
                  <a:pt x="1867004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6"/>
          </p:nvPr>
        </p:nvSpPr>
        <p:spPr>
          <a:xfrm>
            <a:off x="0" y="2223197"/>
            <a:ext cx="3048000" cy="291465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4"/>
          </p:nvPr>
        </p:nvSpPr>
        <p:spPr>
          <a:xfrm>
            <a:off x="425826" y="4043806"/>
            <a:ext cx="2196348" cy="1976015"/>
          </a:xfrm>
          <a:custGeom>
            <a:avLst/>
            <a:gdLst>
              <a:gd name="connsiteX0" fmla="*/ 329342 w 2196348"/>
              <a:gd name="connsiteY0" fmla="*/ 0 h 1976015"/>
              <a:gd name="connsiteX1" fmla="*/ 1867006 w 2196348"/>
              <a:gd name="connsiteY1" fmla="*/ 0 h 1976015"/>
              <a:gd name="connsiteX2" fmla="*/ 2196348 w 2196348"/>
              <a:gd name="connsiteY2" fmla="*/ 329342 h 1976015"/>
              <a:gd name="connsiteX3" fmla="*/ 2196348 w 2196348"/>
              <a:gd name="connsiteY3" fmla="*/ 1646673 h 1976015"/>
              <a:gd name="connsiteX4" fmla="*/ 1867006 w 2196348"/>
              <a:gd name="connsiteY4" fmla="*/ 1976015 h 1976015"/>
              <a:gd name="connsiteX5" fmla="*/ 329342 w 2196348"/>
              <a:gd name="connsiteY5" fmla="*/ 1976015 h 1976015"/>
              <a:gd name="connsiteX6" fmla="*/ 0 w 2196348"/>
              <a:gd name="connsiteY6" fmla="*/ 1646673 h 1976015"/>
              <a:gd name="connsiteX7" fmla="*/ 0 w 2196348"/>
              <a:gd name="connsiteY7" fmla="*/ 329342 h 1976015"/>
              <a:gd name="connsiteX8" fmla="*/ 329342 w 2196348"/>
              <a:gd name="connsiteY8" fmla="*/ 0 h 197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348" h="1976015">
                <a:moveTo>
                  <a:pt x="329342" y="0"/>
                </a:moveTo>
                <a:lnTo>
                  <a:pt x="1867006" y="0"/>
                </a:lnTo>
                <a:cubicBezTo>
                  <a:pt x="2048897" y="0"/>
                  <a:pt x="2196348" y="147451"/>
                  <a:pt x="2196348" y="329342"/>
                </a:cubicBezTo>
                <a:lnTo>
                  <a:pt x="2196348" y="1646673"/>
                </a:lnTo>
                <a:cubicBezTo>
                  <a:pt x="2196348" y="1828564"/>
                  <a:pt x="2048897" y="1976015"/>
                  <a:pt x="1867006" y="1976015"/>
                </a:cubicBezTo>
                <a:lnTo>
                  <a:pt x="329342" y="1976015"/>
                </a:lnTo>
                <a:cubicBezTo>
                  <a:pt x="147451" y="1976015"/>
                  <a:pt x="0" y="1828564"/>
                  <a:pt x="0" y="1646673"/>
                </a:cubicBezTo>
                <a:lnTo>
                  <a:pt x="0" y="329342"/>
                </a:lnTo>
                <a:cubicBezTo>
                  <a:pt x="0" y="147451"/>
                  <a:pt x="147451" y="0"/>
                  <a:pt x="3293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95828" y="4240364"/>
            <a:ext cx="2053384" cy="4714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95828" y="4712724"/>
            <a:ext cx="2053384" cy="9382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3563937" y="4241237"/>
            <a:ext cx="2016125" cy="4714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563936" y="4711851"/>
            <a:ext cx="2016125" cy="9382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6611937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9" name="Text Placeholder 20"/>
          <p:cNvSpPr>
            <a:spLocks noGrp="1"/>
          </p:cNvSpPr>
          <p:nvPr>
            <p:ph type="body" sz="quarter" idx="31"/>
          </p:nvPr>
        </p:nvSpPr>
        <p:spPr>
          <a:xfrm>
            <a:off x="6611936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32"/>
          </p:nvPr>
        </p:nvSpPr>
        <p:spPr>
          <a:xfrm>
            <a:off x="9659938" y="4241237"/>
            <a:ext cx="2016125" cy="471487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33"/>
          </p:nvPr>
        </p:nvSpPr>
        <p:spPr>
          <a:xfrm>
            <a:off x="9659937" y="4711851"/>
            <a:ext cx="2016125" cy="9382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0" y="6602413"/>
            <a:ext cx="12192000" cy="255587"/>
          </a:xfrm>
          <a:solidFill>
            <a:srgbClr val="C4122F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230734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701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fotografi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840860" y="1726784"/>
            <a:ext cx="2492303" cy="4521616"/>
          </a:xfrm>
          <a:custGeom>
            <a:avLst/>
            <a:gdLst>
              <a:gd name="connsiteX0" fmla="*/ 1246152 w 2492303"/>
              <a:gd name="connsiteY0" fmla="*/ 0 h 4521616"/>
              <a:gd name="connsiteX1" fmla="*/ 2436216 w 2492303"/>
              <a:gd name="connsiteY1" fmla="*/ 138439 h 4521616"/>
              <a:gd name="connsiteX2" fmla="*/ 2492302 w 2492303"/>
              <a:gd name="connsiteY2" fmla="*/ 161047 h 4521616"/>
              <a:gd name="connsiteX3" fmla="*/ 2492302 w 2492303"/>
              <a:gd name="connsiteY3" fmla="*/ 178503 h 4521616"/>
              <a:gd name="connsiteX4" fmla="*/ 2492302 w 2492303"/>
              <a:gd name="connsiteY4" fmla="*/ 466951 h 4521616"/>
              <a:gd name="connsiteX5" fmla="*/ 2492302 w 2492303"/>
              <a:gd name="connsiteY5" fmla="*/ 4054665 h 4521616"/>
              <a:gd name="connsiteX6" fmla="*/ 2492303 w 2492303"/>
              <a:gd name="connsiteY6" fmla="*/ 4054665 h 4521616"/>
              <a:gd name="connsiteX7" fmla="*/ 2492303 w 2492303"/>
              <a:gd name="connsiteY7" fmla="*/ 4360569 h 4521616"/>
              <a:gd name="connsiteX8" fmla="*/ 2436217 w 2492303"/>
              <a:gd name="connsiteY8" fmla="*/ 4383177 h 4521616"/>
              <a:gd name="connsiteX9" fmla="*/ 1246153 w 2492303"/>
              <a:gd name="connsiteY9" fmla="*/ 4521616 h 4521616"/>
              <a:gd name="connsiteX10" fmla="*/ 56089 w 2492303"/>
              <a:gd name="connsiteY10" fmla="*/ 4383177 h 4521616"/>
              <a:gd name="connsiteX11" fmla="*/ 1 w 2492303"/>
              <a:gd name="connsiteY11" fmla="*/ 4360569 h 4521616"/>
              <a:gd name="connsiteX12" fmla="*/ 1 w 2492303"/>
              <a:gd name="connsiteY12" fmla="*/ 4054665 h 4521616"/>
              <a:gd name="connsiteX13" fmla="*/ 683 w 2492303"/>
              <a:gd name="connsiteY13" fmla="*/ 4054390 h 4521616"/>
              <a:gd name="connsiteX14" fmla="*/ 683 w 2492303"/>
              <a:gd name="connsiteY14" fmla="*/ 467227 h 4521616"/>
              <a:gd name="connsiteX15" fmla="*/ 0 w 2492303"/>
              <a:gd name="connsiteY15" fmla="*/ 466951 h 4521616"/>
              <a:gd name="connsiteX16" fmla="*/ 0 w 2492303"/>
              <a:gd name="connsiteY16" fmla="*/ 161047 h 4521616"/>
              <a:gd name="connsiteX17" fmla="*/ 56088 w 2492303"/>
              <a:gd name="connsiteY17" fmla="*/ 138439 h 4521616"/>
              <a:gd name="connsiteX18" fmla="*/ 1246152 w 2492303"/>
              <a:gd name="connsiteY18" fmla="*/ 0 h 45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2303" h="4521616">
                <a:moveTo>
                  <a:pt x="1246152" y="0"/>
                </a:moveTo>
                <a:cubicBezTo>
                  <a:pt x="1741540" y="0"/>
                  <a:pt x="2178306" y="54915"/>
                  <a:pt x="2436216" y="138439"/>
                </a:cubicBezTo>
                <a:lnTo>
                  <a:pt x="2492302" y="161047"/>
                </a:lnTo>
                <a:lnTo>
                  <a:pt x="2492302" y="178503"/>
                </a:lnTo>
                <a:lnTo>
                  <a:pt x="2492302" y="466951"/>
                </a:lnTo>
                <a:lnTo>
                  <a:pt x="2492302" y="4054665"/>
                </a:lnTo>
                <a:lnTo>
                  <a:pt x="2492303" y="4054665"/>
                </a:lnTo>
                <a:lnTo>
                  <a:pt x="2492303" y="4360569"/>
                </a:lnTo>
                <a:lnTo>
                  <a:pt x="2436217" y="4383177"/>
                </a:lnTo>
                <a:cubicBezTo>
                  <a:pt x="2178307" y="4466701"/>
                  <a:pt x="1741541" y="4521616"/>
                  <a:pt x="1246153" y="4521616"/>
                </a:cubicBezTo>
                <a:cubicBezTo>
                  <a:pt x="750764" y="4521616"/>
                  <a:pt x="313998" y="4466701"/>
                  <a:pt x="56089" y="4383177"/>
                </a:cubicBezTo>
                <a:lnTo>
                  <a:pt x="1" y="4360569"/>
                </a:lnTo>
                <a:lnTo>
                  <a:pt x="1" y="4054665"/>
                </a:lnTo>
                <a:lnTo>
                  <a:pt x="683" y="4054390"/>
                </a:lnTo>
                <a:lnTo>
                  <a:pt x="683" y="467227"/>
                </a:lnTo>
                <a:lnTo>
                  <a:pt x="0" y="466951"/>
                </a:lnTo>
                <a:lnTo>
                  <a:pt x="0" y="161047"/>
                </a:lnTo>
                <a:lnTo>
                  <a:pt x="56088" y="138439"/>
                </a:lnTo>
                <a:cubicBezTo>
                  <a:pt x="313997" y="54915"/>
                  <a:pt x="750763" y="0"/>
                  <a:pt x="12461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39788" y="1726784"/>
            <a:ext cx="2492303" cy="4521616"/>
          </a:xfrm>
          <a:custGeom>
            <a:avLst/>
            <a:gdLst>
              <a:gd name="connsiteX0" fmla="*/ 1246152 w 2492303"/>
              <a:gd name="connsiteY0" fmla="*/ 0 h 4521616"/>
              <a:gd name="connsiteX1" fmla="*/ 2436216 w 2492303"/>
              <a:gd name="connsiteY1" fmla="*/ 138439 h 4521616"/>
              <a:gd name="connsiteX2" fmla="*/ 2492302 w 2492303"/>
              <a:gd name="connsiteY2" fmla="*/ 161047 h 4521616"/>
              <a:gd name="connsiteX3" fmla="*/ 2492302 w 2492303"/>
              <a:gd name="connsiteY3" fmla="*/ 178503 h 4521616"/>
              <a:gd name="connsiteX4" fmla="*/ 2492302 w 2492303"/>
              <a:gd name="connsiteY4" fmla="*/ 466951 h 4521616"/>
              <a:gd name="connsiteX5" fmla="*/ 2492302 w 2492303"/>
              <a:gd name="connsiteY5" fmla="*/ 4054665 h 4521616"/>
              <a:gd name="connsiteX6" fmla="*/ 2492303 w 2492303"/>
              <a:gd name="connsiteY6" fmla="*/ 4054665 h 4521616"/>
              <a:gd name="connsiteX7" fmla="*/ 2492303 w 2492303"/>
              <a:gd name="connsiteY7" fmla="*/ 4360569 h 4521616"/>
              <a:gd name="connsiteX8" fmla="*/ 2436217 w 2492303"/>
              <a:gd name="connsiteY8" fmla="*/ 4383177 h 4521616"/>
              <a:gd name="connsiteX9" fmla="*/ 1246153 w 2492303"/>
              <a:gd name="connsiteY9" fmla="*/ 4521616 h 4521616"/>
              <a:gd name="connsiteX10" fmla="*/ 56089 w 2492303"/>
              <a:gd name="connsiteY10" fmla="*/ 4383177 h 4521616"/>
              <a:gd name="connsiteX11" fmla="*/ 1 w 2492303"/>
              <a:gd name="connsiteY11" fmla="*/ 4360569 h 4521616"/>
              <a:gd name="connsiteX12" fmla="*/ 1 w 2492303"/>
              <a:gd name="connsiteY12" fmla="*/ 4054665 h 4521616"/>
              <a:gd name="connsiteX13" fmla="*/ 683 w 2492303"/>
              <a:gd name="connsiteY13" fmla="*/ 4054390 h 4521616"/>
              <a:gd name="connsiteX14" fmla="*/ 683 w 2492303"/>
              <a:gd name="connsiteY14" fmla="*/ 467227 h 4521616"/>
              <a:gd name="connsiteX15" fmla="*/ 0 w 2492303"/>
              <a:gd name="connsiteY15" fmla="*/ 466951 h 4521616"/>
              <a:gd name="connsiteX16" fmla="*/ 0 w 2492303"/>
              <a:gd name="connsiteY16" fmla="*/ 161047 h 4521616"/>
              <a:gd name="connsiteX17" fmla="*/ 56088 w 2492303"/>
              <a:gd name="connsiteY17" fmla="*/ 138439 h 4521616"/>
              <a:gd name="connsiteX18" fmla="*/ 1246152 w 2492303"/>
              <a:gd name="connsiteY18" fmla="*/ 0 h 45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2303" h="4521616">
                <a:moveTo>
                  <a:pt x="1246152" y="0"/>
                </a:moveTo>
                <a:cubicBezTo>
                  <a:pt x="1741540" y="0"/>
                  <a:pt x="2178306" y="54915"/>
                  <a:pt x="2436216" y="138439"/>
                </a:cubicBezTo>
                <a:lnTo>
                  <a:pt x="2492302" y="161047"/>
                </a:lnTo>
                <a:lnTo>
                  <a:pt x="2492302" y="178503"/>
                </a:lnTo>
                <a:lnTo>
                  <a:pt x="2492302" y="466951"/>
                </a:lnTo>
                <a:lnTo>
                  <a:pt x="2492302" y="4054665"/>
                </a:lnTo>
                <a:lnTo>
                  <a:pt x="2492303" y="4054665"/>
                </a:lnTo>
                <a:lnTo>
                  <a:pt x="2492303" y="4360569"/>
                </a:lnTo>
                <a:lnTo>
                  <a:pt x="2436217" y="4383177"/>
                </a:lnTo>
                <a:cubicBezTo>
                  <a:pt x="2178307" y="4466701"/>
                  <a:pt x="1741541" y="4521616"/>
                  <a:pt x="1246153" y="4521616"/>
                </a:cubicBezTo>
                <a:cubicBezTo>
                  <a:pt x="750764" y="4521616"/>
                  <a:pt x="313998" y="4466701"/>
                  <a:pt x="56089" y="4383177"/>
                </a:cubicBezTo>
                <a:lnTo>
                  <a:pt x="1" y="4360569"/>
                </a:lnTo>
                <a:lnTo>
                  <a:pt x="1" y="4054665"/>
                </a:lnTo>
                <a:lnTo>
                  <a:pt x="683" y="4054390"/>
                </a:lnTo>
                <a:lnTo>
                  <a:pt x="683" y="467227"/>
                </a:lnTo>
                <a:lnTo>
                  <a:pt x="0" y="466951"/>
                </a:lnTo>
                <a:lnTo>
                  <a:pt x="0" y="161047"/>
                </a:lnTo>
                <a:lnTo>
                  <a:pt x="56088" y="138439"/>
                </a:lnTo>
                <a:cubicBezTo>
                  <a:pt x="313997" y="54915"/>
                  <a:pt x="750763" y="0"/>
                  <a:pt x="12461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1400" y="1866713"/>
            <a:ext cx="50292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122784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546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pis fotografi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9"/>
          </p:nvPr>
        </p:nvSpPr>
        <p:spPr>
          <a:xfrm>
            <a:off x="6085258" y="6206"/>
            <a:ext cx="6094770" cy="3437162"/>
          </a:xfrm>
          <a:custGeom>
            <a:avLst/>
            <a:gdLst>
              <a:gd name="connsiteX0" fmla="*/ 0 w 6094770"/>
              <a:gd name="connsiteY0" fmla="*/ 0 h 3437162"/>
              <a:gd name="connsiteX1" fmla="*/ 6094770 w 6094770"/>
              <a:gd name="connsiteY1" fmla="*/ 0 h 3437162"/>
              <a:gd name="connsiteX2" fmla="*/ 6094770 w 6094770"/>
              <a:gd name="connsiteY2" fmla="*/ 779555 h 3437162"/>
              <a:gd name="connsiteX3" fmla="*/ 3437163 w 6094770"/>
              <a:gd name="connsiteY3" fmla="*/ 3437162 h 343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770" h="3437162">
                <a:moveTo>
                  <a:pt x="0" y="0"/>
                </a:moveTo>
                <a:lnTo>
                  <a:pt x="6094770" y="0"/>
                </a:lnTo>
                <a:lnTo>
                  <a:pt x="6094770" y="779555"/>
                </a:lnTo>
                <a:lnTo>
                  <a:pt x="3437163" y="3437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8698739" y="831346"/>
            <a:ext cx="3501531" cy="6030631"/>
          </a:xfrm>
          <a:custGeom>
            <a:avLst/>
            <a:gdLst>
              <a:gd name="connsiteX0" fmla="*/ 3438394 w 3501531"/>
              <a:gd name="connsiteY0" fmla="*/ 0 h 6030631"/>
              <a:gd name="connsiteX1" fmla="*/ 3501531 w 3501531"/>
              <a:gd name="connsiteY1" fmla="*/ 63136 h 6030631"/>
              <a:gd name="connsiteX2" fmla="*/ 3501531 w 3501531"/>
              <a:gd name="connsiteY2" fmla="*/ 6030630 h 6030631"/>
              <a:gd name="connsiteX3" fmla="*/ 2592237 w 3501531"/>
              <a:gd name="connsiteY3" fmla="*/ 6030631 h 6030631"/>
              <a:gd name="connsiteX4" fmla="*/ 0 w 3501531"/>
              <a:gd name="connsiteY4" fmla="*/ 3438395 h 603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531" h="6030631">
                <a:moveTo>
                  <a:pt x="3438394" y="0"/>
                </a:moveTo>
                <a:lnTo>
                  <a:pt x="3501531" y="63136"/>
                </a:lnTo>
                <a:lnTo>
                  <a:pt x="3501531" y="6030630"/>
                </a:lnTo>
                <a:lnTo>
                  <a:pt x="2592237" y="6030631"/>
                </a:lnTo>
                <a:lnTo>
                  <a:pt x="0" y="34383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6099723" y="4265119"/>
            <a:ext cx="5198029" cy="2599015"/>
          </a:xfrm>
          <a:custGeom>
            <a:avLst/>
            <a:gdLst>
              <a:gd name="connsiteX0" fmla="*/ 2599014 w 5198029"/>
              <a:gd name="connsiteY0" fmla="*/ 0 h 2599015"/>
              <a:gd name="connsiteX1" fmla="*/ 5198029 w 5198029"/>
              <a:gd name="connsiteY1" fmla="*/ 2599015 h 2599015"/>
              <a:gd name="connsiteX2" fmla="*/ 0 w 5198029"/>
              <a:gd name="connsiteY2" fmla="*/ 2599015 h 25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8029" h="2599015">
                <a:moveTo>
                  <a:pt x="2599014" y="0"/>
                </a:moveTo>
                <a:lnTo>
                  <a:pt x="5198029" y="2599015"/>
                </a:lnTo>
                <a:lnTo>
                  <a:pt x="0" y="25990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lvl="0"/>
            <a:endParaRPr lang="en-AU" noProof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3"/>
          </p:nvPr>
        </p:nvSpPr>
        <p:spPr>
          <a:xfrm>
            <a:off x="2660147" y="-14811"/>
            <a:ext cx="6876789" cy="6876789"/>
          </a:xfrm>
          <a:custGeom>
            <a:avLst/>
            <a:gdLst>
              <a:gd name="connsiteX0" fmla="*/ 3438395 w 6876789"/>
              <a:gd name="connsiteY0" fmla="*/ 0 h 6876789"/>
              <a:gd name="connsiteX1" fmla="*/ 6876789 w 6876789"/>
              <a:gd name="connsiteY1" fmla="*/ 3438394 h 6876789"/>
              <a:gd name="connsiteX2" fmla="*/ 3438395 w 6876789"/>
              <a:gd name="connsiteY2" fmla="*/ 6876789 h 6876789"/>
              <a:gd name="connsiteX3" fmla="*/ 0 w 6876789"/>
              <a:gd name="connsiteY3" fmla="*/ 3438394 h 68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6789" h="6876789">
                <a:moveTo>
                  <a:pt x="3438395" y="0"/>
                </a:moveTo>
                <a:lnTo>
                  <a:pt x="6876789" y="3438394"/>
                </a:lnTo>
                <a:lnTo>
                  <a:pt x="3438395" y="6876789"/>
                </a:lnTo>
                <a:lnTo>
                  <a:pt x="0" y="34383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lvl="0"/>
            <a:endParaRPr lang="en-AU" noProof="0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24"/>
          </p:nvPr>
        </p:nvSpPr>
        <p:spPr>
          <a:xfrm>
            <a:off x="828720" y="4231472"/>
            <a:ext cx="5281197" cy="2640599"/>
          </a:xfrm>
          <a:custGeom>
            <a:avLst/>
            <a:gdLst>
              <a:gd name="connsiteX0" fmla="*/ 2640598 w 5281197"/>
              <a:gd name="connsiteY0" fmla="*/ 0 h 2640599"/>
              <a:gd name="connsiteX1" fmla="*/ 5281197 w 5281197"/>
              <a:gd name="connsiteY1" fmla="*/ 2640599 h 2640599"/>
              <a:gd name="connsiteX2" fmla="*/ 0 w 5281197"/>
              <a:gd name="connsiteY2" fmla="*/ 2640599 h 264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1197" h="2640599">
                <a:moveTo>
                  <a:pt x="2640598" y="0"/>
                </a:moveTo>
                <a:lnTo>
                  <a:pt x="5281197" y="2640599"/>
                </a:lnTo>
                <a:lnTo>
                  <a:pt x="0" y="26405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lvl="0"/>
            <a:endParaRPr lang="en-AU" noProof="0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9322" y="-2111"/>
            <a:ext cx="6094770" cy="3437162"/>
          </a:xfrm>
          <a:custGeom>
            <a:avLst/>
            <a:gdLst>
              <a:gd name="connsiteX0" fmla="*/ 0 w 6094770"/>
              <a:gd name="connsiteY0" fmla="*/ 0 h 3437162"/>
              <a:gd name="connsiteX1" fmla="*/ 6094770 w 6094770"/>
              <a:gd name="connsiteY1" fmla="*/ 0 h 3437162"/>
              <a:gd name="connsiteX2" fmla="*/ 2657607 w 6094770"/>
              <a:gd name="connsiteY2" fmla="*/ 3437162 h 3437162"/>
              <a:gd name="connsiteX3" fmla="*/ 0 w 6094770"/>
              <a:gd name="connsiteY3" fmla="*/ 779555 h 343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770" h="3437162">
                <a:moveTo>
                  <a:pt x="0" y="0"/>
                </a:moveTo>
                <a:lnTo>
                  <a:pt x="6094770" y="0"/>
                </a:lnTo>
                <a:lnTo>
                  <a:pt x="2657607" y="3437162"/>
                </a:lnTo>
                <a:lnTo>
                  <a:pt x="0" y="7795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0"/>
          </p:nvPr>
        </p:nvSpPr>
        <p:spPr>
          <a:xfrm>
            <a:off x="2542" y="831348"/>
            <a:ext cx="3495804" cy="6030021"/>
          </a:xfrm>
          <a:custGeom>
            <a:avLst/>
            <a:gdLst>
              <a:gd name="connsiteX0" fmla="*/ 57409 w 3495804"/>
              <a:gd name="connsiteY0" fmla="*/ 0 h 6030021"/>
              <a:gd name="connsiteX1" fmla="*/ 3495804 w 3495804"/>
              <a:gd name="connsiteY1" fmla="*/ 3438394 h 6030021"/>
              <a:gd name="connsiteX2" fmla="*/ 904178 w 3495804"/>
              <a:gd name="connsiteY2" fmla="*/ 6030021 h 6030021"/>
              <a:gd name="connsiteX3" fmla="*/ 0 w 3495804"/>
              <a:gd name="connsiteY3" fmla="*/ 6030021 h 6030021"/>
              <a:gd name="connsiteX4" fmla="*/ 0 w 3495804"/>
              <a:gd name="connsiteY4" fmla="*/ 57409 h 60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804" h="6030021">
                <a:moveTo>
                  <a:pt x="57409" y="0"/>
                </a:moveTo>
                <a:lnTo>
                  <a:pt x="3495804" y="3438394"/>
                </a:lnTo>
                <a:lnTo>
                  <a:pt x="904178" y="6030021"/>
                </a:lnTo>
                <a:lnTo>
                  <a:pt x="0" y="6030021"/>
                </a:lnTo>
                <a:lnTo>
                  <a:pt x="0" y="57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8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600" b="1" i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8" y="4876800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8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854901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2 bez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096000" y="3886200"/>
            <a:ext cx="6019800" cy="28194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6475413"/>
            <a:ext cx="2016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0" y="4267200"/>
            <a:ext cx="5029200" cy="8509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5508625"/>
            <a:ext cx="41529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23146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514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4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1357313" y="2408648"/>
            <a:ext cx="4738687" cy="361274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AU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3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3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31473" y="4590027"/>
            <a:ext cx="4335463" cy="4714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31473" y="5075802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89028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384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04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 fotografi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91970" y="0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692779" y="0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191970" y="2351314"/>
            <a:ext cx="5000030" cy="215446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191970" y="4505779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9692779" y="4505779"/>
            <a:ext cx="2499221" cy="235131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381000" y="304800"/>
            <a:ext cx="6032500" cy="594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7F0212-4718-4CDC-BAFD-1786BD4027CB}" type="slidenum">
              <a:rPr lang="en-AU" altLang="sr-Latn-RS"/>
              <a:pPr>
                <a:defRPr/>
              </a:pPr>
              <a:t>‹#›</a:t>
            </a:fld>
            <a:endParaRPr lang="en-AU" altLang="sr-Latn-RS"/>
          </a:p>
        </p:txBody>
      </p:sp>
    </p:spTree>
    <p:extLst>
      <p:ext uri="{BB962C8B-B14F-4D97-AF65-F5344CB8AC3E}">
        <p14:creationId xmlns:p14="http://schemas.microsoft.com/office/powerpoint/2010/main" val="2327577051"/>
      </p:ext>
    </p:extLst>
  </p:cSld>
  <p:clrMapOvr>
    <a:masterClrMapping/>
  </p:clrMapOvr>
  <p:transition spd="slow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zaj, tekst,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 userDrawn="1"/>
        </p:nvGraphicFramePr>
        <p:xfrm>
          <a:off x="228600" y="4343400"/>
          <a:ext cx="54102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413500" y="1828800"/>
            <a:ext cx="57785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881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 na pazn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668000" y="61722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1" dirty="0" smtClean="0">
                <a:solidFill>
                  <a:srgbClr val="005395"/>
                </a:solidFill>
                <a:latin typeface="Calibri" panose="020F0502020204030204" pitchFamily="34" charset="0"/>
              </a:rPr>
              <a:t>www.eps.rs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438400"/>
            <a:ext cx="4648200" cy="1233424"/>
          </a:xfrm>
        </p:spPr>
        <p:txBody>
          <a:bodyPr>
            <a:normAutofit/>
          </a:bodyPr>
          <a:lstStyle>
            <a:lvl1pPr algn="ctr">
              <a:defRPr sz="40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038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914400" y="40386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421438"/>
            <a:ext cx="22637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 userDrawn="1"/>
        </p:nvSpPr>
        <p:spPr>
          <a:xfrm>
            <a:off x="4876800" y="40386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8915400" y="40386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3" y="4181475"/>
            <a:ext cx="2404534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463" y="4181475"/>
            <a:ext cx="240347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t="10101" b="4336"/>
          <a:stretch/>
        </p:blipFill>
        <p:spPr>
          <a:xfrm>
            <a:off x="9009063" y="4181475"/>
            <a:ext cx="240347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850" y="1223963"/>
            <a:ext cx="5029200" cy="85090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00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2590800"/>
            <a:ext cx="4152900" cy="304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rgbClr val="005395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4379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et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07963" y="403225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10101" b="4336"/>
          <a:stretch/>
        </p:blipFill>
        <p:spPr>
          <a:xfrm>
            <a:off x="300038" y="4175125"/>
            <a:ext cx="240506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271588"/>
            <a:ext cx="12220575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52400" y="3048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52400" y="2171700"/>
            <a:ext cx="2590800" cy="1638300"/>
          </a:xfrm>
          <a:prstGeom prst="roundRect">
            <a:avLst/>
          </a:prstGeom>
          <a:solidFill>
            <a:srgbClr val="0053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447675"/>
            <a:ext cx="2404534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6063" y="2324100"/>
            <a:ext cx="240347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477000"/>
            <a:ext cx="2628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7350" y="1839583"/>
            <a:ext cx="6076950" cy="159543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053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1400" y="3886200"/>
            <a:ext cx="41529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rgbClr val="005395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9877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cet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3951412"/>
            <a:ext cx="9144000" cy="69749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676612"/>
            <a:ext cx="9144000" cy="37421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539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782164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drz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725"/>
            <a:ext cx="10515600" cy="676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505325"/>
          </a:xfrm>
        </p:spPr>
        <p:txBody>
          <a:bodyPr/>
          <a:lstStyle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B2E592-EC49-4B0B-BBF0-2643AC11858C}" type="datetimeFigureOut">
              <a:rPr lang="en-US"/>
              <a:pPr>
                <a:defRPr/>
              </a:pPr>
              <a:t>4/16/2018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B9EC87-3D1E-4CC5-B850-56519500E618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4040442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zaj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762000" y="4876800"/>
            <a:ext cx="2590800" cy="1638300"/>
            <a:chOff x="762000" y="4953000"/>
            <a:chExt cx="2590800" cy="1638300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762000" y="4953000"/>
              <a:ext cx="2590800" cy="1638300"/>
            </a:xfrm>
            <a:prstGeom prst="roundRect">
              <a:avLst/>
            </a:prstGeom>
            <a:solidFill>
              <a:srgbClr val="00539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/>
            <a:srcRect t="10101" b="4336"/>
            <a:stretch/>
          </p:blipFill>
          <p:spPr>
            <a:xfrm>
              <a:off x="855663" y="5095875"/>
              <a:ext cx="2403475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685800" y="571500"/>
            <a:ext cx="2611438" cy="3848100"/>
            <a:chOff x="685800" y="571500"/>
            <a:chExt cx="2611967" cy="3848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685800" y="2781300"/>
              <a:ext cx="2591325" cy="1638300"/>
            </a:xfrm>
            <a:prstGeom prst="roundRect">
              <a:avLst/>
            </a:prstGeom>
            <a:solidFill>
              <a:srgbClr val="00539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 userDrawn="1"/>
          </p:nvGrpSpPr>
          <p:grpSpPr bwMode="auto">
            <a:xfrm>
              <a:off x="706967" y="571500"/>
              <a:ext cx="2590800" cy="1638300"/>
              <a:chOff x="706967" y="571500"/>
              <a:chExt cx="2590800" cy="1638300"/>
            </a:xfrm>
          </p:grpSpPr>
          <p:sp>
            <p:nvSpPr>
              <p:cNvPr id="10" name="Rounded Rectangle 9"/>
              <p:cNvSpPr/>
              <p:nvPr userDrawn="1"/>
            </p:nvSpPr>
            <p:spPr>
              <a:xfrm>
                <a:off x="706442" y="571500"/>
                <a:ext cx="2591325" cy="1638300"/>
              </a:xfrm>
              <a:prstGeom prst="roundRect">
                <a:avLst/>
              </a:prstGeom>
              <a:solidFill>
                <a:srgbClr val="005395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866" y="714375"/>
                <a:ext cx="2404534" cy="13525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00123" y="2933700"/>
              <a:ext cx="2403962" cy="1352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56388"/>
            <a:ext cx="16764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477000" y="560614"/>
            <a:ext cx="5486400" cy="6019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932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 slajd pl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0" y="0"/>
            <a:ext cx="12188825" cy="457200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02413"/>
            <a:ext cx="12188825" cy="236537"/>
          </a:xfrm>
          <a:solidFill>
            <a:srgbClr val="005395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6023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7958723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6"/>
          <p:cNvSpPr>
            <a:spLocks noChangeArrowheads="1"/>
          </p:cNvSpPr>
          <p:nvPr/>
        </p:nvSpPr>
        <p:spPr bwMode="ltGray">
          <a:xfrm>
            <a:off x="1588" y="6583363"/>
            <a:ext cx="12188825" cy="274637"/>
          </a:xfrm>
          <a:prstGeom prst="rect">
            <a:avLst/>
          </a:prstGeom>
          <a:solidFill>
            <a:srgbClr val="005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66725"/>
            <a:ext cx="10668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524000"/>
            <a:ext cx="10668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96025"/>
            <a:ext cx="16764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45" r:id="rId13"/>
    <p:sldLayoutId id="2147484159" r:id="rId14"/>
    <p:sldLayoutId id="2147484160" r:id="rId15"/>
    <p:sldLayoutId id="2147484146" r:id="rId16"/>
    <p:sldLayoutId id="2147484161" r:id="rId17"/>
    <p:sldLayoutId id="2147484162" r:id="rId18"/>
    <p:sldLayoutId id="2147484163" r:id="rId19"/>
    <p:sldLayoutId id="2147484164" r:id="rId20"/>
    <p:sldLayoutId id="2147484165" r:id="rId21"/>
    <p:sldLayoutId id="2147484166" r:id="rId22"/>
    <p:sldLayoutId id="2147484167" r:id="rId23"/>
    <p:sldLayoutId id="2147484168" r:id="rId24"/>
    <p:sldLayoutId id="2147484169" r:id="rId25"/>
    <p:sldLayoutId id="2147484170" r:id="rId26"/>
    <p:sldLayoutId id="2147484171" r:id="rId27"/>
    <p:sldLayoutId id="2147484172" r:id="rId28"/>
    <p:sldLayoutId id="2147484173" r:id="rId29"/>
    <p:sldLayoutId id="2147484174" r:id="rId30"/>
    <p:sldLayoutId id="2147484175" r:id="rId31"/>
    <p:sldLayoutId id="2147484176" r:id="rId32"/>
    <p:sldLayoutId id="2147484177" r:id="rId33"/>
    <p:sldLayoutId id="2147484178" r:id="rId34"/>
    <p:sldLayoutId id="2147484179" r:id="rId35"/>
    <p:sldLayoutId id="2147484180" r:id="rId3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kern="1200">
          <a:solidFill>
            <a:srgbClr val="005395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00539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5395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1.jp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1" b="20561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705600" y="6062658"/>
            <a:ext cx="537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Слободан Митровић</a:t>
            </a:r>
          </a:p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Извршни Директор за техничке послове производње угља</a:t>
            </a:r>
            <a:endParaRPr lang="sr-Latn-RS" sz="16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581228" y="5103370"/>
            <a:ext cx="1102955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/>
              <a:t>Угаљ – стабилан ослонац енергетике</a:t>
            </a:r>
            <a:endParaRPr lang="sr-Latn-RS" sz="5400" dirty="0"/>
          </a:p>
        </p:txBody>
      </p:sp>
    </p:spTree>
    <p:extLst>
      <p:ext uri="{BB962C8B-B14F-4D97-AF65-F5344CB8AC3E}">
        <p14:creationId xmlns:p14="http://schemas.microsoft.com/office/powerpoint/2010/main" val="2786361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2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Производња угља  - актуелна </a:t>
            </a:r>
            <a:r>
              <a:rPr lang="sr-Cyrl-RS" b="1" u="sng" dirty="0" smtClean="0">
                <a:sym typeface="Calibri" panose="020F0502020204030204" pitchFamily="34" charset="0"/>
              </a:rPr>
              <a:t>проблематика у ЈП ЕПС-у</a:t>
            </a:r>
            <a:endParaRPr lang="sr-Cyrl-RS" b="1" u="sng" dirty="0"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187" y="143279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Застоји изазвани поплавама 2014. године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120" y="211297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Неблаговремено решавање имовинско-правних односа при експропријацији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187" y="478306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Споре процедуре у спровођењу поступака Јавних набавки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3909488" y="959528"/>
            <a:ext cx="569582" cy="3307671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66619" y="2159150"/>
            <a:ext cx="174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b="1" dirty="0" smtClean="0"/>
              <a:t>Технолошки проблеми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120" y="3107526"/>
            <a:ext cx="360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Неблаговремене активности на пословима предодводњавања и одводњавања</a:t>
            </a:r>
          </a:p>
        </p:txBody>
      </p:sp>
      <p:sp>
        <p:nvSpPr>
          <p:cNvPr id="11" name="Right Arrow Callout 10"/>
          <p:cNvSpPr/>
          <p:nvPr/>
        </p:nvSpPr>
        <p:spPr>
          <a:xfrm>
            <a:off x="3916992" y="4460867"/>
            <a:ext cx="569582" cy="1769083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506868" y="4491822"/>
            <a:ext cx="266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b="1" dirty="0" smtClean="0"/>
              <a:t>Проблеми у одржавању опреме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6868" y="5244730"/>
            <a:ext cx="266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b="1" dirty="0" smtClean="0"/>
              <a:t>Проблеми у инвестиционим активностима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6934200" y="914400"/>
            <a:ext cx="569582" cy="531555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660496" y="1513651"/>
            <a:ext cx="39464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b="1" dirty="0" smtClean="0"/>
              <a:t>ПОСЛЕДИЦЕ</a:t>
            </a:r>
          </a:p>
          <a:p>
            <a:pPr marL="285750" indent="-285750">
              <a:buFontTx/>
              <a:buChar char="-"/>
            </a:pPr>
            <a:endParaRPr lang="sr-Cyrl-R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Недовољно смештајног простора за одлагање јаловине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1" u="sng" dirty="0" smtClean="0"/>
              <a:t>Немогућност поштовања динамике напредовања рударских радова на откопавању откривке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b="1" i="1" dirty="0" smtClean="0">
                <a:solidFill>
                  <a:srgbClr val="C00000"/>
                </a:solidFill>
              </a:rPr>
              <a:t>Недовољне количине откривеног угља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723" y="867320"/>
            <a:ext cx="394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b="1" dirty="0" smtClean="0"/>
              <a:t>УЗРОЦИ</a:t>
            </a:r>
          </a:p>
          <a:p>
            <a:pPr marL="285750" indent="-285750">
              <a:buFontTx/>
              <a:buChar char="-"/>
            </a:pPr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3860118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„Изнуђене“ технолошке активности за превазилажења актуелне проблематике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06507"/>
            <a:ext cx="11292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 Максимално могуће коришћење расположивих производних капацитета на локацијама са најмање проблема</a:t>
            </a:r>
          </a:p>
          <a:p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Површински коп „Тамнава-Западно поље“ 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пројектован за производњу од 12 милиона тона угља годишње  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2017. године је произведено </a:t>
            </a:r>
            <a:r>
              <a:rPr lang="sr-Latn-RS" dirty="0" smtClean="0"/>
              <a:t>oko </a:t>
            </a:r>
            <a:r>
              <a:rPr lang="sr-Cyrl-RS" dirty="0" smtClean="0"/>
              <a:t>1</a:t>
            </a:r>
            <a:r>
              <a:rPr lang="sr-Latn-RS" dirty="0" smtClean="0"/>
              <a:t>7</a:t>
            </a:r>
            <a:r>
              <a:rPr lang="sr-Cyrl-RS" dirty="0" smtClean="0"/>
              <a:t> милиона тона угља</a:t>
            </a:r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Површински коп „Поље Г“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током лета 2017. године је „форсирано“ откопавање откривке, како би пред зимску сезону било довољно откривеног угља</a:t>
            </a:r>
          </a:p>
          <a:p>
            <a:endParaRPr lang="sr-Cyrl-R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3917216"/>
            <a:ext cx="11292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2. Максимално могуће откопавање тренутно доступних количина угља</a:t>
            </a:r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Површински коп „Поље Д“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„форсирање“ откопавања угља у северо-западном дели копа (зона Вреоца)</a:t>
            </a:r>
          </a:p>
        </p:txBody>
      </p:sp>
    </p:spTree>
    <p:extLst>
      <p:ext uri="{BB962C8B-B14F-4D97-AF65-F5344CB8AC3E}">
        <p14:creationId xmlns:p14="http://schemas.microsoft.com/office/powerpoint/2010/main" val="3766500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014" y="1524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Ризици и последице „изнуђених“ технолошких активности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3422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/>
              <a:t>Нарушавање стабилности радних косина на откопавању и одлагању</a:t>
            </a:r>
            <a:endParaRPr lang="sr-Cyrl-R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8040110" y="1731657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u="sng" dirty="0" smtClean="0"/>
              <a:t>Претерано </a:t>
            </a:r>
            <a:r>
              <a:rPr lang="sr-Cyrl-RS" b="1" u="sng" dirty="0"/>
              <a:t>„напрезање“ људства и технике на појединим </a:t>
            </a:r>
            <a:r>
              <a:rPr lang="sr-Cyrl-RS" b="1" u="sng" dirty="0" smtClean="0"/>
              <a:t>локацијама</a:t>
            </a:r>
            <a:endParaRPr lang="sr-Cyrl-R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1" y="934228"/>
            <a:ext cx="4033837" cy="292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1800" y="1596723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одлагалиште „Јунковац“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у</a:t>
            </a:r>
            <a:r>
              <a:rPr lang="sr-Cyrl-RS" dirty="0" smtClean="0"/>
              <a:t>нутрашње одлагалиште ПК „Поље Б“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унутрашње одлагалиште </a:t>
            </a:r>
            <a:r>
              <a:rPr lang="sr-Cyrl-RS" dirty="0" smtClean="0"/>
              <a:t>ПК „Дрмно“</a:t>
            </a: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 smtClean="0"/>
          </a:p>
          <a:p>
            <a:pPr marL="285750" indent="-285750">
              <a:buFontTx/>
              <a:buChar char="-"/>
            </a:pPr>
            <a:r>
              <a:rPr lang="sr-Cyrl-RS" dirty="0" smtClean="0"/>
              <a:t>радна косина „Вреоци“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б</a:t>
            </a:r>
            <a:r>
              <a:rPr lang="sr-Cyrl-RS" dirty="0" smtClean="0"/>
              <a:t>очна косина ПК „Тамнава-Западно поље“ </a:t>
            </a:r>
          </a:p>
          <a:p>
            <a:pPr marL="285750" indent="-285750">
              <a:buFontTx/>
              <a:buChar char="-"/>
            </a:pPr>
            <a:endParaRPr lang="sr-Cyrl-R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306810" y="268032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н</a:t>
            </a:r>
            <a:r>
              <a:rPr lang="sr-Cyrl-RS" dirty="0" smtClean="0"/>
              <a:t>епланирани застоји на механизацији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у</a:t>
            </a:r>
            <a:r>
              <a:rPr lang="sr-Cyrl-RS" dirty="0" smtClean="0"/>
              <a:t>честале повреде на раду   </a:t>
            </a:r>
          </a:p>
          <a:p>
            <a:pPr marL="285750" indent="-285750">
              <a:buFontTx/>
              <a:buChar char="-"/>
            </a:pPr>
            <a:endParaRPr lang="sr-Cyrl-R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1" y="3520538"/>
            <a:ext cx="4029219" cy="295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8535915" y="4876800"/>
            <a:ext cx="281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u="sng" dirty="0" smtClean="0">
                <a:solidFill>
                  <a:srgbClr val="FF0000"/>
                </a:solidFill>
              </a:rPr>
              <a:t>„Лош квалитет испорученог угља“</a:t>
            </a:r>
            <a:endParaRPr lang="sr-Cyrl-R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ym typeface="Calibri" panose="020F0502020204030204" pitchFamily="34" charset="0"/>
              </a:rPr>
              <a:t>Потенцијалне </a:t>
            </a:r>
            <a:r>
              <a:rPr lang="sr-Cyrl-RS" b="1" u="sng" dirty="0">
                <a:sym typeface="Calibri" panose="020F0502020204030204" pitchFamily="34" charset="0"/>
              </a:rPr>
              <a:t>дугорочне </a:t>
            </a:r>
            <a:r>
              <a:rPr lang="sr-Cyrl-RS" b="1" u="sng" dirty="0" smtClean="0">
                <a:sym typeface="Calibri" panose="020F0502020204030204" pitchFamily="34" charset="0"/>
              </a:rPr>
              <a:t>последице</a:t>
            </a:r>
            <a:endParaRPr lang="sr-Cyrl-RS" b="1" u="sng" dirty="0">
              <a:sym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9160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Проблем обезбеђивање потребних количина угља</a:t>
            </a:r>
          </a:p>
          <a:p>
            <a:pPr algn="ctr"/>
            <a:r>
              <a:rPr lang="sr-Cyrl-RS" dirty="0"/>
              <a:t> </a:t>
            </a:r>
            <a:r>
              <a:rPr lang="sr-Cyrl-RS" dirty="0" smtClean="0"/>
              <a:t>   ( динамика откопавања откривке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037" y="25953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/>
              <a:t>П</a:t>
            </a:r>
            <a:r>
              <a:rPr lang="sr-Cyrl-RS" b="1" u="sng" dirty="0" smtClean="0"/>
              <a:t>роблем обезбеђивање потребног квалитета угља</a:t>
            </a:r>
            <a:endParaRPr lang="sr-Cyrl-RS" b="1" u="sng" dirty="0"/>
          </a:p>
          <a:p>
            <a:pPr algn="ctr"/>
            <a:r>
              <a:rPr lang="sr-Cyrl-RS" dirty="0" smtClean="0"/>
              <a:t>     ( изнуђено и непланирано откопавање квалитетнијих делова лежишта)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076133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Проблем постизања потребног нивоа поузданости механизације</a:t>
            </a:r>
          </a:p>
          <a:p>
            <a:pPr algn="ctr"/>
            <a:r>
              <a:rPr lang="sr-Cyrl-RS" dirty="0" smtClean="0"/>
              <a:t>( делимично и неправовремено одржавање 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19311"/>
            <a:ext cx="5334000" cy="355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090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Стратешке активности на сузбијању дугорочних последица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1840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* Увођење система за оперативно управљање и контролу квалитета угља</a:t>
            </a:r>
            <a:endParaRPr lang="sr-Cyrl-R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54952" y="438798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* Унапређење процеса управљања производљом</a:t>
            </a:r>
            <a:endParaRPr lang="sr-Cyrl-R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7982" y="855186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* Појачане инвестиционе активности</a:t>
            </a:r>
            <a:endParaRPr lang="sr-Cyrl-R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85254" y="2628149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* Унапређење процеса одржавања</a:t>
            </a:r>
            <a:endParaRPr lang="sr-Cyrl-R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52" y="979185"/>
            <a:ext cx="3708775" cy="237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" y="2837975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458855" y="3487088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* Мерење, праћење и анализа кључних параметара  учинка и смањење укупних трошкова пословања</a:t>
            </a:r>
            <a:endParaRPr lang="sr-Cyrl-R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5432022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* </a:t>
            </a:r>
            <a:r>
              <a:rPr lang="sr-Cyrl-RS" b="1" u="sng" dirty="0"/>
              <a:t>Унапређење енергетске ефикасности и унапређење заштите животне средине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06052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42672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135523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Појачане инвестиционе активности на стварању услова за експлоатацију и отварање заменских капацитета</a:t>
            </a:r>
            <a:endParaRPr lang="sr-Cyrl-R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1800"/>
            <a:ext cx="4191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105400" y="914400"/>
            <a:ext cx="5438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Измештање и регулација реке Колубаре и реке Пештан</a:t>
            </a:r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(Поље Е, Поље Г)</a:t>
            </a:r>
            <a:endParaRPr lang="sr-Cyrl-RS" sz="16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9118" y="1557754"/>
            <a:ext cx="5438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Измештање дела „Ибарске магистрале“ (Поље Г)</a:t>
            </a:r>
            <a:endParaRPr lang="ru-RU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159169"/>
            <a:ext cx="5438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Измештање пута „Вреоци – Барошевац“ (Поље Е)</a:t>
            </a:r>
            <a:endParaRPr lang="ru-RU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1" y="2760584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Измештање далековода</a:t>
            </a:r>
            <a:endParaRPr lang="ru-RU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7600" y="4038600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Дислокација постојећих и изградња нових инфраструктурних објеката</a:t>
            </a:r>
          </a:p>
          <a:p>
            <a:pPr algn="just"/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( трафо-станца, водовода, индустријских објеката, ...)</a:t>
            </a:r>
            <a:endParaRPr lang="ru-RU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3267908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Набавка нових производних капацитета (Радљево, Поље Е и Дрмно)</a:t>
            </a:r>
            <a:endParaRPr lang="ru-RU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89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846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90" y="3903423"/>
            <a:ext cx="5626768" cy="175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09" y="2260486"/>
            <a:ext cx="2057400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066800"/>
            <a:ext cx="2030875" cy="1481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75" y="2234756"/>
            <a:ext cx="1990725" cy="576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76" y="5295901"/>
            <a:ext cx="2146309" cy="120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99610" y="1284149"/>
            <a:ext cx="397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Израда геолошких модела лежишта</a:t>
            </a:r>
          </a:p>
          <a:p>
            <a:pPr marL="171450" indent="-171450" algn="just"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Израда технолошких модела експлоатације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15557" y="2287798"/>
            <a:ext cx="3972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Оперативно планирање производње</a:t>
            </a:r>
          </a:p>
          <a:p>
            <a:pPr marL="171450" indent="-171450" algn="just"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Оперативно управљање производњом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03852" y="3187833"/>
            <a:ext cx="33072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alibri" panose="020F0502020204030204" pitchFamily="34" charset="0"/>
                <a:sym typeface="Calibri" panose="020F0502020204030204" pitchFamily="34" charset="0"/>
              </a:rPr>
              <a:t>- </a:t>
            </a:r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Систем за управљање квалитетом</a:t>
            </a:r>
          </a:p>
          <a:p>
            <a:pPr algn="just"/>
            <a:r>
              <a:rPr lang="ru-RU" sz="1400" dirty="0">
                <a:latin typeface="Calibri" panose="020F0502020204030204" pitchFamily="34" charset="0"/>
                <a:sym typeface="Calibri" panose="020F0502020204030204" pitchFamily="34" charset="0"/>
              </a:rPr>
              <a:t>(депонија за хомогенизацију и опрема за континуално праћење квалитета откопаног угља)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1984" y="5656024"/>
            <a:ext cx="397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600" b="1" dirty="0">
                <a:latin typeface="Calibri" panose="020F0502020204030204" pitchFamily="34" charset="0"/>
                <a:sym typeface="Calibri" panose="020F0502020204030204" pitchFamily="34" charset="0"/>
              </a:rPr>
              <a:t>Боље искоришћење резерви</a:t>
            </a:r>
          </a:p>
          <a:p>
            <a:pPr marL="171450" indent="-171450" algn="just">
              <a:buFontTx/>
              <a:buChar char="-"/>
            </a:pPr>
            <a:r>
              <a:rPr lang="ru-RU" sz="1600" b="1" dirty="0">
                <a:latin typeface="Calibri" panose="020F0502020204030204" pitchFamily="34" charset="0"/>
                <a:sym typeface="Calibri" panose="020F0502020204030204" pitchFamily="34" charset="0"/>
              </a:rPr>
              <a:t>Стабилан рад ТЕ</a:t>
            </a:r>
          </a:p>
          <a:p>
            <a:pPr marL="171450" indent="-171450" algn="just">
              <a:buFontTx/>
              <a:buChar char="-"/>
            </a:pPr>
            <a:r>
              <a:rPr lang="ru-RU" sz="1600" b="1" dirty="0">
                <a:latin typeface="Calibri" panose="020F0502020204030204" pitchFamily="34" charset="0"/>
                <a:sym typeface="Calibri" panose="020F0502020204030204" pitchFamily="34" charset="0"/>
              </a:rPr>
              <a:t>Бољи финансијски резултати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1001" y="18009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Увођење система за оперативно управљање и контролу квалитета угља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599830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6812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29" y="3606244"/>
            <a:ext cx="4052063" cy="248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1" y="1754273"/>
            <a:ext cx="3745765" cy="296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93" y="4378538"/>
            <a:ext cx="2209800" cy="187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77" y="702802"/>
            <a:ext cx="3271046" cy="276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162800" y="1600200"/>
            <a:ext cx="4403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Увођење система за надзор и праћење процеса производње</a:t>
            </a:r>
          </a:p>
          <a:p>
            <a:pPr marL="285750" indent="-285750">
              <a:buFontTx/>
              <a:buChar char="-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Увођење савремених информационих система за интегрисано планирање, праћење и управљање процесима у производњи </a:t>
            </a:r>
            <a:endParaRPr lang="en-U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7475" y="499449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>
                <a:latin typeface="Calibri" panose="020F0502020204030204" pitchFamily="34" charset="0"/>
                <a:sym typeface="Calibri" panose="020F0502020204030204" pitchFamily="34" charset="0"/>
              </a:rPr>
              <a:t>Развој интегрисаних система за аутоматско управљање и праћење процеса</a:t>
            </a:r>
            <a:endParaRPr 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7474" y="90653"/>
            <a:ext cx="858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Унапређење процеса управљања производљом 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189122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6941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1271738"/>
            <a:ext cx="3162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Деградација земљишта</a:t>
            </a:r>
          </a:p>
          <a:p>
            <a:pPr marL="285750" indent="-285750" algn="just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Продукти сагоревања</a:t>
            </a: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Депоније пепела</a:t>
            </a: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Бука и вибрације</a:t>
            </a:r>
            <a:endParaRPr lang="sr-Cyrl-RS" sz="16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Прашина ...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77" y="3122264"/>
            <a:ext cx="5422323" cy="322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676400" y="429073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Рекултивација терена</a:t>
            </a: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Одсумпоравање</a:t>
            </a: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Употреба пепела у грађевинарству</a:t>
            </a:r>
          </a:p>
          <a:p>
            <a:pPr marL="285750" indent="-285750" algn="just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Модернизација погона за производњу и прераду угља</a:t>
            </a:r>
          </a:p>
          <a:p>
            <a:pPr marL="285750" indent="-285750">
              <a:buFontTx/>
              <a:buChar char="-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Обарање прашине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2342"/>
            <a:ext cx="5028776" cy="3290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21431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Унапређење енергетске </a:t>
            </a:r>
            <a:r>
              <a:rPr lang="sr-Cyrl-RS" b="1" u="sng" dirty="0"/>
              <a:t>ефикасности и </a:t>
            </a:r>
            <a:r>
              <a:rPr lang="sr-Cyrl-RS" b="1" u="sng" dirty="0" smtClean="0"/>
              <a:t>унапређење </a:t>
            </a:r>
            <a:r>
              <a:rPr lang="sr-Cyrl-RS" b="1" u="sng" dirty="0"/>
              <a:t>заштите животне средине 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209658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1431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Основне неоспорне чињенице о огљу у Републици Србији</a:t>
            </a:r>
            <a:endParaRPr lang="sr-Cyrl-R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81893" y="838200"/>
            <a:ext cx="906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1.   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Једини сигуран </a:t>
            </a: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ослонац у енергетици, као и њен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покретач</a:t>
            </a:r>
          </a:p>
          <a:p>
            <a:pPr marL="342900" indent="-342900">
              <a:buAutoNum type="arabicPeriod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2.   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Најпоузданији</a:t>
            </a: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 са аспекта сигурног снабдевања</a:t>
            </a:r>
          </a:p>
          <a:p>
            <a:pPr marL="342900" indent="-342900">
              <a:buAutoNum type="arabicPeriod" startAt="2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3.    Преко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70 % електричне енергије </a:t>
            </a: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у Републици Србији се добија из угља</a:t>
            </a:r>
          </a:p>
          <a:p>
            <a:pPr marL="342900" indent="-342900">
              <a:buAutoNum type="arabicPeriod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4.     Расположиве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резерве су довољне </a:t>
            </a: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за период од 70 – 100 година</a:t>
            </a:r>
          </a:p>
          <a:p>
            <a:pPr marL="342900" indent="-342900">
              <a:buAutoNum type="arabicPeriod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5.     Целокупна производња је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за домаће потребе</a:t>
            </a:r>
          </a:p>
          <a:p>
            <a:pPr marL="342900" indent="-342900">
              <a:buAutoNum type="arabicPeriod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buAutoNum type="arabicPeriod" startAt="6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На већини термоблокова су изграђени или се граде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најсавременији системи </a:t>
            </a:r>
          </a:p>
          <a:p>
            <a:r>
              <a:rPr lang="sr-Cyrl-RS" sz="1600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за смањење  емисија</a:t>
            </a:r>
            <a:r>
              <a:rPr lang="sr-Cyrl-RS" sz="1600" b="1" dirty="0" smtClean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загађујућих материја</a:t>
            </a:r>
          </a:p>
          <a:p>
            <a:pPr marL="342900" indent="-342900">
              <a:buAutoNum type="arabicPeriod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7.     Уз адекватну рекултивацију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земљиште се враћа предходној намени</a:t>
            </a:r>
            <a:endParaRPr lang="sr-Cyrl-RS" sz="1600" dirty="0" smtClean="0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8.    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Економски прихватљив</a:t>
            </a:r>
            <a:endParaRPr lang="sr-Cyrl-RS" sz="1600" b="1" dirty="0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sr-Cyrl-RS" sz="16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buAutoNum type="arabicPeriod" startAt="9"/>
            </a:pPr>
            <a:r>
              <a:rPr lang="sr-Cyrl-RS" sz="1600" dirty="0" smtClean="0">
                <a:latin typeface="Calibri" panose="020F0502020204030204" pitchFamily="34" charset="0"/>
                <a:sym typeface="Calibri" panose="020F0502020204030204" pitchFamily="34" charset="0"/>
              </a:rPr>
              <a:t>Значајан </a:t>
            </a:r>
            <a:r>
              <a:rPr lang="sr-Cyrl-RS" sz="16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чинилац у БДП-у</a:t>
            </a:r>
            <a:endParaRPr lang="sr-Cyrl-RS" sz="1600" b="1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buAutoNum type="arabicPeriod" startAt="9"/>
            </a:pPr>
            <a:endParaRPr lang="sr-Cyrl-RS" sz="1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buAutoNum type="arabicPeriod" startAt="9"/>
            </a:pPr>
            <a:r>
              <a:rPr lang="sr-Cyrl-RS" sz="1600" dirty="0">
                <a:latin typeface="Calibri" panose="020F0502020204030204" pitchFamily="34" charset="0"/>
                <a:sym typeface="Calibri" panose="020F0502020204030204" pitchFamily="34" charset="0"/>
              </a:rPr>
              <a:t>Остварује значајне </a:t>
            </a:r>
            <a:r>
              <a:rPr lang="sr-Cyrl-RS" sz="1600" b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социјално-економске ефекте</a:t>
            </a:r>
          </a:p>
          <a:p>
            <a:endParaRPr lang="sr-Cyrl-R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816" y="111540"/>
            <a:ext cx="1643458" cy="12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0109" y="152400"/>
            <a:ext cx="1025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u="sng"/>
            </a:lvl1pPr>
          </a:lstStyle>
          <a:p>
            <a:r>
              <a:rPr lang="sr-Cyrl-RS" dirty="0"/>
              <a:t>Електропривреда Србије  - стратешке смернице -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3120283" y="914400"/>
            <a:ext cx="411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u="sng" dirty="0" smtClean="0"/>
              <a:t>Енергија</a:t>
            </a:r>
            <a:r>
              <a:rPr lang="sr-Cyrl-RS" dirty="0" smtClean="0"/>
              <a:t> – осавремењавање постојећих производних капацитета и изградња нових</a:t>
            </a:r>
          </a:p>
          <a:p>
            <a:pPr algn="ctr"/>
            <a:r>
              <a:rPr lang="sr-Cyrl-RS" dirty="0" smtClean="0"/>
              <a:t>(ТЕ-КО Б3 и ТЕ Колубара Б)</a:t>
            </a:r>
            <a:endParaRPr lang="sr-Latn-RS" dirty="0"/>
          </a:p>
        </p:txBody>
      </p:sp>
      <p:sp>
        <p:nvSpPr>
          <p:cNvPr id="14" name="TextBox 13"/>
          <p:cNvSpPr txBox="1"/>
          <p:nvPr/>
        </p:nvSpPr>
        <p:spPr>
          <a:xfrm>
            <a:off x="3120283" y="2363896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u="sng" dirty="0" smtClean="0"/>
              <a:t>Екологија</a:t>
            </a:r>
            <a:r>
              <a:rPr lang="sr-Cyrl-RS" dirty="0" smtClean="0"/>
              <a:t> – заштита животне средине и развој обновљивих извора енергије</a:t>
            </a:r>
          </a:p>
          <a:p>
            <a:r>
              <a:rPr lang="sr-Cyrl-RS" dirty="0" smtClean="0"/>
              <a:t>( одсумпоравање, санација депонија пепела, рекултивација, изградња ветро-паркова...) </a:t>
            </a:r>
            <a:endParaRPr lang="sr-Latn-RS" dirty="0"/>
          </a:p>
        </p:txBody>
      </p:sp>
      <p:sp>
        <p:nvSpPr>
          <p:cNvPr id="16" name="TextBox 15"/>
          <p:cNvSpPr txBox="1"/>
          <p:nvPr/>
        </p:nvSpPr>
        <p:spPr>
          <a:xfrm>
            <a:off x="3216385" y="4082796"/>
            <a:ext cx="397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u="sng" dirty="0" smtClean="0"/>
              <a:t>Ефикасност</a:t>
            </a:r>
            <a:r>
              <a:rPr lang="sr-Cyrl-RS" dirty="0" smtClean="0"/>
              <a:t> – повећање енергетске ефикасности и боље искоришћење ресурса</a:t>
            </a:r>
            <a:endParaRPr lang="sr-Latn-RS" dirty="0"/>
          </a:p>
        </p:txBody>
      </p:sp>
      <p:sp>
        <p:nvSpPr>
          <p:cNvPr id="17" name="TextBox 16"/>
          <p:cNvSpPr txBox="1"/>
          <p:nvPr/>
        </p:nvSpPr>
        <p:spPr>
          <a:xfrm>
            <a:off x="3205687" y="5257800"/>
            <a:ext cx="3953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u="sng" dirty="0" smtClean="0"/>
              <a:t>Економичност</a:t>
            </a:r>
            <a:r>
              <a:rPr lang="sr-Cyrl-RS" dirty="0" smtClean="0"/>
              <a:t> – смањење трошкова производње и повећање рентабилности 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83" y="1143000"/>
            <a:ext cx="4509625" cy="306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7" y="1533614"/>
            <a:ext cx="2806700" cy="33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92" y="4641896"/>
            <a:ext cx="4062798" cy="161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5376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90" y="1209"/>
            <a:ext cx="11760010" cy="5645099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1342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991100" y="533400"/>
            <a:ext cx="6477000" cy="609600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sr-Cyrl-RS" altLang="en-US" sz="4800" b="1" dirty="0" smtClean="0">
                <a:solidFill>
                  <a:srgbClr val="D0D9DE"/>
                </a:solidFill>
                <a:cs typeface="Times New Roman" panose="02020603050405020304" pitchFamily="18" charset="0"/>
                <a:sym typeface="Calibri" panose="020F0502020204030204" pitchFamily="34" charset="0"/>
              </a:rPr>
              <a:t>ХВAЛA НA ПAЖЊИ </a:t>
            </a:r>
            <a:endParaRPr lang="sr-Cyrl-RS" altLang="en-US" sz="4800" dirty="0" smtClean="0">
              <a:solidFill>
                <a:srgbClr val="D0D9DE"/>
              </a:solidFill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573001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Слободан Митровић</a:t>
            </a:r>
            <a:endParaRPr lang="sr-Cyrl-R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590" y="5730017"/>
            <a:ext cx="548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005395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ЈП ЕПС, Управа за техничке послове производње угља</a:t>
            </a:r>
            <a:endParaRPr lang="en-US" dirty="0">
              <a:solidFill>
                <a:srgbClr val="005395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98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2228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5"/>
          <p:cNvSpPr txBox="1">
            <a:spLocks/>
          </p:cNvSpPr>
          <p:nvPr/>
        </p:nvSpPr>
        <p:spPr bwMode="auto">
          <a:xfrm>
            <a:off x="3165823" y="152400"/>
            <a:ext cx="3575081" cy="36933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u="sng"/>
            </a:lvl1pPr>
          </a:lstStyle>
          <a:p>
            <a:r>
              <a:rPr lang="sr-Cyrl-RS" dirty="0"/>
              <a:t>ЈП ЕПС – производни капацитети</a:t>
            </a:r>
            <a:endParaRPr lang="sr-Latn-RS" dirty="0"/>
          </a:p>
        </p:txBody>
      </p:sp>
      <p:sp>
        <p:nvSpPr>
          <p:cNvPr id="13" name="Freeform 210"/>
          <p:cNvSpPr>
            <a:spLocks/>
          </p:cNvSpPr>
          <p:nvPr/>
        </p:nvSpPr>
        <p:spPr bwMode="gray">
          <a:xfrm>
            <a:off x="6096000" y="838200"/>
            <a:ext cx="5943600" cy="5486400"/>
          </a:xfrm>
          <a:custGeom>
            <a:avLst/>
            <a:gdLst>
              <a:gd name="T0" fmla="*/ 9 w 282"/>
              <a:gd name="T1" fmla="*/ 52 h 360"/>
              <a:gd name="T2" fmla="*/ 22 w 282"/>
              <a:gd name="T3" fmla="*/ 75 h 360"/>
              <a:gd name="T4" fmla="*/ 46 w 282"/>
              <a:gd name="T5" fmla="*/ 105 h 360"/>
              <a:gd name="T6" fmla="*/ 30 w 282"/>
              <a:gd name="T7" fmla="*/ 119 h 360"/>
              <a:gd name="T8" fmla="*/ 39 w 282"/>
              <a:gd name="T9" fmla="*/ 134 h 360"/>
              <a:gd name="T10" fmla="*/ 46 w 282"/>
              <a:gd name="T11" fmla="*/ 149 h 360"/>
              <a:gd name="T12" fmla="*/ 39 w 282"/>
              <a:gd name="T13" fmla="*/ 172 h 360"/>
              <a:gd name="T14" fmla="*/ 46 w 282"/>
              <a:gd name="T15" fmla="*/ 201 h 360"/>
              <a:gd name="T16" fmla="*/ 76 w 282"/>
              <a:gd name="T17" fmla="*/ 216 h 360"/>
              <a:gd name="T18" fmla="*/ 46 w 282"/>
              <a:gd name="T19" fmla="*/ 231 h 360"/>
              <a:gd name="T20" fmla="*/ 76 w 282"/>
              <a:gd name="T21" fmla="*/ 261 h 360"/>
              <a:gd name="T22" fmla="*/ 76 w 282"/>
              <a:gd name="T23" fmla="*/ 275 h 360"/>
              <a:gd name="T24" fmla="*/ 52 w 282"/>
              <a:gd name="T25" fmla="*/ 283 h 360"/>
              <a:gd name="T26" fmla="*/ 50 w 282"/>
              <a:gd name="T27" fmla="*/ 290 h 360"/>
              <a:gd name="T28" fmla="*/ 88 w 282"/>
              <a:gd name="T29" fmla="*/ 320 h 360"/>
              <a:gd name="T30" fmla="*/ 106 w 282"/>
              <a:gd name="T31" fmla="*/ 327 h 360"/>
              <a:gd name="T32" fmla="*/ 137 w 282"/>
              <a:gd name="T33" fmla="*/ 334 h 360"/>
              <a:gd name="T34" fmla="*/ 145 w 282"/>
              <a:gd name="T35" fmla="*/ 379 h 360"/>
              <a:gd name="T36" fmla="*/ 172 w 282"/>
              <a:gd name="T37" fmla="*/ 402 h 360"/>
              <a:gd name="T38" fmla="*/ 189 w 282"/>
              <a:gd name="T39" fmla="*/ 440 h 360"/>
              <a:gd name="T40" fmla="*/ 202 w 282"/>
              <a:gd name="T41" fmla="*/ 440 h 360"/>
              <a:gd name="T42" fmla="*/ 195 w 282"/>
              <a:gd name="T43" fmla="*/ 417 h 360"/>
              <a:gd name="T44" fmla="*/ 226 w 282"/>
              <a:gd name="T45" fmla="*/ 402 h 360"/>
              <a:gd name="T46" fmla="*/ 239 w 282"/>
              <a:gd name="T47" fmla="*/ 411 h 360"/>
              <a:gd name="T48" fmla="*/ 269 w 282"/>
              <a:gd name="T49" fmla="*/ 388 h 360"/>
              <a:gd name="T50" fmla="*/ 278 w 282"/>
              <a:gd name="T51" fmla="*/ 381 h 360"/>
              <a:gd name="T52" fmla="*/ 316 w 282"/>
              <a:gd name="T53" fmla="*/ 372 h 360"/>
              <a:gd name="T54" fmla="*/ 322 w 282"/>
              <a:gd name="T55" fmla="*/ 342 h 360"/>
              <a:gd name="T56" fmla="*/ 322 w 282"/>
              <a:gd name="T57" fmla="*/ 313 h 360"/>
              <a:gd name="T58" fmla="*/ 338 w 282"/>
              <a:gd name="T59" fmla="*/ 305 h 360"/>
              <a:gd name="T60" fmla="*/ 352 w 282"/>
              <a:gd name="T61" fmla="*/ 275 h 360"/>
              <a:gd name="T62" fmla="*/ 338 w 282"/>
              <a:gd name="T63" fmla="*/ 261 h 360"/>
              <a:gd name="T64" fmla="*/ 299 w 282"/>
              <a:gd name="T65" fmla="*/ 238 h 360"/>
              <a:gd name="T66" fmla="*/ 286 w 282"/>
              <a:gd name="T67" fmla="*/ 201 h 360"/>
              <a:gd name="T68" fmla="*/ 308 w 282"/>
              <a:gd name="T69" fmla="*/ 172 h 360"/>
              <a:gd name="T70" fmla="*/ 299 w 282"/>
              <a:gd name="T71" fmla="*/ 164 h 360"/>
              <a:gd name="T72" fmla="*/ 292 w 282"/>
              <a:gd name="T73" fmla="*/ 141 h 360"/>
              <a:gd name="T74" fmla="*/ 286 w 282"/>
              <a:gd name="T75" fmla="*/ 134 h 360"/>
              <a:gd name="T76" fmla="*/ 269 w 282"/>
              <a:gd name="T77" fmla="*/ 126 h 360"/>
              <a:gd name="T78" fmla="*/ 262 w 282"/>
              <a:gd name="T79" fmla="*/ 149 h 360"/>
              <a:gd name="T80" fmla="*/ 226 w 282"/>
              <a:gd name="T81" fmla="*/ 141 h 360"/>
              <a:gd name="T82" fmla="*/ 202 w 282"/>
              <a:gd name="T83" fmla="*/ 126 h 360"/>
              <a:gd name="T84" fmla="*/ 210 w 282"/>
              <a:gd name="T85" fmla="*/ 111 h 360"/>
              <a:gd name="T86" fmla="*/ 202 w 282"/>
              <a:gd name="T87" fmla="*/ 89 h 360"/>
              <a:gd name="T88" fmla="*/ 142 w 282"/>
              <a:gd name="T89" fmla="*/ 66 h 360"/>
              <a:gd name="T90" fmla="*/ 142 w 282"/>
              <a:gd name="T91" fmla="*/ 30 h 360"/>
              <a:gd name="T92" fmla="*/ 113 w 282"/>
              <a:gd name="T93" fmla="*/ 22 h 360"/>
              <a:gd name="T94" fmla="*/ 68 w 282"/>
              <a:gd name="T95" fmla="*/ 7 h 360"/>
              <a:gd name="T96" fmla="*/ 52 w 282"/>
              <a:gd name="T97" fmla="*/ 0 h 360"/>
              <a:gd name="T98" fmla="*/ 52 w 282"/>
              <a:gd name="T99" fmla="*/ 1 h 360"/>
              <a:gd name="T100" fmla="*/ 50 w 282"/>
              <a:gd name="T101" fmla="*/ 3 h 360"/>
              <a:gd name="T102" fmla="*/ 46 w 282"/>
              <a:gd name="T103" fmla="*/ 11 h 360"/>
              <a:gd name="T104" fmla="*/ 40 w 282"/>
              <a:gd name="T105" fmla="*/ 21 h 360"/>
              <a:gd name="T106" fmla="*/ 39 w 282"/>
              <a:gd name="T107" fmla="*/ 29 h 360"/>
              <a:gd name="T108" fmla="*/ 35 w 282"/>
              <a:gd name="T109" fmla="*/ 30 h 360"/>
              <a:gd name="T110" fmla="*/ 28 w 282"/>
              <a:gd name="T111" fmla="*/ 28 h 360"/>
              <a:gd name="T112" fmla="*/ 21 w 282"/>
              <a:gd name="T113" fmla="*/ 25 h 360"/>
              <a:gd name="T114" fmla="*/ 17 w 282"/>
              <a:gd name="T115" fmla="*/ 22 h 360"/>
              <a:gd name="T116" fmla="*/ 17 w 282"/>
              <a:gd name="T117" fmla="*/ 22 h 360"/>
              <a:gd name="T118" fmla="*/ 0 w 282"/>
              <a:gd name="T119" fmla="*/ 52 h 3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2"/>
              <a:gd name="T181" fmla="*/ 0 h 360"/>
              <a:gd name="T182" fmla="*/ 282 w 282"/>
              <a:gd name="T183" fmla="*/ 360 h 3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2" h="360">
                <a:moveTo>
                  <a:pt x="0" y="42"/>
                </a:moveTo>
                <a:lnTo>
                  <a:pt x="7" y="42"/>
                </a:lnTo>
                <a:lnTo>
                  <a:pt x="7" y="53"/>
                </a:lnTo>
                <a:lnTo>
                  <a:pt x="18" y="60"/>
                </a:lnTo>
                <a:lnTo>
                  <a:pt x="18" y="77"/>
                </a:lnTo>
                <a:lnTo>
                  <a:pt x="37" y="84"/>
                </a:lnTo>
                <a:lnTo>
                  <a:pt x="31" y="90"/>
                </a:lnTo>
                <a:lnTo>
                  <a:pt x="24" y="96"/>
                </a:lnTo>
                <a:lnTo>
                  <a:pt x="24" y="101"/>
                </a:lnTo>
                <a:lnTo>
                  <a:pt x="31" y="108"/>
                </a:lnTo>
                <a:lnTo>
                  <a:pt x="37" y="114"/>
                </a:lnTo>
                <a:lnTo>
                  <a:pt x="37" y="120"/>
                </a:lnTo>
                <a:lnTo>
                  <a:pt x="37" y="126"/>
                </a:lnTo>
                <a:lnTo>
                  <a:pt x="31" y="138"/>
                </a:lnTo>
                <a:lnTo>
                  <a:pt x="31" y="162"/>
                </a:lnTo>
                <a:lnTo>
                  <a:pt x="37" y="162"/>
                </a:lnTo>
                <a:lnTo>
                  <a:pt x="42" y="167"/>
                </a:lnTo>
                <a:lnTo>
                  <a:pt x="61" y="174"/>
                </a:lnTo>
                <a:lnTo>
                  <a:pt x="61" y="186"/>
                </a:lnTo>
                <a:lnTo>
                  <a:pt x="37" y="186"/>
                </a:lnTo>
                <a:lnTo>
                  <a:pt x="37" y="192"/>
                </a:lnTo>
                <a:lnTo>
                  <a:pt x="61" y="210"/>
                </a:lnTo>
                <a:lnTo>
                  <a:pt x="66" y="222"/>
                </a:lnTo>
                <a:lnTo>
                  <a:pt x="61" y="222"/>
                </a:lnTo>
                <a:lnTo>
                  <a:pt x="48" y="216"/>
                </a:lnTo>
                <a:lnTo>
                  <a:pt x="42" y="228"/>
                </a:lnTo>
                <a:lnTo>
                  <a:pt x="31" y="228"/>
                </a:lnTo>
                <a:lnTo>
                  <a:pt x="40" y="233"/>
                </a:lnTo>
                <a:lnTo>
                  <a:pt x="50" y="237"/>
                </a:lnTo>
                <a:lnTo>
                  <a:pt x="71" y="258"/>
                </a:lnTo>
                <a:lnTo>
                  <a:pt x="80" y="255"/>
                </a:lnTo>
                <a:lnTo>
                  <a:pt x="85" y="264"/>
                </a:lnTo>
                <a:lnTo>
                  <a:pt x="92" y="258"/>
                </a:lnTo>
                <a:lnTo>
                  <a:pt x="110" y="269"/>
                </a:lnTo>
                <a:lnTo>
                  <a:pt x="109" y="294"/>
                </a:lnTo>
                <a:lnTo>
                  <a:pt x="116" y="305"/>
                </a:lnTo>
                <a:lnTo>
                  <a:pt x="127" y="312"/>
                </a:lnTo>
                <a:lnTo>
                  <a:pt x="138" y="324"/>
                </a:lnTo>
                <a:lnTo>
                  <a:pt x="151" y="348"/>
                </a:lnTo>
                <a:lnTo>
                  <a:pt x="151" y="355"/>
                </a:lnTo>
                <a:lnTo>
                  <a:pt x="151" y="360"/>
                </a:lnTo>
                <a:lnTo>
                  <a:pt x="162" y="355"/>
                </a:lnTo>
                <a:lnTo>
                  <a:pt x="157" y="342"/>
                </a:lnTo>
                <a:lnTo>
                  <a:pt x="157" y="336"/>
                </a:lnTo>
                <a:lnTo>
                  <a:pt x="168" y="331"/>
                </a:lnTo>
                <a:lnTo>
                  <a:pt x="181" y="324"/>
                </a:lnTo>
                <a:lnTo>
                  <a:pt x="186" y="331"/>
                </a:lnTo>
                <a:lnTo>
                  <a:pt x="192" y="331"/>
                </a:lnTo>
                <a:lnTo>
                  <a:pt x="199" y="318"/>
                </a:lnTo>
                <a:lnTo>
                  <a:pt x="216" y="312"/>
                </a:lnTo>
                <a:lnTo>
                  <a:pt x="223" y="312"/>
                </a:lnTo>
                <a:lnTo>
                  <a:pt x="223" y="307"/>
                </a:lnTo>
                <a:lnTo>
                  <a:pt x="240" y="307"/>
                </a:lnTo>
                <a:lnTo>
                  <a:pt x="253" y="300"/>
                </a:lnTo>
                <a:lnTo>
                  <a:pt x="264" y="294"/>
                </a:lnTo>
                <a:lnTo>
                  <a:pt x="258" y="276"/>
                </a:lnTo>
                <a:lnTo>
                  <a:pt x="253" y="258"/>
                </a:lnTo>
                <a:lnTo>
                  <a:pt x="258" y="252"/>
                </a:lnTo>
                <a:lnTo>
                  <a:pt x="264" y="252"/>
                </a:lnTo>
                <a:lnTo>
                  <a:pt x="271" y="246"/>
                </a:lnTo>
                <a:lnTo>
                  <a:pt x="277" y="234"/>
                </a:lnTo>
                <a:lnTo>
                  <a:pt x="282" y="222"/>
                </a:lnTo>
                <a:lnTo>
                  <a:pt x="277" y="222"/>
                </a:lnTo>
                <a:lnTo>
                  <a:pt x="271" y="210"/>
                </a:lnTo>
                <a:lnTo>
                  <a:pt x="258" y="204"/>
                </a:lnTo>
                <a:lnTo>
                  <a:pt x="240" y="192"/>
                </a:lnTo>
                <a:lnTo>
                  <a:pt x="234" y="174"/>
                </a:lnTo>
                <a:lnTo>
                  <a:pt x="229" y="162"/>
                </a:lnTo>
                <a:lnTo>
                  <a:pt x="240" y="156"/>
                </a:lnTo>
                <a:lnTo>
                  <a:pt x="247" y="138"/>
                </a:lnTo>
                <a:lnTo>
                  <a:pt x="247" y="132"/>
                </a:lnTo>
                <a:lnTo>
                  <a:pt x="240" y="132"/>
                </a:lnTo>
                <a:lnTo>
                  <a:pt x="229" y="126"/>
                </a:lnTo>
                <a:lnTo>
                  <a:pt x="234" y="114"/>
                </a:lnTo>
                <a:lnTo>
                  <a:pt x="247" y="108"/>
                </a:lnTo>
                <a:lnTo>
                  <a:pt x="229" y="108"/>
                </a:lnTo>
                <a:lnTo>
                  <a:pt x="223" y="101"/>
                </a:lnTo>
                <a:lnTo>
                  <a:pt x="216" y="101"/>
                </a:lnTo>
                <a:lnTo>
                  <a:pt x="216" y="108"/>
                </a:lnTo>
                <a:lnTo>
                  <a:pt x="210" y="120"/>
                </a:lnTo>
                <a:lnTo>
                  <a:pt x="199" y="114"/>
                </a:lnTo>
                <a:lnTo>
                  <a:pt x="181" y="114"/>
                </a:lnTo>
                <a:lnTo>
                  <a:pt x="175" y="101"/>
                </a:lnTo>
                <a:lnTo>
                  <a:pt x="162" y="101"/>
                </a:lnTo>
                <a:lnTo>
                  <a:pt x="157" y="96"/>
                </a:lnTo>
                <a:lnTo>
                  <a:pt x="168" y="90"/>
                </a:lnTo>
                <a:lnTo>
                  <a:pt x="157" y="84"/>
                </a:lnTo>
                <a:lnTo>
                  <a:pt x="162" y="72"/>
                </a:lnTo>
                <a:lnTo>
                  <a:pt x="138" y="60"/>
                </a:lnTo>
                <a:lnTo>
                  <a:pt x="114" y="53"/>
                </a:lnTo>
                <a:lnTo>
                  <a:pt x="120" y="42"/>
                </a:lnTo>
                <a:lnTo>
                  <a:pt x="114" y="24"/>
                </a:lnTo>
                <a:lnTo>
                  <a:pt x="103" y="24"/>
                </a:lnTo>
                <a:lnTo>
                  <a:pt x="90" y="18"/>
                </a:lnTo>
                <a:lnTo>
                  <a:pt x="72" y="0"/>
                </a:lnTo>
                <a:lnTo>
                  <a:pt x="55" y="5"/>
                </a:lnTo>
                <a:lnTo>
                  <a:pt x="42" y="0"/>
                </a:lnTo>
                <a:lnTo>
                  <a:pt x="42" y="1"/>
                </a:lnTo>
                <a:lnTo>
                  <a:pt x="41" y="2"/>
                </a:lnTo>
                <a:lnTo>
                  <a:pt x="40" y="3"/>
                </a:lnTo>
                <a:lnTo>
                  <a:pt x="39" y="5"/>
                </a:lnTo>
                <a:lnTo>
                  <a:pt x="37" y="9"/>
                </a:lnTo>
                <a:lnTo>
                  <a:pt x="34" y="13"/>
                </a:lnTo>
                <a:lnTo>
                  <a:pt x="32" y="17"/>
                </a:lnTo>
                <a:lnTo>
                  <a:pt x="31" y="21"/>
                </a:lnTo>
                <a:lnTo>
                  <a:pt x="31" y="23"/>
                </a:lnTo>
                <a:lnTo>
                  <a:pt x="31" y="24"/>
                </a:lnTo>
                <a:lnTo>
                  <a:pt x="28" y="24"/>
                </a:lnTo>
                <a:lnTo>
                  <a:pt x="25" y="23"/>
                </a:lnTo>
                <a:lnTo>
                  <a:pt x="22" y="22"/>
                </a:lnTo>
                <a:lnTo>
                  <a:pt x="19" y="21"/>
                </a:lnTo>
                <a:lnTo>
                  <a:pt x="17" y="20"/>
                </a:lnTo>
                <a:lnTo>
                  <a:pt x="15" y="19"/>
                </a:lnTo>
                <a:lnTo>
                  <a:pt x="13" y="18"/>
                </a:lnTo>
                <a:lnTo>
                  <a:pt x="0" y="36"/>
                </a:lnTo>
                <a:lnTo>
                  <a:pt x="0" y="42"/>
                </a:lnTo>
              </a:path>
            </a:pathLst>
          </a:custGeom>
          <a:ln>
            <a:solidFill>
              <a:srgbClr val="005395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8556668" y="2989613"/>
            <a:ext cx="228600" cy="2286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7696200" y="2552700"/>
            <a:ext cx="228600" cy="228600"/>
          </a:xfrm>
          <a:prstGeom prst="don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9372600" y="2761013"/>
            <a:ext cx="228600" cy="2286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10487556" y="25908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10820400" y="2758539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6705600" y="2987139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9490364" y="2543299"/>
            <a:ext cx="228600" cy="228600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8442862" y="3205348"/>
            <a:ext cx="228600" cy="228600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8305800" y="3003962"/>
            <a:ext cx="228600" cy="2286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9157856" y="2552700"/>
            <a:ext cx="228600" cy="2286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2255489"/>
            <a:ext cx="381000" cy="18291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TextBox 30"/>
          <p:cNvSpPr txBox="1"/>
          <p:nvPr/>
        </p:nvSpPr>
        <p:spPr>
          <a:xfrm>
            <a:off x="7878628" y="193232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Београд</a:t>
            </a:r>
            <a:endParaRPr lang="sr-Latn-R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34200" y="2379777"/>
            <a:ext cx="902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ТЕНТ А и Б</a:t>
            </a:r>
            <a:endParaRPr lang="sr-Latn-R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8209906" y="2712614"/>
            <a:ext cx="117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TE </a:t>
            </a:r>
            <a:r>
              <a:rPr lang="sr-Cyrl-RS" sz="1200" dirty="0" smtClean="0"/>
              <a:t>Колубара А </a:t>
            </a:r>
            <a:endParaRPr lang="sr-Latn-R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309926" y="2865462"/>
            <a:ext cx="117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TE </a:t>
            </a:r>
            <a:r>
              <a:rPr lang="sr-Cyrl-RS" sz="1200" dirty="0" smtClean="0"/>
              <a:t>Колубара Б </a:t>
            </a:r>
            <a:endParaRPr lang="sr-Latn-R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611681" y="3270662"/>
            <a:ext cx="1092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РБ Колубара  </a:t>
            </a:r>
            <a:endParaRPr lang="sr-Latn-R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9199420" y="2961995"/>
            <a:ext cx="94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 КО А и Б</a:t>
            </a:r>
            <a:endParaRPr lang="sr-Latn-R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8556668" y="2313801"/>
            <a:ext cx="776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 КО Б3</a:t>
            </a:r>
            <a:endParaRPr lang="sr-Latn-R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9544477" y="2771899"/>
            <a:ext cx="10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РБ Костолац</a:t>
            </a:r>
            <a:endParaRPr lang="sr-Latn-R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9950304" y="2311822"/>
            <a:ext cx="9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Ђердап 1</a:t>
            </a:r>
            <a:endParaRPr lang="sr-Latn-R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0594063" y="3042649"/>
            <a:ext cx="9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Ђердап 2</a:t>
            </a:r>
            <a:endParaRPr lang="sr-Latn-R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884460" y="306307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Зворник</a:t>
            </a:r>
            <a:endParaRPr lang="sr-Latn-RS" sz="1200" dirty="0"/>
          </a:p>
        </p:txBody>
      </p:sp>
      <p:sp>
        <p:nvSpPr>
          <p:cNvPr id="42" name="Donut 41"/>
          <p:cNvSpPr/>
          <p:nvPr/>
        </p:nvSpPr>
        <p:spPr>
          <a:xfrm>
            <a:off x="7219696" y="36195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3" name="Donut 42"/>
          <p:cNvSpPr/>
          <p:nvPr/>
        </p:nvSpPr>
        <p:spPr>
          <a:xfrm>
            <a:off x="7716540" y="4391025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7554742" y="4157972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7966099" y="4505325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6" name="Donut 45"/>
          <p:cNvSpPr/>
          <p:nvPr/>
        </p:nvSpPr>
        <p:spPr>
          <a:xfrm>
            <a:off x="8249631" y="4619625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7" name="Donut 46"/>
          <p:cNvSpPr/>
          <p:nvPr/>
        </p:nvSpPr>
        <p:spPr>
          <a:xfrm>
            <a:off x="8970820" y="3805547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8" name="Donut 47"/>
          <p:cNvSpPr/>
          <p:nvPr/>
        </p:nvSpPr>
        <p:spPr>
          <a:xfrm>
            <a:off x="9127516" y="40386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11055945" y="4262747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10508338" y="4800600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9284032" y="5181600"/>
            <a:ext cx="228600" cy="228600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9153486" y="4986088"/>
            <a:ext cx="228600" cy="2286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9454914" y="4994702"/>
            <a:ext cx="228600" cy="2286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7075710" y="2083222"/>
            <a:ext cx="228600" cy="228600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5" name="Donut 54"/>
          <p:cNvSpPr/>
          <p:nvPr/>
        </p:nvSpPr>
        <p:spPr>
          <a:xfrm>
            <a:off x="7476998" y="1717175"/>
            <a:ext cx="228600" cy="228600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7774007" y="1145105"/>
            <a:ext cx="228600" cy="228600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945011" y="5423065"/>
            <a:ext cx="874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РБ Косово</a:t>
            </a:r>
            <a:endParaRPr lang="sr-Latn-R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8334569" y="5133201"/>
            <a:ext cx="984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 Косово Б</a:t>
            </a:r>
            <a:endParaRPr lang="sr-Latn-R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9569214" y="5127016"/>
            <a:ext cx="984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 Косово А</a:t>
            </a:r>
            <a:endParaRPr lang="sr-Latn-R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0878824" y="3985748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Пирот</a:t>
            </a:r>
            <a:endParaRPr lang="sr-Latn-R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9985751" y="4543347"/>
            <a:ext cx="1167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Врла 1,2,3,4</a:t>
            </a:r>
            <a:endParaRPr lang="sr-Latn-R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9176906" y="3667047"/>
            <a:ext cx="119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Овчар Бања</a:t>
            </a:r>
            <a:endParaRPr lang="sr-Latn-R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9316002" y="4009947"/>
            <a:ext cx="113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Међувршје</a:t>
            </a:r>
            <a:endParaRPr lang="sr-Latn-R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448169" y="3633245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РХЕ Б.Башта</a:t>
            </a:r>
            <a:endParaRPr lang="sr-Latn-R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7668283" y="3970995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Потпећ</a:t>
            </a:r>
            <a:endParaRPr lang="sr-Latn-R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7878782" y="4157972"/>
            <a:ext cx="103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Бистрица</a:t>
            </a:r>
            <a:endParaRPr lang="sr-Latn-R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8183202" y="4404848"/>
            <a:ext cx="117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Кокин Брод</a:t>
            </a:r>
            <a:endParaRPr lang="sr-Latn-R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8501334" y="4571226"/>
            <a:ext cx="713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ХЕ Увац</a:t>
            </a:r>
            <a:endParaRPr lang="sr-Latn-R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6544387" y="1845289"/>
            <a:ext cx="1458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ТЕТО С Митровица</a:t>
            </a:r>
            <a:endParaRPr lang="sr-Latn-R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6568706" y="1446322"/>
            <a:ext cx="1203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ТЕТО Нови Сад</a:t>
            </a:r>
            <a:endParaRPr lang="sr-Latn-R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561797" y="1162490"/>
            <a:ext cx="1258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ТЕТО Зрењанин</a:t>
            </a:r>
            <a:endParaRPr lang="sr-Latn-RS" sz="1200" dirty="0"/>
          </a:p>
        </p:txBody>
      </p:sp>
      <p:sp>
        <p:nvSpPr>
          <p:cNvPr id="72" name="Donut 71"/>
          <p:cNvSpPr/>
          <p:nvPr/>
        </p:nvSpPr>
        <p:spPr>
          <a:xfrm>
            <a:off x="6311214" y="5125450"/>
            <a:ext cx="228600" cy="228600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89064" y="5095405"/>
            <a:ext cx="1877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Термоелектрана-топлана</a:t>
            </a:r>
            <a:endParaRPr lang="sr-Latn-RS" sz="1200" dirty="0"/>
          </a:p>
        </p:txBody>
      </p:sp>
      <p:sp>
        <p:nvSpPr>
          <p:cNvPr id="74" name="Donut 73"/>
          <p:cNvSpPr/>
          <p:nvPr/>
        </p:nvSpPr>
        <p:spPr>
          <a:xfrm>
            <a:off x="6325129" y="5387606"/>
            <a:ext cx="228600" cy="228600"/>
          </a:xfrm>
          <a:prstGeom prst="don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9818" y="5334304"/>
            <a:ext cx="1284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Термоелектрана</a:t>
            </a:r>
            <a:endParaRPr lang="sr-Latn-RS" sz="1200" dirty="0"/>
          </a:p>
        </p:txBody>
      </p:sp>
      <p:sp>
        <p:nvSpPr>
          <p:cNvPr id="76" name="Donut 75"/>
          <p:cNvSpPr/>
          <p:nvPr/>
        </p:nvSpPr>
        <p:spPr>
          <a:xfrm>
            <a:off x="6325129" y="5638068"/>
            <a:ext cx="228600" cy="2286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25144" y="5618321"/>
            <a:ext cx="207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Термоелектрана у изградњи</a:t>
            </a:r>
            <a:endParaRPr lang="sr-Latn-RS" sz="1200" dirty="0"/>
          </a:p>
        </p:txBody>
      </p:sp>
      <p:sp>
        <p:nvSpPr>
          <p:cNvPr id="78" name="Donut 77"/>
          <p:cNvSpPr/>
          <p:nvPr/>
        </p:nvSpPr>
        <p:spPr>
          <a:xfrm>
            <a:off x="6325206" y="5890868"/>
            <a:ext cx="228600" cy="22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34149" y="5833376"/>
            <a:ext cx="1302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Хидроелектрана</a:t>
            </a:r>
            <a:endParaRPr lang="sr-Latn-RS" sz="1200" dirty="0"/>
          </a:p>
        </p:txBody>
      </p:sp>
      <p:sp>
        <p:nvSpPr>
          <p:cNvPr id="80" name="Donut 79"/>
          <p:cNvSpPr/>
          <p:nvPr/>
        </p:nvSpPr>
        <p:spPr>
          <a:xfrm>
            <a:off x="6329403" y="6172504"/>
            <a:ext cx="228600" cy="228600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58003" y="6148304"/>
            <a:ext cx="113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Угљени басен</a:t>
            </a:r>
            <a:endParaRPr lang="sr-Latn-RS" sz="1200" dirty="0"/>
          </a:p>
        </p:txBody>
      </p:sp>
      <p:sp>
        <p:nvSpPr>
          <p:cNvPr id="83" name="Freeform 82"/>
          <p:cNvSpPr/>
          <p:nvPr/>
        </p:nvSpPr>
        <p:spPr>
          <a:xfrm>
            <a:off x="8468139" y="4650626"/>
            <a:ext cx="1979875" cy="939206"/>
          </a:xfrm>
          <a:custGeom>
            <a:avLst/>
            <a:gdLst>
              <a:gd name="connsiteX0" fmla="*/ 0 w 1979875"/>
              <a:gd name="connsiteY0" fmla="*/ 477965 h 939206"/>
              <a:gd name="connsiteX1" fmla="*/ 349858 w 1979875"/>
              <a:gd name="connsiteY1" fmla="*/ 295085 h 939206"/>
              <a:gd name="connsiteX2" fmla="*/ 532738 w 1979875"/>
              <a:gd name="connsiteY2" fmla="*/ 239426 h 939206"/>
              <a:gd name="connsiteX3" fmla="*/ 747423 w 1979875"/>
              <a:gd name="connsiteY3" fmla="*/ 136059 h 939206"/>
              <a:gd name="connsiteX4" fmla="*/ 858741 w 1979875"/>
              <a:gd name="connsiteY4" fmla="*/ 56546 h 939206"/>
              <a:gd name="connsiteX5" fmla="*/ 938254 w 1979875"/>
              <a:gd name="connsiteY5" fmla="*/ 8838 h 939206"/>
              <a:gd name="connsiteX6" fmla="*/ 985962 w 1979875"/>
              <a:gd name="connsiteY6" fmla="*/ 8838 h 939206"/>
              <a:gd name="connsiteX7" fmla="*/ 1041621 w 1979875"/>
              <a:gd name="connsiteY7" fmla="*/ 887 h 939206"/>
              <a:gd name="connsiteX8" fmla="*/ 1105231 w 1979875"/>
              <a:gd name="connsiteY8" fmla="*/ 32692 h 939206"/>
              <a:gd name="connsiteX9" fmla="*/ 1152939 w 1979875"/>
              <a:gd name="connsiteY9" fmla="*/ 72449 h 939206"/>
              <a:gd name="connsiteX10" fmla="*/ 1200647 w 1979875"/>
              <a:gd name="connsiteY10" fmla="*/ 120157 h 939206"/>
              <a:gd name="connsiteX11" fmla="*/ 1296063 w 1979875"/>
              <a:gd name="connsiteY11" fmla="*/ 144011 h 939206"/>
              <a:gd name="connsiteX12" fmla="*/ 1391478 w 1979875"/>
              <a:gd name="connsiteY12" fmla="*/ 144011 h 939206"/>
              <a:gd name="connsiteX13" fmla="*/ 1431235 w 1979875"/>
              <a:gd name="connsiteY13" fmla="*/ 167864 h 939206"/>
              <a:gd name="connsiteX14" fmla="*/ 1455089 w 1979875"/>
              <a:gd name="connsiteY14" fmla="*/ 191718 h 939206"/>
              <a:gd name="connsiteX15" fmla="*/ 1478943 w 1979875"/>
              <a:gd name="connsiteY15" fmla="*/ 239426 h 939206"/>
              <a:gd name="connsiteX16" fmla="*/ 1550504 w 1979875"/>
              <a:gd name="connsiteY16" fmla="*/ 295085 h 939206"/>
              <a:gd name="connsiteX17" fmla="*/ 1558456 w 1979875"/>
              <a:gd name="connsiteY17" fmla="*/ 342793 h 939206"/>
              <a:gd name="connsiteX18" fmla="*/ 1566407 w 1979875"/>
              <a:gd name="connsiteY18" fmla="*/ 382550 h 939206"/>
              <a:gd name="connsiteX19" fmla="*/ 1709531 w 1979875"/>
              <a:gd name="connsiteY19" fmla="*/ 501819 h 939206"/>
              <a:gd name="connsiteX20" fmla="*/ 1765190 w 1979875"/>
              <a:gd name="connsiteY20" fmla="*/ 517722 h 939206"/>
              <a:gd name="connsiteX21" fmla="*/ 1844703 w 1979875"/>
              <a:gd name="connsiteY21" fmla="*/ 581332 h 939206"/>
              <a:gd name="connsiteX22" fmla="*/ 1844703 w 1979875"/>
              <a:gd name="connsiteY22" fmla="*/ 644943 h 939206"/>
              <a:gd name="connsiteX23" fmla="*/ 1860605 w 1979875"/>
              <a:gd name="connsiteY23" fmla="*/ 692651 h 939206"/>
              <a:gd name="connsiteX24" fmla="*/ 1916264 w 1979875"/>
              <a:gd name="connsiteY24" fmla="*/ 748310 h 939206"/>
              <a:gd name="connsiteX25" fmla="*/ 1956021 w 1979875"/>
              <a:gd name="connsiteY25" fmla="*/ 788066 h 939206"/>
              <a:gd name="connsiteX26" fmla="*/ 1979875 w 1979875"/>
              <a:gd name="connsiteY26" fmla="*/ 819871 h 939206"/>
              <a:gd name="connsiteX27" fmla="*/ 1956021 w 1979875"/>
              <a:gd name="connsiteY27" fmla="*/ 883482 h 939206"/>
              <a:gd name="connsiteX28" fmla="*/ 1948070 w 1979875"/>
              <a:gd name="connsiteY28" fmla="*/ 931190 h 939206"/>
              <a:gd name="connsiteX29" fmla="*/ 1948070 w 1979875"/>
              <a:gd name="connsiteY29" fmla="*/ 939141 h 93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79875" h="939206">
                <a:moveTo>
                  <a:pt x="0" y="477965"/>
                </a:moveTo>
                <a:cubicBezTo>
                  <a:pt x="130534" y="406403"/>
                  <a:pt x="261068" y="334841"/>
                  <a:pt x="349858" y="295085"/>
                </a:cubicBezTo>
                <a:cubicBezTo>
                  <a:pt x="438648" y="255328"/>
                  <a:pt x="466477" y="265930"/>
                  <a:pt x="532738" y="239426"/>
                </a:cubicBezTo>
                <a:cubicBezTo>
                  <a:pt x="598999" y="212922"/>
                  <a:pt x="693089" y="166539"/>
                  <a:pt x="747423" y="136059"/>
                </a:cubicBezTo>
                <a:cubicBezTo>
                  <a:pt x="801757" y="105579"/>
                  <a:pt x="826936" y="77749"/>
                  <a:pt x="858741" y="56546"/>
                </a:cubicBezTo>
                <a:cubicBezTo>
                  <a:pt x="890546" y="35343"/>
                  <a:pt x="917051" y="16789"/>
                  <a:pt x="938254" y="8838"/>
                </a:cubicBezTo>
                <a:cubicBezTo>
                  <a:pt x="959457" y="887"/>
                  <a:pt x="968734" y="10163"/>
                  <a:pt x="985962" y="8838"/>
                </a:cubicBezTo>
                <a:cubicBezTo>
                  <a:pt x="1003190" y="7513"/>
                  <a:pt x="1021743" y="-3089"/>
                  <a:pt x="1041621" y="887"/>
                </a:cubicBezTo>
                <a:cubicBezTo>
                  <a:pt x="1061499" y="4863"/>
                  <a:pt x="1086678" y="20765"/>
                  <a:pt x="1105231" y="32692"/>
                </a:cubicBezTo>
                <a:cubicBezTo>
                  <a:pt x="1123784" y="44619"/>
                  <a:pt x="1137036" y="57872"/>
                  <a:pt x="1152939" y="72449"/>
                </a:cubicBezTo>
                <a:cubicBezTo>
                  <a:pt x="1168842" y="87026"/>
                  <a:pt x="1176793" y="108230"/>
                  <a:pt x="1200647" y="120157"/>
                </a:cubicBezTo>
                <a:cubicBezTo>
                  <a:pt x="1224501" y="132084"/>
                  <a:pt x="1264258" y="140035"/>
                  <a:pt x="1296063" y="144011"/>
                </a:cubicBezTo>
                <a:cubicBezTo>
                  <a:pt x="1327868" y="147987"/>
                  <a:pt x="1368949" y="140035"/>
                  <a:pt x="1391478" y="144011"/>
                </a:cubicBezTo>
                <a:cubicBezTo>
                  <a:pt x="1414007" y="147986"/>
                  <a:pt x="1420633" y="159913"/>
                  <a:pt x="1431235" y="167864"/>
                </a:cubicBezTo>
                <a:cubicBezTo>
                  <a:pt x="1441837" y="175815"/>
                  <a:pt x="1447138" y="179791"/>
                  <a:pt x="1455089" y="191718"/>
                </a:cubicBezTo>
                <a:cubicBezTo>
                  <a:pt x="1463040" y="203645"/>
                  <a:pt x="1463041" y="222198"/>
                  <a:pt x="1478943" y="239426"/>
                </a:cubicBezTo>
                <a:cubicBezTo>
                  <a:pt x="1494845" y="256654"/>
                  <a:pt x="1537252" y="277857"/>
                  <a:pt x="1550504" y="295085"/>
                </a:cubicBezTo>
                <a:cubicBezTo>
                  <a:pt x="1563756" y="312313"/>
                  <a:pt x="1555806" y="328216"/>
                  <a:pt x="1558456" y="342793"/>
                </a:cubicBezTo>
                <a:cubicBezTo>
                  <a:pt x="1561106" y="357370"/>
                  <a:pt x="1541228" y="356046"/>
                  <a:pt x="1566407" y="382550"/>
                </a:cubicBezTo>
                <a:cubicBezTo>
                  <a:pt x="1591586" y="409054"/>
                  <a:pt x="1676401" y="479290"/>
                  <a:pt x="1709531" y="501819"/>
                </a:cubicBezTo>
                <a:cubicBezTo>
                  <a:pt x="1742662" y="524348"/>
                  <a:pt x="1742661" y="504470"/>
                  <a:pt x="1765190" y="517722"/>
                </a:cubicBezTo>
                <a:cubicBezTo>
                  <a:pt x="1787719" y="530974"/>
                  <a:pt x="1831451" y="560128"/>
                  <a:pt x="1844703" y="581332"/>
                </a:cubicBezTo>
                <a:cubicBezTo>
                  <a:pt x="1857955" y="602536"/>
                  <a:pt x="1842053" y="626390"/>
                  <a:pt x="1844703" y="644943"/>
                </a:cubicBezTo>
                <a:cubicBezTo>
                  <a:pt x="1847353" y="663496"/>
                  <a:pt x="1848678" y="675423"/>
                  <a:pt x="1860605" y="692651"/>
                </a:cubicBezTo>
                <a:cubicBezTo>
                  <a:pt x="1872532" y="709879"/>
                  <a:pt x="1916264" y="748310"/>
                  <a:pt x="1916264" y="748310"/>
                </a:cubicBezTo>
                <a:cubicBezTo>
                  <a:pt x="1932167" y="764212"/>
                  <a:pt x="1945419" y="776139"/>
                  <a:pt x="1956021" y="788066"/>
                </a:cubicBezTo>
                <a:cubicBezTo>
                  <a:pt x="1966623" y="799993"/>
                  <a:pt x="1979875" y="803968"/>
                  <a:pt x="1979875" y="819871"/>
                </a:cubicBezTo>
                <a:cubicBezTo>
                  <a:pt x="1979875" y="835774"/>
                  <a:pt x="1961322" y="864929"/>
                  <a:pt x="1956021" y="883482"/>
                </a:cubicBezTo>
                <a:cubicBezTo>
                  <a:pt x="1950720" y="902035"/>
                  <a:pt x="1949395" y="921913"/>
                  <a:pt x="1948070" y="931190"/>
                </a:cubicBezTo>
                <a:cubicBezTo>
                  <a:pt x="1946745" y="940467"/>
                  <a:pt x="1948070" y="939141"/>
                  <a:pt x="1948070" y="93914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4" name="Donut 83"/>
          <p:cNvSpPr/>
          <p:nvPr/>
        </p:nvSpPr>
        <p:spPr>
          <a:xfrm>
            <a:off x="9660879" y="3387142"/>
            <a:ext cx="228600" cy="2286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863171" y="3381344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TE </a:t>
            </a:r>
            <a:r>
              <a:rPr lang="sr-Cyrl-RS" sz="1200" dirty="0" smtClean="0"/>
              <a:t>Морава </a:t>
            </a:r>
            <a:endParaRPr lang="sr-Latn-RS" sz="1200" dirty="0"/>
          </a:p>
        </p:txBody>
      </p:sp>
      <p:sp>
        <p:nvSpPr>
          <p:cNvPr id="86" name="Freeform 210"/>
          <p:cNvSpPr>
            <a:spLocks/>
          </p:cNvSpPr>
          <p:nvPr/>
        </p:nvSpPr>
        <p:spPr bwMode="gray">
          <a:xfrm>
            <a:off x="6095999" y="838199"/>
            <a:ext cx="5943600" cy="5486400"/>
          </a:xfrm>
          <a:custGeom>
            <a:avLst/>
            <a:gdLst>
              <a:gd name="T0" fmla="*/ 9 w 282"/>
              <a:gd name="T1" fmla="*/ 52 h 360"/>
              <a:gd name="T2" fmla="*/ 22 w 282"/>
              <a:gd name="T3" fmla="*/ 75 h 360"/>
              <a:gd name="T4" fmla="*/ 46 w 282"/>
              <a:gd name="T5" fmla="*/ 105 h 360"/>
              <a:gd name="T6" fmla="*/ 30 w 282"/>
              <a:gd name="T7" fmla="*/ 119 h 360"/>
              <a:gd name="T8" fmla="*/ 39 w 282"/>
              <a:gd name="T9" fmla="*/ 134 h 360"/>
              <a:gd name="T10" fmla="*/ 46 w 282"/>
              <a:gd name="T11" fmla="*/ 149 h 360"/>
              <a:gd name="T12" fmla="*/ 39 w 282"/>
              <a:gd name="T13" fmla="*/ 172 h 360"/>
              <a:gd name="T14" fmla="*/ 46 w 282"/>
              <a:gd name="T15" fmla="*/ 201 h 360"/>
              <a:gd name="T16" fmla="*/ 76 w 282"/>
              <a:gd name="T17" fmla="*/ 216 h 360"/>
              <a:gd name="T18" fmla="*/ 46 w 282"/>
              <a:gd name="T19" fmla="*/ 231 h 360"/>
              <a:gd name="T20" fmla="*/ 76 w 282"/>
              <a:gd name="T21" fmla="*/ 261 h 360"/>
              <a:gd name="T22" fmla="*/ 76 w 282"/>
              <a:gd name="T23" fmla="*/ 275 h 360"/>
              <a:gd name="T24" fmla="*/ 52 w 282"/>
              <a:gd name="T25" fmla="*/ 283 h 360"/>
              <a:gd name="T26" fmla="*/ 50 w 282"/>
              <a:gd name="T27" fmla="*/ 290 h 360"/>
              <a:gd name="T28" fmla="*/ 88 w 282"/>
              <a:gd name="T29" fmla="*/ 320 h 360"/>
              <a:gd name="T30" fmla="*/ 106 w 282"/>
              <a:gd name="T31" fmla="*/ 327 h 360"/>
              <a:gd name="T32" fmla="*/ 137 w 282"/>
              <a:gd name="T33" fmla="*/ 334 h 360"/>
              <a:gd name="T34" fmla="*/ 145 w 282"/>
              <a:gd name="T35" fmla="*/ 379 h 360"/>
              <a:gd name="T36" fmla="*/ 172 w 282"/>
              <a:gd name="T37" fmla="*/ 402 h 360"/>
              <a:gd name="T38" fmla="*/ 189 w 282"/>
              <a:gd name="T39" fmla="*/ 440 h 360"/>
              <a:gd name="T40" fmla="*/ 202 w 282"/>
              <a:gd name="T41" fmla="*/ 440 h 360"/>
              <a:gd name="T42" fmla="*/ 195 w 282"/>
              <a:gd name="T43" fmla="*/ 417 h 360"/>
              <a:gd name="T44" fmla="*/ 226 w 282"/>
              <a:gd name="T45" fmla="*/ 402 h 360"/>
              <a:gd name="T46" fmla="*/ 239 w 282"/>
              <a:gd name="T47" fmla="*/ 411 h 360"/>
              <a:gd name="T48" fmla="*/ 269 w 282"/>
              <a:gd name="T49" fmla="*/ 388 h 360"/>
              <a:gd name="T50" fmla="*/ 278 w 282"/>
              <a:gd name="T51" fmla="*/ 381 h 360"/>
              <a:gd name="T52" fmla="*/ 316 w 282"/>
              <a:gd name="T53" fmla="*/ 372 h 360"/>
              <a:gd name="T54" fmla="*/ 322 w 282"/>
              <a:gd name="T55" fmla="*/ 342 h 360"/>
              <a:gd name="T56" fmla="*/ 322 w 282"/>
              <a:gd name="T57" fmla="*/ 313 h 360"/>
              <a:gd name="T58" fmla="*/ 338 w 282"/>
              <a:gd name="T59" fmla="*/ 305 h 360"/>
              <a:gd name="T60" fmla="*/ 352 w 282"/>
              <a:gd name="T61" fmla="*/ 275 h 360"/>
              <a:gd name="T62" fmla="*/ 338 w 282"/>
              <a:gd name="T63" fmla="*/ 261 h 360"/>
              <a:gd name="T64" fmla="*/ 299 w 282"/>
              <a:gd name="T65" fmla="*/ 238 h 360"/>
              <a:gd name="T66" fmla="*/ 286 w 282"/>
              <a:gd name="T67" fmla="*/ 201 h 360"/>
              <a:gd name="T68" fmla="*/ 308 w 282"/>
              <a:gd name="T69" fmla="*/ 172 h 360"/>
              <a:gd name="T70" fmla="*/ 299 w 282"/>
              <a:gd name="T71" fmla="*/ 164 h 360"/>
              <a:gd name="T72" fmla="*/ 292 w 282"/>
              <a:gd name="T73" fmla="*/ 141 h 360"/>
              <a:gd name="T74" fmla="*/ 286 w 282"/>
              <a:gd name="T75" fmla="*/ 134 h 360"/>
              <a:gd name="T76" fmla="*/ 269 w 282"/>
              <a:gd name="T77" fmla="*/ 126 h 360"/>
              <a:gd name="T78" fmla="*/ 262 w 282"/>
              <a:gd name="T79" fmla="*/ 149 h 360"/>
              <a:gd name="T80" fmla="*/ 226 w 282"/>
              <a:gd name="T81" fmla="*/ 141 h 360"/>
              <a:gd name="T82" fmla="*/ 202 w 282"/>
              <a:gd name="T83" fmla="*/ 126 h 360"/>
              <a:gd name="T84" fmla="*/ 210 w 282"/>
              <a:gd name="T85" fmla="*/ 111 h 360"/>
              <a:gd name="T86" fmla="*/ 202 w 282"/>
              <a:gd name="T87" fmla="*/ 89 h 360"/>
              <a:gd name="T88" fmla="*/ 142 w 282"/>
              <a:gd name="T89" fmla="*/ 66 h 360"/>
              <a:gd name="T90" fmla="*/ 142 w 282"/>
              <a:gd name="T91" fmla="*/ 30 h 360"/>
              <a:gd name="T92" fmla="*/ 113 w 282"/>
              <a:gd name="T93" fmla="*/ 22 h 360"/>
              <a:gd name="T94" fmla="*/ 68 w 282"/>
              <a:gd name="T95" fmla="*/ 7 h 360"/>
              <a:gd name="T96" fmla="*/ 52 w 282"/>
              <a:gd name="T97" fmla="*/ 0 h 360"/>
              <a:gd name="T98" fmla="*/ 52 w 282"/>
              <a:gd name="T99" fmla="*/ 1 h 360"/>
              <a:gd name="T100" fmla="*/ 50 w 282"/>
              <a:gd name="T101" fmla="*/ 3 h 360"/>
              <a:gd name="T102" fmla="*/ 46 w 282"/>
              <a:gd name="T103" fmla="*/ 11 h 360"/>
              <a:gd name="T104" fmla="*/ 40 w 282"/>
              <a:gd name="T105" fmla="*/ 21 h 360"/>
              <a:gd name="T106" fmla="*/ 39 w 282"/>
              <a:gd name="T107" fmla="*/ 29 h 360"/>
              <a:gd name="T108" fmla="*/ 35 w 282"/>
              <a:gd name="T109" fmla="*/ 30 h 360"/>
              <a:gd name="T110" fmla="*/ 28 w 282"/>
              <a:gd name="T111" fmla="*/ 28 h 360"/>
              <a:gd name="T112" fmla="*/ 21 w 282"/>
              <a:gd name="T113" fmla="*/ 25 h 360"/>
              <a:gd name="T114" fmla="*/ 17 w 282"/>
              <a:gd name="T115" fmla="*/ 22 h 360"/>
              <a:gd name="T116" fmla="*/ 17 w 282"/>
              <a:gd name="T117" fmla="*/ 22 h 360"/>
              <a:gd name="T118" fmla="*/ 0 w 282"/>
              <a:gd name="T119" fmla="*/ 52 h 3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2"/>
              <a:gd name="T181" fmla="*/ 0 h 360"/>
              <a:gd name="T182" fmla="*/ 282 w 282"/>
              <a:gd name="T183" fmla="*/ 360 h 3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2" h="360">
                <a:moveTo>
                  <a:pt x="0" y="42"/>
                </a:moveTo>
                <a:lnTo>
                  <a:pt x="7" y="42"/>
                </a:lnTo>
                <a:lnTo>
                  <a:pt x="7" y="53"/>
                </a:lnTo>
                <a:lnTo>
                  <a:pt x="18" y="60"/>
                </a:lnTo>
                <a:lnTo>
                  <a:pt x="18" y="77"/>
                </a:lnTo>
                <a:lnTo>
                  <a:pt x="37" y="84"/>
                </a:lnTo>
                <a:lnTo>
                  <a:pt x="31" y="90"/>
                </a:lnTo>
                <a:lnTo>
                  <a:pt x="24" y="96"/>
                </a:lnTo>
                <a:lnTo>
                  <a:pt x="24" y="101"/>
                </a:lnTo>
                <a:lnTo>
                  <a:pt x="31" y="108"/>
                </a:lnTo>
                <a:lnTo>
                  <a:pt x="37" y="114"/>
                </a:lnTo>
                <a:lnTo>
                  <a:pt x="37" y="120"/>
                </a:lnTo>
                <a:lnTo>
                  <a:pt x="37" y="126"/>
                </a:lnTo>
                <a:lnTo>
                  <a:pt x="31" y="138"/>
                </a:lnTo>
                <a:lnTo>
                  <a:pt x="31" y="162"/>
                </a:lnTo>
                <a:lnTo>
                  <a:pt x="37" y="162"/>
                </a:lnTo>
                <a:lnTo>
                  <a:pt x="42" y="167"/>
                </a:lnTo>
                <a:lnTo>
                  <a:pt x="61" y="174"/>
                </a:lnTo>
                <a:lnTo>
                  <a:pt x="61" y="186"/>
                </a:lnTo>
                <a:lnTo>
                  <a:pt x="37" y="186"/>
                </a:lnTo>
                <a:lnTo>
                  <a:pt x="37" y="192"/>
                </a:lnTo>
                <a:lnTo>
                  <a:pt x="61" y="210"/>
                </a:lnTo>
                <a:lnTo>
                  <a:pt x="66" y="222"/>
                </a:lnTo>
                <a:lnTo>
                  <a:pt x="61" y="222"/>
                </a:lnTo>
                <a:lnTo>
                  <a:pt x="48" y="216"/>
                </a:lnTo>
                <a:lnTo>
                  <a:pt x="42" y="228"/>
                </a:lnTo>
                <a:lnTo>
                  <a:pt x="31" y="228"/>
                </a:lnTo>
                <a:lnTo>
                  <a:pt x="40" y="233"/>
                </a:lnTo>
                <a:lnTo>
                  <a:pt x="50" y="237"/>
                </a:lnTo>
                <a:lnTo>
                  <a:pt x="71" y="258"/>
                </a:lnTo>
                <a:lnTo>
                  <a:pt x="80" y="255"/>
                </a:lnTo>
                <a:lnTo>
                  <a:pt x="85" y="264"/>
                </a:lnTo>
                <a:lnTo>
                  <a:pt x="92" y="258"/>
                </a:lnTo>
                <a:lnTo>
                  <a:pt x="110" y="269"/>
                </a:lnTo>
                <a:lnTo>
                  <a:pt x="109" y="294"/>
                </a:lnTo>
                <a:lnTo>
                  <a:pt x="116" y="305"/>
                </a:lnTo>
                <a:lnTo>
                  <a:pt x="127" y="312"/>
                </a:lnTo>
                <a:lnTo>
                  <a:pt x="138" y="324"/>
                </a:lnTo>
                <a:lnTo>
                  <a:pt x="151" y="348"/>
                </a:lnTo>
                <a:lnTo>
                  <a:pt x="151" y="355"/>
                </a:lnTo>
                <a:lnTo>
                  <a:pt x="151" y="360"/>
                </a:lnTo>
                <a:lnTo>
                  <a:pt x="162" y="355"/>
                </a:lnTo>
                <a:lnTo>
                  <a:pt x="157" y="342"/>
                </a:lnTo>
                <a:lnTo>
                  <a:pt x="157" y="336"/>
                </a:lnTo>
                <a:lnTo>
                  <a:pt x="168" y="331"/>
                </a:lnTo>
                <a:lnTo>
                  <a:pt x="181" y="324"/>
                </a:lnTo>
                <a:lnTo>
                  <a:pt x="186" y="331"/>
                </a:lnTo>
                <a:lnTo>
                  <a:pt x="192" y="331"/>
                </a:lnTo>
                <a:lnTo>
                  <a:pt x="199" y="318"/>
                </a:lnTo>
                <a:lnTo>
                  <a:pt x="216" y="312"/>
                </a:lnTo>
                <a:lnTo>
                  <a:pt x="223" y="312"/>
                </a:lnTo>
                <a:lnTo>
                  <a:pt x="223" y="307"/>
                </a:lnTo>
                <a:lnTo>
                  <a:pt x="240" y="307"/>
                </a:lnTo>
                <a:lnTo>
                  <a:pt x="253" y="300"/>
                </a:lnTo>
                <a:lnTo>
                  <a:pt x="264" y="294"/>
                </a:lnTo>
                <a:lnTo>
                  <a:pt x="258" y="276"/>
                </a:lnTo>
                <a:lnTo>
                  <a:pt x="253" y="258"/>
                </a:lnTo>
                <a:lnTo>
                  <a:pt x="258" y="252"/>
                </a:lnTo>
                <a:lnTo>
                  <a:pt x="264" y="252"/>
                </a:lnTo>
                <a:lnTo>
                  <a:pt x="271" y="246"/>
                </a:lnTo>
                <a:lnTo>
                  <a:pt x="277" y="234"/>
                </a:lnTo>
                <a:lnTo>
                  <a:pt x="282" y="222"/>
                </a:lnTo>
                <a:lnTo>
                  <a:pt x="277" y="222"/>
                </a:lnTo>
                <a:lnTo>
                  <a:pt x="271" y="210"/>
                </a:lnTo>
                <a:lnTo>
                  <a:pt x="258" y="204"/>
                </a:lnTo>
                <a:lnTo>
                  <a:pt x="240" y="192"/>
                </a:lnTo>
                <a:lnTo>
                  <a:pt x="234" y="174"/>
                </a:lnTo>
                <a:lnTo>
                  <a:pt x="229" y="162"/>
                </a:lnTo>
                <a:lnTo>
                  <a:pt x="240" y="156"/>
                </a:lnTo>
                <a:lnTo>
                  <a:pt x="247" y="138"/>
                </a:lnTo>
                <a:lnTo>
                  <a:pt x="247" y="132"/>
                </a:lnTo>
                <a:lnTo>
                  <a:pt x="240" y="132"/>
                </a:lnTo>
                <a:lnTo>
                  <a:pt x="229" y="126"/>
                </a:lnTo>
                <a:lnTo>
                  <a:pt x="234" y="114"/>
                </a:lnTo>
                <a:lnTo>
                  <a:pt x="247" y="108"/>
                </a:lnTo>
                <a:lnTo>
                  <a:pt x="229" y="108"/>
                </a:lnTo>
                <a:lnTo>
                  <a:pt x="223" y="101"/>
                </a:lnTo>
                <a:lnTo>
                  <a:pt x="216" y="101"/>
                </a:lnTo>
                <a:lnTo>
                  <a:pt x="216" y="108"/>
                </a:lnTo>
                <a:lnTo>
                  <a:pt x="210" y="120"/>
                </a:lnTo>
                <a:lnTo>
                  <a:pt x="199" y="114"/>
                </a:lnTo>
                <a:lnTo>
                  <a:pt x="181" y="114"/>
                </a:lnTo>
                <a:lnTo>
                  <a:pt x="175" y="101"/>
                </a:lnTo>
                <a:lnTo>
                  <a:pt x="162" y="101"/>
                </a:lnTo>
                <a:lnTo>
                  <a:pt x="157" y="96"/>
                </a:lnTo>
                <a:lnTo>
                  <a:pt x="168" y="90"/>
                </a:lnTo>
                <a:lnTo>
                  <a:pt x="157" y="84"/>
                </a:lnTo>
                <a:lnTo>
                  <a:pt x="162" y="72"/>
                </a:lnTo>
                <a:lnTo>
                  <a:pt x="138" y="60"/>
                </a:lnTo>
                <a:lnTo>
                  <a:pt x="114" y="53"/>
                </a:lnTo>
                <a:lnTo>
                  <a:pt x="120" y="42"/>
                </a:lnTo>
                <a:lnTo>
                  <a:pt x="114" y="24"/>
                </a:lnTo>
                <a:lnTo>
                  <a:pt x="103" y="24"/>
                </a:lnTo>
                <a:lnTo>
                  <a:pt x="90" y="18"/>
                </a:lnTo>
                <a:lnTo>
                  <a:pt x="72" y="0"/>
                </a:lnTo>
                <a:lnTo>
                  <a:pt x="55" y="5"/>
                </a:lnTo>
                <a:lnTo>
                  <a:pt x="42" y="0"/>
                </a:lnTo>
                <a:lnTo>
                  <a:pt x="42" y="1"/>
                </a:lnTo>
                <a:lnTo>
                  <a:pt x="41" y="2"/>
                </a:lnTo>
                <a:lnTo>
                  <a:pt x="40" y="3"/>
                </a:lnTo>
                <a:lnTo>
                  <a:pt x="39" y="5"/>
                </a:lnTo>
                <a:lnTo>
                  <a:pt x="37" y="9"/>
                </a:lnTo>
                <a:lnTo>
                  <a:pt x="34" y="13"/>
                </a:lnTo>
                <a:lnTo>
                  <a:pt x="32" y="17"/>
                </a:lnTo>
                <a:lnTo>
                  <a:pt x="31" y="21"/>
                </a:lnTo>
                <a:lnTo>
                  <a:pt x="31" y="23"/>
                </a:lnTo>
                <a:lnTo>
                  <a:pt x="31" y="24"/>
                </a:lnTo>
                <a:lnTo>
                  <a:pt x="28" y="24"/>
                </a:lnTo>
                <a:lnTo>
                  <a:pt x="25" y="23"/>
                </a:lnTo>
                <a:lnTo>
                  <a:pt x="22" y="22"/>
                </a:lnTo>
                <a:lnTo>
                  <a:pt x="19" y="21"/>
                </a:lnTo>
                <a:lnTo>
                  <a:pt x="17" y="20"/>
                </a:lnTo>
                <a:lnTo>
                  <a:pt x="15" y="19"/>
                </a:lnTo>
                <a:lnTo>
                  <a:pt x="13" y="18"/>
                </a:lnTo>
                <a:lnTo>
                  <a:pt x="0" y="36"/>
                </a:lnTo>
                <a:lnTo>
                  <a:pt x="0" y="42"/>
                </a:lnTo>
              </a:path>
            </a:pathLst>
          </a:custGeom>
          <a:ln>
            <a:solidFill>
              <a:srgbClr val="005395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Donut 86"/>
          <p:cNvSpPr/>
          <p:nvPr/>
        </p:nvSpPr>
        <p:spPr>
          <a:xfrm>
            <a:off x="7075709" y="2083221"/>
            <a:ext cx="228600" cy="228600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7277" y="2047411"/>
            <a:ext cx="6286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Инсталисана снага производних капацитета (без Косова):</a:t>
            </a:r>
          </a:p>
          <a:p>
            <a:endParaRPr lang="sr-Cyrl-RS" dirty="0"/>
          </a:p>
          <a:p>
            <a:r>
              <a:rPr lang="sr-Cyrl-RS" dirty="0" smtClean="0"/>
              <a:t>Укупна инсталисана снага 7 326 </a:t>
            </a:r>
            <a:r>
              <a:rPr lang="sr-Latn-RS" dirty="0" smtClean="0"/>
              <a:t>MW</a:t>
            </a:r>
            <a:endParaRPr lang="sr-Cyrl-RS" dirty="0" smtClean="0"/>
          </a:p>
          <a:p>
            <a:pPr marL="285750" indent="-285750">
              <a:buFontTx/>
              <a:buChar char="-"/>
            </a:pPr>
            <a:r>
              <a:rPr lang="sr-Cyrl-RS" dirty="0" smtClean="0"/>
              <a:t>22 термоблока - 4 390 </a:t>
            </a:r>
            <a:r>
              <a:rPr lang="sr-Latn-RS" dirty="0" smtClean="0"/>
              <a:t>MW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49 </a:t>
            </a:r>
            <a:r>
              <a:rPr lang="sr-Cyrl-RS" dirty="0" smtClean="0"/>
              <a:t>хидроагрегата -</a:t>
            </a:r>
            <a:r>
              <a:rPr lang="sr-Latn-RS" dirty="0" smtClean="0"/>
              <a:t> 2 936 MW </a:t>
            </a:r>
            <a:r>
              <a:rPr lang="sr-Cyrl-RS" dirty="0" smtClean="0"/>
              <a:t> (1 РХЕ са 2 агрегата и 2 пумпе)</a:t>
            </a:r>
          </a:p>
          <a:p>
            <a:pPr marL="285750" indent="-285750">
              <a:buFontTx/>
              <a:buChar char="-"/>
            </a:pPr>
            <a:endParaRPr lang="sr-Cyrl-RS" dirty="0"/>
          </a:p>
          <a:p>
            <a:r>
              <a:rPr lang="sr-Cyrl-RS" dirty="0" smtClean="0"/>
              <a:t>Укупна годишња производња  ел. енергије је 36-37 </a:t>
            </a:r>
            <a:r>
              <a:rPr lang="sr-Latn-RS" dirty="0" smtClean="0"/>
              <a:t>GWh</a:t>
            </a:r>
          </a:p>
          <a:p>
            <a:r>
              <a:rPr lang="sr-Cyrl-RS" dirty="0"/>
              <a:t>Укупна </a:t>
            </a:r>
            <a:r>
              <a:rPr lang="sr-Cyrl-RS" dirty="0" smtClean="0"/>
              <a:t>годишња производња угља је 38-40 милиона </a:t>
            </a:r>
            <a:r>
              <a:rPr lang="sr-Latn-RS" dirty="0" smtClean="0"/>
              <a:t>t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4151957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60614"/>
            <a:ext cx="8534400" cy="57912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1219200" y="76200"/>
            <a:ext cx="9525000" cy="36933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u="sng"/>
            </a:lvl1pPr>
          </a:lstStyle>
          <a:p>
            <a:r>
              <a:rPr lang="sr-Cyrl-RS" dirty="0" smtClean="0"/>
              <a:t>Потрошња угља и лигнита у Европи ( производња и увоз)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266327" y="1752600"/>
            <a:ext cx="25721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sr-Cyrl-RS" dirty="0"/>
          </a:p>
          <a:p>
            <a:r>
              <a:rPr lang="sr-Cyrl-RS" sz="1600" dirty="0" smtClean="0"/>
              <a:t>Статистика </a:t>
            </a:r>
            <a:r>
              <a:rPr lang="sr-Latn-RS" sz="1600" dirty="0" smtClean="0"/>
              <a:t>2016.</a:t>
            </a:r>
            <a:r>
              <a:rPr lang="sr-Cyrl-RS" sz="1600" dirty="0" smtClean="0"/>
              <a:t> година</a:t>
            </a:r>
          </a:p>
          <a:p>
            <a:r>
              <a:rPr lang="sr-Cyrl-RS" sz="1600" dirty="0" smtClean="0"/>
              <a:t>(призводња лигнит)</a:t>
            </a:r>
          </a:p>
          <a:p>
            <a:endParaRPr lang="sr-Cyrl-RS" dirty="0" smtClean="0"/>
          </a:p>
          <a:p>
            <a:pPr marL="342900" indent="-342900">
              <a:buAutoNum type="arabicPeriod"/>
            </a:pPr>
            <a:r>
              <a:rPr lang="sr-Cyrl-RS" dirty="0" smtClean="0"/>
              <a:t>Немачка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Пољска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Турска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Чешка </a:t>
            </a:r>
          </a:p>
          <a:p>
            <a:pPr marL="342900" indent="-342900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Србија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Бугарска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........</a:t>
            </a:r>
          </a:p>
          <a:p>
            <a:pPr marL="342900" indent="-342900">
              <a:buAutoNum type="arabicPeriod"/>
            </a:pPr>
            <a:endParaRPr lang="sr-Cyrl-RS" dirty="0" smtClean="0"/>
          </a:p>
          <a:p>
            <a:pPr marL="342900" indent="-342900">
              <a:buAutoNum type="arabicPeriod"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4017964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0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180725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Угаљ - стратешки ресурс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3685" y="804320"/>
            <a:ext cx="82130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Calibri" panose="020F0502020204030204" pitchFamily="34" charset="0"/>
                <a:sym typeface="Calibri" panose="020F0502020204030204" pitchFamily="34" charset="0"/>
              </a:rPr>
              <a:t>Билансне резерви лигнита Републике Србије износе  око 16 милијарди тона, од чега су </a:t>
            </a:r>
            <a:r>
              <a:rPr lang="ru-RU" b="1" u="sng" dirty="0" smtClean="0">
                <a:latin typeface="Calibri" panose="020F0502020204030204" pitchFamily="34" charset="0"/>
                <a:sym typeface="Calibri" panose="020F0502020204030204" pitchFamily="34" charset="0"/>
              </a:rPr>
              <a:t>2,8 </a:t>
            </a:r>
            <a:r>
              <a:rPr lang="ru-RU" b="1" u="sng" dirty="0">
                <a:latin typeface="Calibri" panose="020F0502020204030204" pitchFamily="34" charset="0"/>
                <a:sym typeface="Calibri" panose="020F0502020204030204" pitchFamily="34" charset="0"/>
              </a:rPr>
              <a:t>милијарде тона </a:t>
            </a:r>
            <a:r>
              <a:rPr lang="ru-RU" u="sng" dirty="0">
                <a:latin typeface="Calibri" panose="020F0502020204030204" pitchFamily="34" charset="0"/>
                <a:sym typeface="Calibri" panose="020F0502020204030204" pitchFamily="34" charset="0"/>
              </a:rPr>
              <a:t>у Колубар</a:t>
            </a:r>
            <a:r>
              <a:rPr lang="sr-Cyrl-RS" u="sng" dirty="0">
                <a:latin typeface="Calibri" panose="020F0502020204030204" pitchFamily="34" charset="0"/>
                <a:sym typeface="Calibri" panose="020F0502020204030204" pitchFamily="34" charset="0"/>
              </a:rPr>
              <a:t>ском</a:t>
            </a:r>
            <a:r>
              <a:rPr lang="ru-RU" u="sng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ru-RU" u="sng" dirty="0" smtClean="0">
                <a:latin typeface="Calibri" panose="020F0502020204030204" pitchFamily="34" charset="0"/>
                <a:sym typeface="Calibri" panose="020F0502020204030204" pitchFamily="34" charset="0"/>
              </a:rPr>
              <a:t>(1,9) и Костолачком (0,9) </a:t>
            </a:r>
            <a:r>
              <a:rPr lang="ru-RU" u="sng" dirty="0">
                <a:latin typeface="Calibri" panose="020F0502020204030204" pitchFamily="34" charset="0"/>
                <a:sym typeface="Calibri" panose="020F0502020204030204" pitchFamily="34" charset="0"/>
              </a:rPr>
              <a:t>басену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Calibri" panose="020F0502020204030204" pitchFamily="34" charset="0"/>
                <a:sym typeface="Calibri" panose="020F0502020204030204" pitchFamily="34" charset="0"/>
              </a:rPr>
              <a:t>Средња вредност </a:t>
            </a:r>
            <a:r>
              <a:rPr lang="ru-RU" b="1" dirty="0">
                <a:latin typeface="Calibri" panose="020F0502020204030204" pitchFamily="34" charset="0"/>
                <a:sym typeface="Calibri" panose="020F0502020204030204" pitchFamily="34" charset="0"/>
              </a:rPr>
              <a:t>ДТЕ за колубарски угаљ је 7</a:t>
            </a:r>
            <a:r>
              <a:rPr lang="en-US" b="1" dirty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ru-RU" b="1" dirty="0">
                <a:latin typeface="Calibri" panose="020F0502020204030204" pitchFamily="34" charset="0"/>
                <a:sym typeface="Calibri" panose="020F0502020204030204" pitchFamily="34" charset="0"/>
              </a:rPr>
              <a:t>200 </a:t>
            </a:r>
            <a:r>
              <a:rPr lang="en-US" b="1" dirty="0">
                <a:latin typeface="Calibri" panose="020F0502020204030204" pitchFamily="34" charset="0"/>
                <a:sym typeface="Calibri" panose="020F0502020204030204" pitchFamily="34" charset="0"/>
              </a:rPr>
              <a:t>kJ/kg</a:t>
            </a:r>
            <a:endParaRPr lang="sr-Cyrl-RS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sr-Cyrl-RS" dirty="0">
                <a:latin typeface="Calibri" panose="020F0502020204030204" pitchFamily="34" charset="0"/>
                <a:sym typeface="Calibri" panose="020F0502020204030204" pitchFamily="34" charset="0"/>
              </a:rPr>
              <a:t>Средња вредност </a:t>
            </a:r>
            <a:r>
              <a:rPr lang="sr-Cyrl-RS" b="1" dirty="0">
                <a:latin typeface="Calibri" panose="020F0502020204030204" pitchFamily="34" charset="0"/>
                <a:sym typeface="Calibri" panose="020F0502020204030204" pitchFamily="34" charset="0"/>
              </a:rPr>
              <a:t>ДТЕ за костолачки угаљ је 8</a:t>
            </a:r>
            <a:r>
              <a:rPr lang="en-US" b="1" dirty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sr-Cyrl-RS" b="1" dirty="0">
                <a:latin typeface="Calibri" panose="020F0502020204030204" pitchFamily="34" charset="0"/>
                <a:sym typeface="Calibri" panose="020F0502020204030204" pitchFamily="34" charset="0"/>
              </a:rPr>
              <a:t>000 </a:t>
            </a:r>
            <a:r>
              <a:rPr lang="en-US" b="1" dirty="0">
                <a:latin typeface="Calibri" panose="020F0502020204030204" pitchFamily="34" charset="0"/>
                <a:sym typeface="Calibri" panose="020F0502020204030204" pitchFamily="34" charset="0"/>
              </a:rPr>
              <a:t>kJ/kg</a:t>
            </a:r>
            <a:endParaRPr lang="sr-Cyrl-RS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ru-RU" sz="1200" dirty="0"/>
          </a:p>
        </p:txBody>
      </p:sp>
      <p:sp>
        <p:nvSpPr>
          <p:cNvPr id="9" name="Rectangle 8"/>
          <p:cNvSpPr/>
          <p:nvPr/>
        </p:nvSpPr>
        <p:spPr>
          <a:xfrm>
            <a:off x="1905000" y="4343400"/>
            <a:ext cx="9448799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Према подацима из Биланса геолошких резерви и ресурса минералних сировина Републике Србије: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више од 76% укупних резерви угља у Србији се налази у Косовско-Метохијском басену. 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у Колубарском басену налази се 14% резерви угља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sr-Cyrl-RS" sz="1600" dirty="0" smtClean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у </a:t>
            </a:r>
            <a:r>
              <a:rPr lang="ru-RU" sz="1600" dirty="0" smtClean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Костолачком </a:t>
            </a: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3</a:t>
            </a:r>
            <a:r>
              <a:rPr lang="en-US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,</a:t>
            </a: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3% угља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Сјенички и Ковински басен садрже само 2</a:t>
            </a:r>
            <a:r>
              <a:rPr lang="en-US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,</a:t>
            </a: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7% укупне количине угља.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accent1"/>
              </a:buClr>
              <a:buFontTx/>
              <a:buChar char="-"/>
              <a:defRPr/>
            </a:pPr>
            <a:r>
              <a:rPr lang="ru-RU" sz="1600" dirty="0">
                <a:latin typeface="Calibri" panose="020F0502020204030204" pitchFamily="34" charset="0"/>
                <a:cs typeface="+mn-cs"/>
                <a:sym typeface="Calibri" panose="020F0502020204030204" pitchFamily="34" charset="0"/>
              </a:rPr>
              <a:t>Остатак припада осталим лежиштима са подземном експлоатацијом </a:t>
            </a:r>
            <a:endParaRPr lang="en-US" sz="1600" dirty="0">
              <a:latin typeface="Calibri" panose="020F0502020204030204" pitchFamily="34" charset="0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67" y="2273760"/>
            <a:ext cx="4231414" cy="2100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3200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875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01559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612622" y="152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Развој технологије откопавања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69"/>
            <a:ext cx="3220340" cy="20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864764"/>
            <a:ext cx="2352675" cy="14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29940" y="1049616"/>
            <a:ext cx="737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Рудник мрког угља Врдник - најстарији српски рудник угља, отворен је 1804. године. </a:t>
            </a:r>
          </a:p>
          <a:p>
            <a:pPr algn="just"/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Производња угља у јами Стари Костолац званично је отпочела 1873. године.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2339823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Први површински коп угља у Србији отварају Немци за време окупације 1942. године у Костолцу.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3429001"/>
            <a:ext cx="3365619" cy="1398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22" y="4495800"/>
            <a:ext cx="3864278" cy="190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38800" y="360518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Данас је на површинским коповима примењена метода масовног откопавања применом висококапацитивне континуалне рударске опреме.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400" y="51866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sym typeface="Calibri" panose="020F0502020204030204" pitchFamily="34" charset="0"/>
              </a:rPr>
              <a:t>Будућност је у аутоматизацији процеса рада.</a:t>
            </a:r>
          </a:p>
        </p:txBody>
      </p:sp>
    </p:spTree>
    <p:extLst>
      <p:ext uri="{BB962C8B-B14F-4D97-AF65-F5344CB8AC3E}">
        <p14:creationId xmlns:p14="http://schemas.microsoft.com/office/powerpoint/2010/main" val="3638692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51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2607179" y="221431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Угаљ - Производни капацитети</a:t>
            </a:r>
          </a:p>
        </p:txBody>
      </p:sp>
      <p:pic>
        <p:nvPicPr>
          <p:cNvPr id="18492" name="Picture 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990600"/>
            <a:ext cx="10903787" cy="514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509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/>
          <p:cNvSpPr/>
          <p:nvPr/>
        </p:nvSpPr>
        <p:spPr>
          <a:xfrm>
            <a:off x="8434665" y="1992086"/>
            <a:ext cx="3450772" cy="396240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Утицај на угаљ:</a:t>
            </a:r>
          </a:p>
          <a:p>
            <a:pPr algn="ctr"/>
            <a:endParaRPr lang="sr-Cyrl-RS" sz="1600" dirty="0" smtClean="0"/>
          </a:p>
          <a:p>
            <a:pPr algn="ctr"/>
            <a:r>
              <a:rPr lang="sr-Cyrl-RS" sz="1600" dirty="0" smtClean="0"/>
              <a:t>Нове законске регулативе у складу са „</a:t>
            </a:r>
            <a:r>
              <a:rPr lang="sr-Latn-RS" sz="1600" dirty="0" smtClean="0"/>
              <a:t>BREF</a:t>
            </a:r>
            <a:r>
              <a:rPr lang="sr-Cyrl-RS" sz="1600" dirty="0" smtClean="0"/>
              <a:t>“</a:t>
            </a:r>
          </a:p>
          <a:p>
            <a:pPr algn="ctr"/>
            <a:endParaRPr lang="sr-Cyrl-RS" sz="1600" dirty="0" smtClean="0"/>
          </a:p>
          <a:p>
            <a:pPr algn="ctr"/>
            <a:r>
              <a:rPr lang="sr-Cyrl-RS" sz="1200" b="1" dirty="0"/>
              <a:t>„</a:t>
            </a:r>
            <a:r>
              <a:rPr lang="sr-Latn-RS" sz="1200" b="1" dirty="0"/>
              <a:t>BREF</a:t>
            </a:r>
            <a:r>
              <a:rPr lang="sr-Cyrl-RS" sz="1200" b="1" dirty="0" smtClean="0"/>
              <a:t>“ </a:t>
            </a:r>
            <a:r>
              <a:rPr lang="sr-Cyrl-RS" sz="1200" dirty="0" smtClean="0"/>
              <a:t>= Референтни документ о најбољим доступним технологијама</a:t>
            </a:r>
          </a:p>
          <a:p>
            <a:pPr algn="ctr"/>
            <a:endParaRPr lang="sr-Cyrl-RS" sz="1600" dirty="0"/>
          </a:p>
          <a:p>
            <a:pPr marL="285750" indent="-285750">
              <a:buFontTx/>
              <a:buChar char="-"/>
            </a:pPr>
            <a:r>
              <a:rPr lang="sr-Cyrl-RS" sz="1600" dirty="0" smtClean="0"/>
              <a:t>На удару пооштравања критеријума емисије су „</a:t>
            </a:r>
            <a:r>
              <a:rPr lang="sr-Latn-RS" sz="1600" dirty="0" smtClean="0"/>
              <a:t>SOx, NOx i Hg“, </a:t>
            </a:r>
            <a:endParaRPr lang="sr-Cyrl-RS" sz="1600" dirty="0" smtClean="0"/>
          </a:p>
          <a:p>
            <a:pPr marL="285750" indent="-285750">
              <a:buFontTx/>
              <a:buChar char="-"/>
            </a:pPr>
            <a:r>
              <a:rPr lang="sr-Cyrl-RS" sz="1600" dirty="0" smtClean="0"/>
              <a:t>На удару могућег драстичног повећања цене је </a:t>
            </a:r>
            <a:r>
              <a:rPr lang="sr-Latn-RS" sz="1600" dirty="0" smtClean="0"/>
              <a:t>„CO</a:t>
            </a:r>
            <a:r>
              <a:rPr lang="sr-Latn-RS" sz="1000" dirty="0" smtClean="0"/>
              <a:t>2</a:t>
            </a:r>
            <a:r>
              <a:rPr lang="sr-Latn-RS" sz="1600" dirty="0" smtClean="0"/>
              <a:t>“</a:t>
            </a:r>
            <a:r>
              <a:rPr lang="sr-Cyrl-RS" sz="1600" dirty="0" smtClean="0"/>
              <a:t> (тренутна око 15 €/</a:t>
            </a:r>
            <a:r>
              <a:rPr lang="sr-Latn-RS" sz="1600" dirty="0" smtClean="0"/>
              <a:t>t)</a:t>
            </a:r>
            <a:endParaRPr lang="sr-Cyrl-RS" sz="1000" dirty="0"/>
          </a:p>
        </p:txBody>
      </p:sp>
      <p:sp>
        <p:nvSpPr>
          <p:cNvPr id="3" name="Round Single Corner Rectangle 2"/>
          <p:cNvSpPr/>
          <p:nvPr/>
        </p:nvSpPr>
        <p:spPr>
          <a:xfrm>
            <a:off x="3486150" y="1046120"/>
            <a:ext cx="5410200" cy="72077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609600" y="609600"/>
            <a:ext cx="11125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МЕЂУНАРОДНЕ ОБАВЕЗЕ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1981200" y="152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Правни оквир за обављање рударске делатности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3913" y="1387731"/>
            <a:ext cx="509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i="1" dirty="0" smtClean="0"/>
              <a:t>Споразум о стабилизацији и придруживању ЕУ</a:t>
            </a:r>
            <a:endParaRPr lang="sr-Latn-R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024034" y="1081465"/>
            <a:ext cx="441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i="1" dirty="0" smtClean="0"/>
              <a:t>Уговор о оснивању енергетске заједнице</a:t>
            </a:r>
            <a:endParaRPr lang="sr-Latn-R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7696200" cy="396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03073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152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>
                <a:sym typeface="Calibri" panose="020F0502020204030204" pitchFamily="34" charset="0"/>
              </a:rPr>
              <a:t>Правни оквир за обављање рударске делатности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8777" y="1172936"/>
            <a:ext cx="11125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ДОМАЋЕ ЗАКОНОДАВСТВО</a:t>
            </a:r>
            <a:endParaRPr lang="sr-Latn-R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561205" y="2620736"/>
            <a:ext cx="4911744" cy="6858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Закон о енергетици</a:t>
            </a:r>
            <a:endParaRPr lang="sr-Latn-R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581833" y="3382736"/>
            <a:ext cx="4891116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Закон о рударству и геолошким истраживањима</a:t>
            </a:r>
            <a:endParaRPr lang="sr-Latn-R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68777" y="1782536"/>
            <a:ext cx="2992428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пољопривредном земљишту</a:t>
            </a:r>
            <a:endParaRPr lang="sr-Latn-RS" dirty="0"/>
          </a:p>
        </p:txBody>
      </p:sp>
      <p:sp>
        <p:nvSpPr>
          <p:cNvPr id="15" name="Rounded Rectangle 14"/>
          <p:cNvSpPr/>
          <p:nvPr/>
        </p:nvSpPr>
        <p:spPr>
          <a:xfrm>
            <a:off x="552448" y="2696936"/>
            <a:ext cx="2683329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водама</a:t>
            </a:r>
            <a:endParaRPr lang="sr-Latn-RS" dirty="0"/>
          </a:p>
        </p:txBody>
      </p:sp>
      <p:sp>
        <p:nvSpPr>
          <p:cNvPr id="16" name="Rounded Rectangle 15"/>
          <p:cNvSpPr/>
          <p:nvPr/>
        </p:nvSpPr>
        <p:spPr>
          <a:xfrm>
            <a:off x="568777" y="3458936"/>
            <a:ext cx="2683329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шумама</a:t>
            </a:r>
            <a:endParaRPr lang="sr-Latn-RS" dirty="0"/>
          </a:p>
        </p:txBody>
      </p:sp>
      <p:sp>
        <p:nvSpPr>
          <p:cNvPr id="17" name="Rounded Rectangle 16"/>
          <p:cNvSpPr/>
          <p:nvPr/>
        </p:nvSpPr>
        <p:spPr>
          <a:xfrm>
            <a:off x="568776" y="4297136"/>
            <a:ext cx="2971801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заштити природе</a:t>
            </a:r>
            <a:endParaRPr lang="sr-Latn-RS" dirty="0"/>
          </a:p>
        </p:txBody>
      </p:sp>
      <p:sp>
        <p:nvSpPr>
          <p:cNvPr id="18" name="Rounded Rectangle 17"/>
          <p:cNvSpPr/>
          <p:nvPr/>
        </p:nvSpPr>
        <p:spPr>
          <a:xfrm>
            <a:off x="4541490" y="1875065"/>
            <a:ext cx="2971801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планирању и изградњи</a:t>
            </a:r>
            <a:endParaRPr lang="sr-Latn-RS" dirty="0"/>
          </a:p>
        </p:txBody>
      </p:sp>
      <p:sp>
        <p:nvSpPr>
          <p:cNvPr id="19" name="Rounded Rectangle 18"/>
          <p:cNvSpPr/>
          <p:nvPr/>
        </p:nvSpPr>
        <p:spPr>
          <a:xfrm>
            <a:off x="4645476" y="4220936"/>
            <a:ext cx="2971801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комуналним делатностима</a:t>
            </a:r>
            <a:endParaRPr lang="sr-Latn-RS" dirty="0"/>
          </a:p>
        </p:txBody>
      </p:sp>
      <p:sp>
        <p:nvSpPr>
          <p:cNvPr id="20" name="Rounded Rectangle 19"/>
          <p:cNvSpPr/>
          <p:nvPr/>
        </p:nvSpPr>
        <p:spPr>
          <a:xfrm>
            <a:off x="8760278" y="1774372"/>
            <a:ext cx="2971801" cy="5415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јавним предузећима</a:t>
            </a:r>
            <a:endParaRPr lang="sr-Latn-RS" dirty="0"/>
          </a:p>
        </p:txBody>
      </p:sp>
      <p:sp>
        <p:nvSpPr>
          <p:cNvPr id="21" name="Rounded Rectangle 20"/>
          <p:cNvSpPr/>
          <p:nvPr/>
        </p:nvSpPr>
        <p:spPr>
          <a:xfrm>
            <a:off x="8787490" y="2397578"/>
            <a:ext cx="2971801" cy="4789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јавној својини</a:t>
            </a:r>
            <a:endParaRPr lang="sr-Latn-RS" dirty="0"/>
          </a:p>
        </p:txBody>
      </p:sp>
      <p:sp>
        <p:nvSpPr>
          <p:cNvPr id="22" name="Rounded Rectangle 21"/>
          <p:cNvSpPr/>
          <p:nvPr/>
        </p:nvSpPr>
        <p:spPr>
          <a:xfrm>
            <a:off x="8787492" y="3004457"/>
            <a:ext cx="2971801" cy="495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јавним набавкама</a:t>
            </a:r>
            <a:endParaRPr lang="sr-Latn-RS" dirty="0"/>
          </a:p>
        </p:txBody>
      </p:sp>
      <p:sp>
        <p:nvSpPr>
          <p:cNvPr id="23" name="Rounded Rectangle 22"/>
          <p:cNvSpPr/>
          <p:nvPr/>
        </p:nvSpPr>
        <p:spPr>
          <a:xfrm>
            <a:off x="8787492" y="3668486"/>
            <a:ext cx="2971801" cy="552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облигационим односима</a:t>
            </a:r>
            <a:endParaRPr lang="sr-Latn-RS" dirty="0"/>
          </a:p>
        </p:txBody>
      </p:sp>
      <p:sp>
        <p:nvSpPr>
          <p:cNvPr id="24" name="Rounded Rectangle 23"/>
          <p:cNvSpPr/>
          <p:nvPr/>
        </p:nvSpPr>
        <p:spPr>
          <a:xfrm>
            <a:off x="8787491" y="4325711"/>
            <a:ext cx="2971801" cy="552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Закон о контроли државне помоћи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27409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S Master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1221</Words>
  <Application>Microsoft Office PowerPoint</Application>
  <PresentationFormat>Custom</PresentationFormat>
  <Paragraphs>235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EPS Master 16x9</vt:lpstr>
      <vt:lpstr>think-cell Slide</vt:lpstr>
      <vt:lpstr>Угаљ – стабилан ослонац енергетике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ХВAЛA НA ПAЖЊИ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2015-09-15T12:49:51Z</dcterms:created>
  <dcterms:modified xsi:type="dcterms:W3CDTF">2018-04-16T20:11:51Z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