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83" r:id="rId1"/>
    <p:sldMasterId id="2147483679" r:id="rId2"/>
  </p:sldMasterIdLst>
  <p:notesMasterIdLst>
    <p:notesMasterId r:id="rId13"/>
  </p:notesMasterIdLst>
  <p:handoutMasterIdLst>
    <p:handoutMasterId r:id="rId14"/>
  </p:handoutMasterIdLst>
  <p:sldIdLst>
    <p:sldId id="268" r:id="rId3"/>
    <p:sldId id="275" r:id="rId4"/>
    <p:sldId id="258" r:id="rId5"/>
    <p:sldId id="269" r:id="rId6"/>
    <p:sldId id="262" r:id="rId7"/>
    <p:sldId id="273" r:id="rId8"/>
    <p:sldId id="272" r:id="rId9"/>
    <p:sldId id="276" r:id="rId10"/>
    <p:sldId id="277" r:id="rId11"/>
    <p:sldId id="265" r:id="rId12"/>
  </p:sldIdLst>
  <p:sldSz cx="9144000" cy="6858000" type="screen4x3"/>
  <p:notesSz cx="67945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FFCC"/>
    <a:srgbClr val="E2FFCD"/>
    <a:srgbClr val="CCFF33"/>
    <a:srgbClr val="FFFFCC"/>
    <a:srgbClr val="FFCCFF"/>
    <a:srgbClr val="FFCC00"/>
    <a:srgbClr val="FAAE62"/>
    <a:srgbClr val="FF99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Közepesen sötét stílus 2 – 4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Közepesen sötét stílus 4 – 1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Közepesen sötét stílus 3 – 1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10" autoAdjust="0"/>
    <p:restoredTop sz="86456" autoAdjust="0"/>
  </p:normalViewPr>
  <p:slideViewPr>
    <p:cSldViewPr>
      <p:cViewPr varScale="1">
        <p:scale>
          <a:sx n="98" d="100"/>
          <a:sy n="98" d="100"/>
        </p:scale>
        <p:origin x="102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8" d="100"/>
        <a:sy n="88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3372" y="54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17" y="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17" y="941070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6187E73-B7A3-4B5C-8462-83BC3BDCD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3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17" y="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934" y="4705350"/>
            <a:ext cx="4982633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17" y="941070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BBC4F39-25E2-4465-A061-CAA15CE68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931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202D5-43F9-4A77-B13A-7CE48AA10DD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367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dirty="0">
                <a:latin typeface="Arial Narrow" panose="020B0606020202030204" pitchFamily="34" charset="0"/>
              </a:rPr>
              <a:t>↑↓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A202D5-43F9-4A77-B13A-7CE48AA10DD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dirty="0">
                <a:latin typeface="Arial Narrow" panose="020B0606020202030204" pitchFamily="34" charset="0"/>
              </a:rPr>
              <a:t>↑↓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A202D5-43F9-4A77-B13A-7CE48AA10DD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90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1" y="1556792"/>
            <a:ext cx="7918649" cy="46085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defRPr sz="2400" baseline="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algn="l">
              <a:defRPr sz="2000" baseline="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720000" indent="-228600" algn="l">
              <a:buFontTx/>
              <a:buChar char="-"/>
              <a:defRPr baseline="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080000" indent="-228600" algn="l">
              <a:buFont typeface="Wingdings" panose="05000000000000000000" pitchFamily="2" charset="2"/>
              <a:buChar char="§"/>
              <a:defRPr baseline="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algn="l">
              <a:defRPr baseline="0">
                <a:solidFill>
                  <a:srgbClr val="0066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solidFill>
            <a:srgbClr val="006600"/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539551" y="6384032"/>
            <a:ext cx="2376265" cy="32156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>
              <a:defRPr/>
            </a:pPr>
            <a:r>
              <a:rPr lang="hu-HU"/>
              <a:t>18/10/2018</a:t>
            </a:r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059832" y="6384032"/>
            <a:ext cx="3312368" cy="321568"/>
          </a:xfrm>
        </p:spPr>
        <p:txBody>
          <a:bodyPr/>
          <a:lstStyle/>
          <a:p>
            <a:pPr>
              <a:defRPr/>
            </a:pPr>
            <a:r>
              <a:rPr lang="en-GB" noProof="0"/>
              <a:t>Belgrade</a:t>
            </a:r>
            <a:endParaRPr lang="en-GB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>
              <a:defRPr/>
            </a:pPr>
            <a:fld id="{0E6CD00D-450C-4B12-9B7F-84EDECE6CD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778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1" y="2348880"/>
            <a:ext cx="7918649" cy="288032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baseline="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algn="ctr">
              <a:defRPr baseline="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algn="ctr">
              <a:defRPr baseline="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algn="ctr">
              <a:defRPr baseline="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algn="ctr">
              <a:defRPr baseline="0">
                <a:solidFill>
                  <a:srgbClr val="0066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85551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 és tartal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1" y="1556792"/>
            <a:ext cx="7918649" cy="46085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defRPr sz="2400" baseline="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algn="l">
              <a:defRPr sz="2000" baseline="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720000" indent="-228600" algn="l">
              <a:buFontTx/>
              <a:buChar char="-"/>
              <a:defRPr baseline="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080000" indent="-228600" algn="l">
              <a:buFont typeface="Wingdings" panose="05000000000000000000" pitchFamily="2" charset="2"/>
              <a:buChar char="§"/>
              <a:defRPr baseline="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algn="l">
              <a:defRPr baseline="0">
                <a:solidFill>
                  <a:srgbClr val="0066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solidFill>
            <a:srgbClr val="006600"/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539551" y="6384032"/>
            <a:ext cx="2376265" cy="32156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>
              <a:defRPr/>
            </a:pPr>
            <a:r>
              <a:rPr lang="hu-HU"/>
              <a:t>18/10/2018</a:t>
            </a:r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059832" y="6384032"/>
            <a:ext cx="3312368" cy="321568"/>
          </a:xfrm>
        </p:spPr>
        <p:txBody>
          <a:bodyPr/>
          <a:lstStyle/>
          <a:p>
            <a:pPr>
              <a:defRPr/>
            </a:pPr>
            <a:r>
              <a:rPr lang="en-GB" noProof="0"/>
              <a:t>Belgrade</a:t>
            </a:r>
            <a:endParaRPr lang="en-GB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>
              <a:defRPr/>
            </a:pPr>
            <a:fld id="{0E6CD00D-450C-4B12-9B7F-84EDECE6CD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73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71800" y="609600"/>
            <a:ext cx="5686399" cy="587152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noProof="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551" y="1772816"/>
            <a:ext cx="7918649" cy="43479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</a:t>
            </a:r>
            <a:r>
              <a:rPr lang="en-GB" noProof="0" dirty="0"/>
              <a:t>Master</a:t>
            </a:r>
            <a:r>
              <a:rPr lang="en-US" dirty="0"/>
              <a:t>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hu-HU" dirty="0"/>
              <a:t>  </a:t>
            </a: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551" y="6384032"/>
            <a:ext cx="1872209" cy="32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6600"/>
                </a:solidFill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r>
              <a:rPr lang="hu-HU"/>
              <a:t>18/10/2018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71800" y="6384032"/>
            <a:ext cx="3600400" cy="32156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 smtClean="0">
                <a:solidFill>
                  <a:srgbClr val="006600"/>
                </a:solidFill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r>
              <a:rPr lang="en-GB" noProof="0"/>
              <a:t>Belgrade</a:t>
            </a:r>
            <a:endParaRPr lang="en-GB" noProof="0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80312" y="6384032"/>
            <a:ext cx="1077888" cy="32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b="1" baseline="0">
                <a:solidFill>
                  <a:srgbClr val="006600"/>
                </a:solidFill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0E6CD00D-450C-4B12-9B7F-84EDECE6CD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9551" y="1476400"/>
            <a:ext cx="7918649" cy="8384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035" name="Line 11"/>
          <p:cNvSpPr>
            <a:spLocks noChangeShapeType="1"/>
          </p:cNvSpPr>
          <p:nvPr userDrawn="1"/>
        </p:nvSpPr>
        <p:spPr bwMode="auto">
          <a:xfrm flipV="1">
            <a:off x="539551" y="6240016"/>
            <a:ext cx="7918649" cy="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18E12A64-B9BE-4FB9-BDD5-B3DA937662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9551" y="652645"/>
            <a:ext cx="2088231" cy="5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6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00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00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00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00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00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00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00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00"/>
          </a:solidFill>
          <a:latin typeface="Arial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FontTx/>
        <a:buNone/>
        <a:defRPr sz="2800" baseline="0">
          <a:solidFill>
            <a:srgbClr val="006600"/>
          </a:solidFill>
          <a:latin typeface="Arial" panose="020B0604020202020204" pitchFamily="34" charset="0"/>
          <a:ea typeface="+mn-ea"/>
          <a:cs typeface="+mn-cs"/>
        </a:defRPr>
      </a:lvl1pPr>
      <a:lvl2pPr marL="540000" indent="-285750" algn="l" rtl="0" eaLnBrk="0" fontAlgn="base" hangingPunct="0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400" baseline="0">
          <a:solidFill>
            <a:srgbClr val="006600"/>
          </a:solidFill>
          <a:latin typeface="Arial" panose="020B0604020202020204" pitchFamily="34" charset="0"/>
        </a:defRPr>
      </a:lvl2pPr>
      <a:lvl3pPr marL="720000" indent="-228600" algn="l" rtl="0" eaLnBrk="0" fontAlgn="base" hangingPunct="0">
        <a:spcBef>
          <a:spcPts val="0"/>
        </a:spcBef>
        <a:spcAft>
          <a:spcPct val="0"/>
        </a:spcAft>
        <a:buFont typeface="Symbol" panose="05050102010706020507" pitchFamily="18" charset="2"/>
        <a:buChar char=""/>
        <a:defRPr sz="2000" baseline="0">
          <a:solidFill>
            <a:srgbClr val="006600"/>
          </a:solidFill>
          <a:latin typeface="Arial" panose="020B0604020202020204" pitchFamily="34" charset="0"/>
        </a:defRPr>
      </a:lvl3pPr>
      <a:lvl4pPr marL="1080000" indent="-228600" algn="l" rtl="0" eaLnBrk="0" fontAlgn="base" hangingPunct="0">
        <a:spcBef>
          <a:spcPts val="0"/>
        </a:spcBef>
        <a:spcAft>
          <a:spcPct val="0"/>
        </a:spcAft>
        <a:buFont typeface="Wingdings" panose="05000000000000000000" pitchFamily="2" charset="2"/>
        <a:buChar char="§"/>
        <a:defRPr sz="1800" baseline="0">
          <a:solidFill>
            <a:srgbClr val="0066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71800" y="609600"/>
            <a:ext cx="5686400" cy="587152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hu-HU" noProof="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4847" y="1700808"/>
            <a:ext cx="7918649" cy="446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dirty="0" err="1"/>
              <a:t>Click</a:t>
            </a:r>
            <a:r>
              <a:rPr lang="hu-HU" noProof="0" dirty="0"/>
              <a:t> </a:t>
            </a:r>
            <a:r>
              <a:rPr lang="hu-HU" noProof="0" dirty="0" err="1"/>
              <a:t>to</a:t>
            </a:r>
            <a:r>
              <a:rPr lang="hu-HU" noProof="0" dirty="0"/>
              <a:t> </a:t>
            </a:r>
            <a:r>
              <a:rPr lang="hu-HU" noProof="0" dirty="0" err="1"/>
              <a:t>edit</a:t>
            </a:r>
            <a:r>
              <a:rPr lang="hu-HU" noProof="0" dirty="0"/>
              <a:t> Master text </a:t>
            </a:r>
            <a:r>
              <a:rPr lang="hu-HU" noProof="0" dirty="0" err="1"/>
              <a:t>styles</a:t>
            </a:r>
            <a:endParaRPr lang="hu-HU" noProof="0" dirty="0"/>
          </a:p>
          <a:p>
            <a:pPr lvl="1"/>
            <a:r>
              <a:rPr lang="hu-HU" noProof="0" dirty="0" err="1"/>
              <a:t>Second</a:t>
            </a:r>
            <a:r>
              <a:rPr lang="hu-HU" noProof="0" dirty="0"/>
              <a:t> </a:t>
            </a:r>
            <a:r>
              <a:rPr lang="hu-HU" noProof="0" dirty="0" err="1"/>
              <a:t>level</a:t>
            </a:r>
            <a:endParaRPr lang="hu-HU" noProof="0" dirty="0"/>
          </a:p>
          <a:p>
            <a:pPr lvl="2"/>
            <a:r>
              <a:rPr lang="hu-HU" noProof="0" dirty="0"/>
              <a:t>  </a:t>
            </a:r>
            <a:r>
              <a:rPr lang="hu-HU" noProof="0" dirty="0" err="1"/>
              <a:t>Third</a:t>
            </a:r>
            <a:r>
              <a:rPr lang="hu-HU" noProof="0" dirty="0"/>
              <a:t> </a:t>
            </a:r>
            <a:r>
              <a:rPr lang="hu-HU" noProof="0" dirty="0" err="1"/>
              <a:t>level</a:t>
            </a:r>
            <a:endParaRPr lang="hu-HU" noProof="0" dirty="0"/>
          </a:p>
          <a:p>
            <a:pPr lvl="3"/>
            <a:r>
              <a:rPr lang="hu-HU" noProof="0" dirty="0" err="1"/>
              <a:t>Fourth</a:t>
            </a:r>
            <a:r>
              <a:rPr lang="hu-HU" noProof="0" dirty="0"/>
              <a:t> </a:t>
            </a:r>
            <a:r>
              <a:rPr lang="hu-HU" noProof="0" dirty="0" err="1"/>
              <a:t>level</a:t>
            </a:r>
            <a:endParaRPr lang="hu-HU" noProof="0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551" y="6384032"/>
            <a:ext cx="1224137" cy="32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6600"/>
                </a:solidFill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r>
              <a:rPr lang="hu-HU"/>
              <a:t>18/10/2018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23728" y="6384032"/>
            <a:ext cx="4968552" cy="32156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 smtClean="0">
                <a:solidFill>
                  <a:srgbClr val="006600"/>
                </a:solidFill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r>
              <a:rPr lang="en-US"/>
              <a:t>Belgrade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80312" y="6384032"/>
            <a:ext cx="1077888" cy="32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b="1" baseline="0">
                <a:solidFill>
                  <a:srgbClr val="006600"/>
                </a:solidFill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0E6CD00D-450C-4B12-9B7F-84EDECE6CD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9551" y="1476400"/>
            <a:ext cx="7918649" cy="8384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035" name="Line 11"/>
          <p:cNvSpPr>
            <a:spLocks noChangeShapeType="1"/>
          </p:cNvSpPr>
          <p:nvPr userDrawn="1"/>
        </p:nvSpPr>
        <p:spPr bwMode="auto">
          <a:xfrm flipV="1">
            <a:off x="539551" y="6240016"/>
            <a:ext cx="7918649" cy="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2054" name="Kép 205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9551" y="609601"/>
            <a:ext cx="2016225" cy="58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0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7" r:id="rId2"/>
  </p:sldLayoutIdLst>
  <p:hf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00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00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00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00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00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00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00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00"/>
          </a:solidFill>
          <a:latin typeface="Arial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FontTx/>
        <a:buNone/>
        <a:defRPr sz="2800" baseline="0">
          <a:solidFill>
            <a:srgbClr val="006600"/>
          </a:solidFill>
          <a:latin typeface="Arial" panose="020B0604020202020204" pitchFamily="34" charset="0"/>
          <a:ea typeface="+mn-ea"/>
          <a:cs typeface="+mn-cs"/>
        </a:defRPr>
      </a:lvl1pPr>
      <a:lvl2pPr marL="540000" indent="-285750" algn="l" rtl="0" eaLnBrk="0" fontAlgn="base" hangingPunct="0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400" baseline="0">
          <a:solidFill>
            <a:srgbClr val="006600"/>
          </a:solidFill>
          <a:latin typeface="Arial" panose="020B0604020202020204" pitchFamily="34" charset="0"/>
        </a:defRPr>
      </a:lvl2pPr>
      <a:lvl3pPr marL="720000" indent="-228600" algn="l" rtl="0" eaLnBrk="0" fontAlgn="base" hangingPunct="0">
        <a:spcBef>
          <a:spcPts val="0"/>
        </a:spcBef>
        <a:spcAft>
          <a:spcPct val="0"/>
        </a:spcAft>
        <a:buFont typeface="Symbol" panose="05050102010706020507" pitchFamily="18" charset="2"/>
        <a:buChar char=""/>
        <a:defRPr sz="2000" baseline="0">
          <a:solidFill>
            <a:srgbClr val="006600"/>
          </a:solidFill>
          <a:latin typeface="Arial" panose="020B0604020202020204" pitchFamily="34" charset="0"/>
        </a:defRPr>
      </a:lvl3pPr>
      <a:lvl4pPr marL="1080000" indent="-228600" algn="l" rtl="0" eaLnBrk="0" fontAlgn="base" hangingPunct="0">
        <a:spcBef>
          <a:spcPts val="0"/>
        </a:spcBef>
        <a:spcAft>
          <a:spcPct val="0"/>
        </a:spcAft>
        <a:buFont typeface="Wingdings" panose="05000000000000000000" pitchFamily="2" charset="2"/>
        <a:buChar char="§"/>
        <a:defRPr sz="1800" baseline="0">
          <a:solidFill>
            <a:srgbClr val="0066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idx="1"/>
          </p:nvPr>
        </p:nvSpPr>
        <p:spPr>
          <a:xfrm>
            <a:off x="539550" y="3284984"/>
            <a:ext cx="7918649" cy="2880320"/>
          </a:xfrm>
        </p:spPr>
        <p:txBody>
          <a:bodyPr>
            <a:normAutofit/>
          </a:bodyPr>
          <a:lstStyle/>
          <a:p>
            <a:endParaRPr lang="en-GB" b="1" noProof="0" dirty="0"/>
          </a:p>
          <a:p>
            <a:endParaRPr lang="en-GB" b="1" noProof="0" dirty="0">
              <a:latin typeface="Arial Narrow" panose="020B0606020202030204" pitchFamily="34" charset="0"/>
            </a:endParaRPr>
          </a:p>
          <a:p>
            <a:r>
              <a:rPr lang="en-GB" b="1" noProof="0" dirty="0">
                <a:latin typeface="Arial Narrow" panose="020B0606020202030204" pitchFamily="34" charset="0"/>
              </a:rPr>
              <a:t>Ottó Grád</a:t>
            </a:r>
          </a:p>
          <a:p>
            <a:r>
              <a:rPr lang="en-GB" sz="2000" noProof="0" dirty="0">
                <a:latin typeface="Arial Narrow" panose="020B0606020202030204" pitchFamily="34" charset="0"/>
              </a:rPr>
              <a:t>Secretary General</a:t>
            </a:r>
          </a:p>
          <a:p>
            <a:r>
              <a:rPr lang="en-GB" sz="2000" noProof="0" dirty="0">
                <a:latin typeface="Arial Narrow" panose="020B0606020202030204" pitchFamily="34" charset="0"/>
              </a:rPr>
              <a:t>Hungarian Petroleum Association</a:t>
            </a:r>
            <a:endParaRPr lang="en-GB" noProof="0" dirty="0">
              <a:latin typeface="Arial Narrow" panose="020B0606020202030204" pitchFamily="34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ctrTitle" idx="4294967295"/>
          </p:nvPr>
        </p:nvSpPr>
        <p:spPr>
          <a:xfrm>
            <a:off x="1069875" y="1628800"/>
            <a:ext cx="6858000" cy="2448272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latin typeface="Arial Narrow" panose="020B0606020202030204" pitchFamily="34" charset="0"/>
              </a:rPr>
              <a:t>The Outcome of the Oil Derivatives</a:t>
            </a:r>
            <a:br>
              <a:rPr lang="hu-HU" sz="3600" dirty="0">
                <a:latin typeface="Arial Narrow" panose="020B0606020202030204" pitchFamily="34" charset="0"/>
              </a:rPr>
            </a:br>
            <a:r>
              <a:rPr lang="en-GB" sz="3600" dirty="0">
                <a:latin typeface="Arial Narrow" panose="020B0606020202030204" pitchFamily="34" charset="0"/>
              </a:rPr>
              <a:t> Market Liberalization</a:t>
            </a:r>
          </a:p>
        </p:txBody>
      </p:sp>
    </p:spTree>
    <p:extLst>
      <p:ext uri="{BB962C8B-B14F-4D97-AF65-F5344CB8AC3E}">
        <p14:creationId xmlns:p14="http://schemas.microsoft.com/office/powerpoint/2010/main" val="561699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pPr algn="ctr"/>
            <a:r>
              <a:rPr lang="en-GB" sz="4000" b="1" dirty="0"/>
              <a:t>www.petroleum.hu</a:t>
            </a: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>
                <a:latin typeface="Arial Narrow" panose="020B0606020202030204" pitchFamily="34" charset="0"/>
              </a:rPr>
              <a:t>HPA</a:t>
            </a:r>
            <a:endParaRPr lang="en-GB" noProof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33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C1F334E2-A243-4D3B-81E0-3DD8AAE72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spcBef>
                <a:spcPts val="600"/>
              </a:spcBef>
            </a:pPr>
            <a:r>
              <a:rPr lang="en-GB" sz="2000" b="1" dirty="0">
                <a:latin typeface="Arial Narrow" panose="020B0606020202030204" pitchFamily="34" charset="0"/>
              </a:rPr>
              <a:t>Sailing is necessary… and Driving </a:t>
            </a:r>
            <a:r>
              <a:rPr lang="hu-HU" sz="2000" b="1" dirty="0">
                <a:latin typeface="Arial Narrow" panose="020B0606020202030204" pitchFamily="34" charset="0"/>
              </a:rPr>
              <a:t>and Flying</a:t>
            </a:r>
            <a:r>
              <a:rPr lang="en-GB" sz="2000" b="1" dirty="0">
                <a:latin typeface="Arial Narrow" panose="020B0606020202030204" pitchFamily="34" charset="0"/>
              </a:rPr>
              <a:t>!</a:t>
            </a:r>
            <a:endParaRPr lang="hu-HU" sz="2000" b="1" dirty="0">
              <a:latin typeface="Arial Narrow" panose="020B0606020202030204" pitchFamily="34" charset="0"/>
            </a:endParaRPr>
          </a:p>
          <a:p>
            <a:pPr algn="ctr">
              <a:spcBef>
                <a:spcPts val="600"/>
              </a:spcBef>
            </a:pPr>
            <a:endParaRPr lang="en-GB" sz="2000" b="1" dirty="0">
              <a:latin typeface="Arial Narrow" panose="020B0606020202030204" pitchFamily="34" charset="0"/>
            </a:endParaRPr>
          </a:p>
          <a:p>
            <a:endParaRPr lang="en-GB" sz="2000" b="1" dirty="0"/>
          </a:p>
          <a:p>
            <a:r>
              <a:rPr lang="en-GB" sz="2000" b="1" dirty="0"/>
              <a:t> </a:t>
            </a:r>
          </a:p>
          <a:p>
            <a:endParaRPr lang="en-GB" sz="2000" b="1" dirty="0"/>
          </a:p>
          <a:p>
            <a:endParaRPr lang="hu-HU" sz="2000" b="1" dirty="0">
              <a:latin typeface="Arial Narrow" panose="020B0606020202030204" pitchFamily="34" charset="0"/>
            </a:endParaRPr>
          </a:p>
          <a:p>
            <a:r>
              <a:rPr lang="en-GB" sz="2000" b="1" dirty="0">
                <a:latin typeface="Arial Narrow" panose="020B0606020202030204" pitchFamily="34" charset="0"/>
              </a:rPr>
              <a:t>… So we have to follow Crude </a:t>
            </a:r>
            <a:r>
              <a:rPr lang="hu-HU" sz="2000" b="1" dirty="0">
                <a:latin typeface="Arial Narrow" panose="020B0606020202030204" pitchFamily="34" charset="0"/>
              </a:rPr>
              <a:t>P</a:t>
            </a:r>
            <a:r>
              <a:rPr lang="en-GB" sz="2000" b="1" dirty="0">
                <a:latin typeface="Arial Narrow" panose="020B0606020202030204" pitchFamily="34" charset="0"/>
              </a:rPr>
              <a:t>roduction, Refining and </a:t>
            </a:r>
            <a:r>
              <a:rPr lang="hu-HU" sz="2000" b="1" dirty="0">
                <a:latin typeface="Arial Narrow" panose="020B0606020202030204" pitchFamily="34" charset="0"/>
              </a:rPr>
              <a:t>S</a:t>
            </a:r>
            <a:r>
              <a:rPr lang="en-GB" sz="2000" b="1" dirty="0">
                <a:latin typeface="Arial Narrow" panose="020B0606020202030204" pitchFamily="34" charset="0"/>
              </a:rPr>
              <a:t>ales activity!</a:t>
            </a:r>
          </a:p>
          <a:p>
            <a:endParaRPr lang="en-GB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2BE66FA8-EDC2-4612-AC3F-3F9D7B347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„Navigare necesse est…” 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801DFCA-B3CB-44DC-BF6A-B2AB0A01A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18/10/2018</a:t>
            </a:r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A975E55-9963-4DAB-92DA-0234BC117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Belgrade</a:t>
            </a:r>
            <a:endParaRPr lang="en-GB" noProof="0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1E62C2D-2D97-4DDD-878E-3C1DBEC19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CD00D-450C-4B12-9B7F-84EDECE6CDA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77C3EDF-52DF-4149-A509-CD4D0932B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54826"/>
            <a:ext cx="1688738" cy="127417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8077AA5-5E34-497C-B7A5-068911AE9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387" y="2166002"/>
            <a:ext cx="2572735" cy="154851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85D8985-239C-4E8D-81C0-051BFBD19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16" y="4235910"/>
            <a:ext cx="2209428" cy="1866867"/>
          </a:xfrm>
          <a:prstGeom prst="rect">
            <a:avLst/>
          </a:prstGeom>
        </p:spPr>
      </p:pic>
      <p:pic>
        <p:nvPicPr>
          <p:cNvPr id="12" name="Picture 8" descr="Képtalálat a következőre: „kőolaj finomító”">
            <a:extLst>
              <a:ext uri="{FF2B5EF4-FFF2-40B4-BE49-F238E27FC236}">
                <a16:creationId xmlns:a16="http://schemas.microsoft.com/office/drawing/2014/main" id="{424F403B-3073-40B5-B5BD-F65949581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4263697"/>
            <a:ext cx="1440160" cy="183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Képtalálat a következőre: „benzinkút”">
            <a:extLst>
              <a:ext uri="{FF2B5EF4-FFF2-40B4-BE49-F238E27FC236}">
                <a16:creationId xmlns:a16="http://schemas.microsoft.com/office/drawing/2014/main" id="{ECE57C9C-6576-4F30-AB41-6A5CCA31C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598" y="4263697"/>
            <a:ext cx="2452106" cy="183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5128029B-DE6A-4DB0-8CDB-DC83A65E33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0549" y="2176679"/>
            <a:ext cx="2067409" cy="155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65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latin typeface="Arial Narrow" panose="020B0606020202030204" pitchFamily="34" charset="0"/>
              </a:rPr>
              <a:t>Members of HPA</a:t>
            </a:r>
          </a:p>
        </p:txBody>
      </p:sp>
      <p:pic>
        <p:nvPicPr>
          <p:cNvPr id="11" name="Tartalom helye 10">
            <a:extLst>
              <a:ext uri="{FF2B5EF4-FFF2-40B4-BE49-F238E27FC236}">
                <a16:creationId xmlns:a16="http://schemas.microsoft.com/office/drawing/2014/main" id="{7A8D9FE4-3275-424A-93F5-DF295DCB4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635" y="1557338"/>
            <a:ext cx="611067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90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latin typeface="Arial Narrow" panose="020B0606020202030204" pitchFamily="34" charset="0"/>
              </a:rPr>
              <a:t>Market Situation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noProof="0" dirty="0">
                <a:latin typeface="Arial Narrow" panose="020B0606020202030204" pitchFamily="34" charset="0"/>
              </a:rPr>
              <a:t>I. - Sales of Fuels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0C4BFBA-44B0-4E87-99B4-B5428B651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13" y="1654750"/>
            <a:ext cx="3713995" cy="170702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3D91C99-73AB-4E55-804D-3957B992E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654750"/>
            <a:ext cx="3816424" cy="170702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5030C27-8411-4ED8-88FF-8DB8FC626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482" y="3414578"/>
            <a:ext cx="5474838" cy="269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44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latin typeface="Arial Narrow" panose="020B0606020202030204" pitchFamily="34" charset="0"/>
              </a:rPr>
              <a:t>Market Situation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noProof="0" dirty="0">
                <a:latin typeface="Arial Narrow" panose="020B0606020202030204" pitchFamily="34" charset="0"/>
              </a:rPr>
              <a:t>I</a:t>
            </a:r>
            <a:r>
              <a:rPr lang="hu-HU" noProof="0" dirty="0">
                <a:latin typeface="Arial Narrow" panose="020B0606020202030204" pitchFamily="34" charset="0"/>
              </a:rPr>
              <a:t>I</a:t>
            </a:r>
            <a:r>
              <a:rPr lang="en-GB" noProof="0" dirty="0">
                <a:latin typeface="Arial Narrow" panose="020B0606020202030204" pitchFamily="34" charset="0"/>
              </a:rPr>
              <a:t>. - Filling Stations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594131" y="1628800"/>
            <a:ext cx="3322146" cy="2077492"/>
          </a:xfrm>
          <a:prstGeom prst="rect">
            <a:avLst/>
          </a:prstGeom>
          <a:solidFill>
            <a:srgbClr val="E2FFCD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u="sng" dirty="0">
                <a:latin typeface="Arial Narrow" panose="020B0606020202030204" pitchFamily="34" charset="0"/>
              </a:rPr>
              <a:t>Retail Market </a:t>
            </a:r>
            <a:r>
              <a:rPr lang="en-GB" sz="1400" u="sng" dirty="0">
                <a:latin typeface="Arial Narrow" panose="020B0606020202030204" pitchFamily="34" charset="0"/>
              </a:rPr>
              <a:t>(HPA shares)</a:t>
            </a:r>
          </a:p>
          <a:p>
            <a:pPr defTabSz="268288">
              <a:spcAft>
                <a:spcPts val="600"/>
              </a:spcAft>
            </a:pPr>
            <a:r>
              <a:rPr lang="en-GB" sz="1600" dirty="0">
                <a:latin typeface="Arial Narrow" panose="020B0606020202030204" pitchFamily="34" charset="0"/>
              </a:rPr>
              <a:t>	   		</a:t>
            </a:r>
            <a:r>
              <a:rPr lang="en-GB" sz="1400" dirty="0">
                <a:latin typeface="Arial Narrow" panose="020B0606020202030204" pitchFamily="34" charset="0"/>
              </a:rPr>
              <a:t>Gasoline	 Diesel	  Total</a:t>
            </a:r>
          </a:p>
          <a:p>
            <a:pPr defTabSz="268288">
              <a:spcAft>
                <a:spcPts val="600"/>
              </a:spcAft>
            </a:pPr>
            <a:r>
              <a:rPr lang="en-GB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2017		   75%    	    66% 	    70% </a:t>
            </a:r>
          </a:p>
          <a:p>
            <a:pPr marL="285750" indent="-285750">
              <a:buFontTx/>
              <a:buChar char="-"/>
            </a:pPr>
            <a:r>
              <a:rPr lang="en-GB" sz="1400" dirty="0">
                <a:latin typeface="Arial Narrow" panose="020B0606020202030204" pitchFamily="34" charset="0"/>
              </a:rPr>
              <a:t>Number of Members </a:t>
            </a:r>
            <a:r>
              <a:rPr lang="en-GB" sz="1200" dirty="0">
                <a:solidFill>
                  <a:srgbClr val="006600"/>
                </a:solidFill>
                <a:latin typeface="Arial Narrow" panose="020B0606020202030204" pitchFamily="34" charset="0"/>
              </a:rPr>
              <a:t>( Code of Ethics )</a:t>
            </a:r>
          </a:p>
          <a:p>
            <a:pPr marL="285750" indent="-285750">
              <a:buFontTx/>
              <a:buChar char="-"/>
            </a:pPr>
            <a:r>
              <a:rPr lang="en-GB" sz="1400" dirty="0">
                <a:latin typeface="Arial Narrow" panose="020B0606020202030204" pitchFamily="34" charset="0"/>
              </a:rPr>
              <a:t>Number of Stations </a:t>
            </a:r>
            <a:r>
              <a:rPr lang="en-GB" sz="1200" dirty="0">
                <a:solidFill>
                  <a:srgbClr val="006600"/>
                </a:solidFill>
                <a:latin typeface="Arial Narrow" panose="020B0606020202030204" pitchFamily="34" charset="0"/>
              </a:rPr>
              <a:t>( Share ) </a:t>
            </a:r>
          </a:p>
          <a:p>
            <a:pPr marL="285750" indent="-285750">
              <a:buFontTx/>
              <a:buChar char="-"/>
            </a:pPr>
            <a:r>
              <a:rPr lang="en-GB" sz="1400" dirty="0">
                <a:latin typeface="Arial Narrow" panose="020B0606020202030204" pitchFamily="34" charset="0"/>
              </a:rPr>
              <a:t>High Quality Fuels </a:t>
            </a:r>
            <a:r>
              <a:rPr lang="en-GB" sz="1200" dirty="0">
                <a:solidFill>
                  <a:srgbClr val="006600"/>
                </a:solidFill>
                <a:latin typeface="Arial Narrow" panose="020B0606020202030204" pitchFamily="34" charset="0"/>
              </a:rPr>
              <a:t>( Premium grade, Bio )</a:t>
            </a:r>
          </a:p>
          <a:p>
            <a:pPr marL="285750" indent="-285750">
              <a:buFontTx/>
              <a:buChar char="-"/>
            </a:pPr>
            <a:r>
              <a:rPr lang="en-GB" sz="1400" dirty="0">
                <a:latin typeface="Arial Narrow" panose="020B0606020202030204" pitchFamily="34" charset="0"/>
              </a:rPr>
              <a:t>Service </a:t>
            </a:r>
            <a:r>
              <a:rPr lang="en-GB" sz="1200" dirty="0">
                <a:solidFill>
                  <a:srgbClr val="006600"/>
                </a:solidFill>
                <a:latin typeface="Arial Narrow" panose="020B0606020202030204" pitchFamily="34" charset="0"/>
              </a:rPr>
              <a:t>( Card, Shop, Washer, Used Cooking Oil )</a:t>
            </a:r>
          </a:p>
          <a:p>
            <a:r>
              <a:rPr lang="hu-HU" sz="1200" dirty="0">
                <a:latin typeface="Arial Narrow" panose="020B0606020202030204" pitchFamily="34" charset="0"/>
              </a:rPr>
              <a:t> </a:t>
            </a:r>
            <a:endParaRPr lang="hu-HU" sz="1400" dirty="0">
              <a:latin typeface="Arial Narrow" panose="020B060602020203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5004048" y="4703365"/>
            <a:ext cx="3227368" cy="12772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600" u="sng" dirty="0">
                <a:latin typeface="Arial Narrow" panose="020B0606020202030204" pitchFamily="34" charset="0"/>
              </a:rPr>
              <a:t>Alternative Fuels</a:t>
            </a:r>
          </a:p>
          <a:p>
            <a:pPr marL="355600" lvl="0" indent="-173038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LPG Autogas</a:t>
            </a:r>
          </a:p>
          <a:p>
            <a:pPr marL="355600" lvl="0" indent="-173038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CNG, LNG</a:t>
            </a:r>
          </a:p>
          <a:p>
            <a:pPr marL="355600" indent="-173038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Electricity</a:t>
            </a:r>
            <a:endParaRPr lang="hu-HU" sz="14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55600" indent="-173038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Hydrogen?</a:t>
            </a:r>
            <a:endParaRPr lang="hu-HU" sz="1200" dirty="0">
              <a:latin typeface="Arial Narrow" panose="020B060602020203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933" y="1661946"/>
            <a:ext cx="4371487" cy="291918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39" y="3778300"/>
            <a:ext cx="1944216" cy="121873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4581128"/>
            <a:ext cx="1080120" cy="135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04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554982" y="1626846"/>
            <a:ext cx="7941861" cy="4608512"/>
          </a:xfrm>
        </p:spPr>
        <p:txBody>
          <a:bodyPr>
            <a:normAutofit/>
          </a:bodyPr>
          <a:lstStyle/>
          <a:p>
            <a:pPr algn="ctr"/>
            <a:r>
              <a:rPr lang="en-GB" b="1" noProof="0" dirty="0">
                <a:latin typeface="Arial Narrow" panose="020B0606020202030204" pitchFamily="34" charset="0"/>
              </a:rPr>
              <a:t>Tax in Motor Fuels</a:t>
            </a:r>
          </a:p>
          <a:p>
            <a:pPr algn="ctr"/>
            <a:endParaRPr lang="en-GB" b="1" dirty="0">
              <a:latin typeface="Arial Narrow" panose="020B0606020202030204" pitchFamily="34" charset="0"/>
            </a:endParaRPr>
          </a:p>
          <a:p>
            <a:pPr algn="ctr"/>
            <a:endParaRPr lang="en-GB" b="1" noProof="0" dirty="0">
              <a:latin typeface="Arial Narrow" panose="020B0606020202030204" pitchFamily="34" charset="0"/>
            </a:endParaRPr>
          </a:p>
          <a:p>
            <a:pPr algn="ctr"/>
            <a:endParaRPr lang="en-GB" b="1" dirty="0">
              <a:latin typeface="Arial Narrow" panose="020B0606020202030204" pitchFamily="34" charset="0"/>
            </a:endParaRPr>
          </a:p>
          <a:p>
            <a:pPr algn="ctr"/>
            <a:endParaRPr lang="en-GB" b="1" noProof="0" dirty="0">
              <a:latin typeface="Arial Narrow" panose="020B0606020202030204" pitchFamily="34" charset="0"/>
            </a:endParaRPr>
          </a:p>
          <a:p>
            <a:pPr algn="ctr"/>
            <a:endParaRPr lang="en-GB" b="1" dirty="0">
              <a:latin typeface="Arial Narrow" panose="020B0606020202030204" pitchFamily="34" charset="0"/>
            </a:endParaRPr>
          </a:p>
          <a:p>
            <a:pPr algn="ctr"/>
            <a:endParaRPr lang="en-GB" b="1" noProof="0" dirty="0">
              <a:latin typeface="Arial Narrow" panose="020B0606020202030204" pitchFamily="34" charset="0"/>
            </a:endParaRPr>
          </a:p>
          <a:p>
            <a:pPr algn="ctr"/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>
                <a:latin typeface="Arial Narrow" panose="020B0606020202030204" pitchFamily="34" charset="0"/>
              </a:rPr>
              <a:t>Motor Fuels     </a:t>
            </a:r>
            <a:r>
              <a:rPr lang="hu-HU" sz="2000" noProof="0" dirty="0">
                <a:latin typeface="Arial Narrow" panose="020B0606020202030204" pitchFamily="34" charset="0"/>
              </a:rPr>
              <a:t>Competition</a:t>
            </a:r>
            <a:r>
              <a:rPr lang="en-GB" sz="2000" noProof="0" dirty="0">
                <a:latin typeface="Arial Narrow" panose="020B0606020202030204" pitchFamily="34" charset="0"/>
              </a:rPr>
              <a:t> - Taxation</a:t>
            </a:r>
            <a:endParaRPr lang="en-GB" noProof="0" dirty="0">
              <a:latin typeface="Arial Narrow" panose="020B0606020202030204" pitchFamily="34" charset="0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830C39C8-01AC-4EB9-AF1F-EAF98FE5C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189" y="2636912"/>
            <a:ext cx="3753789" cy="3278857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806C75DD-EDDA-4914-A760-C50BC4820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63" y="2636913"/>
            <a:ext cx="3721205" cy="3278856"/>
          </a:xfrm>
          <a:prstGeom prst="rect">
            <a:avLst/>
          </a:prstGeom>
        </p:spPr>
      </p:pic>
      <p:sp>
        <p:nvSpPr>
          <p:cNvPr id="14" name="Dátum helye 13">
            <a:extLst>
              <a:ext uri="{FF2B5EF4-FFF2-40B4-BE49-F238E27FC236}">
                <a16:creationId xmlns:a16="http://schemas.microsoft.com/office/drawing/2014/main" id="{77192E3E-891F-400F-A931-F0E04E441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18/10/2018</a:t>
            </a:r>
            <a:endParaRPr lang="en-US" dirty="0"/>
          </a:p>
        </p:txBody>
      </p:sp>
      <p:sp>
        <p:nvSpPr>
          <p:cNvPr id="15" name="Élőláb helye 14">
            <a:extLst>
              <a:ext uri="{FF2B5EF4-FFF2-40B4-BE49-F238E27FC236}">
                <a16:creationId xmlns:a16="http://schemas.microsoft.com/office/drawing/2014/main" id="{9973E533-6E14-4422-AC71-26B5A649E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Belgrade</a:t>
            </a:r>
            <a:endParaRPr lang="en-GB" noProof="0" dirty="0"/>
          </a:p>
        </p:txBody>
      </p:sp>
      <p:sp>
        <p:nvSpPr>
          <p:cNvPr id="16" name="Dia számának helye 15">
            <a:extLst>
              <a:ext uri="{FF2B5EF4-FFF2-40B4-BE49-F238E27FC236}">
                <a16:creationId xmlns:a16="http://schemas.microsoft.com/office/drawing/2014/main" id="{B699871E-1691-47AC-80FD-AA6283C0F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CD00D-450C-4B12-9B7F-84EDECE6CDA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044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1"/>
          <p:cNvSpPr txBox="1">
            <a:spLocks/>
          </p:cNvSpPr>
          <p:nvPr/>
        </p:nvSpPr>
        <p:spPr bwMode="auto">
          <a:xfrm>
            <a:off x="467544" y="1590139"/>
            <a:ext cx="7990755" cy="4608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baseline="0">
                <a:solidFill>
                  <a:srgbClr val="0066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0000" indent="-285750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aseline="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720000" indent="-228600" algn="l" rtl="0" eaLnBrk="0" fontAlgn="base" hangingPunct="0">
              <a:spcBef>
                <a:spcPts val="0"/>
              </a:spcBef>
              <a:spcAft>
                <a:spcPct val="0"/>
              </a:spcAft>
              <a:buFontTx/>
              <a:buChar char="-"/>
              <a:defRPr sz="2000" baseline="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080000" indent="-228600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baseline="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aseline="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hu-HU" kern="0"/>
          </a:p>
          <a:p>
            <a:endParaRPr lang="hu-HU" kern="0"/>
          </a:p>
          <a:p>
            <a:endParaRPr lang="hu-HU" kern="0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>
                <a:latin typeface="Arial Narrow" panose="020B0606020202030204" pitchFamily="34" charset="0"/>
              </a:rPr>
              <a:t>Oil Future</a:t>
            </a:r>
            <a:endParaRPr lang="en-GB" noProof="0" dirty="0">
              <a:latin typeface="Arial Narrow" panose="020B0606020202030204" pitchFamily="34" charset="0"/>
            </a:endParaRPr>
          </a:p>
        </p:txBody>
      </p:sp>
      <p:sp>
        <p:nvSpPr>
          <p:cNvPr id="2" name="Dátum helye 1">
            <a:extLst>
              <a:ext uri="{FF2B5EF4-FFF2-40B4-BE49-F238E27FC236}">
                <a16:creationId xmlns:a16="http://schemas.microsoft.com/office/drawing/2014/main" id="{60791BE1-699F-4210-9F00-F559FBCB2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18/10/2018</a:t>
            </a:r>
            <a:endParaRPr lang="en-US" dirty="0"/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DA7C3DE1-B18A-4B6F-A451-BA6DE6BB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CD00D-450C-4B12-9B7F-84EDECE6CDA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3" name="Tartalom helye 12">
            <a:extLst>
              <a:ext uri="{FF2B5EF4-FFF2-40B4-BE49-F238E27FC236}">
                <a16:creationId xmlns:a16="http://schemas.microsoft.com/office/drawing/2014/main" id="{32072635-4ADD-48EF-AAD7-DDA53106D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7683" y="4782201"/>
            <a:ext cx="1629132" cy="1294092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909FAC84-A668-45EA-B8BF-8D6B01DF349E}"/>
              </a:ext>
            </a:extLst>
          </p:cNvPr>
          <p:cNvSpPr txBox="1"/>
          <p:nvPr/>
        </p:nvSpPr>
        <p:spPr>
          <a:xfrm>
            <a:off x="566603" y="1639488"/>
            <a:ext cx="4285534" cy="2816156"/>
          </a:xfrm>
          <a:prstGeom prst="rect">
            <a:avLst/>
          </a:prstGeom>
          <a:solidFill>
            <a:srgbClr val="CCFFCC"/>
          </a:solidFill>
          <a:ln>
            <a:solidFill>
              <a:srgbClr val="A5A5A5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Forecast</a:t>
            </a:r>
            <a:r>
              <a:rPr kumimoji="0" lang="hu-H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	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(IEA, EU)</a:t>
            </a:r>
          </a:p>
          <a:p>
            <a:pPr marL="214313" marR="0" lvl="0" indent="-214313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Crude Oil will have important roll in the energy sources min. 30 years</a:t>
            </a:r>
          </a:p>
          <a:p>
            <a:pPr marL="214313" marR="0" lvl="0" indent="-214313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More than 80 % of Fuel demand will be covered by Fossil based products in transport sector  till 2030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Challenges</a:t>
            </a:r>
          </a:p>
          <a:p>
            <a:pPr marL="214313" marR="0" lvl="0" indent="-214313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Electricity and the electric cars are the best alternatives for the vehicles with Internal Combustion Engine – </a:t>
            </a:r>
            <a:r>
              <a:rPr kumimoji="0" lang="en-GB" sz="14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Today</a:t>
            </a:r>
          </a:p>
          <a:p>
            <a:pPr marL="214313" marR="0" lvl="0" indent="-214313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The environmental protection and the alternative fuels are the greatest challenge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s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for the Oil Industry today and the near future 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F5E2D220-E39E-493B-AEA2-DD78ECD3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196" y="1639488"/>
            <a:ext cx="3429333" cy="23769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98390FA7-69DB-4C97-A749-2C895809B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121" y="4190617"/>
            <a:ext cx="3036258" cy="1885676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F06418E-6135-4E99-9FB0-64131B262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Belgrade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58306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539551" y="1682427"/>
            <a:ext cx="7918649" cy="4482877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/>
          <a:p>
            <a:pPr indent="197644" algn="just">
              <a:spcBef>
                <a:spcPts val="450"/>
              </a:spcBef>
              <a:spcAft>
                <a:spcPts val="900"/>
              </a:spcAft>
            </a:pPr>
            <a:endParaRPr lang="hu-HU" sz="1800" b="1" dirty="0">
              <a:latin typeface="Arial Narrow" panose="020B0606020202030204" pitchFamily="34" charset="0"/>
              <a:ea typeface="+mj-ea"/>
              <a:cs typeface="+mj-cs"/>
            </a:endParaRPr>
          </a:p>
          <a:p>
            <a:pPr indent="197644" algn="just">
              <a:spcBef>
                <a:spcPts val="450"/>
              </a:spcBef>
              <a:spcAft>
                <a:spcPts val="900"/>
              </a:spcAft>
            </a:pPr>
            <a:endParaRPr lang="hu-HU" sz="1350" dirty="0"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0" name="Cím 2">
            <a:extLst>
              <a:ext uri="{FF2B5EF4-FFF2-40B4-BE49-F238E27FC236}">
                <a16:creationId xmlns:a16="http://schemas.microsoft.com/office/drawing/2014/main" id="{0358B2E0-A74F-4502-9C2B-6A4C82BEC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solidFill>
                  <a:prstClr val="white"/>
                </a:solidFill>
                <a:latin typeface="Arial Narrow" panose="020B0606020202030204" pitchFamily="34" charset="0"/>
              </a:rPr>
              <a:t>Answer</a:t>
            </a:r>
            <a:r>
              <a:rPr lang="hu-HU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hu-HU" dirty="0" err="1">
                <a:solidFill>
                  <a:prstClr val="white"/>
                </a:solidFill>
                <a:latin typeface="Arial Narrow" panose="020B0606020202030204" pitchFamily="34" charset="0"/>
              </a:rPr>
              <a:t>from</a:t>
            </a:r>
            <a:r>
              <a:rPr lang="hu-HU" dirty="0">
                <a:solidFill>
                  <a:prstClr val="white"/>
                </a:solidFill>
                <a:latin typeface="Arial Narrow" panose="020B0606020202030204" pitchFamily="34" charset="0"/>
              </a:rPr>
              <a:t> Oil Industy I.     - </a:t>
            </a:r>
            <a:r>
              <a:rPr lang="hu-HU" sz="2400" b="0" dirty="0" err="1">
                <a:solidFill>
                  <a:prstClr val="white"/>
                </a:solidFill>
                <a:latin typeface="Arial Narrow" panose="020B0606020202030204" pitchFamily="34" charset="0"/>
              </a:rPr>
              <a:t>Refineries</a:t>
            </a:r>
            <a:endParaRPr lang="en-GB" b="0" noProof="0" dirty="0">
              <a:latin typeface="Arial Narrow" panose="020B060602020203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>
          <a:xfrm>
            <a:off x="7380312" y="6384032"/>
            <a:ext cx="1077888" cy="321568"/>
          </a:xfrm>
        </p:spPr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40853A1-49A0-4418-A541-3AA6A360CE8A}" type="slidenum">
              <a:rPr lang="en-GB" b="0"/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en-GB" b="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423" y="4153264"/>
            <a:ext cx="2614372" cy="174509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1873669"/>
            <a:ext cx="3440624" cy="196271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707" y="4195763"/>
            <a:ext cx="1428750" cy="14287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4D289E08-ABF3-441C-A161-72FD049468D8}"/>
              </a:ext>
            </a:extLst>
          </p:cNvPr>
          <p:cNvSpPr/>
          <p:nvPr/>
        </p:nvSpPr>
        <p:spPr bwMode="auto">
          <a:xfrm>
            <a:off x="685800" y="1826443"/>
            <a:ext cx="2808312" cy="1602557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4625" lvl="0" algn="just">
              <a:spcBef>
                <a:spcPts val="450"/>
              </a:spcBef>
              <a:spcAft>
                <a:spcPts val="900"/>
              </a:spcAft>
            </a:pPr>
            <a:r>
              <a:rPr lang="hu-HU" sz="1800" b="1" kern="0" dirty="0">
                <a:latin typeface="Arial Narrow" panose="020B0606020202030204" pitchFamily="34" charset="0"/>
              </a:rPr>
              <a:t>- </a:t>
            </a:r>
            <a:r>
              <a:rPr lang="hu-HU" sz="1800" b="1" kern="0" dirty="0" err="1">
                <a:latin typeface="Arial Narrow" panose="020B0606020202030204" pitchFamily="34" charset="0"/>
              </a:rPr>
              <a:t>Changing</a:t>
            </a:r>
            <a:r>
              <a:rPr lang="hu-HU" sz="1800" b="1" kern="0" dirty="0">
                <a:latin typeface="Arial Narrow" panose="020B0606020202030204" pitchFamily="34" charset="0"/>
              </a:rPr>
              <a:t> of </a:t>
            </a:r>
            <a:r>
              <a:rPr lang="hu-HU" sz="1800" b="1" kern="0" dirty="0" err="1">
                <a:latin typeface="Arial Narrow" panose="020B0606020202030204" pitchFamily="34" charset="0"/>
              </a:rPr>
              <a:t>yields</a:t>
            </a:r>
            <a:endParaRPr lang="en-US" sz="1800" b="1" kern="0" dirty="0">
              <a:latin typeface="Arial Narrow" panose="020B0606020202030204" pitchFamily="34" charset="0"/>
            </a:endParaRPr>
          </a:p>
          <a:p>
            <a:pPr marL="174625" lvl="0" defTabSz="179388">
              <a:spcBef>
                <a:spcPts val="0"/>
              </a:spcBef>
              <a:spcAft>
                <a:spcPts val="450"/>
              </a:spcAft>
            </a:pPr>
            <a:r>
              <a:rPr lang="hu-HU" sz="1400" kern="0" dirty="0">
                <a:latin typeface="Arial Narrow" panose="020B0606020202030204" pitchFamily="34" charset="0"/>
              </a:rPr>
              <a:t>	MOGAS								</a:t>
            </a:r>
            <a:r>
              <a:rPr lang="hu-HU" sz="1400" b="1" kern="0" dirty="0">
                <a:solidFill>
                  <a:srgbClr val="FF0000"/>
                </a:solidFill>
                <a:latin typeface="Arial Narrow" panose="020B0606020202030204" pitchFamily="34" charset="0"/>
              </a:rPr>
              <a:t>↓</a:t>
            </a:r>
            <a:r>
              <a:rPr lang="hu-HU" sz="1400" kern="0" dirty="0">
                <a:latin typeface="Arial Narrow" panose="020B0606020202030204" pitchFamily="34" charset="0"/>
              </a:rPr>
              <a:t>	</a:t>
            </a:r>
          </a:p>
          <a:p>
            <a:pPr marL="174625" lvl="0" defTabSz="179388">
              <a:spcBef>
                <a:spcPts val="0"/>
              </a:spcBef>
              <a:spcAft>
                <a:spcPts val="450"/>
              </a:spcAft>
            </a:pPr>
            <a:r>
              <a:rPr lang="hu-HU" sz="1400" kern="0" dirty="0">
                <a:latin typeface="Arial Narrow" panose="020B0606020202030204" pitchFamily="34" charset="0"/>
              </a:rPr>
              <a:t>DIESEL	 								</a:t>
            </a:r>
            <a:r>
              <a:rPr lang="hu-HU" sz="1400" kern="0" dirty="0">
                <a:solidFill>
                  <a:srgbClr val="FF0000"/>
                </a:solidFill>
                <a:latin typeface="Arial Narrow" panose="020B0606020202030204" pitchFamily="34" charset="0"/>
              </a:rPr>
              <a:t>↓</a:t>
            </a:r>
            <a:r>
              <a:rPr lang="hu-HU" sz="1400" kern="0" dirty="0">
                <a:latin typeface="Arial Narrow" panose="020B0606020202030204" pitchFamily="34" charset="0"/>
              </a:rPr>
              <a:t> 	</a:t>
            </a:r>
          </a:p>
          <a:p>
            <a:pPr marL="174625" lvl="0" defTabSz="179388">
              <a:spcBef>
                <a:spcPts val="0"/>
              </a:spcBef>
              <a:spcAft>
                <a:spcPts val="450"/>
              </a:spcAft>
            </a:pPr>
            <a:r>
              <a:rPr lang="hu-HU" sz="1400" kern="0" dirty="0">
                <a:latin typeface="Arial Narrow" panose="020B0606020202030204" pitchFamily="34" charset="0"/>
              </a:rPr>
              <a:t>NAPHTA									</a:t>
            </a:r>
            <a:r>
              <a:rPr lang="hu-HU" sz="1400" b="1" kern="0" dirty="0">
                <a:solidFill>
                  <a:srgbClr val="FF0000"/>
                </a:solidFill>
                <a:latin typeface="Arial Narrow" panose="020B0606020202030204" pitchFamily="34" charset="0"/>
              </a:rPr>
              <a:t>↑</a:t>
            </a:r>
          </a:p>
          <a:p>
            <a:pPr marL="174625" lvl="0" defTabSz="179388">
              <a:spcBef>
                <a:spcPts val="0"/>
              </a:spcBef>
              <a:spcAft>
                <a:spcPts val="450"/>
              </a:spcAft>
            </a:pPr>
            <a:r>
              <a:rPr lang="hu-HU" sz="1400" kern="0" dirty="0">
                <a:latin typeface="Arial Narrow" panose="020B0606020202030204" pitchFamily="34" charset="0"/>
              </a:rPr>
              <a:t>	PETROCHEMICAL Products 	 	</a:t>
            </a:r>
            <a:r>
              <a:rPr lang="hu-HU" sz="1400" b="1" kern="0" dirty="0">
                <a:solidFill>
                  <a:srgbClr val="FF0000"/>
                </a:solidFill>
                <a:latin typeface="Arial Narrow" panose="020B0606020202030204" pitchFamily="34" charset="0"/>
              </a:rPr>
              <a:t>↑</a:t>
            </a:r>
          </a:p>
          <a:p>
            <a:pPr lvl="0" algn="just">
              <a:spcBef>
                <a:spcPts val="0"/>
              </a:spcBef>
            </a:pPr>
            <a:endParaRPr lang="hu-HU" sz="1350" kern="0" dirty="0">
              <a:latin typeface="Arial Narrow" panose="020B0606020202030204" pitchFamily="34" charset="0"/>
            </a:endParaRPr>
          </a:p>
          <a:p>
            <a:pPr lvl="0" indent="197644" algn="just">
              <a:spcBef>
                <a:spcPts val="0"/>
              </a:spcBef>
              <a:spcAft>
                <a:spcPts val="900"/>
              </a:spcAft>
            </a:pPr>
            <a:endParaRPr kumimoji="0" lang="en-GB" sz="32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27CCB415-0DBF-4E2B-9B94-C68929389AF5}"/>
              </a:ext>
            </a:extLst>
          </p:cNvPr>
          <p:cNvSpPr/>
          <p:nvPr/>
        </p:nvSpPr>
        <p:spPr bwMode="auto">
          <a:xfrm>
            <a:off x="689248" y="4108859"/>
            <a:ext cx="2808312" cy="1602557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indent="197644" algn="just">
              <a:spcBef>
                <a:spcPts val="0"/>
              </a:spcBef>
              <a:spcAft>
                <a:spcPts val="900"/>
              </a:spcAft>
            </a:pPr>
            <a:r>
              <a:rPr lang="hu-HU" sz="1800" b="1" kern="0" dirty="0">
                <a:latin typeface="Arial Narrow" panose="020B0606020202030204" pitchFamily="34" charset="0"/>
              </a:rPr>
              <a:t>- New </a:t>
            </a:r>
            <a:r>
              <a:rPr lang="hu-HU" sz="1800" b="1" kern="0" dirty="0" err="1">
                <a:latin typeface="Arial Narrow" panose="020B0606020202030204" pitchFamily="34" charset="0"/>
              </a:rPr>
              <a:t>fields</a:t>
            </a:r>
            <a:endParaRPr lang="hu-HU" sz="1800" b="1" kern="0" dirty="0">
              <a:latin typeface="Arial Narrow" panose="020B0606020202030204" pitchFamily="34" charset="0"/>
            </a:endParaRPr>
          </a:p>
          <a:p>
            <a:pPr lvl="0" defTabSz="179388">
              <a:spcBef>
                <a:spcPts val="0"/>
              </a:spcBef>
              <a:spcAft>
                <a:spcPts val="450"/>
              </a:spcAft>
            </a:pPr>
            <a:r>
              <a:rPr lang="hu-HU" sz="1350" kern="0" dirty="0">
                <a:latin typeface="Arial Narrow" panose="020B0606020202030204" pitchFamily="34" charset="0"/>
              </a:rPr>
              <a:t>	Energy service</a:t>
            </a:r>
          </a:p>
          <a:p>
            <a:pPr lvl="0" defTabSz="179388">
              <a:spcBef>
                <a:spcPts val="0"/>
              </a:spcBef>
              <a:spcAft>
                <a:spcPts val="450"/>
              </a:spcAft>
            </a:pPr>
            <a:r>
              <a:rPr lang="hu-HU" sz="1350" kern="0" dirty="0">
                <a:latin typeface="Arial Narrow" panose="020B0606020202030204" pitchFamily="34" charset="0"/>
              </a:rPr>
              <a:t>	New Products </a:t>
            </a:r>
          </a:p>
          <a:p>
            <a:pPr lvl="0" defTabSz="179388">
              <a:spcBef>
                <a:spcPts val="0"/>
              </a:spcBef>
            </a:pPr>
            <a:r>
              <a:rPr lang="hu-HU" sz="1350" kern="0" dirty="0">
                <a:latin typeface="Arial Narrow" panose="020B0606020202030204" pitchFamily="34" charset="0"/>
              </a:rPr>
              <a:t>	  - Bio </a:t>
            </a:r>
            <a:r>
              <a:rPr lang="hu-HU" sz="1350" kern="0" dirty="0" err="1">
                <a:latin typeface="Arial Narrow" panose="020B0606020202030204" pitchFamily="34" charset="0"/>
              </a:rPr>
              <a:t>components</a:t>
            </a:r>
            <a:endParaRPr lang="hu-HU" sz="1350" kern="0" dirty="0">
              <a:latin typeface="Arial Narrow" panose="020B0606020202030204" pitchFamily="34" charset="0"/>
            </a:endParaRPr>
          </a:p>
          <a:p>
            <a:pPr lvl="0" defTabSz="179388">
              <a:spcBef>
                <a:spcPts val="0"/>
              </a:spcBef>
            </a:pPr>
            <a:r>
              <a:rPr lang="hu-HU" sz="1350" kern="0" dirty="0">
                <a:latin typeface="Arial Narrow" panose="020B0606020202030204" pitchFamily="34" charset="0"/>
              </a:rPr>
              <a:t>	  - </a:t>
            </a:r>
            <a:r>
              <a:rPr lang="hu-HU" sz="1350" kern="0" dirty="0" err="1">
                <a:latin typeface="Arial Narrow" panose="020B0606020202030204" pitchFamily="34" charset="0"/>
              </a:rPr>
              <a:t>Special</a:t>
            </a:r>
            <a:r>
              <a:rPr lang="hu-HU" sz="1350" kern="0" dirty="0">
                <a:latin typeface="Arial Narrow" panose="020B0606020202030204" pitchFamily="34" charset="0"/>
              </a:rPr>
              <a:t> CH</a:t>
            </a:r>
            <a:endParaRPr kumimoji="0" lang="en-GB" sz="32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2" name="Dátum helye 11">
            <a:extLst>
              <a:ext uri="{FF2B5EF4-FFF2-40B4-BE49-F238E27FC236}">
                <a16:creationId xmlns:a16="http://schemas.microsoft.com/office/drawing/2014/main" id="{5ABB30C4-DAAA-44B7-9DFC-C0F8931D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18/10/2018</a:t>
            </a:r>
            <a:endParaRPr lang="en-US" dirty="0"/>
          </a:p>
        </p:txBody>
      </p:sp>
      <p:sp>
        <p:nvSpPr>
          <p:cNvPr id="13" name="Élőláb helye 12">
            <a:extLst>
              <a:ext uri="{FF2B5EF4-FFF2-40B4-BE49-F238E27FC236}">
                <a16:creationId xmlns:a16="http://schemas.microsoft.com/office/drawing/2014/main" id="{FAEA9037-8B61-400E-9094-C77BDEDE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Belgrade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53746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585395" y="1664063"/>
            <a:ext cx="7918649" cy="4482877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/>
          <a:p>
            <a:pPr indent="197644" algn="just">
              <a:spcBef>
                <a:spcPts val="450"/>
              </a:spcBef>
              <a:spcAft>
                <a:spcPts val="900"/>
              </a:spcAft>
            </a:pPr>
            <a:endParaRPr lang="hu-HU" sz="1800" b="1" dirty="0">
              <a:latin typeface="Arial Narrow" panose="020B0606020202030204" pitchFamily="34" charset="0"/>
              <a:ea typeface="+mj-ea"/>
              <a:cs typeface="+mj-cs"/>
            </a:endParaRPr>
          </a:p>
          <a:p>
            <a:pPr indent="197644" algn="just">
              <a:spcBef>
                <a:spcPts val="450"/>
              </a:spcBef>
              <a:spcAft>
                <a:spcPts val="900"/>
              </a:spcAft>
            </a:pPr>
            <a:endParaRPr lang="hu-HU" sz="1350" dirty="0"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0" name="Cím 2">
            <a:extLst>
              <a:ext uri="{FF2B5EF4-FFF2-40B4-BE49-F238E27FC236}">
                <a16:creationId xmlns:a16="http://schemas.microsoft.com/office/drawing/2014/main" id="{0358B2E0-A74F-4502-9C2B-6A4C82BEC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solidFill>
                  <a:prstClr val="white"/>
                </a:solidFill>
                <a:latin typeface="Arial Narrow" panose="020B0606020202030204" pitchFamily="34" charset="0"/>
              </a:rPr>
              <a:t>Answer</a:t>
            </a:r>
            <a:r>
              <a:rPr lang="hu-HU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hu-HU" dirty="0" err="1">
                <a:solidFill>
                  <a:prstClr val="white"/>
                </a:solidFill>
                <a:latin typeface="Arial Narrow" panose="020B0606020202030204" pitchFamily="34" charset="0"/>
              </a:rPr>
              <a:t>from</a:t>
            </a:r>
            <a:r>
              <a:rPr lang="hu-HU" dirty="0">
                <a:solidFill>
                  <a:prstClr val="white"/>
                </a:solidFill>
                <a:latin typeface="Arial Narrow" panose="020B0606020202030204" pitchFamily="34" charset="0"/>
              </a:rPr>
              <a:t> Oil Industy II.     - </a:t>
            </a:r>
            <a:r>
              <a:rPr lang="hu-HU" sz="2400" b="0" dirty="0" err="1">
                <a:solidFill>
                  <a:prstClr val="white"/>
                </a:solidFill>
                <a:latin typeface="Arial Narrow" panose="020B0606020202030204" pitchFamily="34" charset="0"/>
              </a:rPr>
              <a:t>Retail</a:t>
            </a:r>
            <a:endParaRPr lang="en-GB" b="0" noProof="0" dirty="0">
              <a:latin typeface="Arial Narrow" panose="020B060602020203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>
          <a:xfrm>
            <a:off x="7380312" y="6384032"/>
            <a:ext cx="1077888" cy="321568"/>
          </a:xfrm>
        </p:spPr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40853A1-49A0-4418-A541-3AA6A360CE8A}" type="slidenum">
              <a:rPr lang="en-GB" b="0"/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en-GB" b="0" dirty="0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4D289E08-ABF3-441C-A161-72FD049468D8}"/>
              </a:ext>
            </a:extLst>
          </p:cNvPr>
          <p:cNvSpPr/>
          <p:nvPr/>
        </p:nvSpPr>
        <p:spPr bwMode="auto">
          <a:xfrm>
            <a:off x="567985" y="1826442"/>
            <a:ext cx="3085739" cy="3798071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4625" lvl="0" algn="just">
              <a:spcBef>
                <a:spcPts val="450"/>
              </a:spcBef>
              <a:spcAft>
                <a:spcPts val="900"/>
              </a:spcAft>
            </a:pPr>
            <a:r>
              <a:rPr lang="en-US" sz="1600" b="1" kern="0" dirty="0">
                <a:latin typeface="Arial Narrow" panose="020B0606020202030204" pitchFamily="34" charset="0"/>
              </a:rPr>
              <a:t>- Traditional activity</a:t>
            </a:r>
          </a:p>
          <a:p>
            <a:pPr marL="174625" lvl="0" algn="just">
              <a:spcBef>
                <a:spcPts val="450"/>
              </a:spcBef>
              <a:spcAft>
                <a:spcPts val="900"/>
              </a:spcAft>
            </a:pPr>
            <a:r>
              <a:rPr lang="en-US" sz="1200" kern="0" dirty="0">
                <a:latin typeface="Arial Narrow" panose="020B0606020202030204" pitchFamily="34" charset="0"/>
              </a:rPr>
              <a:t>Petrol Station	</a:t>
            </a:r>
            <a:r>
              <a:rPr lang="hu-HU" sz="1200" kern="0" dirty="0">
                <a:latin typeface="Arial Narrow" panose="020B0606020202030204" pitchFamily="34" charset="0"/>
              </a:rPr>
              <a:t>			</a:t>
            </a:r>
            <a:r>
              <a:rPr lang="en-US" sz="1200" kern="0" dirty="0">
                <a:latin typeface="Arial Narrow" panose="020B0606020202030204" pitchFamily="34" charset="0"/>
              </a:rPr>
              <a:t>MOGAS / DIESEL</a:t>
            </a:r>
          </a:p>
          <a:p>
            <a:pPr marL="174625" lvl="0" algn="just"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latin typeface="Arial Narrow" panose="020B0606020202030204" pitchFamily="34" charset="0"/>
              </a:rPr>
              <a:t>Gas Station	</a:t>
            </a:r>
            <a:r>
              <a:rPr lang="hu-HU" sz="1200" kern="0" dirty="0">
                <a:latin typeface="Arial Narrow" panose="020B0606020202030204" pitchFamily="34" charset="0"/>
              </a:rPr>
              <a:t>	</a:t>
            </a:r>
            <a:r>
              <a:rPr lang="en-US" sz="1200" kern="0" dirty="0">
                <a:latin typeface="Arial Narrow" panose="020B0606020202030204" pitchFamily="34" charset="0"/>
              </a:rPr>
              <a:t>+ LPG</a:t>
            </a:r>
          </a:p>
          <a:p>
            <a:pPr marL="174625" lvl="0" algn="just"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latin typeface="Arial Narrow" panose="020B0606020202030204" pitchFamily="34" charset="0"/>
              </a:rPr>
              <a:t>		+ CNG</a:t>
            </a:r>
          </a:p>
          <a:p>
            <a:pPr marL="174625" lvl="0" algn="just"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latin typeface="Arial Narrow" panose="020B0606020202030204" pitchFamily="34" charset="0"/>
              </a:rPr>
              <a:t>		+ LNG</a:t>
            </a:r>
          </a:p>
          <a:p>
            <a:pPr marL="174625" lvl="0" algn="just"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latin typeface="Arial Narrow" panose="020B0606020202030204" pitchFamily="34" charset="0"/>
              </a:rPr>
              <a:t>		+ H2	</a:t>
            </a:r>
          </a:p>
          <a:p>
            <a:pPr marL="174625" lvl="0" algn="just">
              <a:spcBef>
                <a:spcPts val="450"/>
              </a:spcBef>
              <a:spcAft>
                <a:spcPts val="900"/>
              </a:spcAft>
            </a:pPr>
            <a:r>
              <a:rPr lang="en-US" sz="1200" kern="0" dirty="0">
                <a:latin typeface="Arial Narrow" panose="020B0606020202030204" pitchFamily="34" charset="0"/>
              </a:rPr>
              <a:t>Filling Station	+ Electricity</a:t>
            </a:r>
          </a:p>
          <a:p>
            <a:pPr marL="174625" lvl="0" algn="just">
              <a:spcBef>
                <a:spcPts val="450"/>
              </a:spcBef>
              <a:spcAft>
                <a:spcPts val="900"/>
              </a:spcAft>
            </a:pPr>
            <a:endParaRPr lang="en-US" sz="1100" kern="0" dirty="0">
              <a:latin typeface="Arial Narrow" panose="020B0606020202030204" pitchFamily="34" charset="0"/>
            </a:endParaRPr>
          </a:p>
          <a:p>
            <a:pPr marL="174625" lvl="0" algn="just">
              <a:spcBef>
                <a:spcPts val="450"/>
              </a:spcBef>
              <a:spcAft>
                <a:spcPts val="900"/>
              </a:spcAft>
            </a:pPr>
            <a:r>
              <a:rPr lang="en-US" sz="1600" kern="0" dirty="0">
                <a:latin typeface="Arial Narrow" panose="020B0606020202030204" pitchFamily="34" charset="0"/>
              </a:rPr>
              <a:t>-</a:t>
            </a:r>
            <a:r>
              <a:rPr lang="en-US" sz="1100" kern="0" dirty="0">
                <a:latin typeface="Arial Narrow" panose="020B0606020202030204" pitchFamily="34" charset="0"/>
              </a:rPr>
              <a:t> </a:t>
            </a:r>
            <a:r>
              <a:rPr lang="hu-HU" sz="1600" b="1" kern="0" dirty="0">
                <a:latin typeface="Arial Narrow" panose="020B0606020202030204" pitchFamily="34" charset="0"/>
              </a:rPr>
              <a:t>Additional </a:t>
            </a:r>
            <a:r>
              <a:rPr lang="en-US" sz="1600" b="1" kern="0" dirty="0">
                <a:latin typeface="Arial Narrow" panose="020B0606020202030204" pitchFamily="34" charset="0"/>
              </a:rPr>
              <a:t>Service </a:t>
            </a:r>
            <a:r>
              <a:rPr lang="en-US" sz="1600" kern="0" dirty="0">
                <a:latin typeface="Arial Narrow" panose="020B0606020202030204" pitchFamily="34" charset="0"/>
              </a:rPr>
              <a:t>/more time/</a:t>
            </a:r>
          </a:p>
          <a:p>
            <a:pPr marL="174625" lvl="0" algn="just">
              <a:spcBef>
                <a:spcPts val="0"/>
              </a:spcBef>
              <a:spcAft>
                <a:spcPts val="0"/>
              </a:spcAft>
            </a:pPr>
            <a:r>
              <a:rPr lang="hu-HU" sz="1100" kern="0" dirty="0">
                <a:latin typeface="Arial Narrow" panose="020B0606020202030204" pitchFamily="34" charset="0"/>
              </a:rPr>
              <a:t>	</a:t>
            </a:r>
            <a:r>
              <a:rPr lang="en-US" sz="1200" kern="0" dirty="0">
                <a:latin typeface="Arial Narrow" panose="020B0606020202030204" pitchFamily="34" charset="0"/>
              </a:rPr>
              <a:t>Car</a:t>
            </a:r>
            <a:r>
              <a:rPr lang="hu-HU" sz="1200" kern="0" dirty="0">
                <a:latin typeface="Arial Narrow" panose="020B0606020202030204" pitchFamily="34" charset="0"/>
              </a:rPr>
              <a:t> </a:t>
            </a:r>
            <a:r>
              <a:rPr lang="en-US" sz="1200" kern="0" dirty="0">
                <a:latin typeface="Arial Narrow" panose="020B0606020202030204" pitchFamily="34" charset="0"/>
              </a:rPr>
              <a:t>washing</a:t>
            </a:r>
          </a:p>
          <a:p>
            <a:pPr marL="174625" lvl="0" algn="just">
              <a:spcBef>
                <a:spcPts val="0"/>
              </a:spcBef>
              <a:spcAft>
                <a:spcPts val="0"/>
              </a:spcAft>
            </a:pPr>
            <a:r>
              <a:rPr lang="hu-HU" sz="1200" kern="0" dirty="0">
                <a:latin typeface="Arial Narrow" panose="020B0606020202030204" pitchFamily="34" charset="0"/>
              </a:rPr>
              <a:t>	</a:t>
            </a:r>
            <a:r>
              <a:rPr lang="en-US" sz="1200" kern="0" dirty="0">
                <a:latin typeface="Arial Narrow" panose="020B0606020202030204" pitchFamily="34" charset="0"/>
              </a:rPr>
              <a:t>Shops</a:t>
            </a:r>
          </a:p>
          <a:p>
            <a:pPr marL="174625" lvl="0" algn="just">
              <a:spcBef>
                <a:spcPts val="0"/>
              </a:spcBef>
              <a:spcAft>
                <a:spcPts val="0"/>
              </a:spcAft>
            </a:pPr>
            <a:r>
              <a:rPr lang="hu-HU" sz="1200" kern="0" dirty="0">
                <a:latin typeface="Arial Narrow" panose="020B0606020202030204" pitchFamily="34" charset="0"/>
              </a:rPr>
              <a:t>	</a:t>
            </a:r>
            <a:r>
              <a:rPr lang="en-US" sz="1200" kern="0" dirty="0">
                <a:latin typeface="Arial Narrow" panose="020B0606020202030204" pitchFamily="34" charset="0"/>
              </a:rPr>
              <a:t>Restaurants </a:t>
            </a:r>
            <a:r>
              <a:rPr lang="hu-HU" sz="1200" kern="0" dirty="0">
                <a:latin typeface="Arial Narrow" panose="020B0606020202030204" pitchFamily="34" charset="0"/>
              </a:rPr>
              <a:t>    / Drive in /</a:t>
            </a:r>
            <a:r>
              <a:rPr lang="en-US" sz="1200" kern="0" dirty="0">
                <a:latin typeface="Arial Narrow" panose="020B0606020202030204" pitchFamily="34" charset="0"/>
              </a:rPr>
              <a:t>	</a:t>
            </a:r>
            <a:r>
              <a:rPr lang="hu-HU" sz="1200" kern="0" dirty="0">
                <a:latin typeface="Arial Narrow" panose="020B0606020202030204" pitchFamily="34" charset="0"/>
              </a:rPr>
              <a:t>	</a:t>
            </a:r>
            <a:r>
              <a:rPr lang="en-US" sz="1200" kern="0" dirty="0">
                <a:latin typeface="Arial Narrow" panose="020B0606020202030204" pitchFamily="34" charset="0"/>
              </a:rPr>
              <a:t>Pack Points</a:t>
            </a:r>
          </a:p>
          <a:p>
            <a:pPr marL="174625" lvl="0" algn="just">
              <a:spcBef>
                <a:spcPts val="0"/>
              </a:spcBef>
              <a:spcAft>
                <a:spcPts val="0"/>
              </a:spcAft>
            </a:pPr>
            <a:r>
              <a:rPr lang="hu-HU" sz="1200" kern="0" dirty="0">
                <a:latin typeface="Arial Narrow" panose="020B0606020202030204" pitchFamily="34" charset="0"/>
              </a:rPr>
              <a:t>	</a:t>
            </a:r>
            <a:r>
              <a:rPr lang="en-US" sz="1200" kern="0" dirty="0">
                <a:latin typeface="Arial Narrow" panose="020B0606020202030204" pitchFamily="34" charset="0"/>
              </a:rPr>
              <a:t>Post Office</a:t>
            </a:r>
            <a:endParaRPr lang="hu-HU" sz="1200" kern="0" dirty="0">
              <a:latin typeface="Arial Narrow" panose="020B0606020202030204" pitchFamily="34" charset="0"/>
            </a:endParaRPr>
          </a:p>
          <a:p>
            <a:pPr lvl="0" indent="197644" algn="just">
              <a:spcBef>
                <a:spcPts val="0"/>
              </a:spcBef>
              <a:spcAft>
                <a:spcPts val="900"/>
              </a:spcAft>
            </a:pPr>
            <a:endParaRPr kumimoji="0" lang="en-GB" sz="32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2" name="Dátum helye 11">
            <a:extLst>
              <a:ext uri="{FF2B5EF4-FFF2-40B4-BE49-F238E27FC236}">
                <a16:creationId xmlns:a16="http://schemas.microsoft.com/office/drawing/2014/main" id="{5ABB30C4-DAAA-44B7-9DFC-C0F8931D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18/10/2018</a:t>
            </a:r>
            <a:endParaRPr lang="en-US" dirty="0"/>
          </a:p>
        </p:txBody>
      </p:sp>
      <p:sp>
        <p:nvSpPr>
          <p:cNvPr id="13" name="Élőláb helye 12">
            <a:extLst>
              <a:ext uri="{FF2B5EF4-FFF2-40B4-BE49-F238E27FC236}">
                <a16:creationId xmlns:a16="http://schemas.microsoft.com/office/drawing/2014/main" id="{FAEA9037-8B61-400E-9094-C77BDEDE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Belgrade</a:t>
            </a:r>
            <a:endParaRPr lang="en-GB" noProof="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CD82E0B-325C-45AE-8B18-81F837B26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1761090"/>
            <a:ext cx="2871465" cy="191431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8C9EDB6-AFBE-4C95-96AD-984807030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548" y="3721196"/>
            <a:ext cx="2402032" cy="2328874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77DE6836-8F53-49D6-97C9-30213DF50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351110">
            <a:off x="3728875" y="4412913"/>
            <a:ext cx="2389023" cy="83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32786"/>
      </p:ext>
    </p:extLst>
  </p:cSld>
  <p:clrMapOvr>
    <a:masterClrMapping/>
  </p:clrMapOvr>
</p:sld>
</file>

<file path=ppt/theme/theme1.xml><?xml version="1.0" encoding="utf-8"?>
<a:theme xmlns:a="http://schemas.openxmlformats.org/drawingml/2006/main" name="HPA MAGYAR oldal 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HPA ANGOL V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5236</TotalTime>
  <Words>146</Words>
  <Application>Microsoft Office PowerPoint</Application>
  <PresentationFormat>Diavetítés a képernyőre (4:3 oldalarány)</PresentationFormat>
  <Paragraphs>99</Paragraphs>
  <Slides>10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10</vt:i4>
      </vt:variant>
    </vt:vector>
  </HeadingPairs>
  <TitlesOfParts>
    <vt:vector size="19" baseType="lpstr">
      <vt:lpstr>Arial</vt:lpstr>
      <vt:lpstr>Arial Black</vt:lpstr>
      <vt:lpstr>Arial Narrow</vt:lpstr>
      <vt:lpstr>Calibri</vt:lpstr>
      <vt:lpstr>Symbol</vt:lpstr>
      <vt:lpstr>Times New Roman</vt:lpstr>
      <vt:lpstr>Wingdings</vt:lpstr>
      <vt:lpstr>HPA MAGYAR oldal 1</vt:lpstr>
      <vt:lpstr>HPA ANGOL V</vt:lpstr>
      <vt:lpstr>The Outcome of the Oil Derivatives  Market Liberalization</vt:lpstr>
      <vt:lpstr>„Navigare necesse est…” </vt:lpstr>
      <vt:lpstr>Members of HPA</vt:lpstr>
      <vt:lpstr>Market Situation I. - Sales of Fuels</vt:lpstr>
      <vt:lpstr>Market Situation II. - Filling Stations</vt:lpstr>
      <vt:lpstr>Motor Fuels     Competition - Taxation</vt:lpstr>
      <vt:lpstr>Oil Future</vt:lpstr>
      <vt:lpstr>Answer from Oil Industy I.     - Refineries</vt:lpstr>
      <vt:lpstr>Answer from Oil Industy II.     - Retail</vt:lpstr>
      <vt:lpstr>HPA</vt:lpstr>
    </vt:vector>
  </TitlesOfParts>
  <Company>MOL Rt.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GyKajari</dc:creator>
  <cp:lastModifiedBy>Grád Ottó</cp:lastModifiedBy>
  <cp:revision>305</cp:revision>
  <cp:lastPrinted>2016-10-10T08:40:51Z</cp:lastPrinted>
  <dcterms:created xsi:type="dcterms:W3CDTF">2003-04-15T12:49:09Z</dcterms:created>
  <dcterms:modified xsi:type="dcterms:W3CDTF">2018-10-16T10:27:00Z</dcterms:modified>
</cp:coreProperties>
</file>