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sr-Cyrl-RS" sz="1400">
                <a:solidFill>
                  <a:schemeClr val="tx1"/>
                </a:solidFill>
              </a:rPr>
              <a:t>Производња угља у Републици Српској</a:t>
            </a:r>
            <a:endParaRPr lang="en-US" sz="14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576780252895739"/>
          <c:y val="3.189792663476873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824759405074366"/>
          <c:y val="0.13705032086300217"/>
          <c:w val="0.66625218722659663"/>
          <c:h val="0.75555036481683813"/>
        </c:manualLayout>
      </c:layout>
      <c:lineChart>
        <c:grouping val="standard"/>
        <c:varyColors val="0"/>
        <c:ser>
          <c:idx val="1"/>
          <c:order val="0"/>
          <c:tx>
            <c:strRef>
              <c:f>Sheet1!$C$3</c:f>
              <c:strCache>
                <c:ptCount val="1"/>
                <c:pt idx="0">
                  <c:v>Лежиште Угљевик ПК Богутово Село</c:v>
                </c:pt>
              </c:strCache>
            </c:strRef>
          </c:tx>
          <c:spPr>
            <a:ln w="28575" cap="sq">
              <a:solidFill>
                <a:schemeClr val="accent2"/>
              </a:solidFill>
              <a:round/>
              <a:headEnd type="none"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Sheet1!$B$4:$B$13</c:f>
              <c:numCache>
                <c:formatCode>General</c:formatCode>
                <c:ptCount val="10"/>
                <c:pt idx="0">
                  <c:v>1996</c:v>
                </c:pt>
                <c:pt idx="1">
                  <c:v>2006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Sheet1!$C$4:$C$13</c:f>
              <c:numCache>
                <c:formatCode>#,##0</c:formatCode>
                <c:ptCount val="10"/>
                <c:pt idx="0">
                  <c:v>1093325</c:v>
                </c:pt>
                <c:pt idx="1">
                  <c:v>1571082</c:v>
                </c:pt>
                <c:pt idx="2">
                  <c:v>1547098</c:v>
                </c:pt>
                <c:pt idx="3">
                  <c:v>2085640</c:v>
                </c:pt>
                <c:pt idx="4">
                  <c:v>2037646</c:v>
                </c:pt>
                <c:pt idx="5">
                  <c:v>1907499</c:v>
                </c:pt>
                <c:pt idx="6">
                  <c:v>1750304</c:v>
                </c:pt>
                <c:pt idx="7">
                  <c:v>2030832</c:v>
                </c:pt>
                <c:pt idx="8">
                  <c:v>2027457</c:v>
                </c:pt>
                <c:pt idx="9">
                  <c:v>1590245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F6D-439F-A41F-BF1575D8D517}"/>
            </c:ext>
          </c:extLst>
        </c:ser>
        <c:ser>
          <c:idx val="2"/>
          <c:order val="1"/>
          <c:tx>
            <c:strRef>
              <c:f>Sheet1!$D$3</c:f>
              <c:strCache>
                <c:ptCount val="1"/>
                <c:pt idx="0">
                  <c:v>Лежиште Гацко ПК Грачаница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olid"/>
              <a:round/>
              <a:tailEnd type="none"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prstDash val="sysDot"/>
              </a:ln>
              <a:effectLst/>
            </c:spPr>
          </c:marker>
          <c:cat>
            <c:numRef>
              <c:f>Sheet1!$B$4:$B$13</c:f>
              <c:numCache>
                <c:formatCode>General</c:formatCode>
                <c:ptCount val="10"/>
                <c:pt idx="0">
                  <c:v>1996</c:v>
                </c:pt>
                <c:pt idx="1">
                  <c:v>2006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Sheet1!$D$4:$D$13</c:f>
              <c:numCache>
                <c:formatCode>#,##0</c:formatCode>
                <c:ptCount val="10"/>
                <c:pt idx="0">
                  <c:v>390930</c:v>
                </c:pt>
                <c:pt idx="1">
                  <c:v>1979575</c:v>
                </c:pt>
                <c:pt idx="2">
                  <c:v>2278258</c:v>
                </c:pt>
                <c:pt idx="3">
                  <c:v>2658219</c:v>
                </c:pt>
                <c:pt idx="4">
                  <c:v>1935516</c:v>
                </c:pt>
                <c:pt idx="5">
                  <c:v>2480622</c:v>
                </c:pt>
                <c:pt idx="6">
                  <c:v>2272748</c:v>
                </c:pt>
                <c:pt idx="7">
                  <c:v>2531303</c:v>
                </c:pt>
                <c:pt idx="8">
                  <c:v>2444156</c:v>
                </c:pt>
                <c:pt idx="9">
                  <c:v>2715904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F6D-439F-A41F-BF1575D8D517}"/>
            </c:ext>
          </c:extLst>
        </c:ser>
        <c:ser>
          <c:idx val="3"/>
          <c:order val="2"/>
          <c:tx>
            <c:strRef>
              <c:f>Sheet1!$E$3</c:f>
              <c:strCache>
                <c:ptCount val="1"/>
                <c:pt idx="0">
                  <c:v>Лежиште Станари ПК Рашковац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  <a:headEnd type="none"/>
            </a:ln>
            <a:effectLst>
              <a:softEdge rad="0"/>
            </a:effectLst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>
                <a:softEdge rad="0"/>
              </a:effectLst>
            </c:spPr>
          </c:marker>
          <c:cat>
            <c:numRef>
              <c:f>Sheet1!$B$4:$B$13</c:f>
              <c:numCache>
                <c:formatCode>General</c:formatCode>
                <c:ptCount val="10"/>
                <c:pt idx="0">
                  <c:v>1996</c:v>
                </c:pt>
                <c:pt idx="1">
                  <c:v>2006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Sheet1!$E$4:$E$13</c:f>
              <c:numCache>
                <c:formatCode>#,##0</c:formatCode>
                <c:ptCount val="10"/>
                <c:pt idx="0">
                  <c:v>127041</c:v>
                </c:pt>
                <c:pt idx="1">
                  <c:v>512115</c:v>
                </c:pt>
                <c:pt idx="2">
                  <c:v>794363</c:v>
                </c:pt>
                <c:pt idx="3">
                  <c:v>927755</c:v>
                </c:pt>
                <c:pt idx="4">
                  <c:v>1087927</c:v>
                </c:pt>
                <c:pt idx="5">
                  <c:v>852930</c:v>
                </c:pt>
                <c:pt idx="6">
                  <c:v>1211401</c:v>
                </c:pt>
                <c:pt idx="7">
                  <c:v>1212406</c:v>
                </c:pt>
                <c:pt idx="8">
                  <c:v>2410902</c:v>
                </c:pt>
                <c:pt idx="9">
                  <c:v>2450870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F6D-439F-A41F-BF1575D8D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96736"/>
        <c:axId val="7047808"/>
      </c:lineChart>
      <c:catAx>
        <c:axId val="699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47808"/>
        <c:crosses val="autoZero"/>
        <c:auto val="1"/>
        <c:lblAlgn val="ctr"/>
        <c:lblOffset val="100"/>
        <c:noMultiLvlLbl val="0"/>
      </c:catAx>
      <c:valAx>
        <c:axId val="704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(t)</a:t>
                </a:r>
              </a:p>
            </c:rich>
          </c:tx>
          <c:layout>
            <c:manualLayout>
              <c:xMode val="edge"/>
              <c:yMode val="edge"/>
              <c:x val="6.0807142696906475E-3"/>
              <c:y val="0.4824387524351819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96736"/>
        <c:crossesAt val="1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330731094510631"/>
          <c:y val="0.30849891371234101"/>
          <c:w val="0.20477145750972001"/>
          <c:h val="0.32936143460857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sr-Cyrl-RS"/>
              <a:t>Укупна производња по годинама (</a:t>
            </a:r>
            <a:r>
              <a:rPr lang="en-US"/>
              <a:t>t</a:t>
            </a:r>
            <a:r>
              <a:rPr lang="sr-Cyrl-RS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608980942599566E-2"/>
          <c:y val="0.12007295227353058"/>
          <c:w val="0.68809150214918779"/>
          <c:h val="0.79064577378268475"/>
        </c:manualLayout>
      </c:layout>
      <c:lineChart>
        <c:grouping val="standard"/>
        <c:varyColors val="0"/>
        <c:ser>
          <c:idx val="1"/>
          <c:order val="0"/>
          <c:tx>
            <c:strRef>
              <c:f>Лист2!$C$3</c:f>
              <c:strCache>
                <c:ptCount val="1"/>
                <c:pt idx="0">
                  <c:v>Укупна производња по годинама (t)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Лист2!$B$4:$B$9</c:f>
              <c:numCache>
                <c:formatCode>General</c:formatCode>
                <c:ptCount val="6"/>
                <c:pt idx="0">
                  <c:v>1996</c:v>
                </c:pt>
                <c:pt idx="1">
                  <c:v>2006</c:v>
                </c:pt>
                <c:pt idx="2">
                  <c:v>2011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Лист2!$C$4:$C$9</c:f>
              <c:numCache>
                <c:formatCode>#,##0</c:formatCode>
                <c:ptCount val="6"/>
                <c:pt idx="0">
                  <c:v>1623216</c:v>
                </c:pt>
                <c:pt idx="1">
                  <c:v>4069073</c:v>
                </c:pt>
                <c:pt idx="2">
                  <c:v>5703143</c:v>
                </c:pt>
                <c:pt idx="3">
                  <c:v>6040177</c:v>
                </c:pt>
                <c:pt idx="4">
                  <c:v>7095360</c:v>
                </c:pt>
                <c:pt idx="5">
                  <c:v>6968372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AAD-4699-A941-D388F655B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132544"/>
        <c:axId val="79142912"/>
      </c:lineChart>
      <c:catAx>
        <c:axId val="7913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142912"/>
        <c:crosses val="autoZero"/>
        <c:auto val="1"/>
        <c:lblAlgn val="ctr"/>
        <c:lblOffset val="100"/>
        <c:noMultiLvlLbl val="0"/>
      </c:catAx>
      <c:valAx>
        <c:axId val="7914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13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864734299516894"/>
          <c:y val="0.32902063687077393"/>
          <c:w val="0.17082125603864734"/>
          <c:h val="0.264089344472895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687E-37F1-4C55-A71A-4C303EE47345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7F7B-8706-4138-B05B-70BD56FE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2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687E-37F1-4C55-A71A-4C303EE47345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7F7B-8706-4138-B05B-70BD56FE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9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687E-37F1-4C55-A71A-4C303EE47345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7F7B-8706-4138-B05B-70BD56FE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8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687E-37F1-4C55-A71A-4C303EE47345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7F7B-8706-4138-B05B-70BD56FE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2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687E-37F1-4C55-A71A-4C303EE47345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7F7B-8706-4138-B05B-70BD56FE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1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687E-37F1-4C55-A71A-4C303EE47345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7F7B-8706-4138-B05B-70BD56FE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9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687E-37F1-4C55-A71A-4C303EE47345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7F7B-8706-4138-B05B-70BD56FE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0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687E-37F1-4C55-A71A-4C303EE47345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7F7B-8706-4138-B05B-70BD56FE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4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687E-37F1-4C55-A71A-4C303EE47345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7F7B-8706-4138-B05B-70BD56FE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8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687E-37F1-4C55-A71A-4C303EE47345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7F7B-8706-4138-B05B-70BD56FE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1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687E-37F1-4C55-A71A-4C303EE47345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7F7B-8706-4138-B05B-70BD56FE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5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4687E-37F1-4C55-A71A-4C303EE47345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17F7B-8706-4138-B05B-70BD56FE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8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sz="4000" b="1" dirty="0">
                <a:latin typeface="Arial" panose="020B0604020202020204" pitchFamily="34" charset="0"/>
                <a:cs typeface="Arial" panose="020B0604020202020204" pitchFamily="34" charset="0"/>
              </a:rPr>
              <a:t>СТАЊЕ У СЕКТОРУ УГЉА У РС И ПЛАНОВИ ЗА БУДУЋНОСТ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Мр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Димшо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Милошевић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дипл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инж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ру</a:t>
            </a:r>
            <a:r>
              <a:rPr lang="sr-Cyrl-RS" b="1" dirty="0">
                <a:latin typeface="Arial" panose="020B0604020202020204" pitchFamily="34" charset="0"/>
                <a:cs typeface="Arial" panose="020B0604020202020204" pitchFamily="34" charset="0"/>
              </a:rPr>
              <a:t>д.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54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7559"/>
          </a:xfrm>
        </p:spPr>
        <p:txBody>
          <a:bodyPr>
            <a:normAutofit/>
          </a:bodyPr>
          <a:lstStyle/>
          <a:p>
            <a:r>
              <a:rPr lang="sr-Cyrl-RS" sz="1600" i="1" dirty="0">
                <a:latin typeface="Arial" panose="020B0604020202020204" pitchFamily="34" charset="0"/>
                <a:cs typeface="Arial" panose="020B0604020202020204" pitchFamily="34" charset="0"/>
              </a:rPr>
              <a:t>Табела 5 – Динамика експлоатације на ПК „Угљевик Исток 1“</a:t>
            </a:r>
            <a:r>
              <a:rPr lang="sr-Cyrl-R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575" y="1118936"/>
            <a:ext cx="10603416" cy="501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1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9117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ПК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Богутово Село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Угљевик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915" y="1179095"/>
            <a:ext cx="8470231" cy="498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3338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ПК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Богутово Село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Угљевик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69" y="1118938"/>
            <a:ext cx="7407372" cy="505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9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9117"/>
          </a:xfrm>
        </p:spPr>
        <p:txBody>
          <a:bodyPr>
            <a:normAutofit/>
          </a:bodyPr>
          <a:lstStyle/>
          <a:p>
            <a:pPr algn="ctr"/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ПК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Богутово Село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Угљевик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32" y="965578"/>
            <a:ext cx="7491593" cy="522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9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9001"/>
            <a:ext cx="10515600" cy="58846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sr-Cyrl-R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стања производње угља у </a:t>
            </a:r>
            <a:r>
              <a:rPr lang="sr-Cyrl-R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БиХ-РС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181428"/>
              </p:ext>
            </p:extLst>
          </p:nvPr>
        </p:nvGraphicFramePr>
        <p:xfrm>
          <a:off x="1031964" y="1436914"/>
          <a:ext cx="9797144" cy="4523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0578">
                  <a:extLst>
                    <a:ext uri="{9D8B030D-6E8A-4147-A177-3AD203B41FA5}">
                      <a16:colId xmlns="" xmlns:a16="http://schemas.microsoft.com/office/drawing/2014/main" val="34693768"/>
                    </a:ext>
                  </a:extLst>
                </a:gridCol>
                <a:gridCol w="1217281">
                  <a:extLst>
                    <a:ext uri="{9D8B030D-6E8A-4147-A177-3AD203B41FA5}">
                      <a16:colId xmlns="" xmlns:a16="http://schemas.microsoft.com/office/drawing/2014/main" val="1838415111"/>
                    </a:ext>
                  </a:extLst>
                </a:gridCol>
                <a:gridCol w="1236914">
                  <a:extLst>
                    <a:ext uri="{9D8B030D-6E8A-4147-A177-3AD203B41FA5}">
                      <a16:colId xmlns="" xmlns:a16="http://schemas.microsoft.com/office/drawing/2014/main" val="3232376008"/>
                    </a:ext>
                  </a:extLst>
                </a:gridCol>
                <a:gridCol w="1217281">
                  <a:extLst>
                    <a:ext uri="{9D8B030D-6E8A-4147-A177-3AD203B41FA5}">
                      <a16:colId xmlns="" xmlns:a16="http://schemas.microsoft.com/office/drawing/2014/main" val="4042168379"/>
                    </a:ext>
                  </a:extLst>
                </a:gridCol>
                <a:gridCol w="1295814">
                  <a:extLst>
                    <a:ext uri="{9D8B030D-6E8A-4147-A177-3AD203B41FA5}">
                      <a16:colId xmlns="" xmlns:a16="http://schemas.microsoft.com/office/drawing/2014/main" val="3222827197"/>
                    </a:ext>
                  </a:extLst>
                </a:gridCol>
                <a:gridCol w="1236914">
                  <a:extLst>
                    <a:ext uri="{9D8B030D-6E8A-4147-A177-3AD203B41FA5}">
                      <a16:colId xmlns="" xmlns:a16="http://schemas.microsoft.com/office/drawing/2014/main" val="2086672388"/>
                    </a:ext>
                  </a:extLst>
                </a:gridCol>
                <a:gridCol w="1236914">
                  <a:extLst>
                    <a:ext uri="{9D8B030D-6E8A-4147-A177-3AD203B41FA5}">
                      <a16:colId xmlns="" xmlns:a16="http://schemas.microsoft.com/office/drawing/2014/main" val="2134497624"/>
                    </a:ext>
                  </a:extLst>
                </a:gridCol>
                <a:gridCol w="1315448">
                  <a:extLst>
                    <a:ext uri="{9D8B030D-6E8A-4147-A177-3AD203B41FA5}">
                      <a16:colId xmlns="" xmlns:a16="http://schemas.microsoft.com/office/drawing/2014/main" val="3214934064"/>
                    </a:ext>
                  </a:extLst>
                </a:gridCol>
              </a:tblGrid>
              <a:tr h="1201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Година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Лежиште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Угљевик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ПК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Богутово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Село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Лежиште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Гацко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ПК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Грачаница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Лежиште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Станари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ПК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Рашковац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Лежиште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Миљевина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ПК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Миљевина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Лежиште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Мезграја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ПК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Луке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Лежиште Котор Варош ПК Масловаре   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Укупно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516316052"/>
                  </a:ext>
                </a:extLst>
              </a:tr>
              <a:tr h="3305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1.093.325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390.930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127.041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11.920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1.623.216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10552512"/>
                  </a:ext>
                </a:extLst>
              </a:tr>
              <a:tr h="3305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1.571.082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1.979.575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512.115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6.301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4.069.073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93381800"/>
                  </a:ext>
                </a:extLst>
              </a:tr>
              <a:tr h="3305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1.547.098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2.278.258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794.363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38969957"/>
                  </a:ext>
                </a:extLst>
              </a:tr>
              <a:tr h="3305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2.085.640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2.658.219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927.755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31.529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23.383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5.726.526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178925342"/>
                  </a:ext>
                </a:extLst>
              </a:tr>
              <a:tr h="3305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2.037.646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1.935.516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1.087.927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87.204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89.677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680969111"/>
                  </a:ext>
                </a:extLst>
              </a:tr>
              <a:tr h="3305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1.907.499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2.480.622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852.930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105.660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180.967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46018601"/>
                  </a:ext>
                </a:extLst>
              </a:tr>
              <a:tr h="3305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1.750.304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2.272.748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1.211.401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101.612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148.952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547657904"/>
                  </a:ext>
                </a:extLst>
              </a:tr>
              <a:tr h="3305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2.030.832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2.531.303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1.212.406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100.622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165.014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6.040.177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918446604"/>
                  </a:ext>
                </a:extLst>
              </a:tr>
              <a:tr h="3305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2.027.457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2.444.156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2.410.902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70.086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142.759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7.095.360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798819260"/>
                  </a:ext>
                </a:extLst>
              </a:tr>
              <a:tr h="347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1.590.245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2.715.904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2.450.870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70.355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140.998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6.968.372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02162392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38200" y="848450"/>
            <a:ext cx="10515600" cy="58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1600" i="1" dirty="0">
                <a:latin typeface="Arial" panose="020B0604020202020204" pitchFamily="34" charset="0"/>
                <a:cs typeface="Arial" panose="020B0604020202020204" pitchFamily="34" charset="0"/>
              </a:rPr>
              <a:t>Табела 1 – Производња угља у тонама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22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76963"/>
            <a:ext cx="10515600" cy="510086"/>
          </a:xfrm>
        </p:spPr>
        <p:txBody>
          <a:bodyPr>
            <a:normAutofit/>
          </a:bodyPr>
          <a:lstStyle/>
          <a:p>
            <a:pPr algn="ctr"/>
            <a:r>
              <a:rPr lang="sr-Cyrl-RS" sz="1600" i="1" dirty="0">
                <a:latin typeface="Arial" panose="020B0604020202020204" pitchFamily="34" charset="0"/>
                <a:cs typeface="Arial" panose="020B0604020202020204" pitchFamily="34" charset="0"/>
              </a:rPr>
              <a:t>Слика 1 – Графички приказ производње угља у </a:t>
            </a:r>
            <a:r>
              <a:rPr lang="sr-Cyrl-R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тонаm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990436"/>
              </p:ext>
            </p:extLst>
          </p:nvPr>
        </p:nvGraphicFramePr>
        <p:xfrm>
          <a:off x="838200" y="535577"/>
          <a:ext cx="10515600" cy="5523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519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95" y="399157"/>
            <a:ext cx="9821091" cy="483961"/>
          </a:xfrm>
        </p:spPr>
        <p:txBody>
          <a:bodyPr>
            <a:normAutofit/>
          </a:bodyPr>
          <a:lstStyle/>
          <a:p>
            <a:r>
              <a:rPr lang="sr-Cyrl-R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600" i="1" dirty="0">
                <a:latin typeface="Arial" panose="020B0604020202020204" pitchFamily="34" charset="0"/>
                <a:cs typeface="Arial" panose="020B0604020202020204" pitchFamily="34" charset="0"/>
              </a:rPr>
              <a:t>Табела 2 – Приказ производње угља у Републици Српској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254044"/>
              </p:ext>
            </p:extLst>
          </p:nvPr>
        </p:nvGraphicFramePr>
        <p:xfrm>
          <a:off x="1005840" y="1123404"/>
          <a:ext cx="8921931" cy="4950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2538">
                  <a:extLst>
                    <a:ext uri="{9D8B030D-6E8A-4147-A177-3AD203B41FA5}">
                      <a16:colId xmlns="" xmlns:a16="http://schemas.microsoft.com/office/drawing/2014/main" val="963163875"/>
                    </a:ext>
                  </a:extLst>
                </a:gridCol>
                <a:gridCol w="4769393">
                  <a:extLst>
                    <a:ext uri="{9D8B030D-6E8A-4147-A177-3AD203B41FA5}">
                      <a16:colId xmlns="" xmlns:a16="http://schemas.microsoft.com/office/drawing/2014/main" val="182245529"/>
                    </a:ext>
                  </a:extLst>
                </a:gridCol>
              </a:tblGrid>
              <a:tr h="12836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Година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Укуп</a:t>
                      </a:r>
                      <a:r>
                        <a:rPr lang="sr-Cyrl-R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 производња по годинама (</a:t>
                      </a:r>
                      <a:r>
                        <a:rPr lang="sr-Latn-R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306107920"/>
                  </a:ext>
                </a:extLst>
              </a:tr>
              <a:tr h="6061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1.623.216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50691874"/>
                  </a:ext>
                </a:extLst>
              </a:tr>
              <a:tr h="6061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4.069.073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15294098"/>
                  </a:ext>
                </a:extLst>
              </a:tr>
              <a:tr h="6061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5.703.143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1392403"/>
                  </a:ext>
                </a:extLst>
              </a:tr>
              <a:tr h="6061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6.040.177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29032984"/>
                  </a:ext>
                </a:extLst>
              </a:tr>
              <a:tr h="6061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7.095.360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625235632"/>
                  </a:ext>
                </a:extLst>
              </a:tr>
              <a:tr h="6364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6.968.372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09856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37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5538016"/>
            <a:ext cx="10515600" cy="418647"/>
          </a:xfrm>
        </p:spPr>
        <p:txBody>
          <a:bodyPr>
            <a:normAutofit/>
          </a:bodyPr>
          <a:lstStyle/>
          <a:p>
            <a:pPr algn="ctr"/>
            <a:r>
              <a:rPr lang="sr-Cyrl-RS" sz="1600" i="1" dirty="0">
                <a:latin typeface="Arial" panose="020B0604020202020204" pitchFamily="34" charset="0"/>
                <a:cs typeface="Arial" panose="020B0604020202020204" pitchFamily="34" charset="0"/>
              </a:rPr>
              <a:t>Слика 2 – графички приказ раста производње угља у Републици Српској од 1996 – 2017 године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445418"/>
              </p:ext>
            </p:extLst>
          </p:nvPr>
        </p:nvGraphicFramePr>
        <p:xfrm>
          <a:off x="655320" y="535577"/>
          <a:ext cx="10515600" cy="4807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59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7315"/>
            <a:ext cx="10515600" cy="666841"/>
          </a:xfrm>
        </p:spPr>
        <p:txBody>
          <a:bodyPr>
            <a:normAutofit/>
          </a:bodyPr>
          <a:lstStyle/>
          <a:p>
            <a:r>
              <a:rPr lang="sr-Cyrl-RS" sz="1600" i="1" dirty="0">
                <a:latin typeface="Arial" panose="020B0604020202020204" pitchFamily="34" charset="0"/>
                <a:cs typeface="Arial" panose="020B0604020202020204" pitchFamily="34" charset="0"/>
              </a:rPr>
              <a:t>Табела 3 – Производња угља у РС и могућа производња у 2030. години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445467"/>
              </p:ext>
            </p:extLst>
          </p:nvPr>
        </p:nvGraphicFramePr>
        <p:xfrm>
          <a:off x="838200" y="1240970"/>
          <a:ext cx="10045339" cy="5031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3501">
                  <a:extLst>
                    <a:ext uri="{9D8B030D-6E8A-4147-A177-3AD203B41FA5}">
                      <a16:colId xmlns="" xmlns:a16="http://schemas.microsoft.com/office/drawing/2014/main" val="1377439826"/>
                    </a:ext>
                  </a:extLst>
                </a:gridCol>
                <a:gridCol w="1659275">
                  <a:extLst>
                    <a:ext uri="{9D8B030D-6E8A-4147-A177-3AD203B41FA5}">
                      <a16:colId xmlns="" xmlns:a16="http://schemas.microsoft.com/office/drawing/2014/main" val="2237381140"/>
                    </a:ext>
                  </a:extLst>
                </a:gridCol>
                <a:gridCol w="1659275">
                  <a:extLst>
                    <a:ext uri="{9D8B030D-6E8A-4147-A177-3AD203B41FA5}">
                      <a16:colId xmlns="" xmlns:a16="http://schemas.microsoft.com/office/drawing/2014/main" val="1739961770"/>
                    </a:ext>
                  </a:extLst>
                </a:gridCol>
                <a:gridCol w="1636852">
                  <a:extLst>
                    <a:ext uri="{9D8B030D-6E8A-4147-A177-3AD203B41FA5}">
                      <a16:colId xmlns="" xmlns:a16="http://schemas.microsoft.com/office/drawing/2014/main" val="924978950"/>
                    </a:ext>
                  </a:extLst>
                </a:gridCol>
                <a:gridCol w="1592007">
                  <a:extLst>
                    <a:ext uri="{9D8B030D-6E8A-4147-A177-3AD203B41FA5}">
                      <a16:colId xmlns="" xmlns:a16="http://schemas.microsoft.com/office/drawing/2014/main" val="3606603389"/>
                    </a:ext>
                  </a:extLst>
                </a:gridCol>
                <a:gridCol w="1614429">
                  <a:extLst>
                    <a:ext uri="{9D8B030D-6E8A-4147-A177-3AD203B41FA5}">
                      <a16:colId xmlns="" xmlns:a16="http://schemas.microsoft.com/office/drawing/2014/main" val="2909593440"/>
                    </a:ext>
                  </a:extLst>
                </a:gridCol>
              </a:tblGrid>
              <a:tr h="1619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Рудник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Производња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угља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(t) у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1996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Производња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угља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(t)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2008.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Производња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угља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(t) у 2015.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Производња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угља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(t) у 2017.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Производња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угља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(t) у 2030.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801010034"/>
                  </a:ext>
                </a:extLst>
              </a:tr>
              <a:tr h="4839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Гацко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390.930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2.074.452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2.531.303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2.715.904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4.650.000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10321364"/>
                  </a:ext>
                </a:extLst>
              </a:tr>
              <a:tr h="4839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Угљевик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1.093.325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1.765.372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2.030.832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1.590.245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1.750.000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150320622"/>
                  </a:ext>
                </a:extLst>
              </a:tr>
              <a:tr h="4839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Станари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127.041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600.803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1.212.406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2.450.870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2.800.000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32639149"/>
                  </a:ext>
                </a:extLst>
              </a:tr>
              <a:tr h="4839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Мезграја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165.014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140.998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54152535"/>
                  </a:ext>
                </a:extLst>
              </a:tr>
              <a:tr h="4839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Миљевина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11.920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100.622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70.355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600.000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301326"/>
                  </a:ext>
                </a:extLst>
              </a:tr>
              <a:tr h="4839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Котор Варош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200.000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14016612"/>
                  </a:ext>
                </a:extLst>
              </a:tr>
              <a:tr h="508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Укупно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1.623.216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4.440.627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6.040.177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6.968.372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10.000.000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4990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1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640715"/>
          </a:xfrm>
        </p:spPr>
        <p:txBody>
          <a:bodyPr>
            <a:normAutofit/>
          </a:bodyPr>
          <a:lstStyle/>
          <a:p>
            <a:pPr lvl="0"/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sr-Cyrl-R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Пројекција </a:t>
            </a:r>
            <a:r>
              <a:rPr lang="sr-Cyrl-RS" sz="25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производње угља у ЗП РиТЕ Угљевик а.д.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773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2400" dirty="0"/>
              <a:t>Према Закону о рударству (Сл. Гласник Републике Српске број:59/12), сва привредна друштва која врше или ће вршити експлоатацију угља, су била у обавези да прибаве концесију на одређено експлоатационо поље.</a:t>
            </a:r>
            <a:endParaRPr lang="en-US" sz="2400" dirty="0"/>
          </a:p>
          <a:p>
            <a:pPr marL="0" indent="0">
              <a:buNone/>
            </a:pPr>
            <a:r>
              <a:rPr lang="sr-Cyrl-RS" sz="2400" dirty="0"/>
              <a:t>С тим у вези Предузеће је потписало Уговор о концесији са Владом Републике Српске у октобру 2013. године на лежишту ПК „Богутово Село“ и ПК „Угљевик Исток 1“, а 2015. године је Предузеће од Министарства индустрије, енергетике и рударства добило Рјешење за експлоатационо поље угља на лежишту ПК „Богутово Село“ и ПК „Угљевик Исток 1“, бр 05.07/310-47-3/15 од 06.04.2015. године. Процијењене резерве угља су 47,6 милиона тона за рад ТЕ Угљевик до 2039.године.</a:t>
            </a:r>
            <a:endParaRPr lang="en-US" sz="2400" dirty="0"/>
          </a:p>
          <a:p>
            <a:pPr marL="0" indent="0">
              <a:buNone/>
            </a:pPr>
            <a:r>
              <a:rPr lang="sr-Cyrl-RS" sz="2400" dirty="0"/>
              <a:t>Површински коп </a:t>
            </a:r>
            <a:r>
              <a:rPr lang="sr-Cyrl-RS" sz="2400" dirty="0" smtClean="0"/>
              <a:t>„Богутово </a:t>
            </a:r>
            <a:r>
              <a:rPr lang="sr-Cyrl-RS" sz="2400" dirty="0"/>
              <a:t>Село“ припада угљевичко – прибојском басену мрког угља и представља руднички објекат намијењен за снабидјевање угљом термоенергетског система Угљевик снаге 300</a:t>
            </a:r>
            <a:r>
              <a:rPr lang="en-US" sz="2400" dirty="0"/>
              <a:t> MW.</a:t>
            </a:r>
          </a:p>
          <a:p>
            <a:pPr marL="0" indent="0">
              <a:buNone/>
            </a:pPr>
            <a:r>
              <a:rPr lang="sr-Cyrl-RS" sz="2400" dirty="0"/>
              <a:t>Пројектовани годишњи капацитет површинског копа „Богутово Село“ – Угљевик на производњи угља износи 1.750.000 тона. У редовној производњи је од 1984. године</a:t>
            </a:r>
            <a:r>
              <a:rPr lang="sr-Cyrl-R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74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1694"/>
            <a:ext cx="10515600" cy="46505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Пројекција производње угља у ЗП РиТЕ Угљевик а.д.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9568"/>
            <a:ext cx="10515600" cy="51735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Cyrl-RS" dirty="0" smtClean="0"/>
              <a:t>До 2017. године произведено је преко 48,8 милиона тона угља и откривке око 276 милиона </a:t>
            </a:r>
            <a:r>
              <a:rPr lang="sr-Latn-RS" dirty="0" smtClean="0"/>
              <a:t>m³čm.</a:t>
            </a:r>
            <a:endParaRPr lang="en-US" dirty="0" smtClean="0"/>
          </a:p>
          <a:p>
            <a:pPr marL="0" indent="0">
              <a:buNone/>
            </a:pPr>
            <a:r>
              <a:rPr lang="sr-Cyrl-RS" dirty="0" smtClean="0"/>
              <a:t>Детаљни преглед пројектованих рударских радова садржан је у пројектима: </a:t>
            </a:r>
            <a:endParaRPr lang="en-US" dirty="0" smtClean="0"/>
          </a:p>
          <a:p>
            <a:pPr lvl="0"/>
            <a:r>
              <a:rPr lang="sr-Cyrl-RS" dirty="0" smtClean="0"/>
              <a:t>Допунски рударски пројекат површинског копа „Богутово Село“, 2011. година (затварање копа)</a:t>
            </a:r>
            <a:endParaRPr lang="en-US" dirty="0" smtClean="0"/>
          </a:p>
          <a:p>
            <a:pPr marL="0" indent="0">
              <a:buNone/>
            </a:pPr>
            <a:r>
              <a:rPr lang="sr-Cyrl-RS" dirty="0" smtClean="0"/>
              <a:t>Пројектним рјешењем Допунског рударског пројекта, површинског копа „Богутово Село“ Угљевик, Пројектна рјешења (затварање копа) јун 2011. године, наведена је динамика обављања рударских радова на експлоатацији угља и откривци на површинском копу „Богутово Село“ по ревирима до краја експлоатације (2021. године).</a:t>
            </a:r>
            <a:endParaRPr lang="en-US" dirty="0" smtClean="0"/>
          </a:p>
          <a:p>
            <a:pPr lvl="0"/>
            <a:r>
              <a:rPr lang="sr-Cyrl-RS" dirty="0" smtClean="0"/>
              <a:t>Главни рударски пројекат ПК </a:t>
            </a:r>
            <a:r>
              <a:rPr lang="sr-Cyrl-RS" dirty="0" smtClean="0"/>
              <a:t>„Угљевик </a:t>
            </a:r>
            <a:r>
              <a:rPr lang="sr-Cyrl-RS" dirty="0" smtClean="0"/>
              <a:t>Исток 1“, 2015. година (1.750.000 </a:t>
            </a:r>
            <a:r>
              <a:rPr lang="sr-Latn-RS" dirty="0" smtClean="0"/>
              <a:t>t/god.</a:t>
            </a:r>
            <a:r>
              <a:rPr lang="sr-Cyrl-RS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sr-Cyrl-RS" dirty="0" smtClean="0"/>
              <a:t>Пројектним рјешењем Главног рударског пројекта, површинског копа „Угљевик Исток 1</a:t>
            </a:r>
            <a:r>
              <a:rPr lang="sr-Latn-RS" dirty="0" smtClean="0"/>
              <a:t>“</a:t>
            </a:r>
            <a:r>
              <a:rPr lang="sr-Cyrl-RS" dirty="0" smtClean="0"/>
              <a:t> Угљевик, 2015. године, наведена је динамика извођења рударских радова на експлоатацији угља и откривци на површинском копу од 2019. до краја експлоатације 2036. године.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7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024"/>
          </a:xfrm>
        </p:spPr>
        <p:txBody>
          <a:bodyPr>
            <a:normAutofit/>
          </a:bodyPr>
          <a:lstStyle/>
          <a:p>
            <a:r>
              <a:rPr lang="sr-Cyrl-RS" sz="1600" i="1" dirty="0">
                <a:latin typeface="Arial" panose="020B0604020202020204" pitchFamily="34" charset="0"/>
                <a:cs typeface="Arial" panose="020B0604020202020204" pitchFamily="34" charset="0"/>
              </a:rPr>
              <a:t>Табела 4 – Динамика експлоатације на ПК „Богутово Село“</a:t>
            </a:r>
            <a:r>
              <a:rPr lang="sr-Cyrl-R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62150"/>
            <a:ext cx="10271215" cy="543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717</Words>
  <Application>Microsoft Office PowerPoint</Application>
  <PresentationFormat>Custom</PresentationFormat>
  <Paragraphs>178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СТАЊЕ У СЕКТОРУ УГЉА У РС И ПЛАНОВИ ЗА БУДУЋНОСТ </vt:lpstr>
      <vt:lpstr>1. Приказ стања производње угља у БиХ-РС</vt:lpstr>
      <vt:lpstr>Слика 1 – Графички приказ производње угља у тонаma</vt:lpstr>
      <vt:lpstr> Табела 2 – Приказ производње угља у Републици Српској</vt:lpstr>
      <vt:lpstr>Слика 2 – графички приказ раста производње угља у Републици Српској од 1996 – 2017 године</vt:lpstr>
      <vt:lpstr>Табела 3 – Производња угља у РС и могућа производња у 2030. години</vt:lpstr>
      <vt:lpstr>2. Пројекција производње угља у ЗП РиТЕ Угљевик а.д.</vt:lpstr>
      <vt:lpstr>2. Пројекција производње угља у ЗП РиТЕ Угљевик а.д.</vt:lpstr>
      <vt:lpstr>Табела 4 – Динамика експлоатације на ПК „Богутово Село“:</vt:lpstr>
      <vt:lpstr>Табела 5 – Динамика експлоатације на ПК „Угљевик Исток 1“:</vt:lpstr>
      <vt:lpstr>ПК „Богутово Село“ - Угљевик</vt:lpstr>
      <vt:lpstr>ПК „Богутово Село“ - Угљевик</vt:lpstr>
      <vt:lpstr>        ПК „Богутово Село“ - Угљевик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СТАЊЕ У СЕКТОРУ УГЉА У РС И ПЛАНОВИ ЗА БУДУЋНОСТ</dc:title>
  <dc:creator>Svetlana</dc:creator>
  <cp:lastModifiedBy>jelica</cp:lastModifiedBy>
  <cp:revision>10</cp:revision>
  <dcterms:created xsi:type="dcterms:W3CDTF">2018-04-16T16:02:46Z</dcterms:created>
  <dcterms:modified xsi:type="dcterms:W3CDTF">2018-04-16T22:49:39Z</dcterms:modified>
</cp:coreProperties>
</file>