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7" r:id="rId2"/>
    <p:sldId id="290" r:id="rId3"/>
    <p:sldId id="455" r:id="rId4"/>
    <p:sldId id="442" r:id="rId5"/>
    <p:sldId id="441" r:id="rId6"/>
    <p:sldId id="424" r:id="rId7"/>
    <p:sldId id="425" r:id="rId8"/>
    <p:sldId id="444" r:id="rId9"/>
    <p:sldId id="470" r:id="rId10"/>
    <p:sldId id="456" r:id="rId11"/>
    <p:sldId id="432" r:id="rId12"/>
    <p:sldId id="457" r:id="rId13"/>
    <p:sldId id="458" r:id="rId14"/>
    <p:sldId id="461" r:id="rId15"/>
    <p:sldId id="450" r:id="rId16"/>
    <p:sldId id="448" r:id="rId17"/>
    <p:sldId id="390" r:id="rId18"/>
    <p:sldId id="449" r:id="rId19"/>
    <p:sldId id="447" r:id="rId20"/>
    <p:sldId id="368" r:id="rId21"/>
    <p:sldId id="462" r:id="rId22"/>
    <p:sldId id="463" r:id="rId23"/>
    <p:sldId id="452" r:id="rId24"/>
    <p:sldId id="437" r:id="rId25"/>
    <p:sldId id="465" r:id="rId26"/>
    <p:sldId id="453" r:id="rId27"/>
    <p:sldId id="467" r:id="rId28"/>
    <p:sldId id="469" r:id="rId29"/>
    <p:sldId id="468" r:id="rId30"/>
    <p:sldId id="466" r:id="rId31"/>
    <p:sldId id="421" r:id="rId3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7697B"/>
    <a:srgbClr val="0000E6"/>
    <a:srgbClr val="602E04"/>
    <a:srgbClr val="0000C4"/>
    <a:srgbClr val="2D177F"/>
    <a:srgbClr val="C05B08"/>
    <a:srgbClr val="3B3BFF"/>
    <a:srgbClr val="7171FF"/>
    <a:srgbClr val="005A58"/>
    <a:srgbClr val="CC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46" autoAdjust="0"/>
    <p:restoredTop sz="94660"/>
  </p:normalViewPr>
  <p:slideViewPr>
    <p:cSldViewPr>
      <p:cViewPr>
        <p:scale>
          <a:sx n="66" d="100"/>
          <a:sy n="66" d="100"/>
        </p:scale>
        <p:origin x="-374" y="-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Ljilja\Prezentacije\Beograd\Sl%203-8,9,10%20EE%202017%20veleprodajno%20trziste-AV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ers15\HomeFolders\ljiljana.hadzibabic\MyDocuments\001%20Izvestaji%20Agencije%20-%20publikacije\01%20Godisnji%20izvestaj\GOD%202016\00%20Finalne%20verzije\Slike\Slike%20za%20stampara\Sl%202-1,2%20%20E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7"/>
  <c:chart>
    <c:plotArea>
      <c:layout>
        <c:manualLayout>
          <c:layoutTarget val="inner"/>
          <c:xMode val="edge"/>
          <c:yMode val="edge"/>
          <c:x val="0.23299699174950939"/>
          <c:y val="3.4722222222222245E-2"/>
          <c:w val="0.72204919750390106"/>
          <c:h val="0.88620058856279349"/>
        </c:manualLayout>
      </c:layout>
      <c:barChart>
        <c:barDir val="bar"/>
        <c:grouping val="clustered"/>
        <c:ser>
          <c:idx val="0"/>
          <c:order val="0"/>
          <c:tx>
            <c:strRef>
              <c:f>'Slika 3-8'!$L$35</c:f>
              <c:strCache>
                <c:ptCount val="1"/>
                <c:pt idx="0">
                  <c:v>2017</c:v>
                </c:pt>
              </c:strCache>
            </c:strRef>
          </c:tx>
          <c:spPr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c:spPr>
          <c:dLbls>
            <c:dLbl>
              <c:idx val="4"/>
              <c:layout>
                <c:manualLayout>
                  <c:x val="6.7658998646820219E-3"/>
                  <c:y val="1.8939393939393936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3531799729364042E-2"/>
                  <c:y val="1.2626262626262642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'Slika 3-8'!$K$25:$K$33</c:f>
              <c:strCache>
                <c:ptCount val="9"/>
                <c:pt idx="0">
                  <c:v>Купљено на КиМ
 за потребе у Србији</c:v>
                </c:pt>
                <c:pt idx="1">
                  <c:v>Продаја на берзи</c:v>
                </c:pt>
                <c:pt idx="2">
                  <c:v>Купљено у Србији 
за потребе на КиМ</c:v>
                </c:pt>
                <c:pt idx="3">
                  <c:v>Куповина на берзи</c:v>
                </c:pt>
                <c:pt idx="4">
                  <c:v>Извоз </c:v>
                </c:pt>
                <c:pt idx="5">
                  <c:v>Увоз</c:v>
                </c:pt>
                <c:pt idx="6">
                  <c:v>Куповина/Продаја
 између снабдевача</c:v>
                </c:pt>
                <c:pt idx="7">
                  <c:v>Продаја на 
слободном тржишту</c:v>
                </c:pt>
                <c:pt idx="8">
                  <c:v>Транзит</c:v>
                </c:pt>
              </c:strCache>
            </c:strRef>
          </c:cat>
          <c:val>
            <c:numRef>
              <c:f>'Slika 3-8'!$L$25:$L$33</c:f>
              <c:numCache>
                <c:formatCode>#,##0</c:formatCode>
                <c:ptCount val="9"/>
                <c:pt idx="0">
                  <c:v>143</c:v>
                </c:pt>
                <c:pt idx="1">
                  <c:v>561</c:v>
                </c:pt>
                <c:pt idx="2">
                  <c:v>458</c:v>
                </c:pt>
                <c:pt idx="3">
                  <c:v>802</c:v>
                </c:pt>
                <c:pt idx="4">
                  <c:v>2502</c:v>
                </c:pt>
                <c:pt idx="5">
                  <c:v>3212</c:v>
                </c:pt>
                <c:pt idx="6">
                  <c:v>4034</c:v>
                </c:pt>
                <c:pt idx="7">
                  <c:v>12637</c:v>
                </c:pt>
                <c:pt idx="8">
                  <c:v>15051</c:v>
                </c:pt>
              </c:numCache>
            </c:numRef>
          </c:val>
        </c:ser>
        <c:ser>
          <c:idx val="1"/>
          <c:order val="1"/>
          <c:tx>
            <c:strRef>
              <c:f>'Slika 3-8'!$M$35</c:f>
              <c:strCache>
                <c:ptCount val="1"/>
                <c:pt idx="0">
                  <c:v>2016</c:v>
                </c:pt>
              </c:strCache>
            </c:strRef>
          </c:tx>
          <c:spPr>
            <a:gradFill flip="none"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  <a:tileRect/>
            </a:gradFill>
          </c:spPr>
          <c:dLbls>
            <c:dLbl>
              <c:idx val="3"/>
              <c:layout>
                <c:manualLayout>
                  <c:x val="2.2552999548940012E-3"/>
                  <c:y val="-9.4696969696970341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7658998646820219E-3"/>
                  <c:y val="-9.4696969696970341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1.2626262626262642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2552999548940012E-3"/>
                  <c:y val="-1.2626511174739525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'Slika 3-8'!$K$25:$K$33</c:f>
              <c:strCache>
                <c:ptCount val="9"/>
                <c:pt idx="0">
                  <c:v>Купљено на КиМ
 за потребе у Србији</c:v>
                </c:pt>
                <c:pt idx="1">
                  <c:v>Продаја на берзи</c:v>
                </c:pt>
                <c:pt idx="2">
                  <c:v>Купљено у Србији 
за потребе на КиМ</c:v>
                </c:pt>
                <c:pt idx="3">
                  <c:v>Куповина на берзи</c:v>
                </c:pt>
                <c:pt idx="4">
                  <c:v>Извоз </c:v>
                </c:pt>
                <c:pt idx="5">
                  <c:v>Увоз</c:v>
                </c:pt>
                <c:pt idx="6">
                  <c:v>Куповина/Продаја
 између снабдевача</c:v>
                </c:pt>
                <c:pt idx="7">
                  <c:v>Продаја на 
слободном тржишту</c:v>
                </c:pt>
                <c:pt idx="8">
                  <c:v>Транзит</c:v>
                </c:pt>
              </c:strCache>
            </c:strRef>
          </c:cat>
          <c:val>
            <c:numRef>
              <c:f>'Slika 3-8'!$M$25:$M$33</c:f>
              <c:numCache>
                <c:formatCode>#,##0</c:formatCode>
                <c:ptCount val="9"/>
                <c:pt idx="0">
                  <c:v>69</c:v>
                </c:pt>
                <c:pt idx="1">
                  <c:v>533</c:v>
                </c:pt>
                <c:pt idx="2">
                  <c:v>445</c:v>
                </c:pt>
                <c:pt idx="3">
                  <c:v>527</c:v>
                </c:pt>
                <c:pt idx="4">
                  <c:v>3696</c:v>
                </c:pt>
                <c:pt idx="5">
                  <c:v>1998</c:v>
                </c:pt>
                <c:pt idx="6">
                  <c:v>5190</c:v>
                </c:pt>
                <c:pt idx="7">
                  <c:v>11603</c:v>
                </c:pt>
                <c:pt idx="8">
                  <c:v>14179</c:v>
                </c:pt>
              </c:numCache>
            </c:numRef>
          </c:val>
        </c:ser>
        <c:gapWidth val="80"/>
        <c:axId val="91008000"/>
        <c:axId val="102387712"/>
      </c:barChart>
      <c:catAx>
        <c:axId val="9100800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800">
                <a:latin typeface="Arial Narrow" pitchFamily="34" charset="0"/>
              </a:defRPr>
            </a:pPr>
            <a:endParaRPr lang="en-US"/>
          </a:p>
        </c:txPr>
        <c:crossAx val="102387712"/>
        <c:crosses val="autoZero"/>
        <c:auto val="1"/>
        <c:lblAlgn val="ctr"/>
        <c:lblOffset val="100"/>
      </c:catAx>
      <c:valAx>
        <c:axId val="102387712"/>
        <c:scaling>
          <c:orientation val="minMax"/>
        </c:scaling>
        <c:axPos val="b"/>
        <c:majorGridlines/>
        <c:numFmt formatCode="#,##0" sourceLinked="1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91008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694225721784826"/>
          <c:y val="0.34716255468066581"/>
          <c:w val="8.4156477391545817E-2"/>
          <c:h val="0.11481214848144022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3315772206105775"/>
          <c:y val="0.11083625463790675"/>
          <c:w val="0.68405014458270652"/>
          <c:h val="0.86162519646523961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0EE-41C7-BCCA-1E8DD95CA849}"/>
              </c:ext>
            </c:extLst>
          </c:dPt>
          <c:dPt>
            <c:idx val="1"/>
            <c:spPr>
              <a:solidFill>
                <a:srgbClr val="72A2DC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0EE-41C7-BCCA-1E8DD95CA849}"/>
              </c:ext>
            </c:extLst>
          </c:dPt>
          <c:dPt>
            <c:idx val="2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0EE-41C7-BCCA-1E8DD95CA849}"/>
              </c:ext>
            </c:extLst>
          </c:dPt>
          <c:dPt>
            <c:idx val="3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0EE-41C7-BCCA-1E8DD95CA849}"/>
              </c:ext>
            </c:extLst>
          </c:dPt>
          <c:dLbls>
            <c:dLbl>
              <c:idx val="0"/>
              <c:layout>
                <c:manualLayout>
                  <c:x val="-5.5021066445641822E-2"/>
                  <c:y val="9.3508447294230995E-2"/>
                </c:manualLayout>
              </c:layout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0EE-41C7-BCCA-1E8DD95CA84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6788134041384514E-3"/>
                  <c:y val="-4.677299513567852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rgbClr val="2D177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0EE-41C7-BCCA-1E8DD95CA84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031668738776077"/>
                  <c:y val="1.0474986112348718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rgbClr val="2D177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0EE-41C7-BCCA-1E8DD95CA84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2965865536672803E-3"/>
                  <c:y val="3.4721498084167783E-3"/>
                </c:manualLayout>
              </c:layout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0EE-41C7-BCCA-1E8DD95CA84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'SL 2-1 EE'!$B$4:$B$7</c:f>
              <c:strCache>
                <c:ptCount val="4"/>
                <c:pt idx="0">
                  <c:v>Domaćinstva</c:v>
                </c:pt>
                <c:pt idx="1">
                  <c:v>Slobodno tržište</c:v>
                </c:pt>
                <c:pt idx="2">
                  <c:v>Rezervno snabdevanje</c:v>
                </c:pt>
                <c:pt idx="3">
                  <c:v>Mali kupci</c:v>
                </c:pt>
              </c:strCache>
            </c:strRef>
          </c:cat>
          <c:val>
            <c:numRef>
              <c:f>'SL 2-1 EE'!$C$4:$C$7</c:f>
              <c:numCache>
                <c:formatCode>General</c:formatCode>
                <c:ptCount val="4"/>
                <c:pt idx="0">
                  <c:v>48.3</c:v>
                </c:pt>
                <c:pt idx="1">
                  <c:v>43.3</c:v>
                </c:pt>
                <c:pt idx="2">
                  <c:v>0.70000000000000062</c:v>
                </c:pt>
                <c:pt idx="3">
                  <c:v>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0EE-41C7-BCCA-1E8DD95CA849}"/>
            </c:ext>
          </c:extLst>
        </c:ser>
        <c:firstSliceAng val="26"/>
      </c:pieChart>
      <c:spPr>
        <a:noFill/>
        <a:ln>
          <a:noFill/>
        </a:ln>
      </c:spPr>
    </c:plotArea>
    <c:plotVisOnly val="1"/>
    <c:dispBlanksAs val="zero"/>
  </c:chart>
  <c:spPr>
    <a:ln>
      <a:noFill/>
    </a:ln>
  </c:sp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0.86721</cdr:x>
      <cdr:y>0.84381</cdr:y>
    </cdr:from>
    <cdr:to>
      <cdr:x>0.99187</cdr:x>
      <cdr:y>0.97143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76800" y="3375660"/>
          <a:ext cx="701040" cy="5105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r-Latn-CS" sz="1200" b="1"/>
            <a:t>GWh</a:t>
          </a:r>
          <a:endParaRPr lang="en-US" sz="1200" b="1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88CBB-2DD2-4C1D-A8C7-822E502834A4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022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3022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6F898-DECF-4267-8D94-4DA753B716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7338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E8CF0-FECE-401D-9803-89126B658237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5" y="4716707"/>
            <a:ext cx="5438775" cy="446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30222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30222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509EF-FE05-4D41-9B23-F656CE646A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205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29785-2374-4A44-B5D6-2868FDAD69E2}" type="slidenum">
              <a:rPr lang="en-US" altLang="en-US" smtClean="0"/>
              <a:pPr/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32052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A80C-8EC4-4BDC-A48E-4235273F41CB}" type="datetime1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706A-FCBB-4084-8CC1-2CB329429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598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7F92-C552-4ABB-9C56-15255B314667}" type="datetime1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706A-FCBB-4084-8CC1-2CB329429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5879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A5F7-1E76-4384-9042-414700E451CB}" type="datetime1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706A-FCBB-4084-8CC1-2CB329429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0228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CE1F-C82A-4760-B17B-F90B0910494C}" type="datetime1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706A-FCBB-4084-8CC1-2CB329429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890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B1AF-9229-4939-8316-1F55E988B985}" type="datetime1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706A-FCBB-4084-8CC1-2CB329429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70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36C34-69DE-4B27-B99F-80E3BF54ECA1}" type="datetime1">
              <a:rPr lang="en-US" smtClean="0"/>
              <a:pPr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706A-FCBB-4084-8CC1-2CB329429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5262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2DE1C-4CD4-4F5F-80A5-34B50189E36E}" type="datetime1">
              <a:rPr lang="en-US" smtClean="0"/>
              <a:pPr/>
              <a:t>10/18/2018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706A-FCBB-4084-8CC1-2CB329429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3344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F339A-A000-4421-B1A0-F311E40F25E6}" type="datetime1">
              <a:rPr lang="en-US" smtClean="0"/>
              <a:pPr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706A-FCBB-4084-8CC1-2CB329429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0398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A0D-8AF4-4B19-AF73-4D01CC52E5B0}" type="datetime1">
              <a:rPr lang="en-US" smtClean="0"/>
              <a:pPr/>
              <a:t>10/18/2018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706A-FCBB-4084-8CC1-2CB329429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808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6F79-0B22-441E-95A9-E724C1DDC04C}" type="datetime1">
              <a:rPr lang="en-US" smtClean="0"/>
              <a:pPr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706A-FCBB-4084-8CC1-2CB329429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8586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4398-061A-437C-949E-BAE1F0221E51}" type="datetime1">
              <a:rPr lang="en-US" smtClean="0"/>
              <a:pPr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706A-FCBB-4084-8CC1-2CB329429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0959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DDAF0-A657-4892-B51B-062209C3E8D4}" type="datetime1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8706A-FCBB-4084-8CC1-2CB3294292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051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ljiljana.hadzibabic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www.aers.org.y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energy-community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7E9A7E-10C9-4750-BD3D-D885A8B155F8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28800"/>
            <a:ext cx="9144000" cy="609599"/>
          </a:xfrm>
        </p:spPr>
        <p:txBody>
          <a:bodyPr>
            <a:normAutofit fontScale="90000"/>
          </a:bodyPr>
          <a:lstStyle/>
          <a:p>
            <a:r>
              <a:rPr lang="pl-PL" sz="4000" dirty="0" smtClean="0"/>
              <a:t/>
            </a:r>
            <a:br>
              <a:rPr lang="pl-PL" sz="4000" dirty="0" smtClean="0"/>
            </a:br>
            <a:endParaRPr lang="en-US" sz="4000" dirty="0" smtClean="0">
              <a:solidFill>
                <a:srgbClr val="3333FF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638800"/>
            <a:ext cx="6400800" cy="533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x-none" sz="2000" b="1" dirty="0" smtClean="0">
                <a:solidFill>
                  <a:srgbClr val="0000E6"/>
                </a:solidFill>
              </a:rPr>
              <a:t>Beograd</a:t>
            </a:r>
            <a:r>
              <a:rPr lang="en-US" sz="2000" b="1" dirty="0" smtClean="0">
                <a:solidFill>
                  <a:srgbClr val="0000E6"/>
                </a:solidFill>
              </a:rPr>
              <a:t>,</a:t>
            </a:r>
            <a:r>
              <a:rPr lang="x-none" sz="2000" b="1" smtClean="0">
                <a:solidFill>
                  <a:srgbClr val="0000E6"/>
                </a:solidFill>
              </a:rPr>
              <a:t> </a:t>
            </a:r>
            <a:r>
              <a:rPr lang="sr-Latn-CS" sz="2000" b="1" dirty="0" smtClean="0">
                <a:solidFill>
                  <a:srgbClr val="0000E6"/>
                </a:solidFill>
              </a:rPr>
              <a:t>18</a:t>
            </a:r>
            <a:r>
              <a:rPr lang="x-none" sz="2000" b="1" smtClean="0">
                <a:solidFill>
                  <a:srgbClr val="0000E6"/>
                </a:solidFill>
              </a:rPr>
              <a:t>. </a:t>
            </a:r>
            <a:r>
              <a:rPr lang="sr-Latn-CS" sz="2000" b="1" dirty="0" smtClean="0">
                <a:solidFill>
                  <a:srgbClr val="0000E6"/>
                </a:solidFill>
              </a:rPr>
              <a:t>oktobra</a:t>
            </a:r>
            <a:r>
              <a:rPr lang="x-none" sz="2000" b="1" smtClean="0">
                <a:solidFill>
                  <a:srgbClr val="0000E6"/>
                </a:solidFill>
              </a:rPr>
              <a:t> </a:t>
            </a:r>
            <a:r>
              <a:rPr lang="en-US" sz="2000" b="1" dirty="0" smtClean="0">
                <a:solidFill>
                  <a:srgbClr val="0000E6"/>
                </a:solidFill>
              </a:rPr>
              <a:t>201</a:t>
            </a:r>
            <a:r>
              <a:rPr lang="sr-Latn-CS" sz="2000" b="1" dirty="0" smtClean="0">
                <a:solidFill>
                  <a:srgbClr val="0000E6"/>
                </a:solidFill>
              </a:rPr>
              <a:t>8</a:t>
            </a:r>
            <a:r>
              <a:rPr lang="en-US" sz="2000" b="1" dirty="0" smtClean="0">
                <a:solidFill>
                  <a:srgbClr val="0000E6"/>
                </a:solidFill>
              </a:rPr>
              <a:t>.</a:t>
            </a:r>
            <a:endParaRPr lang="en-US" sz="2000" b="1" i="1" dirty="0">
              <a:solidFill>
                <a:srgbClr val="0000E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209800" y="46482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algn="r" eaLnBrk="0" hangingPunct="0"/>
            <a:r>
              <a:rPr lang="en-US" sz="2400" b="1" i="1" dirty="0" smtClean="0">
                <a:solidFill>
                  <a:srgbClr val="CC00CC"/>
                </a:solidFill>
              </a:rPr>
              <a:t>Ljiljana Had</a:t>
            </a:r>
            <a:r>
              <a:rPr lang="x-none" sz="2400" b="1" i="1" smtClean="0">
                <a:solidFill>
                  <a:srgbClr val="CC00CC"/>
                </a:solidFill>
              </a:rPr>
              <a:t>žibabić</a:t>
            </a:r>
            <a:endParaRPr lang="x-none" sz="2400" b="1" i="1" dirty="0" smtClean="0">
              <a:solidFill>
                <a:srgbClr val="CC00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848350" cy="136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281940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3200" b="1" dirty="0" smtClean="0">
                <a:solidFill>
                  <a:srgbClr val="0000E6"/>
                </a:solidFill>
              </a:rPr>
              <a:t>Dokle se stiglo sa liberalizacijom </a:t>
            </a:r>
          </a:p>
          <a:p>
            <a:pPr algn="ctr"/>
            <a:r>
              <a:rPr lang="sr-Latn-CS" sz="3200" b="1" dirty="0" smtClean="0">
                <a:solidFill>
                  <a:srgbClr val="0000E6"/>
                </a:solidFill>
              </a:rPr>
              <a:t>tržišta električne energije</a:t>
            </a:r>
            <a:endParaRPr lang="en-US" sz="3200" b="1" dirty="0">
              <a:solidFill>
                <a:srgbClr val="0000E6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38400"/>
            <a:ext cx="8667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6136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838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r-Latn-CS" sz="4800" b="1" dirty="0" smtClean="0">
                <a:solidFill>
                  <a:srgbClr val="0000FF"/>
                </a:solidFill>
              </a:rPr>
              <a:t>Aktuelno stanje na tržištu EE</a:t>
            </a:r>
          </a:p>
          <a:p>
            <a:pPr algn="ctr">
              <a:buNone/>
            </a:pPr>
            <a:r>
              <a:rPr lang="sr-Latn-CS" sz="4800" b="1" dirty="0" smtClean="0">
                <a:solidFill>
                  <a:srgbClr val="0000FF"/>
                </a:solidFill>
              </a:rPr>
              <a:t>u WB6</a:t>
            </a:r>
            <a:endParaRPr lang="en-US" sz="4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706A-FCBB-4084-8CC1-2CB3294292C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" y="533400"/>
            <a:ext cx="8153400" cy="76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2" y="76200"/>
            <a:ext cx="9144000" cy="609600"/>
          </a:xfrm>
        </p:spPr>
        <p:txBody>
          <a:bodyPr>
            <a:noAutofit/>
          </a:bodyPr>
          <a:lstStyle/>
          <a:p>
            <a:pPr lvl="1" algn="ctr"/>
            <a:r>
              <a:rPr lang="sr-Latn-CS" sz="3600" b="1" dirty="0" smtClean="0">
                <a:solidFill>
                  <a:srgbClr val="CC00CC"/>
                </a:solidFill>
              </a:rPr>
              <a:t>Članice</a:t>
            </a:r>
            <a:r>
              <a:rPr lang="x-none" sz="3600" b="1" smtClean="0">
                <a:solidFill>
                  <a:srgbClr val="CC00CC"/>
                </a:solidFill>
              </a:rPr>
              <a:t> </a:t>
            </a:r>
            <a:r>
              <a:rPr lang="x-none" sz="3600" b="1" dirty="0" smtClean="0">
                <a:solidFill>
                  <a:srgbClr val="CC00CC"/>
                </a:solidFill>
              </a:rPr>
              <a:t>WB-6 u 2016.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42260" y="685800"/>
            <a:ext cx="8153400" cy="76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31C8706A-FCBB-4084-8CC1-2CB3294292C4}" type="slidenum">
              <a:rPr lang="en-US" sz="1600" smtClean="0">
                <a:solidFill>
                  <a:schemeClr val="tx1"/>
                </a:solidFill>
              </a:rPr>
              <a:pPr/>
              <a:t>11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615582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 dirty="0" smtClean="0">
                <a:solidFill>
                  <a:srgbClr val="3B3BFF"/>
                </a:solidFill>
              </a:rPr>
              <a:t>WB-6 u 2016.</a:t>
            </a:r>
          </a:p>
          <a:p>
            <a:r>
              <a:rPr lang="x-none" sz="2400" b="1" dirty="0" smtClean="0">
                <a:solidFill>
                  <a:srgbClr val="3B3BFF"/>
                </a:solidFill>
              </a:rPr>
              <a:t>Proizvodnja	  74,6 TWh</a:t>
            </a:r>
          </a:p>
          <a:p>
            <a:r>
              <a:rPr lang="x-none" sz="2400" b="1" dirty="0" smtClean="0">
                <a:solidFill>
                  <a:srgbClr val="3B3BFF"/>
                </a:solidFill>
              </a:rPr>
              <a:t>Fin. Potrošnja    58,3 TWh</a:t>
            </a:r>
            <a:endParaRPr lang="en-US" sz="2400" b="1" dirty="0">
              <a:solidFill>
                <a:srgbClr val="3B3B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05600" y="5715000"/>
            <a:ext cx="223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1400" dirty="0" smtClean="0"/>
              <a:t>Podaci: Godišnji izveštaj </a:t>
            </a:r>
            <a:r>
              <a:rPr lang="sr-Latn-CS" sz="1400" dirty="0" err="1" smtClean="0"/>
              <a:t>EnZ</a:t>
            </a:r>
            <a:endParaRPr lang="en-US" sz="1400" dirty="0"/>
          </a:p>
        </p:txBody>
      </p:sp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914609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050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8610599" cy="533400"/>
          </a:xfrm>
        </p:spPr>
        <p:txBody>
          <a:bodyPr>
            <a:noAutofit/>
          </a:bodyPr>
          <a:lstStyle/>
          <a:p>
            <a:pPr lvl="1" algn="ctr"/>
            <a:r>
              <a:rPr lang="sr-Latn-CS" sz="3600" b="1" dirty="0" smtClean="0">
                <a:solidFill>
                  <a:srgbClr val="CC00CC"/>
                </a:solidFill>
              </a:rPr>
              <a:t>Bilateralno tržište u WB6</a:t>
            </a:r>
            <a:endParaRPr lang="x-none" sz="3600" b="1" dirty="0" smtClean="0">
              <a:solidFill>
                <a:srgbClr val="CC00CC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685800"/>
            <a:ext cx="8153400" cy="76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706A-FCBB-4084-8CC1-2CB3294292C4}" type="slidenum">
              <a:rPr lang="en-US" sz="1600" smtClean="0">
                <a:solidFill>
                  <a:schemeClr val="tx1"/>
                </a:solidFill>
              </a:rPr>
              <a:pPr/>
              <a:t>12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type="subTitle" idx="1"/>
          </p:nvPr>
        </p:nvSpPr>
        <p:spPr>
          <a:xfrm>
            <a:off x="304800" y="838200"/>
            <a:ext cx="8839200" cy="5867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371600" indent="-909638" algn="just"/>
            <a:endParaRPr lang="bs-Latn-BA" sz="105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313" lvl="4" indent="-636588" algn="l">
              <a:spcBef>
                <a:spcPts val="1000"/>
              </a:spcBef>
              <a:buClr>
                <a:srgbClr val="0000E6"/>
              </a:buClr>
              <a:buSzPct val="85000"/>
            </a:pPr>
            <a:endParaRPr lang="x-none" sz="2800" dirty="0" smtClean="0">
              <a:solidFill>
                <a:srgbClr val="0000E6"/>
              </a:solidFill>
            </a:endParaRPr>
          </a:p>
          <a:p>
            <a:pPr marL="442913" lvl="4" indent="271463" algn="l">
              <a:spcBef>
                <a:spcPts val="1000"/>
              </a:spcBef>
              <a:buClr>
                <a:srgbClr val="0000E6"/>
              </a:buClr>
              <a:buSzPct val="85000"/>
            </a:pPr>
            <a:endParaRPr lang="x-none" sz="41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762000"/>
            <a:ext cx="8763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/>
            <a:r>
              <a:rPr lang="sr-Latn-CS" sz="2800" dirty="0" smtClean="0">
                <a:solidFill>
                  <a:srgbClr val="0000E6"/>
                </a:solidFill>
              </a:rPr>
              <a:t>Prosečni stepen otvorenosti tržišta je 28,5% </a:t>
            </a:r>
            <a:r>
              <a:rPr lang="sr-Latn-CS" sz="2400" dirty="0" smtClean="0">
                <a:solidFill>
                  <a:srgbClr val="0000E6"/>
                </a:solidFill>
              </a:rPr>
              <a:t>(veliki udeo potrošnje domaćinstava i malih kupaca).  </a:t>
            </a:r>
          </a:p>
          <a:p>
            <a:pPr marL="36000"/>
            <a:r>
              <a:rPr lang="sr-Latn-CS" sz="2800" dirty="0" smtClean="0">
                <a:solidFill>
                  <a:srgbClr val="0000E6"/>
                </a:solidFill>
              </a:rPr>
              <a:t>Finalna potrošnja u WB6 je 59,7 </a:t>
            </a:r>
            <a:r>
              <a:rPr lang="sr-Latn-CS" sz="2800" b="1" dirty="0" err="1" smtClean="0">
                <a:solidFill>
                  <a:srgbClr val="0000E6"/>
                </a:solidFill>
              </a:rPr>
              <a:t>TWh</a:t>
            </a:r>
            <a:r>
              <a:rPr lang="sr-Latn-CS" sz="2800" b="1" dirty="0" smtClean="0">
                <a:solidFill>
                  <a:srgbClr val="0000E6"/>
                </a:solidFill>
              </a:rPr>
              <a:t>, </a:t>
            </a:r>
            <a:r>
              <a:rPr lang="sr-Latn-CS" sz="2800" dirty="0" smtClean="0">
                <a:solidFill>
                  <a:srgbClr val="0000E6"/>
                </a:solidFill>
              </a:rPr>
              <a:t>na slobodnom tržištu je </a:t>
            </a:r>
            <a:r>
              <a:rPr lang="sr-Latn-CS" sz="2800" b="1" dirty="0" smtClean="0">
                <a:solidFill>
                  <a:srgbClr val="0000E6"/>
                </a:solidFill>
              </a:rPr>
              <a:t>17 </a:t>
            </a:r>
            <a:r>
              <a:rPr lang="sr-Latn-CS" sz="2800" b="1" dirty="0" err="1" smtClean="0">
                <a:solidFill>
                  <a:srgbClr val="0000E6"/>
                </a:solidFill>
              </a:rPr>
              <a:t>TWh</a:t>
            </a:r>
            <a:r>
              <a:rPr lang="sr-Latn-CS" sz="2800" b="1" dirty="0" smtClean="0">
                <a:solidFill>
                  <a:srgbClr val="0000E6"/>
                </a:solidFill>
              </a:rPr>
              <a:t>, </a:t>
            </a:r>
            <a:r>
              <a:rPr lang="sr-Latn-CS" sz="2800" dirty="0" smtClean="0">
                <a:solidFill>
                  <a:srgbClr val="0000E6"/>
                </a:solidFill>
              </a:rPr>
              <a:t>od toga je 12,5 </a:t>
            </a:r>
            <a:r>
              <a:rPr lang="sr-Latn-CS" sz="2800" dirty="0" err="1" smtClean="0">
                <a:solidFill>
                  <a:srgbClr val="0000E6"/>
                </a:solidFill>
              </a:rPr>
              <a:t>TWh</a:t>
            </a:r>
            <a:r>
              <a:rPr lang="sr-Latn-CS" sz="2800" dirty="0" smtClean="0">
                <a:solidFill>
                  <a:srgbClr val="0000E6"/>
                </a:solidFill>
              </a:rPr>
              <a:t> ili 73,5 % u Srbiji.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438400"/>
            <a:ext cx="5867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8685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3999" cy="609600"/>
          </a:xfrm>
        </p:spPr>
        <p:txBody>
          <a:bodyPr>
            <a:noAutofit/>
          </a:bodyPr>
          <a:lstStyle/>
          <a:p>
            <a:r>
              <a:rPr lang="sr-Latn-CS" b="1" dirty="0" smtClean="0">
                <a:solidFill>
                  <a:srgbClr val="CC00CC"/>
                </a:solidFill>
              </a:rPr>
              <a:t>Spot </a:t>
            </a:r>
            <a:r>
              <a:rPr lang="sr-Latn-CS" b="1" dirty="0" err="1" smtClean="0">
                <a:solidFill>
                  <a:srgbClr val="CC00CC"/>
                </a:solidFill>
              </a:rPr>
              <a:t>market</a:t>
            </a:r>
            <a:r>
              <a:rPr lang="sr-Latn-CS" b="1" dirty="0" smtClean="0">
                <a:solidFill>
                  <a:srgbClr val="CC00CC"/>
                </a:solidFill>
              </a:rPr>
              <a:t> u WB6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609600"/>
            <a:ext cx="8153400" cy="76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706A-FCBB-4084-8CC1-2CB3294292C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92402"/>
            <a:ext cx="7086600" cy="616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0482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838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r-Latn-CS" sz="4800" b="1" dirty="0" smtClean="0">
                <a:solidFill>
                  <a:srgbClr val="0000FF"/>
                </a:solidFill>
              </a:rPr>
              <a:t>Aktuelno stanje na tržištu EE</a:t>
            </a:r>
          </a:p>
          <a:p>
            <a:pPr algn="ctr">
              <a:buNone/>
            </a:pPr>
            <a:r>
              <a:rPr lang="sr-Latn-CS" sz="4800" b="1" dirty="0" smtClean="0">
                <a:solidFill>
                  <a:srgbClr val="0000FF"/>
                </a:solidFill>
              </a:rPr>
              <a:t>u Srbiji</a:t>
            </a:r>
            <a:endParaRPr lang="en-US" sz="4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706A-FCBB-4084-8CC1-2CB3294292C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" y="533400"/>
            <a:ext cx="8153400" cy="76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685800"/>
            <a:ext cx="8153400" cy="76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76192474"/>
              </p:ext>
            </p:extLst>
          </p:nvPr>
        </p:nvGraphicFramePr>
        <p:xfrm>
          <a:off x="152400" y="899160"/>
          <a:ext cx="8839200" cy="5151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315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sr-Latn-CS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UČESNIK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sr-Latn-CS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Broj </a:t>
                      </a:r>
                      <a:endParaRPr lang="sr-Latn-C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sr-Latn-CS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licenciranih</a:t>
                      </a:r>
                      <a:endParaRPr lang="en-US" sz="20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r>
                        <a:rPr lang="x-none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Proizvođač</a:t>
                      </a:r>
                      <a:endParaRPr lang="en-US" sz="2400" b="1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sr-Latn-CS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en-US" sz="2400" b="1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x-none" sz="2400" b="1" kern="120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Snabdevač</a:t>
                      </a:r>
                      <a:r>
                        <a:rPr lang="x-none" sz="2400" kern="120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sr-Latn-CS" sz="24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x-none" sz="2000" kern="120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licenciran </a:t>
                      </a:r>
                      <a:r>
                        <a:rPr lang="x-none" sz="20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za snabdevanje na </a:t>
                      </a:r>
                      <a:r>
                        <a:rPr lang="x-none" sz="2000" kern="120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veliko+krajnjeg kupca</a:t>
                      </a:r>
                      <a:r>
                        <a:rPr lang="sr-Latn-CS" sz="20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sr-Latn-CS" sz="20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r-Latn-CS" sz="20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r>
                        <a:rPr lang="sr-Latn-CS" sz="20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je snabdevalo krajnje kupce u 2017</a:t>
                      </a:r>
                      <a:endParaRPr lang="sr-Latn-CS" sz="24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sr-Latn-CS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  <a:endParaRPr lang="en-US" sz="2400" b="1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0980351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538163" marR="0" lvl="1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x-none" sz="2000" b="0" kern="1200" smtClean="0">
                          <a:solidFill>
                            <a:srgbClr val="0099CC"/>
                          </a:solidFill>
                          <a:latin typeface="+mn-lt"/>
                          <a:ea typeface="+mn-ea"/>
                          <a:cs typeface="+mn-cs"/>
                        </a:rPr>
                        <a:t>Garantovani snabdevač</a:t>
                      </a:r>
                      <a:r>
                        <a:rPr lang="sr-Latn-CS" sz="2000" b="0" kern="1200" dirty="0" smtClean="0">
                          <a:solidFill>
                            <a:srgbClr val="0099CC"/>
                          </a:solidFill>
                          <a:latin typeface="+mn-lt"/>
                          <a:ea typeface="+mn-ea"/>
                          <a:cs typeface="+mn-cs"/>
                        </a:rPr>
                        <a:t>  (domaćinstva i mali kupci)</a:t>
                      </a:r>
                      <a:endParaRPr lang="en-US" sz="2000" b="0" kern="1200" dirty="0" smtClean="0">
                        <a:solidFill>
                          <a:srgbClr val="0099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x-none" sz="2000" b="1" kern="1200" smtClean="0">
                          <a:solidFill>
                            <a:srgbClr val="0099CC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x-none" sz="2000" b="0" kern="1200" smtClean="0">
                          <a:solidFill>
                            <a:srgbClr val="0099CC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sr-Latn-CS" sz="2000" b="0" kern="1200" dirty="0" smtClean="0">
                          <a:solidFill>
                            <a:srgbClr val="0099CC"/>
                          </a:solidFill>
                          <a:latin typeface="+mn-lt"/>
                          <a:ea typeface="+mn-ea"/>
                          <a:cs typeface="+mn-cs"/>
                        </a:rPr>
                        <a:t>JP </a:t>
                      </a:r>
                      <a:r>
                        <a:rPr lang="x-none" sz="2000" b="0" kern="1200" smtClean="0">
                          <a:solidFill>
                            <a:srgbClr val="0099CC"/>
                          </a:solidFill>
                          <a:latin typeface="+mn-lt"/>
                          <a:ea typeface="+mn-ea"/>
                          <a:cs typeface="+mn-cs"/>
                        </a:rPr>
                        <a:t>EPS</a:t>
                      </a:r>
                      <a:r>
                        <a:rPr lang="x-none" sz="2000" b="0" kern="1200" dirty="0" smtClean="0">
                          <a:solidFill>
                            <a:srgbClr val="0099CC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000" b="0" kern="1200" dirty="0">
                        <a:solidFill>
                          <a:srgbClr val="0099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1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x-none" sz="2000" b="0" kern="1200" smtClean="0">
                          <a:solidFill>
                            <a:srgbClr val="0099CC"/>
                          </a:solidFill>
                          <a:latin typeface="+mn-lt"/>
                          <a:ea typeface="+mn-ea"/>
                          <a:cs typeface="+mn-cs"/>
                        </a:rPr>
                        <a:t>Rezervni snabdevač</a:t>
                      </a:r>
                      <a:r>
                        <a:rPr lang="sr-Latn-CS" sz="2000" b="0" kern="1200" dirty="0" smtClean="0">
                          <a:solidFill>
                            <a:srgbClr val="0099CC"/>
                          </a:solidFill>
                          <a:latin typeface="+mn-lt"/>
                          <a:ea typeface="+mn-ea"/>
                          <a:cs typeface="+mn-cs"/>
                        </a:rPr>
                        <a:t> (industrija)</a:t>
                      </a:r>
                      <a:endParaRPr lang="en-US" sz="2000" b="0" kern="1200" dirty="0" smtClean="0">
                        <a:solidFill>
                          <a:srgbClr val="0099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x-none" sz="2000" b="1" kern="1200" smtClean="0">
                          <a:solidFill>
                            <a:srgbClr val="0099CC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x-none" sz="2000" b="0" kern="1200" smtClean="0">
                          <a:solidFill>
                            <a:srgbClr val="0099CC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sr-Latn-CS" sz="2000" b="0" kern="1200" dirty="0" smtClean="0">
                          <a:solidFill>
                            <a:srgbClr val="0099CC"/>
                          </a:solidFill>
                          <a:latin typeface="+mn-lt"/>
                          <a:ea typeface="+mn-ea"/>
                          <a:cs typeface="+mn-cs"/>
                        </a:rPr>
                        <a:t>JP </a:t>
                      </a:r>
                      <a:r>
                        <a:rPr lang="x-none" sz="2000" b="0" kern="1200" smtClean="0">
                          <a:solidFill>
                            <a:srgbClr val="0099CC"/>
                          </a:solidFill>
                          <a:latin typeface="+mn-lt"/>
                          <a:ea typeface="+mn-ea"/>
                          <a:cs typeface="+mn-cs"/>
                        </a:rPr>
                        <a:t>EPS</a:t>
                      </a:r>
                      <a:r>
                        <a:rPr lang="x-none" sz="2000" b="0" kern="1200" dirty="0" smtClean="0">
                          <a:solidFill>
                            <a:srgbClr val="0099CC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000" b="0" kern="1200" dirty="0">
                        <a:solidFill>
                          <a:srgbClr val="0099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x-none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Snabdevač na veliko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sr-Latn-CS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  <a:endParaRPr lang="x-none" sz="2400" b="1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x-none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Krajnji kupac</a:t>
                      </a:r>
                      <a:endParaRPr lang="en-US" sz="2400" b="1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sr-Latn-CS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_</a:t>
                      </a:r>
                      <a:endParaRPr lang="en-US" sz="2400" b="1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728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x-none" sz="2400" b="0" smtClean="0">
                          <a:solidFill>
                            <a:srgbClr val="0070C0"/>
                          </a:solidFill>
                        </a:rPr>
                        <a:t>Operator</a:t>
                      </a:r>
                      <a:r>
                        <a:rPr lang="sr-Latn-CS" sz="2400" b="0" dirty="0" smtClean="0">
                          <a:solidFill>
                            <a:srgbClr val="0070C0"/>
                          </a:solidFill>
                        </a:rPr>
                        <a:t>i</a:t>
                      </a:r>
                      <a:r>
                        <a:rPr lang="x-none" sz="2400" b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sr-Latn-CS" sz="2400" b="0" dirty="0" smtClean="0">
                          <a:solidFill>
                            <a:srgbClr val="0070C0"/>
                          </a:solidFill>
                        </a:rPr>
                        <a:t>mrežnih</a:t>
                      </a:r>
                      <a:r>
                        <a:rPr lang="x-none" sz="2400" b="0" smtClean="0">
                          <a:solidFill>
                            <a:srgbClr val="0070C0"/>
                          </a:solidFill>
                        </a:rPr>
                        <a:t> sistema </a:t>
                      </a:r>
                      <a:r>
                        <a:rPr lang="x-none" sz="2400" b="0" smtClean="0">
                          <a:solidFill>
                            <a:srgbClr val="215A69"/>
                          </a:solidFill>
                        </a:rPr>
                        <a:t>- </a:t>
                      </a:r>
                      <a:r>
                        <a:rPr lang="x-none" sz="20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 obezbeđivanje sigurnog </a:t>
                      </a:r>
                      <a:r>
                        <a:rPr lang="sr-Latn-C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x-none" sz="20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rada sistema</a:t>
                      </a:r>
                      <a:r>
                        <a:rPr lang="sr-Latn-C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sr-Latn-C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x-none" sz="20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sistemskih </a:t>
                      </a:r>
                      <a:r>
                        <a:rPr lang="x-none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usluga, </a:t>
                      </a:r>
                      <a:r>
                        <a:rPr lang="x-none" sz="20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balansiranje sistema i </a:t>
                      </a:r>
                      <a:r>
                        <a:rPr lang="x-none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 nadoknadu </a:t>
                      </a:r>
                      <a:r>
                        <a:rPr lang="x-none" sz="20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gubitaka </a:t>
                      </a:r>
                      <a:r>
                        <a:rPr lang="sr-Latn-C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energije </a:t>
                      </a:r>
                      <a:r>
                        <a:rPr lang="x-none" sz="20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 </a:t>
                      </a:r>
                      <a:r>
                        <a:rPr lang="sr-Latn-C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mreži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sr-Latn-CS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2400" b="1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x-none" sz="2400" b="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2400" b="0" kern="120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perator</a:t>
                      </a:r>
                      <a:r>
                        <a:rPr lang="x-none" sz="2400" b="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tržišta (</a:t>
                      </a:r>
                      <a:r>
                        <a:rPr lang="x-none" sz="2400" b="0" kern="120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SEEPEX)</a:t>
                      </a:r>
                      <a:endParaRPr lang="en-US" sz="2400" b="0" kern="1200" dirty="0" smtClean="0">
                        <a:solidFill>
                          <a:srgbClr val="215A6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sr-Latn-CS" sz="24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2400" b="1" kern="1200" dirty="0" smtClean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11815883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71055" y="1524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/>
            <a:r>
              <a:rPr lang="x-none" sz="3600" b="1" dirty="0">
                <a:solidFill>
                  <a:srgbClr val="CC00CC"/>
                </a:solidFill>
                <a:latin typeface="+mj-lt"/>
                <a:ea typeface="+mj-ea"/>
                <a:cs typeface="+mj-cs"/>
              </a:rPr>
              <a:t>Učesnici na tržištu </a:t>
            </a:r>
            <a:r>
              <a:rPr lang="x-none" sz="3600" b="1" dirty="0" smtClean="0">
                <a:solidFill>
                  <a:srgbClr val="CC00CC"/>
                </a:solidFill>
                <a:latin typeface="+mj-lt"/>
                <a:ea typeface="+mj-ea"/>
                <a:cs typeface="+mj-cs"/>
              </a:rPr>
              <a:t>EE u Srbiji</a:t>
            </a:r>
            <a:endParaRPr lang="en-US" sz="3600" b="1" dirty="0">
              <a:solidFill>
                <a:srgbClr val="CC00C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706A-FCBB-4084-8CC1-2CB3294292C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284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502" y="152400"/>
            <a:ext cx="7772400" cy="609600"/>
          </a:xfrm>
        </p:spPr>
        <p:txBody>
          <a:bodyPr>
            <a:noAutofit/>
          </a:bodyPr>
          <a:lstStyle/>
          <a:p>
            <a:pPr lvl="1" algn="ctr"/>
            <a:r>
              <a:rPr lang="sr-Latn-CS" sz="3600" b="1" dirty="0" smtClean="0">
                <a:solidFill>
                  <a:srgbClr val="CC00CC"/>
                </a:solidFill>
              </a:rPr>
              <a:t>T</a:t>
            </a:r>
            <a:r>
              <a:rPr lang="x-none" sz="3600" b="1" smtClean="0">
                <a:solidFill>
                  <a:srgbClr val="CC00CC"/>
                </a:solidFill>
              </a:rPr>
              <a:t>ržišt</a:t>
            </a:r>
            <a:r>
              <a:rPr lang="sr-Latn-CS" sz="3600" b="1" dirty="0" smtClean="0">
                <a:solidFill>
                  <a:srgbClr val="CC00CC"/>
                </a:solidFill>
              </a:rPr>
              <a:t>e</a:t>
            </a:r>
            <a:r>
              <a:rPr lang="x-none" sz="3600" b="1" smtClean="0">
                <a:solidFill>
                  <a:srgbClr val="CC00CC"/>
                </a:solidFill>
              </a:rPr>
              <a:t> EE</a:t>
            </a:r>
            <a:endParaRPr lang="x-none" sz="3600" b="1" dirty="0" smtClean="0">
              <a:solidFill>
                <a:srgbClr val="CC00CC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09600" y="762000"/>
            <a:ext cx="8153400" cy="76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706A-FCBB-4084-8CC1-2CB3294292C4}" type="slidenum">
              <a:rPr lang="en-US" sz="1600" smtClean="0">
                <a:solidFill>
                  <a:schemeClr val="tx1"/>
                </a:solidFill>
              </a:rPr>
              <a:pPr/>
              <a:t>16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8534400" cy="5486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371600" indent="-909638" algn="just"/>
            <a:endParaRPr lang="bs-Latn-BA" sz="105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888" lvl="3" indent="-538163" algn="l">
              <a:spcBef>
                <a:spcPts val="600"/>
              </a:spcBef>
              <a:buClr>
                <a:srgbClr val="0000E6"/>
              </a:buClr>
              <a:buSzPct val="85000"/>
              <a:buFont typeface="Arial" panose="020B0604020202020204" pitchFamily="34" charset="0"/>
              <a:buChar char="•"/>
            </a:pPr>
            <a:r>
              <a:rPr lang="sr-Latn-CS" sz="3200" b="1" dirty="0" smtClean="0">
                <a:solidFill>
                  <a:srgbClr val="2D1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3200" b="1" smtClean="0">
                <a:solidFill>
                  <a:srgbClr val="2D1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Veleprodajno</a:t>
            </a:r>
            <a:endParaRPr lang="sr-Latn-CS" sz="3200" b="1" dirty="0" smtClean="0">
              <a:solidFill>
                <a:srgbClr val="2D17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8888" lvl="5" indent="-452438" algn="l">
              <a:spcBef>
                <a:spcPts val="600"/>
              </a:spcBef>
              <a:buClr>
                <a:srgbClr val="0000E6"/>
              </a:buClr>
              <a:buSzPct val="85000"/>
              <a:buFont typeface="Symbol" pitchFamily="18" charset="2"/>
              <a:buChar char="-"/>
              <a:tabLst>
                <a:tab pos="1258888" algn="l"/>
              </a:tabLst>
            </a:pPr>
            <a:r>
              <a:rPr lang="sr-Latn-CS" sz="3200" b="1" dirty="0" smtClean="0">
                <a:solidFill>
                  <a:srgbClr val="000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Slobodno</a:t>
            </a:r>
          </a:p>
          <a:p>
            <a:pPr marL="892175" lvl="3" indent="-806450" algn="l">
              <a:spcBef>
                <a:spcPts val="600"/>
              </a:spcBef>
              <a:buClr>
                <a:srgbClr val="0000E6"/>
              </a:buClr>
              <a:buSzPct val="85000"/>
              <a:buFont typeface="Arial" panose="020B0604020202020204" pitchFamily="34" charset="0"/>
              <a:buChar char="•"/>
            </a:pPr>
            <a:endParaRPr lang="x-none" sz="3200" b="1" dirty="0" smtClean="0">
              <a:solidFill>
                <a:srgbClr val="2D17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888" lvl="3" indent="-538163" algn="l">
              <a:spcBef>
                <a:spcPts val="600"/>
              </a:spcBef>
              <a:buClr>
                <a:srgbClr val="0000E6"/>
              </a:buClr>
              <a:buSzPct val="85000"/>
              <a:buFont typeface="Arial" panose="020B0604020202020204" pitchFamily="34" charset="0"/>
              <a:buChar char="•"/>
            </a:pPr>
            <a:r>
              <a:rPr lang="x-none" sz="3200" b="1" smtClean="0">
                <a:solidFill>
                  <a:srgbClr val="2D1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Maloprodajno</a:t>
            </a:r>
            <a:endParaRPr lang="sr-Latn-CS" sz="3200" b="1" dirty="0" smtClean="0">
              <a:solidFill>
                <a:srgbClr val="2D17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8888" lvl="5" indent="-452438" algn="l">
              <a:spcBef>
                <a:spcPts val="600"/>
              </a:spcBef>
              <a:buClr>
                <a:srgbClr val="0000E6"/>
              </a:buClr>
              <a:buSzPct val="85000"/>
              <a:buFont typeface="Symbol" pitchFamily="18" charset="2"/>
              <a:buChar char="-"/>
              <a:tabLst>
                <a:tab pos="1258888" algn="l"/>
              </a:tabLst>
            </a:pPr>
            <a:r>
              <a:rPr lang="sr-Latn-CS" sz="3200" b="1" dirty="0" smtClean="0">
                <a:solidFill>
                  <a:srgbClr val="000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Slobodno</a:t>
            </a:r>
          </a:p>
          <a:p>
            <a:pPr marL="1258888" lvl="5" indent="-452438" algn="l">
              <a:spcBef>
                <a:spcPts val="600"/>
              </a:spcBef>
              <a:buClr>
                <a:srgbClr val="0000E6"/>
              </a:buClr>
              <a:buSzPct val="85000"/>
              <a:buFont typeface="Symbol" pitchFamily="18" charset="2"/>
              <a:buChar char="-"/>
              <a:tabLst>
                <a:tab pos="1258888" algn="l"/>
              </a:tabLst>
            </a:pPr>
            <a:r>
              <a:rPr lang="sr-Latn-C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Regulisano</a:t>
            </a:r>
            <a:endParaRPr lang="x-none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lvl="5" indent="-361950" algn="l">
              <a:spcBef>
                <a:spcPts val="1200"/>
              </a:spcBef>
              <a:buClr>
                <a:srgbClr val="0000E6"/>
              </a:buClr>
              <a:buSzPct val="85000"/>
              <a:buFont typeface="Wingdings" panose="05000000000000000000" pitchFamily="2" charset="2"/>
              <a:buChar char="§"/>
            </a:pPr>
            <a:endParaRPr lang="sr-Latn-CS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5" indent="-6350" algn="l">
              <a:spcBef>
                <a:spcPts val="1200"/>
              </a:spcBef>
              <a:buClr>
                <a:srgbClr val="0000E6"/>
              </a:buClr>
              <a:buSzPct val="85000"/>
            </a:pPr>
            <a:r>
              <a:rPr lang="sr-Latn-CS" sz="2800" b="1" dirty="0" smtClean="0">
                <a:solidFill>
                  <a:srgbClr val="000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Slobodno tržište</a:t>
            </a:r>
            <a:r>
              <a:rPr lang="sr-Latn-CS" sz="2400" b="1" dirty="0" smtClean="0">
                <a:solidFill>
                  <a:srgbClr val="000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samo cene nisu regulisane, primenjuju se sva mrežna i tržišna pravila</a:t>
            </a:r>
          </a:p>
          <a:p>
            <a:pPr marL="627063" lvl="5" indent="-361950" algn="l">
              <a:spcBef>
                <a:spcPts val="1200"/>
              </a:spcBef>
              <a:buClr>
                <a:srgbClr val="0000E6"/>
              </a:buClr>
              <a:buSzPct val="85000"/>
              <a:buFont typeface="Wingdings" panose="05000000000000000000" pitchFamily="2" charset="2"/>
              <a:buChar char="§"/>
            </a:pPr>
            <a:endParaRPr lang="x-none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95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8610599" cy="914400"/>
          </a:xfrm>
        </p:spPr>
        <p:txBody>
          <a:bodyPr>
            <a:noAutofit/>
          </a:bodyPr>
          <a:lstStyle/>
          <a:p>
            <a:pPr lvl="1" algn="ctr"/>
            <a:r>
              <a:rPr lang="sr-Latn-CS" sz="3600" b="1" dirty="0" smtClean="0">
                <a:solidFill>
                  <a:srgbClr val="CC00CC"/>
                </a:solidFill>
              </a:rPr>
              <a:t>Vrste tržišta EE   /2</a:t>
            </a:r>
            <a:endParaRPr lang="x-none" sz="3600" b="1" dirty="0" smtClean="0">
              <a:solidFill>
                <a:srgbClr val="CC00CC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914400"/>
            <a:ext cx="8153400" cy="76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706A-FCBB-4084-8CC1-2CB3294292C4}" type="slidenum">
              <a:rPr lang="en-US" sz="1600" smtClean="0">
                <a:solidFill>
                  <a:schemeClr val="tx1"/>
                </a:solidFill>
              </a:rPr>
              <a:pPr/>
              <a:t>17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type="subTitle" idx="1"/>
          </p:nvPr>
        </p:nvSpPr>
        <p:spPr>
          <a:xfrm>
            <a:off x="304800" y="838200"/>
            <a:ext cx="8839200" cy="5867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371600" indent="-909638" algn="just"/>
            <a:endParaRPr lang="bs-Latn-BA" sz="105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313" lvl="4" indent="-636588" algn="l">
              <a:spcBef>
                <a:spcPts val="1000"/>
              </a:spcBef>
              <a:buClr>
                <a:srgbClr val="0000E6"/>
              </a:buClr>
              <a:buSzPct val="85000"/>
            </a:pPr>
            <a:endParaRPr lang="x-none" sz="4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lvl="4" indent="271463" algn="l">
              <a:spcBef>
                <a:spcPts val="1000"/>
              </a:spcBef>
              <a:buClr>
                <a:srgbClr val="0000E6"/>
              </a:buClr>
              <a:buSzPct val="85000"/>
            </a:pPr>
            <a:endParaRPr lang="x-none" sz="41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066800"/>
            <a:ext cx="88392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6450" indent="-450850">
              <a:spcBef>
                <a:spcPts val="1200"/>
              </a:spcBef>
            </a:pPr>
            <a:r>
              <a:rPr lang="x-none" sz="3200" smtClean="0">
                <a:solidFill>
                  <a:srgbClr val="0000E6"/>
                </a:solidFill>
              </a:rPr>
              <a:t>1) </a:t>
            </a:r>
            <a:r>
              <a:rPr lang="x-none" sz="3200" b="1" smtClean="0">
                <a:solidFill>
                  <a:srgbClr val="0000E6"/>
                </a:solidFill>
              </a:rPr>
              <a:t>Bilateralno </a:t>
            </a:r>
            <a:r>
              <a:rPr lang="x-none" sz="3200" smtClean="0">
                <a:solidFill>
                  <a:srgbClr val="0000E6"/>
                </a:solidFill>
              </a:rPr>
              <a:t>– </a:t>
            </a:r>
            <a:r>
              <a:rPr lang="sr-Latn-CS" sz="3200" dirty="0" smtClean="0">
                <a:solidFill>
                  <a:srgbClr val="0000E6"/>
                </a:solidFill>
              </a:rPr>
              <a:t> slobodno (“komercijalno”) i </a:t>
            </a:r>
            <a:r>
              <a:rPr lang="sr-Latn-CS" sz="3200" b="1" dirty="0" smtClean="0">
                <a:solidFill>
                  <a:srgbClr val="FF0000"/>
                </a:solidFill>
              </a:rPr>
              <a:t>regulisano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806450" indent="-450850">
              <a:spcBef>
                <a:spcPts val="1200"/>
              </a:spcBef>
            </a:pPr>
            <a:r>
              <a:rPr lang="x-none" sz="3200" smtClean="0">
                <a:solidFill>
                  <a:srgbClr val="0000E6"/>
                </a:solidFill>
              </a:rPr>
              <a:t>2) </a:t>
            </a:r>
            <a:r>
              <a:rPr lang="x-none" sz="3200" b="1" smtClean="0">
                <a:solidFill>
                  <a:srgbClr val="0000E6"/>
                </a:solidFill>
              </a:rPr>
              <a:t>Balansno</a:t>
            </a:r>
            <a:endParaRPr lang="x-none" sz="3200" smtClean="0">
              <a:solidFill>
                <a:srgbClr val="0000E6"/>
              </a:solidFill>
            </a:endParaRPr>
          </a:p>
          <a:p>
            <a:pPr marL="806450" indent="-450850">
              <a:spcBef>
                <a:spcPts val="1200"/>
              </a:spcBef>
            </a:pPr>
            <a:r>
              <a:rPr lang="x-none" sz="3200" smtClean="0">
                <a:solidFill>
                  <a:srgbClr val="0000E6"/>
                </a:solidFill>
              </a:rPr>
              <a:t>3) </a:t>
            </a:r>
            <a:r>
              <a:rPr lang="x-none" sz="3200" b="1" smtClean="0">
                <a:solidFill>
                  <a:srgbClr val="0000E6"/>
                </a:solidFill>
              </a:rPr>
              <a:t>Organizovano</a:t>
            </a:r>
            <a:r>
              <a:rPr lang="x-none" sz="3200" smtClean="0">
                <a:solidFill>
                  <a:srgbClr val="0000E6"/>
                </a:solidFill>
              </a:rPr>
              <a:t> tržište električne energije</a:t>
            </a:r>
            <a:r>
              <a:rPr lang="sr-Latn-CS" sz="3200" dirty="0" smtClean="0">
                <a:solidFill>
                  <a:srgbClr val="0000E6"/>
                </a:solidFill>
              </a:rPr>
              <a:t> </a:t>
            </a:r>
            <a:r>
              <a:rPr lang="sr-Latn-CS" sz="2400" dirty="0" smtClean="0">
                <a:solidFill>
                  <a:srgbClr val="0000E6"/>
                </a:solidFill>
              </a:rPr>
              <a:t>– dan unapred tržište</a:t>
            </a:r>
            <a:endParaRPr lang="sr-Latn-CS" sz="3200" dirty="0" smtClean="0">
              <a:solidFill>
                <a:srgbClr val="0000E6"/>
              </a:solidFill>
            </a:endParaRPr>
          </a:p>
          <a:p>
            <a:pPr marL="806450" indent="-806450">
              <a:spcBef>
                <a:spcPts val="1200"/>
              </a:spcBef>
            </a:pPr>
            <a:r>
              <a:rPr lang="sr-Latn-CS" sz="3200" b="1" dirty="0" smtClean="0">
                <a:solidFill>
                  <a:srgbClr val="FF0000"/>
                </a:solidFill>
              </a:rPr>
              <a:t>U Srbiji:</a:t>
            </a:r>
          </a:p>
          <a:p>
            <a:pPr marL="355600" indent="-355600">
              <a:spcBef>
                <a:spcPts val="1200"/>
              </a:spcBef>
              <a:buFont typeface="Arial" pitchFamily="34" charset="0"/>
              <a:buChar char="•"/>
            </a:pPr>
            <a:r>
              <a:rPr lang="sr-Latn-CS" sz="3200" b="1" dirty="0" smtClean="0">
                <a:solidFill>
                  <a:srgbClr val="0000E6"/>
                </a:solidFill>
              </a:rPr>
              <a:t>EMS</a:t>
            </a:r>
            <a:r>
              <a:rPr lang="sr-Latn-CS" sz="3200" dirty="0" smtClean="0">
                <a:solidFill>
                  <a:srgbClr val="0000E6"/>
                </a:solidFill>
              </a:rPr>
              <a:t> – kao </a:t>
            </a:r>
            <a:r>
              <a:rPr lang="sr-Latn-CS" sz="2800" dirty="0" smtClean="0">
                <a:solidFill>
                  <a:srgbClr val="0000E6"/>
                </a:solidFill>
              </a:rPr>
              <a:t>Operator prenosnog sistema (OPS) je i administrator bilateralnog i balansnog tržišta</a:t>
            </a:r>
            <a:endParaRPr lang="sr-Latn-CS" sz="3200" dirty="0" smtClean="0">
              <a:solidFill>
                <a:srgbClr val="0000E6"/>
              </a:solidFill>
            </a:endParaRPr>
          </a:p>
          <a:p>
            <a:pPr marL="355600" indent="-355600">
              <a:spcBef>
                <a:spcPts val="1200"/>
              </a:spcBef>
              <a:buFont typeface="Arial" pitchFamily="34" charset="0"/>
              <a:buChar char="•"/>
            </a:pPr>
            <a:r>
              <a:rPr lang="sr-Latn-CS" sz="3200" b="1" dirty="0" smtClean="0">
                <a:solidFill>
                  <a:srgbClr val="0000E6"/>
                </a:solidFill>
              </a:rPr>
              <a:t>SEEPEX</a:t>
            </a:r>
            <a:r>
              <a:rPr lang="sr-Latn-CS" sz="3200" dirty="0" smtClean="0">
                <a:solidFill>
                  <a:srgbClr val="0000E6"/>
                </a:solidFill>
              </a:rPr>
              <a:t> – </a:t>
            </a:r>
            <a:r>
              <a:rPr lang="sr-Latn-CS" sz="2800" dirty="0" smtClean="0">
                <a:solidFill>
                  <a:srgbClr val="0000E6"/>
                </a:solidFill>
              </a:rPr>
              <a:t>Operator tržišta, organizator i administrator dan unapred tržišta, </a:t>
            </a:r>
            <a:r>
              <a:rPr lang="sr-Latn-CS" sz="2800" dirty="0" smtClean="0">
                <a:solidFill>
                  <a:srgbClr val="0000E6"/>
                </a:solidFill>
              </a:rPr>
              <a:t>od </a:t>
            </a:r>
            <a:r>
              <a:rPr lang="sr-Latn-CS" sz="2800" dirty="0" smtClean="0">
                <a:solidFill>
                  <a:srgbClr val="0000E6"/>
                </a:solidFill>
              </a:rPr>
              <a:t>14. jula 2015.</a:t>
            </a:r>
            <a:endParaRPr lang="sr-Latn-CS" sz="3200" dirty="0" smtClean="0">
              <a:solidFill>
                <a:srgbClr val="0000E6"/>
              </a:solidFill>
            </a:endParaRPr>
          </a:p>
          <a:p>
            <a:pPr marL="806450" indent="-806450">
              <a:spcBef>
                <a:spcPts val="1200"/>
              </a:spcBef>
            </a:pPr>
            <a:endParaRPr lang="x-none" dirty="0" smtClean="0">
              <a:solidFill>
                <a:srgbClr val="0000E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685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9552"/>
            <a:ext cx="8952270" cy="838200"/>
          </a:xfrm>
        </p:spPr>
        <p:txBody>
          <a:bodyPr>
            <a:noAutofit/>
          </a:bodyPr>
          <a:lstStyle/>
          <a:p>
            <a:pPr lvl="1" algn="ctr"/>
            <a:r>
              <a:rPr lang="x-none" sz="3600" b="1" smtClean="0">
                <a:solidFill>
                  <a:srgbClr val="CC00CC"/>
                </a:solidFill>
              </a:rPr>
              <a:t>Veleprodajno tržište</a:t>
            </a:r>
            <a:r>
              <a:rPr lang="sr-Latn-CS" sz="3600" b="1" dirty="0" smtClean="0">
                <a:solidFill>
                  <a:srgbClr val="CC00CC"/>
                </a:solidFill>
              </a:rPr>
              <a:t> u Srbiji</a:t>
            </a:r>
            <a:r>
              <a:rPr lang="x-none" sz="3600" b="1" dirty="0" smtClean="0">
                <a:solidFill>
                  <a:srgbClr val="CC00CC"/>
                </a:solidFill>
              </a:rPr>
              <a:t/>
            </a:r>
            <a:br>
              <a:rPr lang="x-none" sz="3600" b="1" dirty="0" smtClean="0">
                <a:solidFill>
                  <a:srgbClr val="CC00CC"/>
                </a:solidFill>
              </a:rPr>
            </a:br>
            <a:r>
              <a:rPr lang="x-none" sz="2800" b="1" dirty="0" smtClean="0">
                <a:solidFill>
                  <a:srgbClr val="7030A0"/>
                </a:solidFill>
              </a:rPr>
              <a:t>Aktivnosti snabdevača</a:t>
            </a:r>
            <a:r>
              <a:rPr lang="sr-Cyrl-BA" sz="2800" b="1" dirty="0" smtClean="0">
                <a:solidFill>
                  <a:srgbClr val="7030A0"/>
                </a:solidFill>
              </a:rPr>
              <a:t> ЕЕ </a:t>
            </a:r>
            <a:r>
              <a:rPr lang="x-none" sz="2800" b="1" smtClean="0">
                <a:solidFill>
                  <a:srgbClr val="7030A0"/>
                </a:solidFill>
              </a:rPr>
              <a:t> 201</a:t>
            </a:r>
            <a:r>
              <a:rPr lang="sr-Latn-CS" sz="2800" b="1" dirty="0" smtClean="0">
                <a:solidFill>
                  <a:srgbClr val="7030A0"/>
                </a:solidFill>
              </a:rPr>
              <a:t>6</a:t>
            </a:r>
            <a:r>
              <a:rPr lang="x-none" sz="2800" b="1" smtClean="0">
                <a:solidFill>
                  <a:srgbClr val="7030A0"/>
                </a:solidFill>
              </a:rPr>
              <a:t>-201</a:t>
            </a:r>
            <a:r>
              <a:rPr lang="sr-Latn-CS" sz="2800" b="1" dirty="0" smtClean="0">
                <a:solidFill>
                  <a:srgbClr val="7030A0"/>
                </a:solidFill>
              </a:rPr>
              <a:t>7</a:t>
            </a:r>
            <a:r>
              <a:rPr lang="x-none" sz="2800" b="1" smtClean="0">
                <a:solidFill>
                  <a:srgbClr val="7030A0"/>
                </a:solidFill>
              </a:rPr>
              <a:t>.</a:t>
            </a:r>
            <a:endParaRPr lang="x-none" sz="2800" b="1" dirty="0" smtClean="0">
              <a:solidFill>
                <a:srgbClr val="7030A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" y="1009928"/>
            <a:ext cx="8153400" cy="76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706A-FCBB-4084-8CC1-2CB3294292C4}" type="slidenum">
              <a:rPr lang="en-US" sz="1600" smtClean="0">
                <a:solidFill>
                  <a:schemeClr val="tx1"/>
                </a:solidFill>
              </a:rPr>
              <a:pPr/>
              <a:t>18</a:t>
            </a:fld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228600" y="1143000"/>
          <a:ext cx="85344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38644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8610599" cy="533400"/>
          </a:xfrm>
        </p:spPr>
        <p:txBody>
          <a:bodyPr>
            <a:noAutofit/>
          </a:bodyPr>
          <a:lstStyle/>
          <a:p>
            <a:pPr lvl="1" algn="ctr"/>
            <a:r>
              <a:rPr lang="sr-Latn-CS" sz="3600" b="1" dirty="0" smtClean="0">
                <a:solidFill>
                  <a:srgbClr val="CC00CC"/>
                </a:solidFill>
              </a:rPr>
              <a:t>Balansno tržište</a:t>
            </a:r>
            <a:endParaRPr lang="x-none" sz="3600" b="1" dirty="0" smtClean="0">
              <a:solidFill>
                <a:srgbClr val="CC00CC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685800"/>
            <a:ext cx="8153400" cy="76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706A-FCBB-4084-8CC1-2CB3294292C4}" type="slidenum">
              <a:rPr lang="en-US" sz="1600" smtClean="0">
                <a:solidFill>
                  <a:schemeClr val="tx1"/>
                </a:solidFill>
              </a:rPr>
              <a:pPr/>
              <a:t>19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686800" cy="5867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371600" indent="-909638" algn="just"/>
            <a:endParaRPr lang="bs-Latn-BA" sz="105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313" lvl="4" indent="-636588" algn="l">
              <a:spcBef>
                <a:spcPts val="1000"/>
              </a:spcBef>
              <a:buClr>
                <a:srgbClr val="0000E6"/>
              </a:buClr>
              <a:buSzPct val="85000"/>
            </a:pPr>
            <a:r>
              <a:rPr lang="sr-Latn-CS" sz="2800" b="1" dirty="0" smtClean="0">
                <a:solidFill>
                  <a:srgbClr val="FF0000"/>
                </a:solidFill>
              </a:rPr>
              <a:t>Srbija – EMS AD</a:t>
            </a:r>
            <a:r>
              <a:rPr lang="sr-Latn-CS" sz="2800" dirty="0" smtClean="0">
                <a:solidFill>
                  <a:srgbClr val="FF0000"/>
                </a:solidFill>
              </a:rPr>
              <a:t>: </a:t>
            </a:r>
          </a:p>
          <a:p>
            <a:pPr marL="722313" lvl="4" indent="-366713" algn="l">
              <a:spcBef>
                <a:spcPts val="1000"/>
              </a:spcBef>
              <a:buClr>
                <a:srgbClr val="0000E6"/>
              </a:buClr>
              <a:buSzPct val="85000"/>
              <a:buFont typeface="Arial" pitchFamily="34" charset="0"/>
              <a:buChar char="•"/>
            </a:pPr>
            <a:r>
              <a:rPr lang="sr-Latn-CS" sz="2800" dirty="0" smtClean="0">
                <a:solidFill>
                  <a:srgbClr val="0000E6"/>
                </a:solidFill>
              </a:rPr>
              <a:t>60 balansno odgovornih učesnika na tržištu u 2017.</a:t>
            </a:r>
          </a:p>
          <a:p>
            <a:pPr marL="722313" lvl="4" indent="-366713" algn="l">
              <a:spcBef>
                <a:spcPts val="1000"/>
              </a:spcBef>
              <a:buClr>
                <a:srgbClr val="0000E6"/>
              </a:buClr>
              <a:buSzPct val="85000"/>
              <a:buFont typeface="Arial" pitchFamily="34" charset="0"/>
              <a:buChar char="•"/>
            </a:pPr>
            <a:r>
              <a:rPr lang="sr-Latn-CS" sz="2800" dirty="0" smtClean="0">
                <a:solidFill>
                  <a:srgbClr val="0000E6"/>
                </a:solidFill>
              </a:rPr>
              <a:t>Ugovor sa JP EPS o učešću u balansnom mehanizmu</a:t>
            </a:r>
          </a:p>
          <a:p>
            <a:pPr marL="722313" lvl="4" indent="-366713" algn="l">
              <a:spcBef>
                <a:spcPts val="1000"/>
              </a:spcBef>
              <a:buClr>
                <a:srgbClr val="0000E6"/>
              </a:buClr>
              <a:buSzPct val="85000"/>
              <a:buFont typeface="Arial" pitchFamily="34" charset="0"/>
              <a:buChar char="•"/>
            </a:pPr>
            <a:r>
              <a:rPr lang="sr-Latn-CS" sz="2800" dirty="0" smtClean="0">
                <a:solidFill>
                  <a:srgbClr val="0000E6"/>
                </a:solidFill>
              </a:rPr>
              <a:t>Ugovor sa susednim OPS o </a:t>
            </a:r>
            <a:r>
              <a:rPr lang="sr-Latn-CS" sz="2800" dirty="0" err="1" smtClean="0">
                <a:solidFill>
                  <a:srgbClr val="0000E6"/>
                </a:solidFill>
              </a:rPr>
              <a:t>prekograničnoj</a:t>
            </a:r>
            <a:r>
              <a:rPr lang="sr-Latn-CS" sz="2800" dirty="0" smtClean="0">
                <a:solidFill>
                  <a:srgbClr val="0000E6"/>
                </a:solidFill>
              </a:rPr>
              <a:t> razmeni balansne energije (“</a:t>
            </a:r>
            <a:r>
              <a:rPr lang="sr-Latn-CS" sz="2800" dirty="0" err="1" smtClean="0">
                <a:solidFill>
                  <a:srgbClr val="0000E6"/>
                </a:solidFill>
              </a:rPr>
              <a:t>havarijska</a:t>
            </a:r>
            <a:r>
              <a:rPr lang="sr-Latn-CS" sz="2800" dirty="0" smtClean="0">
                <a:solidFill>
                  <a:srgbClr val="0000E6"/>
                </a:solidFill>
              </a:rPr>
              <a:t> ispomoć”)</a:t>
            </a:r>
          </a:p>
          <a:p>
            <a:pPr marL="722313" lvl="4" indent="-366713" algn="l">
              <a:spcBef>
                <a:spcPts val="1000"/>
              </a:spcBef>
              <a:buClr>
                <a:srgbClr val="0000E6"/>
              </a:buClr>
              <a:buSzPct val="85000"/>
              <a:buFont typeface="Arial" pitchFamily="34" charset="0"/>
              <a:buChar char="•"/>
            </a:pPr>
            <a:r>
              <a:rPr lang="sr-Latn-CS" sz="2800" dirty="0" smtClean="0">
                <a:solidFill>
                  <a:srgbClr val="0000E6"/>
                </a:solidFill>
              </a:rPr>
              <a:t>Ugovor sa OPS Crne Gore o </a:t>
            </a:r>
            <a:r>
              <a:rPr lang="sr-Latn-CS" sz="2800" dirty="0" err="1" smtClean="0">
                <a:solidFill>
                  <a:srgbClr val="0000E6"/>
                </a:solidFill>
              </a:rPr>
              <a:t>kupo</a:t>
            </a:r>
            <a:r>
              <a:rPr lang="sr-Latn-CS" sz="2800" dirty="0" smtClean="0">
                <a:solidFill>
                  <a:srgbClr val="0000E6"/>
                </a:solidFill>
              </a:rPr>
              <a:t>-prodaji </a:t>
            </a:r>
            <a:r>
              <a:rPr lang="sr-Latn-CS" sz="2800" dirty="0" err="1" smtClean="0">
                <a:solidFill>
                  <a:srgbClr val="0000E6"/>
                </a:solidFill>
              </a:rPr>
              <a:t>tercijarne</a:t>
            </a:r>
            <a:r>
              <a:rPr lang="sr-Latn-CS" sz="2800" dirty="0" smtClean="0">
                <a:solidFill>
                  <a:srgbClr val="0000E6"/>
                </a:solidFill>
              </a:rPr>
              <a:t> regulacione energije za potrebe balansiranja sistema </a:t>
            </a:r>
          </a:p>
          <a:p>
            <a:pPr marL="442913" lvl="4" indent="9525" algn="l">
              <a:spcBef>
                <a:spcPts val="1000"/>
              </a:spcBef>
              <a:buClr>
                <a:srgbClr val="0000E6"/>
              </a:buClr>
              <a:buSzPct val="85000"/>
            </a:pPr>
            <a:r>
              <a:rPr lang="sr-Latn-CS" sz="2400" dirty="0" smtClean="0">
                <a:solidFill>
                  <a:srgbClr val="000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Ukupno angažovana balansna energija u 2017. je bila 814 </a:t>
            </a:r>
            <a:r>
              <a:rPr lang="sr-Latn-CS" sz="2400" dirty="0" err="1" smtClean="0">
                <a:solidFill>
                  <a:srgbClr val="000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GWh</a:t>
            </a:r>
            <a:r>
              <a:rPr lang="sr-Latn-CS" sz="2400" dirty="0" smtClean="0">
                <a:solidFill>
                  <a:srgbClr val="000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sa </a:t>
            </a:r>
            <a:r>
              <a:rPr lang="sr-Latn-CS" sz="2400" dirty="0" err="1" smtClean="0">
                <a:solidFill>
                  <a:srgbClr val="000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ponderisanom</a:t>
            </a:r>
            <a:r>
              <a:rPr lang="sr-Latn-CS" sz="2400" dirty="0" smtClean="0">
                <a:solidFill>
                  <a:srgbClr val="000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cenom poravnanja od 50,7 €/MWh</a:t>
            </a:r>
          </a:p>
          <a:p>
            <a:pPr marL="442913" lvl="4" indent="-357188" algn="l">
              <a:spcBef>
                <a:spcPts val="1000"/>
              </a:spcBef>
              <a:buClr>
                <a:srgbClr val="0000E6"/>
              </a:buClr>
              <a:buSzPct val="85000"/>
            </a:pPr>
            <a:endParaRPr lang="sr-Latn-CS" sz="2800" dirty="0" smtClean="0">
              <a:solidFill>
                <a:srgbClr val="0000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lvl="4" indent="-357188" algn="l">
              <a:spcBef>
                <a:spcPts val="1000"/>
              </a:spcBef>
              <a:buClr>
                <a:srgbClr val="0000E6"/>
              </a:buClr>
              <a:buSzPct val="85000"/>
            </a:pPr>
            <a:endParaRPr lang="x-none" sz="41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685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055" y="152400"/>
            <a:ext cx="7772400" cy="609600"/>
          </a:xfrm>
        </p:spPr>
        <p:txBody>
          <a:bodyPr>
            <a:noAutofit/>
          </a:bodyPr>
          <a:lstStyle/>
          <a:p>
            <a:r>
              <a:rPr lang="sr-Latn-CS" b="1" dirty="0" err="1" smtClean="0">
                <a:solidFill>
                  <a:srgbClr val="CC00CC"/>
                </a:solidFill>
              </a:rPr>
              <a:t>Sadžaj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371600"/>
            <a:ext cx="8991600" cy="5105400"/>
          </a:xfrm>
        </p:spPr>
        <p:txBody>
          <a:bodyPr>
            <a:noAutofit/>
          </a:bodyPr>
          <a:lstStyle/>
          <a:p>
            <a:pPr marL="742950" lvl="1" indent="-474663" algn="l">
              <a:spcBef>
                <a:spcPts val="0"/>
              </a:spcBef>
              <a:buSzPct val="75000"/>
              <a:buFont typeface="Arial" pitchFamily="34" charset="0"/>
              <a:buChar char="•"/>
            </a:pPr>
            <a:r>
              <a:rPr lang="sr-Latn-CS" sz="3600" dirty="0" smtClean="0">
                <a:solidFill>
                  <a:srgbClr val="0000FF"/>
                </a:solidFill>
              </a:rPr>
              <a:t>Region Zapadnog Balkana i WB6 Inicijativa</a:t>
            </a:r>
          </a:p>
          <a:p>
            <a:pPr marL="742950" lvl="1" indent="-474663" algn="l">
              <a:spcBef>
                <a:spcPts val="0"/>
              </a:spcBef>
              <a:buSzPct val="75000"/>
              <a:buFont typeface="Arial" pitchFamily="34" charset="0"/>
              <a:buChar char="•"/>
            </a:pPr>
            <a:r>
              <a:rPr lang="sr-Latn-CS" sz="3600" dirty="0" smtClean="0">
                <a:solidFill>
                  <a:srgbClr val="0000FF"/>
                </a:solidFill>
              </a:rPr>
              <a:t>Aktuelno stanje na tržištu EE u WB6 </a:t>
            </a:r>
          </a:p>
          <a:p>
            <a:pPr marL="742950" lvl="1" indent="-474663" algn="l">
              <a:spcBef>
                <a:spcPts val="0"/>
              </a:spcBef>
              <a:buSzPct val="75000"/>
              <a:buFont typeface="Arial" pitchFamily="34" charset="0"/>
              <a:buChar char="•"/>
            </a:pPr>
            <a:r>
              <a:rPr lang="sr-Latn-CS" sz="3600" dirty="0" smtClean="0">
                <a:solidFill>
                  <a:srgbClr val="0000FF"/>
                </a:solidFill>
              </a:rPr>
              <a:t>Aktuelno stanje na tržištu EE u Srbiji</a:t>
            </a:r>
          </a:p>
          <a:p>
            <a:pPr marL="742950" lvl="1" indent="-474663" algn="l">
              <a:spcBef>
                <a:spcPts val="0"/>
              </a:spcBef>
              <a:buSzPct val="75000"/>
              <a:buFont typeface="Arial" pitchFamily="34" charset="0"/>
              <a:buChar char="•"/>
            </a:pPr>
            <a:r>
              <a:rPr lang="sr-Latn-CS" sz="3600" dirty="0" smtClean="0">
                <a:solidFill>
                  <a:srgbClr val="0000FF"/>
                </a:solidFill>
              </a:rPr>
              <a:t>Razvoj i povezivanje tržišta EE - važniji podsticaji i ograničenja</a:t>
            </a:r>
          </a:p>
          <a:p>
            <a:pPr marL="742950" lvl="1" indent="-474663" algn="l">
              <a:spcBef>
                <a:spcPts val="0"/>
              </a:spcBef>
              <a:buSzPct val="75000"/>
              <a:buFont typeface="Arial" pitchFamily="34" charset="0"/>
              <a:buChar char="•"/>
            </a:pPr>
            <a:r>
              <a:rPr lang="sr-Latn-CS" sz="3600" dirty="0" smtClean="0">
                <a:solidFill>
                  <a:srgbClr val="0000FF"/>
                </a:solidFill>
              </a:rPr>
              <a:t>Mogući pravci promene modela tržišta</a:t>
            </a:r>
          </a:p>
          <a:p>
            <a:pPr marL="1270000" lvl="3" indent="-355600" algn="l">
              <a:spcBef>
                <a:spcPts val="0"/>
              </a:spcBef>
              <a:buSzPct val="75000"/>
              <a:buFont typeface="Arial" pitchFamily="34" charset="0"/>
              <a:buChar char="•"/>
            </a:pPr>
            <a:endParaRPr lang="sr-Latn-CS" sz="1600" dirty="0" smtClean="0">
              <a:solidFill>
                <a:srgbClr val="0000C4"/>
              </a:solidFill>
            </a:endParaRPr>
          </a:p>
          <a:p>
            <a:pPr marL="355600" lvl="1" indent="-355600" algn="l">
              <a:spcBef>
                <a:spcPts val="0"/>
              </a:spcBef>
              <a:buSzPct val="75000"/>
            </a:pPr>
            <a:endParaRPr lang="sr-Latn-CS" sz="3600" dirty="0" smtClean="0">
              <a:solidFill>
                <a:srgbClr val="0000FF"/>
              </a:solidFill>
            </a:endParaRPr>
          </a:p>
          <a:p>
            <a:pPr marL="715963" lvl="1" indent="-452438" algn="r">
              <a:spcBef>
                <a:spcPts val="0"/>
              </a:spcBef>
              <a:buSzPct val="75000"/>
            </a:pPr>
            <a:endParaRPr lang="x-none" sz="3200" i="1" dirty="0" smtClean="0">
              <a:solidFill>
                <a:srgbClr val="005A58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685800"/>
            <a:ext cx="8153400" cy="76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706A-FCBB-4084-8CC1-2CB3294292C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482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88" y="152400"/>
            <a:ext cx="9060712" cy="609600"/>
          </a:xfrm>
        </p:spPr>
        <p:txBody>
          <a:bodyPr>
            <a:noAutofit/>
          </a:bodyPr>
          <a:lstStyle/>
          <a:p>
            <a:pPr lvl="1" algn="ctr"/>
            <a:r>
              <a:rPr lang="x-none" sz="3200" b="1" dirty="0" smtClean="0">
                <a:solidFill>
                  <a:srgbClr val="CC00CC"/>
                </a:solidFill>
              </a:rPr>
              <a:t>Maloprodajno tržište EE </a:t>
            </a:r>
            <a:r>
              <a:rPr lang="x-none" sz="3200" b="1" smtClean="0">
                <a:solidFill>
                  <a:srgbClr val="CC00CC"/>
                </a:solidFill>
              </a:rPr>
              <a:t>u </a:t>
            </a:r>
            <a:r>
              <a:rPr lang="sr-Latn-CS" sz="3200" b="1" dirty="0" smtClean="0">
                <a:solidFill>
                  <a:srgbClr val="CC00CC"/>
                </a:solidFill>
              </a:rPr>
              <a:t>Srbiji </a:t>
            </a:r>
            <a:r>
              <a:rPr lang="x-none" sz="3200" b="1" smtClean="0">
                <a:solidFill>
                  <a:srgbClr val="CC00CC"/>
                </a:solidFill>
              </a:rPr>
              <a:t>201</a:t>
            </a:r>
            <a:r>
              <a:rPr lang="sr-Latn-CS" sz="3200" b="1" dirty="0" smtClean="0">
                <a:solidFill>
                  <a:srgbClr val="CC00CC"/>
                </a:solidFill>
              </a:rPr>
              <a:t>7</a:t>
            </a:r>
            <a:r>
              <a:rPr lang="x-none" sz="3200" b="1" smtClean="0">
                <a:solidFill>
                  <a:srgbClr val="CC00CC"/>
                </a:solidFill>
              </a:rPr>
              <a:t>.</a:t>
            </a:r>
            <a:endParaRPr lang="x-none" sz="3200" b="1" dirty="0" smtClean="0">
              <a:solidFill>
                <a:srgbClr val="CC00CC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" y="762000"/>
            <a:ext cx="8153400" cy="76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706A-FCBB-4084-8CC1-2CB3294292C4}" type="slidenum">
              <a:rPr lang="en-US" sz="1600" smtClean="0">
                <a:solidFill>
                  <a:schemeClr val="tx1"/>
                </a:solidFill>
              </a:rPr>
              <a:pPr/>
              <a:t>20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914401"/>
            <a:ext cx="7951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/>
            <a:r>
              <a:rPr lang="x-none" sz="2800" b="1">
                <a:solidFill>
                  <a:srgbClr val="0000FF"/>
                </a:solidFill>
              </a:rPr>
              <a:t>Proizvodnja   </a:t>
            </a:r>
            <a:r>
              <a:rPr lang="x-none" sz="2800" b="1" smtClean="0">
                <a:solidFill>
                  <a:srgbClr val="0000FF"/>
                </a:solidFill>
              </a:rPr>
              <a:t>3</a:t>
            </a:r>
            <a:r>
              <a:rPr lang="sr-Latn-CS" sz="2800" b="1" dirty="0" smtClean="0">
                <a:solidFill>
                  <a:srgbClr val="0000FF"/>
                </a:solidFill>
              </a:rPr>
              <a:t>4</a:t>
            </a:r>
            <a:r>
              <a:rPr lang="x-none" sz="2800" b="1" smtClean="0">
                <a:solidFill>
                  <a:srgbClr val="0000FF"/>
                </a:solidFill>
              </a:rPr>
              <a:t>,</a:t>
            </a:r>
            <a:r>
              <a:rPr lang="sr-Latn-CS" sz="2800" b="1" dirty="0" smtClean="0">
                <a:solidFill>
                  <a:srgbClr val="0000FF"/>
                </a:solidFill>
              </a:rPr>
              <a:t>4</a:t>
            </a:r>
            <a:r>
              <a:rPr lang="x-none" sz="2800" b="1" smtClean="0">
                <a:solidFill>
                  <a:srgbClr val="0000FF"/>
                </a:solidFill>
              </a:rPr>
              <a:t> </a:t>
            </a:r>
            <a:r>
              <a:rPr lang="x-none" sz="2800" dirty="0">
                <a:solidFill>
                  <a:srgbClr val="0000FF"/>
                </a:solidFill>
              </a:rPr>
              <a:t>TWh </a:t>
            </a:r>
            <a:r>
              <a:rPr lang="x-none" sz="2800" dirty="0" smtClean="0">
                <a:solidFill>
                  <a:srgbClr val="0000FF"/>
                </a:solidFill>
              </a:rPr>
              <a:t>,  </a:t>
            </a:r>
            <a:r>
              <a:rPr lang="x-none" sz="2800" b="1" dirty="0" smtClean="0">
                <a:solidFill>
                  <a:srgbClr val="0000FF"/>
                </a:solidFill>
              </a:rPr>
              <a:t>Bruto </a:t>
            </a:r>
            <a:r>
              <a:rPr lang="x-none" sz="2800" b="1">
                <a:solidFill>
                  <a:srgbClr val="0000FF"/>
                </a:solidFill>
              </a:rPr>
              <a:t>potrošnja </a:t>
            </a:r>
            <a:r>
              <a:rPr lang="x-none" sz="2800" b="1" smtClean="0">
                <a:solidFill>
                  <a:srgbClr val="0000FF"/>
                </a:solidFill>
              </a:rPr>
              <a:t>3</a:t>
            </a:r>
            <a:r>
              <a:rPr lang="sr-Latn-CS" sz="2800" b="1" dirty="0" smtClean="0">
                <a:solidFill>
                  <a:srgbClr val="0000FF"/>
                </a:solidFill>
              </a:rPr>
              <a:t>5</a:t>
            </a:r>
            <a:r>
              <a:rPr lang="x-none" sz="2800" b="1" smtClean="0">
                <a:solidFill>
                  <a:srgbClr val="0000FF"/>
                </a:solidFill>
              </a:rPr>
              <a:t>,</a:t>
            </a:r>
            <a:r>
              <a:rPr lang="sr-Latn-CS" sz="2800" b="1" dirty="0" smtClean="0">
                <a:solidFill>
                  <a:srgbClr val="0000FF"/>
                </a:solidFill>
              </a:rPr>
              <a:t>5</a:t>
            </a:r>
            <a:r>
              <a:rPr lang="x-none" sz="2800" b="1" smtClean="0">
                <a:solidFill>
                  <a:srgbClr val="0000FF"/>
                </a:solidFill>
              </a:rPr>
              <a:t> </a:t>
            </a:r>
            <a:r>
              <a:rPr lang="x-none" sz="2800" dirty="0">
                <a:solidFill>
                  <a:srgbClr val="0000FF"/>
                </a:solidFill>
              </a:rPr>
              <a:t>TWh</a:t>
            </a:r>
          </a:p>
          <a:p>
            <a:pPr marL="0" lvl="1"/>
            <a:r>
              <a:rPr lang="sr-Latn-CS" sz="2800" b="1" dirty="0" smtClean="0">
                <a:solidFill>
                  <a:srgbClr val="0000FF"/>
                </a:solidFill>
              </a:rPr>
              <a:t>P</a:t>
            </a:r>
            <a:r>
              <a:rPr lang="x-none" sz="2800" b="1" smtClean="0">
                <a:solidFill>
                  <a:srgbClr val="0000FF"/>
                </a:solidFill>
              </a:rPr>
              <a:t>otrošnja</a:t>
            </a:r>
            <a:r>
              <a:rPr lang="sr-Latn-CS" sz="2800" b="1" dirty="0" smtClean="0">
                <a:solidFill>
                  <a:srgbClr val="0000FF"/>
                </a:solidFill>
              </a:rPr>
              <a:t> krajnjih kupaca</a:t>
            </a:r>
            <a:r>
              <a:rPr lang="x-none" sz="2800" b="1" smtClean="0">
                <a:solidFill>
                  <a:srgbClr val="0000FF"/>
                </a:solidFill>
              </a:rPr>
              <a:t> 29,</a:t>
            </a:r>
            <a:r>
              <a:rPr lang="sr-Latn-CS" sz="2800" b="1" dirty="0" smtClean="0">
                <a:solidFill>
                  <a:srgbClr val="0000FF"/>
                </a:solidFill>
              </a:rPr>
              <a:t>3</a:t>
            </a:r>
            <a:r>
              <a:rPr lang="x-none" sz="2800" b="1" smtClean="0">
                <a:solidFill>
                  <a:srgbClr val="0000FF"/>
                </a:solidFill>
              </a:rPr>
              <a:t> </a:t>
            </a:r>
            <a:r>
              <a:rPr lang="x-none" sz="2800" dirty="0" smtClean="0">
                <a:solidFill>
                  <a:srgbClr val="0000FF"/>
                </a:solidFill>
              </a:rPr>
              <a:t>TWh</a:t>
            </a:r>
            <a:r>
              <a:rPr lang="x-none" sz="2800" b="1" dirty="0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57200" y="634437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sr-Latn-CS" sz="2800" b="1" dirty="0" smtClean="0">
                <a:solidFill>
                  <a:srgbClr val="0000E6"/>
                </a:solidFill>
              </a:rPr>
              <a:t>Realna o</a:t>
            </a:r>
            <a:r>
              <a:rPr lang="x-none" sz="2800" b="1" smtClean="0">
                <a:solidFill>
                  <a:srgbClr val="0000E6"/>
                </a:solidFill>
              </a:rPr>
              <a:t>tvorenost </a:t>
            </a:r>
            <a:r>
              <a:rPr lang="x-none" sz="2800" b="1" dirty="0">
                <a:solidFill>
                  <a:srgbClr val="0000E6"/>
                </a:solidFill>
              </a:rPr>
              <a:t>tržišta 44% </a:t>
            </a:r>
            <a:r>
              <a:rPr lang="x-none" sz="2800" dirty="0">
                <a:solidFill>
                  <a:srgbClr val="0000E6"/>
                </a:solidFill>
              </a:rPr>
              <a:t>finalne potrošnje</a:t>
            </a:r>
            <a:endParaRPr lang="en-US" sz="2800" dirty="0">
              <a:solidFill>
                <a:srgbClr val="0000E6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35187820"/>
              </p:ext>
            </p:extLst>
          </p:nvPr>
        </p:nvGraphicFramePr>
        <p:xfrm>
          <a:off x="0" y="1905000"/>
          <a:ext cx="5943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67200" y="1905000"/>
            <a:ext cx="487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b="1" dirty="0" smtClean="0">
                <a:solidFill>
                  <a:srgbClr val="FF0000"/>
                </a:solidFill>
              </a:rPr>
              <a:t>Učešće JP EPS-snabdevača:</a:t>
            </a:r>
          </a:p>
          <a:p>
            <a:r>
              <a:rPr lang="sr-Latn-CS" sz="2800" b="1" dirty="0" smtClean="0">
                <a:solidFill>
                  <a:srgbClr val="FF0000"/>
                </a:solidFill>
              </a:rPr>
              <a:t>94,5%  EE prodate na sl. tržištu</a:t>
            </a:r>
          </a:p>
          <a:p>
            <a:r>
              <a:rPr lang="sr-Latn-CS" sz="2800" b="1" dirty="0" smtClean="0">
                <a:solidFill>
                  <a:srgbClr val="FF0000"/>
                </a:solidFill>
              </a:rPr>
              <a:t>97,5%  finalne potrošnje EE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494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838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r-Latn-CS" sz="4800" b="1" dirty="0" smtClean="0">
                <a:solidFill>
                  <a:srgbClr val="0000FF"/>
                </a:solidFill>
              </a:rPr>
              <a:t>Razvoj i povezivanje tržišta EE - važniji podsticaji i ograničenja</a:t>
            </a:r>
            <a:endParaRPr lang="en-US" sz="4800" b="1" dirty="0" smtClean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706A-FCBB-4084-8CC1-2CB3294292C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" y="533400"/>
            <a:ext cx="8153400" cy="76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609600"/>
          </a:xfrm>
        </p:spPr>
        <p:txBody>
          <a:bodyPr>
            <a:noAutofit/>
          </a:bodyPr>
          <a:lstStyle/>
          <a:p>
            <a:pPr lvl="1" algn="ctr"/>
            <a:r>
              <a:rPr lang="sr-Latn-CS" sz="3600" b="1" dirty="0" smtClean="0">
                <a:solidFill>
                  <a:srgbClr val="CC00CC"/>
                </a:solidFill>
              </a:rPr>
              <a:t>Razvoj i povezivanje tržišta EE   /1</a:t>
            </a:r>
            <a:endParaRPr lang="x-none" sz="3600" b="1" dirty="0" smtClean="0">
              <a:solidFill>
                <a:srgbClr val="CC00CC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 flipV="1">
            <a:off x="304800" y="724218"/>
            <a:ext cx="8458200" cy="4571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706A-FCBB-4084-8CC1-2CB3294292C4}" type="slidenum">
              <a:rPr lang="en-US" sz="1600" smtClean="0">
                <a:solidFill>
                  <a:schemeClr val="tx1"/>
                </a:solidFill>
              </a:rPr>
              <a:pPr/>
              <a:t>22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type="subTitle" idx="1"/>
          </p:nvPr>
        </p:nvSpPr>
        <p:spPr>
          <a:xfrm>
            <a:off x="228600" y="1028382"/>
            <a:ext cx="8229600" cy="58296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9250" lvl="3" indent="-265113" algn="l">
              <a:spcBef>
                <a:spcPts val="1000"/>
              </a:spcBef>
              <a:buClr>
                <a:srgbClr val="0000E6"/>
              </a:buClr>
              <a:buSzPct val="85000"/>
            </a:pPr>
            <a:r>
              <a:rPr lang="sr-Latn-C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Važniji podsticaji</a:t>
            </a:r>
          </a:p>
          <a:p>
            <a:pPr marL="1076325" lvl="3" indent="-355600" algn="l">
              <a:spcBef>
                <a:spcPts val="1000"/>
              </a:spcBef>
              <a:buClr>
                <a:srgbClr val="0000E6"/>
              </a:buClr>
              <a:buSzPct val="85000"/>
              <a:buFont typeface="Arial" pitchFamily="34" charset="0"/>
              <a:buChar char="•"/>
            </a:pPr>
            <a:r>
              <a:rPr lang="sr-Latn-CS" sz="2400" dirty="0" smtClean="0">
                <a:solidFill>
                  <a:srgbClr val="00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Zakonska regulativa / EU propisi</a:t>
            </a:r>
          </a:p>
          <a:p>
            <a:pPr marL="1076325" lvl="3" indent="-355600" algn="l">
              <a:spcBef>
                <a:spcPts val="1000"/>
              </a:spcBef>
              <a:buClr>
                <a:srgbClr val="0000E6"/>
              </a:buClr>
              <a:buSzPct val="85000"/>
              <a:buFont typeface="Arial" pitchFamily="34" charset="0"/>
              <a:buChar char="•"/>
            </a:pPr>
            <a:r>
              <a:rPr lang="sr-Latn-CS" sz="2400" dirty="0" smtClean="0">
                <a:solidFill>
                  <a:srgbClr val="00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WB6 Inicijativa</a:t>
            </a:r>
          </a:p>
          <a:p>
            <a:pPr marL="1076325" lvl="3" indent="-355600" algn="l">
              <a:spcBef>
                <a:spcPts val="1000"/>
              </a:spcBef>
              <a:buClr>
                <a:srgbClr val="0000E6"/>
              </a:buClr>
              <a:buSzPct val="85000"/>
              <a:buFont typeface="Arial" pitchFamily="34" charset="0"/>
              <a:buChar char="•"/>
            </a:pPr>
            <a:r>
              <a:rPr lang="sr-Latn-CS" sz="2400" dirty="0" smtClean="0">
                <a:solidFill>
                  <a:srgbClr val="00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Prirodna težnja za povećanjem dobiti i efikasnosti (kao: balansno, spot tržište)</a:t>
            </a:r>
          </a:p>
          <a:p>
            <a:pPr marL="1076325" lvl="3" indent="-355600" algn="l">
              <a:spcBef>
                <a:spcPts val="1000"/>
              </a:spcBef>
              <a:buClr>
                <a:srgbClr val="0000E6"/>
              </a:buClr>
              <a:buSzPct val="85000"/>
              <a:buFont typeface="Arial" pitchFamily="34" charset="0"/>
              <a:buChar char="•"/>
            </a:pPr>
            <a:r>
              <a:rPr lang="sr-Latn-CS" sz="2400" dirty="0" smtClean="0">
                <a:solidFill>
                  <a:srgbClr val="00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Jednostavne procedure i uslovi za promenu snabdevača;</a:t>
            </a:r>
          </a:p>
          <a:p>
            <a:pPr marL="914400" lvl="1" indent="161925" algn="l">
              <a:spcBef>
                <a:spcPts val="0"/>
              </a:spcBef>
            </a:pPr>
            <a:r>
              <a:rPr lang="sr-Latn-CS" sz="2400" dirty="0" smtClean="0">
                <a:solidFill>
                  <a:srgbClr val="00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U Srbiji: </a:t>
            </a:r>
          </a:p>
          <a:p>
            <a:pPr marL="914400" lvl="1" indent="161925" algn="l">
              <a:spcBef>
                <a:spcPts val="0"/>
              </a:spcBef>
            </a:pPr>
            <a:r>
              <a:rPr lang="sr-Latn-CS" sz="2400" dirty="0" smtClean="0">
                <a:solidFill>
                  <a:srgbClr val="00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r-Latn-C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x-none" sz="2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esplatna </a:t>
            </a:r>
            <a:r>
              <a:rPr lang="sr-Latn-C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promena </a:t>
            </a:r>
            <a:r>
              <a:rPr lang="x-none" sz="2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krajnjeg kupca </a:t>
            </a:r>
            <a:endParaRPr lang="sr-Latn-CS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161925" algn="l">
              <a:spcBef>
                <a:spcPts val="0"/>
              </a:spcBef>
            </a:pPr>
            <a:r>
              <a:rPr lang="sr-Latn-C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</a:t>
            </a:r>
            <a:r>
              <a:rPr lang="x-none" sz="2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raje </a:t>
            </a:r>
            <a:r>
              <a:rPr lang="x-none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</a:t>
            </a:r>
            <a:r>
              <a:rPr lang="x-none" sz="2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dan</a:t>
            </a:r>
            <a:endParaRPr lang="sr-Latn-CS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7050" lvl="1" algn="l">
              <a:spcBef>
                <a:spcPts val="0"/>
              </a:spcBef>
            </a:pPr>
            <a:r>
              <a:rPr lang="sr-Latn-C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2017. samo </a:t>
            </a:r>
            <a:r>
              <a:rPr lang="x-none" sz="2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</a:t>
            </a:r>
            <a:r>
              <a:rPr lang="sr-Latn-C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x-none" sz="2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sr-Latn-C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broja </a:t>
            </a:r>
            <a:r>
              <a:rPr lang="x-none" sz="2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mernih mesta</a:t>
            </a:r>
            <a:r>
              <a:rPr lang="sr-Latn-C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 4</a:t>
            </a:r>
            <a:r>
              <a:rPr lang="x-none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r-Latn-C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x-none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x-none" sz="2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potrošnje</a:t>
            </a:r>
            <a:r>
              <a:rPr lang="sr-Latn-C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promenilo snabdevača (svi na distributivnoj mreži)</a:t>
            </a:r>
            <a:endParaRPr lang="x-none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6325" lvl="3" algn="l">
              <a:spcBef>
                <a:spcPts val="1000"/>
              </a:spcBef>
              <a:buClr>
                <a:srgbClr val="0000E6"/>
              </a:buClr>
              <a:buSzPct val="85000"/>
            </a:pPr>
            <a:endParaRPr lang="sr-Latn-CS" sz="2400" dirty="0" smtClean="0">
              <a:solidFill>
                <a:srgbClr val="0000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061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609600"/>
          </a:xfrm>
        </p:spPr>
        <p:txBody>
          <a:bodyPr>
            <a:noAutofit/>
          </a:bodyPr>
          <a:lstStyle/>
          <a:p>
            <a:pPr lvl="1" algn="ctr"/>
            <a:r>
              <a:rPr lang="sr-Latn-CS" sz="3600" b="1" dirty="0" smtClean="0">
                <a:solidFill>
                  <a:srgbClr val="CC00CC"/>
                </a:solidFill>
              </a:rPr>
              <a:t>Razvoj i povezivanje tržišta EE   /2</a:t>
            </a:r>
            <a:endParaRPr lang="x-none" sz="3600" b="1" dirty="0" smtClean="0">
              <a:solidFill>
                <a:srgbClr val="CC00CC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 flipV="1">
            <a:off x="304800" y="724218"/>
            <a:ext cx="8458200" cy="4571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706A-FCBB-4084-8CC1-2CB3294292C4}" type="slidenum">
              <a:rPr lang="en-US" sz="1600" smtClean="0">
                <a:solidFill>
                  <a:schemeClr val="tx1"/>
                </a:solidFill>
              </a:rPr>
              <a:pPr/>
              <a:t>23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type="subTitle" idx="1"/>
          </p:nvPr>
        </p:nvSpPr>
        <p:spPr>
          <a:xfrm>
            <a:off x="381000" y="838200"/>
            <a:ext cx="8534400" cy="58296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076325" lvl="3" algn="l">
              <a:spcBef>
                <a:spcPts val="1000"/>
              </a:spcBef>
              <a:buClr>
                <a:srgbClr val="0000E6"/>
              </a:buClr>
              <a:buSzPct val="85000"/>
            </a:pPr>
            <a:endParaRPr lang="sr-Latn-CS" sz="2400" dirty="0" smtClean="0">
              <a:solidFill>
                <a:srgbClr val="0000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lvl="3" algn="l">
              <a:spcBef>
                <a:spcPts val="1000"/>
              </a:spcBef>
              <a:buClr>
                <a:srgbClr val="0000E6"/>
              </a:buClr>
              <a:buSzPct val="85000"/>
            </a:pPr>
            <a:r>
              <a:rPr lang="sr-Latn-C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Važna ograničenja</a:t>
            </a:r>
          </a:p>
          <a:p>
            <a:pPr marL="806450" lvl="3" indent="-354013" algn="l">
              <a:spcBef>
                <a:spcPts val="1000"/>
              </a:spcBef>
              <a:buClr>
                <a:srgbClr val="0000E6"/>
              </a:buClr>
              <a:buSzPct val="85000"/>
              <a:buFont typeface="Arial" pitchFamily="34" charset="0"/>
              <a:buChar char="•"/>
            </a:pPr>
            <a:r>
              <a:rPr lang="sr-Latn-CS" sz="2400" dirty="0" smtClean="0">
                <a:solidFill>
                  <a:srgbClr val="00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Manji deo finalne potrošnje se prodaje pod tržišnim uslovima (</a:t>
            </a:r>
            <a:r>
              <a:rPr lang="sr-Latn-CS" sz="2400" b="1" dirty="0" smtClean="0">
                <a:solidFill>
                  <a:srgbClr val="00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44%</a:t>
            </a:r>
            <a:r>
              <a:rPr lang="sr-Latn-CS" sz="2400" dirty="0" smtClean="0">
                <a:solidFill>
                  <a:srgbClr val="00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Srbiji, </a:t>
            </a:r>
            <a:r>
              <a:rPr lang="sr-Latn-CS" sz="2400" b="1" dirty="0" smtClean="0">
                <a:solidFill>
                  <a:srgbClr val="00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28,5%</a:t>
            </a:r>
            <a:r>
              <a:rPr lang="sr-Latn-CS" sz="2400" dirty="0" smtClean="0">
                <a:solidFill>
                  <a:srgbClr val="00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WB6)</a:t>
            </a:r>
          </a:p>
          <a:p>
            <a:pPr marL="806450" lvl="3" indent="-354013" algn="l">
              <a:spcBef>
                <a:spcPts val="1000"/>
              </a:spcBef>
              <a:buClr>
                <a:srgbClr val="0000E6"/>
              </a:buClr>
              <a:buSzPct val="85000"/>
              <a:buFont typeface="Arial" pitchFamily="34" charset="0"/>
              <a:buChar char="•"/>
            </a:pPr>
            <a:r>
              <a:rPr lang="sr-Latn-CS" sz="2400" dirty="0" smtClean="0">
                <a:solidFill>
                  <a:srgbClr val="00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Niska regulisana / limitirana cena garantovanog snabdevanja (u Srbiji ispod ekonomski opravdane) i veliki udeo potrošnje domaćinstava i malih kupaca u finalnoj potrošnji</a:t>
            </a:r>
          </a:p>
          <a:p>
            <a:pPr marL="268288" lvl="3" algn="l">
              <a:spcBef>
                <a:spcPts val="1000"/>
              </a:spcBef>
              <a:buClr>
                <a:srgbClr val="0000E6"/>
              </a:buClr>
              <a:buSzPct val="85000"/>
            </a:pPr>
            <a:endParaRPr lang="sr-Latn-CS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lvl="3" algn="l">
              <a:spcBef>
                <a:spcPts val="1000"/>
              </a:spcBef>
              <a:buClr>
                <a:srgbClr val="0000E6"/>
              </a:buClr>
              <a:buSzPct val="85000"/>
            </a:pPr>
            <a:r>
              <a:rPr lang="sr-Latn-C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Promene miksa u proizvodnom sektoru zahteva</a:t>
            </a:r>
            <a:r>
              <a:rPr lang="en-GB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</a:t>
            </a:r>
            <a:r>
              <a:rPr lang="sr-Latn-C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prilagodjavanje</a:t>
            </a:r>
            <a:r>
              <a:rPr lang="sr-Latn-C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promenu modela tržišta</a:t>
            </a:r>
            <a:endParaRPr lang="x-none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061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609600"/>
          </a:xfrm>
        </p:spPr>
        <p:txBody>
          <a:bodyPr>
            <a:noAutofit/>
          </a:bodyPr>
          <a:lstStyle/>
          <a:p>
            <a:pPr lvl="1" algn="ctr"/>
            <a:r>
              <a:rPr lang="x-none" sz="3600" b="1" dirty="0" smtClean="0">
                <a:solidFill>
                  <a:srgbClr val="CC00CC"/>
                </a:solidFill>
              </a:rPr>
              <a:t>Prestanak regulacije cene snabdevanja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 flipV="1">
            <a:off x="304800" y="724218"/>
            <a:ext cx="8458200" cy="4571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706A-FCBB-4084-8CC1-2CB3294292C4}" type="slidenum">
              <a:rPr lang="en-US" sz="1600" smtClean="0">
                <a:solidFill>
                  <a:schemeClr val="tx1"/>
                </a:solidFill>
              </a:rPr>
              <a:pPr/>
              <a:t>24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type="subTitle" idx="1"/>
          </p:nvPr>
        </p:nvSpPr>
        <p:spPr>
          <a:xfrm>
            <a:off x="228600" y="990600"/>
            <a:ext cx="8610600" cy="58296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2563" lvl="4" algn="just"/>
            <a:r>
              <a:rPr lang="sr-Latn-CS" sz="2600" dirty="0" smtClean="0">
                <a:solidFill>
                  <a:srgbClr val="00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Regulisana cena snabdevanja treba da dostigne tržišnu i da se ukine regulacija</a:t>
            </a:r>
            <a:endParaRPr lang="x-none" sz="2600" dirty="0" smtClean="0">
              <a:solidFill>
                <a:srgbClr val="0000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indent="-909638" algn="just"/>
            <a:endParaRPr lang="bs-Latn-BA" sz="105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9250" lvl="3" indent="-265113" algn="l">
              <a:spcBef>
                <a:spcPts val="1000"/>
              </a:spcBef>
              <a:buClr>
                <a:srgbClr val="0000E6"/>
              </a:buClr>
              <a:buSzPct val="85000"/>
            </a:pPr>
            <a:r>
              <a:rPr lang="sr-Latn-C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Srbija, </a:t>
            </a:r>
            <a:r>
              <a:rPr lang="sr-Latn-C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ZoE</a:t>
            </a:r>
            <a:r>
              <a:rPr lang="sr-Latn-C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x-none" sz="28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Agencija </a:t>
            </a:r>
            <a:r>
              <a:rPr lang="x-none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jednom </a:t>
            </a:r>
            <a:r>
              <a:rPr lang="x-none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godišnje </a:t>
            </a:r>
            <a:r>
              <a:rPr lang="x-none" sz="28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analizira:</a:t>
            </a:r>
            <a:endParaRPr lang="x-none" sz="28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9625" lvl="4" indent="-358775" algn="l">
              <a:spcBef>
                <a:spcPts val="1000"/>
              </a:spcBef>
              <a:buClr>
                <a:schemeClr val="accent5">
                  <a:lumMod val="50000"/>
                </a:schemeClr>
              </a:buClr>
              <a:buSzPct val="85000"/>
              <a:buFont typeface="Arial" panose="020B0604020202020204" pitchFamily="34" charset="0"/>
              <a:buChar char="•"/>
            </a:pPr>
            <a:r>
              <a:rPr lang="x-none" sz="2400" dirty="0" smtClean="0">
                <a:solidFill>
                  <a:srgbClr val="2769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</a:t>
            </a:r>
            <a:r>
              <a:rPr lang="sr-Latn-CS" sz="2400" dirty="0" smtClean="0">
                <a:solidFill>
                  <a:srgbClr val="2769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x-none" sz="2400" dirty="0" smtClean="0">
                <a:solidFill>
                  <a:srgbClr val="2769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areni nivo konkurentnosti na domaćem tržištu EE</a:t>
            </a:r>
          </a:p>
          <a:p>
            <a:pPr marL="809625" lvl="4" indent="-358775" algn="l">
              <a:spcBef>
                <a:spcPts val="1000"/>
              </a:spcBef>
              <a:buClr>
                <a:schemeClr val="accent5">
                  <a:lumMod val="50000"/>
                </a:schemeClr>
              </a:buClr>
              <a:buSzPct val="85000"/>
              <a:buFont typeface="Arial" panose="020B0604020202020204" pitchFamily="34" charset="0"/>
              <a:buChar char="•"/>
            </a:pPr>
            <a:r>
              <a:rPr lang="x-none" sz="2400" dirty="0" smtClean="0">
                <a:solidFill>
                  <a:srgbClr val="2769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Dostignut stepen zaštite energetski ugroženih kupaca</a:t>
            </a:r>
          </a:p>
          <a:p>
            <a:pPr marL="809625" lvl="4" indent="-358775" algn="l">
              <a:spcBef>
                <a:spcPts val="1000"/>
              </a:spcBef>
              <a:buClr>
                <a:schemeClr val="accent5">
                  <a:lumMod val="50000"/>
                </a:schemeClr>
              </a:buClr>
              <a:buSzPct val="85000"/>
              <a:buFont typeface="Arial" panose="020B0604020202020204" pitchFamily="34" charset="0"/>
              <a:buChar char="•"/>
            </a:pPr>
            <a:r>
              <a:rPr lang="x-none" sz="2400" dirty="0" smtClean="0">
                <a:solidFill>
                  <a:srgbClr val="2769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 regionalnog tržišta EE</a:t>
            </a:r>
          </a:p>
          <a:p>
            <a:pPr marL="809625" lvl="4" indent="-358775" algn="l">
              <a:spcBef>
                <a:spcPts val="1000"/>
              </a:spcBef>
              <a:buClr>
                <a:schemeClr val="accent5">
                  <a:lumMod val="50000"/>
                </a:schemeClr>
              </a:buClr>
              <a:buSzPct val="85000"/>
              <a:buFont typeface="Arial" panose="020B0604020202020204" pitchFamily="34" charset="0"/>
              <a:buChar char="•"/>
            </a:pPr>
            <a:r>
              <a:rPr lang="x-none" sz="2400" dirty="0" smtClean="0">
                <a:solidFill>
                  <a:srgbClr val="2769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Raspoloživost prekograničnih </a:t>
            </a:r>
            <a:r>
              <a:rPr lang="x-none" sz="2400" smtClean="0">
                <a:solidFill>
                  <a:srgbClr val="2769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prenosnih kapaciteta</a:t>
            </a:r>
            <a:endParaRPr lang="sr-Latn-CS" sz="2600" dirty="0" smtClean="0">
              <a:solidFill>
                <a:srgbClr val="2769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075" lvl="4" algn="l">
              <a:spcBef>
                <a:spcPts val="1000"/>
              </a:spcBef>
              <a:buClr>
                <a:schemeClr val="accent5">
                  <a:lumMod val="50000"/>
                </a:schemeClr>
              </a:buClr>
              <a:buSzPct val="85000"/>
            </a:pPr>
            <a:r>
              <a:rPr lang="sr-Latn-CS" sz="2600" dirty="0" smtClean="0">
                <a:solidFill>
                  <a:srgbClr val="00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procenjuje da li ima uslova za prestanak regulacije cena garantovanog snabdevanja</a:t>
            </a:r>
          </a:p>
          <a:p>
            <a:pPr marL="173038" lvl="4" indent="6350" algn="l">
              <a:spcBef>
                <a:spcPts val="1000"/>
              </a:spcBef>
              <a:buClr>
                <a:schemeClr val="accent5">
                  <a:lumMod val="50000"/>
                </a:schemeClr>
              </a:buClr>
              <a:buSzPct val="85000"/>
            </a:pPr>
            <a:r>
              <a:rPr lang="sr-Latn-CS" sz="2600" dirty="0" smtClean="0">
                <a:solidFill>
                  <a:srgbClr val="00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Objavljeni su izveštaji u 2017. i 2018. godini – </a:t>
            </a:r>
            <a:r>
              <a:rPr lang="sr-Latn-CS" sz="2600" b="1" dirty="0" smtClean="0">
                <a:solidFill>
                  <a:srgbClr val="00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sada, nema uslova za prestanak regulacije</a:t>
            </a:r>
          </a:p>
        </p:txBody>
      </p:sp>
    </p:spTree>
    <p:extLst>
      <p:ext uri="{BB962C8B-B14F-4D97-AF65-F5344CB8AC3E}">
        <p14:creationId xmlns="" xmlns:p14="http://schemas.microsoft.com/office/powerpoint/2010/main" val="362061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8839200" cy="838200"/>
          </a:xfrm>
        </p:spPr>
        <p:txBody>
          <a:bodyPr>
            <a:noAutofit/>
          </a:bodyPr>
          <a:lstStyle/>
          <a:p>
            <a:pPr lvl="1" indent="-474663" algn="ctr">
              <a:spcBef>
                <a:spcPts val="0"/>
              </a:spcBef>
              <a:buSzPct val="75000"/>
              <a:buNone/>
            </a:pPr>
            <a:r>
              <a:rPr lang="sr-Latn-CS" sz="4800" dirty="0" smtClean="0">
                <a:solidFill>
                  <a:srgbClr val="0000FF"/>
                </a:solidFill>
              </a:rPr>
              <a:t>Mogući pravci promene </a:t>
            </a:r>
          </a:p>
          <a:p>
            <a:pPr lvl="1" indent="-474663" algn="ctr">
              <a:spcBef>
                <a:spcPts val="0"/>
              </a:spcBef>
              <a:buSzPct val="75000"/>
              <a:buNone/>
            </a:pPr>
            <a:r>
              <a:rPr lang="sr-Latn-CS" sz="4800" dirty="0" smtClean="0">
                <a:solidFill>
                  <a:srgbClr val="0000FF"/>
                </a:solidFill>
              </a:rPr>
              <a:t>modela tržišta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706A-FCBB-4084-8CC1-2CB3294292C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" y="533400"/>
            <a:ext cx="8153400" cy="76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609600"/>
          </a:xfrm>
        </p:spPr>
        <p:txBody>
          <a:bodyPr>
            <a:noAutofit/>
          </a:bodyPr>
          <a:lstStyle/>
          <a:p>
            <a:pPr lvl="1" algn="ctr"/>
            <a:r>
              <a:rPr lang="sr-Latn-CS" sz="3600" b="1" dirty="0" smtClean="0">
                <a:solidFill>
                  <a:srgbClr val="CC00CC"/>
                </a:solidFill>
              </a:rPr>
              <a:t>Karakteristike aktuelnih modela tržišta</a:t>
            </a:r>
            <a:endParaRPr lang="x-none" sz="3600" b="1" dirty="0" smtClean="0">
              <a:solidFill>
                <a:srgbClr val="CC00CC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 flipV="1">
            <a:off x="304800" y="724218"/>
            <a:ext cx="8458200" cy="4571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706A-FCBB-4084-8CC1-2CB3294292C4}" type="slidenum">
              <a:rPr lang="en-US" sz="1600" smtClean="0">
                <a:solidFill>
                  <a:schemeClr val="tx1"/>
                </a:solidFill>
              </a:rPr>
              <a:pPr/>
              <a:t>26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type="subTitle" idx="1"/>
          </p:nvPr>
        </p:nvSpPr>
        <p:spPr>
          <a:xfrm>
            <a:off x="228600" y="838200"/>
            <a:ext cx="8686800" cy="5486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58775" indent="-266700" algn="l">
              <a:buFont typeface="Arial" pitchFamily="34" charset="0"/>
              <a:buChar char="•"/>
            </a:pPr>
            <a:r>
              <a:rPr lang="bs-Latn-BA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Tržište bi trebalo </a:t>
            </a:r>
            <a:r>
              <a:rPr lang="bs-Latn-BA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da obezbedi:</a:t>
            </a:r>
          </a:p>
          <a:p>
            <a:pPr marL="995363" lvl="1" indent="-269875" algn="l">
              <a:lnSpc>
                <a:spcPct val="90000"/>
              </a:lnSpc>
              <a:buFont typeface="Arial" pitchFamily="34" charset="0"/>
              <a:buChar char="•"/>
            </a:pPr>
            <a:r>
              <a:rPr lang="bs-Latn-BA" sz="2600" dirty="0" smtClean="0">
                <a:solidFill>
                  <a:srgbClr val="27697B"/>
                </a:solidFill>
                <a:cs typeface="Arial" panose="020B0604020202020204" pitchFamily="34" charset="0"/>
              </a:rPr>
              <a:t>dugoročnu održivost sistema uz što manju intervenciju države / regulatora</a:t>
            </a:r>
          </a:p>
          <a:p>
            <a:pPr marL="995363" lvl="1" indent="-269875" algn="l">
              <a:lnSpc>
                <a:spcPct val="90000"/>
              </a:lnSpc>
              <a:buFont typeface="Arial" pitchFamily="34" charset="0"/>
              <a:buChar char="•"/>
            </a:pPr>
            <a:r>
              <a:rPr lang="bs-Latn-BA" sz="2600" dirty="0" smtClean="0">
                <a:solidFill>
                  <a:srgbClr val="27697B"/>
                </a:solidFill>
                <a:cs typeface="Arial" panose="020B0604020202020204" pitchFamily="34" charset="0"/>
              </a:rPr>
              <a:t>stabilan razvoj svih kapaciteta za proizvodnju, bez obzira na tehnologiju</a:t>
            </a:r>
          </a:p>
          <a:p>
            <a:pPr marL="995363" lvl="1" indent="-269875" algn="l">
              <a:lnSpc>
                <a:spcPct val="90000"/>
              </a:lnSpc>
              <a:buFont typeface="Arial" pitchFamily="34" charset="0"/>
              <a:buChar char="•"/>
            </a:pPr>
            <a:r>
              <a:rPr lang="bs-Latn-BA" sz="2600" dirty="0" smtClean="0">
                <a:solidFill>
                  <a:srgbClr val="27697B"/>
                </a:solidFill>
                <a:cs typeface="Arial" panose="020B0604020202020204" pitchFamily="34" charset="0"/>
              </a:rPr>
              <a:t>odgovarajuće cenovne signale i proizvodjačima i potrošačima</a:t>
            </a:r>
          </a:p>
          <a:p>
            <a:pPr marL="358775" indent="-266700" algn="l">
              <a:buFont typeface="Arial" pitchFamily="34" charset="0"/>
              <a:buChar char="•"/>
            </a:pPr>
            <a:r>
              <a:rPr lang="bs-Latn-BA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Aktuelni modeli će evoluirati ili pretrpeti značajnu reformu zbog:</a:t>
            </a:r>
          </a:p>
          <a:p>
            <a:pPr marL="995363" lvl="1" indent="-269875" algn="l">
              <a:buFont typeface="Arial" pitchFamily="34" charset="0"/>
              <a:buChar char="•"/>
            </a:pPr>
            <a:r>
              <a:rPr lang="bs-Latn-BA" sz="2600" dirty="0" smtClean="0">
                <a:solidFill>
                  <a:srgbClr val="27697B"/>
                </a:solidFill>
                <a:cs typeface="Arial" panose="020B0604020202020204" pitchFamily="34" charset="0"/>
              </a:rPr>
              <a:t>procesa dekarbonizacije i </a:t>
            </a:r>
          </a:p>
          <a:p>
            <a:pPr marL="995363" lvl="1" indent="-269875" algn="l">
              <a:buFont typeface="Arial" pitchFamily="34" charset="0"/>
              <a:buChar char="•"/>
            </a:pPr>
            <a:r>
              <a:rPr lang="bs-Latn-BA" sz="2600" dirty="0" smtClean="0">
                <a:solidFill>
                  <a:srgbClr val="27697B"/>
                </a:solidFill>
                <a:cs typeface="Arial" panose="020B0604020202020204" pitchFamily="34" charset="0"/>
              </a:rPr>
              <a:t>povećanja učešća OIE sa prekidnom (intermitentnom), teško predvidivom proizvodnjom i sa niskim marginalnim </a:t>
            </a:r>
            <a:r>
              <a:rPr lang="bs-Latn-BA" sz="2600" dirty="0" smtClean="0">
                <a:solidFill>
                  <a:srgbClr val="27697B"/>
                </a:solidFill>
                <a:cs typeface="Arial" panose="020B0604020202020204" pitchFamily="34" charset="0"/>
              </a:rPr>
              <a:t>troškovima</a:t>
            </a:r>
            <a:endParaRPr lang="bs-Latn-BA" sz="2600" dirty="0" smtClean="0">
              <a:solidFill>
                <a:srgbClr val="27697B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061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609600"/>
          </a:xfrm>
        </p:spPr>
        <p:txBody>
          <a:bodyPr>
            <a:noAutofit/>
          </a:bodyPr>
          <a:lstStyle/>
          <a:p>
            <a:pPr lvl="1" algn="ctr"/>
            <a:r>
              <a:rPr lang="sr-Latn-CS" sz="3600" b="1" dirty="0" smtClean="0">
                <a:solidFill>
                  <a:srgbClr val="CC00CC"/>
                </a:solidFill>
              </a:rPr>
              <a:t>Promene u proizvodnom sektoru</a:t>
            </a:r>
            <a:endParaRPr lang="x-none" sz="3600" b="1" dirty="0" smtClean="0">
              <a:solidFill>
                <a:srgbClr val="CC00CC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 flipV="1">
            <a:off x="304800" y="724218"/>
            <a:ext cx="8458200" cy="4571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706A-FCBB-4084-8CC1-2CB3294292C4}" type="slidenum">
              <a:rPr lang="en-US" sz="1600" smtClean="0">
                <a:solidFill>
                  <a:schemeClr val="tx1"/>
                </a:solidFill>
              </a:rPr>
              <a:pPr/>
              <a:t>27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type="subTitle" idx="1"/>
          </p:nvPr>
        </p:nvSpPr>
        <p:spPr>
          <a:xfrm>
            <a:off x="304800" y="838200"/>
            <a:ext cx="8610600" cy="6019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8288" indent="269875" algn="l">
              <a:buFont typeface="Arial" pitchFamily="34" charset="0"/>
              <a:buChar char="•"/>
            </a:pPr>
            <a:r>
              <a:rPr lang="bs-Latn-BA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Zbog zaštite životne sredine</a:t>
            </a:r>
          </a:p>
          <a:p>
            <a:pPr marL="995363" lvl="1" indent="-269875" algn="l">
              <a:buFont typeface="Arial" pitchFamily="34" charset="0"/>
              <a:buChar char="•"/>
            </a:pPr>
            <a:r>
              <a:rPr lang="bs-Latn-BA" sz="2600" dirty="0" smtClean="0">
                <a:solidFill>
                  <a:srgbClr val="27697B"/>
                </a:solidFill>
                <a:cs typeface="Arial" panose="020B0604020202020204" pitchFamily="34" charset="0"/>
              </a:rPr>
              <a:t>Dekarbonizacija – dodatno će poskupeti energiju iz TE</a:t>
            </a:r>
          </a:p>
          <a:p>
            <a:pPr marL="995363" lvl="1" indent="-269875" algn="l">
              <a:buFont typeface="Arial" pitchFamily="34" charset="0"/>
              <a:buChar char="•"/>
            </a:pPr>
            <a:r>
              <a:rPr lang="bs-Latn-BA" sz="2600" dirty="0" smtClean="0">
                <a:solidFill>
                  <a:srgbClr val="27697B"/>
                </a:solidFill>
                <a:cs typeface="Arial" panose="020B0604020202020204" pitchFamily="34" charset="0"/>
              </a:rPr>
              <a:t>Elektrana na bazi OIE; podsticaji za izgradnju; niski marginalni troškovi u eksploataciji</a:t>
            </a:r>
          </a:p>
          <a:p>
            <a:pPr marL="538163" indent="-269875" algn="l">
              <a:buFont typeface="Arial" pitchFamily="34" charset="0"/>
              <a:buChar char="•"/>
            </a:pPr>
            <a:r>
              <a:rPr lang="bs-Latn-BA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Tržište sa visokim učešćem elektrana sa niskim marginalnim troškovima</a:t>
            </a:r>
          </a:p>
          <a:p>
            <a:pPr marL="995363" lvl="1" indent="-269875" algn="l">
              <a:buFont typeface="Arial" pitchFamily="34" charset="0"/>
              <a:buChar char="•"/>
            </a:pPr>
            <a:r>
              <a:rPr lang="bs-Latn-BA" sz="2600" dirty="0" smtClean="0">
                <a:solidFill>
                  <a:srgbClr val="27697B"/>
                </a:solidFill>
                <a:cs typeface="Arial" panose="020B0604020202020204" pitchFamily="34" charset="0"/>
              </a:rPr>
              <a:t>ne može da obezbede razvoj i obnovu termo-sektora</a:t>
            </a:r>
          </a:p>
          <a:p>
            <a:pPr marL="995363" lvl="1" indent="-269875" algn="l">
              <a:buFont typeface="Arial" pitchFamily="34" charset="0"/>
              <a:buChar char="•"/>
            </a:pPr>
            <a:r>
              <a:rPr lang="bs-Latn-BA" sz="2600" dirty="0" smtClean="0">
                <a:solidFill>
                  <a:srgbClr val="27697B"/>
                </a:solidFill>
                <a:cs typeface="Arial" panose="020B0604020202020204" pitchFamily="34" charset="0"/>
              </a:rPr>
              <a:t>pada tržišna cena, ali i izvesnost proizvodnje zbog  nepouzdanosti primarnog resursa (vetar, sunce...)</a:t>
            </a:r>
          </a:p>
          <a:p>
            <a:pPr marL="538163" lvl="1" indent="-269875" algn="l">
              <a:buFont typeface="Arial" pitchFamily="34" charset="0"/>
              <a:buChar char="•"/>
            </a:pPr>
            <a:r>
              <a:rPr lang="bs-Latn-BA" dirty="0" smtClean="0">
                <a:solidFill>
                  <a:srgbClr val="0000FF"/>
                </a:solidFill>
                <a:cs typeface="Arial" panose="020B0604020202020204" pitchFamily="34" charset="0"/>
              </a:rPr>
              <a:t>Stanje u Srbiji</a:t>
            </a:r>
          </a:p>
          <a:p>
            <a:pPr marL="995363" lvl="1" indent="-269875" algn="l">
              <a:buFont typeface="Arial" pitchFamily="34" charset="0"/>
              <a:buChar char="•"/>
            </a:pPr>
            <a:r>
              <a:rPr lang="bs-Latn-BA" sz="2600" dirty="0" smtClean="0">
                <a:solidFill>
                  <a:srgbClr val="27697B"/>
                </a:solidFill>
                <a:cs typeface="Arial" panose="020B0604020202020204" pitchFamily="34" charset="0"/>
              </a:rPr>
              <a:t>Učešće OIE  170 MW u 2017. (22%)</a:t>
            </a:r>
          </a:p>
          <a:p>
            <a:pPr marL="995363" lvl="1" indent="-269875" algn="l">
              <a:buFont typeface="Arial" pitchFamily="34" charset="0"/>
              <a:buChar char="•"/>
            </a:pPr>
            <a:r>
              <a:rPr lang="bs-Latn-BA" sz="2600" dirty="0" smtClean="0">
                <a:solidFill>
                  <a:srgbClr val="27697B"/>
                </a:solidFill>
                <a:cs typeface="Arial" panose="020B0604020202020204" pitchFamily="34" charset="0"/>
              </a:rPr>
              <a:t>Očekivana snaga &gt; 500 MW samo na vetar (MRE)</a:t>
            </a:r>
          </a:p>
        </p:txBody>
      </p:sp>
    </p:spTree>
    <p:extLst>
      <p:ext uri="{BB962C8B-B14F-4D97-AF65-F5344CB8AC3E}">
        <p14:creationId xmlns="" xmlns:p14="http://schemas.microsoft.com/office/powerpoint/2010/main" val="362061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609600"/>
          </a:xfrm>
        </p:spPr>
        <p:txBody>
          <a:bodyPr>
            <a:noAutofit/>
          </a:bodyPr>
          <a:lstStyle/>
          <a:p>
            <a:pPr lvl="1" algn="ctr"/>
            <a:r>
              <a:rPr lang="sr-Latn-CS" sz="3600" b="1" dirty="0" smtClean="0">
                <a:solidFill>
                  <a:srgbClr val="CC00CC"/>
                </a:solidFill>
              </a:rPr>
              <a:t>Promene u proizvodnom sektoru</a:t>
            </a:r>
            <a:r>
              <a:rPr lang="en-GB" sz="3600" b="1" dirty="0" smtClean="0">
                <a:solidFill>
                  <a:srgbClr val="CC00CC"/>
                </a:solidFill>
              </a:rPr>
              <a:t>  /2</a:t>
            </a:r>
            <a:endParaRPr lang="x-none" sz="3600" b="1" dirty="0" smtClean="0">
              <a:solidFill>
                <a:srgbClr val="CC00CC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 flipV="1">
            <a:off x="304800" y="724218"/>
            <a:ext cx="8458200" cy="4571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706A-FCBB-4084-8CC1-2CB3294292C4}" type="slidenum">
              <a:rPr lang="en-US" sz="1600" smtClean="0">
                <a:solidFill>
                  <a:schemeClr val="tx1"/>
                </a:solidFill>
              </a:rPr>
              <a:pPr/>
              <a:t>28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type="subTitle" idx="1"/>
          </p:nvPr>
        </p:nvSpPr>
        <p:spPr>
          <a:xfrm>
            <a:off x="304800" y="762000"/>
            <a:ext cx="9144000" cy="5486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8163" indent="-538163" algn="l"/>
            <a:r>
              <a:rPr lang="bs-Latn-BA" sz="2800" dirty="0">
                <a:solidFill>
                  <a:srgbClr val="0000FF"/>
                </a:solidFill>
                <a:cs typeface="Arial" panose="020B0604020202020204" pitchFamily="34" charset="0"/>
              </a:rPr>
              <a:t>Šta dalje?</a:t>
            </a:r>
          </a:p>
          <a:p>
            <a:pPr marL="538163" lvl="1" indent="-269875" algn="l">
              <a:buFont typeface="Arial" pitchFamily="34" charset="0"/>
              <a:buChar char="•"/>
            </a:pPr>
            <a:r>
              <a:rPr lang="bs-Latn-BA" dirty="0">
                <a:solidFill>
                  <a:srgbClr val="0000FF"/>
                </a:solidFill>
                <a:cs typeface="Arial" panose="020B0604020202020204" pitchFamily="34" charset="0"/>
              </a:rPr>
              <a:t>Razvijati samo tržište energije ili i tržište kapaciteta?</a:t>
            </a:r>
          </a:p>
          <a:p>
            <a:pPr marL="538163" lvl="1" indent="-269875" algn="l">
              <a:buFont typeface="Arial" pitchFamily="34" charset="0"/>
              <a:buChar char="•"/>
            </a:pPr>
            <a:r>
              <a:rPr lang="bs-Latn-BA" dirty="0">
                <a:solidFill>
                  <a:srgbClr val="0000FF"/>
                </a:solidFill>
                <a:cs typeface="Arial" panose="020B0604020202020204" pitchFamily="34" charset="0"/>
              </a:rPr>
              <a:t>Reforma šema podrške</a:t>
            </a:r>
          </a:p>
          <a:p>
            <a:pPr marL="995363" lvl="1" indent="-269875" algn="l">
              <a:buFont typeface="Arial" pitchFamily="34" charset="0"/>
              <a:buChar char="•"/>
            </a:pPr>
            <a:r>
              <a:rPr lang="bs-Latn-BA" sz="2600" dirty="0" smtClean="0">
                <a:solidFill>
                  <a:srgbClr val="27697B"/>
                </a:solidFill>
                <a:cs typeface="Arial" panose="020B0604020202020204" pitchFamily="34" charset="0"/>
              </a:rPr>
              <a:t>podrška proizvodnji sa niskim emisijama ugljenika? </a:t>
            </a:r>
          </a:p>
          <a:p>
            <a:pPr marL="995363" lvl="1" indent="-269875" algn="l">
              <a:buFont typeface="Arial" pitchFamily="34" charset="0"/>
              <a:buChar char="•"/>
            </a:pPr>
            <a:r>
              <a:rPr lang="bs-Latn-BA" sz="2600" dirty="0" smtClean="0">
                <a:solidFill>
                  <a:srgbClr val="27697B"/>
                </a:solidFill>
                <a:cs typeface="Arial" panose="020B0604020202020204" pitchFamily="34" charset="0"/>
              </a:rPr>
              <a:t>OIE – skladištenje</a:t>
            </a:r>
          </a:p>
          <a:p>
            <a:pPr marL="538163" indent="-269875" algn="l">
              <a:buFont typeface="Arial" pitchFamily="34" charset="0"/>
              <a:buChar char="•"/>
            </a:pPr>
            <a:r>
              <a:rPr lang="bs-Latn-BA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Predlozi za reformu modela tržišta – u fazi razmatranja</a:t>
            </a:r>
          </a:p>
          <a:p>
            <a:pPr marL="538163" indent="-269875" algn="l">
              <a:buFont typeface="Arial" pitchFamily="34" charset="0"/>
              <a:buChar char="•"/>
            </a:pPr>
            <a:r>
              <a:rPr lang="bs-Latn-BA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Velike promene dizajna tržišta zahtevaju sveobuhvatne analize, simulacije, pilot projekte, prilagodjenje merno – regulacione tehničke podrške, itd</a:t>
            </a:r>
          </a:p>
        </p:txBody>
      </p:sp>
    </p:spTree>
    <p:extLst>
      <p:ext uri="{BB962C8B-B14F-4D97-AF65-F5344CB8AC3E}">
        <p14:creationId xmlns="" xmlns:p14="http://schemas.microsoft.com/office/powerpoint/2010/main" val="362061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609600"/>
          </a:xfrm>
        </p:spPr>
        <p:txBody>
          <a:bodyPr>
            <a:noAutofit/>
          </a:bodyPr>
          <a:lstStyle/>
          <a:p>
            <a:pPr lvl="1" algn="ctr"/>
            <a:r>
              <a:rPr lang="sr-Latn-CS" sz="3600" b="1" dirty="0" smtClean="0">
                <a:solidFill>
                  <a:srgbClr val="CC00CC"/>
                </a:solidFill>
              </a:rPr>
              <a:t>Analiza modela sa dva </a:t>
            </a:r>
            <a:r>
              <a:rPr lang="sr-Latn-CS" sz="3600" b="1" dirty="0" smtClean="0">
                <a:solidFill>
                  <a:srgbClr val="CC00CC"/>
                </a:solidFill>
              </a:rPr>
              <a:t>tržišta</a:t>
            </a:r>
            <a:endParaRPr lang="x-none" sz="3600" b="1" dirty="0" smtClean="0">
              <a:solidFill>
                <a:srgbClr val="CC00CC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 flipV="1">
            <a:off x="304800" y="724218"/>
            <a:ext cx="8458200" cy="4571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706A-FCBB-4084-8CC1-2CB3294292C4}" type="slidenum">
              <a:rPr lang="en-US" sz="1600" smtClean="0">
                <a:solidFill>
                  <a:schemeClr val="tx1"/>
                </a:solidFill>
              </a:rPr>
              <a:pPr/>
              <a:t>29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650" y="847725"/>
            <a:ext cx="71247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5638800"/>
            <a:ext cx="2057400" cy="65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2061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838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Latn-CS" sz="4800" dirty="0" smtClean="0">
                <a:solidFill>
                  <a:srgbClr val="0000FF"/>
                </a:solidFill>
              </a:rPr>
              <a:t>Zapadni Balkan i WB6  Inicijativa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706A-FCBB-4084-8CC1-2CB3294292C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" y="533400"/>
            <a:ext cx="8153400" cy="76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609600"/>
          </a:xfrm>
        </p:spPr>
        <p:txBody>
          <a:bodyPr>
            <a:noAutofit/>
          </a:bodyPr>
          <a:lstStyle/>
          <a:p>
            <a:pPr lvl="1" algn="ctr"/>
            <a:r>
              <a:rPr lang="sr-Latn-CS" sz="3600" b="1" dirty="0" smtClean="0">
                <a:solidFill>
                  <a:srgbClr val="CC00CC"/>
                </a:solidFill>
              </a:rPr>
              <a:t>Analiza modela dva tržišta   /2</a:t>
            </a:r>
            <a:endParaRPr lang="x-none" sz="3600" b="1" dirty="0" smtClean="0">
              <a:solidFill>
                <a:srgbClr val="CC00CC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 flipV="1">
            <a:off x="304800" y="724218"/>
            <a:ext cx="8458200" cy="4571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706A-FCBB-4084-8CC1-2CB3294292C4}" type="slidenum">
              <a:rPr lang="en-US" sz="1600" smtClean="0">
                <a:solidFill>
                  <a:schemeClr val="tx1"/>
                </a:solidFill>
              </a:rPr>
              <a:pPr/>
              <a:t>30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type="subTitle" idx="1"/>
          </p:nvPr>
        </p:nvSpPr>
        <p:spPr>
          <a:xfrm>
            <a:off x="304800" y="838200"/>
            <a:ext cx="8839200" cy="5715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5725" indent="366713" algn="just">
              <a:tabLst>
                <a:tab pos="452438" algn="l"/>
              </a:tabLst>
            </a:pPr>
            <a:endParaRPr lang="bs-Latn-BA" sz="2800" dirty="0" smtClean="0">
              <a:solidFill>
                <a:srgbClr val="0000E6"/>
              </a:solidFill>
              <a:cs typeface="Arial" panose="020B0604020202020204" pitchFamily="34" charset="0"/>
            </a:endParaRPr>
          </a:p>
          <a:p>
            <a:pPr marL="85725" indent="366713" algn="just">
              <a:tabLst>
                <a:tab pos="452438" algn="l"/>
              </a:tabLst>
            </a:pPr>
            <a:r>
              <a:rPr lang="bs-Latn-BA" sz="2800" dirty="0" smtClean="0">
                <a:solidFill>
                  <a:srgbClr val="0000E6"/>
                </a:solidFill>
                <a:cs typeface="Arial" panose="020B0604020202020204" pitchFamily="34" charset="0"/>
              </a:rPr>
              <a:t>Model “dva tržišta”: </a:t>
            </a:r>
          </a:p>
          <a:p>
            <a:pPr marL="1292225" lvl="2" indent="-571500" algn="l">
              <a:buFont typeface="+mj-lt"/>
              <a:buAutoNum type="romanUcPeriod"/>
            </a:pPr>
            <a:r>
              <a:rPr lang="bs-Latn-BA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energija “na zahtev kupca” (visoka pouzdanost izvora, ) i </a:t>
            </a:r>
          </a:p>
          <a:p>
            <a:pPr marL="1292225" lvl="2" indent="-571500" algn="l">
              <a:buFont typeface="+mj-lt"/>
              <a:buAutoNum type="romanUcPeriod"/>
            </a:pPr>
            <a:r>
              <a:rPr lang="bs-Latn-BA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energija koliko i kada je raspoloživa, ali po nižim cenama </a:t>
            </a:r>
          </a:p>
          <a:p>
            <a:pPr marL="355600" lvl="2" indent="-355600" algn="l">
              <a:buFont typeface="Arial" pitchFamily="34" charset="0"/>
              <a:buChar char="•"/>
            </a:pPr>
            <a:r>
              <a:rPr lang="bs-Latn-BA" sz="2800" dirty="0" smtClean="0">
                <a:solidFill>
                  <a:srgbClr val="0000E6"/>
                </a:solidFill>
                <a:cs typeface="Arial" panose="020B0604020202020204" pitchFamily="34" charset="0"/>
              </a:rPr>
              <a:t>Elektrane se opredeljuju na kom tržištu će nuditi energiju; kriterijumi: sposobnost odaziva na zahtev</a:t>
            </a:r>
          </a:p>
          <a:p>
            <a:pPr marL="355600" lvl="2" indent="-355600" algn="l">
              <a:buFont typeface="Arial" pitchFamily="34" charset="0"/>
              <a:buChar char="•"/>
            </a:pPr>
            <a:r>
              <a:rPr lang="bs-Latn-BA" sz="2800" dirty="0" smtClean="0">
                <a:solidFill>
                  <a:srgbClr val="0000E6"/>
                </a:solidFill>
                <a:cs typeface="Arial" panose="020B0604020202020204" pitchFamily="34" charset="0"/>
              </a:rPr>
              <a:t>Snabdevači nabavljaju na oba tržišta</a:t>
            </a:r>
          </a:p>
          <a:p>
            <a:pPr marL="355600" lvl="2" indent="-355600" algn="l">
              <a:buFont typeface="Arial" pitchFamily="34" charset="0"/>
              <a:buChar char="•"/>
            </a:pPr>
            <a:r>
              <a:rPr lang="bs-Latn-BA" sz="2800" dirty="0" smtClean="0">
                <a:solidFill>
                  <a:srgbClr val="0000E6"/>
                </a:solidFill>
                <a:cs typeface="Arial" panose="020B0604020202020204" pitchFamily="34" charset="0"/>
              </a:rPr>
              <a:t>Kupci biraju između pouzdanosti izvora energije i niže cene energije </a:t>
            </a:r>
          </a:p>
        </p:txBody>
      </p:sp>
    </p:spTree>
    <p:extLst>
      <p:ext uri="{BB962C8B-B14F-4D97-AF65-F5344CB8AC3E}">
        <p14:creationId xmlns="" xmlns:p14="http://schemas.microsoft.com/office/powerpoint/2010/main" val="362061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8520" y="2204864"/>
            <a:ext cx="35301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x-none" sz="3200" i="1" dirty="0" smtClean="0">
                <a:solidFill>
                  <a:srgbClr val="0000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Hvala na pažnji</a:t>
            </a:r>
            <a:r>
              <a:rPr lang="en-US" sz="3200" i="1" dirty="0" smtClean="0">
                <a:solidFill>
                  <a:srgbClr val="0000E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sr-Latn-CS" sz="3200" i="1" dirty="0">
              <a:solidFill>
                <a:srgbClr val="0000E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038600" y="4495800"/>
            <a:ext cx="4953000" cy="174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x-none" sz="2800" i="1" smtClean="0">
                <a:solidFill>
                  <a:srgbClr val="CC0099"/>
                </a:solidFill>
              </a:rPr>
              <a:t>Ljiljana Ha</a:t>
            </a:r>
            <a:r>
              <a:rPr lang="sr-Latn-CS" sz="2800" i="1" dirty="0" smtClean="0">
                <a:solidFill>
                  <a:srgbClr val="CC0099"/>
                </a:solidFill>
              </a:rPr>
              <a:t>ž</a:t>
            </a:r>
            <a:r>
              <a:rPr lang="x-none" sz="2800" i="1" smtClean="0">
                <a:solidFill>
                  <a:srgbClr val="CC0099"/>
                </a:solidFill>
              </a:rPr>
              <a:t>ibabic</a:t>
            </a:r>
            <a:endParaRPr lang="x-none" sz="2800" i="1" dirty="0" smtClean="0">
              <a:solidFill>
                <a:srgbClr val="CC0099"/>
              </a:solidFill>
            </a:endParaRPr>
          </a:p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000066"/>
                </a:solidFill>
              </a:rPr>
              <a:t/>
            </a:r>
            <a:br>
              <a:rPr lang="en-US" sz="2800" dirty="0" smtClean="0">
                <a:solidFill>
                  <a:srgbClr val="000066"/>
                </a:solidFill>
              </a:rPr>
            </a:br>
            <a:r>
              <a:rPr lang="sr-Latn-CS" sz="2400" dirty="0" err="1" smtClean="0">
                <a:solidFill>
                  <a:srgbClr val="000066"/>
                </a:solidFill>
                <a:hlinkClick r:id="rId3"/>
              </a:rPr>
              <a:t>ljiljana.hadzibabic</a:t>
            </a:r>
            <a:r>
              <a:rPr lang="en-US" sz="2400" dirty="0" smtClean="0">
                <a:solidFill>
                  <a:srgbClr val="000066"/>
                </a:solidFill>
                <a:hlinkClick r:id="rId3"/>
              </a:rPr>
              <a:t>@</a:t>
            </a:r>
            <a:r>
              <a:rPr lang="en-US" sz="2400" dirty="0" err="1" smtClean="0">
                <a:solidFill>
                  <a:srgbClr val="000066"/>
                </a:solidFill>
                <a:hlinkClick r:id="rId3"/>
              </a:rPr>
              <a:t>gmail.com</a:t>
            </a:r>
            <a:endParaRPr lang="en-US" sz="2800" dirty="0" smtClean="0">
              <a:solidFill>
                <a:srgbClr val="000066"/>
              </a:solidFill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dirty="0" smtClean="0">
              <a:solidFill>
                <a:srgbClr val="000066"/>
              </a:solidFill>
              <a:hlinkClick r:id="rId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5048" y="609600"/>
            <a:ext cx="8568952" cy="8686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6000">
                <a:schemeClr val="accent1">
                  <a:tint val="44500"/>
                  <a:satMod val="160000"/>
                  <a:lumMod val="54000"/>
                  <a:lumOff val="46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ljiljana.hadzibabic\Documents\Agencija  Savet\01 AGENCIJA\013 Site Agencije\FOTOGRAFIJE\ljh sre avg 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7999"/>
            <a:ext cx="2627784" cy="3380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706A-FCBB-4084-8CC1-2CB3294292C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1109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3999" cy="609600"/>
          </a:xfrm>
        </p:spPr>
        <p:txBody>
          <a:bodyPr>
            <a:noAutofit/>
          </a:bodyPr>
          <a:lstStyle/>
          <a:p>
            <a:r>
              <a:rPr lang="sr-Latn-CS" b="1" dirty="0" smtClean="0">
                <a:solidFill>
                  <a:srgbClr val="CC00CC"/>
                </a:solidFill>
              </a:rPr>
              <a:t>Zapadni Balkan – 6 članica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609600"/>
            <a:ext cx="8153400" cy="76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706A-FCBB-4084-8CC1-2CB3294292C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104900"/>
            <a:ext cx="74295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57150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b="1" dirty="0" smtClean="0">
                <a:solidFill>
                  <a:srgbClr val="0000E6"/>
                </a:solidFill>
              </a:rPr>
              <a:t>Broj stanovnika   17.9 </a:t>
            </a:r>
            <a:r>
              <a:rPr lang="sr-Latn-CS" sz="2800" b="1" dirty="0" err="1" smtClean="0">
                <a:solidFill>
                  <a:srgbClr val="0000E6"/>
                </a:solidFill>
              </a:rPr>
              <a:t>mil</a:t>
            </a:r>
            <a:r>
              <a:rPr lang="sr-Latn-CS" sz="2800" b="1" dirty="0" smtClean="0">
                <a:solidFill>
                  <a:srgbClr val="0000E6"/>
                </a:solidFill>
              </a:rPr>
              <a:t> ;  Površina 207.000 km</a:t>
            </a:r>
            <a:r>
              <a:rPr lang="sr-Latn-CS" sz="2800" b="1" baseline="30000" dirty="0" smtClean="0">
                <a:solidFill>
                  <a:srgbClr val="0000E6"/>
                </a:solidFill>
              </a:rPr>
              <a:t>2</a:t>
            </a:r>
          </a:p>
          <a:p>
            <a:r>
              <a:rPr lang="sr-Latn-CS" sz="2800" b="1" dirty="0" smtClean="0">
                <a:solidFill>
                  <a:srgbClr val="0000E6"/>
                </a:solidFill>
              </a:rPr>
              <a:t>Finalna potrošnja:  ≈ 60 </a:t>
            </a:r>
            <a:r>
              <a:rPr lang="sr-Latn-CS" sz="2800" b="1" dirty="0" err="1" smtClean="0">
                <a:solidFill>
                  <a:srgbClr val="0000E6"/>
                </a:solidFill>
              </a:rPr>
              <a:t>TWh</a:t>
            </a:r>
            <a:endParaRPr lang="en-US" sz="2800" b="1" dirty="0">
              <a:solidFill>
                <a:srgbClr val="0000E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482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9143999" cy="990600"/>
          </a:xfrm>
        </p:spPr>
        <p:txBody>
          <a:bodyPr>
            <a:noAutofit/>
          </a:bodyPr>
          <a:lstStyle/>
          <a:p>
            <a:r>
              <a:rPr lang="sr-Latn-CS" sz="4000" b="1" dirty="0" smtClean="0">
                <a:solidFill>
                  <a:srgbClr val="CC00CC"/>
                </a:solidFill>
              </a:rPr>
              <a:t>WB6 Inicijativa</a:t>
            </a:r>
            <a:endParaRPr lang="en-US" sz="4000" dirty="0">
              <a:solidFill>
                <a:srgbClr val="CC00CC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990600"/>
            <a:ext cx="8153400" cy="76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706A-FCBB-4084-8CC1-2CB3294292C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1143000"/>
            <a:ext cx="8763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buFont typeface="Arial" pitchFamily="34" charset="0"/>
              <a:buChar char="•"/>
            </a:pPr>
            <a:r>
              <a:rPr lang="sr-Latn-CS" sz="2800" dirty="0" smtClean="0">
                <a:solidFill>
                  <a:srgbClr val="0000E6"/>
                </a:solidFill>
                <a:latin typeface="Arial" pitchFamily="34" charset="0"/>
                <a:cs typeface="Arial" pitchFamily="34" charset="0"/>
              </a:rPr>
              <a:t>Cilj: </a:t>
            </a:r>
            <a:r>
              <a:rPr lang="en-GB" sz="2800" dirty="0" err="1" smtClean="0">
                <a:solidFill>
                  <a:srgbClr val="0000E6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sr-Latn-CS" sz="2800" dirty="0" err="1" smtClean="0">
                <a:solidFill>
                  <a:srgbClr val="0000E6"/>
                </a:solidFill>
                <a:latin typeface="Arial" pitchFamily="34" charset="0"/>
                <a:cs typeface="Arial" pitchFamily="34" charset="0"/>
              </a:rPr>
              <a:t>ntenzivnije</a:t>
            </a:r>
            <a:r>
              <a:rPr lang="sr-Latn-CS" sz="2800" dirty="0" smtClean="0">
                <a:solidFill>
                  <a:srgbClr val="0000E6"/>
                </a:solidFill>
                <a:latin typeface="Arial" pitchFamily="34" charset="0"/>
                <a:cs typeface="Arial" pitchFamily="34" charset="0"/>
              </a:rPr>
              <a:t> povezivanje i harmonizovan razvoj tržišta EE u WB6 </a:t>
            </a:r>
            <a:r>
              <a:rPr lang="vi-VN" sz="2800" dirty="0" smtClean="0">
                <a:solidFill>
                  <a:srgbClr val="0000E6"/>
                </a:solidFill>
                <a:latin typeface="Arial" pitchFamily="34" charset="0"/>
                <a:cs typeface="Arial" pitchFamily="34" charset="0"/>
              </a:rPr>
              <a:t>do pristupanja E</a:t>
            </a:r>
            <a:r>
              <a:rPr lang="sr-Latn-CS" sz="2800" dirty="0" smtClean="0">
                <a:solidFill>
                  <a:srgbClr val="0000E6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vi-VN" sz="2800" dirty="0" smtClean="0">
                <a:solidFill>
                  <a:srgbClr val="0000E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sr-Latn-CS" sz="2800" dirty="0" smtClean="0">
              <a:solidFill>
                <a:srgbClr val="0000E6"/>
              </a:solidFill>
              <a:latin typeface="Arial" pitchFamily="34" charset="0"/>
              <a:cs typeface="Arial" pitchFamily="34" charset="0"/>
            </a:endParaRPr>
          </a:p>
          <a:p>
            <a:pPr marL="268288" indent="-268288">
              <a:buFont typeface="Arial" pitchFamily="34" charset="0"/>
              <a:buChar char="•"/>
            </a:pPr>
            <a:r>
              <a:rPr lang="sr-Latn-CS" sz="2800" dirty="0" smtClean="0">
                <a:solidFill>
                  <a:srgbClr val="0000E6"/>
                </a:solidFill>
                <a:latin typeface="Arial" pitchFamily="34" charset="0"/>
                <a:cs typeface="Arial" pitchFamily="34" charset="0"/>
              </a:rPr>
              <a:t>Inicijativa (Berlinska) iz 2014, obaveze prihvaćene 2015. (Beč) i aktualizovane svake sledeće godine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sr-Latn-CS" sz="2800" dirty="0" smtClean="0">
                <a:solidFill>
                  <a:srgbClr val="0000E6"/>
                </a:solidFill>
                <a:latin typeface="Arial" pitchFamily="34" charset="0"/>
                <a:cs typeface="Arial" pitchFamily="34" charset="0"/>
              </a:rPr>
              <a:t>Važniji zadaci za energetiku:</a:t>
            </a:r>
          </a:p>
          <a:p>
            <a:pPr marL="892175" lvl="3" indent="-354013">
              <a:buSzPct val="75000"/>
              <a:buFont typeface="Arial" pitchFamily="34" charset="0"/>
              <a:buChar char="•"/>
            </a:pPr>
            <a:r>
              <a:rPr lang="sr-Latn-CS" sz="2800" dirty="0" smtClean="0">
                <a:solidFill>
                  <a:srgbClr val="0070C0"/>
                </a:solidFill>
              </a:rPr>
              <a:t>U</a:t>
            </a:r>
            <a:r>
              <a:rPr lang="vi-VN" sz="2800" dirty="0" smtClean="0">
                <a:solidFill>
                  <a:srgbClr val="0070C0"/>
                </a:solidFill>
              </a:rPr>
              <a:t>sklađivanje regulatornih politika</a:t>
            </a:r>
            <a:endParaRPr lang="sr-Latn-CS" sz="2800" dirty="0" smtClean="0">
              <a:solidFill>
                <a:srgbClr val="0070C0"/>
              </a:solidFill>
            </a:endParaRPr>
          </a:p>
          <a:p>
            <a:pPr marL="892175" lvl="3" indent="-354013">
              <a:buSzPct val="75000"/>
              <a:buFont typeface="Arial" pitchFamily="34" charset="0"/>
              <a:buChar char="•"/>
            </a:pPr>
            <a:r>
              <a:rPr lang="sr-Latn-CS" sz="2800" dirty="0" smtClean="0">
                <a:solidFill>
                  <a:srgbClr val="0070C0"/>
                </a:solidFill>
              </a:rPr>
              <a:t>Uklanjanje tržišnih barijera</a:t>
            </a:r>
          </a:p>
          <a:p>
            <a:pPr marL="892175" lvl="3" indent="-354013">
              <a:buSzPct val="75000"/>
              <a:buFont typeface="Arial" pitchFamily="34" charset="0"/>
              <a:buChar char="•"/>
            </a:pPr>
            <a:r>
              <a:rPr lang="sr-Latn-CS" sz="2800" dirty="0" smtClean="0">
                <a:solidFill>
                  <a:srgbClr val="0070C0"/>
                </a:solidFill>
              </a:rPr>
              <a:t>I</a:t>
            </a:r>
            <a:r>
              <a:rPr lang="vi-VN" sz="2800" dirty="0" smtClean="0">
                <a:solidFill>
                  <a:srgbClr val="0070C0"/>
                </a:solidFill>
              </a:rPr>
              <a:t>nfrastrukturno povezivanje i podsticanje investicija</a:t>
            </a:r>
            <a:endParaRPr lang="sr-Latn-CS" sz="2800" dirty="0" smtClean="0">
              <a:solidFill>
                <a:srgbClr val="0070C0"/>
              </a:solidFill>
            </a:endParaRPr>
          </a:p>
          <a:p>
            <a:pPr marL="892175" lvl="3" indent="-354013">
              <a:buSzPct val="75000"/>
              <a:buFont typeface="Arial" pitchFamily="34" charset="0"/>
              <a:buChar char="•"/>
            </a:pPr>
            <a:r>
              <a:rPr lang="sr-Latn-CS" sz="2800" dirty="0" smtClean="0">
                <a:solidFill>
                  <a:srgbClr val="0070C0"/>
                </a:solidFill>
              </a:rPr>
              <a:t>P</a:t>
            </a:r>
            <a:r>
              <a:rPr lang="vi-VN" sz="2800" dirty="0" smtClean="0">
                <a:solidFill>
                  <a:srgbClr val="0070C0"/>
                </a:solidFill>
              </a:rPr>
              <a:t>rekogranično balansiranje </a:t>
            </a:r>
            <a:endParaRPr lang="sr-Latn-CS" sz="2800" dirty="0" smtClean="0">
              <a:solidFill>
                <a:srgbClr val="0070C0"/>
              </a:solidFill>
            </a:endParaRPr>
          </a:p>
          <a:p>
            <a:pPr marL="892175" lvl="3" indent="-354013">
              <a:buSzPct val="75000"/>
              <a:buFont typeface="Arial" pitchFamily="34" charset="0"/>
              <a:buChar char="•"/>
            </a:pPr>
            <a:r>
              <a:rPr lang="sr-Latn-CS" sz="2800" dirty="0" err="1" smtClean="0">
                <a:solidFill>
                  <a:srgbClr val="0070C0"/>
                </a:solidFill>
              </a:rPr>
              <a:t>Koordinisana</a:t>
            </a:r>
            <a:r>
              <a:rPr lang="sr-Latn-CS" sz="2800" dirty="0" smtClean="0">
                <a:solidFill>
                  <a:srgbClr val="0070C0"/>
                </a:solidFill>
              </a:rPr>
              <a:t> </a:t>
            </a:r>
            <a:r>
              <a:rPr lang="vi-VN" sz="2800" dirty="0" smtClean="0">
                <a:solidFill>
                  <a:srgbClr val="0070C0"/>
                </a:solidFill>
              </a:rPr>
              <a:t>alokacij</a:t>
            </a:r>
            <a:r>
              <a:rPr lang="sr-Latn-CS" sz="2800" dirty="0" smtClean="0">
                <a:solidFill>
                  <a:srgbClr val="0070C0"/>
                </a:solidFill>
              </a:rPr>
              <a:t>a</a:t>
            </a:r>
            <a:r>
              <a:rPr lang="vi-VN" sz="2800" dirty="0" smtClean="0">
                <a:solidFill>
                  <a:srgbClr val="0070C0"/>
                </a:solidFill>
              </a:rPr>
              <a:t> kapaciteta</a:t>
            </a:r>
            <a:endParaRPr lang="sr-Latn-CS" sz="2800" dirty="0" smtClean="0">
              <a:solidFill>
                <a:srgbClr val="0070C0"/>
              </a:solidFill>
            </a:endParaRPr>
          </a:p>
          <a:p>
            <a:pPr marL="268288" indent="-268288">
              <a:buFont typeface="Arial" pitchFamily="34" charset="0"/>
              <a:buChar char="•"/>
            </a:pPr>
            <a:r>
              <a:rPr lang="sr-Latn-CS" sz="2800" dirty="0" smtClean="0">
                <a:solidFill>
                  <a:srgbClr val="0000E6"/>
                </a:solidFill>
                <a:latin typeface="Arial" pitchFamily="34" charset="0"/>
                <a:cs typeface="Arial" pitchFamily="34" charset="0"/>
              </a:rPr>
              <a:t>Utvrđeni su rokovi i dinamika izvršenja obaveza</a:t>
            </a:r>
          </a:p>
          <a:p>
            <a:pPr marL="268288" indent="-268288">
              <a:buFont typeface="Arial" pitchFamily="34" charset="0"/>
              <a:buChar char="•"/>
            </a:pPr>
            <a:endParaRPr lang="sr-Latn-CS" sz="2800" dirty="0" smtClean="0">
              <a:solidFill>
                <a:srgbClr val="0000E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482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055" y="152400"/>
            <a:ext cx="7772400" cy="609600"/>
          </a:xfrm>
        </p:spPr>
        <p:txBody>
          <a:bodyPr>
            <a:noAutofit/>
          </a:bodyPr>
          <a:lstStyle/>
          <a:p>
            <a:r>
              <a:rPr lang="sr-Latn-CS" b="1" dirty="0" smtClean="0">
                <a:solidFill>
                  <a:srgbClr val="CC00CC"/>
                </a:solidFill>
              </a:rPr>
              <a:t>Zakonski / regulatorni okvir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838200"/>
            <a:ext cx="8153400" cy="76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57200" y="914400"/>
            <a:ext cx="8382000" cy="571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sr-Latn-C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1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EU:</a:t>
            </a:r>
            <a:r>
              <a:rPr kumimoji="0" lang="sr-Latn-C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</a:p>
          <a:p>
            <a:pPr marL="806450" marR="0" lvl="0" indent="-4508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C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3. Energetski paket - Evropske direktive i uredbe o razvoju tržišta EE</a:t>
            </a:r>
          </a:p>
          <a:p>
            <a:pPr marL="1612900" lvl="0" indent="-1612900" defTabSz="612775">
              <a:spcBef>
                <a:spcPts val="0"/>
              </a:spcBef>
              <a:defRPr/>
            </a:pPr>
            <a:r>
              <a:rPr lang="sr-Latn-CS" sz="3200" dirty="0" smtClean="0">
                <a:solidFill>
                  <a:srgbClr val="2D1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Region:  </a:t>
            </a:r>
            <a:endParaRPr lang="sr-Latn-CS" sz="3200" dirty="0" smtClean="0">
              <a:solidFill>
                <a:srgbClr val="2D177F"/>
              </a:solidFill>
            </a:endParaRPr>
          </a:p>
          <a:p>
            <a:pPr marL="806450" lvl="0" indent="-450850" defTabSz="612775">
              <a:spcBef>
                <a:spcPts val="0"/>
              </a:spcBef>
              <a:buFont typeface="Arial" pitchFamily="34" charset="0"/>
              <a:buChar char="•"/>
              <a:tabLst>
                <a:tab pos="1162050" algn="l"/>
              </a:tabLst>
              <a:defRPr/>
            </a:pPr>
            <a:r>
              <a:rPr lang="sr-Latn-CS" sz="3200" dirty="0" smtClean="0">
                <a:solidFill>
                  <a:srgbClr val="0000FF"/>
                </a:solidFill>
              </a:rPr>
              <a:t>Nacionalni zakoni</a:t>
            </a:r>
          </a:p>
          <a:p>
            <a:pPr marL="806450" lvl="0" indent="-450850" defTabSz="612775">
              <a:spcBef>
                <a:spcPts val="0"/>
              </a:spcBef>
              <a:buFont typeface="Arial" pitchFamily="34" charset="0"/>
              <a:buChar char="•"/>
              <a:tabLst>
                <a:tab pos="1162050" algn="l"/>
              </a:tabLst>
              <a:defRPr/>
            </a:pPr>
            <a:r>
              <a:rPr lang="x-none" sz="3200" smtClean="0">
                <a:solidFill>
                  <a:srgbClr val="0000FF"/>
                </a:solidFill>
              </a:rPr>
              <a:t>Preuzete obaveze </a:t>
            </a:r>
            <a:r>
              <a:rPr lang="sr-Latn-CS" sz="3200" dirty="0" smtClean="0">
                <a:solidFill>
                  <a:srgbClr val="0000FF"/>
                </a:solidFill>
              </a:rPr>
              <a:t>kroz</a:t>
            </a:r>
            <a:r>
              <a:rPr lang="x-none" sz="3200" smtClean="0">
                <a:solidFill>
                  <a:srgbClr val="0000FF"/>
                </a:solidFill>
              </a:rPr>
              <a:t> WB-6</a:t>
            </a:r>
            <a:endParaRPr lang="sr-Latn-CS" sz="3200" dirty="0" smtClean="0">
              <a:solidFill>
                <a:srgbClr val="0000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Latn-C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1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Srbija: </a:t>
            </a:r>
          </a:p>
          <a:p>
            <a:pPr marL="892175" marR="0" lvl="0" indent="-536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C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Zakon o energetici </a:t>
            </a:r>
            <a:r>
              <a:rPr kumimoji="0" lang="sr-Latn-C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</a:t>
            </a:r>
            <a:r>
              <a:rPr kumimoji="0" lang="x-none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„Službeni glasnik RS", br. 145/2014 од 29.12.2014.)</a:t>
            </a:r>
            <a:endParaRPr kumimoji="0" lang="x-none" sz="2800" b="0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806450" marR="0" lvl="0" indent="-450850" algn="l" defTabSz="612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C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Podzakonska akta </a:t>
            </a:r>
            <a:r>
              <a:rPr kumimoji="0" lang="sr-Latn-C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(Vlada, ministarstva,  Agencija za energetiku i energetski subjekti)</a:t>
            </a:r>
          </a:p>
          <a:p>
            <a:pPr marL="806450" lvl="0" indent="-450850" defTabSz="612775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x-none" sz="2800" smtClean="0">
                <a:solidFill>
                  <a:srgbClr val="0000FF"/>
                </a:solidFill>
              </a:rPr>
              <a:t>WB-6</a:t>
            </a:r>
            <a:r>
              <a:rPr lang="sr-Latn-CS" sz="2800" dirty="0" smtClean="0">
                <a:solidFill>
                  <a:srgbClr val="0000FF"/>
                </a:solidFill>
              </a:rPr>
              <a:t> Inicijativa</a:t>
            </a:r>
            <a:endParaRPr kumimoji="0" lang="sr-Latn-C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706A-FCBB-4084-8CC1-2CB3294292C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482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915399" cy="1295400"/>
          </a:xfrm>
        </p:spPr>
        <p:txBody>
          <a:bodyPr>
            <a:noAutofit/>
          </a:bodyPr>
          <a:lstStyle/>
          <a:p>
            <a:r>
              <a:rPr lang="sr-Latn-CS" b="1" dirty="0" smtClean="0">
                <a:solidFill>
                  <a:srgbClr val="CC00CC"/>
                </a:solidFill>
              </a:rPr>
              <a:t>Dinamika primene u članicama WB6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1066800"/>
            <a:ext cx="8153400" cy="76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981200"/>
            <a:ext cx="8763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sr-Latn-CS" sz="3600" dirty="0" smtClean="0">
                <a:solidFill>
                  <a:srgbClr val="0000FF"/>
                </a:solidFill>
              </a:rPr>
              <a:t>Različito početno stanje na nacionalnim tržištima EE</a:t>
            </a:r>
          </a:p>
          <a:p>
            <a:endParaRPr lang="sr-Latn-CS" sz="2800" dirty="0" smtClean="0">
              <a:solidFill>
                <a:srgbClr val="0000FF"/>
              </a:solidFill>
              <a:latin typeface="Arial" pitchFamily="34" charset="0"/>
            </a:endParaRPr>
          </a:p>
          <a:p>
            <a:pPr marL="0" lvl="1"/>
            <a:r>
              <a:rPr lang="sr-Latn-CS" sz="3600" dirty="0" smtClean="0">
                <a:solidFill>
                  <a:srgbClr val="0000FF"/>
                </a:solidFill>
              </a:rPr>
              <a:t>Ciljevi su postavljeni za nacionalne i regionalne aktivnosti</a:t>
            </a:r>
          </a:p>
          <a:p>
            <a:endParaRPr lang="en-US" sz="2800" dirty="0" smtClean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706A-FCBB-4084-8CC1-2CB3294292C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482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8839200" cy="609600"/>
          </a:xfrm>
        </p:spPr>
        <p:txBody>
          <a:bodyPr>
            <a:noAutofit/>
          </a:bodyPr>
          <a:lstStyle/>
          <a:p>
            <a:pPr lvl="1" algn="ctr"/>
            <a:r>
              <a:rPr lang="sr-Latn-CS" sz="3600" b="1" dirty="0" smtClean="0">
                <a:solidFill>
                  <a:srgbClr val="CC00CC"/>
                </a:solidFill>
              </a:rPr>
              <a:t>Važnije r</a:t>
            </a:r>
            <a:r>
              <a:rPr lang="x-none" sz="3600" b="1" smtClean="0">
                <a:solidFill>
                  <a:srgbClr val="CC00CC"/>
                </a:solidFill>
              </a:rPr>
              <a:t>egionalne </a:t>
            </a:r>
            <a:r>
              <a:rPr lang="x-none" sz="3600" b="1" dirty="0" smtClean="0">
                <a:solidFill>
                  <a:srgbClr val="CC00CC"/>
                </a:solidFill>
              </a:rPr>
              <a:t>sličnosti i razlike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10362" y="914400"/>
            <a:ext cx="8153400" cy="76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706A-FCBB-4084-8CC1-2CB3294292C4}" type="slidenum">
              <a:rPr lang="en-US" sz="1600" smtClean="0">
                <a:solidFill>
                  <a:schemeClr val="tx1"/>
                </a:solidFill>
              </a:rPr>
              <a:pPr/>
              <a:t>8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type="subTitle" idx="1"/>
          </p:nvPr>
        </p:nvSpPr>
        <p:spPr>
          <a:xfrm>
            <a:off x="152400" y="1066800"/>
            <a:ext cx="8924260" cy="5791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1363" lvl="2" indent="-558800" algn="just">
              <a:buClr>
                <a:srgbClr val="0000E6"/>
              </a:buClr>
              <a:buSzPct val="85000"/>
              <a:buFont typeface="Wingdings" panose="05000000000000000000" pitchFamily="2" charset="2"/>
              <a:buChar char="Ø"/>
            </a:pPr>
            <a:r>
              <a:rPr lang="x-none" b="1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Proizvodnja</a:t>
            </a:r>
          </a:p>
          <a:p>
            <a:pPr marL="1347788" lvl="4" indent="-357188" algn="l">
              <a:spcBef>
                <a:spcPts val="600"/>
              </a:spcBef>
              <a:buClr>
                <a:srgbClr val="0000E6"/>
              </a:buClr>
              <a:buSzPct val="85000"/>
              <a:buFont typeface="Arial" panose="020B0604020202020204" pitchFamily="34" charset="0"/>
              <a:buChar char="•"/>
            </a:pPr>
            <a:r>
              <a:rPr lang="x-none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Nema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veoma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retke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Kostolac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B3) </a:t>
            </a:r>
            <a:r>
              <a:rPr lang="x-none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novih baznih elektrana - gradi se samo uz podsticaje</a:t>
            </a:r>
          </a:p>
          <a:p>
            <a:pPr marL="1347788" lvl="4" indent="-357188" algn="l">
              <a:spcBef>
                <a:spcPts val="600"/>
              </a:spcBef>
              <a:buClr>
                <a:srgbClr val="0000E6"/>
              </a:buClr>
              <a:buSzPct val="85000"/>
              <a:buFont typeface="Arial" panose="020B0604020202020204" pitchFamily="34" charset="0"/>
              <a:buChar char="•"/>
            </a:pPr>
            <a:r>
              <a:rPr lang="x-none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Zaštita životne sredine zahteva velika ulaganja</a:t>
            </a:r>
          </a:p>
          <a:p>
            <a:pPr marL="1347788" lvl="4" indent="-357188" algn="l">
              <a:spcBef>
                <a:spcPts val="600"/>
              </a:spcBef>
              <a:buClr>
                <a:srgbClr val="0000E6"/>
              </a:buClr>
              <a:buSzPct val="85000"/>
              <a:buFont typeface="Arial" panose="020B0604020202020204" pitchFamily="34" charset="0"/>
              <a:buChar char="•"/>
            </a:pPr>
            <a:r>
              <a:rPr lang="x-none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Povećanje efikasnosti elektrana - velika ulaganja</a:t>
            </a:r>
          </a:p>
          <a:p>
            <a:pPr marL="741363" lvl="2" indent="-558800" algn="just">
              <a:buClr>
                <a:srgbClr val="0000E6"/>
              </a:buClr>
              <a:buSzPct val="85000"/>
              <a:buFont typeface="Wingdings" panose="05000000000000000000" pitchFamily="2" charset="2"/>
              <a:buChar char="Ø"/>
            </a:pPr>
            <a:r>
              <a:rPr lang="x-none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Potrošnja</a:t>
            </a:r>
            <a:endParaRPr lang="x-none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7788" lvl="4" indent="-357188" algn="l">
              <a:spcBef>
                <a:spcPts val="600"/>
              </a:spcBef>
              <a:buClr>
                <a:srgbClr val="0000E6"/>
              </a:buClr>
              <a:buSzPct val="85000"/>
              <a:buFont typeface="Arial" panose="020B0604020202020204" pitchFamily="34" charset="0"/>
              <a:buChar char="•"/>
            </a:pPr>
            <a:r>
              <a:rPr lang="x-none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Niska </a:t>
            </a:r>
            <a:r>
              <a:rPr lang="x-none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efikasnost u potrošnji</a:t>
            </a:r>
          </a:p>
          <a:p>
            <a:pPr marL="1347788" lvl="4" indent="-357188" algn="l">
              <a:spcBef>
                <a:spcPts val="600"/>
              </a:spcBef>
              <a:buClr>
                <a:srgbClr val="0000E6"/>
              </a:buClr>
              <a:buSzPct val="85000"/>
              <a:buFont typeface="Arial" panose="020B0604020202020204" pitchFamily="34" charset="0"/>
              <a:buChar char="•"/>
            </a:pPr>
            <a:r>
              <a:rPr lang="x-none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Visoko učešće </a:t>
            </a:r>
            <a:r>
              <a:rPr lang="x-none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regulisanog </a:t>
            </a:r>
            <a:r>
              <a:rPr lang="x-none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tržišta </a:t>
            </a:r>
            <a:r>
              <a:rPr lang="x-none" sz="23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CS" sz="23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učešće domaćinstava u WB6 članicama je 37</a:t>
            </a:r>
            <a:r>
              <a:rPr lang="x-none" sz="23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x-none" sz="23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60% </a:t>
            </a:r>
            <a:r>
              <a:rPr lang="sr-Latn-CS" sz="23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finalne potrošnje </a:t>
            </a:r>
            <a:r>
              <a:rPr lang="x-none" sz="23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</a:t>
            </a:r>
            <a:r>
              <a:rPr lang="x-none" sz="23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domaćinstva, u </a:t>
            </a:r>
            <a:r>
              <a:rPr lang="x-none" sz="23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r-Latn-CS" sz="23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rbiji</a:t>
            </a:r>
            <a:r>
              <a:rPr lang="x-none" sz="23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3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48,3%) </a:t>
            </a:r>
          </a:p>
          <a:p>
            <a:pPr marL="1347788" lvl="4" indent="-357188" algn="l">
              <a:spcBef>
                <a:spcPts val="600"/>
              </a:spcBef>
              <a:buClr>
                <a:srgbClr val="0000E6"/>
              </a:buClr>
              <a:buSzPct val="85000"/>
              <a:buFont typeface="Arial" panose="020B0604020202020204" pitchFamily="34" charset="0"/>
              <a:buChar char="•"/>
            </a:pPr>
            <a:r>
              <a:rPr lang="x-none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Prepreke ukidanju regulacije</a:t>
            </a:r>
            <a:r>
              <a:rPr lang="sr-Latn-C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/limitiranja</a:t>
            </a:r>
            <a:r>
              <a:rPr lang="x-none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cena </a:t>
            </a:r>
            <a:r>
              <a:rPr lang="x-none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garantovanog </a:t>
            </a:r>
            <a:r>
              <a:rPr lang="x-none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snabdevanja </a:t>
            </a:r>
            <a:r>
              <a:rPr lang="x-none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(socijalne, političke...)</a:t>
            </a:r>
            <a:endParaRPr lang="x-none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1363" lvl="2" indent="-558800" algn="l">
              <a:buClr>
                <a:srgbClr val="0000E6"/>
              </a:buClr>
              <a:buSzPct val="85000"/>
              <a:buFont typeface="Wingdings" panose="05000000000000000000" pitchFamily="2" charset="2"/>
              <a:buChar char="Ø"/>
            </a:pPr>
            <a:r>
              <a:rPr lang="x-none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Nacionalna tržišta </a:t>
            </a:r>
            <a:r>
              <a:rPr lang="x-none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velike razlike u </a:t>
            </a:r>
            <a:r>
              <a:rPr lang="sr-Latn-C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veličini tržišta i </a:t>
            </a:r>
            <a:r>
              <a:rPr lang="x-none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stepenu </a:t>
            </a:r>
            <a:r>
              <a:rPr lang="x-none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razvijenosti</a:t>
            </a:r>
          </a:p>
          <a:p>
            <a:pPr marL="1655763" lvl="4" indent="-558800" algn="l">
              <a:spcBef>
                <a:spcPts val="600"/>
              </a:spcBef>
              <a:buClr>
                <a:srgbClr val="0000E6"/>
              </a:buClr>
              <a:buSzPct val="85000"/>
              <a:buFont typeface="Wingdings" panose="05000000000000000000" pitchFamily="2" charset="2"/>
              <a:buChar char="§"/>
            </a:pPr>
            <a:endParaRPr lang="x-none" sz="2800" b="1" dirty="0" smtClean="0">
              <a:solidFill>
                <a:srgbClr val="0079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5763" lvl="4" indent="-558800" algn="l">
              <a:spcBef>
                <a:spcPts val="600"/>
              </a:spcBef>
              <a:buClr>
                <a:srgbClr val="0000E6"/>
              </a:buClr>
              <a:buSzPct val="85000"/>
              <a:buFont typeface="Wingdings" panose="05000000000000000000" pitchFamily="2" charset="2"/>
              <a:buChar char="§"/>
            </a:pPr>
            <a:endParaRPr lang="en-US" sz="2800" b="1" dirty="0">
              <a:solidFill>
                <a:srgbClr val="0079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320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9143999" cy="990600"/>
          </a:xfrm>
        </p:spPr>
        <p:txBody>
          <a:bodyPr>
            <a:noAutofit/>
          </a:bodyPr>
          <a:lstStyle/>
          <a:p>
            <a:r>
              <a:rPr lang="sr-Latn-CS" b="1" dirty="0" smtClean="0">
                <a:solidFill>
                  <a:srgbClr val="CC00CC"/>
                </a:solidFill>
              </a:rPr>
              <a:t>WB6 Inicijativa   /2</a:t>
            </a:r>
            <a:endParaRPr lang="en-US" sz="5400" dirty="0">
              <a:solidFill>
                <a:srgbClr val="CC00CC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762000"/>
            <a:ext cx="8153400" cy="76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/>
          <a:p>
            <a:pPr algn="ctr"/>
            <a:endParaRPr lang="sr-Latn-CS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706A-FCBB-4084-8CC1-2CB3294292C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5334000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SEnZ</a:t>
            </a:r>
            <a:r>
              <a:rPr lang="sr-Latn-C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C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intenzivno </a:t>
            </a:r>
            <a:r>
              <a:rPr lang="sr-Latn-C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prati rezultate </a:t>
            </a:r>
            <a:r>
              <a:rPr lang="sr-Latn-C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sr-Latn-C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kvartalno</a:t>
            </a:r>
            <a:r>
              <a:rPr lang="sr-Latn-C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C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izveštava </a:t>
            </a:r>
            <a:r>
              <a:rPr lang="sr-Latn-C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 napretku po aktivnostima i članicama - </a:t>
            </a:r>
            <a:r>
              <a:rPr lang="sr-Latn-CS" sz="2800" dirty="0" smtClean="0">
                <a:solidFill>
                  <a:srgbClr val="0000E6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 smtClean="0">
                <a:hlinkClick r:id="rId2"/>
              </a:rPr>
              <a:t>https://www.energy-community.org/</a:t>
            </a:r>
            <a:r>
              <a:rPr lang="sr-Latn-CS" sz="2800" dirty="0" smtClean="0">
                <a:hlinkClick r:id="rId2"/>
              </a:rPr>
              <a:t>) </a:t>
            </a:r>
            <a:endParaRPr lang="en-US" sz="2800" dirty="0">
              <a:solidFill>
                <a:srgbClr val="0000E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4114800" cy="375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066800"/>
            <a:ext cx="4953000" cy="310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0482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8349</TotalTime>
  <Words>1278</Words>
  <Application>Microsoft Office PowerPoint</Application>
  <PresentationFormat>On-screen Show (4:3)</PresentationFormat>
  <Paragraphs>232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 </vt:lpstr>
      <vt:lpstr>Sadžaj</vt:lpstr>
      <vt:lpstr>Slide 3</vt:lpstr>
      <vt:lpstr>Zapadni Balkan – 6 članica</vt:lpstr>
      <vt:lpstr>WB6 Inicijativa</vt:lpstr>
      <vt:lpstr>Zakonski / regulatorni okvir</vt:lpstr>
      <vt:lpstr>Dinamika primene u članicama WB6</vt:lpstr>
      <vt:lpstr>Važnije regionalne sličnosti i razlike</vt:lpstr>
      <vt:lpstr>WB6 Inicijativa   /2</vt:lpstr>
      <vt:lpstr>Slide 10</vt:lpstr>
      <vt:lpstr>Članice WB-6 u 2016.</vt:lpstr>
      <vt:lpstr>Bilateralno tržište u WB6</vt:lpstr>
      <vt:lpstr>Spot market u WB6</vt:lpstr>
      <vt:lpstr>Slide 14</vt:lpstr>
      <vt:lpstr>Slide 15</vt:lpstr>
      <vt:lpstr>Tržište EE</vt:lpstr>
      <vt:lpstr>Vrste tržišta EE   /2</vt:lpstr>
      <vt:lpstr>Veleprodajno tržište u Srbiji Aktivnosti snabdevača ЕЕ  2016-2017.</vt:lpstr>
      <vt:lpstr>Balansno tržište</vt:lpstr>
      <vt:lpstr>Maloprodajno tržište EE u Srbiji 2017.</vt:lpstr>
      <vt:lpstr>Slide 21</vt:lpstr>
      <vt:lpstr>Razvoj i povezivanje tržišta EE   /1</vt:lpstr>
      <vt:lpstr>Razvoj i povezivanje tržišta EE   /2</vt:lpstr>
      <vt:lpstr>Prestanak regulacije cene snabdevanja</vt:lpstr>
      <vt:lpstr>Slide 25</vt:lpstr>
      <vt:lpstr>Karakteristike aktuelnih modela tržišta</vt:lpstr>
      <vt:lpstr>Promene u proizvodnom sektoru</vt:lpstr>
      <vt:lpstr>Promene u proizvodnom sektoru  /2</vt:lpstr>
      <vt:lpstr>Analiza modela sa dva tržišta</vt:lpstr>
      <vt:lpstr>Analiza modela dva tržišta   /2</vt:lpstr>
      <vt:lpstr>Slide 31</vt:lpstr>
    </vt:vector>
  </TitlesOfParts>
  <Company>aers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 ли је Србија спремна за отварање  тржишта електричне енергије и природног гаса од 1. јан 2013.</dc:title>
  <dc:creator>Ljiljana Hadzibabic</dc:creator>
  <cp:lastModifiedBy>Bora Hadzibabic</cp:lastModifiedBy>
  <cp:revision>920</cp:revision>
  <cp:lastPrinted>2017-11-14T22:09:34Z</cp:lastPrinted>
  <dcterms:created xsi:type="dcterms:W3CDTF">2012-12-10T13:13:09Z</dcterms:created>
  <dcterms:modified xsi:type="dcterms:W3CDTF">2018-10-18T10:40:52Z</dcterms:modified>
</cp:coreProperties>
</file>