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9" r:id="rId3"/>
    <p:sldId id="296" r:id="rId4"/>
    <p:sldId id="325" r:id="rId5"/>
    <p:sldId id="327" r:id="rId6"/>
    <p:sldId id="302" r:id="rId7"/>
    <p:sldId id="334" r:id="rId8"/>
    <p:sldId id="332" r:id="rId9"/>
    <p:sldId id="317" r:id="rId10"/>
    <p:sldId id="335" r:id="rId11"/>
    <p:sldId id="329" r:id="rId12"/>
    <p:sldId id="282" r:id="rId13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88" autoAdjust="0"/>
    <p:restoredTop sz="99451" autoAdjust="0"/>
  </p:normalViewPr>
  <p:slideViewPr>
    <p:cSldViewPr>
      <p:cViewPr>
        <p:scale>
          <a:sx n="90" d="100"/>
          <a:sy n="90" d="100"/>
        </p:scale>
        <p:origin x="-1212" y="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F5AC1-DEB5-40D1-AC23-805C372969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B370E-9AD9-442E-934F-04F6B658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9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5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0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3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2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2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0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8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6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2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88EE-903D-4CC9-917F-848C6624652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512E-E657-4DB6-878F-3C25504AA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5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ts@gaspromet.com" TargetMode="External"/><Relationship Id="rId2" Type="http://schemas.openxmlformats.org/officeDocument/2006/relationships/hyperlink" Target="mailto:direkcija@gaspromet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aspromet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040560"/>
          </a:xfrm>
        </p:spPr>
        <p:txBody>
          <a:bodyPr>
            <a:normAutofit/>
          </a:bodyPr>
          <a:lstStyle/>
          <a:p>
            <a:r>
              <a:rPr lang="en-US" sz="2800" b="1" dirty="0"/>
              <a:t>ENERGY MARKET </a:t>
            </a:r>
            <a:r>
              <a:rPr lang="en-US" sz="2800" b="1" dirty="0" smtClean="0"/>
              <a:t>OF WESTERN BALKANS REGION</a:t>
            </a:r>
            <a:br>
              <a:rPr lang="en-US" sz="2800" b="1" dirty="0" smtClean="0"/>
            </a:br>
            <a:r>
              <a:rPr lang="en-US" sz="2800" b="1" dirty="0" smtClean="0"/>
              <a:t>International Conference </a:t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600" b="1" dirty="0" smtClean="0"/>
              <a:t>WESTERN BALKANS NATURAL GAS MARKET &amp; CUSTUMERS PROTECTION</a:t>
            </a:r>
            <a:br>
              <a:rPr lang="en-US" sz="36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TSO </a:t>
            </a:r>
            <a:r>
              <a:rPr lang="sr-Latn-RS" sz="2800" b="1" dirty="0" smtClean="0"/>
              <a:t>„</a:t>
            </a:r>
            <a:r>
              <a:rPr lang="en-US" sz="2800" b="1" dirty="0" smtClean="0"/>
              <a:t>GAS PROMET</a:t>
            </a:r>
            <a:r>
              <a:rPr lang="sr-Latn-RS" sz="2800" b="1" dirty="0" smtClean="0"/>
              <a:t>“</a:t>
            </a:r>
            <a:r>
              <a:rPr lang="en-US" sz="2800" b="1" dirty="0" smtClean="0"/>
              <a:t> AD PALE</a:t>
            </a:r>
            <a:br>
              <a:rPr lang="en-US" sz="2800" b="1" dirty="0" smtClean="0"/>
            </a:br>
            <a:r>
              <a:rPr lang="en-US" sz="2800" b="1" dirty="0" smtClean="0"/>
              <a:t>PRESENTATION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5301208"/>
            <a:ext cx="6984776" cy="1080120"/>
          </a:xfrm>
        </p:spPr>
        <p:txBody>
          <a:bodyPr>
            <a:normAutofit fontScale="92500" lnSpcReduction="20000"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Metropol Palace Hotel, Belgrade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October</a:t>
            </a:r>
            <a:r>
              <a:rPr lang="sr-Latn-R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18</a:t>
            </a:r>
            <a:r>
              <a:rPr lang="en-US" sz="26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sr-Latn-RS" sz="2600" b="1" dirty="0" smtClean="0">
                <a:solidFill>
                  <a:schemeClr val="tx1"/>
                </a:solidFill>
              </a:rPr>
              <a:t>  2018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endParaRPr lang="sr-Latn-RS" sz="2000" b="1" dirty="0" smtClean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5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 </a:t>
            </a:r>
            <a:r>
              <a:rPr lang="sr-Latn-RS" sz="3200" b="1" dirty="0" smtClean="0"/>
              <a:t>NG Market in B&amp;H, impact of Regulatory issues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35280" cy="5112568"/>
          </a:xfrm>
        </p:spPr>
        <p:txBody>
          <a:bodyPr>
            <a:normAutofit lnSpcReduction="10000"/>
          </a:bodyPr>
          <a:lstStyle/>
          <a:p>
            <a:r>
              <a:rPr lang="sr-Latn-RS" sz="2800" b="1" dirty="0" smtClean="0"/>
              <a:t>NG Prices are Market created, (no price regulation)</a:t>
            </a:r>
          </a:p>
          <a:p>
            <a:r>
              <a:rPr lang="sr-Latn-RS" sz="2800" b="1" dirty="0" smtClean="0"/>
              <a:t>Very end of supply chain (100% imports) </a:t>
            </a:r>
          </a:p>
          <a:p>
            <a:r>
              <a:rPr lang="sr-Latn-RS" sz="2800" b="1" dirty="0" smtClean="0"/>
              <a:t>Very Strong competitors for NG (Coal and Hydro) </a:t>
            </a:r>
          </a:p>
          <a:p>
            <a:r>
              <a:rPr lang="sr-Latn-RS" sz="2800" b="1" dirty="0" smtClean="0"/>
              <a:t>Regulatory status fully asymetric (RS v.s. FBiH)</a:t>
            </a:r>
          </a:p>
          <a:p>
            <a:r>
              <a:rPr lang="sr-Latn-RS" sz="2800" b="1" dirty="0" smtClean="0"/>
              <a:t>NG Transport prices are fully regulated (RS)</a:t>
            </a:r>
          </a:p>
          <a:p>
            <a:r>
              <a:rPr lang="sr-Latn-RS" sz="2800" b="1" dirty="0" smtClean="0"/>
              <a:t>Full third party acces since 2012 (RS)</a:t>
            </a:r>
          </a:p>
          <a:p>
            <a:r>
              <a:rPr lang="sr-Latn-RS" sz="2800" b="1" dirty="0" smtClean="0"/>
              <a:t>Vulnerable consumers </a:t>
            </a:r>
            <a:r>
              <a:rPr lang="sr-Latn-RS" sz="2800" b="1" dirty="0"/>
              <a:t>(Government social </a:t>
            </a:r>
            <a:r>
              <a:rPr lang="sr-Latn-RS" sz="2800" b="1" dirty="0" smtClean="0"/>
              <a:t>programe)</a:t>
            </a:r>
          </a:p>
          <a:p>
            <a:r>
              <a:rPr lang="sr-Latn-RS" sz="2800" b="1" dirty="0" smtClean="0"/>
              <a:t>Minimal stocks (reserves) (SOS requirements)</a:t>
            </a:r>
          </a:p>
          <a:p>
            <a:r>
              <a:rPr lang="sr-Latn-RS" sz="2800" b="1" dirty="0" smtClean="0"/>
              <a:t>(n-1) criterion </a:t>
            </a:r>
            <a:r>
              <a:rPr lang="sr-Latn-RS" sz="2800" b="1" dirty="0"/>
              <a:t>(SOS requirements</a:t>
            </a:r>
            <a:r>
              <a:rPr lang="sr-Latn-RS" sz="2800" b="1" dirty="0" smtClean="0"/>
              <a:t>)   </a:t>
            </a:r>
          </a:p>
          <a:p>
            <a:r>
              <a:rPr lang="sr-Latn-RS" sz="2800" b="1" dirty="0" smtClean="0"/>
              <a:t>Final price barely able to compete on energy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 Map of Future EU NG supplay routs?</a:t>
            </a:r>
            <a:br>
              <a:rPr lang="sr-Latn-RS" sz="2800" b="1" dirty="0" smtClean="0"/>
            </a:br>
            <a:r>
              <a:rPr lang="sr-Latn-RS" sz="2800" b="1" dirty="0" smtClean="0"/>
              <a:t>Quo Vadis Gas ?   (Proposals for future EU Market</a:t>
            </a:r>
            <a:r>
              <a:rPr lang="sr-Latn-RS" sz="3200" b="1" dirty="0" smtClean="0"/>
              <a:t>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8435280" cy="3744416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EU NG Market integration (including TSO mergers) </a:t>
            </a:r>
          </a:p>
          <a:p>
            <a:r>
              <a:rPr lang="sr-Latn-RS" sz="2800" b="1" dirty="0" smtClean="0"/>
              <a:t>Tarrif Reform Scenario (EU or Regional TC Faund)</a:t>
            </a:r>
          </a:p>
          <a:p>
            <a:pPr marL="0" indent="0">
              <a:buNone/>
            </a:pPr>
            <a:r>
              <a:rPr lang="sr-Latn-RS" sz="2800" b="1" dirty="0" smtClean="0"/>
              <a:t>     (one entry-exit price for EU or regional markets)</a:t>
            </a:r>
            <a:endParaRPr lang="en-US" sz="2800" b="1" dirty="0" smtClean="0"/>
          </a:p>
          <a:p>
            <a:r>
              <a:rPr lang="sr-Latn-RS" sz="2800" b="1" dirty="0" smtClean="0"/>
              <a:t>Combined Capacity-Comodity Release Scenario </a:t>
            </a:r>
          </a:p>
          <a:p>
            <a:pPr marL="0" indent="0">
              <a:buNone/>
            </a:pPr>
            <a:r>
              <a:rPr lang="sr-Latn-RS" sz="2800" b="1" dirty="0"/>
              <a:t> </a:t>
            </a:r>
            <a:r>
              <a:rPr lang="sr-Latn-RS" sz="2800" b="1" dirty="0" smtClean="0"/>
              <a:t>    (50% of gas supply to be sold at firs gas hub)</a:t>
            </a:r>
          </a:p>
          <a:p>
            <a:pPr marL="0" indent="0">
              <a:buNone/>
            </a:pPr>
            <a:r>
              <a:rPr lang="sr-Latn-RS" sz="2800" b="1" dirty="0"/>
              <a:t> </a:t>
            </a:r>
            <a:r>
              <a:rPr lang="sr-Latn-RS" sz="2800" b="1" dirty="0" smtClean="0"/>
              <a:t>    (50% of capacity reserved for short term contracts)</a:t>
            </a:r>
          </a:p>
          <a:p>
            <a:r>
              <a:rPr lang="sr-Latn-RS" sz="2800" b="1" dirty="0" smtClean="0"/>
              <a:t>Downstream and upstream strategic Partnership(s)</a:t>
            </a: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630616" cy="2736304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Questions?</a:t>
            </a:r>
            <a:br>
              <a:rPr lang="sr-Latn-RS" b="1" dirty="0" smtClean="0"/>
            </a:br>
            <a:r>
              <a:rPr lang="sr-Latn-RS" b="1" dirty="0"/>
              <a:t/>
            </a:r>
            <a:br>
              <a:rPr lang="sr-Latn-RS" b="1" dirty="0"/>
            </a:br>
            <a:r>
              <a:rPr lang="en-US" b="1" dirty="0" smtClean="0"/>
              <a:t>Thanks for Your attention</a:t>
            </a:r>
            <a:r>
              <a:rPr lang="sr-Latn-RS" b="1" dirty="0" smtClean="0"/>
              <a:t>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008712" cy="316835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Mr. G. Asonja, </a:t>
            </a:r>
            <a:endParaRPr lang="sr-Latn-R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TSO Gas Promet AD</a:t>
            </a:r>
            <a:endParaRPr lang="sr-Latn-RS" sz="2000" b="1" dirty="0" smtClean="0">
              <a:solidFill>
                <a:schemeClr val="tx1"/>
              </a:solidFill>
            </a:endParaRPr>
          </a:p>
          <a:p>
            <a:r>
              <a:rPr lang="sr-Latn-RS" sz="2000" b="1" dirty="0" smtClean="0">
                <a:solidFill>
                  <a:schemeClr val="tx1"/>
                </a:solidFill>
              </a:rPr>
              <a:t>Srpskih ratnika 17, 71340 Pale</a:t>
            </a:r>
            <a:endParaRPr lang="sr-Latn-RS" sz="2000" b="1" dirty="0">
              <a:solidFill>
                <a:schemeClr val="tx1"/>
              </a:solidFill>
            </a:endParaRPr>
          </a:p>
          <a:p>
            <a:r>
              <a:rPr lang="sr-Latn-RS" sz="2000" b="1" dirty="0" smtClean="0">
                <a:solidFill>
                  <a:schemeClr val="tx1"/>
                </a:solidFill>
              </a:rPr>
              <a:t>Republic of Srpska, Bosnia and Herzegovina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hlinkClick r:id="rId2"/>
              </a:rPr>
              <a:t>direkcija@gaspromet.com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hlinkClick r:id="rId3"/>
              </a:rPr>
              <a:t>ots@gaspromet.com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  <a:hlinkClick r:id="rId4"/>
              </a:rPr>
              <a:t>www.gaspromet.com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91264" cy="2592288"/>
          </a:xfrm>
        </p:spPr>
        <p:txBody>
          <a:bodyPr>
            <a:normAutofit/>
          </a:bodyPr>
          <a:lstStyle/>
          <a:p>
            <a:r>
              <a:rPr lang="sr-Latn-RS" dirty="0" smtClean="0"/>
              <a:t>Company:  </a:t>
            </a:r>
            <a:r>
              <a:rPr lang="en-US" dirty="0" smtClean="0"/>
              <a:t>GAS PROMET AD, Srpskih ratnika 17, 71340 Pale, BiH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Core business: Natural gas transportation (TSO) </a:t>
            </a:r>
            <a:br>
              <a:rPr lang="en-US" dirty="0" smtClean="0"/>
            </a:br>
            <a:r>
              <a:rPr lang="en-US" dirty="0" smtClean="0"/>
              <a:t>Total transported quantity: </a:t>
            </a:r>
            <a:r>
              <a:rPr lang="sr-Latn-RS" dirty="0" smtClean="0"/>
              <a:t>0.</a:t>
            </a:r>
            <a:r>
              <a:rPr lang="en-US" dirty="0" smtClean="0"/>
              <a:t>241 </a:t>
            </a:r>
            <a:r>
              <a:rPr lang="sr-Latn-RS" dirty="0" smtClean="0"/>
              <a:t>b</a:t>
            </a:r>
            <a:r>
              <a:rPr lang="en-US" dirty="0" smtClean="0"/>
              <a:t>cm</a:t>
            </a:r>
            <a:r>
              <a:rPr lang="sr-Latn-RS" dirty="0" smtClean="0"/>
              <a:t>a</a:t>
            </a:r>
            <a:r>
              <a:rPr lang="en-US" dirty="0" smtClean="0"/>
              <a:t> (2017, 100% of gas entering BiH)</a:t>
            </a:r>
            <a:br>
              <a:rPr lang="en-US" dirty="0" smtClean="0"/>
            </a:br>
            <a:r>
              <a:rPr lang="en-US" dirty="0" smtClean="0"/>
              <a:t>To other TSOs: </a:t>
            </a:r>
            <a:r>
              <a:rPr lang="sr-Latn-RS" dirty="0" smtClean="0"/>
              <a:t>0.</a:t>
            </a:r>
            <a:r>
              <a:rPr lang="en-US" dirty="0" smtClean="0"/>
              <a:t>176 </a:t>
            </a:r>
            <a:r>
              <a:rPr lang="sr-Latn-RS" dirty="0" smtClean="0"/>
              <a:t>b</a:t>
            </a:r>
            <a:r>
              <a:rPr lang="en-US" dirty="0" smtClean="0"/>
              <a:t>cm (2017, for 2 TSOs: BH Gas &amp; Sarajevogas AD)</a:t>
            </a:r>
            <a:br>
              <a:rPr lang="en-US" dirty="0" smtClean="0"/>
            </a:br>
            <a:r>
              <a:rPr lang="en-US" dirty="0" smtClean="0"/>
              <a:t>E</a:t>
            </a:r>
            <a:r>
              <a:rPr lang="sr-Latn-RS" dirty="0" smtClean="0"/>
              <a:t>stablished: 1998</a:t>
            </a:r>
            <a:br>
              <a:rPr lang="sr-Latn-RS" dirty="0" smtClean="0"/>
            </a:br>
            <a:r>
              <a:rPr lang="sr-Latn-RS" dirty="0" smtClean="0"/>
              <a:t>www.gaspromet.com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501008"/>
            <a:ext cx="8147248" cy="30963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sr-Latn-RS" b="1" dirty="0" smtClean="0"/>
              <a:t>Some</a:t>
            </a:r>
            <a:r>
              <a:rPr lang="en-US" b="1" dirty="0" smtClean="0"/>
              <a:t> </a:t>
            </a:r>
            <a:r>
              <a:rPr lang="sr-Latn-RS" b="1" dirty="0" smtClean="0"/>
              <a:t>specific</a:t>
            </a:r>
            <a:r>
              <a:rPr lang="en-US" b="1" dirty="0" smtClean="0"/>
              <a:t>s</a:t>
            </a:r>
            <a:r>
              <a:rPr lang="sr-Latn-RS" b="1" dirty="0" smtClean="0"/>
              <a:t> </a:t>
            </a:r>
            <a:r>
              <a:rPr lang="en-US" b="1" dirty="0" smtClean="0"/>
              <a:t>of TSO</a:t>
            </a:r>
            <a:r>
              <a:rPr lang="sr-Latn-RS" b="1" dirty="0" smtClean="0"/>
              <a:t>’s </a:t>
            </a:r>
            <a:r>
              <a:rPr lang="en-US" b="1" dirty="0" smtClean="0"/>
              <a:t>TS: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CMP </a:t>
            </a:r>
            <a:r>
              <a:rPr lang="en-US" b="1" dirty="0"/>
              <a:t>: </a:t>
            </a:r>
            <a:r>
              <a:rPr lang="en-US" b="1" dirty="0" smtClean="0"/>
              <a:t>MS  Zvornik, </a:t>
            </a:r>
            <a:r>
              <a:rPr lang="en-US" b="1" dirty="0"/>
              <a:t> </a:t>
            </a:r>
            <a:r>
              <a:rPr lang="en-US" b="1" dirty="0" smtClean="0"/>
              <a:t>UGS</a:t>
            </a:r>
            <a:r>
              <a:rPr lang="en-US" b="1" dirty="0"/>
              <a:t>:  none</a:t>
            </a:r>
            <a:r>
              <a:rPr lang="sr-Latn-RS" b="1" dirty="0"/>
              <a:t> </a:t>
            </a:r>
            <a:r>
              <a:rPr lang="sr-Latn-RS" b="1" dirty="0" smtClean="0"/>
              <a:t>,  </a:t>
            </a:r>
            <a:r>
              <a:rPr lang="en-US" b="1" dirty="0"/>
              <a:t>LNG:  </a:t>
            </a:r>
            <a:r>
              <a:rPr lang="en-US" b="1" dirty="0" smtClean="0"/>
              <a:t>none,   ƞ ≈ 0.3</a:t>
            </a:r>
            <a:endParaRPr lang="en-US" b="1" dirty="0"/>
          </a:p>
          <a:p>
            <a:r>
              <a:rPr lang="en-US" b="1" dirty="0" smtClean="0"/>
              <a:t>Delivery </a:t>
            </a:r>
            <a:r>
              <a:rPr lang="en-US" b="1" dirty="0"/>
              <a:t>parameters at </a:t>
            </a:r>
            <a:r>
              <a:rPr lang="en-US" b="1" dirty="0" smtClean="0"/>
              <a:t>CMP </a:t>
            </a:r>
            <a:r>
              <a:rPr lang="en-US" b="1" dirty="0"/>
              <a:t>Zvornik ( </a:t>
            </a:r>
            <a:r>
              <a:rPr lang="en-US" b="1" dirty="0" smtClean="0"/>
              <a:t>136 km from CS):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WP  </a:t>
            </a:r>
            <a:r>
              <a:rPr lang="en-US" b="1" dirty="0"/>
              <a:t>:  ≥ 30 </a:t>
            </a:r>
            <a:r>
              <a:rPr lang="en-US" b="1" dirty="0" smtClean="0"/>
              <a:t>bar,       Q :    1 </a:t>
            </a:r>
            <a:r>
              <a:rPr lang="en-US" b="1" dirty="0"/>
              <a:t>860 000 cm/day </a:t>
            </a:r>
            <a:r>
              <a:rPr lang="en-US" b="1" dirty="0" smtClean="0"/>
              <a:t> (≈ 0.7 bcma)</a:t>
            </a:r>
            <a:endParaRPr lang="en-US" b="1" dirty="0"/>
          </a:p>
          <a:p>
            <a:endParaRPr lang="sr-Latn-RS" dirty="0"/>
          </a:p>
          <a:p>
            <a:r>
              <a:rPr lang="sr-Latn-RS" b="1" dirty="0"/>
              <a:t>System Users (during  last 3 years):</a:t>
            </a:r>
          </a:p>
          <a:p>
            <a:r>
              <a:rPr lang="sr-Latn-RS" b="1" dirty="0"/>
              <a:t>3 from abroad, 3 from BiH</a:t>
            </a:r>
          </a:p>
          <a:p>
            <a:r>
              <a:rPr lang="sr-Latn-RS" b="1" dirty="0"/>
              <a:t>Exits: Sarajevo, </a:t>
            </a:r>
            <a:r>
              <a:rPr lang="en-US" b="1" dirty="0" smtClean="0"/>
              <a:t>industry, </a:t>
            </a:r>
            <a:r>
              <a:rPr lang="sr-Latn-RS" b="1" dirty="0" smtClean="0"/>
              <a:t>CNG</a:t>
            </a:r>
            <a:r>
              <a:rPr lang="sr-Latn-RS" b="1" dirty="0"/>
              <a:t>,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35279" cy="347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Natural gas consumption in BiH &amp; Republic of Srpska (1996-2017, million cm)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836712"/>
            <a:ext cx="8596963" cy="528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7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    Is Current pipeline Capacity sufficient for B&amp;H 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/>
              <a:t>Yes, for reasonable demand</a:t>
            </a:r>
            <a:r>
              <a:rPr lang="en-US" sz="2400" dirty="0"/>
              <a:t>,  </a:t>
            </a:r>
            <a:r>
              <a:rPr lang="en-US" sz="2400" dirty="0" smtClean="0"/>
              <a:t>  (in 2017:  </a:t>
            </a:r>
            <a:r>
              <a:rPr lang="en-US" sz="2400" b="1" dirty="0" smtClean="0"/>
              <a:t>ƞ</a:t>
            </a:r>
            <a:r>
              <a:rPr lang="en-US" sz="1200" b="1" dirty="0" smtClean="0"/>
              <a:t>TR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=</a:t>
            </a:r>
            <a:r>
              <a:rPr lang="en-US" sz="2400" b="1" dirty="0" smtClean="0"/>
              <a:t> </a:t>
            </a:r>
            <a:r>
              <a:rPr lang="en-US" sz="2400" dirty="0" smtClean="0"/>
              <a:t>242/710 </a:t>
            </a:r>
            <a:r>
              <a:rPr lang="sr-Latn-RS" sz="2400" dirty="0" smtClean="0"/>
              <a:t>≈</a:t>
            </a:r>
            <a:r>
              <a:rPr lang="en-US" sz="2400" dirty="0" smtClean="0"/>
              <a:t> </a:t>
            </a:r>
            <a:r>
              <a:rPr lang="en-US" sz="2400" b="1" dirty="0" smtClean="0"/>
              <a:t>0.34</a:t>
            </a:r>
            <a:r>
              <a:rPr lang="en-US" sz="2400" dirty="0" smtClean="0"/>
              <a:t>),   </a:t>
            </a:r>
            <a:r>
              <a:rPr lang="en-US" sz="2400" b="1" dirty="0" smtClean="0"/>
              <a:t>but </a:t>
            </a:r>
            <a:r>
              <a:rPr lang="en-US" sz="2400" dirty="0" smtClean="0"/>
              <a:t>   </a:t>
            </a:r>
          </a:p>
          <a:p>
            <a:r>
              <a:rPr lang="en-US" sz="2400" dirty="0" smtClean="0"/>
              <a:t>It barely covers winter daily maximum:        (</a:t>
            </a:r>
            <a:r>
              <a:rPr lang="en-US" sz="2000" dirty="0" smtClean="0"/>
              <a:t>Jan 2017</a:t>
            </a:r>
            <a:r>
              <a:rPr lang="en-US" sz="2400" dirty="0" smtClean="0"/>
              <a:t>: 1.87 mcm/day)</a:t>
            </a:r>
          </a:p>
          <a:p>
            <a:r>
              <a:rPr lang="en-US" sz="2400" dirty="0" smtClean="0"/>
              <a:t>Daily average consumption (2017):                241/365 </a:t>
            </a:r>
            <a:r>
              <a:rPr lang="sr-Latn-RS" sz="2400" dirty="0"/>
              <a:t>=</a:t>
            </a:r>
            <a:r>
              <a:rPr lang="en-US" sz="2400" dirty="0"/>
              <a:t> </a:t>
            </a:r>
            <a:r>
              <a:rPr lang="en-US" sz="2400" dirty="0" smtClean="0"/>
              <a:t>.66 mcm/day</a:t>
            </a:r>
          </a:p>
          <a:p>
            <a:r>
              <a:rPr lang="en-US" sz="2400" dirty="0"/>
              <a:t>Daily </a:t>
            </a:r>
            <a:r>
              <a:rPr lang="en-US" sz="2400" dirty="0" smtClean="0"/>
              <a:t>capacity booking (2018):    </a:t>
            </a:r>
            <a:r>
              <a:rPr lang="en-US" sz="2400" b="1" dirty="0" smtClean="0"/>
              <a:t>(ƞ</a:t>
            </a:r>
            <a:r>
              <a:rPr lang="en-US" sz="1200" b="1" dirty="0" smtClean="0"/>
              <a:t>BK </a:t>
            </a:r>
            <a:r>
              <a:rPr lang="sr-Latn-RS" sz="2400" b="1" dirty="0" smtClean="0"/>
              <a:t>= </a:t>
            </a:r>
            <a:r>
              <a:rPr lang="en-US" sz="2400" b="1" dirty="0" smtClean="0"/>
              <a:t>0.927)</a:t>
            </a:r>
            <a:r>
              <a:rPr lang="en-US" sz="2400" dirty="0" smtClean="0"/>
              <a:t>     1.8 of 1.94 mcm/day</a:t>
            </a:r>
          </a:p>
          <a:p>
            <a:r>
              <a:rPr lang="en-US" sz="2400" dirty="0" smtClean="0"/>
              <a:t>Capacity booking (2018):            </a:t>
            </a:r>
            <a:r>
              <a:rPr lang="en-US" sz="2400" b="1" dirty="0" smtClean="0"/>
              <a:t>5/6</a:t>
            </a:r>
            <a:r>
              <a:rPr lang="en-US" sz="2400" dirty="0" smtClean="0"/>
              <a:t>  FBiH,  </a:t>
            </a:r>
            <a:r>
              <a:rPr lang="en-US" sz="2400" b="1" dirty="0" smtClean="0"/>
              <a:t>1/6</a:t>
            </a:r>
            <a:r>
              <a:rPr lang="en-US" sz="2400" dirty="0" smtClean="0"/>
              <a:t>  RS      </a:t>
            </a:r>
          </a:p>
          <a:p>
            <a:r>
              <a:rPr lang="en-US" sz="2400" dirty="0" smtClean="0"/>
              <a:t>Age of pipeline 39,  (1979)             (2/3 of average expected lifetime)</a:t>
            </a:r>
          </a:p>
          <a:p>
            <a:pPr marL="0" indent="0">
              <a:buNone/>
            </a:pPr>
            <a:r>
              <a:rPr lang="en-US" sz="2400" b="1" dirty="0" smtClean="0"/>
              <a:t>     </a:t>
            </a:r>
          </a:p>
          <a:p>
            <a:pPr marL="0" indent="0" algn="ctr">
              <a:buNone/>
            </a:pPr>
            <a:r>
              <a:rPr lang="en-US" sz="2600" b="1" dirty="0" smtClean="0"/>
              <a:t>Technical measures to mitigate </a:t>
            </a:r>
            <a:r>
              <a:rPr lang="en-US" sz="2600" dirty="0" smtClean="0"/>
              <a:t>this </a:t>
            </a:r>
            <a:r>
              <a:rPr lang="en-US" sz="2600" dirty="0"/>
              <a:t>(</a:t>
            </a:r>
            <a:r>
              <a:rPr lang="en-US" sz="2600" dirty="0" smtClean="0"/>
              <a:t>booking) situation: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- shaving winter consumption peaks                   (using auxiliary fuel)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pipeline weak point reconstruction                         (up to DP</a:t>
            </a:r>
            <a:r>
              <a:rPr lang="sr-Latn-RS" sz="2400" dirty="0"/>
              <a:t> </a:t>
            </a:r>
            <a:r>
              <a:rPr lang="sr-Latn-RS" sz="2400" dirty="0" smtClean="0"/>
              <a:t>=</a:t>
            </a:r>
            <a:r>
              <a:rPr lang="en-US" sz="2400" dirty="0" smtClean="0"/>
              <a:t> 50 b)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</a:t>
            </a:r>
            <a:r>
              <a:rPr lang="en-US" sz="2400" dirty="0"/>
              <a:t>construction of Compressor station(s)   </a:t>
            </a:r>
            <a:r>
              <a:rPr lang="en-US" sz="2400" dirty="0" smtClean="0"/>
              <a:t>(</a:t>
            </a:r>
            <a:r>
              <a:rPr lang="el-GR" sz="2400" dirty="0"/>
              <a:t>Δ</a:t>
            </a:r>
            <a:r>
              <a:rPr lang="en-US" sz="2400" dirty="0"/>
              <a:t>p</a:t>
            </a:r>
            <a:r>
              <a:rPr lang="sr-Latn-RS" sz="2400" dirty="0"/>
              <a:t> ≈</a:t>
            </a:r>
            <a:r>
              <a:rPr lang="en-US" sz="2400" dirty="0"/>
              <a:t> </a:t>
            </a:r>
            <a:r>
              <a:rPr lang="en-US" sz="2400" dirty="0" smtClean="0"/>
              <a:t>1/3  at CMP Zvornik)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- construction of UGS in B&amp;H                                 (if feasible/needed)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creating “gas rings” for better network use      (whenever feasible)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building new natural gas infrastructure.               (next 10-15 years)</a:t>
            </a:r>
          </a:p>
        </p:txBody>
      </p:sp>
    </p:spTree>
    <p:extLst>
      <p:ext uri="{BB962C8B-B14F-4D97-AF65-F5344CB8AC3E}">
        <p14:creationId xmlns:p14="http://schemas.microsoft.com/office/powerpoint/2010/main" val="2495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Existing Pipeline Technical issues - Re</a:t>
            </a:r>
            <a:r>
              <a:rPr lang="sr-Latn-RS" sz="3200" b="1" dirty="0" smtClean="0"/>
              <a:t>view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P</a:t>
            </a:r>
            <a:r>
              <a:rPr lang="en-US" b="1" dirty="0" smtClean="0"/>
              <a:t>ipeline is underused, but overbooked (ƞ ≈ 34%)</a:t>
            </a:r>
          </a:p>
          <a:p>
            <a:r>
              <a:rPr lang="en-US" b="1" dirty="0" smtClean="0"/>
              <a:t>Older Pipeline (39 y), </a:t>
            </a:r>
            <a:r>
              <a:rPr lang="sr-Latn-RS" b="1" dirty="0" smtClean="0"/>
              <a:t>higher</a:t>
            </a:r>
            <a:r>
              <a:rPr lang="en-US" b="1" dirty="0" smtClean="0"/>
              <a:t> maintenance</a:t>
            </a:r>
            <a:r>
              <a:rPr lang="sr-Latn-RS" b="1" dirty="0" smtClean="0"/>
              <a:t> costs</a:t>
            </a:r>
            <a:endParaRPr lang="en-US" b="1" dirty="0" smtClean="0"/>
          </a:p>
          <a:p>
            <a:r>
              <a:rPr lang="en-US" b="1" dirty="0" smtClean="0"/>
              <a:t>No UGS in B&amp;H, line pack is limited           (L, D, p)</a:t>
            </a:r>
          </a:p>
          <a:p>
            <a:r>
              <a:rPr lang="en-US" b="1" dirty="0" smtClean="0"/>
              <a:t>Huge seasonal variations                     (</a:t>
            </a:r>
            <a:r>
              <a:rPr lang="en-US" b="1" dirty="0"/>
              <a:t>1:10 </a:t>
            </a:r>
            <a:r>
              <a:rPr lang="en-US" b="1" dirty="0" smtClean="0"/>
              <a:t>≥ 1:15)  </a:t>
            </a:r>
          </a:p>
          <a:p>
            <a:r>
              <a:rPr lang="en-US" b="1" dirty="0" smtClean="0"/>
              <a:t>Pressure drop is result of hydraulics     (L,D,Q,OP)</a:t>
            </a:r>
          </a:p>
          <a:p>
            <a:r>
              <a:rPr lang="en-US" b="1" dirty="0" smtClean="0"/>
              <a:t>A FEW Compressor Stations are missing   (min. 1)</a:t>
            </a:r>
          </a:p>
          <a:p>
            <a:r>
              <a:rPr lang="en-US" b="1" dirty="0" smtClean="0"/>
              <a:t>OP </a:t>
            </a:r>
            <a:r>
              <a:rPr lang="en-US" b="1" dirty="0"/>
              <a:t>limit with no serious impact </a:t>
            </a:r>
            <a:r>
              <a:rPr lang="en-US" b="1" dirty="0" smtClean="0"/>
              <a:t>so far   (p</a:t>
            </a:r>
            <a:r>
              <a:rPr lang="en-US" sz="1200" b="1" dirty="0" smtClean="0"/>
              <a:t>max</a:t>
            </a:r>
            <a:r>
              <a:rPr lang="en-US" b="1" dirty="0" smtClean="0"/>
              <a:t>=45 b)</a:t>
            </a:r>
          </a:p>
          <a:p>
            <a:r>
              <a:rPr lang="en-US" b="1" dirty="0" smtClean="0"/>
              <a:t>No reverse flows, no gas rings inside B</a:t>
            </a:r>
            <a:r>
              <a:rPr lang="en-US" sz="2200" b="1" dirty="0" smtClean="0"/>
              <a:t>&amp;</a:t>
            </a:r>
            <a:r>
              <a:rPr lang="en-US" b="1" dirty="0" smtClean="0"/>
              <a:t>H </a:t>
            </a:r>
            <a:endParaRPr lang="en-US" b="1" dirty="0"/>
          </a:p>
          <a:p>
            <a:r>
              <a:rPr lang="en-US" b="1" dirty="0" smtClean="0"/>
              <a:t>No additional Entry Points             </a:t>
            </a:r>
            <a:r>
              <a:rPr lang="en-US" b="1" dirty="0"/>
              <a:t> </a:t>
            </a:r>
            <a:r>
              <a:rPr lang="en-US" b="1" dirty="0" smtClean="0"/>
              <a:t> (for </a:t>
            </a:r>
            <a:r>
              <a:rPr lang="en-US" b="1" dirty="0"/>
              <a:t>(</a:t>
            </a:r>
            <a:r>
              <a:rPr lang="en-US" b="1" dirty="0" smtClean="0"/>
              <a:t>n-1), SOS)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5" cy="419646"/>
          </a:xfrm>
        </p:spPr>
        <p:txBody>
          <a:bodyPr>
            <a:normAutofit/>
          </a:bodyPr>
          <a:lstStyle/>
          <a:p>
            <a:r>
              <a:rPr lang="sr-Latn-RS" dirty="0" smtClean="0"/>
              <a:t>Future development of NG Transpotrtation system in Republic of Srpska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7482" y="908720"/>
            <a:ext cx="5186307" cy="52174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flipH="1">
            <a:off x="467541" y="908720"/>
            <a:ext cx="2952330" cy="5217443"/>
          </a:xfrm>
        </p:spPr>
        <p:txBody>
          <a:bodyPr>
            <a:normAutofit lnSpcReduction="10000"/>
          </a:bodyPr>
          <a:lstStyle/>
          <a:p>
            <a:pPr algn="ctr"/>
            <a:r>
              <a:rPr lang="sr-Latn-RS" sz="2000" b="1" dirty="0" smtClean="0"/>
              <a:t>Demand forecast in 2030 0.9-1.0 bcm</a:t>
            </a:r>
            <a:r>
              <a:rPr lang="en-US" sz="2000" b="1" dirty="0" smtClean="0"/>
              <a:t>a</a:t>
            </a:r>
          </a:p>
          <a:p>
            <a:pPr algn="ctr"/>
            <a:r>
              <a:rPr lang="sr-Latn-RS" sz="2000" b="1" dirty="0" smtClean="0"/>
              <a:t>(</a:t>
            </a:r>
            <a:r>
              <a:rPr lang="en-US" sz="2000" b="1" dirty="0" smtClean="0"/>
              <a:t>Power </a:t>
            </a:r>
            <a:r>
              <a:rPr lang="sr-Latn-RS" sz="2000" b="1" dirty="0" smtClean="0"/>
              <a:t>&amp; Industry)</a:t>
            </a:r>
          </a:p>
          <a:p>
            <a:endParaRPr lang="sr-Latn-RS" sz="2000" b="1" dirty="0"/>
          </a:p>
          <a:p>
            <a:r>
              <a:rPr lang="sr-Latn-RS" sz="2000" b="1" dirty="0" smtClean="0"/>
              <a:t>First priority:</a:t>
            </a:r>
          </a:p>
          <a:p>
            <a:r>
              <a:rPr lang="sr-Latn-RS" sz="2000" b="1" dirty="0" smtClean="0"/>
              <a:t>’’horizontal connection’’</a:t>
            </a:r>
          </a:p>
          <a:p>
            <a:r>
              <a:rPr lang="sr-Latn-RS" sz="2000" b="1" dirty="0" smtClean="0"/>
              <a:t>(Sava, South stream, ...)</a:t>
            </a:r>
          </a:p>
          <a:p>
            <a:endParaRPr lang="sr-Latn-RS" sz="2000" b="1" dirty="0"/>
          </a:p>
          <a:p>
            <a:r>
              <a:rPr lang="sr-Latn-RS" sz="2000" b="1" dirty="0" smtClean="0"/>
              <a:t>Second priority:</a:t>
            </a:r>
          </a:p>
          <a:p>
            <a:r>
              <a:rPr lang="sr-Latn-RS" sz="2000" b="1" dirty="0"/>
              <a:t>’</a:t>
            </a:r>
            <a:r>
              <a:rPr lang="sr-Latn-RS" sz="2000" b="1" dirty="0" smtClean="0"/>
              <a:t>’vertical connections’’</a:t>
            </a:r>
            <a:endParaRPr lang="sr-Latn-RS" sz="2000" b="1" dirty="0"/>
          </a:p>
          <a:p>
            <a:endParaRPr lang="sr-Latn-RS" sz="2000" b="1" dirty="0" smtClean="0"/>
          </a:p>
          <a:p>
            <a:r>
              <a:rPr lang="sr-Latn-RS" sz="2000" b="1" dirty="0" smtClean="0"/>
              <a:t>Zenica-Doboj (gas ring)</a:t>
            </a:r>
          </a:p>
          <a:p>
            <a:endParaRPr lang="sr-Latn-RS" sz="2000" b="1" dirty="0"/>
          </a:p>
          <a:p>
            <a:r>
              <a:rPr lang="sr-Latn-RS" sz="2000" b="1" dirty="0" smtClean="0"/>
              <a:t>Under construction:</a:t>
            </a:r>
          </a:p>
          <a:p>
            <a:r>
              <a:rPr lang="sr-Latn-RS" sz="2000" b="1" dirty="0" smtClean="0"/>
              <a:t>Sepak-Bijeljina (25km)</a:t>
            </a:r>
            <a:endParaRPr lang="en-US" sz="2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08720"/>
            <a:ext cx="519191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1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NG   ON  </a:t>
            </a:r>
            <a:r>
              <a:rPr lang="sr-Latn-RS" sz="4000" b="1" dirty="0" smtClean="0"/>
              <a:t>B&amp;H </a:t>
            </a:r>
            <a:r>
              <a:rPr lang="en-US" sz="4000" b="1" dirty="0" smtClean="0"/>
              <a:t>  </a:t>
            </a:r>
            <a:r>
              <a:rPr lang="sr-Latn-RS" sz="4000" b="1" dirty="0" smtClean="0"/>
              <a:t>E</a:t>
            </a:r>
            <a:r>
              <a:rPr lang="en-US" sz="4000" b="1" dirty="0" smtClean="0"/>
              <a:t>NERGY MARKET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(90+) %  Fossil Fuels </a:t>
            </a:r>
            <a:r>
              <a:rPr lang="sr-Latn-RS" b="1" dirty="0" smtClean="0"/>
              <a:t>based </a:t>
            </a:r>
            <a:r>
              <a:rPr lang="en-US" b="1" dirty="0" smtClean="0"/>
              <a:t>  B</a:t>
            </a:r>
            <a:r>
              <a:rPr lang="en-US" sz="2600" b="1" dirty="0" smtClean="0"/>
              <a:t>&amp;</a:t>
            </a:r>
            <a:r>
              <a:rPr lang="en-US" b="1" dirty="0" smtClean="0"/>
              <a:t>H </a:t>
            </a:r>
            <a:r>
              <a:rPr lang="sr-Latn-RS" b="1" dirty="0" smtClean="0"/>
              <a:t>Energy </a:t>
            </a:r>
            <a:r>
              <a:rPr lang="en-US" b="1" dirty="0" smtClean="0"/>
              <a:t>  Sector 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dirty="0" smtClean="0"/>
              <a:t>(</a:t>
            </a:r>
            <a:r>
              <a:rPr lang="en-US" b="1" dirty="0" smtClean="0"/>
              <a:t>66% Coal</a:t>
            </a:r>
            <a:r>
              <a:rPr lang="en-US" dirty="0" smtClean="0"/>
              <a:t>, 25% Oil, 3% Natural Gas)  </a:t>
            </a:r>
            <a:r>
              <a:rPr lang="sr-Latn-RS" dirty="0" smtClean="0"/>
              <a:t>(BiH,2015)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600" dirty="0" smtClean="0"/>
              <a:t>(13% </a:t>
            </a:r>
            <a:r>
              <a:rPr lang="en-US" sz="2600" dirty="0"/>
              <a:t>Coal, </a:t>
            </a:r>
            <a:r>
              <a:rPr lang="en-US" sz="2600" dirty="0" smtClean="0"/>
              <a:t>43% </a:t>
            </a:r>
            <a:r>
              <a:rPr lang="en-US" sz="2600" dirty="0"/>
              <a:t>Oil, </a:t>
            </a:r>
            <a:r>
              <a:rPr lang="en-US" sz="2600" dirty="0" smtClean="0"/>
              <a:t>24% </a:t>
            </a:r>
            <a:r>
              <a:rPr lang="en-US" sz="2600" dirty="0"/>
              <a:t>Natural </a:t>
            </a:r>
            <a:r>
              <a:rPr lang="en-US" sz="2600" dirty="0" smtClean="0"/>
              <a:t>Gas, 14% NE, 6% R) (EU 2003) </a:t>
            </a:r>
            <a:endParaRPr lang="sr-Latn-RS" sz="2600" dirty="0" smtClean="0"/>
          </a:p>
          <a:p>
            <a:r>
              <a:rPr lang="en-US" b="1" dirty="0" smtClean="0"/>
              <a:t>Unfavorable price relation</a:t>
            </a:r>
            <a:r>
              <a:rPr lang="en-US" dirty="0"/>
              <a:t> </a:t>
            </a:r>
            <a:r>
              <a:rPr lang="en-US" dirty="0" smtClean="0"/>
              <a:t>(electricity vs NG):</a:t>
            </a:r>
          </a:p>
          <a:p>
            <a:pPr marL="0" indent="0">
              <a:buNone/>
            </a:pPr>
            <a:r>
              <a:rPr lang="sr-Latn-RS" dirty="0" smtClean="0"/>
              <a:t>        (</a:t>
            </a:r>
            <a:r>
              <a:rPr lang="en-US" dirty="0" smtClean="0"/>
              <a:t>it should be </a:t>
            </a:r>
            <a:r>
              <a:rPr lang="en-US" b="1" dirty="0" smtClean="0"/>
              <a:t>≈ 3:1 </a:t>
            </a:r>
            <a:r>
              <a:rPr lang="en-US" dirty="0" smtClean="0"/>
              <a:t>per kWh,</a:t>
            </a:r>
            <a:r>
              <a:rPr lang="sr-Latn-RS" dirty="0" smtClean="0"/>
              <a:t>  </a:t>
            </a:r>
            <a:r>
              <a:rPr lang="en-US" dirty="0" smtClean="0"/>
              <a:t> ƞ</a:t>
            </a:r>
            <a:r>
              <a:rPr lang="en-US" sz="1200" dirty="0" smtClean="0"/>
              <a:t>TE</a:t>
            </a:r>
            <a:r>
              <a:rPr lang="en-US" dirty="0"/>
              <a:t> </a:t>
            </a:r>
            <a:r>
              <a:rPr lang="en-US" dirty="0" smtClean="0"/>
              <a:t>≈</a:t>
            </a:r>
            <a:r>
              <a:rPr lang="sr-Latn-RS" dirty="0" smtClean="0"/>
              <a:t> </a:t>
            </a:r>
            <a:r>
              <a:rPr lang="sr-Latn-RS" b="1" dirty="0" smtClean="0"/>
              <a:t>1/3</a:t>
            </a:r>
            <a:r>
              <a:rPr lang="sr-Latn-RS" dirty="0" smtClean="0"/>
              <a:t>)  </a:t>
            </a:r>
          </a:p>
          <a:p>
            <a:r>
              <a:rPr lang="sr-Latn-RS" b="1" dirty="0" smtClean="0"/>
              <a:t>Limited growth potential of NG Market</a:t>
            </a:r>
          </a:p>
          <a:p>
            <a:pPr marL="0" indent="0">
              <a:buNone/>
            </a:pPr>
            <a:r>
              <a:rPr lang="sr-Latn-RS" dirty="0" smtClean="0"/>
              <a:t>    (no real development without </a:t>
            </a:r>
            <a:r>
              <a:rPr lang="en-US" dirty="0" smtClean="0"/>
              <a:t>TEP &amp; Industry)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(source: Rambǿl, NERA, WB, EBRD Studies)</a:t>
            </a:r>
          </a:p>
          <a:p>
            <a:r>
              <a:rPr lang="en-US" b="1" dirty="0" smtClean="0"/>
              <a:t>Uncertainty on gas Supply Routs for EU</a:t>
            </a:r>
            <a:r>
              <a:rPr lang="en-US" sz="2600" b="1" dirty="0" smtClean="0"/>
              <a:t>&amp;</a:t>
            </a:r>
            <a:r>
              <a:rPr lang="en-US" b="1" dirty="0" smtClean="0"/>
              <a:t>SEE</a:t>
            </a:r>
          </a:p>
          <a:p>
            <a:r>
              <a:rPr lang="en-US" b="1" dirty="0" smtClean="0"/>
              <a:t>Geopolitics, Economy, EU Gas Market (</a:t>
            </a:r>
            <a:r>
              <a:rPr lang="en-US" sz="1200" b="1" dirty="0" smtClean="0"/>
              <a:t>Reg</a:t>
            </a:r>
            <a:r>
              <a:rPr lang="en-US" b="1" dirty="0" smtClean="0"/>
              <a:t>1%)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1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 </a:t>
            </a:r>
            <a:r>
              <a:rPr lang="sr-Latn-RS" sz="3200" b="1" dirty="0" smtClean="0"/>
              <a:t>Possible Regional Supplay Routs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435280" cy="4320480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NABUCO – SOUTH STREAM- TURKISH STREAM ...</a:t>
            </a:r>
          </a:p>
          <a:p>
            <a:r>
              <a:rPr lang="sr-Latn-RS" sz="2800" b="1" dirty="0" smtClean="0"/>
              <a:t>INTERCONNECTOR SERBIA-BULGARIA </a:t>
            </a:r>
          </a:p>
          <a:p>
            <a:r>
              <a:rPr lang="sr-Latn-RS" sz="2800" b="1" dirty="0" smtClean="0"/>
              <a:t>IAP- TAP-TANAP </a:t>
            </a:r>
          </a:p>
          <a:p>
            <a:r>
              <a:rPr lang="sr-Latn-RS" sz="2800" b="1" dirty="0" smtClean="0"/>
              <a:t>KRK LNG</a:t>
            </a:r>
          </a:p>
          <a:p>
            <a:r>
              <a:rPr lang="sr-Latn-RS" sz="2800" b="1" dirty="0" smtClean="0"/>
              <a:t>WHAT HAPPENS AFTER 2019?</a:t>
            </a:r>
          </a:p>
          <a:p>
            <a:endParaRPr lang="sr-Latn-RS" sz="2800" b="1" dirty="0"/>
          </a:p>
          <a:p>
            <a:r>
              <a:rPr lang="sr-Latn-RS" sz="2800" b="1" dirty="0" smtClean="0"/>
              <a:t>REGIONAL MARKET (CRO,SRB,B&amp;H) IS 1% of EU NGM</a:t>
            </a:r>
          </a:p>
          <a:p>
            <a:endParaRPr lang="sr-Latn-R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4082"/>
          </a:xfrm>
        </p:spPr>
        <p:txBody>
          <a:bodyPr>
            <a:normAutofit/>
          </a:bodyPr>
          <a:lstStyle/>
          <a:p>
            <a:r>
              <a:rPr lang="sr-Latn-RS" sz="2800" b="1" dirty="0" smtClean="0"/>
              <a:t>Ne</a:t>
            </a:r>
            <a:r>
              <a:rPr lang="en-US" sz="2800" b="1" dirty="0" smtClean="0"/>
              <a:t>w pipeline </a:t>
            </a:r>
            <a:r>
              <a:rPr lang="sr-Latn-RS" sz="2800" b="1" dirty="0" smtClean="0"/>
              <a:t>projects in Republic of Srpska</a:t>
            </a:r>
            <a:r>
              <a:rPr lang="en-US" sz="2800" b="1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Pipeline Shepak-Bijeljina (L</a:t>
            </a:r>
            <a:r>
              <a:rPr lang="sr-Latn-RS" sz="2400" b="1" dirty="0"/>
              <a:t> = </a:t>
            </a:r>
            <a:r>
              <a:rPr lang="en-US" sz="2400" b="1" dirty="0" smtClean="0"/>
              <a:t>25 km) is under construction</a:t>
            </a:r>
          </a:p>
          <a:p>
            <a:r>
              <a:rPr lang="en-US" sz="2400" b="1" dirty="0" smtClean="0"/>
              <a:t>Under consideration: Batajnica-</a:t>
            </a:r>
            <a:r>
              <a:rPr lang="en-US" sz="2400" b="1" dirty="0" err="1" smtClean="0"/>
              <a:t>Bijeljina</a:t>
            </a:r>
            <a:r>
              <a:rPr lang="en-US" sz="2400" b="1" dirty="0" smtClean="0"/>
              <a:t> pipeline, </a:t>
            </a:r>
            <a:r>
              <a:rPr lang="sr-Latn-RS" sz="2400" b="1" dirty="0" smtClean="0"/>
              <a:t> </a:t>
            </a:r>
          </a:p>
          <a:p>
            <a:pPr marL="0" indent="0">
              <a:buNone/>
            </a:pPr>
            <a:r>
              <a:rPr lang="sr-Latn-RS" sz="2400" b="1" dirty="0"/>
              <a:t> </a:t>
            </a:r>
            <a:r>
              <a:rPr lang="sr-Latn-RS" sz="2400" b="1" dirty="0" smtClean="0"/>
              <a:t>    (</a:t>
            </a:r>
            <a:r>
              <a:rPr lang="en-US" sz="2400" b="1" dirty="0" smtClean="0"/>
              <a:t>20’‘ 102km</a:t>
            </a:r>
            <a:r>
              <a:rPr lang="sr-Latn-RS" sz="2400" b="1" dirty="0" smtClean="0"/>
              <a:t>) as first section of „Horizontal conection“ in RS</a:t>
            </a:r>
            <a:r>
              <a:rPr lang="sr-Latn-RS" sz="2400" dirty="0" smtClean="0"/>
              <a:t>)</a:t>
            </a:r>
            <a:endParaRPr lang="en-US" sz="2400" dirty="0" smtClean="0"/>
          </a:p>
          <a:p>
            <a:r>
              <a:rPr lang="en-US" sz="2400" b="1" dirty="0"/>
              <a:t>3</a:t>
            </a:r>
            <a:r>
              <a:rPr lang="en-US" sz="2400" b="1" dirty="0" smtClean="0"/>
              <a:t> pipelines would </a:t>
            </a:r>
            <a:r>
              <a:rPr lang="en-US" sz="2400" b="1" dirty="0"/>
              <a:t>eventually </a:t>
            </a:r>
            <a:r>
              <a:rPr lang="en-US" sz="2400" b="1" dirty="0" smtClean="0"/>
              <a:t>create (</a:t>
            </a:r>
            <a:r>
              <a:rPr lang="el-GR" b="1" dirty="0" smtClean="0"/>
              <a:t>Δ</a:t>
            </a:r>
            <a:r>
              <a:rPr lang="en-US" sz="2400" b="1" dirty="0" smtClean="0"/>
              <a:t>) ring structure with: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- existing pipeline Batajnica-Zvornik,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- Shepak-Bijeljina pipeline (under construction)  and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- Batajnica-</a:t>
            </a:r>
            <a:r>
              <a:rPr lang="en-US" sz="2400" dirty="0" err="1" smtClean="0"/>
              <a:t>Bijeljina</a:t>
            </a:r>
            <a:r>
              <a:rPr lang="en-US" sz="2400" dirty="0" smtClean="0"/>
              <a:t> pipeline (under consideration).</a:t>
            </a:r>
          </a:p>
          <a:p>
            <a:r>
              <a:rPr lang="en-US" sz="2400" b="1" dirty="0" smtClean="0"/>
              <a:t>Ring structure (Batajnica-</a:t>
            </a:r>
            <a:r>
              <a:rPr lang="en-US" sz="2400" b="1" dirty="0" err="1" smtClean="0"/>
              <a:t>Bijeljina</a:t>
            </a:r>
            <a:r>
              <a:rPr lang="en-US" sz="2400" b="1" dirty="0" smtClean="0"/>
              <a:t>-</a:t>
            </a:r>
            <a:r>
              <a:rPr lang="en-US" sz="2400" b="1" dirty="0" err="1" smtClean="0"/>
              <a:t>Shepak</a:t>
            </a:r>
            <a:r>
              <a:rPr lang="en-US" sz="2400" b="1" dirty="0"/>
              <a:t>)</a:t>
            </a:r>
            <a:r>
              <a:rPr lang="en-US" sz="2400" b="1" dirty="0" smtClean="0"/>
              <a:t> would relax transportation strain on existing pipeline Batajnica-Zvornik</a:t>
            </a:r>
          </a:p>
          <a:p>
            <a:r>
              <a:rPr lang="en-US" sz="2400" b="1" dirty="0" smtClean="0"/>
              <a:t>This might be the way to avoid CS construction and provide second entry point (near Bijeljina) for B&amp;H/RS</a:t>
            </a:r>
            <a:r>
              <a:rPr lang="sr-Latn-RS" sz="2400" b="1" dirty="0" smtClean="0"/>
              <a:t>, as well.</a:t>
            </a:r>
            <a:endParaRPr lang="en-US" sz="2400" b="1" dirty="0" smtClean="0"/>
          </a:p>
          <a:p>
            <a:r>
              <a:rPr lang="en-US" sz="2400" b="1" dirty="0" smtClean="0"/>
              <a:t>This entry point is for “RS horizontal connection” </a:t>
            </a:r>
            <a:r>
              <a:rPr lang="en-US" sz="2400" dirty="0" smtClean="0"/>
              <a:t>(slide </a:t>
            </a:r>
            <a:r>
              <a:rPr lang="en-US" sz="2400" dirty="0"/>
              <a:t>6</a:t>
            </a:r>
            <a:r>
              <a:rPr lang="sr-Latn-R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0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958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ENERGY MARKET OF WESTERN BALKANS REGION International Conference    WESTERN BALKANS NATURAL GAS MARKET &amp; CUSTUMERS PROTECTION   TSO „GAS PROMET“ AD PALE PRESENTATION</vt:lpstr>
      <vt:lpstr>Company:  GAS PROMET AD, Srpskih ratnika 17, 71340 Pale, BiH  Core business: Natural gas transportation (TSO)  Total transported quantity: 0.241 bcma (2017, 100% of gas entering BiH) To other TSOs: 0.176 bcm (2017, for 2 TSOs: BH Gas &amp; Sarajevogas AD) Established: 1998 www.gaspromet.com</vt:lpstr>
      <vt:lpstr>Natural gas consumption in BiH &amp; Republic of Srpska (1996-2017, million cm)</vt:lpstr>
      <vt:lpstr>    Is Current pipeline Capacity sufficient for B&amp;H ? </vt:lpstr>
      <vt:lpstr>Existing Pipeline Technical issues - Review </vt:lpstr>
      <vt:lpstr>Future development of NG Transpotrtation system in Republic of Srpska</vt:lpstr>
      <vt:lpstr>NG   ON  B&amp;H   ENERGY MARKET</vt:lpstr>
      <vt:lpstr> Possible Regional Supplay Routs</vt:lpstr>
      <vt:lpstr>New pipeline projects in Republic of Srpska </vt:lpstr>
      <vt:lpstr> NG Market in B&amp;H, impact of Regulatory issues</vt:lpstr>
      <vt:lpstr> Map of Future EU NG supplay routs? Quo Vadis Gas ?   (Proposals for future EU Market)</vt:lpstr>
      <vt:lpstr>Questions?  Thanks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TSO „GAS PROMET“ AD PALE</dc:title>
  <dc:creator>Korisnik</dc:creator>
  <cp:lastModifiedBy>GPP</cp:lastModifiedBy>
  <cp:revision>222</cp:revision>
  <cp:lastPrinted>2018-10-12T10:06:19Z</cp:lastPrinted>
  <dcterms:created xsi:type="dcterms:W3CDTF">2018-02-21T10:44:09Z</dcterms:created>
  <dcterms:modified xsi:type="dcterms:W3CDTF">2018-10-12T10:43:23Z</dcterms:modified>
</cp:coreProperties>
</file>