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7" r:id="rId1"/>
  </p:sldMasterIdLst>
  <p:notesMasterIdLst>
    <p:notesMasterId r:id="rId8"/>
  </p:notesMasterIdLst>
  <p:handoutMasterIdLst>
    <p:handoutMasterId r:id="rId9"/>
  </p:handoutMasterIdLst>
  <p:sldIdLst>
    <p:sldId id="298" r:id="rId2"/>
    <p:sldId id="299" r:id="rId3"/>
    <p:sldId id="300" r:id="rId4"/>
    <p:sldId id="302" r:id="rId5"/>
    <p:sldId id="301" r:id="rId6"/>
    <p:sldId id="297" r:id="rId7"/>
  </p:sldIdLst>
  <p:sldSz cx="12192000" cy="6858000"/>
  <p:notesSz cx="6858000" cy="9926638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4269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7287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ksandar" initials="a" lastIdx="0" clrIdx="0"/>
  <p:cmAuthor id="1" name="Tamara Petrović" initials="TP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F88"/>
    <a:srgbClr val="FFFFFF"/>
    <a:srgbClr val="004990"/>
    <a:srgbClr val="083F88"/>
    <a:srgbClr val="EF3E35"/>
    <a:srgbClr val="E2E7F0"/>
    <a:srgbClr val="013E89"/>
    <a:srgbClr val="023E88"/>
    <a:srgbClr val="EE4156"/>
    <a:srgbClr val="EF4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 autoAdjust="0"/>
    <p:restoredTop sz="95942" autoAdjust="0"/>
  </p:normalViewPr>
  <p:slideViewPr>
    <p:cSldViewPr>
      <p:cViewPr varScale="1">
        <p:scale>
          <a:sx n="83" d="100"/>
          <a:sy n="83" d="100"/>
        </p:scale>
        <p:origin x="811" y="82"/>
      </p:cViewPr>
      <p:guideLst>
        <p:guide orient="horz" pos="3941"/>
        <p:guide orient="horz" pos="1207"/>
        <p:guide orient="horz" pos="4269"/>
        <p:guide orient="horz" pos="1071"/>
        <p:guide pos="7287"/>
        <p:guide pos="393"/>
        <p:guide pos="3840"/>
        <p:guide pos="7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08" y="-12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6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0CF3FE-261B-4857-B536-D9EEB75A3F65}" type="datetime1">
              <a:rPr lang="en-US">
                <a:latin typeface="Arial" pitchFamily="34" charset="0"/>
              </a:rPr>
              <a:pPr>
                <a:defRPr/>
              </a:pPr>
              <a:t>5/30/2018</a:t>
            </a:fld>
            <a:endParaRPr lang="x-none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6" y="9428272"/>
            <a:ext cx="2972421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B1B054-1867-4E69-9176-D2658F8EF5F4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x-non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905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6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B4C438-F3A9-41EA-83CC-85C5390709A3}" type="datetime1">
              <a:rPr lang="en-US" smtClean="0"/>
              <a:pPr>
                <a:defRPr/>
              </a:pPr>
              <a:t>5/30/2018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238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715833"/>
            <a:ext cx="5486712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6" y="9428272"/>
            <a:ext cx="2972421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9757D6D-902E-441B-955F-07DCDC3228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42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A87A350-0EF6-4D76-AAF7-DDCDB898FE51}" type="slidenum">
              <a:rPr lang="en-US" altLang="en-US" b="0">
                <a:latin typeface="Calibri" panose="020F0502020204030204" pitchFamily="34" charset="0"/>
              </a:rPr>
              <a:pPr algn="r"/>
              <a:t>1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8371801-E404-4690-AA29-65454C7A9630}" type="slidenum">
              <a:rPr lang="en-US" altLang="en-US" b="0">
                <a:latin typeface="Calibri" panose="020F0502020204030204" pitchFamily="34" charset="0"/>
              </a:rPr>
              <a:pPr algn="r"/>
              <a:t>2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5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90963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A87A350-0EF6-4D76-AAF7-DDCDB898FE51}" type="slidenum">
              <a:rPr lang="en-US" altLang="en-US" b="0">
                <a:latin typeface="Calibri" panose="020F0502020204030204" pitchFamily="34" charset="0"/>
              </a:rPr>
              <a:pPr algn="r"/>
              <a:t>5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685800" y="3883821"/>
            <a:ext cx="1150620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03200" cy="914400"/>
          </a:xfrm>
          <a:prstGeom prst="rect">
            <a:avLst/>
          </a:prstGeom>
          <a:solidFill>
            <a:srgbClr val="EF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203200" cy="5943600"/>
          </a:xfrm>
          <a:prstGeom prst="rect">
            <a:avLst/>
          </a:prstGeom>
          <a:solidFill>
            <a:srgbClr val="023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406400" y="228600"/>
            <a:ext cx="6705600" cy="5361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200000"/>
              </a:lnSpc>
              <a:defRPr/>
            </a:pPr>
            <a:r>
              <a:rPr lang="sr-Cyrl-RS" sz="1600" b="0" dirty="0" smtClean="0">
                <a:solidFill>
                  <a:srgbClr val="023F88"/>
                </a:solidFill>
              </a:rPr>
              <a:t>Јавно предузеће „Електропривреда Србије“</a:t>
            </a:r>
          </a:p>
          <a:p>
            <a:pPr eaLnBrk="0" hangingPunct="0">
              <a:defRPr/>
            </a:pPr>
            <a:r>
              <a:rPr lang="sr-Cyrl-RS" sz="16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Огранак ТЕНТ</a:t>
            </a:r>
            <a:endParaRPr lang="en-US" sz="1600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20917"/>
            <a:ext cx="10363200" cy="1254001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77072"/>
            <a:ext cx="85344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rgbClr val="023E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248128" y="6093296"/>
            <a:ext cx="4512205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novni slajd_varija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97888934-4224-4B74-9744-FB952E1BA6B6}" type="slidenum">
              <a:rPr lang="en-US" sz="1200" b="1" smtClean="0">
                <a:solidFill>
                  <a:srgbClr val="023F88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23F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80520"/>
          </a:xfrm>
        </p:spPr>
        <p:txBody>
          <a:bodyPr/>
          <a:lstStyle>
            <a:lvl1pPr>
              <a:defRPr>
                <a:solidFill>
                  <a:srgbClr val="023F88"/>
                </a:solidFill>
              </a:defRPr>
            </a:lvl1pPr>
            <a:lvl2pPr>
              <a:defRPr>
                <a:solidFill>
                  <a:srgbClr val="023F88"/>
                </a:solidFill>
              </a:defRPr>
            </a:lvl2pPr>
            <a:lvl3pPr>
              <a:defRPr>
                <a:solidFill>
                  <a:srgbClr val="023F88"/>
                </a:solidFill>
              </a:defRPr>
            </a:lvl3pPr>
            <a:lvl4pPr>
              <a:defRPr>
                <a:solidFill>
                  <a:srgbClr val="023F88"/>
                </a:solidFill>
              </a:defRPr>
            </a:lvl4pPr>
            <a:lvl5pPr>
              <a:defRPr>
                <a:solidFill>
                  <a:srgbClr val="023F8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1"/>
            <a:ext cx="10959008" cy="933724"/>
          </a:xfrm>
        </p:spPr>
        <p:txBody>
          <a:bodyPr/>
          <a:lstStyle>
            <a:lvl1pPr>
              <a:defRPr>
                <a:solidFill>
                  <a:srgbClr val="023F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16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0863D399-ED75-4F92-A7F6-5E967EC3DB3F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112568"/>
          </a:xfrm>
        </p:spPr>
        <p:txBody>
          <a:bodyPr/>
          <a:lstStyle>
            <a:lvl1pPr>
              <a:defRPr sz="2000">
                <a:solidFill>
                  <a:srgbClr val="004990"/>
                </a:solidFill>
              </a:defRPr>
            </a:lvl1pPr>
            <a:lvl2pPr>
              <a:defRPr sz="1800">
                <a:solidFill>
                  <a:srgbClr val="004990"/>
                </a:solidFill>
              </a:defRPr>
            </a:lvl2pPr>
            <a:lvl3pPr>
              <a:defRPr sz="1600">
                <a:solidFill>
                  <a:srgbClr val="004990"/>
                </a:solidFill>
              </a:defRPr>
            </a:lvl3pPr>
            <a:lvl4pPr>
              <a:defRPr sz="1400">
                <a:solidFill>
                  <a:srgbClr val="004990"/>
                </a:solidFill>
              </a:defRPr>
            </a:lvl4pPr>
            <a:lvl5pPr>
              <a:defRPr sz="1200">
                <a:solidFill>
                  <a:srgbClr val="0049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736"/>
            <a:ext cx="5384800" cy="5112568"/>
          </a:xfrm>
        </p:spPr>
        <p:txBody>
          <a:bodyPr/>
          <a:lstStyle>
            <a:lvl1pPr>
              <a:defRPr sz="2000">
                <a:solidFill>
                  <a:srgbClr val="004990"/>
                </a:solidFill>
              </a:defRPr>
            </a:lvl1pPr>
            <a:lvl2pPr>
              <a:defRPr sz="1800">
                <a:solidFill>
                  <a:srgbClr val="004990"/>
                </a:solidFill>
              </a:defRPr>
            </a:lvl2pPr>
            <a:lvl3pPr>
              <a:defRPr sz="1600">
                <a:solidFill>
                  <a:srgbClr val="004990"/>
                </a:solidFill>
              </a:defRPr>
            </a:lvl3pPr>
            <a:lvl4pPr>
              <a:defRPr sz="1400">
                <a:solidFill>
                  <a:srgbClr val="004990"/>
                </a:solidFill>
              </a:defRPr>
            </a:lvl4pPr>
            <a:lvl5pPr>
              <a:defRPr sz="1200">
                <a:solidFill>
                  <a:srgbClr val="0049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1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629E2978-3C9E-41F9-A0BD-8438D494022C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1046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23F8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392488"/>
          </a:xfrm>
        </p:spPr>
        <p:txBody>
          <a:bodyPr/>
          <a:lstStyle>
            <a:lvl1pPr>
              <a:defRPr sz="2000">
                <a:solidFill>
                  <a:srgbClr val="023F88"/>
                </a:solidFill>
              </a:defRPr>
            </a:lvl1pPr>
            <a:lvl2pPr>
              <a:defRPr sz="1800">
                <a:solidFill>
                  <a:srgbClr val="023F88"/>
                </a:solidFill>
              </a:defRPr>
            </a:lvl2pPr>
            <a:lvl3pPr>
              <a:defRPr sz="1600">
                <a:solidFill>
                  <a:srgbClr val="023F88"/>
                </a:solidFill>
              </a:defRPr>
            </a:lvl3pPr>
            <a:lvl4pPr>
              <a:defRPr sz="1400">
                <a:solidFill>
                  <a:srgbClr val="023F88"/>
                </a:solidFill>
              </a:defRPr>
            </a:lvl4pPr>
            <a:lvl5pPr>
              <a:defRPr sz="1200">
                <a:solidFill>
                  <a:srgbClr val="023F8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061046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13E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1772816"/>
            <a:ext cx="5389033" cy="4392488"/>
          </a:xfrm>
        </p:spPr>
        <p:txBody>
          <a:bodyPr/>
          <a:lstStyle>
            <a:lvl1pPr>
              <a:defRPr sz="2000">
                <a:solidFill>
                  <a:srgbClr val="013E89"/>
                </a:solidFill>
              </a:defRPr>
            </a:lvl1pPr>
            <a:lvl2pPr>
              <a:defRPr sz="1800">
                <a:solidFill>
                  <a:srgbClr val="013E89"/>
                </a:solidFill>
              </a:defRPr>
            </a:lvl2pPr>
            <a:lvl3pPr>
              <a:defRPr sz="1600">
                <a:solidFill>
                  <a:srgbClr val="013E89"/>
                </a:solidFill>
              </a:defRPr>
            </a:lvl3pPr>
            <a:lvl4pPr>
              <a:defRPr sz="1400">
                <a:solidFill>
                  <a:srgbClr val="013E89"/>
                </a:solidFill>
              </a:defRPr>
            </a:lvl4pPr>
            <a:lvl5pPr>
              <a:defRPr sz="1200">
                <a:solidFill>
                  <a:srgbClr val="013E8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2E7F0"/>
              </a:solidFill>
              <a:latin typeface="Arial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67C6F6B7-4591-4F48-BBCA-BE38576F9BF2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s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11692526" y="6365424"/>
            <a:ext cx="195536" cy="803412"/>
          </a:xfrm>
          <a:prstGeom prst="rect">
            <a:avLst/>
          </a:prstGeom>
          <a:solidFill>
            <a:srgbClr val="08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5596525" y="1072835"/>
            <a:ext cx="195538" cy="11388588"/>
          </a:xfrm>
          <a:prstGeom prst="rect">
            <a:avLst/>
          </a:prstGeom>
          <a:solidFill>
            <a:srgbClr val="EF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49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 userDrawn="1">
            <p:ph type="body" sz="quarter" idx="10"/>
          </p:nvPr>
        </p:nvSpPr>
        <p:spPr>
          <a:xfrm>
            <a:off x="4619836" y="6309321"/>
            <a:ext cx="2916324" cy="288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89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6500" y="3357564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1206500" y="3357564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71500" y="500063"/>
            <a:ext cx="6423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sr-Cyrl-C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ЈАВНО ПРЕДУЗЕЋЕ ЕЛЕКТРОПРИВРЕДА СРБИЈЕ</a:t>
            </a:r>
          </a:p>
        </p:txBody>
      </p:sp>
      <p:pic>
        <p:nvPicPr>
          <p:cNvPr id="6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84" y="476250"/>
            <a:ext cx="131233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595687"/>
            <a:ext cx="9144000" cy="990600"/>
          </a:xfrm>
        </p:spPr>
        <p:txBody>
          <a:bodyPr anchor="t"/>
          <a:lstStyle>
            <a:lvl1pPr algn="r">
              <a:defRPr sz="3200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2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 userDrawn="1"/>
        </p:nvSpPr>
        <p:spPr bwMode="auto">
          <a:xfrm>
            <a:off x="817033" y="6356351"/>
            <a:ext cx="2641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>
                <a:solidFill>
                  <a:srgbClr val="002060"/>
                </a:solidFill>
              </a:rPr>
              <a:t>www.eps.rs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879417" y="6381751"/>
            <a:ext cx="2641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0747870-A830-40DB-A9C7-80F63A69370B}" type="slidenum">
              <a:rPr lang="en-US" altLang="en-US" sz="1400" smtClean="0">
                <a:solidFill>
                  <a:srgbClr val="002060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400" smtClean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800" b="1" kern="12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 lang="en-US" sz="20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lnSpc>
                <a:spcPct val="100000"/>
              </a:lnSpc>
              <a:buClr>
                <a:srgbClr val="002060"/>
              </a:buClr>
              <a:defRPr lang="en-US" sz="2000" b="0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defRPr>
            </a:lvl3pPr>
            <a:lvl4pPr>
              <a:lnSpc>
                <a:spcPct val="100000"/>
              </a:lnSpc>
              <a:buClr>
                <a:srgbClr val="002060"/>
              </a:buClr>
              <a:defRPr baseline="0">
                <a:solidFill>
                  <a:srgbClr val="002060"/>
                </a:solidFill>
                <a:latin typeface="Arial" pitchFamily="34" charset="0"/>
              </a:defRPr>
            </a:lvl4pPr>
            <a:lvl5pPr>
              <a:lnSpc>
                <a:spcPct val="100000"/>
              </a:lnSpc>
              <a:buClr>
                <a:srgbClr val="002060"/>
              </a:buClr>
              <a:defRPr baseline="0">
                <a:solidFill>
                  <a:srgbClr val="00206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556506770"/>
              </p:ext>
            </p:extLst>
          </p:nvPr>
        </p:nvGraphicFramePr>
        <p:xfrm>
          <a:off x="2119" y="161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39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61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670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77662" y="213347"/>
            <a:ext cx="586990" cy="648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62" r:id="rId2"/>
    <p:sldLayoutId id="2147484551" r:id="rId3"/>
    <p:sldLayoutId id="2147484552" r:id="rId4"/>
    <p:sldLayoutId id="2147484553" r:id="rId5"/>
    <p:sldLayoutId id="2147484563" r:id="rId6"/>
    <p:sldLayoutId id="2147484564" r:id="rId7"/>
    <p:sldLayoutId id="214748456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023F88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4990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4990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rgbClr val="004990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rgbClr val="004990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004990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rs/Gallery/&#1057;&#1090;&#1072;&#1088;&#1077;%20&#1093;&#1080;&#1076;&#1088;&#1086;&#1094;&#1077;&#1085;&#1090;&#1088;&#1072;&#1083;&#1077;/&#1061;&#1045;%20&#1055;&#1086;&#1076;%20&#1075;&#1088;&#1072;&#1076;&#1086;&#1084;/HE%20POD%20GRADOM_12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ps.rs/Gallery/&#1057;&#1090;&#1072;&#1088;&#1077;%20&#1093;&#1080;&#1076;&#1088;&#1086;&#1094;&#1077;&#1085;&#1090;&#1088;&#1072;&#1083;&#1077;/&#1061;&#1045;%20&#1042;&#1091;&#1095;&#1112;&#1077;/HE%20VUCJE%20_76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992314" y="3500439"/>
            <a:ext cx="7634287" cy="1068387"/>
          </a:xfrm>
        </p:spPr>
        <p:txBody>
          <a:bodyPr/>
          <a:lstStyle/>
          <a:p>
            <a:pPr eaLnBrk="1" hangingPunct="1"/>
            <a:r>
              <a:rPr lang="sr-Cyrl-CS" altLang="en-US" sz="2600">
                <a:solidFill>
                  <a:srgbClr val="000066"/>
                </a:solidFill>
              </a:rPr>
              <a:t>Пројекат реконструкције и изградње </a:t>
            </a:r>
            <a:br>
              <a:rPr lang="sr-Cyrl-CS" altLang="en-US" sz="2600">
                <a:solidFill>
                  <a:srgbClr val="000066"/>
                </a:solidFill>
              </a:rPr>
            </a:br>
            <a:r>
              <a:rPr lang="sr-Cyrl-CS" altLang="en-US" sz="2600">
                <a:solidFill>
                  <a:srgbClr val="000066"/>
                </a:solidFill>
              </a:rPr>
              <a:t>малих хидроелектрана</a:t>
            </a:r>
            <a:br>
              <a:rPr lang="sr-Cyrl-CS" altLang="en-US" sz="2600">
                <a:solidFill>
                  <a:srgbClr val="000066"/>
                </a:solidFill>
              </a:rPr>
            </a:br>
            <a:r>
              <a:rPr lang="sr-Cyrl-CS" altLang="en-US" sz="2600">
                <a:solidFill>
                  <a:srgbClr val="000066"/>
                </a:solidFill>
              </a:rPr>
              <a:t/>
            </a:r>
            <a:br>
              <a:rPr lang="sr-Cyrl-CS" altLang="en-US" sz="2600">
                <a:solidFill>
                  <a:srgbClr val="000066"/>
                </a:solidFill>
              </a:rPr>
            </a:br>
            <a:endParaRPr lang="en-US" altLang="en-US" sz="2000">
              <a:solidFill>
                <a:srgbClr val="000066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524375" y="5572126"/>
            <a:ext cx="524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sr-Cyrl-C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Београд</a:t>
            </a:r>
            <a:r>
              <a:rPr lang="nb-NO" sz="1600" dirty="0">
                <a:solidFill>
                  <a:srgbClr val="002060"/>
                </a:solidFill>
                <a:latin typeface="Arial" charset="0"/>
                <a:cs typeface="Arial" charset="0"/>
              </a:rPr>
              <a:t>,</a:t>
            </a:r>
            <a:r>
              <a:rPr lang="sr-Cyrl-C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30</a:t>
            </a:r>
            <a:r>
              <a:rPr lang="sr-Cyrl-CS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.0</a:t>
            </a:r>
            <a:r>
              <a:rPr lang="en-U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5</a:t>
            </a:r>
            <a:r>
              <a:rPr lang="sr-Cyrl-C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.201</a:t>
            </a:r>
            <a:r>
              <a:rPr lang="en-GB" sz="1600" dirty="0">
                <a:solidFill>
                  <a:srgbClr val="002060"/>
                </a:solidFill>
                <a:latin typeface="Arial" charset="0"/>
                <a:cs typeface="Arial" charset="0"/>
              </a:rPr>
              <a:t>8</a:t>
            </a:r>
            <a:r>
              <a:rPr lang="sr-Cyrl-C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. године</a:t>
            </a:r>
            <a:endParaRPr lang="sr-Latn-C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altLang="en-US" sz="2600">
                <a:solidFill>
                  <a:srgbClr val="000066"/>
                </a:solidFill>
              </a:rPr>
              <a:t>Пројекат реконструкције и изградње </a:t>
            </a:r>
            <a:br>
              <a:rPr lang="sr-Cyrl-CS" altLang="en-US" sz="2600">
                <a:solidFill>
                  <a:srgbClr val="000066"/>
                </a:solidFill>
              </a:rPr>
            </a:br>
            <a:r>
              <a:rPr lang="sr-Cyrl-CS" altLang="en-US" sz="2600">
                <a:solidFill>
                  <a:srgbClr val="000066"/>
                </a:solidFill>
              </a:rPr>
              <a:t>малих хидроелектрана</a:t>
            </a:r>
            <a:endParaRPr altLang="en-US" sz="2600">
              <a:solidFill>
                <a:srgbClr val="000066"/>
              </a:solidFill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811339" y="1403351"/>
            <a:ext cx="856932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0250" indent="-2730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2" indent="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defRPr/>
            </a:pPr>
            <a:r>
              <a:rPr lang="sr-Cyrl-CS" altLang="en-US" sz="1600" b="0" dirty="0">
                <a:solidFill>
                  <a:srgbClr val="002060"/>
                </a:solidFill>
              </a:rPr>
              <a:t>Циљ пројекта:</a:t>
            </a:r>
          </a:p>
          <a:p>
            <a:pPr marL="742950" lvl="2" indent="-28575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CS" altLang="en-US" sz="1600" b="0" dirty="0">
                <a:solidFill>
                  <a:srgbClr val="002060"/>
                </a:solidFill>
              </a:rPr>
              <a:t>Повећање удела обновљивих извора енергије у производњи електричне енергије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CS" altLang="en-US" sz="1600" b="0" dirty="0">
                <a:solidFill>
                  <a:srgbClr val="002060"/>
                </a:solidFill>
              </a:rPr>
              <a:t>Продужење радног века МХЕ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CS" altLang="en-US" sz="1600" b="0" dirty="0">
                <a:solidFill>
                  <a:srgbClr val="002060"/>
                </a:solidFill>
              </a:rPr>
              <a:t>Повећање степена корисности производних агрегата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CS" altLang="en-US" sz="1600" b="0" dirty="0">
                <a:solidFill>
                  <a:srgbClr val="002060"/>
                </a:solidFill>
              </a:rPr>
              <a:t>Очување индустријског наслеђа</a:t>
            </a:r>
          </a:p>
          <a:p>
            <a:pPr marL="457200" lvl="2" indent="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defRPr/>
            </a:pPr>
            <a:endParaRPr lang="sr-Cyrl-CS" altLang="en-US" sz="1600" b="0" dirty="0">
              <a:solidFill>
                <a:srgbClr val="002060"/>
              </a:solidFill>
            </a:endParaRPr>
          </a:p>
          <a:p>
            <a:pPr marL="457200" lvl="2" indent="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defRPr/>
            </a:pPr>
            <a:r>
              <a:rPr lang="sr-Cyrl-CS" altLang="en-US" sz="1600" b="0" dirty="0">
                <a:solidFill>
                  <a:srgbClr val="002060"/>
                </a:solidFill>
              </a:rPr>
              <a:t>Подела пројекта: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CS" altLang="en-US" sz="1600" b="0" dirty="0">
                <a:solidFill>
                  <a:srgbClr val="002060"/>
                </a:solidFill>
              </a:rPr>
              <a:t>Реконструкција 1</a:t>
            </a:r>
            <a:r>
              <a:rPr lang="en-GB" altLang="en-US" sz="1600" b="0" dirty="0">
                <a:solidFill>
                  <a:srgbClr val="002060"/>
                </a:solidFill>
              </a:rPr>
              <a:t>3</a:t>
            </a:r>
            <a:r>
              <a:rPr lang="sr-Cyrl-CS" altLang="en-US" sz="1600" b="0" dirty="0">
                <a:solidFill>
                  <a:srgbClr val="002060"/>
                </a:solidFill>
              </a:rPr>
              <a:t> малих хидроелектрана у власништву ЈП ЕПС</a:t>
            </a:r>
          </a:p>
          <a:p>
            <a:pPr lvl="3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CS" altLang="en-US" sz="1400" b="0" dirty="0">
                <a:solidFill>
                  <a:srgbClr val="002060"/>
                </a:solidFill>
              </a:rPr>
              <a:t>Укупна снага реконструисаних </a:t>
            </a:r>
            <a:r>
              <a:rPr lang="sr-Latn-CS" altLang="en-US" sz="1400" b="0" dirty="0">
                <a:solidFill>
                  <a:srgbClr val="002060"/>
                </a:solidFill>
              </a:rPr>
              <a:t>M</a:t>
            </a:r>
            <a:r>
              <a:rPr lang="sr-Cyrl-CS" altLang="en-US" sz="1400" b="0" dirty="0">
                <a:solidFill>
                  <a:srgbClr val="002060"/>
                </a:solidFill>
              </a:rPr>
              <a:t>ХЕ износиће 17,5 </a:t>
            </a:r>
            <a:r>
              <a:rPr lang="sr-Latn-CS" altLang="en-US" sz="1400" b="0" dirty="0">
                <a:solidFill>
                  <a:srgbClr val="002060"/>
                </a:solidFill>
              </a:rPr>
              <a:t>MW</a:t>
            </a:r>
            <a:endParaRPr lang="sr-Cyrl-CS" altLang="en-US" sz="1400" b="0" dirty="0">
              <a:solidFill>
                <a:srgbClr val="002060"/>
              </a:solidFill>
            </a:endParaRPr>
          </a:p>
          <a:p>
            <a:pPr lvl="3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RS" altLang="en-US" sz="1400" b="0" dirty="0">
                <a:solidFill>
                  <a:srgbClr val="002060"/>
                </a:solidFill>
              </a:rPr>
              <a:t>Могућа годишња производња након реконструкције износиће око 75 </a:t>
            </a:r>
            <a:r>
              <a:rPr lang="en-GB" altLang="en-US" sz="1400" b="0" dirty="0" err="1">
                <a:solidFill>
                  <a:srgbClr val="002060"/>
                </a:solidFill>
              </a:rPr>
              <a:t>GWh</a:t>
            </a:r>
            <a:endParaRPr lang="sr-Cyrl-CS" altLang="en-US" sz="1400" b="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sr-Cyrl-CS" altLang="en-US" sz="1600" b="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CS" altLang="en-US" sz="1600" b="0" dirty="0">
                <a:solidFill>
                  <a:srgbClr val="002060"/>
                </a:solidFill>
              </a:rPr>
              <a:t>Изградња </a:t>
            </a:r>
            <a:r>
              <a:rPr lang="en-GB" altLang="en-US" sz="1600" b="0" dirty="0">
                <a:solidFill>
                  <a:srgbClr val="002060"/>
                </a:solidFill>
              </a:rPr>
              <a:t>2</a:t>
            </a:r>
            <a:r>
              <a:rPr lang="sr-Cyrl-CS" altLang="en-US" sz="1600" b="0" dirty="0">
                <a:solidFill>
                  <a:srgbClr val="002060"/>
                </a:solidFill>
              </a:rPr>
              <a:t> нове мале хидроелектране на постојећим водопривредним објектима</a:t>
            </a:r>
          </a:p>
          <a:p>
            <a:pPr lvl="3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CS" altLang="en-US" sz="1400" b="0" dirty="0">
                <a:solidFill>
                  <a:srgbClr val="002060"/>
                </a:solidFill>
              </a:rPr>
              <a:t>Инсталисана снага нових МХЕ износиће 4,7 </a:t>
            </a:r>
            <a:r>
              <a:rPr lang="sr-Latn-CS" altLang="en-US" sz="1400" b="0" dirty="0">
                <a:solidFill>
                  <a:srgbClr val="002060"/>
                </a:solidFill>
              </a:rPr>
              <a:t>MW</a:t>
            </a:r>
            <a:endParaRPr lang="sr-Cyrl-RS" altLang="en-US" sz="1400" b="0" dirty="0">
              <a:solidFill>
                <a:srgbClr val="002060"/>
              </a:solidFill>
            </a:endParaRPr>
          </a:p>
          <a:p>
            <a:pPr lvl="3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Cyrl-RS" altLang="en-US" sz="1400" b="0" dirty="0">
                <a:solidFill>
                  <a:srgbClr val="002060"/>
                </a:solidFill>
              </a:rPr>
              <a:t>Могућа годишња производња око 17 </a:t>
            </a:r>
            <a:r>
              <a:rPr lang="en-GB" altLang="en-US" sz="1400" b="0" dirty="0" err="1">
                <a:solidFill>
                  <a:srgbClr val="002060"/>
                </a:solidFill>
              </a:rPr>
              <a:t>GWh</a:t>
            </a:r>
            <a:endParaRPr lang="sr-Cyrl-CS" altLang="en-US" sz="1400" b="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defRPr/>
            </a:pPr>
            <a:endParaRPr lang="sr-Cyrl-CS" altLang="en-US" sz="1600" b="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sr-Cyrl-CS" altLang="en-US" sz="1600" b="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sr-Cyrl-CS" altLang="en-US" sz="1600" b="0" dirty="0">
              <a:solidFill>
                <a:srgbClr val="002060"/>
              </a:solidFill>
            </a:endParaRPr>
          </a:p>
        </p:txBody>
      </p:sp>
      <p:pic>
        <p:nvPicPr>
          <p:cNvPr id="20484" name="Picture 16" descr="http://www.eps.rs/Gallery/Старе%20хидроцентрале/ХЕ%20Под%20градом/_t/HE%20POD%20GRADOM_124_jpg.jpg">
            <a:hlinkClick r:id="rId3" tooltip="Хе Под градом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6" y="5373688"/>
            <a:ext cx="1152525" cy="863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altLang="en-US" sz="2600">
                <a:solidFill>
                  <a:srgbClr val="000066"/>
                </a:solidFill>
              </a:rPr>
              <a:t>Пројекат реконструкције и изградње </a:t>
            </a:r>
            <a:br>
              <a:rPr lang="sr-Cyrl-CS" altLang="en-US" sz="2600">
                <a:solidFill>
                  <a:srgbClr val="000066"/>
                </a:solidFill>
              </a:rPr>
            </a:br>
            <a:r>
              <a:rPr lang="sr-Cyrl-CS" altLang="en-US" sz="2600">
                <a:solidFill>
                  <a:srgbClr val="000066"/>
                </a:solidFill>
              </a:rPr>
              <a:t>малих хидроелектрана</a:t>
            </a:r>
            <a:endParaRPr altLang="en-US" sz="2600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811339" y="1412876"/>
            <a:ext cx="85693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0250" indent="-273050" algn="ctr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l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</a:pPr>
            <a:r>
              <a:rPr lang="sr-Cyrl-CS" altLang="en-US" sz="1600" b="0">
                <a:solidFill>
                  <a:srgbClr val="002060"/>
                </a:solidFill>
              </a:rPr>
              <a:t>Пројекат се реализује из кредита Европске банке за обнову и развој (ЕБРД)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</a:pPr>
            <a:r>
              <a:rPr lang="sr-Cyrl-CS" altLang="en-US" sz="1600" b="0">
                <a:solidFill>
                  <a:srgbClr val="002060"/>
                </a:solidFill>
              </a:rPr>
              <a:t>Износ кредита: 32,7 милиона ЕУР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</a:pPr>
            <a:r>
              <a:rPr lang="sr-Cyrl-CS" altLang="en-US" sz="1600" b="0">
                <a:solidFill>
                  <a:srgbClr val="002060"/>
                </a:solidFill>
              </a:rPr>
              <a:t>Рок за реализацију пројекта је 31.12.2019. године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</a:pPr>
            <a:endParaRPr lang="sr-Cyrl-CS" altLang="en-US" sz="1600" b="0">
              <a:solidFill>
                <a:srgbClr val="002060"/>
              </a:solidFill>
            </a:endParaRPr>
          </a:p>
          <a:p>
            <a:pPr lvl="2" algn="l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</a:pPr>
            <a:r>
              <a:rPr lang="sr-Cyrl-CS" altLang="en-US" sz="1600" b="0">
                <a:solidFill>
                  <a:srgbClr val="002060"/>
                </a:solidFill>
              </a:rPr>
              <a:t>Мале хидроелектране које су предмет реконструкције: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</a:pPr>
            <a:endParaRPr lang="sr-Cyrl-CS" altLang="en-US" sz="1600" b="0">
              <a:solidFill>
                <a:srgbClr val="002060"/>
              </a:solidFill>
            </a:endParaRPr>
          </a:p>
          <a:p>
            <a:pPr lvl="2" algn="l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</a:pPr>
            <a:endParaRPr lang="sr-Cyrl-CS" altLang="en-US" sz="1600" b="0">
              <a:solidFill>
                <a:srgbClr val="002060"/>
              </a:solidFill>
            </a:endParaRPr>
          </a:p>
          <a:p>
            <a:pPr lvl="2" algn="l">
              <a:spcBef>
                <a:spcPts val="500"/>
              </a:spcBef>
              <a:buClr>
                <a:srgbClr val="002060"/>
              </a:buClr>
              <a:buSzPct val="76000"/>
            </a:pPr>
            <a:endParaRPr lang="sr-Cyrl-CS" altLang="en-US" sz="1600" b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0" y="3068639"/>
          <a:ext cx="6096000" cy="2505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34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000066"/>
                          </a:solidFill>
                        </a:rPr>
                        <a:t>Група Запад</a:t>
                      </a:r>
                      <a:endParaRPr lang="en-GB" sz="16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000066"/>
                          </a:solidFill>
                        </a:rPr>
                        <a:t>Група Исток</a:t>
                      </a:r>
                      <a:endParaRPr lang="en-GB" sz="16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000066"/>
                          </a:solidFill>
                        </a:rPr>
                        <a:t>Група нове</a:t>
                      </a:r>
                      <a:r>
                        <a:rPr lang="sr-Cyrl-RS" sz="1600" baseline="0" dirty="0" smtClean="0">
                          <a:solidFill>
                            <a:srgbClr val="000066"/>
                          </a:solidFill>
                        </a:rPr>
                        <a:t> МХЕ</a:t>
                      </a:r>
                      <a:endParaRPr lang="en-GB" sz="16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77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Под градом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Света Петка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Ровни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77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Турица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Сићево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Ћелије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77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Сељашница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Темац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77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Кратовска река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Јелашница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77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Рашка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Вучје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77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Радаљска</a:t>
                      </a:r>
                      <a:r>
                        <a:rPr lang="sr-Cyrl-RS" sz="1400" baseline="0" dirty="0" smtClean="0">
                          <a:solidFill>
                            <a:srgbClr val="000066"/>
                          </a:solidFill>
                        </a:rPr>
                        <a:t> бања</a:t>
                      </a:r>
                      <a:endParaRPr lang="sr-Cyrl-RS" sz="1400" dirty="0" smtClean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Соколовица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77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rgbClr val="000066"/>
                          </a:solidFill>
                        </a:rPr>
                        <a:t>Моравица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557" name="Picture 12" descr="http://www.eps.rs/Gallery/Старе%20хидроцентрале/ХЕ%20Вучје/_t/HE%20VUCJE%20_76_JPG.JPG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5373688"/>
            <a:ext cx="1162050" cy="863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altLang="en-US" smtClean="0">
                <a:solidFill>
                  <a:srgbClr val="000066"/>
                </a:solidFill>
              </a:rPr>
              <a:t>Пројекат реконструкције и изградње </a:t>
            </a:r>
            <a:br>
              <a:rPr lang="sr-Cyrl-CS" altLang="en-US" smtClean="0">
                <a:solidFill>
                  <a:srgbClr val="000066"/>
                </a:solidFill>
              </a:rPr>
            </a:br>
            <a:r>
              <a:rPr lang="sr-Cyrl-CS" altLang="en-US" smtClean="0">
                <a:solidFill>
                  <a:srgbClr val="000066"/>
                </a:solidFill>
              </a:rPr>
              <a:t>малих хидроелектрана</a:t>
            </a:r>
            <a:endParaRPr lang="en-GB" altLang="en-US" smtClean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4" y="1268413"/>
            <a:ext cx="44862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 rotWithShape="1">
          <a:blip r:embed="rId3" cstate="print"/>
          <a:srcRect l="5011" b="3367"/>
          <a:stretch/>
        </p:blipFill>
        <p:spPr bwMode="auto">
          <a:xfrm>
            <a:off x="9006428" y="5394787"/>
            <a:ext cx="1204372" cy="80606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066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992314" y="3500439"/>
            <a:ext cx="7634287" cy="1068387"/>
          </a:xfrm>
        </p:spPr>
        <p:txBody>
          <a:bodyPr/>
          <a:lstStyle/>
          <a:p>
            <a:pPr eaLnBrk="1" hangingPunct="1"/>
            <a:r>
              <a:rPr lang="sr-Cyrl-RS" sz="2600" dirty="0">
                <a:solidFill>
                  <a:srgbClr val="000066"/>
                </a:solidFill>
              </a:rPr>
              <a:t>Парк ветроелектрана у </a:t>
            </a:r>
            <a:r>
              <a:rPr lang="sr-Cyrl-RS" sz="2600" dirty="0" smtClean="0">
                <a:solidFill>
                  <a:srgbClr val="000066"/>
                </a:solidFill>
              </a:rPr>
              <a:t>Костолцу</a:t>
            </a:r>
            <a:r>
              <a:rPr lang="sr-Cyrl-CS" altLang="en-US" sz="2600" dirty="0">
                <a:solidFill>
                  <a:srgbClr val="000066"/>
                </a:solidFill>
              </a:rPr>
              <a:t/>
            </a:r>
            <a:br>
              <a:rPr lang="sr-Cyrl-CS" altLang="en-US" sz="2600" dirty="0">
                <a:solidFill>
                  <a:srgbClr val="000066"/>
                </a:solidFill>
              </a:rPr>
            </a:br>
            <a:r>
              <a:rPr lang="sr-Cyrl-CS" altLang="en-US" sz="2600" dirty="0">
                <a:solidFill>
                  <a:srgbClr val="000066"/>
                </a:solidFill>
              </a:rPr>
              <a:t/>
            </a:r>
            <a:br>
              <a:rPr lang="sr-Cyrl-CS" altLang="en-US" sz="2600" dirty="0">
                <a:solidFill>
                  <a:srgbClr val="000066"/>
                </a:solidFill>
              </a:rPr>
            </a:br>
            <a:endParaRPr lang="en-US" altLang="en-US" sz="2000" dirty="0">
              <a:solidFill>
                <a:srgbClr val="000066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524375" y="5572126"/>
            <a:ext cx="524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sr-Cyrl-C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Београд</a:t>
            </a:r>
            <a:r>
              <a:rPr lang="nb-NO" sz="1600" dirty="0">
                <a:solidFill>
                  <a:srgbClr val="002060"/>
                </a:solidFill>
                <a:latin typeface="Arial" charset="0"/>
                <a:cs typeface="Arial" charset="0"/>
              </a:rPr>
              <a:t>,</a:t>
            </a:r>
            <a:r>
              <a:rPr lang="sr-Cyrl-C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30</a:t>
            </a:r>
            <a:r>
              <a:rPr lang="sr-Cyrl-CS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.0</a:t>
            </a:r>
            <a:r>
              <a:rPr lang="en-U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5</a:t>
            </a:r>
            <a:r>
              <a:rPr lang="sr-Cyrl-C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.201</a:t>
            </a:r>
            <a:r>
              <a:rPr lang="en-GB" sz="1600" dirty="0">
                <a:solidFill>
                  <a:srgbClr val="002060"/>
                </a:solidFill>
                <a:latin typeface="Arial" charset="0"/>
                <a:cs typeface="Arial" charset="0"/>
              </a:rPr>
              <a:t>8</a:t>
            </a:r>
            <a:r>
              <a:rPr lang="sr-Cyrl-C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. године</a:t>
            </a:r>
            <a:endParaRPr lang="sr-Latn-C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100" dirty="0">
                <a:solidFill>
                  <a:srgbClr val="0070C0">
                    <a:lumMod val="75000"/>
                  </a:srgbClr>
                </a:solidFill>
                <a:latin typeface="Calibri" panose="020F0502020204030204" pitchFamily="34" charset="0"/>
              </a:rPr>
              <a:t>Парк ветроелектрана Костолац – основни подаци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746" t="10417" r="9591" b="16667"/>
          <a:stretch/>
        </p:blipFill>
        <p:spPr>
          <a:xfrm>
            <a:off x="407368" y="1078497"/>
            <a:ext cx="6084676" cy="5543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96" y="4852161"/>
            <a:ext cx="4913984" cy="1769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11496" y="1081844"/>
            <a:ext cx="4913984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Основни подаци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</a:rPr>
              <a:t>Број ветроагрегата:			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Инсталисана 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</a:rPr>
              <a:t>снага: 			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66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Годишња 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</a:rPr>
              <a:t>производност: 		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151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GWh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Пласман 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</a:rPr>
              <a:t>енергије: 			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110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4 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</a:rPr>
              <a:t>локалитета: Петка, Ћириковац, Кленовник и Дрмно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3038" y="3023968"/>
            <a:ext cx="4913984" cy="1828193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sr-Cyrl-RS" sz="14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Локација</a:t>
            </a:r>
            <a:r>
              <a:rPr lang="sr-Cyrl-RS" sz="1400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sr-Cyrl-RS" sz="1400" dirty="0">
                <a:solidFill>
                  <a:srgbClr val="0070C0"/>
                </a:solidFill>
                <a:latin typeface="Calibri" panose="020F0502020204030204" pitchFamily="34" charset="0"/>
              </a:rPr>
              <a:t>Спољне одлагалиште „Дрмно</a:t>
            </a:r>
            <a:r>
              <a:rPr lang="sr-Cyrl-R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“		- 7 ВА(01 - 07) 				- ТС35/110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kV</a:t>
            </a:r>
            <a:endParaRPr lang="sr-Cyrl-RS" sz="1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sr-Cyrl-R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Спољне </a:t>
            </a:r>
            <a:r>
              <a:rPr lang="sr-Cyrl-RS" sz="1400" dirty="0">
                <a:solidFill>
                  <a:srgbClr val="0070C0"/>
                </a:solidFill>
                <a:latin typeface="Calibri" panose="020F0502020204030204" pitchFamily="34" charset="0"/>
              </a:rPr>
              <a:t>одлагалиште </a:t>
            </a:r>
            <a:r>
              <a:rPr lang="sr-Cyrl-R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Петка		-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r>
              <a:rPr lang="sr-Cyrl-R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ВА (08 </a:t>
            </a:r>
            <a:r>
              <a:rPr lang="sr-Cyrl-RS" sz="1400" dirty="0">
                <a:solidFill>
                  <a:srgbClr val="0070C0"/>
                </a:solidFill>
                <a:latin typeface="Calibri" panose="020F0502020204030204" pitchFamily="34" charset="0"/>
              </a:rPr>
              <a:t>- 10)</a:t>
            </a:r>
          </a:p>
          <a:p>
            <a:pPr marL="285750" indent="-28575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sr-Cyrl-RS" sz="1400" dirty="0">
                <a:solidFill>
                  <a:srgbClr val="0070C0"/>
                </a:solidFill>
                <a:latin typeface="Calibri" panose="020F0502020204030204" pitchFamily="34" charset="0"/>
              </a:rPr>
              <a:t>Затворени површински коп </a:t>
            </a:r>
            <a:r>
              <a:rPr lang="sr-Cyrl-R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Кленовник	 -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r-Cyrl-R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6 ВА </a:t>
            </a:r>
            <a:r>
              <a:rPr lang="sr-Cyrl-RS" sz="1400" dirty="0">
                <a:solidFill>
                  <a:srgbClr val="0070C0"/>
                </a:solidFill>
                <a:latin typeface="Calibri" panose="020F0502020204030204" pitchFamily="34" charset="0"/>
              </a:rPr>
              <a:t>(15 -20)</a:t>
            </a:r>
          </a:p>
          <a:p>
            <a:pPr marL="285750" indent="-28575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sr-Cyrl-RS" sz="1400" dirty="0">
                <a:solidFill>
                  <a:srgbClr val="0070C0"/>
                </a:solidFill>
                <a:latin typeface="Calibri" panose="020F0502020204030204" pitchFamily="34" charset="0"/>
              </a:rPr>
              <a:t>Спољне одлагалиште Млава – </a:t>
            </a:r>
            <a:r>
              <a:rPr lang="sr-Cyrl-R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Могила 	- 4 ВА(11 </a:t>
            </a:r>
            <a:r>
              <a:rPr lang="sr-Cyrl-RS" sz="1400" dirty="0">
                <a:solidFill>
                  <a:srgbClr val="0070C0"/>
                </a:solidFill>
                <a:latin typeface="Calibri" panose="020F0502020204030204" pitchFamily="34" charset="0"/>
              </a:rPr>
              <a:t>– 14)</a:t>
            </a:r>
            <a:endParaRPr lang="sr-Latn-RS" sz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sr-Cyrl-RS" sz="1200" dirty="0"/>
          </a:p>
        </p:txBody>
      </p:sp>
    </p:spTree>
    <p:extLst>
      <p:ext uri="{BB962C8B-B14F-4D97-AF65-F5344CB8AC3E}">
        <p14:creationId xmlns:p14="http://schemas.microsoft.com/office/powerpoint/2010/main" val="20318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2147483647&quot;/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12&quot;&gt;&lt;elem m_fUsage=&quot;2.74082484300296070000E+000&quot;&gt;&lt;m_msothmcolidx val=&quot;0&quot;/&gt;&lt;m_rgb r=&quot;c0&quot; g=&quot;0&quot; b=&quot;0&quot;/&gt;&lt;m_ppcolschidx tagver0=&quot;23004&quot; tagname0=&quot;m_ppcolschidxUNRECOGNIZED&quot; val=&quot;0&quot;/&gt;&lt;m_nBrightness val=&quot;0&quot;/&gt;&lt;/elem&gt;&lt;elem m_fUsage=&quot;2.21966407382955920000E+000&quot;&gt;&lt;m_msothmcolidx val=&quot;0&quot;/&gt;&lt;m_rgb r=&quot;c0&quot; g=&quot;c0&quot; b=&quot;c0&quot;/&gt;&lt;m_ppcolschidx tagver0=&quot;23004&quot; tagname0=&quot;m_ppcolschidxUNRECOGNIZED&quot; val=&quot;0&quot;/&gt;&lt;m_nBrightness val=&quot;0&quot;/&gt;&lt;/elem&gt;&lt;elem m_fUsage=&quot;1.47635957267100060000E+000&quot;&gt;&lt;m_msothmcolidx val=&quot;0&quot;/&gt;&lt;m_rgb r=&quot;c3&quot; g=&quot;d6&quot; b=&quot;9b&quot;/&gt;&lt;m_ppcolschidx tagver0=&quot;23004&quot; tagname0=&quot;m_ppcolschidxUNRECOGNIZED&quot; val=&quot;0&quot;/&gt;&lt;m_nBrightness val=&quot;0&quot;/&gt;&lt;/elem&gt;&lt;elem m_fUsage=&quot;9.77910489000000330000E-001&quot;&gt;&lt;m_msothmcolidx val=&quot;0&quot;/&gt;&lt;m_rgb r=&quot;de&quot; g=&quot;e9&quot; b=&quot;c9&quot;/&gt;&lt;m_ppcolschidx tagver0=&quot;23004&quot; tagname0=&quot;m_ppcolschidxUNRECOGNIZED&quot; val=&quot;0&quot;/&gt;&lt;m_nBrightness val=&quot;0&quot;/&gt;&lt;/elem&gt;&lt;elem m_fUsage=&quot;6.88845639477159160000E-001&quot;&gt;&lt;m_msothmcolidx val=&quot;0&quot;/&gt;&lt;m_rgb r=&quot;8e&quot; g=&quot;b4&quot; b=&quot;e3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e6&quot; g=&quot;ea&quot; b=&quot;d5&quot;/&gt;&lt;m_ppcolschidx tagver0=&quot;23004&quot; tagname0=&quot;m_ppcolschidxUNRECOGNIZED&quot; val=&quot;0&quot;/&gt;&lt;m_nBrightness val=&quot;0&quot;/&gt;&lt;/elem&gt;&lt;elem m_fUsage=&quot;4.87881794619842100000E-001&quot;&gt;&lt;m_msothmcolidx val=&quot;0&quot;/&gt;&lt;m_rgb r=&quot;80&quot; g=&quot;80&quot; b=&quot;80&quot;/&gt;&lt;m_ppcolschidx tagver0=&quot;23004&quot; tagname0=&quot;m_ppcolschidxUNRECOGNIZED&quot; val=&quot;0&quot;/&gt;&lt;m_nBrightness val=&quot;0&quot;/&gt;&lt;/elem&gt;&lt;elem m_fUsage=&quot;1.85302018885184190000E-001&quot;&gt;&lt;m_msothmcolidx val=&quot;0&quot;/&gt;&lt;m_rgb r=&quot;55&quot; g=&quot;8e&quot; b=&quot;d5&quot;/&gt;&lt;m_ppcolschidx tagver0=&quot;23004&quot; tagname0=&quot;m_ppcolschidxUNRECOGNIZED&quot; val=&quot;0&quot;/&gt;&lt;m_nBrightness val=&quot;0&quot;/&gt;&lt;/elem&gt;&lt;elem m_fUsage=&quot;1.73608734989145280000E-001&quot;&gt;&lt;m_msothmcolidx val=&quot;0&quot;/&gt;&lt;m_rgb r=&quot;a9&quot; g=&quot;ba&quot; b=&quot;d3&quot;/&gt;&lt;m_ppcolschidx tagver0=&quot;23004&quot; tagname0=&quot;m_ppcolschidxUNRECOGNIZED&quot; val=&quot;0&quot;/&gt;&lt;m_nBrightness val=&quot;0&quot;/&gt;&lt;/elem&gt;&lt;elem m_fUsage=&quot;1.09418989131512430000E-001&quot;&gt;&lt;m_msothmcolidx val=&quot;0&quot;/&gt;&lt;m_rgb r=&quot;f5&quot; g=&quot;cc&quot; b=&quot;cc&quot;/&gt;&lt;m_ppcolschidx tagver0=&quot;23004&quot; tagname0=&quot;m_ppcolschidxUNRECOGNIZED&quot; val=&quot;0&quot;/&gt;&lt;m_nBrightness val=&quot;0&quot;/&gt;&lt;/elem&gt;&lt;elem m_fUsage=&quot;9.84770902183611930000E-002&quot;&gt;&lt;m_msothmcolidx val=&quot;0&quot;/&gt;&lt;m_rgb r=&quot;eb&quot; g=&quot;99&quot; b=&quot;99&quot;/&gt;&lt;m_ppcolschidx tagver0=&quot;23004&quot; tagname0=&quot;m_ppcolschidxUNRECOGNIZED&quot; val=&quot;0&quot;/&gt;&lt;m_nBrightness val=&quot;0&quot;/&gt;&lt;/elem&gt;&lt;elem m_fUsage=&quot;8.86293811965250810000E-002&quot;&gt;&lt;m_msothmcolidx val=&quot;0&quot;/&gt;&lt;m_rgb r=&quot;db&quot; g=&quot;4d&quot; b=&quot;4d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3328"/>
        </a:solidFill>
        <a:ln>
          <a:solidFill>
            <a:srgbClr val="9C332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</TotalTime>
  <Words>196</Words>
  <Application>Microsoft Office PowerPoint</Application>
  <PresentationFormat>Widescreen</PresentationFormat>
  <Paragraphs>61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Wingdings 3</vt:lpstr>
      <vt:lpstr>EPS Design</vt:lpstr>
      <vt:lpstr>think-cell Slide</vt:lpstr>
      <vt:lpstr>Пројекат реконструкције и изградње  малих хидроелектрана  </vt:lpstr>
      <vt:lpstr>Пројекат реконструкције и изградње  малих хидроелектрана</vt:lpstr>
      <vt:lpstr>Пројекат реконструкције и изградње  малих хидроелектрана</vt:lpstr>
      <vt:lpstr>Пројекат реконструкције и изградње  малих хидроелектрана</vt:lpstr>
      <vt:lpstr>Парк ветроелектрана у Костолцу  </vt:lpstr>
      <vt:lpstr>Парк ветроелектрана Костолац – основни подаци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Наслов презентације</dc:title>
  <dc:creator>svetlanape</dc:creator>
  <cp:keywords>21680p</cp:keywords>
  <cp:lastModifiedBy>Dragoslav Cicović</cp:lastModifiedBy>
  <cp:revision>1738</cp:revision>
  <cp:lastPrinted>2015-02-19T17:42:31Z</cp:lastPrinted>
  <dcterms:created xsi:type="dcterms:W3CDTF">2012-06-18T11:37:59Z</dcterms:created>
  <dcterms:modified xsi:type="dcterms:W3CDTF">2018-05-30T06:35:10Z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