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sldIdLst>
    <p:sldId id="256" r:id="rId2"/>
    <p:sldId id="268" r:id="rId3"/>
    <p:sldId id="279" r:id="rId4"/>
    <p:sldId id="277" r:id="rId5"/>
    <p:sldId id="280" r:id="rId6"/>
    <p:sldId id="282" r:id="rId7"/>
    <p:sldId id="269" r:id="rId8"/>
    <p:sldId id="270" r:id="rId9"/>
    <p:sldId id="271" r:id="rId10"/>
    <p:sldId id="275" r:id="rId11"/>
    <p:sldId id="281" r:id="rId12"/>
    <p:sldId id="287" r:id="rId13"/>
    <p:sldId id="274" r:id="rId14"/>
    <p:sldId id="286" r:id="rId15"/>
    <p:sldId id="257" r:id="rId16"/>
    <p:sldId id="283" r:id="rId17"/>
    <p:sldId id="292" r:id="rId18"/>
    <p:sldId id="285" r:id="rId19"/>
    <p:sldId id="288" r:id="rId20"/>
    <p:sldId id="291" r:id="rId21"/>
    <p:sldId id="289" r:id="rId2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8" y="1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s-Latn-BA"/>
              <a:t>Tržišni udio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view3D>
      <c:rotX val="40"/>
      <c:rotY val="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1324374939260302"/>
          <c:w val="0.8069750959308386"/>
          <c:h val="0.5743616750235737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3"/>
                <c:pt idx="0">
                  <c:v>Elektroprivreda BiH</c:v>
                </c:pt>
                <c:pt idx="1">
                  <c:v>Elektroprivreda RS</c:v>
                </c:pt>
                <c:pt idx="2">
                  <c:v>Elektroprivreda HZHB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47</c:v>
                </c:pt>
                <c:pt idx="1">
                  <c:v>34</c:v>
                </c:pt>
                <c:pt idx="2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0.69687542730393437"/>
          <c:y val="4.8540014656324931E-2"/>
          <c:w val="0.26852640792635468"/>
          <c:h val="0.888080573015026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sr-Latn-R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Bro</a:t>
            </a:r>
            <a:r>
              <a:rPr lang="bs-Latn-BA" dirty="0" smtClean="0"/>
              <a:t>j</a:t>
            </a:r>
            <a:r>
              <a:rPr lang="en-US" dirty="0" smtClean="0"/>
              <a:t> </a:t>
            </a:r>
            <a:r>
              <a:rPr lang="bs-Latn-BA" dirty="0" smtClean="0"/>
              <a:t>zaposlenih u</a:t>
            </a:r>
            <a:r>
              <a:rPr lang="bs-Latn-BA" baseline="0" dirty="0" smtClean="0"/>
              <a:t> rudnicima (7 ZD rudnika Koncerna i RMU Banovići)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Broj zaposlenika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>
                    <a:lumMod val="50000"/>
                  </a:schemeClr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Sheet1!$A$2:$A$9</c:f>
              <c:strCache>
                <c:ptCount val="8"/>
                <c:pt idx="0">
                  <c:v>2010.</c:v>
                </c:pt>
                <c:pt idx="1">
                  <c:v>2011.</c:v>
                </c:pt>
                <c:pt idx="2">
                  <c:v>2012.</c:v>
                </c:pt>
                <c:pt idx="3">
                  <c:v>2013.</c:v>
                </c:pt>
                <c:pt idx="4">
                  <c:v>2014.</c:v>
                </c:pt>
                <c:pt idx="5">
                  <c:v>2015.</c:v>
                </c:pt>
                <c:pt idx="6">
                  <c:v>2016.</c:v>
                </c:pt>
                <c:pt idx="7">
                  <c:v>2017.</c:v>
                </c:pt>
              </c:strCache>
            </c:strRef>
          </c:cat>
          <c:val>
            <c:numRef>
              <c:f>Sheet1!$B$2:$B$9</c:f>
              <c:numCache>
                <c:formatCode>#,##0</c:formatCode>
                <c:ptCount val="8"/>
                <c:pt idx="0">
                  <c:v>13091</c:v>
                </c:pt>
                <c:pt idx="1">
                  <c:v>12781</c:v>
                </c:pt>
                <c:pt idx="2">
                  <c:v>12525</c:v>
                </c:pt>
                <c:pt idx="3">
                  <c:v>12252</c:v>
                </c:pt>
                <c:pt idx="4">
                  <c:v>11945</c:v>
                </c:pt>
                <c:pt idx="5">
                  <c:v>11511</c:v>
                </c:pt>
                <c:pt idx="6">
                  <c:v>11358</c:v>
                </c:pt>
                <c:pt idx="7">
                  <c:v>11062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1214136"/>
        <c:axId val="171214528"/>
      </c:barChart>
      <c:catAx>
        <c:axId val="171214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1214528"/>
        <c:crosses val="autoZero"/>
        <c:auto val="1"/>
        <c:lblAlgn val="ctr"/>
        <c:lblOffset val="100"/>
        <c:noMultiLvlLbl val="0"/>
      </c:catAx>
      <c:valAx>
        <c:axId val="171214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1214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Elektroprivreda</a:t>
            </a:r>
            <a:r>
              <a:rPr lang="en-US" dirty="0"/>
              <a:t> </a:t>
            </a:r>
            <a:r>
              <a:rPr lang="bs-Latn-BA" dirty="0" smtClean="0"/>
              <a:t>RS</a:t>
            </a:r>
            <a:r>
              <a:rPr lang="en-US" dirty="0" smtClean="0"/>
              <a:t> </a:t>
            </a:r>
            <a:r>
              <a:rPr lang="bs-Latn-BA" dirty="0" smtClean="0"/>
              <a:t>– % učešće u proizvodnji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Elektroprivreda RS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TE</c:v>
                </c:pt>
                <c:pt idx="1">
                  <c:v>HE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305539481529387"/>
          <c:y val="0.36583243090831491"/>
          <c:w val="0.12260427772842719"/>
          <c:h val="0.187662183296549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Elektroprivreda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bs-Latn-BA" dirty="0" smtClean="0"/>
              <a:t>– % učešće u proizvodnji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Elektroprivreda BiH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TE</c:v>
                </c:pt>
                <c:pt idx="1">
                  <c:v>HE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78</c:v>
                </c:pt>
                <c:pt idx="1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305539481529387"/>
          <c:y val="0.36583243090831491"/>
          <c:w val="0.12260427772842719"/>
          <c:h val="0.187662183296549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Elektroprivreda</a:t>
            </a:r>
            <a:r>
              <a:rPr lang="en-US" dirty="0"/>
              <a:t> </a:t>
            </a:r>
            <a:r>
              <a:rPr lang="bs-Latn-BA" dirty="0" smtClean="0"/>
              <a:t>HZHB</a:t>
            </a:r>
            <a:r>
              <a:rPr lang="en-US" dirty="0" smtClean="0"/>
              <a:t> </a:t>
            </a:r>
            <a:r>
              <a:rPr lang="bs-Latn-BA" dirty="0" smtClean="0"/>
              <a:t>– % učešće u proizvodnji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Elektroprivreda HZHB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TE</c:v>
                </c:pt>
                <c:pt idx="1">
                  <c:v>HE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305539481529387"/>
          <c:y val="0.36583243090831491"/>
          <c:w val="0.12260427772842719"/>
          <c:h val="0.187662183296549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s-Latn-BA"/>
              <a:t>Instalisani kapaciteti MW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Sheet1!$A$2:$A$7</c:f>
              <c:strCache>
                <c:ptCount val="6"/>
                <c:pt idx="0">
                  <c:v>TE Tuzla</c:v>
                </c:pt>
                <c:pt idx="1">
                  <c:v>TE Kakanj</c:v>
                </c:pt>
                <c:pt idx="2">
                  <c:v>HE Jablanica</c:v>
                </c:pt>
                <c:pt idx="3">
                  <c:v>HE Grabovica</c:v>
                </c:pt>
                <c:pt idx="4">
                  <c:v>HE Salakovac</c:v>
                </c:pt>
                <c:pt idx="5">
                  <c:v>mHE 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715</c:v>
                </c:pt>
                <c:pt idx="1">
                  <c:v>450</c:v>
                </c:pt>
                <c:pt idx="2">
                  <c:v>180</c:v>
                </c:pt>
                <c:pt idx="3">
                  <c:v>114</c:v>
                </c:pt>
                <c:pt idx="4">
                  <c:v>210</c:v>
                </c:pt>
                <c:pt idx="5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310056250943533"/>
          <c:y val="0.10146191792240512"/>
          <c:w val="0.25539254231948177"/>
          <c:h val="0.714608426803336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sr-Latn-R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Proizvodnja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2010.</c:v>
                </c:pt>
                <c:pt idx="1">
                  <c:v>2011.</c:v>
                </c:pt>
                <c:pt idx="2">
                  <c:v>2012.</c:v>
                </c:pt>
                <c:pt idx="3">
                  <c:v>2013.</c:v>
                </c:pt>
                <c:pt idx="4">
                  <c:v>2014.</c:v>
                </c:pt>
                <c:pt idx="5">
                  <c:v>2015.</c:v>
                </c:pt>
                <c:pt idx="6">
                  <c:v>2016.</c:v>
                </c:pt>
                <c:pt idx="7">
                  <c:v>2017.</c:v>
                </c:pt>
              </c:strCache>
            </c:strRef>
          </c:cat>
          <c:val>
            <c:numRef>
              <c:f>Sheet1!$B$2:$B$9</c:f>
              <c:numCache>
                <c:formatCode>#,##0</c:formatCode>
                <c:ptCount val="8"/>
                <c:pt idx="0">
                  <c:v>7181.39</c:v>
                </c:pt>
                <c:pt idx="1">
                  <c:v>7294.5</c:v>
                </c:pt>
                <c:pt idx="2">
                  <c:v>6509</c:v>
                </c:pt>
                <c:pt idx="3">
                  <c:v>7473</c:v>
                </c:pt>
                <c:pt idx="4">
                  <c:v>7403.55</c:v>
                </c:pt>
                <c:pt idx="5">
                  <c:v>6909.46</c:v>
                </c:pt>
                <c:pt idx="6">
                  <c:v>7244.66</c:v>
                </c:pt>
                <c:pt idx="7">
                  <c:v>7009.02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6252280"/>
        <c:axId val="285151856"/>
      </c:lineChart>
      <c:catAx>
        <c:axId val="216252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85151856"/>
        <c:crosses val="autoZero"/>
        <c:auto val="1"/>
        <c:lblAlgn val="ctr"/>
        <c:lblOffset val="100"/>
        <c:noMultiLvlLbl val="0"/>
      </c:catAx>
      <c:valAx>
        <c:axId val="285151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16252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Bro</a:t>
            </a:r>
            <a:r>
              <a:rPr lang="bs-Latn-BA" dirty="0" smtClean="0"/>
              <a:t>j</a:t>
            </a:r>
            <a:r>
              <a:rPr lang="en-US" dirty="0" smtClean="0"/>
              <a:t> </a:t>
            </a:r>
            <a:r>
              <a:rPr lang="bs-Latn-BA" dirty="0" smtClean="0"/>
              <a:t>zaposlenih u</a:t>
            </a:r>
            <a:r>
              <a:rPr lang="bs-Latn-BA" baseline="0" dirty="0" smtClean="0"/>
              <a:t> </a:t>
            </a:r>
            <a:r>
              <a:rPr lang="bs-Latn-BA" baseline="0" dirty="0" smtClean="0"/>
              <a:t>EPBiH </a:t>
            </a:r>
            <a:r>
              <a:rPr lang="bs-Latn-BA" baseline="0" dirty="0" smtClean="0"/>
              <a:t>po godinama 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Broj zaposlenika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Sheet1!$A$2:$A$9</c:f>
              <c:strCache>
                <c:ptCount val="8"/>
                <c:pt idx="0">
                  <c:v>2010.</c:v>
                </c:pt>
                <c:pt idx="1">
                  <c:v>2011.</c:v>
                </c:pt>
                <c:pt idx="2">
                  <c:v>2012.</c:v>
                </c:pt>
                <c:pt idx="3">
                  <c:v>2013.</c:v>
                </c:pt>
                <c:pt idx="4">
                  <c:v>2014.</c:v>
                </c:pt>
                <c:pt idx="5">
                  <c:v>2015.</c:v>
                </c:pt>
                <c:pt idx="6">
                  <c:v>2016.</c:v>
                </c:pt>
                <c:pt idx="7">
                  <c:v>2017.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4924</c:v>
                </c:pt>
                <c:pt idx="1">
                  <c:v>4940</c:v>
                </c:pt>
                <c:pt idx="2">
                  <c:v>4943</c:v>
                </c:pt>
                <c:pt idx="3">
                  <c:v>4928</c:v>
                </c:pt>
                <c:pt idx="4">
                  <c:v>4957</c:v>
                </c:pt>
                <c:pt idx="5">
                  <c:v>4837</c:v>
                </c:pt>
                <c:pt idx="6">
                  <c:v>4648</c:v>
                </c:pt>
                <c:pt idx="7">
                  <c:v>4458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2419616"/>
        <c:axId val="212420008"/>
      </c:barChart>
      <c:catAx>
        <c:axId val="212419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12420008"/>
        <c:crosses val="autoZero"/>
        <c:auto val="1"/>
        <c:lblAlgn val="ctr"/>
        <c:lblOffset val="100"/>
        <c:noMultiLvlLbl val="0"/>
      </c:catAx>
      <c:valAx>
        <c:axId val="212420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12419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Proizvodnja</a:t>
            </a:r>
            <a:r>
              <a:rPr lang="en-US" dirty="0"/>
              <a:t> </a:t>
            </a:r>
            <a:r>
              <a:rPr lang="en-US" dirty="0" err="1" smtClean="0"/>
              <a:t>uglja</a:t>
            </a:r>
            <a:r>
              <a:rPr lang="bs-Latn-BA" dirty="0" smtClean="0"/>
              <a:t> (7 ZD rudnika Koncerna</a:t>
            </a:r>
            <a:r>
              <a:rPr lang="bs-Latn-BA" baseline="0" dirty="0" smtClean="0"/>
              <a:t> i RMU Banovići)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Proizvodnja uglja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2010.</c:v>
                </c:pt>
                <c:pt idx="1">
                  <c:v>2011.</c:v>
                </c:pt>
                <c:pt idx="2">
                  <c:v>2012.</c:v>
                </c:pt>
                <c:pt idx="3">
                  <c:v>2013.</c:v>
                </c:pt>
                <c:pt idx="4">
                  <c:v>2014.</c:v>
                </c:pt>
                <c:pt idx="5">
                  <c:v>2015.</c:v>
                </c:pt>
                <c:pt idx="6">
                  <c:v>2016.</c:v>
                </c:pt>
                <c:pt idx="7">
                  <c:v>2017.</c:v>
                </c:pt>
              </c:strCache>
            </c:strRef>
          </c:cat>
          <c:val>
            <c:numRef>
              <c:f>Sheet1!$B$2:$B$9</c:f>
              <c:numCache>
                <c:formatCode>#,##0</c:formatCode>
                <c:ptCount val="8"/>
                <c:pt idx="0">
                  <c:v>6710057</c:v>
                </c:pt>
                <c:pt idx="1">
                  <c:v>7371113</c:v>
                </c:pt>
                <c:pt idx="2">
                  <c:v>7229807</c:v>
                </c:pt>
                <c:pt idx="3">
                  <c:v>6606853</c:v>
                </c:pt>
                <c:pt idx="4">
                  <c:v>6446964</c:v>
                </c:pt>
                <c:pt idx="5">
                  <c:v>6246953</c:v>
                </c:pt>
                <c:pt idx="6">
                  <c:v>6754601</c:v>
                </c:pt>
                <c:pt idx="7">
                  <c:v>7115553.9000000004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4245768"/>
        <c:axId val="284250080"/>
      </c:lineChart>
      <c:catAx>
        <c:axId val="284245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84250080"/>
        <c:crosses val="autoZero"/>
        <c:auto val="1"/>
        <c:lblAlgn val="ctr"/>
        <c:lblOffset val="100"/>
        <c:noMultiLvlLbl val="0"/>
      </c:catAx>
      <c:valAx>
        <c:axId val="284250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84245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s-Latn-BA" dirty="0" smtClean="0"/>
              <a:t>Plasman uglja </a:t>
            </a:r>
            <a:endParaRPr lang="bs-Latn-BA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2010.</c:v>
                </c:pt>
                <c:pt idx="1">
                  <c:v>2011.</c:v>
                </c:pt>
                <c:pt idx="2">
                  <c:v>2012.</c:v>
                </c:pt>
                <c:pt idx="3">
                  <c:v>2013.</c:v>
                </c:pt>
                <c:pt idx="4">
                  <c:v>2014.</c:v>
                </c:pt>
                <c:pt idx="5">
                  <c:v>2015.</c:v>
                </c:pt>
                <c:pt idx="6">
                  <c:v>2016.</c:v>
                </c:pt>
                <c:pt idx="7">
                  <c:v>2017.</c:v>
                </c:pt>
              </c:strCache>
            </c:strRef>
          </c:cat>
          <c:val>
            <c:numRef>
              <c:f>Sheet1!$B$2:$B$9</c:f>
              <c:numCache>
                <c:formatCode>#,##0</c:formatCode>
                <c:ptCount val="8"/>
                <c:pt idx="0">
                  <c:v>5361937</c:v>
                </c:pt>
                <c:pt idx="1">
                  <c:v>6191618</c:v>
                </c:pt>
                <c:pt idx="2">
                  <c:v>6232353</c:v>
                </c:pt>
                <c:pt idx="3">
                  <c:v>5536438</c:v>
                </c:pt>
                <c:pt idx="4">
                  <c:v>5809348</c:v>
                </c:pt>
                <c:pt idx="5">
                  <c:v>5526644</c:v>
                </c:pt>
                <c:pt idx="6">
                  <c:v>5783490</c:v>
                </c:pt>
                <c:pt idx="7">
                  <c:v>6035697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229672"/>
        <c:axId val="211230064"/>
      </c:lineChart>
      <c:catAx>
        <c:axId val="211229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11230064"/>
        <c:crosses val="autoZero"/>
        <c:auto val="1"/>
        <c:lblAlgn val="ctr"/>
        <c:lblOffset val="100"/>
        <c:noMultiLvlLbl val="0"/>
      </c:catAx>
      <c:valAx>
        <c:axId val="211230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11229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D2432767-BB59-417E-86F5-694A676F1B63}" type="datetimeFigureOut">
              <a:rPr lang="bs-Latn-BA" smtClean="0"/>
              <a:t>5.4.2018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bs-Latn-BA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EB58D6C6-D04F-4983-B4DA-B9AFF65989DF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136228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2767-BB59-417E-86F5-694A676F1B63}" type="datetimeFigureOut">
              <a:rPr lang="bs-Latn-BA" smtClean="0"/>
              <a:t>5.4.2018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8D6C6-D04F-4983-B4DA-B9AFF65989DF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674391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2767-BB59-417E-86F5-694A676F1B63}" type="datetimeFigureOut">
              <a:rPr lang="bs-Latn-BA" smtClean="0"/>
              <a:t>5.4.2018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8D6C6-D04F-4983-B4DA-B9AFF65989DF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383364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2767-BB59-417E-86F5-694A676F1B63}" type="datetimeFigureOut">
              <a:rPr lang="bs-Latn-BA" smtClean="0"/>
              <a:t>5.4.2018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8D6C6-D04F-4983-B4DA-B9AFF65989DF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2762162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2767-BB59-417E-86F5-694A676F1B63}" type="datetimeFigureOut">
              <a:rPr lang="bs-Latn-BA" smtClean="0"/>
              <a:t>5.4.2018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8D6C6-D04F-4983-B4DA-B9AFF65989DF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265522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2767-BB59-417E-86F5-694A676F1B63}" type="datetimeFigureOut">
              <a:rPr lang="bs-Latn-BA" smtClean="0"/>
              <a:t>5.4.2018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8D6C6-D04F-4983-B4DA-B9AFF65989DF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2833354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2767-BB59-417E-86F5-694A676F1B63}" type="datetimeFigureOut">
              <a:rPr lang="bs-Latn-BA" smtClean="0"/>
              <a:t>5.4.2018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8D6C6-D04F-4983-B4DA-B9AFF65989DF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2776389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2767-BB59-417E-86F5-694A676F1B63}" type="datetimeFigureOut">
              <a:rPr lang="bs-Latn-BA" smtClean="0"/>
              <a:t>5.4.2018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8D6C6-D04F-4983-B4DA-B9AFF65989DF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1095428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2767-BB59-417E-86F5-694A676F1B63}" type="datetimeFigureOut">
              <a:rPr lang="bs-Latn-BA" smtClean="0"/>
              <a:t>5.4.2018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8D6C6-D04F-4983-B4DA-B9AFF65989DF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88038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2767-BB59-417E-86F5-694A676F1B63}" type="datetimeFigureOut">
              <a:rPr lang="bs-Latn-BA" smtClean="0"/>
              <a:t>5.4.2018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8D6C6-D04F-4983-B4DA-B9AFF65989DF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15574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2767-BB59-417E-86F5-694A676F1B63}" type="datetimeFigureOut">
              <a:rPr lang="bs-Latn-BA" smtClean="0"/>
              <a:t>5.4.2018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8D6C6-D04F-4983-B4DA-B9AFF65989DF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03807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2767-BB59-417E-86F5-694A676F1B63}" type="datetimeFigureOut">
              <a:rPr lang="bs-Latn-BA" smtClean="0"/>
              <a:t>5.4.2018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8D6C6-D04F-4983-B4DA-B9AFF65989DF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986811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2767-BB59-417E-86F5-694A676F1B63}" type="datetimeFigureOut">
              <a:rPr lang="bs-Latn-BA" smtClean="0"/>
              <a:t>5.4.2018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8D6C6-D04F-4983-B4DA-B9AFF65989DF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117220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2767-BB59-417E-86F5-694A676F1B63}" type="datetimeFigureOut">
              <a:rPr lang="bs-Latn-BA" smtClean="0"/>
              <a:t>5.4.2018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8D6C6-D04F-4983-B4DA-B9AFF65989DF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683495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2767-BB59-417E-86F5-694A676F1B63}" type="datetimeFigureOut">
              <a:rPr lang="bs-Latn-BA" smtClean="0"/>
              <a:t>5.4.2018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8D6C6-D04F-4983-B4DA-B9AFF65989DF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289499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2767-BB59-417E-86F5-694A676F1B63}" type="datetimeFigureOut">
              <a:rPr lang="bs-Latn-BA" smtClean="0"/>
              <a:t>5.4.2018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8D6C6-D04F-4983-B4DA-B9AFF65989DF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840865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2767-BB59-417E-86F5-694A676F1B63}" type="datetimeFigureOut">
              <a:rPr lang="bs-Latn-BA" smtClean="0"/>
              <a:t>5.4.2018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8D6C6-D04F-4983-B4DA-B9AFF65989DF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878031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2432767-BB59-417E-86F5-694A676F1B63}" type="datetimeFigureOut">
              <a:rPr lang="bs-Latn-BA" smtClean="0"/>
              <a:t>5.4.2018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bs-Latn-BA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EB58D6C6-D04F-4983-B4DA-B9AFF65989DF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5375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  <p:sldLayoutId id="2147483846" r:id="rId13"/>
    <p:sldLayoutId id="2147483847" r:id="rId14"/>
    <p:sldLayoutId id="2147483848" r:id="rId15"/>
    <p:sldLayoutId id="2147483849" r:id="rId16"/>
    <p:sldLayoutId id="214748385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6092" y="1445986"/>
            <a:ext cx="9551308" cy="2529114"/>
          </a:xfrm>
        </p:spPr>
        <p:txBody>
          <a:bodyPr>
            <a:normAutofit/>
          </a:bodyPr>
          <a:lstStyle/>
          <a:p>
            <a:pPr algn="ctr"/>
            <a:r>
              <a:rPr lang="bs-Latn-BA" b="1" dirty="0" smtClean="0"/>
              <a:t>Uloga</a:t>
            </a:r>
            <a:r>
              <a:rPr lang="en-US" b="1" dirty="0" smtClean="0"/>
              <a:t> </a:t>
            </a:r>
            <a:r>
              <a:rPr lang="bs-Latn-BA" b="1" dirty="0" smtClean="0"/>
              <a:t>uglja</a:t>
            </a:r>
            <a:r>
              <a:rPr lang="en-US" b="1" dirty="0" smtClean="0"/>
              <a:t> </a:t>
            </a:r>
            <a:r>
              <a:rPr lang="en-US" b="1" dirty="0"/>
              <a:t>u </a:t>
            </a:r>
            <a:r>
              <a:rPr lang="bs-Latn-BA" b="1" dirty="0" smtClean="0"/>
              <a:t>energets</a:t>
            </a:r>
            <a:r>
              <a:rPr lang="en-US" b="1" dirty="0" err="1" smtClean="0"/>
              <a:t>kim</a:t>
            </a:r>
            <a:r>
              <a:rPr lang="en-US" b="1" dirty="0" smtClean="0"/>
              <a:t> </a:t>
            </a:r>
            <a:r>
              <a:rPr lang="bs-Latn-BA" b="1" dirty="0" smtClean="0"/>
              <a:t>bilansima</a:t>
            </a:r>
            <a:r>
              <a:rPr lang="en-US" b="1" dirty="0" smtClean="0"/>
              <a:t> </a:t>
            </a:r>
            <a:r>
              <a:rPr lang="bs-Latn-BA" b="1" dirty="0" smtClean="0"/>
              <a:t>BiH</a:t>
            </a:r>
            <a:endParaRPr lang="bs-Latn-BA" b="1" dirty="0"/>
          </a:p>
        </p:txBody>
      </p:sp>
    </p:spTree>
    <p:extLst>
      <p:ext uri="{BB962C8B-B14F-4D97-AF65-F5344CB8AC3E}">
        <p14:creationId xmlns:p14="http://schemas.microsoft.com/office/powerpoint/2010/main" val="129747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9262" y="761539"/>
            <a:ext cx="10018713" cy="863600"/>
          </a:xfrm>
        </p:spPr>
        <p:txBody>
          <a:bodyPr>
            <a:normAutofit/>
          </a:bodyPr>
          <a:lstStyle/>
          <a:p>
            <a:pPr algn="ctr"/>
            <a:r>
              <a:rPr lang="bs-Latn-BA" sz="3200" dirty="0" smtClean="0"/>
              <a:t>Instalisani kapaciteti u </a:t>
            </a:r>
            <a:r>
              <a:rPr lang="bs-Latn-BA" sz="3200" dirty="0" smtClean="0"/>
              <a:t>EPBiH</a:t>
            </a:r>
            <a:endParaRPr lang="bs-Latn-BA" sz="3200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5996591"/>
              </p:ext>
            </p:extLst>
          </p:nvPr>
        </p:nvGraphicFramePr>
        <p:xfrm>
          <a:off x="8742158" y="3900705"/>
          <a:ext cx="3221242" cy="2957295"/>
        </p:xfrm>
        <a:graphic>
          <a:graphicData uri="http://schemas.openxmlformats.org/drawingml/2006/table">
            <a:tbl>
              <a:tblPr firstRow="1" lastRow="1">
                <a:tableStyleId>{3B4B98B0-60AC-42C2-AFA5-B58CD77FA1E5}</a:tableStyleId>
              </a:tblPr>
              <a:tblGrid>
                <a:gridCol w="2225505"/>
                <a:gridCol w="995737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1600" noProof="0" dirty="0" err="1" smtClean="0"/>
                        <a:t>Instal</a:t>
                      </a:r>
                      <a:r>
                        <a:rPr lang="bs-Latn-BA" sz="1600" noProof="0" dirty="0" smtClean="0"/>
                        <a:t>isani kapaciteti</a:t>
                      </a:r>
                      <a:endParaRPr lang="bs-Latn-BA" sz="1600" dirty="0">
                        <a:solidFill>
                          <a:schemeClr val="bg2"/>
                        </a:solidFill>
                      </a:endParaRPr>
                    </a:p>
                  </a:txBody>
                  <a:tcPr marL="84751" marR="84751" marT="42376" marB="42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sz="1600" dirty="0" smtClean="0"/>
                        <a:t>MW</a:t>
                      </a:r>
                      <a:endParaRPr lang="bs-Latn-BA" sz="1600" dirty="0">
                        <a:solidFill>
                          <a:schemeClr val="bg2"/>
                        </a:solidFill>
                      </a:endParaRPr>
                    </a:p>
                  </a:txBody>
                  <a:tcPr marL="84751" marR="84751" marT="42376" marB="42376"/>
                </a:tc>
              </a:tr>
              <a:tr h="375529">
                <a:tc>
                  <a:txBody>
                    <a:bodyPr/>
                    <a:lstStyle/>
                    <a:p>
                      <a:pPr algn="l"/>
                      <a:r>
                        <a:rPr lang="bs-Latn-BA" sz="1600" dirty="0" smtClean="0"/>
                        <a:t>TE Tuzla</a:t>
                      </a:r>
                      <a:endParaRPr lang="bs-Latn-BA" sz="1600" dirty="0">
                        <a:solidFill>
                          <a:schemeClr val="bg2"/>
                        </a:solidFill>
                      </a:endParaRPr>
                    </a:p>
                  </a:txBody>
                  <a:tcPr marL="84751" marR="84751" marT="42376" marB="42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sz="1600" dirty="0" smtClean="0"/>
                        <a:t>715</a:t>
                      </a:r>
                      <a:endParaRPr lang="bs-Latn-BA" sz="1600" dirty="0">
                        <a:solidFill>
                          <a:schemeClr val="bg2"/>
                        </a:solidFill>
                      </a:endParaRPr>
                    </a:p>
                  </a:txBody>
                  <a:tcPr marL="84751" marR="84751" marT="42376" marB="42376"/>
                </a:tc>
              </a:tr>
              <a:tr h="375529">
                <a:tc>
                  <a:txBody>
                    <a:bodyPr/>
                    <a:lstStyle/>
                    <a:p>
                      <a:pPr algn="l"/>
                      <a:r>
                        <a:rPr lang="bs-Latn-BA" sz="1600" dirty="0" smtClean="0"/>
                        <a:t>TE Kakanj</a:t>
                      </a:r>
                      <a:endParaRPr lang="bs-Latn-BA" sz="1600" dirty="0">
                        <a:solidFill>
                          <a:schemeClr val="bg2"/>
                        </a:solidFill>
                      </a:endParaRPr>
                    </a:p>
                  </a:txBody>
                  <a:tcPr marL="84751" marR="84751" marT="42376" marB="42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sz="1600" dirty="0" smtClean="0"/>
                        <a:t>450</a:t>
                      </a:r>
                      <a:endParaRPr lang="bs-Latn-BA" sz="1600" dirty="0">
                        <a:solidFill>
                          <a:schemeClr val="bg2"/>
                        </a:solidFill>
                      </a:endParaRPr>
                    </a:p>
                  </a:txBody>
                  <a:tcPr marL="84751" marR="84751" marT="42376" marB="42376"/>
                </a:tc>
              </a:tr>
              <a:tr h="375529">
                <a:tc>
                  <a:txBody>
                    <a:bodyPr/>
                    <a:lstStyle/>
                    <a:p>
                      <a:pPr algn="l"/>
                      <a:r>
                        <a:rPr lang="bs-Latn-BA" sz="1600" dirty="0" smtClean="0"/>
                        <a:t>HE Jablanica</a:t>
                      </a:r>
                      <a:endParaRPr lang="bs-Latn-BA" sz="1600" dirty="0">
                        <a:solidFill>
                          <a:schemeClr val="bg2"/>
                        </a:solidFill>
                      </a:endParaRPr>
                    </a:p>
                  </a:txBody>
                  <a:tcPr marL="84751" marR="84751" marT="42376" marB="42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sz="1600" dirty="0" smtClean="0"/>
                        <a:t>180</a:t>
                      </a:r>
                      <a:endParaRPr lang="bs-Latn-BA" sz="1600" dirty="0">
                        <a:solidFill>
                          <a:schemeClr val="bg2"/>
                        </a:solidFill>
                      </a:endParaRPr>
                    </a:p>
                  </a:txBody>
                  <a:tcPr marL="84751" marR="84751" marT="42376" marB="42376"/>
                </a:tc>
              </a:tr>
              <a:tr h="375529">
                <a:tc>
                  <a:txBody>
                    <a:bodyPr/>
                    <a:lstStyle/>
                    <a:p>
                      <a:pPr algn="l"/>
                      <a:r>
                        <a:rPr lang="bs-Latn-BA" sz="1600" dirty="0" smtClean="0"/>
                        <a:t>HE Grabovica</a:t>
                      </a:r>
                      <a:endParaRPr lang="bs-Latn-BA" sz="1600" dirty="0">
                        <a:solidFill>
                          <a:schemeClr val="bg2"/>
                        </a:solidFill>
                      </a:endParaRPr>
                    </a:p>
                  </a:txBody>
                  <a:tcPr marL="84751" marR="84751" marT="42376" marB="42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sz="1600" dirty="0" smtClean="0"/>
                        <a:t>114</a:t>
                      </a:r>
                      <a:endParaRPr lang="bs-Latn-BA" sz="1600" dirty="0">
                        <a:solidFill>
                          <a:schemeClr val="bg2"/>
                        </a:solidFill>
                      </a:endParaRPr>
                    </a:p>
                  </a:txBody>
                  <a:tcPr marL="84751" marR="84751" marT="42376" marB="42376"/>
                </a:tc>
              </a:tr>
              <a:tr h="375529">
                <a:tc>
                  <a:txBody>
                    <a:bodyPr/>
                    <a:lstStyle/>
                    <a:p>
                      <a:pPr algn="l"/>
                      <a:r>
                        <a:rPr lang="bs-Latn-BA" sz="1600" dirty="0" smtClean="0"/>
                        <a:t>HE Salakovac</a:t>
                      </a:r>
                      <a:endParaRPr lang="bs-Latn-BA" sz="1600" dirty="0">
                        <a:solidFill>
                          <a:schemeClr val="bg2"/>
                        </a:solidFill>
                      </a:endParaRPr>
                    </a:p>
                  </a:txBody>
                  <a:tcPr marL="84751" marR="84751" marT="42376" marB="42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sz="1600" dirty="0" smtClean="0"/>
                        <a:t>210</a:t>
                      </a:r>
                      <a:endParaRPr lang="bs-Latn-BA" sz="1600" dirty="0">
                        <a:solidFill>
                          <a:schemeClr val="bg2"/>
                        </a:solidFill>
                      </a:endParaRPr>
                    </a:p>
                  </a:txBody>
                  <a:tcPr marL="84751" marR="84751" marT="42376" marB="42376"/>
                </a:tc>
              </a:tr>
              <a:tr h="375529">
                <a:tc>
                  <a:txBody>
                    <a:bodyPr/>
                    <a:lstStyle/>
                    <a:p>
                      <a:pPr algn="l"/>
                      <a:r>
                        <a:rPr lang="bs-Latn-BA" sz="1600" dirty="0" smtClean="0"/>
                        <a:t>mHE </a:t>
                      </a:r>
                      <a:endParaRPr lang="bs-Latn-BA" sz="1600" dirty="0">
                        <a:solidFill>
                          <a:schemeClr val="bg2"/>
                        </a:solidFill>
                      </a:endParaRPr>
                    </a:p>
                  </a:txBody>
                  <a:tcPr marL="84751" marR="84751" marT="42376" marB="42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sz="1600" dirty="0" smtClean="0"/>
                        <a:t>13</a:t>
                      </a:r>
                      <a:endParaRPr lang="bs-Latn-BA" sz="1600" dirty="0">
                        <a:solidFill>
                          <a:schemeClr val="bg2"/>
                        </a:solidFill>
                      </a:endParaRPr>
                    </a:p>
                  </a:txBody>
                  <a:tcPr marL="84751" marR="84751" marT="42376" marB="42376"/>
                </a:tc>
              </a:tr>
              <a:tr h="375529">
                <a:tc>
                  <a:txBody>
                    <a:bodyPr/>
                    <a:lstStyle/>
                    <a:p>
                      <a:pPr algn="l"/>
                      <a:r>
                        <a:rPr lang="bs-Latn-BA" sz="1600" dirty="0" smtClean="0"/>
                        <a:t>Ukupno</a:t>
                      </a:r>
                      <a:endParaRPr lang="bs-Latn-BA" sz="1600" dirty="0">
                        <a:solidFill>
                          <a:schemeClr val="bg2"/>
                        </a:solidFill>
                      </a:endParaRPr>
                    </a:p>
                  </a:txBody>
                  <a:tcPr marL="84751" marR="84751" marT="42376" marB="42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sz="1600" dirty="0" smtClean="0"/>
                        <a:t>1.682</a:t>
                      </a:r>
                      <a:endParaRPr lang="bs-Latn-BA" sz="1600" dirty="0">
                        <a:solidFill>
                          <a:schemeClr val="bg2"/>
                        </a:solidFill>
                      </a:endParaRPr>
                    </a:p>
                  </a:txBody>
                  <a:tcPr marL="84751" marR="84751" marT="42376" marB="42376"/>
                </a:tc>
              </a:tr>
            </a:tbl>
          </a:graphicData>
        </a:graphic>
      </p:graphicFrame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272917505"/>
              </p:ext>
            </p:extLst>
          </p:nvPr>
        </p:nvGraphicFramePr>
        <p:xfrm>
          <a:off x="541293" y="2236791"/>
          <a:ext cx="7617650" cy="4621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915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4805" y="818804"/>
            <a:ext cx="10018713" cy="760615"/>
          </a:xfrm>
        </p:spPr>
        <p:txBody>
          <a:bodyPr/>
          <a:lstStyle/>
          <a:p>
            <a:pPr algn="ctr"/>
            <a:r>
              <a:rPr lang="bs-Latn-BA" sz="3200" dirty="0" smtClean="0"/>
              <a:t>Proizvodnja električne energije </a:t>
            </a:r>
            <a:r>
              <a:rPr lang="bs-Latn-BA" sz="3200" dirty="0" smtClean="0"/>
              <a:t>u EPBiH</a:t>
            </a:r>
            <a:r>
              <a:rPr lang="bs-Latn-BA" sz="3200" dirty="0" smtClean="0"/>
              <a:t> </a:t>
            </a:r>
            <a:br>
              <a:rPr lang="bs-Latn-BA" sz="3200" dirty="0" smtClean="0"/>
            </a:br>
            <a:r>
              <a:rPr lang="bs-Latn-BA" sz="3200" dirty="0" smtClean="0"/>
              <a:t>za </a:t>
            </a:r>
            <a:r>
              <a:rPr lang="bs-Latn-BA" sz="3200" dirty="0"/>
              <a:t>period 2010.-2017.</a:t>
            </a:r>
            <a:endParaRPr lang="bs-Latn-BA" sz="32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9232854"/>
              </p:ext>
            </p:extLst>
          </p:nvPr>
        </p:nvGraphicFramePr>
        <p:xfrm>
          <a:off x="931027" y="2593570"/>
          <a:ext cx="9925396" cy="3624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468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104900"/>
            <a:ext cx="8761413" cy="740832"/>
          </a:xfrm>
        </p:spPr>
        <p:txBody>
          <a:bodyPr/>
          <a:lstStyle/>
          <a:p>
            <a:pPr algn="ctr"/>
            <a:r>
              <a:rPr lang="bs-Latn-BA" sz="3200" dirty="0"/>
              <a:t>Broj zaposlenih u </a:t>
            </a:r>
            <a:r>
              <a:rPr lang="bs-Latn-BA" sz="3200" dirty="0" smtClean="0"/>
              <a:t>EPBiH </a:t>
            </a:r>
            <a:r>
              <a:rPr lang="bs-Latn-BA" sz="3200" dirty="0" smtClean="0"/>
              <a:t/>
            </a:r>
            <a:br>
              <a:rPr lang="bs-Latn-BA" sz="3200" dirty="0" smtClean="0"/>
            </a:br>
            <a:r>
              <a:rPr lang="bs-Latn-BA" sz="3200" dirty="0" smtClean="0"/>
              <a:t>za </a:t>
            </a:r>
            <a:r>
              <a:rPr lang="bs-Latn-BA" sz="3200" dirty="0"/>
              <a:t>period 2010.-</a:t>
            </a:r>
            <a:r>
              <a:rPr lang="bs-Latn-BA" sz="3200" dirty="0" smtClean="0"/>
              <a:t>2017.</a:t>
            </a:r>
            <a:r>
              <a:rPr lang="bs-Latn-BA" sz="3200" dirty="0"/>
              <a:t/>
            </a:r>
            <a:br>
              <a:rPr lang="bs-Latn-BA" sz="3200" dirty="0"/>
            </a:br>
            <a:endParaRPr lang="bs-Latn-BA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9045974"/>
              </p:ext>
            </p:extLst>
          </p:nvPr>
        </p:nvGraphicFramePr>
        <p:xfrm>
          <a:off x="532015" y="2410691"/>
          <a:ext cx="11205555" cy="4023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109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1195" y="902393"/>
            <a:ext cx="10018713" cy="893618"/>
          </a:xfrm>
        </p:spPr>
        <p:txBody>
          <a:bodyPr/>
          <a:lstStyle/>
          <a:p>
            <a:pPr algn="ctr"/>
            <a:r>
              <a:rPr lang="bs-Latn-BA" sz="3200" dirty="0" smtClean="0"/>
              <a:t>Okolinski aspekt</a:t>
            </a:r>
            <a:endParaRPr lang="bs-Latn-BA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8221901"/>
              </p:ext>
            </p:extLst>
          </p:nvPr>
        </p:nvGraphicFramePr>
        <p:xfrm>
          <a:off x="805295" y="2460627"/>
          <a:ext cx="10721975" cy="3736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1575"/>
                <a:gridCol w="5740400"/>
              </a:tblGrid>
              <a:tr h="993773">
                <a:tc>
                  <a:txBody>
                    <a:bodyPr/>
                    <a:lstStyle/>
                    <a:p>
                      <a:pPr algn="ctr"/>
                      <a:r>
                        <a:rPr lang="bs-Latn-BA" sz="2400" dirty="0" smtClean="0"/>
                        <a:t>Granične vrijednosti emisija iz </a:t>
                      </a:r>
                    </a:p>
                    <a:p>
                      <a:pPr algn="ctr"/>
                      <a:r>
                        <a:rPr lang="bs-Latn-BA" sz="2400" dirty="0" smtClean="0"/>
                        <a:t>TE - EU</a:t>
                      </a:r>
                      <a:r>
                        <a:rPr lang="bs-Latn-BA" sz="2400" baseline="0" dirty="0" smtClean="0"/>
                        <a:t> standardi</a:t>
                      </a:r>
                      <a:endParaRPr lang="bs-Latn-B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sz="2400" dirty="0" smtClean="0"/>
                        <a:t>Granične vrijednosti emisija iz </a:t>
                      </a:r>
                    </a:p>
                    <a:p>
                      <a:pPr algn="ctr"/>
                      <a:r>
                        <a:rPr lang="bs-Latn-BA" sz="2400" dirty="0" smtClean="0"/>
                        <a:t>TE – </a:t>
                      </a:r>
                      <a:r>
                        <a:rPr lang="bs-Latn-BA" sz="2400" dirty="0" smtClean="0"/>
                        <a:t>EPBiH</a:t>
                      </a:r>
                      <a:endParaRPr lang="bs-Latn-BA" sz="2400" dirty="0"/>
                    </a:p>
                  </a:txBody>
                  <a:tcPr anchor="ctr"/>
                </a:tc>
              </a:tr>
              <a:tr h="374196">
                <a:tc rowSpan="2">
                  <a:txBody>
                    <a:bodyPr/>
                    <a:lstStyle/>
                    <a:p>
                      <a:r>
                        <a:rPr lang="hr-HR" sz="2400" dirty="0" smtClean="0"/>
                        <a:t>Čvrste čestice&lt;50 mg/m³ </a:t>
                      </a:r>
                      <a:endParaRPr lang="bs-Latn-B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TE Kakanj – čvrste</a:t>
                      </a:r>
                      <a:r>
                        <a:rPr lang="hr-HR" sz="2400" baseline="0" dirty="0" smtClean="0"/>
                        <a:t> čestice</a:t>
                      </a:r>
                      <a:r>
                        <a:rPr lang="hr-HR" sz="2400" dirty="0" smtClean="0"/>
                        <a:t> &lt;10 mg/m³ </a:t>
                      </a:r>
                      <a:endParaRPr lang="bs-Latn-BA" sz="2400" dirty="0"/>
                    </a:p>
                  </a:txBody>
                  <a:tcPr/>
                </a:tc>
              </a:tr>
              <a:tr h="374196">
                <a:tc vMerge="1">
                  <a:txBody>
                    <a:bodyPr/>
                    <a:lstStyle/>
                    <a:p>
                      <a:endParaRPr lang="bs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dirty="0" smtClean="0"/>
                        <a:t>TE Tuzla - čvrste</a:t>
                      </a:r>
                      <a:r>
                        <a:rPr lang="hr-HR" sz="2400" baseline="0" dirty="0" smtClean="0"/>
                        <a:t> čestice</a:t>
                      </a:r>
                      <a:r>
                        <a:rPr lang="hr-HR" sz="2400" dirty="0" smtClean="0"/>
                        <a:t>  &lt;50 mg/m³ </a:t>
                      </a:r>
                      <a:endParaRPr lang="bs-Latn-BA" sz="2400" dirty="0" smtClean="0"/>
                    </a:p>
                  </a:txBody>
                  <a:tcPr/>
                </a:tc>
              </a:tr>
              <a:tr h="374196">
                <a:tc rowSpan="2">
                  <a:txBody>
                    <a:bodyPr/>
                    <a:lstStyle/>
                    <a:p>
                      <a:r>
                        <a:rPr lang="hr-HR" sz="2400" dirty="0" smtClean="0"/>
                        <a:t>SO</a:t>
                      </a:r>
                      <a:r>
                        <a:rPr lang="hr-HR" sz="2400" baseline="-25000" dirty="0" smtClean="0"/>
                        <a:t>2</a:t>
                      </a:r>
                      <a:r>
                        <a:rPr lang="hr-HR" sz="2400" baseline="0" dirty="0" smtClean="0"/>
                        <a:t> &lt;200mg</a:t>
                      </a:r>
                      <a:r>
                        <a:rPr lang="hr-HR" sz="2400" dirty="0" smtClean="0"/>
                        <a:t>/m³ </a:t>
                      </a:r>
                      <a:endParaRPr lang="bs-Latn-B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TE Kakanj - SO</a:t>
                      </a:r>
                      <a:r>
                        <a:rPr lang="hr-HR" sz="2400" baseline="-25000" dirty="0" smtClean="0"/>
                        <a:t>2</a:t>
                      </a:r>
                      <a:r>
                        <a:rPr lang="hr-HR" sz="2400" baseline="0" dirty="0" smtClean="0"/>
                        <a:t> &lt;8000 mg</a:t>
                      </a:r>
                      <a:r>
                        <a:rPr lang="hr-HR" sz="2400" dirty="0" smtClean="0"/>
                        <a:t>/m³ </a:t>
                      </a:r>
                      <a:endParaRPr lang="bs-Latn-BA" sz="2400" dirty="0"/>
                    </a:p>
                  </a:txBody>
                  <a:tcPr/>
                </a:tc>
              </a:tr>
              <a:tr h="374196">
                <a:tc vMerge="1">
                  <a:txBody>
                    <a:bodyPr/>
                    <a:lstStyle/>
                    <a:p>
                      <a:endParaRPr lang="bs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dirty="0" smtClean="0"/>
                        <a:t>TE Tuzla - SO</a:t>
                      </a:r>
                      <a:r>
                        <a:rPr lang="hr-HR" sz="2400" baseline="-25000" dirty="0" smtClean="0"/>
                        <a:t>2</a:t>
                      </a:r>
                      <a:r>
                        <a:rPr lang="hr-HR" sz="2400" baseline="0" dirty="0" smtClean="0"/>
                        <a:t> &lt;2000 mg</a:t>
                      </a:r>
                      <a:r>
                        <a:rPr lang="hr-HR" sz="2400" dirty="0" smtClean="0"/>
                        <a:t>/m³ </a:t>
                      </a:r>
                      <a:endParaRPr lang="bs-Latn-BA" sz="2400" dirty="0" smtClean="0"/>
                    </a:p>
                  </a:txBody>
                  <a:tcPr/>
                </a:tc>
              </a:tr>
              <a:tr h="374196">
                <a:tc rowSpan="2">
                  <a:txBody>
                    <a:bodyPr/>
                    <a:lstStyle/>
                    <a:p>
                      <a:r>
                        <a:rPr lang="hr-HR" sz="2400" dirty="0" smtClean="0"/>
                        <a:t>NO</a:t>
                      </a:r>
                      <a:r>
                        <a:rPr lang="hr-HR" sz="2400" baseline="-25000" dirty="0" smtClean="0"/>
                        <a:t>x</a:t>
                      </a:r>
                      <a:r>
                        <a:rPr lang="hr-HR" sz="2400" dirty="0" smtClean="0"/>
                        <a:t>  &lt;200 mg/m³</a:t>
                      </a:r>
                      <a:endParaRPr lang="bs-Latn-B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TE Kakanj - NO</a:t>
                      </a:r>
                      <a:r>
                        <a:rPr lang="hr-HR" sz="2400" baseline="-25000" dirty="0" smtClean="0"/>
                        <a:t>x</a:t>
                      </a:r>
                      <a:r>
                        <a:rPr lang="hr-HR" sz="2400" dirty="0" smtClean="0"/>
                        <a:t>  &lt;700 mg/m³</a:t>
                      </a:r>
                      <a:endParaRPr lang="bs-Latn-BA" sz="2400" dirty="0"/>
                    </a:p>
                  </a:txBody>
                  <a:tcPr/>
                </a:tc>
              </a:tr>
              <a:tr h="374196">
                <a:tc vMerge="1">
                  <a:txBody>
                    <a:bodyPr/>
                    <a:lstStyle/>
                    <a:p>
                      <a:endParaRPr lang="bs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TE Tuzla - NO</a:t>
                      </a:r>
                      <a:r>
                        <a:rPr lang="hr-HR" sz="2400" baseline="-25000" dirty="0" smtClean="0"/>
                        <a:t>x</a:t>
                      </a:r>
                      <a:r>
                        <a:rPr lang="hr-HR" sz="2400" dirty="0" smtClean="0"/>
                        <a:t> &lt;400 mg/m³</a:t>
                      </a:r>
                      <a:endParaRPr lang="bs-Latn-BA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61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993" y="973668"/>
            <a:ext cx="8761413" cy="706964"/>
          </a:xfrm>
        </p:spPr>
        <p:txBody>
          <a:bodyPr/>
          <a:lstStyle/>
          <a:p>
            <a:pPr algn="ctr"/>
            <a:r>
              <a:rPr lang="bs-Latn-BA" dirty="0" smtClean="0"/>
              <a:t>Šta je ugalj?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4699745" cy="3416300"/>
          </a:xfrm>
        </p:spPr>
        <p:txBody>
          <a:bodyPr/>
          <a:lstStyle/>
          <a:p>
            <a:pPr algn="just"/>
            <a:r>
              <a:rPr lang="bs-Latn-BA" dirty="0"/>
              <a:t>Ugalj je crna ili crno-smeđa sedimentna </a:t>
            </a:r>
            <a:r>
              <a:rPr lang="bs-Latn-BA" dirty="0" smtClean="0"/>
              <a:t>stijena </a:t>
            </a:r>
            <a:r>
              <a:rPr lang="bs-Latn-BA" dirty="0"/>
              <a:t>organskog </a:t>
            </a:r>
            <a:r>
              <a:rPr lang="bs-Latn-BA" dirty="0" smtClean="0"/>
              <a:t>porijekla </a:t>
            </a:r>
            <a:r>
              <a:rPr lang="bs-Latn-BA" dirty="0"/>
              <a:t>koja ima sposobnost gorenja, pa se koristi kao fosilno gorivo koje se vadi iz zemlje rudarskim metodama. </a:t>
            </a:r>
            <a:endParaRPr lang="bs-Latn-BA" dirty="0" smtClean="0"/>
          </a:p>
          <a:p>
            <a:pPr algn="just"/>
            <a:r>
              <a:rPr lang="bs-Latn-BA" dirty="0" smtClean="0"/>
              <a:t>Veoma </a:t>
            </a:r>
            <a:r>
              <a:rPr lang="bs-Latn-BA" dirty="0"/>
              <a:t>je važno gorivo i izvor električne energije</a:t>
            </a:r>
            <a:r>
              <a:rPr lang="bs-Latn-BA" dirty="0" smtClean="0"/>
              <a:t>.</a:t>
            </a:r>
          </a:p>
          <a:p>
            <a:pPr algn="just"/>
            <a:endParaRPr lang="bs-Latn-BA" dirty="0"/>
          </a:p>
          <a:p>
            <a:endParaRPr lang="bs-Latn-B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0659" y="2603500"/>
            <a:ext cx="4572000" cy="2400212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  <p:extLst>
      <p:ext uri="{BB962C8B-B14F-4D97-AF65-F5344CB8AC3E}">
        <p14:creationId xmlns:p14="http://schemas.microsoft.com/office/powerpoint/2010/main" val="136433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80305" y="762001"/>
            <a:ext cx="9742489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bs-Latn-BA" dirty="0" smtClean="0"/>
              <a:t>Značaj uglja i rezerve uglja</a:t>
            </a:r>
            <a:endParaRPr lang="bs-Latn-BA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46894" y="2514600"/>
            <a:ext cx="10591800" cy="3936076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bs-Latn-BA" sz="2400" dirty="0"/>
              <a:t>Sektor uglja je veoma bitan segment u ekonomskoj strukturi u </a:t>
            </a:r>
            <a:r>
              <a:rPr lang="bs-Latn-BA" sz="2400" dirty="0" smtClean="0"/>
              <a:t>BiH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bs-Latn-BA" sz="2400" dirty="0" smtClean="0"/>
              <a:t>Ugalj je veoma važan </a:t>
            </a:r>
            <a:r>
              <a:rPr lang="bs-Latn-BA" sz="2400" dirty="0"/>
              <a:t>energetski izvor za proizvodnju električne </a:t>
            </a:r>
            <a:r>
              <a:rPr lang="bs-Latn-BA" sz="2400" dirty="0" smtClean="0"/>
              <a:t>energije;</a:t>
            </a:r>
            <a:endParaRPr lang="bs-Latn-BA" sz="24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bs-Latn-BA" sz="2400" dirty="0" smtClean="0"/>
              <a:t>Ugalj </a:t>
            </a:r>
            <a:r>
              <a:rPr lang="bs-Latn-BA" sz="2400" dirty="0"/>
              <a:t>čini cca 90% </a:t>
            </a:r>
            <a:r>
              <a:rPr lang="bs-Latn-BA" sz="2400" dirty="0" smtClean="0"/>
              <a:t>ukupnog energetskog </a:t>
            </a:r>
            <a:r>
              <a:rPr lang="bs-Latn-BA" sz="2400" dirty="0"/>
              <a:t>potencijala </a:t>
            </a:r>
            <a:r>
              <a:rPr lang="bs-Latn-BA" sz="2400" dirty="0" smtClean="0"/>
              <a:t>BiH;</a:t>
            </a:r>
            <a:endParaRPr lang="bs-Latn-BA" sz="24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bs-Latn-BA" sz="2400" dirty="0"/>
              <a:t>Ukupan udio proizvodnje električne energije na nivou BiH iz termoelektrana iznosi preko 60</a:t>
            </a:r>
            <a:r>
              <a:rPr lang="bs-Latn-BA" sz="2400" dirty="0" smtClean="0"/>
              <a:t>%, </a:t>
            </a:r>
            <a:r>
              <a:rPr lang="bs-Latn-BA" sz="2400" dirty="0"/>
              <a:t>a u FBiH cca </a:t>
            </a:r>
            <a:r>
              <a:rPr lang="bs-Latn-BA" sz="2400" dirty="0" smtClean="0"/>
              <a:t>75%;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bs-Latn-BA" sz="2400" dirty="0" smtClean="0"/>
              <a:t>Korištenje </a:t>
            </a:r>
            <a:r>
              <a:rPr lang="bs-Latn-BA" sz="2400" dirty="0"/>
              <a:t>uglja u procesu proizvodnje električne energije čine BiH energetski neovisnom.</a:t>
            </a:r>
          </a:p>
          <a:p>
            <a:endParaRPr lang="bs-Latn-BA" sz="2400" dirty="0"/>
          </a:p>
        </p:txBody>
      </p:sp>
    </p:spTree>
    <p:extLst>
      <p:ext uri="{BB962C8B-B14F-4D97-AF65-F5344CB8AC3E}">
        <p14:creationId xmlns:p14="http://schemas.microsoft.com/office/powerpoint/2010/main" val="399008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67605" y="850901"/>
            <a:ext cx="9742489" cy="609600"/>
          </a:xfrm>
        </p:spPr>
        <p:txBody>
          <a:bodyPr>
            <a:noAutofit/>
          </a:bodyPr>
          <a:lstStyle/>
          <a:p>
            <a:pPr algn="ctr"/>
            <a:r>
              <a:rPr lang="bs-Latn-BA" sz="3200" dirty="0" smtClean="0"/>
              <a:t>Značaj uglja i rezerve uglja</a:t>
            </a:r>
            <a:endParaRPr lang="bs-Latn-BA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1699" y="2460567"/>
            <a:ext cx="11074299" cy="4397433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bs-Latn-BA" sz="2400" dirty="0" smtClean="0"/>
              <a:t>Elektroenergetski i sektor uglja u FBiH (ne uzimajući u obzir EP HZHB) zapošljava cca 16.000  radnika.</a:t>
            </a:r>
            <a:endParaRPr lang="bs-Latn-BA" sz="24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bs-Latn-BA" sz="2400" dirty="0" smtClean="0"/>
              <a:t>Elektroprivrede </a:t>
            </a:r>
            <a:r>
              <a:rPr lang="bs-Latn-BA" sz="2400" dirty="0"/>
              <a:t>su veliki izvoznici - višak električne energije plasira se na ino tržište pri čemu se popravlja trgovinski debalans BiH.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bs-Latn-BA" sz="2400" dirty="0"/>
              <a:t>Jak elektro-energetski sektor predstavlja okosnicu razvoja privrede BiH</a:t>
            </a:r>
            <a:r>
              <a:rPr lang="bs-Latn-BA" sz="2400" dirty="0" smtClean="0"/>
              <a:t>.</a:t>
            </a:r>
            <a:endParaRPr lang="bs-Latn-BA" sz="2400" b="1" dirty="0" smtClean="0"/>
          </a:p>
          <a:p>
            <a:pPr marL="0" indent="0" algn="just">
              <a:buNone/>
            </a:pPr>
            <a:r>
              <a:rPr lang="bs-Latn-BA" sz="2400" b="1" dirty="0" smtClean="0"/>
              <a:t>Ukupne </a:t>
            </a:r>
            <a:r>
              <a:rPr lang="bs-Latn-BA" sz="2400" b="1" dirty="0"/>
              <a:t>rezerve uglja: </a:t>
            </a:r>
            <a:endParaRPr lang="bs-Latn-BA" sz="2400" b="1" dirty="0" smtClean="0"/>
          </a:p>
          <a:p>
            <a:pPr algn="just"/>
            <a:r>
              <a:rPr lang="bs-Latn-BA" sz="2400" dirty="0" smtClean="0"/>
              <a:t>geološke </a:t>
            </a:r>
            <a:r>
              <a:rPr lang="bs-Latn-BA" sz="2400" dirty="0"/>
              <a:t>5.647,6 mil. t, </a:t>
            </a:r>
            <a:endParaRPr lang="bs-Latn-BA" sz="2400" dirty="0" smtClean="0"/>
          </a:p>
          <a:p>
            <a:pPr algn="just"/>
            <a:r>
              <a:rPr lang="bs-Latn-BA" sz="2400" dirty="0" smtClean="0"/>
              <a:t>bilansne</a:t>
            </a:r>
            <a:r>
              <a:rPr lang="bs-Latn-BA" sz="2400" dirty="0"/>
              <a:t>: 2.540,3 mil, </a:t>
            </a:r>
            <a:endParaRPr lang="bs-Latn-BA" sz="2400" dirty="0" smtClean="0"/>
          </a:p>
          <a:p>
            <a:pPr algn="just"/>
            <a:r>
              <a:rPr lang="bs-Latn-BA" sz="2400" dirty="0" smtClean="0"/>
              <a:t>eksploatacione </a:t>
            </a:r>
            <a:r>
              <a:rPr lang="bs-Latn-BA" sz="2400" dirty="0"/>
              <a:t>1.774,4 mil. t.</a:t>
            </a:r>
          </a:p>
          <a:p>
            <a:endParaRPr lang="bs-Latn-BA" sz="2400" dirty="0"/>
          </a:p>
        </p:txBody>
      </p:sp>
    </p:spTree>
    <p:extLst>
      <p:ext uri="{BB962C8B-B14F-4D97-AF65-F5344CB8AC3E}">
        <p14:creationId xmlns:p14="http://schemas.microsoft.com/office/powerpoint/2010/main" val="69083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0311" y="889001"/>
            <a:ext cx="10018713" cy="838200"/>
          </a:xfrm>
        </p:spPr>
        <p:txBody>
          <a:bodyPr>
            <a:normAutofit/>
          </a:bodyPr>
          <a:lstStyle/>
          <a:p>
            <a:pPr algn="ctr"/>
            <a:r>
              <a:rPr lang="bs-Latn-BA" sz="3200" dirty="0"/>
              <a:t>Proizvodnja uglja za period </a:t>
            </a:r>
            <a:r>
              <a:rPr lang="bs-Latn-BA" sz="3200" dirty="0" smtClean="0"/>
              <a:t>2010.-</a:t>
            </a:r>
            <a:r>
              <a:rPr lang="bs-Latn-BA" sz="3200" dirty="0" smtClean="0"/>
              <a:t>2017. </a:t>
            </a:r>
            <a:endParaRPr lang="bs-Latn-BA" sz="32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7308701"/>
              </p:ext>
            </p:extLst>
          </p:nvPr>
        </p:nvGraphicFramePr>
        <p:xfrm>
          <a:off x="1155700" y="2603500"/>
          <a:ext cx="10093324" cy="37307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686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Plasman uglja </a:t>
            </a:r>
            <a:r>
              <a:rPr lang="bs-Latn-BA" dirty="0"/>
              <a:t>TE za period 2010.-2017. 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9201518"/>
              </p:ext>
            </p:extLst>
          </p:nvPr>
        </p:nvGraphicFramePr>
        <p:xfrm>
          <a:off x="532016" y="2603500"/>
          <a:ext cx="10208028" cy="341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949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104900"/>
            <a:ext cx="8761413" cy="740832"/>
          </a:xfrm>
        </p:spPr>
        <p:txBody>
          <a:bodyPr/>
          <a:lstStyle/>
          <a:p>
            <a:pPr algn="ctr"/>
            <a:r>
              <a:rPr lang="bs-Latn-BA" sz="3200" dirty="0"/>
              <a:t>Broj zaposlenih u </a:t>
            </a:r>
            <a:r>
              <a:rPr lang="bs-Latn-BA" sz="3200" dirty="0" smtClean="0"/>
              <a:t>rudnicima</a:t>
            </a:r>
            <a:br>
              <a:rPr lang="bs-Latn-BA" sz="3200" dirty="0" smtClean="0"/>
            </a:br>
            <a:r>
              <a:rPr lang="bs-Latn-BA" sz="3200" dirty="0" smtClean="0"/>
              <a:t>za </a:t>
            </a:r>
            <a:r>
              <a:rPr lang="bs-Latn-BA" sz="3200" dirty="0"/>
              <a:t>period 2010.-</a:t>
            </a:r>
            <a:r>
              <a:rPr lang="bs-Latn-BA" sz="3200" dirty="0" smtClean="0"/>
              <a:t>2017. </a:t>
            </a:r>
            <a:endParaRPr lang="bs-Latn-BA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5507736"/>
              </p:ext>
            </p:extLst>
          </p:nvPr>
        </p:nvGraphicFramePr>
        <p:xfrm>
          <a:off x="532015" y="2410691"/>
          <a:ext cx="11205555" cy="4023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295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097" y="901701"/>
            <a:ext cx="10018713" cy="889000"/>
          </a:xfrm>
        </p:spPr>
        <p:txBody>
          <a:bodyPr/>
          <a:lstStyle/>
          <a:p>
            <a:pPr algn="ctr"/>
            <a:r>
              <a:rPr lang="bs-Latn-BA" sz="3200" dirty="0" smtClean="0"/>
              <a:t>Uvod</a:t>
            </a:r>
            <a:endParaRPr lang="bs-Latn-B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09" y="2197101"/>
            <a:ext cx="10225091" cy="4660899"/>
          </a:xfrm>
        </p:spPr>
        <p:txBody>
          <a:bodyPr>
            <a:noAutofit/>
          </a:bodyPr>
          <a:lstStyle/>
          <a:p>
            <a:r>
              <a:rPr lang="bs-Latn-BA" dirty="0" smtClean="0"/>
              <a:t>Elektronergetski sektor u BiH</a:t>
            </a:r>
          </a:p>
          <a:p>
            <a:r>
              <a:rPr lang="bs-Latn-BA" dirty="0" smtClean="0"/>
              <a:t>Osnovni podaci o </a:t>
            </a:r>
            <a:r>
              <a:rPr lang="bs-Latn-BA" dirty="0" smtClean="0"/>
              <a:t>EPBiH</a:t>
            </a:r>
            <a:endParaRPr lang="bs-Latn-BA" dirty="0" smtClean="0"/>
          </a:p>
          <a:p>
            <a:r>
              <a:rPr lang="bs-Latn-BA" dirty="0" smtClean="0"/>
              <a:t>Ciljevi </a:t>
            </a:r>
            <a:r>
              <a:rPr lang="bs-Latn-BA" dirty="0" smtClean="0"/>
              <a:t>EPBiH</a:t>
            </a:r>
            <a:endParaRPr lang="bs-Latn-BA" dirty="0" smtClean="0"/>
          </a:p>
          <a:p>
            <a:r>
              <a:rPr lang="bs-Latn-BA" dirty="0" smtClean="0"/>
              <a:t>Instalisana </a:t>
            </a:r>
            <a:r>
              <a:rPr lang="bs-Latn-BA" dirty="0"/>
              <a:t>snaga u proizvodnim kapacitetima (termoelektrane i hidroelektrane) </a:t>
            </a:r>
          </a:p>
          <a:p>
            <a:r>
              <a:rPr lang="bs-Latn-BA" dirty="0"/>
              <a:t>Proizvodnja električne energije za period 2010.-</a:t>
            </a:r>
            <a:r>
              <a:rPr lang="bs-Latn-BA" dirty="0" smtClean="0"/>
              <a:t>2017. </a:t>
            </a:r>
          </a:p>
          <a:p>
            <a:r>
              <a:rPr lang="bs-Latn-BA" dirty="0" smtClean="0"/>
              <a:t>Broj </a:t>
            </a:r>
            <a:r>
              <a:rPr lang="bs-Latn-BA" dirty="0" smtClean="0"/>
              <a:t>zaposlenih u </a:t>
            </a:r>
            <a:r>
              <a:rPr lang="bs-Latn-BA" dirty="0" smtClean="0"/>
              <a:t>EPBiH </a:t>
            </a:r>
            <a:r>
              <a:rPr lang="bs-Latn-BA" dirty="0" smtClean="0"/>
              <a:t>za </a:t>
            </a:r>
            <a:r>
              <a:rPr lang="bs-Latn-BA" dirty="0"/>
              <a:t>period 2010.-</a:t>
            </a:r>
            <a:r>
              <a:rPr lang="bs-Latn-BA" dirty="0" smtClean="0"/>
              <a:t>2017. </a:t>
            </a:r>
          </a:p>
          <a:p>
            <a:r>
              <a:rPr lang="bs-Latn-BA" dirty="0" smtClean="0"/>
              <a:t>Emisija </a:t>
            </a:r>
            <a:r>
              <a:rPr lang="bs-Latn-BA" dirty="0" smtClean="0"/>
              <a:t>polutanata</a:t>
            </a:r>
          </a:p>
          <a:p>
            <a:r>
              <a:rPr lang="bs-Latn-BA" dirty="0" smtClean="0"/>
              <a:t>Značaj i rezerve uglja </a:t>
            </a:r>
          </a:p>
          <a:p>
            <a:r>
              <a:rPr lang="bs-Latn-BA" dirty="0" smtClean="0"/>
              <a:t>Proizvodnja uglja </a:t>
            </a:r>
            <a:r>
              <a:rPr lang="bs-Latn-BA" dirty="0"/>
              <a:t>za period 2010.-</a:t>
            </a:r>
            <a:r>
              <a:rPr lang="bs-Latn-BA" dirty="0" smtClean="0"/>
              <a:t>2017. </a:t>
            </a:r>
            <a:endParaRPr lang="bs-Latn-BA" dirty="0" smtClean="0"/>
          </a:p>
          <a:p>
            <a:r>
              <a:rPr lang="bs-Latn-BA" dirty="0" smtClean="0"/>
              <a:t>Plasman uglja TE </a:t>
            </a:r>
            <a:r>
              <a:rPr lang="bs-Latn-BA" dirty="0"/>
              <a:t>za period 2010.-</a:t>
            </a:r>
            <a:r>
              <a:rPr lang="bs-Latn-BA" dirty="0" smtClean="0"/>
              <a:t>2017. </a:t>
            </a:r>
          </a:p>
          <a:p>
            <a:r>
              <a:rPr lang="bs-Latn-BA" dirty="0" smtClean="0"/>
              <a:t>Broj </a:t>
            </a:r>
            <a:r>
              <a:rPr lang="bs-Latn-BA" dirty="0"/>
              <a:t>zaposlenih </a:t>
            </a:r>
            <a:r>
              <a:rPr lang="bs-Latn-BA" dirty="0" smtClean="0"/>
              <a:t>u rudnicima za </a:t>
            </a:r>
            <a:r>
              <a:rPr lang="bs-Latn-BA" dirty="0"/>
              <a:t>period 2010.-</a:t>
            </a:r>
            <a:r>
              <a:rPr lang="bs-Latn-BA" dirty="0" smtClean="0"/>
              <a:t>2017. </a:t>
            </a:r>
            <a:endParaRPr lang="bs-Latn-BA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68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4357" y="1210624"/>
            <a:ext cx="4825157" cy="337943"/>
          </a:xfrm>
        </p:spPr>
        <p:txBody>
          <a:bodyPr/>
          <a:lstStyle/>
          <a:p>
            <a:r>
              <a:rPr lang="hr-BA" b="1" dirty="0"/>
              <a:t>Strateški </a:t>
            </a:r>
            <a:r>
              <a:rPr lang="hr-BA" b="1" dirty="0" smtClean="0"/>
              <a:t>prioriteti</a:t>
            </a:r>
            <a:endParaRPr lang="bs-Latn-BA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23009200"/>
              </p:ext>
            </p:extLst>
          </p:nvPr>
        </p:nvGraphicFramePr>
        <p:xfrm>
          <a:off x="453082" y="1564751"/>
          <a:ext cx="4914580" cy="45571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14580"/>
              </a:tblGrid>
              <a:tr h="585325">
                <a:tc>
                  <a:txBody>
                    <a:bodyPr/>
                    <a:lstStyle/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hr-BA" sz="1400" dirty="0">
                          <a:effectLst/>
                        </a:rPr>
                        <a:t>Transformacija termo sektora kao </a:t>
                      </a:r>
                      <a:r>
                        <a:rPr lang="hr-BA" sz="1400" dirty="0" err="1" smtClean="0">
                          <a:effectLst/>
                        </a:rPr>
                        <a:t>preduslov</a:t>
                      </a:r>
                      <a:r>
                        <a:rPr lang="hr-BA" sz="1400" dirty="0" smtClean="0">
                          <a:effectLst/>
                        </a:rPr>
                        <a:t> </a:t>
                      </a:r>
                      <a:r>
                        <a:rPr lang="hr-BA" sz="1400" dirty="0">
                          <a:effectLst/>
                        </a:rPr>
                        <a:t>za daljnju optimizaciju poslovanja rudnika uglja</a:t>
                      </a:r>
                      <a:endParaRPr lang="bs-Latn-BA" sz="1400" dirty="0">
                        <a:effectLst/>
                        <a:latin typeface="DejaVu San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35" marR="68435" marT="0" marB="0" anchor="ctr"/>
                </a:tc>
              </a:tr>
              <a:tr h="930875">
                <a:tc>
                  <a:txBody>
                    <a:bodyPr/>
                    <a:lstStyle/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hr-BA" sz="1400" dirty="0">
                          <a:effectLst/>
                        </a:rPr>
                        <a:t>Stvaranje institucionalnog okvira koji će poticati kontinuirano unaprjeđenje rudnika uglja</a:t>
                      </a:r>
                      <a:endParaRPr lang="bs-Latn-BA" sz="1400" dirty="0">
                        <a:effectLst/>
                        <a:latin typeface="DejaVu San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35" marR="68435" marT="0" marB="0" anchor="ctr"/>
                </a:tc>
              </a:tr>
              <a:tr h="1326292">
                <a:tc>
                  <a:txBody>
                    <a:bodyPr/>
                    <a:lstStyle/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hr-BA" sz="1400" dirty="0">
                          <a:effectLst/>
                        </a:rPr>
                        <a:t>Izrada i provedba programa restrukturiranja i transformacije sektora rudnika uglja</a:t>
                      </a:r>
                      <a:endParaRPr lang="bs-Latn-BA" sz="1400" dirty="0">
                        <a:effectLst/>
                        <a:latin typeface="DejaVu San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35" marR="68435" marT="0" marB="0" anchor="ctr"/>
                </a:tc>
              </a:tr>
              <a:tr h="955589">
                <a:tc>
                  <a:txBody>
                    <a:bodyPr/>
                    <a:lstStyle/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hr-BA" sz="1400" dirty="0">
                          <a:effectLst/>
                        </a:rPr>
                        <a:t>Unaprjeđenje proizvodne efikasnosti kao dugoročnog rješenja za današnje </a:t>
                      </a:r>
                      <a:r>
                        <a:rPr lang="hr-BA" sz="1400" dirty="0" smtClean="0">
                          <a:effectLst/>
                        </a:rPr>
                        <a:t>intervencije </a:t>
                      </a:r>
                      <a:r>
                        <a:rPr lang="hr-BA" sz="1400" dirty="0">
                          <a:effectLst/>
                        </a:rPr>
                        <a:t>na proizvodnoj cijeni uglja</a:t>
                      </a:r>
                      <a:endParaRPr lang="bs-Latn-BA" sz="1400" dirty="0">
                        <a:effectLst/>
                        <a:latin typeface="DejaVu San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35" marR="68435" marT="0" marB="0" anchor="ctr"/>
                </a:tc>
              </a:tr>
              <a:tr h="759035">
                <a:tc>
                  <a:txBody>
                    <a:bodyPr/>
                    <a:lstStyle/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hr-BA" sz="1400" dirty="0">
                          <a:effectLst/>
                        </a:rPr>
                        <a:t>Ažuriranje i </a:t>
                      </a:r>
                      <a:r>
                        <a:rPr lang="hr-BA" sz="1400" dirty="0" err="1" smtClean="0">
                          <a:effectLst/>
                        </a:rPr>
                        <a:t>usaglašavanje</a:t>
                      </a:r>
                      <a:r>
                        <a:rPr lang="hr-BA" sz="1400" dirty="0" smtClean="0">
                          <a:effectLst/>
                        </a:rPr>
                        <a:t> </a:t>
                      </a:r>
                      <a:r>
                        <a:rPr lang="hr-BA" sz="1400" dirty="0">
                          <a:effectLst/>
                        </a:rPr>
                        <a:t>relevantne legislative i regulative s ciljem stvaranja institucionalnog okvira </a:t>
                      </a:r>
                      <a:r>
                        <a:rPr lang="hr-BA" sz="1400" dirty="0" smtClean="0">
                          <a:effectLst/>
                        </a:rPr>
                        <a:t>u skladu</a:t>
                      </a:r>
                      <a:r>
                        <a:rPr lang="hr-BA" sz="1400" baseline="0" dirty="0" smtClean="0">
                          <a:effectLst/>
                        </a:rPr>
                        <a:t> sa</a:t>
                      </a:r>
                      <a:r>
                        <a:rPr lang="hr-BA" sz="1400" dirty="0" smtClean="0">
                          <a:effectLst/>
                        </a:rPr>
                        <a:t> </a:t>
                      </a:r>
                      <a:r>
                        <a:rPr lang="hr-BA" sz="1400" dirty="0">
                          <a:effectLst/>
                        </a:rPr>
                        <a:t>dobrim industrijskim praksama</a:t>
                      </a:r>
                      <a:endParaRPr lang="bs-Latn-BA" sz="1400" dirty="0">
                        <a:effectLst/>
                        <a:latin typeface="DejaVu San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35" marR="68435" marT="0" marB="0" anchor="ctr"/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18096" y="1210624"/>
            <a:ext cx="4825159" cy="329222"/>
          </a:xfrm>
        </p:spPr>
        <p:txBody>
          <a:bodyPr/>
          <a:lstStyle/>
          <a:p>
            <a:r>
              <a:rPr lang="hr-BA" b="1" dirty="0" smtClean="0"/>
              <a:t>Strateške smjernice</a:t>
            </a:r>
            <a:endParaRPr lang="bs-Latn-BA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680272157"/>
              </p:ext>
            </p:extLst>
          </p:nvPr>
        </p:nvGraphicFramePr>
        <p:xfrm>
          <a:off x="5367662" y="1564751"/>
          <a:ext cx="6338306" cy="45539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38306"/>
              </a:tblGrid>
              <a:tr h="585325">
                <a:tc>
                  <a:txBody>
                    <a:bodyPr/>
                    <a:lstStyle/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hr-BA" sz="1200" dirty="0">
                          <a:effectLst/>
                        </a:rPr>
                        <a:t>Prioritet je </a:t>
                      </a:r>
                      <a:r>
                        <a:rPr lang="hr-BA" sz="1200" dirty="0" err="1" smtClean="0">
                          <a:effectLst/>
                        </a:rPr>
                        <a:t>definisati</a:t>
                      </a:r>
                      <a:r>
                        <a:rPr lang="hr-BA" sz="1200" dirty="0" smtClean="0">
                          <a:effectLst/>
                        </a:rPr>
                        <a:t> </a:t>
                      </a:r>
                      <a:r>
                        <a:rPr lang="hr-BA" sz="1200" dirty="0">
                          <a:effectLst/>
                        </a:rPr>
                        <a:t>i odabrati jasan smjer </a:t>
                      </a:r>
                      <a:r>
                        <a:rPr lang="hr-BA" sz="1200" dirty="0" smtClean="0">
                          <a:effectLst/>
                        </a:rPr>
                        <a:t>razvoja </a:t>
                      </a:r>
                      <a:r>
                        <a:rPr lang="hr-BA" sz="1200" dirty="0">
                          <a:effectLst/>
                        </a:rPr>
                        <a:t>uloge TE sektora za razdoblje do 2035. </a:t>
                      </a:r>
                      <a:r>
                        <a:rPr lang="hr-BA" sz="1200" dirty="0" smtClean="0">
                          <a:effectLst/>
                        </a:rPr>
                        <a:t>godine,</a:t>
                      </a:r>
                      <a:r>
                        <a:rPr lang="hr-BA" sz="1200" baseline="0" dirty="0" smtClean="0">
                          <a:effectLst/>
                        </a:rPr>
                        <a:t> a u skladu s tim </a:t>
                      </a:r>
                      <a:r>
                        <a:rPr lang="hr-BA" sz="1200" dirty="0" smtClean="0">
                          <a:effectLst/>
                        </a:rPr>
                        <a:t>raditi </a:t>
                      </a:r>
                      <a:r>
                        <a:rPr lang="hr-BA" sz="1200" dirty="0">
                          <a:effectLst/>
                        </a:rPr>
                        <a:t>na transformaciji rudnika i proizvodnje uglja za potrebe rada </a:t>
                      </a:r>
                      <a:r>
                        <a:rPr lang="hr-BA" sz="1200" dirty="0" smtClean="0">
                          <a:effectLst/>
                        </a:rPr>
                        <a:t>TE.</a:t>
                      </a:r>
                      <a:endParaRPr lang="bs-Latn-BA" sz="1200" dirty="0">
                        <a:effectLst/>
                        <a:latin typeface="DejaVu San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62" marR="35562" marT="0" marB="0" anchor="ctr"/>
                </a:tc>
              </a:tr>
              <a:tr h="939113">
                <a:tc>
                  <a:txBody>
                    <a:bodyPr/>
                    <a:lstStyle/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hr-BA" sz="1200" dirty="0">
                          <a:effectLst/>
                        </a:rPr>
                        <a:t>Stvaranje institucionalnog okvira kroz postavljanje jasnih i mjerljivih ciljeva te dinamike unaprjeđenja poslovnih rezultata rudnika. Postavljanje vremenske dinamike za pokretanje i provedbu programa unaprjeđenja </a:t>
                      </a:r>
                      <a:r>
                        <a:rPr lang="hr-BA" sz="1200" dirty="0" smtClean="0">
                          <a:effectLst/>
                        </a:rPr>
                        <a:t>efikasnosti. Poticanje </a:t>
                      </a:r>
                      <a:r>
                        <a:rPr lang="hr-BA" sz="1200" dirty="0">
                          <a:effectLst/>
                        </a:rPr>
                        <a:t>inicijativa kontinuiranog upravljanja promjenom, </a:t>
                      </a:r>
                      <a:r>
                        <a:rPr lang="hr-BA" sz="1200" dirty="0" smtClean="0">
                          <a:effectLst/>
                        </a:rPr>
                        <a:t>unapređenja </a:t>
                      </a:r>
                      <a:r>
                        <a:rPr lang="hr-BA" sz="1200" dirty="0">
                          <a:effectLst/>
                        </a:rPr>
                        <a:t>korporativne kulture te ulaganja u znanja i vještine zaposlenika u sektoru rudnika</a:t>
                      </a:r>
                      <a:endParaRPr lang="bs-Latn-BA" sz="1200" dirty="0">
                        <a:effectLst/>
                        <a:latin typeface="DejaVu San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62" marR="35562" marT="0" marB="0" anchor="ctr"/>
                </a:tc>
              </a:tr>
              <a:tr h="1326292">
                <a:tc>
                  <a:txBody>
                    <a:bodyPr/>
                    <a:lstStyle/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hr-BA" sz="1200" dirty="0">
                          <a:effectLst/>
                        </a:rPr>
                        <a:t>Zbog nepovoljne </a:t>
                      </a:r>
                      <a:r>
                        <a:rPr lang="hr-BA" sz="1200" dirty="0" err="1" smtClean="0">
                          <a:effectLst/>
                        </a:rPr>
                        <a:t>finansijske</a:t>
                      </a:r>
                      <a:r>
                        <a:rPr lang="hr-BA" sz="1200" dirty="0" smtClean="0">
                          <a:effectLst/>
                        </a:rPr>
                        <a:t> </a:t>
                      </a:r>
                      <a:r>
                        <a:rPr lang="hr-BA" sz="1200" dirty="0">
                          <a:effectLst/>
                        </a:rPr>
                        <a:t>situacije sektora uglja, potrebno je u što kraćem vremenu započeti sa procesom </a:t>
                      </a:r>
                      <a:r>
                        <a:rPr lang="hr-BA" sz="1200" dirty="0" smtClean="0">
                          <a:effectLst/>
                        </a:rPr>
                        <a:t>prestrukturiranja </a:t>
                      </a:r>
                      <a:r>
                        <a:rPr lang="hr-BA" sz="1200" dirty="0">
                          <a:effectLst/>
                        </a:rPr>
                        <a:t>i transformacije sektora </a:t>
                      </a:r>
                      <a:r>
                        <a:rPr lang="hr-BA" sz="1200" dirty="0" smtClean="0">
                          <a:effectLst/>
                        </a:rPr>
                        <a:t>u skladu sa strategijom </a:t>
                      </a:r>
                      <a:r>
                        <a:rPr lang="hr-BA" sz="1200" dirty="0">
                          <a:effectLst/>
                        </a:rPr>
                        <a:t>razvoja TE sektora. </a:t>
                      </a:r>
                      <a:r>
                        <a:rPr lang="hr-BA" sz="1200" dirty="0" smtClean="0">
                          <a:effectLst/>
                        </a:rPr>
                        <a:t>Odabrati </a:t>
                      </a:r>
                      <a:r>
                        <a:rPr lang="hr-BA" sz="1200" dirty="0">
                          <a:effectLst/>
                        </a:rPr>
                        <a:t>optimalnu dinamiku </a:t>
                      </a:r>
                      <a:r>
                        <a:rPr lang="hr-BA" sz="1200" dirty="0" smtClean="0">
                          <a:effectLst/>
                        </a:rPr>
                        <a:t>prestrukturiranja </a:t>
                      </a:r>
                      <a:r>
                        <a:rPr lang="hr-BA" sz="1200" dirty="0">
                          <a:effectLst/>
                        </a:rPr>
                        <a:t>uzevši u obzir socijalnu komponentu i velik broj zaposlenika u sektoru rudnika, te osigurati plan za pravednu socijalnu tranziciju radne snage rudnika. Uz troškovne mjere, potrebno je alocirati sredstva za nužnu modernizaciju i ulaganje u tehnologiju što će omogućiti rast produktivnosti i konkurentniju proizvodnu cijenu</a:t>
                      </a:r>
                      <a:r>
                        <a:rPr lang="hr-BA" sz="1200" dirty="0" smtClean="0">
                          <a:effectLst/>
                        </a:rPr>
                        <a:t>..</a:t>
                      </a:r>
                      <a:endParaRPr lang="bs-Latn-BA" sz="1200" dirty="0">
                        <a:effectLst/>
                        <a:latin typeface="DejaVu San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62" marR="35562" marT="0" marB="0" anchor="ctr"/>
                </a:tc>
              </a:tr>
              <a:tr h="963827">
                <a:tc>
                  <a:txBody>
                    <a:bodyPr/>
                    <a:lstStyle/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hr-BA" sz="1200" dirty="0">
                          <a:effectLst/>
                        </a:rPr>
                        <a:t>Dugoročna intervencija koja se manifestira kroz određivanje proizvodne cijene uglja nije održiva u dugom roku. Postoji realan rizik da će se neefikasnost sektora u sve većoj mjeri počne prelijevati na krajnje korisnike, a trenutno značajno otežava razvoj sektora rudnika i </a:t>
                      </a:r>
                      <a:r>
                        <a:rPr lang="hr-BA" sz="1200" dirty="0" err="1">
                          <a:effectLst/>
                        </a:rPr>
                        <a:t>finansijski</a:t>
                      </a:r>
                      <a:r>
                        <a:rPr lang="hr-BA" sz="1200" dirty="0">
                          <a:effectLst/>
                        </a:rPr>
                        <a:t> opterećuje lokalnu zajednicu. </a:t>
                      </a:r>
                      <a:r>
                        <a:rPr lang="hr-BA" sz="1200" dirty="0" smtClean="0">
                          <a:effectLst/>
                        </a:rPr>
                        <a:t>Potrebno </a:t>
                      </a:r>
                      <a:r>
                        <a:rPr lang="hr-BA" sz="1200" dirty="0">
                          <a:effectLst/>
                        </a:rPr>
                        <a:t>je kontinuirano raditi na smanjenju troškova proizvodnje</a:t>
                      </a:r>
                      <a:endParaRPr lang="bs-Latn-BA" sz="1200" dirty="0">
                        <a:effectLst/>
                        <a:latin typeface="DejaVu San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62" marR="35562" marT="0" marB="0" anchor="ctr"/>
                </a:tc>
              </a:tr>
              <a:tr h="739378">
                <a:tc>
                  <a:txBody>
                    <a:bodyPr/>
                    <a:lstStyle/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hr-BA" sz="1200" dirty="0">
                          <a:effectLst/>
                        </a:rPr>
                        <a:t>Kontinuirano ažurirati i </a:t>
                      </a:r>
                      <a:r>
                        <a:rPr lang="hr-BA" sz="1200" dirty="0" err="1" smtClean="0">
                          <a:effectLst/>
                        </a:rPr>
                        <a:t>usaglašavati</a:t>
                      </a:r>
                      <a:r>
                        <a:rPr lang="hr-BA" sz="1200" dirty="0" smtClean="0">
                          <a:effectLst/>
                        </a:rPr>
                        <a:t> </a:t>
                      </a:r>
                      <a:r>
                        <a:rPr lang="hr-BA" sz="1200" dirty="0">
                          <a:effectLst/>
                        </a:rPr>
                        <a:t>rudarsko-geološku i drugu povezanu legislativu i regulativu </a:t>
                      </a:r>
                      <a:r>
                        <a:rPr lang="hr-BA" sz="1200" dirty="0" smtClean="0">
                          <a:effectLst/>
                        </a:rPr>
                        <a:t>u skladu sa </a:t>
                      </a:r>
                      <a:r>
                        <a:rPr lang="hr-BA" sz="1200" dirty="0">
                          <a:effectLst/>
                        </a:rPr>
                        <a:t>dobrim praksama i standardima, uključujući i strategiju postojećih/razvoja novih ležišta s prostornim strategijama i planovima</a:t>
                      </a:r>
                      <a:endParaRPr lang="bs-Latn-BA" sz="1200" dirty="0">
                        <a:effectLst/>
                        <a:latin typeface="DejaVu Sans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62" marR="35562" marT="0" marB="0" anchor="ctr"/>
                </a:tc>
              </a:tr>
            </a:tbl>
          </a:graphicData>
        </a:graphic>
      </p:graphicFrame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774357" y="637194"/>
            <a:ext cx="10508073" cy="441963"/>
          </a:xfrm>
        </p:spPr>
        <p:txBody>
          <a:bodyPr/>
          <a:lstStyle/>
          <a:p>
            <a:r>
              <a:rPr lang="hr-BA" dirty="0"/>
              <a:t>Strateške smjernice za razvoj sektora rudnika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2042607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1473" y="1153283"/>
            <a:ext cx="8761413" cy="324453"/>
          </a:xfrm>
        </p:spPr>
        <p:txBody>
          <a:bodyPr/>
          <a:lstStyle/>
          <a:p>
            <a:r>
              <a:rPr lang="bs-Latn-BA" dirty="0" smtClean="0"/>
              <a:t>Zaključci:</a:t>
            </a:r>
            <a:r>
              <a:rPr lang="bs-Latn-BA" dirty="0"/>
              <a:t/>
            </a:r>
            <a:br>
              <a:rPr lang="bs-Latn-BA" dirty="0"/>
            </a:b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2331308"/>
            <a:ext cx="11266715" cy="4069492"/>
          </a:xfrm>
        </p:spPr>
        <p:txBody>
          <a:bodyPr>
            <a:normAutofit fontScale="92500" lnSpcReduction="20000"/>
          </a:bodyPr>
          <a:lstStyle/>
          <a:p>
            <a:r>
              <a:rPr lang="hr-BA" dirty="0" smtClean="0"/>
              <a:t>Ugalj je dominantan </a:t>
            </a:r>
            <a:r>
              <a:rPr lang="hr-BA" dirty="0"/>
              <a:t>energent u proizvodnji električne </a:t>
            </a:r>
            <a:r>
              <a:rPr lang="hr-BA" dirty="0" smtClean="0"/>
              <a:t>energije i ključni </a:t>
            </a:r>
            <a:r>
              <a:rPr lang="hr-BA" dirty="0"/>
              <a:t>prirodni resurs Federacije Bosne i </a:t>
            </a:r>
            <a:r>
              <a:rPr lang="hr-BA" dirty="0" smtClean="0"/>
              <a:t>Hercegovine;</a:t>
            </a:r>
            <a:endParaRPr lang="bs-Latn-BA" dirty="0" smtClean="0"/>
          </a:p>
          <a:p>
            <a:r>
              <a:rPr lang="bs-Latn-BA" dirty="0" smtClean="0"/>
              <a:t>Ugalj je takođe osnovni energent i u regiji za baznu proizvodnju električne energije;</a:t>
            </a:r>
          </a:p>
          <a:p>
            <a:r>
              <a:rPr lang="bs-Latn-BA" dirty="0" smtClean="0"/>
              <a:t>Proizvodnja električne energije iz uglja je preduslov za energetsku neovisnost zemalja regiona;</a:t>
            </a:r>
          </a:p>
          <a:p>
            <a:r>
              <a:rPr lang="bs-Latn-BA" dirty="0" smtClean="0"/>
              <a:t>Ugalj kao energent jeste i bit će i u narednom periodu osnovni eneregnt za proizvodnju električne energije u proizvodnom porfoliju JP Elektroprivreda BiH d.d – Sarajevo;</a:t>
            </a:r>
          </a:p>
          <a:p>
            <a:r>
              <a:rPr lang="bs-Latn-BA" dirty="0" smtClean="0"/>
              <a:t>Zemlje u regiji trebaju poduzeti maksmimalne mjere i aktivnosti kako bi proizvodnja električne nergije iz uglja bila ekološki prihvatljiva, uvažavajući i ekonomski aspekt;</a:t>
            </a:r>
          </a:p>
          <a:p>
            <a:r>
              <a:rPr lang="bs-Latn-BA" dirty="0" smtClean="0"/>
              <a:t>Obzirom na značajan broj zaposlenika koji rade na proizvodnji uglja i na proizvodnji električne energije iz uglja, kao i značajan broj firmi koji rade na uslugama održavanje opreme i postrojenja u rudnicima i termoenergetskim postrojenjima, proizvodnja električne energije iz uglja ima i značajan socijalni aspekt;</a:t>
            </a:r>
          </a:p>
          <a:p>
            <a:r>
              <a:rPr lang="bs-Latn-BA" dirty="0" smtClean="0"/>
              <a:t>Na osnovu navedenih zaključaka smatramo da zemlje regije trebaju imati jedinstven stav prema Evropskoj energetskoj zajednici i Evropskoj uniji u cilju očuvanja proizvdonje električne energije iz uglja na nivou sadašnji kapaciteta uz istovremeni razvoj proizvodnje električne enrgije iz obnovljivih izvora. 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224650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886" y="698269"/>
            <a:ext cx="10018713" cy="1126375"/>
          </a:xfrm>
        </p:spPr>
        <p:txBody>
          <a:bodyPr>
            <a:normAutofit fontScale="90000"/>
          </a:bodyPr>
          <a:lstStyle/>
          <a:p>
            <a:pPr algn="ctr"/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 smtClean="0"/>
              <a:t>Elektronergetski </a:t>
            </a:r>
            <a:r>
              <a:rPr lang="bs-Latn-BA" dirty="0"/>
              <a:t>sektor u BiH</a:t>
            </a:r>
            <a:r>
              <a:rPr lang="bs-Latn-BA" b="1" dirty="0"/>
              <a:t/>
            </a:r>
            <a:br>
              <a:rPr lang="bs-Latn-BA" b="1" dirty="0"/>
            </a:br>
            <a:endParaRPr lang="bs-Latn-BA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123" y="2324100"/>
            <a:ext cx="8530838" cy="4394200"/>
          </a:xfrm>
        </p:spPr>
      </p:pic>
    </p:spTree>
    <p:extLst>
      <p:ext uri="{BB962C8B-B14F-4D97-AF65-F5344CB8AC3E}">
        <p14:creationId xmlns:p14="http://schemas.microsoft.com/office/powerpoint/2010/main" val="47918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536172"/>
            <a:ext cx="10018713" cy="843742"/>
          </a:xfrm>
        </p:spPr>
        <p:txBody>
          <a:bodyPr>
            <a:normAutofit fontScale="90000"/>
          </a:bodyPr>
          <a:lstStyle/>
          <a:p>
            <a:pPr algn="ctr"/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/>
              <a:t/>
            </a:r>
            <a:br>
              <a:rPr lang="bs-Latn-BA" dirty="0"/>
            </a:br>
            <a:r>
              <a:rPr lang="bs-Latn-BA" dirty="0" smtClean="0"/>
              <a:t>Elektronergetski </a:t>
            </a:r>
            <a:r>
              <a:rPr lang="bs-Latn-BA" dirty="0"/>
              <a:t>sektor u BiH</a:t>
            </a:r>
            <a:br>
              <a:rPr lang="bs-Latn-BA" dirty="0"/>
            </a:br>
            <a:endParaRPr lang="bs-Latn-BA" dirty="0"/>
          </a:p>
        </p:txBody>
      </p:sp>
      <p:graphicFrame>
        <p:nvGraphicFramePr>
          <p:cNvPr id="11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2989244"/>
              </p:ext>
            </p:extLst>
          </p:nvPr>
        </p:nvGraphicFramePr>
        <p:xfrm>
          <a:off x="1484310" y="2490124"/>
          <a:ext cx="9894889" cy="3807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014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693" y="601287"/>
            <a:ext cx="10018713" cy="964275"/>
          </a:xfrm>
        </p:spPr>
        <p:txBody>
          <a:bodyPr>
            <a:normAutofit fontScale="90000"/>
          </a:bodyPr>
          <a:lstStyle/>
          <a:p>
            <a:pPr algn="ctr"/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 smtClean="0"/>
              <a:t>Elektronergetski </a:t>
            </a:r>
            <a:r>
              <a:rPr lang="bs-Latn-BA" dirty="0"/>
              <a:t>sektor u BiH</a:t>
            </a:r>
            <a:br>
              <a:rPr lang="bs-Latn-BA" dirty="0"/>
            </a:br>
            <a:endParaRPr lang="bs-Latn-BA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2786874"/>
              </p:ext>
            </p:extLst>
          </p:nvPr>
        </p:nvGraphicFramePr>
        <p:xfrm>
          <a:off x="4301373" y="3020520"/>
          <a:ext cx="3740728" cy="3873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ontent Placeholder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1029233"/>
              </p:ext>
            </p:extLst>
          </p:nvPr>
        </p:nvGraphicFramePr>
        <p:xfrm>
          <a:off x="476827" y="2934393"/>
          <a:ext cx="3208713" cy="3923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ontent Placeholder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8077683"/>
              </p:ext>
            </p:extLst>
          </p:nvPr>
        </p:nvGraphicFramePr>
        <p:xfrm>
          <a:off x="8240278" y="3020520"/>
          <a:ext cx="3740728" cy="3873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9836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4100" y="787401"/>
            <a:ext cx="10018713" cy="990600"/>
          </a:xfrm>
        </p:spPr>
        <p:txBody>
          <a:bodyPr/>
          <a:lstStyle/>
          <a:p>
            <a:pPr algn="ctr"/>
            <a:r>
              <a:rPr lang="bs-Latn-BA" sz="3200" dirty="0" smtClean="0"/>
              <a:t>Osnovni</a:t>
            </a:r>
            <a:r>
              <a:rPr lang="bs-Latn-BA" dirty="0" smtClean="0"/>
              <a:t> podaci o JP </a:t>
            </a:r>
            <a:r>
              <a:rPr lang="bs-Latn-BA" dirty="0" smtClean="0"/>
              <a:t>EPBiH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100" y="2400300"/>
            <a:ext cx="10169523" cy="4216401"/>
          </a:xfrm>
        </p:spPr>
        <p:txBody>
          <a:bodyPr>
            <a:normAutofit/>
          </a:bodyPr>
          <a:lstStyle/>
          <a:p>
            <a:pPr marL="0" indent="0">
              <a:buClr>
                <a:schemeClr val="accent2"/>
              </a:buClr>
              <a:buSzPct val="92000"/>
              <a:buNone/>
            </a:pPr>
            <a:r>
              <a:rPr lang="bs-Latn-BA" sz="2800" dirty="0"/>
              <a:t>Najveća elektroenergetska kompanija u </a:t>
            </a:r>
            <a:r>
              <a:rPr lang="en-US" sz="2800" dirty="0"/>
              <a:t>B</a:t>
            </a:r>
            <a:r>
              <a:rPr lang="bs-Latn-BA" sz="2800" dirty="0"/>
              <a:t>I</a:t>
            </a:r>
            <a:r>
              <a:rPr lang="en-US" sz="2800" dirty="0"/>
              <a:t>H</a:t>
            </a:r>
          </a:p>
          <a:p>
            <a:pPr marL="0" indent="0">
              <a:spcAft>
                <a:spcPts val="0"/>
              </a:spcAft>
              <a:buClr>
                <a:schemeClr val="accent2"/>
              </a:buClr>
              <a:buSzPct val="92000"/>
              <a:buNone/>
            </a:pPr>
            <a:endParaRPr lang="bs-Latn-BA" sz="2800" dirty="0" smtClean="0"/>
          </a:p>
          <a:p>
            <a:pPr marL="0" indent="0">
              <a:spcAft>
                <a:spcPts val="0"/>
              </a:spcAft>
              <a:buClr>
                <a:schemeClr val="accent2"/>
              </a:buClr>
              <a:buSzPct val="92000"/>
              <a:buNone/>
            </a:pPr>
            <a:r>
              <a:rPr lang="bs-Latn-BA" sz="2800" dirty="0" smtClean="0"/>
              <a:t>Djelatnosti </a:t>
            </a:r>
            <a:r>
              <a:rPr lang="bs-Latn-BA" sz="2800" dirty="0" smtClean="0"/>
              <a:t>EPBiH:</a:t>
            </a:r>
            <a:endParaRPr lang="bs-Latn-BA" sz="2800" dirty="0" smtClean="0"/>
          </a:p>
          <a:p>
            <a:pPr marL="0" indent="0">
              <a:spcAft>
                <a:spcPts val="0"/>
              </a:spcAft>
              <a:buClr>
                <a:schemeClr val="accent2"/>
              </a:buClr>
              <a:buSzPct val="92000"/>
              <a:buNone/>
            </a:pPr>
            <a:endParaRPr lang="bs-Latn-BA" sz="2800" dirty="0"/>
          </a:p>
          <a:p>
            <a:r>
              <a:rPr lang="bs-Latn-BA" dirty="0"/>
              <a:t>Proizvodnja  električne energije</a:t>
            </a:r>
          </a:p>
          <a:p>
            <a:r>
              <a:rPr lang="bs-Latn-BA" dirty="0"/>
              <a:t>Distribucija električne energije</a:t>
            </a:r>
          </a:p>
          <a:p>
            <a:r>
              <a:rPr lang="bs-Latn-BA" dirty="0"/>
              <a:t>Snabdijevanje električnom energijom</a:t>
            </a:r>
          </a:p>
          <a:p>
            <a:r>
              <a:rPr lang="bs-Latn-BA" dirty="0"/>
              <a:t>Trgovanje, zastupanje i posredovanje na domaćem tržištu električne energije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01418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09" y="838201"/>
            <a:ext cx="10018714" cy="698499"/>
          </a:xfrm>
        </p:spPr>
        <p:txBody>
          <a:bodyPr>
            <a:normAutofit/>
          </a:bodyPr>
          <a:lstStyle/>
          <a:p>
            <a:pPr algn="ctr"/>
            <a:r>
              <a:rPr lang="bs-Latn-BA" sz="3200" dirty="0" smtClean="0"/>
              <a:t>Ciljevi JP </a:t>
            </a:r>
            <a:r>
              <a:rPr lang="bs-Latn-BA" sz="3200" dirty="0" smtClean="0"/>
              <a:t>EPBiH</a:t>
            </a:r>
            <a:endParaRPr lang="bs-Latn-B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2527300"/>
            <a:ext cx="10347323" cy="4191001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hr-BA" sz="2400" dirty="0"/>
              <a:t>Izgradnja novih zamjenskih termo kapaciteta i novih kapaciteta na bazi obnovljivih izvora </a:t>
            </a:r>
            <a:r>
              <a:rPr lang="hr-BA" sz="2400" dirty="0" smtClean="0"/>
              <a:t>energije (rezultat</a:t>
            </a:r>
            <a:r>
              <a:rPr lang="hr-BA" sz="2400" dirty="0"/>
              <a:t>: rast proizvodnje el.en., sigurnost i neovisnost, </a:t>
            </a:r>
            <a:r>
              <a:rPr lang="hr-BA" sz="2400" dirty="0" smtClean="0"/>
              <a:t>kontinuitet </a:t>
            </a:r>
            <a:r>
              <a:rPr lang="hr-BA" sz="2400" dirty="0"/>
              <a:t>proizvodnje </a:t>
            </a:r>
            <a:r>
              <a:rPr lang="hr-BA" sz="2400" dirty="0" smtClean="0"/>
              <a:t>uglja, poboljšanje </a:t>
            </a:r>
            <a:r>
              <a:rPr lang="hr-BA" sz="2400" dirty="0"/>
              <a:t>energetske </a:t>
            </a:r>
            <a:r>
              <a:rPr lang="hr-BA" sz="2400" dirty="0" smtClean="0"/>
              <a:t>efikasnosti</a:t>
            </a:r>
            <a:r>
              <a:rPr lang="hr-BA" sz="2400" dirty="0"/>
              <a:t>, reduciranje emisija</a:t>
            </a:r>
            <a:r>
              <a:rPr lang="hr-BA" sz="2400" dirty="0" smtClean="0"/>
              <a:t>)</a:t>
            </a:r>
          </a:p>
          <a:p>
            <a:pPr marL="914400" lvl="1" indent="-457200">
              <a:buAutoNum type="arabicPeriod" startAt="2"/>
            </a:pPr>
            <a:r>
              <a:rPr lang="pl-PL" sz="2400" dirty="0" smtClean="0"/>
              <a:t>Prestrukturiranje </a:t>
            </a:r>
            <a:r>
              <a:rPr lang="pl-PL" sz="2400" dirty="0"/>
              <a:t>i modernizacija rudnika = konkurentna i održiva proizvodnja uglja </a:t>
            </a:r>
            <a:endParaRPr lang="pl-PL" sz="2400" dirty="0" smtClean="0"/>
          </a:p>
          <a:p>
            <a:pPr marL="914400" lvl="1" indent="-457200">
              <a:buFont typeface="Arial"/>
              <a:buAutoNum type="arabicPeriod" startAt="2"/>
            </a:pPr>
            <a:r>
              <a:rPr lang="hr-BA" sz="2400" dirty="0"/>
              <a:t>R</a:t>
            </a:r>
            <a:r>
              <a:rPr lang="en-GB" sz="2400" dirty="0" err="1"/>
              <a:t>eorganizacija</a:t>
            </a:r>
            <a:r>
              <a:rPr lang="en-GB" sz="2400" dirty="0"/>
              <a:t> u </a:t>
            </a:r>
            <a:r>
              <a:rPr lang="en-GB" sz="2400" dirty="0" err="1"/>
              <a:t>skladu</a:t>
            </a:r>
            <a:r>
              <a:rPr lang="en-GB" sz="2400" dirty="0"/>
              <a:t> </a:t>
            </a:r>
            <a:r>
              <a:rPr lang="en-GB" sz="2400" dirty="0" err="1"/>
              <a:t>sa</a:t>
            </a:r>
            <a:r>
              <a:rPr lang="en-GB" sz="2400" dirty="0"/>
              <a:t> </a:t>
            </a:r>
            <a:r>
              <a:rPr lang="en-GB" sz="2400" dirty="0" err="1"/>
              <a:t>zahtjevima</a:t>
            </a:r>
            <a:r>
              <a:rPr lang="en-GB" sz="2400" dirty="0"/>
              <a:t> EU </a:t>
            </a:r>
            <a:r>
              <a:rPr lang="en-GB" sz="2400" dirty="0" err="1"/>
              <a:t>direktivama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hr-BA" sz="2400" dirty="0"/>
              <a:t> novim Zakonom o el.en.</a:t>
            </a:r>
            <a:r>
              <a:rPr lang="en-GB" sz="2400" dirty="0"/>
              <a:t> </a:t>
            </a:r>
          </a:p>
          <a:p>
            <a:pPr marL="457200" lvl="1" indent="0">
              <a:buNone/>
            </a:pPr>
            <a:endParaRPr lang="pl-PL" dirty="0"/>
          </a:p>
          <a:p>
            <a:pPr marL="457200" lvl="1" indent="0">
              <a:buNone/>
            </a:pPr>
            <a:endParaRPr lang="hr-BA" dirty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198715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1" y="850901"/>
            <a:ext cx="10018713" cy="914399"/>
          </a:xfrm>
        </p:spPr>
        <p:txBody>
          <a:bodyPr/>
          <a:lstStyle/>
          <a:p>
            <a:pPr algn="ctr"/>
            <a:r>
              <a:rPr lang="hr-BA" sz="3200" dirty="0"/>
              <a:t>Ciljevi </a:t>
            </a:r>
            <a:r>
              <a:rPr lang="hr-BA" sz="3200" dirty="0" smtClean="0"/>
              <a:t>- </a:t>
            </a:r>
            <a:r>
              <a:rPr lang="en-US" sz="3200" dirty="0"/>
              <a:t>E</a:t>
            </a:r>
            <a:r>
              <a:rPr lang="hr-BA" sz="3200" dirty="0"/>
              <a:t>lektroenergetski</a:t>
            </a:r>
            <a:r>
              <a:rPr lang="en-US" sz="3200" dirty="0"/>
              <a:t> B</a:t>
            </a:r>
            <a:r>
              <a:rPr lang="hr-BA" sz="3200" dirty="0"/>
              <a:t>ilans</a:t>
            </a:r>
            <a:endParaRPr lang="bs-Latn-B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1811" y="2362199"/>
            <a:ext cx="9907589" cy="449580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hr-HR" sz="2800" dirty="0"/>
              <a:t>Osigurati kontinuirani rast </a:t>
            </a:r>
            <a:r>
              <a:rPr lang="hr-HR" sz="2800" dirty="0" smtClean="0"/>
              <a:t>proizvodnje								</a:t>
            </a:r>
            <a:r>
              <a:rPr lang="hr-HR" sz="2800" dirty="0" smtClean="0">
                <a:solidFill>
                  <a:srgbClr val="002060"/>
                </a:solidFill>
              </a:rPr>
              <a:t> </a:t>
            </a:r>
            <a:r>
              <a:rPr lang="hr-HR" sz="2800" dirty="0" smtClean="0"/>
              <a:t>(rast prodaje i konkurentnost)</a:t>
            </a:r>
            <a:endParaRPr lang="hr-HR" sz="2800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hr-HR" sz="2800" dirty="0" smtClean="0"/>
              <a:t>Osigurati </a:t>
            </a:r>
            <a:r>
              <a:rPr lang="hr-HR" sz="2800" dirty="0"/>
              <a:t>kontinuitet nabavki uglja za </a:t>
            </a:r>
            <a:r>
              <a:rPr lang="hr-HR" sz="2800" dirty="0" smtClean="0"/>
              <a:t>TE					 </a:t>
            </a:r>
            <a:r>
              <a:rPr lang="hr-HR" sz="2800" dirty="0"/>
              <a:t>(proizvodnja vlastitih rudnika</a:t>
            </a:r>
            <a:r>
              <a:rPr lang="hr-HR" sz="2800" dirty="0" smtClean="0"/>
              <a:t>)</a:t>
            </a:r>
            <a:endParaRPr lang="hr-HR" sz="2800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hr-HR" sz="2800" dirty="0" smtClean="0"/>
              <a:t>Zadovoljiti </a:t>
            </a:r>
            <a:r>
              <a:rPr lang="hr-HR" sz="2800" dirty="0"/>
              <a:t>buduću potražnju krajnjih </a:t>
            </a:r>
            <a:r>
              <a:rPr lang="hr-HR" sz="2800" dirty="0" smtClean="0"/>
              <a:t>kupaca				 </a:t>
            </a:r>
            <a:r>
              <a:rPr lang="hr-HR" sz="2800" dirty="0"/>
              <a:t>(sigurnost snabdijevanja i neovisnost od uvoza</a:t>
            </a:r>
            <a:r>
              <a:rPr lang="hr-HR" sz="2800" dirty="0" smtClean="0"/>
              <a:t>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hr-HR" sz="2800" dirty="0" smtClean="0"/>
              <a:t> Osigurati bilasni višak/rezervu									 </a:t>
            </a:r>
            <a:r>
              <a:rPr lang="hr-HR" sz="2800" dirty="0"/>
              <a:t>(sigurnost i kapacitet za učešće na tržištu i izvoz)</a:t>
            </a:r>
          </a:p>
          <a:p>
            <a:pPr marL="0" indent="0">
              <a:buNone/>
              <a:defRPr/>
            </a:pPr>
            <a:endParaRPr lang="hr-HR" sz="2800" dirty="0" smtClean="0">
              <a:solidFill>
                <a:srgbClr val="002060"/>
              </a:solidFill>
            </a:endParaRPr>
          </a:p>
          <a:p>
            <a:pPr lvl="1">
              <a:defRPr/>
            </a:pPr>
            <a:endParaRPr lang="hr-HR" dirty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82502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511" y="825501"/>
            <a:ext cx="10018713" cy="889000"/>
          </a:xfrm>
        </p:spPr>
        <p:txBody>
          <a:bodyPr/>
          <a:lstStyle/>
          <a:p>
            <a:pPr algn="ctr"/>
            <a:r>
              <a:rPr lang="hr-BA" sz="3200" dirty="0"/>
              <a:t>Ciljevi - </a:t>
            </a:r>
            <a:r>
              <a:rPr lang="hr-BA" sz="3200" dirty="0" smtClean="0"/>
              <a:t>okolinski </a:t>
            </a:r>
            <a:r>
              <a:rPr lang="hr-BA" sz="3200" dirty="0"/>
              <a:t>aspekt</a:t>
            </a:r>
            <a:endParaRPr lang="bs-Latn-B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411" y="2565401"/>
            <a:ext cx="10018712" cy="40005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hr-HR" sz="2800" dirty="0"/>
              <a:t>Zadovoljiti EU standarde u pogledu graničnih vrijednosti emisija iz termoelektrana (SO</a:t>
            </a:r>
            <a:r>
              <a:rPr lang="hr-HR" sz="2800" baseline="-25000" dirty="0"/>
              <a:t>2</a:t>
            </a:r>
            <a:r>
              <a:rPr lang="hr-HR" sz="2800" dirty="0"/>
              <a:t>, NO</a:t>
            </a:r>
            <a:r>
              <a:rPr lang="hr-HR" sz="2800" baseline="-25000" dirty="0"/>
              <a:t>x</a:t>
            </a:r>
            <a:r>
              <a:rPr lang="hr-HR" sz="2800" dirty="0"/>
              <a:t>, prašina</a:t>
            </a:r>
            <a:r>
              <a:rPr lang="hr-HR" sz="2800" dirty="0" smtClean="0"/>
              <a:t>)</a:t>
            </a:r>
            <a:endParaRPr lang="hr-HR" sz="2800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hr-HR" sz="2800" dirty="0"/>
              <a:t>Poboljšati efikasnost u proizvodnji termoelektrana (smanjenje CO</a:t>
            </a:r>
            <a:r>
              <a:rPr lang="hr-HR" sz="2800" baseline="-25000" dirty="0"/>
              <a:t>2</a:t>
            </a:r>
            <a:r>
              <a:rPr lang="hr-HR" sz="2800" dirty="0" smtClean="0"/>
              <a:t>)</a:t>
            </a:r>
            <a:endParaRPr lang="hr-HR" sz="2800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hr-HR" sz="2800" dirty="0"/>
              <a:t>Povećati kapacitete na bazi obnovljivih izvora i udio u raspoloživoj energiji</a:t>
            </a:r>
            <a:endParaRPr lang="bs-Latn-BA" sz="2800" dirty="0"/>
          </a:p>
          <a:p>
            <a:endParaRPr lang="bs-Latn-BA" sz="2800" dirty="0"/>
          </a:p>
        </p:txBody>
      </p:sp>
    </p:spTree>
    <p:extLst>
      <p:ext uri="{BB962C8B-B14F-4D97-AF65-F5344CB8AC3E}">
        <p14:creationId xmlns:p14="http://schemas.microsoft.com/office/powerpoint/2010/main" val="252719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872</TotalTime>
  <Words>1089</Words>
  <Application>Microsoft Office PowerPoint</Application>
  <PresentationFormat>Widescreen</PresentationFormat>
  <Paragraphs>124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Century Gothic</vt:lpstr>
      <vt:lpstr>DejaVu Sans</vt:lpstr>
      <vt:lpstr>Times New Roman</vt:lpstr>
      <vt:lpstr>Wingdings 3</vt:lpstr>
      <vt:lpstr>Ion Boardroom</vt:lpstr>
      <vt:lpstr>Uloga uglja u energetskim bilansima BiH</vt:lpstr>
      <vt:lpstr>Uvod</vt:lpstr>
      <vt:lpstr> Elektronergetski sektor u BiH </vt:lpstr>
      <vt:lpstr>  Elektronergetski sektor u BiH </vt:lpstr>
      <vt:lpstr> Elektronergetski sektor u BiH </vt:lpstr>
      <vt:lpstr>Osnovni podaci o JP EPBiH</vt:lpstr>
      <vt:lpstr>Ciljevi JP EPBiH</vt:lpstr>
      <vt:lpstr>Ciljevi - Elektroenergetski Bilans</vt:lpstr>
      <vt:lpstr>Ciljevi - okolinski aspekt</vt:lpstr>
      <vt:lpstr>Instalisani kapaciteti u EPBiH</vt:lpstr>
      <vt:lpstr>Proizvodnja električne energije u EPBiH  za period 2010.-2017.</vt:lpstr>
      <vt:lpstr>Broj zaposlenih u EPBiH  za period 2010.-2017. </vt:lpstr>
      <vt:lpstr>Okolinski aspekt</vt:lpstr>
      <vt:lpstr>Šta je ugalj?</vt:lpstr>
      <vt:lpstr>Značaj uglja i rezerve uglja</vt:lpstr>
      <vt:lpstr>Značaj uglja i rezerve uglja</vt:lpstr>
      <vt:lpstr>Proizvodnja uglja za period 2010.-2017. </vt:lpstr>
      <vt:lpstr>Plasman uglja TE za period 2010.-2017. </vt:lpstr>
      <vt:lpstr>Broj zaposlenih u rudnicima za period 2010.-2017. </vt:lpstr>
      <vt:lpstr>Strateške smjernice za razvoj sektora rudnika</vt:lpstr>
      <vt:lpstr>Zaključci: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Izvještaj o poslovanju ZD rudnici uglja za 2015.</dc:title>
  <dc:creator>Amina Arnautovic</dc:creator>
  <cp:lastModifiedBy>Amina Arnautovic</cp:lastModifiedBy>
  <cp:revision>99</cp:revision>
  <dcterms:created xsi:type="dcterms:W3CDTF">2016-08-01T07:14:52Z</dcterms:created>
  <dcterms:modified xsi:type="dcterms:W3CDTF">2018-04-05T07:07:38Z</dcterms:modified>
</cp:coreProperties>
</file>