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9" d="100"/>
          <a:sy n="129" d="100"/>
        </p:scale>
        <p:origin x="-26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r-Latn-C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Latn-C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69A5F-78FF-C74E-9D8B-FCBD1AE3D73D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3F616-22C5-D740-8067-83AF58375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346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r-Latn-CS" smtClean="0"/>
              <a:t>Click to edit Master text styles</a:t>
            </a:r>
          </a:p>
          <a:p>
            <a:pPr lvl="1"/>
            <a:r>
              <a:rPr lang="sr-Latn-CS" smtClean="0"/>
              <a:t>Second level</a:t>
            </a:r>
          </a:p>
          <a:p>
            <a:pPr lvl="2"/>
            <a:r>
              <a:rPr lang="sr-Latn-CS" smtClean="0"/>
              <a:t>Third level</a:t>
            </a:r>
          </a:p>
          <a:p>
            <a:pPr lvl="3"/>
            <a:r>
              <a:rPr lang="sr-Latn-CS" smtClean="0"/>
              <a:t>Fourth level</a:t>
            </a:r>
          </a:p>
          <a:p>
            <a:pPr lvl="4"/>
            <a:r>
              <a:rPr lang="sr-Latn-C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69A5F-78FF-C74E-9D8B-FCBD1AE3D73D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3F616-22C5-D740-8067-83AF58375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76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r-Latn-C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r-Latn-CS" smtClean="0"/>
              <a:t>Click to edit Master text styles</a:t>
            </a:r>
          </a:p>
          <a:p>
            <a:pPr lvl="1"/>
            <a:r>
              <a:rPr lang="sr-Latn-CS" smtClean="0"/>
              <a:t>Second level</a:t>
            </a:r>
          </a:p>
          <a:p>
            <a:pPr lvl="2"/>
            <a:r>
              <a:rPr lang="sr-Latn-CS" smtClean="0"/>
              <a:t>Third level</a:t>
            </a:r>
          </a:p>
          <a:p>
            <a:pPr lvl="3"/>
            <a:r>
              <a:rPr lang="sr-Latn-CS" smtClean="0"/>
              <a:t>Fourth level</a:t>
            </a:r>
          </a:p>
          <a:p>
            <a:pPr lvl="4"/>
            <a:r>
              <a:rPr lang="sr-Latn-C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69A5F-78FF-C74E-9D8B-FCBD1AE3D73D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3F616-22C5-D740-8067-83AF58375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617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CS" smtClean="0"/>
              <a:t>Click to edit Master text styles</a:t>
            </a:r>
          </a:p>
          <a:p>
            <a:pPr lvl="1"/>
            <a:r>
              <a:rPr lang="sr-Latn-CS" smtClean="0"/>
              <a:t>Second level</a:t>
            </a:r>
          </a:p>
          <a:p>
            <a:pPr lvl="2"/>
            <a:r>
              <a:rPr lang="sr-Latn-CS" smtClean="0"/>
              <a:t>Third level</a:t>
            </a:r>
          </a:p>
          <a:p>
            <a:pPr lvl="3"/>
            <a:r>
              <a:rPr lang="sr-Latn-CS" smtClean="0"/>
              <a:t>Fourth level</a:t>
            </a:r>
          </a:p>
          <a:p>
            <a:pPr lvl="4"/>
            <a:r>
              <a:rPr lang="sr-Latn-C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69A5F-78FF-C74E-9D8B-FCBD1AE3D73D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3F616-22C5-D740-8067-83AF58375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439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r-Latn-C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69A5F-78FF-C74E-9D8B-FCBD1AE3D73D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3F616-22C5-D740-8067-83AF58375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987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 smtClean="0"/>
              <a:t>Click to edit Master text styles</a:t>
            </a:r>
          </a:p>
          <a:p>
            <a:pPr lvl="1"/>
            <a:r>
              <a:rPr lang="sr-Latn-CS" smtClean="0"/>
              <a:t>Second level</a:t>
            </a:r>
          </a:p>
          <a:p>
            <a:pPr lvl="2"/>
            <a:r>
              <a:rPr lang="sr-Latn-CS" smtClean="0"/>
              <a:t>Third level</a:t>
            </a:r>
          </a:p>
          <a:p>
            <a:pPr lvl="3"/>
            <a:r>
              <a:rPr lang="sr-Latn-CS" smtClean="0"/>
              <a:t>Fourth level</a:t>
            </a:r>
          </a:p>
          <a:p>
            <a:pPr lvl="4"/>
            <a:r>
              <a:rPr lang="sr-Latn-C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 smtClean="0"/>
              <a:t>Click to edit Master text styles</a:t>
            </a:r>
          </a:p>
          <a:p>
            <a:pPr lvl="1"/>
            <a:r>
              <a:rPr lang="sr-Latn-CS" smtClean="0"/>
              <a:t>Second level</a:t>
            </a:r>
          </a:p>
          <a:p>
            <a:pPr lvl="2"/>
            <a:r>
              <a:rPr lang="sr-Latn-CS" smtClean="0"/>
              <a:t>Third level</a:t>
            </a:r>
          </a:p>
          <a:p>
            <a:pPr lvl="3"/>
            <a:r>
              <a:rPr lang="sr-Latn-CS" smtClean="0"/>
              <a:t>Fourth level</a:t>
            </a:r>
          </a:p>
          <a:p>
            <a:pPr lvl="4"/>
            <a:r>
              <a:rPr lang="sr-Latn-C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69A5F-78FF-C74E-9D8B-FCBD1AE3D73D}" type="datetimeFigureOut">
              <a:rPr lang="en-US" smtClean="0"/>
              <a:t>3/7/18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3F616-22C5-D740-8067-83AF58375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r-Latn-C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Latn-CS" smtClean="0"/>
              <a:t>Click to edit Master text styles</a:t>
            </a:r>
          </a:p>
          <a:p>
            <a:pPr lvl="1"/>
            <a:r>
              <a:rPr lang="sr-Latn-CS" smtClean="0"/>
              <a:t>Second level</a:t>
            </a:r>
          </a:p>
          <a:p>
            <a:pPr lvl="2"/>
            <a:r>
              <a:rPr lang="sr-Latn-CS" smtClean="0"/>
              <a:t>Third level</a:t>
            </a:r>
          </a:p>
          <a:p>
            <a:pPr lvl="3"/>
            <a:r>
              <a:rPr lang="sr-Latn-CS" smtClean="0"/>
              <a:t>Fourth level</a:t>
            </a:r>
          </a:p>
          <a:p>
            <a:pPr lvl="4"/>
            <a:r>
              <a:rPr lang="sr-Latn-C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Latn-CS" smtClean="0"/>
              <a:t>Click to edit Master text styles</a:t>
            </a:r>
          </a:p>
          <a:p>
            <a:pPr lvl="1"/>
            <a:r>
              <a:rPr lang="sr-Latn-CS" smtClean="0"/>
              <a:t>Second level</a:t>
            </a:r>
          </a:p>
          <a:p>
            <a:pPr lvl="2"/>
            <a:r>
              <a:rPr lang="sr-Latn-CS" smtClean="0"/>
              <a:t>Third level</a:t>
            </a:r>
          </a:p>
          <a:p>
            <a:pPr lvl="3"/>
            <a:r>
              <a:rPr lang="sr-Latn-CS" smtClean="0"/>
              <a:t>Fourth level</a:t>
            </a:r>
          </a:p>
          <a:p>
            <a:pPr lvl="4"/>
            <a:r>
              <a:rPr lang="sr-Latn-C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69A5F-78FF-C74E-9D8B-FCBD1AE3D73D}" type="datetimeFigureOut">
              <a:rPr lang="en-US" smtClean="0"/>
              <a:t>3/7/18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3F616-22C5-D740-8067-83AF58375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263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69A5F-78FF-C74E-9D8B-FCBD1AE3D73D}" type="datetimeFigureOut">
              <a:rPr lang="en-US" smtClean="0"/>
              <a:t>3/7/18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3F616-22C5-D740-8067-83AF58375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98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69A5F-78FF-C74E-9D8B-FCBD1AE3D73D}" type="datetimeFigureOut">
              <a:rPr lang="en-US" smtClean="0"/>
              <a:t>3/7/18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3F616-22C5-D740-8067-83AF58375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060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r-Latn-C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r-Latn-CS" smtClean="0"/>
              <a:t>Click to edit Master text styles</a:t>
            </a:r>
          </a:p>
          <a:p>
            <a:pPr lvl="1"/>
            <a:r>
              <a:rPr lang="sr-Latn-CS" smtClean="0"/>
              <a:t>Second level</a:t>
            </a:r>
          </a:p>
          <a:p>
            <a:pPr lvl="2"/>
            <a:r>
              <a:rPr lang="sr-Latn-CS" smtClean="0"/>
              <a:t>Third level</a:t>
            </a:r>
          </a:p>
          <a:p>
            <a:pPr lvl="3"/>
            <a:r>
              <a:rPr lang="sr-Latn-CS" smtClean="0"/>
              <a:t>Fourth level</a:t>
            </a:r>
          </a:p>
          <a:p>
            <a:pPr lvl="4"/>
            <a:r>
              <a:rPr lang="sr-Latn-C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69A5F-78FF-C74E-9D8B-FCBD1AE3D73D}" type="datetimeFigureOut">
              <a:rPr lang="en-US" smtClean="0"/>
              <a:t>3/7/18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3F616-22C5-D740-8067-83AF58375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499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r-Latn-C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69A5F-78FF-C74E-9D8B-FCBD1AE3D73D}" type="datetimeFigureOut">
              <a:rPr lang="en-US" smtClean="0"/>
              <a:t>3/7/18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3F616-22C5-D740-8067-83AF58375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512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r-Latn-C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CS" smtClean="0"/>
              <a:t>Click to edit Master text styles</a:t>
            </a:r>
          </a:p>
          <a:p>
            <a:pPr lvl="1"/>
            <a:r>
              <a:rPr lang="sr-Latn-CS" smtClean="0"/>
              <a:t>Second level</a:t>
            </a:r>
          </a:p>
          <a:p>
            <a:pPr lvl="2"/>
            <a:r>
              <a:rPr lang="sr-Latn-CS" smtClean="0"/>
              <a:t>Third level</a:t>
            </a:r>
          </a:p>
          <a:p>
            <a:pPr lvl="3"/>
            <a:r>
              <a:rPr lang="sr-Latn-CS" smtClean="0"/>
              <a:t>Fourth level</a:t>
            </a:r>
          </a:p>
          <a:p>
            <a:pPr lvl="4"/>
            <a:r>
              <a:rPr lang="sr-Latn-C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69A5F-78FF-C74E-9D8B-FCBD1AE3D73D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3F616-22C5-D740-8067-83AF58375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286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Nuklearna</a:t>
            </a:r>
            <a:r>
              <a:rPr lang="en-US" dirty="0" smtClean="0"/>
              <a:t> energija u </a:t>
            </a:r>
            <a:r>
              <a:rPr lang="en-US" dirty="0" err="1" smtClean="0"/>
              <a:t>Strategiji</a:t>
            </a:r>
            <a:r>
              <a:rPr lang="en-US" dirty="0" smtClean="0"/>
              <a:t> razvoja energetike </a:t>
            </a:r>
            <a:r>
              <a:rPr lang="en-US" dirty="0" err="1" smtClean="0"/>
              <a:t>Republike</a:t>
            </a:r>
            <a:r>
              <a:rPr lang="en-US" dirty="0" smtClean="0"/>
              <a:t> </a:t>
            </a:r>
            <a:r>
              <a:rPr lang="en-US" dirty="0" err="1" smtClean="0"/>
              <a:t>Srbije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3551" y="4526511"/>
            <a:ext cx="8420912" cy="110822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Prof. </a:t>
            </a:r>
            <a:r>
              <a:rPr lang="en-US" sz="2800" dirty="0" err="1" smtClean="0"/>
              <a:t>dr</a:t>
            </a:r>
            <a:r>
              <a:rPr lang="en-US" sz="2800" dirty="0" smtClean="0"/>
              <a:t> Dejan </a:t>
            </a:r>
            <a:r>
              <a:rPr lang="en-US" sz="2800" dirty="0" err="1" smtClean="0"/>
              <a:t>Ivezić</a:t>
            </a:r>
            <a:endParaRPr lang="en-US" sz="2800" dirty="0" smtClean="0"/>
          </a:p>
          <a:p>
            <a:r>
              <a:rPr lang="en-US" sz="2800" dirty="0" smtClean="0"/>
              <a:t>Univerzitet u </a:t>
            </a:r>
            <a:r>
              <a:rPr lang="en-US" sz="2800" dirty="0" err="1" smtClean="0"/>
              <a:t>Beogradu</a:t>
            </a:r>
            <a:r>
              <a:rPr lang="en-US" sz="2800" dirty="0" smtClean="0"/>
              <a:t> – </a:t>
            </a:r>
            <a:r>
              <a:rPr lang="en-US" sz="2800" dirty="0" err="1" smtClean="0"/>
              <a:t>Rudarsko</a:t>
            </a:r>
            <a:r>
              <a:rPr lang="en-US" sz="2800" dirty="0" smtClean="0"/>
              <a:t>-geološki fakultet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120654" y="653097"/>
            <a:ext cx="70654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400" dirty="0" smtClean="0"/>
              <a:t> Međunarodna stručna konferencija</a:t>
            </a:r>
            <a:endParaRPr lang="hr-HR" sz="2400" dirty="0"/>
          </a:p>
          <a:p>
            <a:pPr algn="ctr"/>
            <a:r>
              <a:rPr lang="hr-HR" sz="2400" b="1" dirty="0"/>
              <a:t>“</a:t>
            </a:r>
            <a:r>
              <a:rPr lang="hr-HR" sz="2400" b="1" dirty="0" smtClean="0"/>
              <a:t>Trebaju li Srbiji nuklearke?”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685800" y="6098596"/>
            <a:ext cx="777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/>
          </a:p>
          <a:p>
            <a:pPr algn="ctr"/>
            <a:r>
              <a:rPr lang="en-US" dirty="0"/>
              <a:t> </a:t>
            </a:r>
            <a:r>
              <a:rPr lang="en-US" dirty="0" smtClean="0"/>
              <a:t>8. mart 2018. godine, UNS</a:t>
            </a:r>
            <a:r>
              <a:rPr lang="en-US" dirty="0"/>
              <a:t>-a, Knez </a:t>
            </a:r>
            <a:r>
              <a:rPr lang="en-US" dirty="0" err="1"/>
              <a:t>Mihailova</a:t>
            </a:r>
            <a:r>
              <a:rPr lang="en-US" dirty="0"/>
              <a:t> 6/3, Beograd </a:t>
            </a:r>
          </a:p>
        </p:txBody>
      </p:sp>
    </p:spTree>
    <p:extLst>
      <p:ext uri="{BB962C8B-B14F-4D97-AF65-F5344CB8AC3E}">
        <p14:creationId xmlns:p14="http://schemas.microsoft.com/office/powerpoint/2010/main" val="1535694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 </a:t>
            </a:r>
            <a:r>
              <a:rPr lang="en-US" sz="2400" b="1" dirty="0"/>
              <a:t>ZAKON </a:t>
            </a:r>
            <a:r>
              <a:rPr lang="en-US" sz="2400" b="1" dirty="0" smtClean="0"/>
              <a:t>O </a:t>
            </a:r>
            <a:r>
              <a:rPr lang="en-US" sz="2400" b="1" dirty="0"/>
              <a:t>ZABRANI </a:t>
            </a:r>
            <a:r>
              <a:rPr lang="en-US" sz="2400" b="1" dirty="0" smtClean="0"/>
              <a:t>IZGRADNJE NUKLEARNIH </a:t>
            </a:r>
            <a:r>
              <a:rPr lang="en-US" sz="2400" b="1" dirty="0"/>
              <a:t>ELEKTRANA U SAVEZNOJ REPUBLICI JUGOSLAVIJI </a:t>
            </a:r>
            <a:r>
              <a:rPr lang="en-US" sz="2400" dirty="0"/>
              <a:t>	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  <a:p>
            <a:r>
              <a:rPr lang="en-US" dirty="0" err="1" smtClean="0"/>
              <a:t>Zabranjuje</a:t>
            </a:r>
            <a:r>
              <a:rPr lang="en-US" dirty="0" smtClean="0"/>
              <a:t> </a:t>
            </a:r>
            <a:r>
              <a:rPr lang="en-US" dirty="0"/>
              <a:t>se izgradnja </a:t>
            </a:r>
            <a:r>
              <a:rPr lang="en-US" dirty="0" err="1"/>
              <a:t>nuklearnih</a:t>
            </a:r>
            <a:r>
              <a:rPr lang="en-US" dirty="0"/>
              <a:t> elektrana, postrojenja za </a:t>
            </a:r>
            <a:r>
              <a:rPr lang="en-US" dirty="0" err="1"/>
              <a:t>proizvodnju</a:t>
            </a:r>
            <a:r>
              <a:rPr lang="en-US" dirty="0"/>
              <a:t> </a:t>
            </a:r>
            <a:r>
              <a:rPr lang="en-US" dirty="0" err="1"/>
              <a:t>nuklearnog</a:t>
            </a:r>
            <a:r>
              <a:rPr lang="en-US" dirty="0"/>
              <a:t> goriva i postrojenja za </a:t>
            </a:r>
            <a:r>
              <a:rPr lang="en-US" dirty="0" err="1"/>
              <a:t>preradu</a:t>
            </a:r>
            <a:r>
              <a:rPr lang="en-US" dirty="0"/>
              <a:t> </a:t>
            </a:r>
            <a:r>
              <a:rPr lang="en-US" dirty="0" err="1"/>
              <a:t>isluženog</a:t>
            </a:r>
            <a:r>
              <a:rPr lang="en-US" dirty="0"/>
              <a:t> </a:t>
            </a:r>
            <a:r>
              <a:rPr lang="en-US" dirty="0" err="1"/>
              <a:t>nuklearnog</a:t>
            </a:r>
            <a:r>
              <a:rPr lang="en-US" dirty="0"/>
              <a:t> goriva za </a:t>
            </a:r>
            <a:r>
              <a:rPr lang="en-US" dirty="0" err="1"/>
              <a:t>nuklearne</a:t>
            </a:r>
            <a:r>
              <a:rPr lang="en-US" dirty="0"/>
              <a:t> elektrane u </a:t>
            </a:r>
            <a:r>
              <a:rPr lang="en-US" dirty="0" err="1"/>
              <a:t>Saveznoj</a:t>
            </a:r>
            <a:r>
              <a:rPr lang="en-US" dirty="0"/>
              <a:t> </a:t>
            </a:r>
            <a:r>
              <a:rPr lang="en-US" dirty="0" err="1"/>
              <a:t>Republici</a:t>
            </a:r>
            <a:r>
              <a:rPr lang="en-US" dirty="0"/>
              <a:t> </a:t>
            </a:r>
            <a:r>
              <a:rPr lang="en-US" dirty="0" err="1"/>
              <a:t>Jugoslaviji</a:t>
            </a:r>
            <a:r>
              <a:rPr lang="en-US" dirty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Zabrana </a:t>
            </a:r>
            <a:r>
              <a:rPr lang="en-US" dirty="0"/>
              <a:t>se odnosi na: donošenje </a:t>
            </a:r>
            <a:r>
              <a:rPr lang="en-US" dirty="0" err="1"/>
              <a:t>investicionih</a:t>
            </a:r>
            <a:r>
              <a:rPr lang="en-US" dirty="0"/>
              <a:t> odluka, izradu </a:t>
            </a:r>
            <a:r>
              <a:rPr lang="en-US" dirty="0" err="1"/>
              <a:t>investicionih</a:t>
            </a:r>
            <a:r>
              <a:rPr lang="en-US" dirty="0"/>
              <a:t> programa i </a:t>
            </a:r>
            <a:r>
              <a:rPr lang="en-US" dirty="0" err="1"/>
              <a:t>tehničke</a:t>
            </a:r>
            <a:r>
              <a:rPr lang="en-US" dirty="0"/>
              <a:t> </a:t>
            </a:r>
            <a:r>
              <a:rPr lang="en-US" dirty="0" err="1"/>
              <a:t>dokumentacije</a:t>
            </a:r>
            <a:r>
              <a:rPr lang="en-US" dirty="0"/>
              <a:t> za </a:t>
            </a:r>
            <a:r>
              <a:rPr lang="en-US" dirty="0" err="1"/>
              <a:t>izgradnju</a:t>
            </a:r>
            <a:r>
              <a:rPr lang="en-US" dirty="0"/>
              <a:t> </a:t>
            </a:r>
            <a:r>
              <a:rPr lang="en-US" dirty="0" err="1"/>
              <a:t>nuklearnih</a:t>
            </a:r>
            <a:r>
              <a:rPr lang="en-US" dirty="0"/>
              <a:t> elektrana, postrojenja za </a:t>
            </a:r>
            <a:r>
              <a:rPr lang="en-US" dirty="0" err="1"/>
              <a:t>proizvodnju</a:t>
            </a:r>
            <a:r>
              <a:rPr lang="en-US" dirty="0"/>
              <a:t> </a:t>
            </a:r>
            <a:r>
              <a:rPr lang="en-US" dirty="0" err="1"/>
              <a:t>nuklearnog</a:t>
            </a:r>
            <a:r>
              <a:rPr lang="en-US" dirty="0"/>
              <a:t> goriva i postrojenja za </a:t>
            </a:r>
            <a:r>
              <a:rPr lang="en-US" dirty="0" err="1"/>
              <a:t>preradu</a:t>
            </a:r>
            <a:r>
              <a:rPr lang="en-US" dirty="0"/>
              <a:t> </a:t>
            </a:r>
            <a:r>
              <a:rPr lang="en-US" dirty="0" err="1"/>
              <a:t>isluženog</a:t>
            </a:r>
            <a:r>
              <a:rPr lang="en-US" dirty="0"/>
              <a:t> goriva za </a:t>
            </a:r>
            <a:r>
              <a:rPr lang="en-US" dirty="0" err="1"/>
              <a:t>nuklearne</a:t>
            </a:r>
            <a:r>
              <a:rPr lang="en-US" dirty="0"/>
              <a:t> elektrane. </a:t>
            </a:r>
          </a:p>
          <a:p>
            <a:endParaRPr lang="cs-CZ" dirty="0" smtClean="0"/>
          </a:p>
          <a:p>
            <a:r>
              <a:rPr lang="cs-CZ" dirty="0" smtClean="0"/>
              <a:t>Odredbe </a:t>
            </a:r>
            <a:r>
              <a:rPr lang="cs-CZ" dirty="0" smtClean="0"/>
              <a:t>Zakona se ne </a:t>
            </a:r>
            <a:r>
              <a:rPr lang="cs-CZ" dirty="0"/>
              <a:t>odnose se na </a:t>
            </a:r>
            <a:r>
              <a:rPr lang="cs-CZ" dirty="0" err="1"/>
              <a:t>naučnoistraživačke</a:t>
            </a:r>
            <a:r>
              <a:rPr lang="cs-CZ" dirty="0"/>
              <a:t> i </a:t>
            </a:r>
            <a:r>
              <a:rPr lang="cs-CZ" dirty="0" err="1"/>
              <a:t>istraživačko-razvojne</a:t>
            </a:r>
            <a:r>
              <a:rPr lang="cs-CZ" dirty="0"/>
              <a:t> </a:t>
            </a:r>
            <a:r>
              <a:rPr lang="cs-CZ" dirty="0" err="1"/>
              <a:t>radove</a:t>
            </a:r>
            <a:r>
              <a:rPr lang="cs-CZ" dirty="0"/>
              <a:t>, </a:t>
            </a:r>
            <a:r>
              <a:rPr lang="cs-CZ" dirty="0" err="1"/>
              <a:t>rudarsko-geološke</a:t>
            </a:r>
            <a:r>
              <a:rPr lang="cs-CZ" dirty="0"/>
              <a:t> </a:t>
            </a:r>
            <a:r>
              <a:rPr lang="cs-CZ" dirty="0" err="1"/>
              <a:t>istražne</a:t>
            </a:r>
            <a:r>
              <a:rPr lang="cs-CZ" dirty="0"/>
              <a:t> </a:t>
            </a:r>
            <a:r>
              <a:rPr lang="cs-CZ" dirty="0" err="1"/>
              <a:t>radove</a:t>
            </a:r>
            <a:r>
              <a:rPr lang="cs-CZ" dirty="0"/>
              <a:t>, </a:t>
            </a:r>
            <a:r>
              <a:rPr lang="cs-CZ" dirty="0" err="1" smtClean="0"/>
              <a:t>geološko-</a:t>
            </a:r>
            <a:r>
              <a:rPr lang="cs-CZ" dirty="0" err="1"/>
              <a:t>seizmička</a:t>
            </a:r>
            <a:r>
              <a:rPr lang="cs-CZ" dirty="0"/>
              <a:t> istraživanja i obrazovanje </a:t>
            </a:r>
            <a:r>
              <a:rPr lang="cs-CZ" dirty="0" err="1"/>
              <a:t>kadrova</a:t>
            </a:r>
            <a:r>
              <a:rPr lang="cs-CZ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763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Energetski resursi i potencijali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9462"/>
          </a:xfrm>
        </p:spPr>
        <p:txBody>
          <a:bodyPr>
            <a:normAutofit/>
          </a:bodyPr>
          <a:lstStyle/>
          <a:p>
            <a:r>
              <a:rPr lang="sr-Latn-CS" sz="2400" dirty="0"/>
              <a:t>Republika Srbija ne raspolaže </a:t>
            </a:r>
            <a:r>
              <a:rPr lang="sr-Latn-CS" sz="2400" dirty="0" smtClean="0"/>
              <a:t>bilansnim rezervama </a:t>
            </a:r>
            <a:r>
              <a:rPr lang="sr-Latn-CS" sz="2400" dirty="0"/>
              <a:t>nuklearnih sirovina. </a:t>
            </a:r>
            <a:endParaRPr lang="sr-Latn-CS" sz="2400" dirty="0" smtClean="0"/>
          </a:p>
          <a:p>
            <a:endParaRPr lang="sr-Latn-CS" sz="2400" dirty="0" smtClean="0"/>
          </a:p>
          <a:p>
            <a:r>
              <a:rPr lang="sr-Latn-CS" sz="2400" dirty="0" smtClean="0"/>
              <a:t>Geološke </a:t>
            </a:r>
            <a:r>
              <a:rPr lang="sr-Latn-CS" sz="2400" dirty="0"/>
              <a:t>rezerve rude urana iznose oko 9,2 miliona tona, od čega su vanbilansne rezerve, detaljnijeg stepena istraženosti oko 2,6 miliona tona. </a:t>
            </a:r>
            <a:endParaRPr lang="sr-Latn-CS" sz="2400" dirty="0" smtClean="0"/>
          </a:p>
          <a:p>
            <a:endParaRPr lang="sr-Latn-CS" sz="2400" dirty="0" smtClean="0"/>
          </a:p>
          <a:p>
            <a:r>
              <a:rPr lang="sr-Latn-CS" sz="2400" dirty="0" smtClean="0"/>
              <a:t>Potencijalne </a:t>
            </a:r>
            <a:r>
              <a:rPr lang="sr-Latn-CS" sz="2400" dirty="0"/>
              <a:t>rezerve urana se procenjuju na oko 1.000 tona</a:t>
            </a:r>
            <a:r>
              <a:rPr lang="sr-Latn-C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525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Razvoj </a:t>
            </a:r>
            <a:r>
              <a:rPr lang="en-US" dirty="0" err="1" smtClean="0"/>
              <a:t>elektroenergetskog</a:t>
            </a:r>
            <a:r>
              <a:rPr lang="en-US" dirty="0" smtClean="0"/>
              <a:t> sektora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Latn-CS" dirty="0"/>
              <a:t>N</a:t>
            </a:r>
            <a:r>
              <a:rPr lang="sr-Latn-CS" dirty="0" smtClean="0"/>
              <a:t>e </a:t>
            </a:r>
            <a:r>
              <a:rPr lang="sr-Latn-CS" dirty="0"/>
              <a:t>postoji regulatorni i administrativni okvir koji bi regulisao izgradnju i rad nuklearnih </a:t>
            </a:r>
            <a:r>
              <a:rPr lang="sr-Latn-CS" dirty="0" smtClean="0"/>
              <a:t>elektrana, tretman visoko radioaktivnog otpada i istrošenog nuklearnog goriva. </a:t>
            </a:r>
          </a:p>
          <a:p>
            <a:r>
              <a:rPr lang="sr-Latn-CS" dirty="0" smtClean="0"/>
              <a:t>Ne </a:t>
            </a:r>
            <a:r>
              <a:rPr lang="sr-Latn-CS" dirty="0"/>
              <a:t>postoji ni naučni, ni stručni kadar koji bi pratio izgradnju i rad </a:t>
            </a:r>
            <a:r>
              <a:rPr lang="sr-Latn-CS" dirty="0" smtClean="0"/>
              <a:t>nukearnih </a:t>
            </a:r>
            <a:r>
              <a:rPr lang="sr-Latn-CS" dirty="0"/>
              <a:t>postrojenja, a prekinuto je i školovanje kadrova za potrebe nuklearne energetike. </a:t>
            </a:r>
            <a:endParaRPr lang="sr-Latn-CS" dirty="0" smtClean="0"/>
          </a:p>
          <a:p>
            <a:r>
              <a:rPr lang="sr-Latn-CS" dirty="0" smtClean="0"/>
              <a:t>Energija </a:t>
            </a:r>
            <a:r>
              <a:rPr lang="sr-Latn-CS" dirty="0"/>
              <a:t>na bazi uvoznih </a:t>
            </a:r>
            <a:r>
              <a:rPr lang="sr-Latn-CS" dirty="0" smtClean="0"/>
              <a:t>goriva (Nemačka, Francuska, V. Britanija, Rusija)</a:t>
            </a:r>
            <a:endParaRPr lang="sr-Latn-CS" dirty="0"/>
          </a:p>
          <a:p>
            <a:endParaRPr lang="sr-Latn-CS" dirty="0" smtClean="0"/>
          </a:p>
          <a:p>
            <a:endParaRPr lang="sr-Latn-CS" dirty="0"/>
          </a:p>
          <a:p>
            <a:r>
              <a:rPr lang="sr-Latn-CS" dirty="0" smtClean="0"/>
              <a:t>Izgradnju </a:t>
            </a:r>
            <a:r>
              <a:rPr lang="sr-Latn-CS" dirty="0"/>
              <a:t>nuklearnih elektrana kao mogućnost ne treba potpuno </a:t>
            </a:r>
            <a:r>
              <a:rPr lang="sr-Latn-CS" dirty="0" smtClean="0"/>
              <a:t>isključiti</a:t>
            </a:r>
            <a:endParaRPr lang="sr-Latn-CS" dirty="0"/>
          </a:p>
          <a:p>
            <a:endParaRPr lang="sr-Latn-CS" dirty="0" smtClean="0"/>
          </a:p>
          <a:p>
            <a:r>
              <a:rPr lang="sr-Latn-CS" dirty="0" smtClean="0"/>
              <a:t>Procena </a:t>
            </a:r>
            <a:r>
              <a:rPr lang="sr-Latn-CS" dirty="0"/>
              <a:t>je da bi 10-15 godina od trenutka ukidanja Zakona o zabrani izgradnje nuklearnih elektrana, bio minimalan neophodni period, za prevazilaženje svih pobrojanih problema i nedostataka, do početka eventualnog rada takvog postrojenja u Republici </a:t>
            </a:r>
            <a:r>
              <a:rPr lang="sr-Latn-CS" dirty="0" smtClean="0"/>
              <a:t>Srbiji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455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sr-Latn-CS" dirty="0" smtClean="0"/>
              <a:t>Razvoj posle 2030</a:t>
            </a:r>
            <a:r>
              <a:rPr lang="sr-Latn-CS" dirty="0"/>
              <a:t>. </a:t>
            </a:r>
            <a:r>
              <a:rPr lang="sr-Latn-CS" dirty="0" smtClean="0"/>
              <a:t>godine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4002808" cy="5237317"/>
          </a:xfrm>
        </p:spPr>
        <p:txBody>
          <a:bodyPr>
            <a:noAutofit/>
          </a:bodyPr>
          <a:lstStyle/>
          <a:p>
            <a:r>
              <a:rPr lang="sr-Latn-CS" sz="2400" dirty="0"/>
              <a:t>Za smanjenje emisije gasova sa efektom staklene bašte na nivou saopštenja „Mapa puta energetike do 2050. godine”, prema sada komercijalno raspoloživim tehnologijama pored još intenzivnijeg nivoa primene mera energetske efikasnosti i uvođenja OIE, bilo bi neophodno uvođenje i nuklearnih postrojenja u energetiku Republike Srbije. 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8700" y="1915824"/>
            <a:ext cx="4305300" cy="32893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119657" y="5205124"/>
            <a:ext cx="38003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dirty="0"/>
              <a:t>Promena specifične emisije </a:t>
            </a:r>
            <a:r>
              <a:rPr lang="sr-Latn-CS" dirty="0" smtClean="0"/>
              <a:t>CO</a:t>
            </a:r>
            <a:r>
              <a:rPr lang="sr-Latn-CS" baseline="-25000" dirty="0" smtClean="0"/>
              <a:t>2</a:t>
            </a:r>
            <a:r>
              <a:rPr lang="sr-Latn-CS" dirty="0" smtClean="0"/>
              <a:t> </a:t>
            </a:r>
            <a:r>
              <a:rPr lang="sr-Latn-CS" dirty="0"/>
              <a:t>iz elektroenergetskog sektora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59207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Projekcije</a:t>
            </a:r>
            <a:r>
              <a:rPr lang="en-US" dirty="0" smtClean="0"/>
              <a:t> </a:t>
            </a:r>
            <a:r>
              <a:rPr lang="en-US" dirty="0" err="1" smtClean="0"/>
              <a:t>potrošnje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386" y="1562100"/>
            <a:ext cx="6986849" cy="284828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71109" y="1419527"/>
            <a:ext cx="38535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CS" dirty="0"/>
              <a:t>Projekcija potrošnje električne energije</a:t>
            </a:r>
            <a:r>
              <a:rPr lang="en-US" dirty="0"/>
              <a:t>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472533"/>
              </p:ext>
            </p:extLst>
          </p:nvPr>
        </p:nvGraphicFramePr>
        <p:xfrm>
          <a:off x="201218" y="4705769"/>
          <a:ext cx="3362851" cy="175260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116190"/>
                <a:gridCol w="1134120"/>
                <a:gridCol w="111254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Godina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Potrošnja (</a:t>
                      </a:r>
                      <a:r>
                        <a:rPr lang="en-US" dirty="0" err="1" smtClean="0"/>
                        <a:t>GWh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Gubici (</a:t>
                      </a:r>
                      <a:r>
                        <a:rPr lang="en-US" dirty="0" err="1" smtClean="0"/>
                        <a:t>GWh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26.158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5.163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2015.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27.073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5.169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2016.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27.332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4.808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r="10158"/>
          <a:stretch/>
        </p:blipFill>
        <p:spPr>
          <a:xfrm>
            <a:off x="4042752" y="4939527"/>
            <a:ext cx="4860648" cy="1625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042752" y="4570195"/>
            <a:ext cx="49461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Isporuka i uvoz el. </a:t>
            </a:r>
            <a:r>
              <a:rPr lang="en-US" sz="1400" dirty="0"/>
              <a:t>e</a:t>
            </a:r>
            <a:r>
              <a:rPr lang="en-US" sz="1400" dirty="0" smtClean="0"/>
              <a:t>nergije (povlačenje 1.520 MW, 2018.-2024.) 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344592" y="6458369"/>
            <a:ext cx="1604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RZS,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669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870576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Novi </a:t>
            </a:r>
            <a:br>
              <a:rPr lang="en-US" dirty="0" smtClean="0"/>
            </a:br>
            <a:r>
              <a:rPr lang="en-US" dirty="0" smtClean="0"/>
              <a:t>kapaciteti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218" y="2218198"/>
            <a:ext cx="5090119" cy="276985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1267" y="35048"/>
            <a:ext cx="5044583" cy="276517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27589" y="4626966"/>
            <a:ext cx="6116411" cy="223103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98448" y="6488668"/>
            <a:ext cx="1329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AERS,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175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Hvala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dejan.ivezic@rgf.bg.ac.rs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772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425</Words>
  <Application>Microsoft Macintosh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Nuklearna energija u Strategiji razvoja energetike Republike Srbije</vt:lpstr>
      <vt:lpstr>  ZAKON O ZABRANI IZGRADNJE NUKLEARNIH ELEKTRANA U SAVEZNOJ REPUBLICI JUGOSLAVIJI   </vt:lpstr>
      <vt:lpstr>Energetski resursi i potencijali</vt:lpstr>
      <vt:lpstr>Razvoj elektroenergetskog sektora</vt:lpstr>
      <vt:lpstr>Razvoj posle 2030. godine</vt:lpstr>
      <vt:lpstr>Projekcije potrošnje</vt:lpstr>
      <vt:lpstr>Novi  kapaciteti</vt:lpstr>
      <vt:lpstr>Hvala …</vt:lpstr>
    </vt:vector>
  </TitlesOfParts>
  <Company>RGF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Nuklearna energija u Strategiji razvoja energetike Republike Srbije</dc:title>
  <dc:creator>Dejan Ivezic</dc:creator>
  <cp:lastModifiedBy>Dejan Ivezic</cp:lastModifiedBy>
  <cp:revision>15</cp:revision>
  <dcterms:created xsi:type="dcterms:W3CDTF">2018-03-06T12:24:42Z</dcterms:created>
  <dcterms:modified xsi:type="dcterms:W3CDTF">2018-03-07T13:14:58Z</dcterms:modified>
</cp:coreProperties>
</file>