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9" r:id="rId3"/>
    <p:sldId id="265" r:id="rId4"/>
    <p:sldId id="264" r:id="rId5"/>
    <p:sldId id="267" r:id="rId6"/>
    <p:sldId id="258" r:id="rId7"/>
    <p:sldId id="268" r:id="rId8"/>
    <p:sldId id="273" r:id="rId9"/>
    <p:sldId id="261" r:id="rId10"/>
    <p:sldId id="274" r:id="rId11"/>
    <p:sldId id="275" r:id="rId12"/>
    <p:sldId id="262" r:id="rId13"/>
    <p:sldId id="276" r:id="rId14"/>
  </p:sldIdLst>
  <p:sldSz cx="10826750" cy="8120063" type="B4ISO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514350" indent="-571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1030288" indent="-1158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547813" indent="-17621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2063750" indent="-23495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6" autoAdjust="0"/>
    <p:restoredTop sz="99858" autoAdjust="0"/>
  </p:normalViewPr>
  <p:slideViewPr>
    <p:cSldViewPr snapToGrid="0">
      <p:cViewPr>
        <p:scale>
          <a:sx n="100" d="100"/>
          <a:sy n="100" d="100"/>
        </p:scale>
        <p:origin x="-1284" y="-72"/>
      </p:cViewPr>
      <p:guideLst>
        <p:guide orient="horz" pos="2558"/>
        <p:guide pos="34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3344" y="1328909"/>
            <a:ext cx="8120063" cy="2826985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3344" y="4264913"/>
            <a:ext cx="8120063" cy="1960468"/>
          </a:xfrm>
        </p:spPr>
        <p:txBody>
          <a:bodyPr/>
          <a:lstStyle>
            <a:lvl1pPr marL="0" indent="0" algn="ctr">
              <a:buNone/>
              <a:defRPr sz="2700"/>
            </a:lvl1pPr>
            <a:lvl2pPr marL="516727" indent="0" algn="ctr">
              <a:buNone/>
              <a:defRPr sz="2300"/>
            </a:lvl2pPr>
            <a:lvl3pPr marL="1033455" indent="0" algn="ctr">
              <a:buNone/>
              <a:defRPr sz="2000"/>
            </a:lvl3pPr>
            <a:lvl4pPr marL="1550182" indent="0" algn="ctr">
              <a:buNone/>
              <a:defRPr sz="1800"/>
            </a:lvl4pPr>
            <a:lvl5pPr marL="2066910" indent="0" algn="ctr">
              <a:buNone/>
              <a:defRPr sz="1800"/>
            </a:lvl5pPr>
            <a:lvl6pPr marL="2583637" indent="0" algn="ctr">
              <a:buNone/>
              <a:defRPr sz="1800"/>
            </a:lvl6pPr>
            <a:lvl7pPr marL="3100365" indent="0" algn="ctr">
              <a:buNone/>
              <a:defRPr sz="1800"/>
            </a:lvl7pPr>
            <a:lvl8pPr marL="3617092" indent="0" algn="ctr">
              <a:buNone/>
              <a:defRPr sz="1800"/>
            </a:lvl8pPr>
            <a:lvl9pPr marL="413382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6A4C1-856B-4DC6-8D9C-FDA305C357C6}" type="datetimeFigureOut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94F0E-76F6-497B-B64F-8DCF5240D1CF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500518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A5B22-BBFC-413A-8226-945DBDA81F56}" type="datetimeFigureOut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0382F-2B13-4125-B1CB-4DF5036856D1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085833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7893" y="432318"/>
            <a:ext cx="2334518" cy="68813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4339" y="432318"/>
            <a:ext cx="6868220" cy="68813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7F8A3-1DC6-448D-9B03-7D3EEBA26785}" type="datetimeFigureOut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B01A0-3041-45BB-901B-7608AF0FB0C8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873499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D6D59-9AA0-4C84-8A50-548FAED6F355}" type="datetimeFigureOut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CAD43-E032-4B51-B756-89A5B524EE08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300783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700" y="2024379"/>
            <a:ext cx="9338072" cy="3377720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700" y="5434054"/>
            <a:ext cx="9338072" cy="1776263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51672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0334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550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6691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8363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1003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170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3382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5E562-EE2C-4B6A-885D-3467C4753233}" type="datetimeFigureOut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FFAF6-82F9-4967-8585-660E03D2DC14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803255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4339" y="2161591"/>
            <a:ext cx="4601369" cy="51521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1043" y="2161591"/>
            <a:ext cx="4601369" cy="51521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AFB03-36B7-4BCC-A8B1-28DF0C9D6AEA}" type="datetimeFigureOut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4D4DF-FA70-41B2-B468-FD992A4A3F68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2028503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50" y="432320"/>
            <a:ext cx="9338072" cy="156950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5750" y="1990544"/>
            <a:ext cx="4580222" cy="97553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6727" indent="0">
              <a:buNone/>
              <a:defRPr sz="2300" b="1"/>
            </a:lvl2pPr>
            <a:lvl3pPr marL="1033455" indent="0">
              <a:buNone/>
              <a:defRPr sz="2000" b="1"/>
            </a:lvl3pPr>
            <a:lvl4pPr marL="1550182" indent="0">
              <a:buNone/>
              <a:defRPr sz="1800" b="1"/>
            </a:lvl4pPr>
            <a:lvl5pPr marL="2066910" indent="0">
              <a:buNone/>
              <a:defRPr sz="1800" b="1"/>
            </a:lvl5pPr>
            <a:lvl6pPr marL="2583637" indent="0">
              <a:buNone/>
              <a:defRPr sz="1800" b="1"/>
            </a:lvl6pPr>
            <a:lvl7pPr marL="3100365" indent="0">
              <a:buNone/>
              <a:defRPr sz="1800" b="1"/>
            </a:lvl7pPr>
            <a:lvl8pPr marL="3617092" indent="0">
              <a:buNone/>
              <a:defRPr sz="1800" b="1"/>
            </a:lvl8pPr>
            <a:lvl9pPr marL="413382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750" y="2966078"/>
            <a:ext cx="4580222" cy="43626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1043" y="1990544"/>
            <a:ext cx="4602779" cy="97553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6727" indent="0">
              <a:buNone/>
              <a:defRPr sz="2300" b="1"/>
            </a:lvl2pPr>
            <a:lvl3pPr marL="1033455" indent="0">
              <a:buNone/>
              <a:defRPr sz="2000" b="1"/>
            </a:lvl3pPr>
            <a:lvl4pPr marL="1550182" indent="0">
              <a:buNone/>
              <a:defRPr sz="1800" b="1"/>
            </a:lvl4pPr>
            <a:lvl5pPr marL="2066910" indent="0">
              <a:buNone/>
              <a:defRPr sz="1800" b="1"/>
            </a:lvl5pPr>
            <a:lvl6pPr marL="2583637" indent="0">
              <a:buNone/>
              <a:defRPr sz="1800" b="1"/>
            </a:lvl6pPr>
            <a:lvl7pPr marL="3100365" indent="0">
              <a:buNone/>
              <a:defRPr sz="1800" b="1"/>
            </a:lvl7pPr>
            <a:lvl8pPr marL="3617092" indent="0">
              <a:buNone/>
              <a:defRPr sz="1800" b="1"/>
            </a:lvl8pPr>
            <a:lvl9pPr marL="413382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1043" y="2966078"/>
            <a:ext cx="4602779" cy="43626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0522E-132B-484A-820C-0DE74BB20A3C}" type="datetimeFigureOut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FB0E8-4128-4742-8426-2CCA17DB0DA3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103413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8A445-164F-4865-97BC-F101C3666198}" type="datetimeFigureOut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6408F-B402-44FF-B980-18DC9D8A03FF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40281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9B81D-EC46-410B-9DF0-1FF4C17A1D0F}" type="datetimeFigureOut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ABAD1-E0D1-424B-8D32-7180E105876F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3127317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50" y="541338"/>
            <a:ext cx="3491909" cy="1894681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779" y="1169140"/>
            <a:ext cx="5481043" cy="577050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50" y="2436019"/>
            <a:ext cx="3491909" cy="4513026"/>
          </a:xfrm>
        </p:spPr>
        <p:txBody>
          <a:bodyPr/>
          <a:lstStyle>
            <a:lvl1pPr marL="0" indent="0">
              <a:buNone/>
              <a:defRPr sz="1800"/>
            </a:lvl1pPr>
            <a:lvl2pPr marL="516727" indent="0">
              <a:buNone/>
              <a:defRPr sz="1600"/>
            </a:lvl2pPr>
            <a:lvl3pPr marL="1033455" indent="0">
              <a:buNone/>
              <a:defRPr sz="1400"/>
            </a:lvl3pPr>
            <a:lvl4pPr marL="1550182" indent="0">
              <a:buNone/>
              <a:defRPr sz="1100"/>
            </a:lvl4pPr>
            <a:lvl5pPr marL="2066910" indent="0">
              <a:buNone/>
              <a:defRPr sz="1100"/>
            </a:lvl5pPr>
            <a:lvl6pPr marL="2583637" indent="0">
              <a:buNone/>
              <a:defRPr sz="1100"/>
            </a:lvl6pPr>
            <a:lvl7pPr marL="3100365" indent="0">
              <a:buNone/>
              <a:defRPr sz="1100"/>
            </a:lvl7pPr>
            <a:lvl8pPr marL="3617092" indent="0">
              <a:buNone/>
              <a:defRPr sz="1100"/>
            </a:lvl8pPr>
            <a:lvl9pPr marL="413382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6C899-99C3-4A14-82E0-E1EA313B5AFD}" type="datetimeFigureOut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389DB-D039-4F4C-96E7-279D054066CB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4033564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50" y="541338"/>
            <a:ext cx="3491909" cy="1894681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02779" y="1169140"/>
            <a:ext cx="5481043" cy="5770508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16727" indent="0">
              <a:buNone/>
              <a:defRPr sz="3200"/>
            </a:lvl2pPr>
            <a:lvl3pPr marL="1033455" indent="0">
              <a:buNone/>
              <a:defRPr sz="2700"/>
            </a:lvl3pPr>
            <a:lvl4pPr marL="1550182" indent="0">
              <a:buNone/>
              <a:defRPr sz="2300"/>
            </a:lvl4pPr>
            <a:lvl5pPr marL="2066910" indent="0">
              <a:buNone/>
              <a:defRPr sz="2300"/>
            </a:lvl5pPr>
            <a:lvl6pPr marL="2583637" indent="0">
              <a:buNone/>
              <a:defRPr sz="2300"/>
            </a:lvl6pPr>
            <a:lvl7pPr marL="3100365" indent="0">
              <a:buNone/>
              <a:defRPr sz="2300"/>
            </a:lvl7pPr>
            <a:lvl8pPr marL="3617092" indent="0">
              <a:buNone/>
              <a:defRPr sz="2300"/>
            </a:lvl8pPr>
            <a:lvl9pPr marL="4133820" indent="0">
              <a:buNone/>
              <a:defRPr sz="23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50" y="2436019"/>
            <a:ext cx="3491909" cy="4513026"/>
          </a:xfrm>
        </p:spPr>
        <p:txBody>
          <a:bodyPr/>
          <a:lstStyle>
            <a:lvl1pPr marL="0" indent="0">
              <a:buNone/>
              <a:defRPr sz="1800"/>
            </a:lvl1pPr>
            <a:lvl2pPr marL="516727" indent="0">
              <a:buNone/>
              <a:defRPr sz="1600"/>
            </a:lvl2pPr>
            <a:lvl3pPr marL="1033455" indent="0">
              <a:buNone/>
              <a:defRPr sz="1400"/>
            </a:lvl3pPr>
            <a:lvl4pPr marL="1550182" indent="0">
              <a:buNone/>
              <a:defRPr sz="1100"/>
            </a:lvl4pPr>
            <a:lvl5pPr marL="2066910" indent="0">
              <a:buNone/>
              <a:defRPr sz="1100"/>
            </a:lvl5pPr>
            <a:lvl6pPr marL="2583637" indent="0">
              <a:buNone/>
              <a:defRPr sz="1100"/>
            </a:lvl6pPr>
            <a:lvl7pPr marL="3100365" indent="0">
              <a:buNone/>
              <a:defRPr sz="1100"/>
            </a:lvl7pPr>
            <a:lvl8pPr marL="3617092" indent="0">
              <a:buNone/>
              <a:defRPr sz="1100"/>
            </a:lvl8pPr>
            <a:lvl9pPr marL="413382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4C9B9-E6BA-4A7D-9F00-EB9E0C17D313}" type="datetimeFigureOut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21D83-4082-46DD-8802-0C06E6198B76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601094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44538" y="431800"/>
            <a:ext cx="93376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345" tIns="51673" rIns="103345" bIns="5167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44538" y="2162175"/>
            <a:ext cx="9337675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345" tIns="51673" rIns="103345" bIns="516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r-Latn-RS" smtClean="0"/>
              <a:t>Click to edit Master text styles</a:t>
            </a:r>
          </a:p>
          <a:p>
            <a:pPr lvl="1"/>
            <a:r>
              <a:rPr lang="en-US" altLang="sr-Latn-RS" smtClean="0"/>
              <a:t>Second level</a:t>
            </a:r>
          </a:p>
          <a:p>
            <a:pPr lvl="2"/>
            <a:r>
              <a:rPr lang="en-US" altLang="sr-Latn-RS" smtClean="0"/>
              <a:t>Third level</a:t>
            </a:r>
          </a:p>
          <a:p>
            <a:pPr lvl="3"/>
            <a:r>
              <a:rPr lang="en-US" altLang="sr-Latn-RS" smtClean="0"/>
              <a:t>Fourth level</a:t>
            </a:r>
          </a:p>
          <a:p>
            <a:pPr lvl="4"/>
            <a:r>
              <a:rPr lang="en-US" altLang="sr-Latn-R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4538" y="7526338"/>
            <a:ext cx="2435225" cy="431800"/>
          </a:xfrm>
          <a:prstGeom prst="rect">
            <a:avLst/>
          </a:prstGeom>
        </p:spPr>
        <p:txBody>
          <a:bodyPr vert="horz" lIns="103345" tIns="51673" rIns="103345" bIns="51673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7CBA8C-18DC-4B5B-806A-15D3BFAB7499}" type="datetimeFigureOut">
              <a:rPr lang="en-US"/>
              <a:pPr>
                <a:defRPr/>
              </a:pPr>
              <a:t>4/11/2018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6163" y="7526338"/>
            <a:ext cx="3654425" cy="431800"/>
          </a:xfrm>
          <a:prstGeom prst="rect">
            <a:avLst/>
          </a:prstGeom>
        </p:spPr>
        <p:txBody>
          <a:bodyPr vert="horz" lIns="103345" tIns="51673" rIns="103345" bIns="51673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6988" y="7526338"/>
            <a:ext cx="2435225" cy="431800"/>
          </a:xfrm>
          <a:prstGeom prst="rect">
            <a:avLst/>
          </a:prstGeom>
        </p:spPr>
        <p:txBody>
          <a:bodyPr vert="horz" wrap="square" lIns="103345" tIns="51673" rIns="103345" bIns="51673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898989"/>
                </a:solidFill>
                <a:cs typeface="+mn-cs"/>
              </a:defRPr>
            </a:lvl1pPr>
          </a:lstStyle>
          <a:p>
            <a:pPr>
              <a:defRPr/>
            </a:pPr>
            <a:fld id="{8B8BCBAE-1D62-406C-ACC0-439C50159287}" type="slidenum">
              <a:rPr lang="en-US" altLang="sr-Latn-RS"/>
              <a:pPr>
                <a:defRPr/>
              </a:pPr>
              <a:t>‹#›</a:t>
            </a:fld>
            <a:endParaRPr lang="en-US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 Light" pitchFamily="34" charset="0"/>
        </a:defRPr>
      </a:lvl5pPr>
      <a:lvl6pPr marL="51672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 Light" pitchFamily="34" charset="0"/>
        </a:defRPr>
      </a:lvl6pPr>
      <a:lvl7pPr marL="1033455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 Light" pitchFamily="34" charset="0"/>
        </a:defRPr>
      </a:lvl7pPr>
      <a:lvl8pPr marL="155018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 Light" pitchFamily="34" charset="0"/>
        </a:defRPr>
      </a:lvl8pPr>
      <a:lvl9pPr marL="206691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 Light" pitchFamily="34" charset="0"/>
        </a:defRPr>
      </a:lvl9pPr>
    </p:titleStyle>
    <p:bodyStyle>
      <a:lvl1pPr marL="257175" indent="-257175" algn="l" rtl="0" eaLnBrk="0" fontAlgn="base" hangingPunct="0">
        <a:lnSpc>
          <a:spcPct val="90000"/>
        </a:lnSpc>
        <a:spcBef>
          <a:spcPts val="1125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74700" indent="-257175" algn="l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90638" indent="-257175" algn="l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08163" indent="-257175" algn="l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324100" indent="-257175" algn="l" rtl="0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842001" indent="-258364" algn="l" defTabSz="1033455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58728" indent="-258364" algn="l" defTabSz="1033455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75456" indent="-258364" algn="l" defTabSz="1033455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92183" indent="-258364" algn="l" defTabSz="1033455" rtl="0" eaLnBrk="1" latinLnBrk="0" hangingPunct="1">
        <a:lnSpc>
          <a:spcPct val="90000"/>
        </a:lnSpc>
        <a:spcBef>
          <a:spcPts val="56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3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6727" algn="l" defTabSz="1033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3455" algn="l" defTabSz="1033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0182" algn="l" defTabSz="1033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6910" algn="l" defTabSz="1033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637" algn="l" defTabSz="1033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00365" algn="l" defTabSz="1033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7092" algn="l" defTabSz="1033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33820" algn="l" defTabSz="10334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package" Target="../embeddings/Microsoft_Word_Document1.docx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Microsoft_Excel_Chart2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4" Type="http://schemas.openxmlformats.org/officeDocument/2006/relationships/oleObject" Target="../embeddings/Microsoft_Excel_Chart1.xls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314325"/>
            <a:ext cx="19558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1"/>
          <p:cNvSpPr>
            <a:spLocks noGrp="1"/>
          </p:cNvSpPr>
          <p:nvPr>
            <p:ph type="ctrTitle"/>
          </p:nvPr>
        </p:nvSpPr>
        <p:spPr>
          <a:xfrm>
            <a:off x="723900" y="1228725"/>
            <a:ext cx="9534525" cy="4943475"/>
          </a:xfrm>
        </p:spPr>
        <p:txBody>
          <a:bodyPr/>
          <a:lstStyle/>
          <a:p>
            <a:pPr eaLnBrk="1" hangingPunct="1"/>
            <a:r>
              <a:rPr lang="en-GB" altLang="en-US" sz="3200" smtClean="0">
                <a:latin typeface="Arial" charset="0"/>
                <a:cs typeface="Arial" charset="0"/>
              </a:rPr>
              <a:t/>
            </a:r>
            <a:br>
              <a:rPr lang="en-GB" altLang="en-US" sz="3200" smtClean="0">
                <a:latin typeface="Arial" charset="0"/>
                <a:cs typeface="Arial" charset="0"/>
              </a:rPr>
            </a:br>
            <a:r>
              <a:rPr lang="en-GB" altLang="en-US" sz="3200" smtClean="0">
                <a:latin typeface="Arial" charset="0"/>
                <a:cs typeface="Arial" charset="0"/>
              </a:rPr>
              <a:t/>
            </a:r>
            <a:br>
              <a:rPr lang="en-GB" altLang="en-US" sz="3200" smtClean="0">
                <a:latin typeface="Arial" charset="0"/>
                <a:cs typeface="Arial" charset="0"/>
              </a:rPr>
            </a:br>
            <a:r>
              <a:rPr lang="en-GB" altLang="en-US" sz="3200" smtClean="0">
                <a:latin typeface="Arial" charset="0"/>
                <a:cs typeface="Arial" charset="0"/>
              </a:rPr>
              <a:t/>
            </a:r>
            <a:br>
              <a:rPr lang="en-GB" altLang="en-US" sz="3200" smtClean="0">
                <a:latin typeface="Arial" charset="0"/>
                <a:cs typeface="Arial" charset="0"/>
              </a:rPr>
            </a:br>
            <a:r>
              <a:rPr lang="en-GB" altLang="en-US" sz="3200" smtClean="0">
                <a:latin typeface="Arial" charset="0"/>
                <a:cs typeface="Arial" charset="0"/>
              </a:rPr>
              <a:t/>
            </a:r>
            <a:br>
              <a:rPr lang="en-GB" altLang="en-US" sz="3200" smtClean="0">
                <a:latin typeface="Arial" charset="0"/>
                <a:cs typeface="Arial" charset="0"/>
              </a:rPr>
            </a:br>
            <a:r>
              <a:rPr lang="en-GB" altLang="en-US" sz="3200" smtClean="0">
                <a:latin typeface="Arial" charset="0"/>
                <a:cs typeface="Arial" charset="0"/>
              </a:rPr>
              <a:t/>
            </a:r>
            <a:br>
              <a:rPr lang="en-GB" altLang="en-US" sz="3200" smtClean="0">
                <a:latin typeface="Arial" charset="0"/>
                <a:cs typeface="Arial" charset="0"/>
              </a:rPr>
            </a:br>
            <a:r>
              <a:rPr lang="en-GB" altLang="en-US" sz="3200" smtClean="0">
                <a:latin typeface="Arial" charset="0"/>
                <a:cs typeface="Arial" charset="0"/>
              </a:rPr>
              <a:t/>
            </a:r>
            <a:br>
              <a:rPr lang="en-GB" altLang="en-US" sz="3200" smtClean="0">
                <a:latin typeface="Arial" charset="0"/>
                <a:cs typeface="Arial" charset="0"/>
              </a:rPr>
            </a:br>
            <a:r>
              <a:rPr lang="sr-Latn-ME" altLang="en-US" sz="3200" smtClean="0">
                <a:latin typeface="Arial" charset="0"/>
                <a:cs typeface="Arial" charset="0"/>
              </a:rPr>
              <a:t/>
            </a:r>
            <a:br>
              <a:rPr lang="sr-Latn-ME" altLang="en-US" sz="3200" smtClean="0">
                <a:latin typeface="Arial" charset="0"/>
                <a:cs typeface="Arial" charset="0"/>
              </a:rPr>
            </a:br>
            <a:r>
              <a:rPr lang="sr-Latn-ME" altLang="en-US" sz="3200" smtClean="0">
                <a:latin typeface="Arial" charset="0"/>
                <a:cs typeface="Arial" charset="0"/>
              </a:rPr>
              <a:t/>
            </a:r>
            <a:br>
              <a:rPr lang="sr-Latn-ME" altLang="en-US" sz="3200" smtClean="0">
                <a:latin typeface="Arial" charset="0"/>
                <a:cs typeface="Arial" charset="0"/>
              </a:rPr>
            </a:br>
            <a:r>
              <a:rPr lang="sr-Latn-ME" altLang="en-US" sz="3200" smtClean="0">
                <a:latin typeface="Arial" charset="0"/>
                <a:cs typeface="Arial" charset="0"/>
              </a:rPr>
              <a:t/>
            </a:r>
            <a:br>
              <a:rPr lang="sr-Latn-ME" altLang="en-US" sz="3200" smtClean="0">
                <a:latin typeface="Arial" charset="0"/>
                <a:cs typeface="Arial" charset="0"/>
              </a:rPr>
            </a:br>
            <a:r>
              <a:rPr lang="sr-Latn-ME" altLang="en-US" sz="3200" smtClean="0">
                <a:latin typeface="Arial" charset="0"/>
                <a:cs typeface="Arial" charset="0"/>
              </a:rPr>
              <a:t/>
            </a:r>
            <a:br>
              <a:rPr lang="sr-Latn-ME" altLang="en-US" sz="3200" smtClean="0">
                <a:latin typeface="Arial" charset="0"/>
                <a:cs typeface="Arial" charset="0"/>
              </a:rPr>
            </a:br>
            <a:r>
              <a:rPr lang="sr-Latn-ME" altLang="en-US" sz="3200" smtClean="0">
                <a:latin typeface="Arial" charset="0"/>
                <a:cs typeface="Arial" charset="0"/>
              </a:rPr>
              <a:t/>
            </a:r>
            <a:br>
              <a:rPr lang="sr-Latn-ME" altLang="en-US" sz="3200" smtClean="0">
                <a:latin typeface="Arial" charset="0"/>
                <a:cs typeface="Arial" charset="0"/>
              </a:rPr>
            </a:br>
            <a:r>
              <a:rPr lang="sr-Latn-ME" altLang="en-US" sz="3200" smtClean="0">
                <a:latin typeface="Arial" charset="0"/>
                <a:cs typeface="Arial" charset="0"/>
              </a:rPr>
              <a:t/>
            </a:r>
            <a:br>
              <a:rPr lang="sr-Latn-ME" altLang="en-US" sz="3200" smtClean="0">
                <a:latin typeface="Arial" charset="0"/>
                <a:cs typeface="Arial" charset="0"/>
              </a:rPr>
            </a:br>
            <a:r>
              <a:rPr lang="sr-Latn-ME" altLang="en-US" sz="3200" smtClean="0">
                <a:latin typeface="Arial" charset="0"/>
                <a:cs typeface="Arial" charset="0"/>
              </a:rPr>
              <a:t/>
            </a:r>
            <a:br>
              <a:rPr lang="sr-Latn-ME" altLang="en-US" sz="3200" smtClean="0">
                <a:latin typeface="Arial" charset="0"/>
                <a:cs typeface="Arial" charset="0"/>
              </a:rPr>
            </a:br>
            <a:r>
              <a:rPr lang="sr-Latn-ME" altLang="en-US" sz="3200" smtClean="0">
                <a:latin typeface="Arial" charset="0"/>
                <a:cs typeface="Arial" charset="0"/>
              </a:rPr>
              <a:t/>
            </a:r>
            <a:br>
              <a:rPr lang="sr-Latn-ME" altLang="en-US" sz="3200" smtClean="0">
                <a:latin typeface="Arial" charset="0"/>
                <a:cs typeface="Arial" charset="0"/>
              </a:rPr>
            </a:br>
            <a:r>
              <a:rPr lang="sr-Latn-ME" altLang="en-US" sz="3200" smtClean="0">
                <a:latin typeface="Arial" charset="0"/>
                <a:cs typeface="Arial" charset="0"/>
              </a:rPr>
              <a:t/>
            </a:r>
            <a:br>
              <a:rPr lang="sr-Latn-ME" altLang="en-US" sz="3200" smtClean="0">
                <a:latin typeface="Arial" charset="0"/>
                <a:cs typeface="Arial" charset="0"/>
              </a:rPr>
            </a:br>
            <a:r>
              <a:rPr lang="sr-Latn-ME" altLang="en-US" sz="3200" smtClean="0">
                <a:latin typeface="Arial" charset="0"/>
                <a:cs typeface="Arial" charset="0"/>
              </a:rPr>
              <a:t/>
            </a:r>
            <a:br>
              <a:rPr lang="sr-Latn-ME" altLang="en-US" sz="3200" smtClean="0">
                <a:latin typeface="Arial" charset="0"/>
                <a:cs typeface="Arial" charset="0"/>
              </a:rPr>
            </a:br>
            <a:r>
              <a:rPr lang="sr-Latn-ME" altLang="en-US" sz="3200" smtClean="0">
                <a:latin typeface="Arial" charset="0"/>
                <a:cs typeface="Arial" charset="0"/>
              </a:rPr>
              <a:t/>
            </a:r>
            <a:br>
              <a:rPr lang="sr-Latn-ME" altLang="en-US" sz="3200" smtClean="0">
                <a:latin typeface="Arial" charset="0"/>
                <a:cs typeface="Arial" charset="0"/>
              </a:rPr>
            </a:br>
            <a:r>
              <a:rPr lang="sr-Latn-ME" altLang="en-US" sz="3200" smtClean="0">
                <a:latin typeface="Arial" charset="0"/>
                <a:cs typeface="Arial" charset="0"/>
              </a:rPr>
              <a:t/>
            </a:r>
            <a:br>
              <a:rPr lang="sr-Latn-ME" altLang="en-US" sz="3200" smtClean="0">
                <a:latin typeface="Arial" charset="0"/>
                <a:cs typeface="Arial" charset="0"/>
              </a:rPr>
            </a:br>
            <a:r>
              <a:rPr lang="sr-Latn-ME" altLang="en-US" sz="3200" smtClean="0">
                <a:latin typeface="Arial" charset="0"/>
                <a:cs typeface="Arial" charset="0"/>
              </a:rPr>
              <a:t/>
            </a:r>
            <a:br>
              <a:rPr lang="sr-Latn-ME" altLang="en-US" sz="3200" smtClean="0">
                <a:latin typeface="Arial" charset="0"/>
                <a:cs typeface="Arial" charset="0"/>
              </a:rPr>
            </a:br>
            <a:r>
              <a:rPr lang="sr-Latn-ME" altLang="en-US" sz="3200" smtClean="0">
                <a:latin typeface="Arial" charset="0"/>
                <a:cs typeface="Arial" charset="0"/>
              </a:rPr>
              <a:t/>
            </a:r>
            <a:br>
              <a:rPr lang="sr-Latn-ME" altLang="en-US" sz="3200" smtClean="0">
                <a:latin typeface="Arial" charset="0"/>
                <a:cs typeface="Arial" charset="0"/>
              </a:rPr>
            </a:br>
            <a:r>
              <a:rPr lang="sr-Latn-ME" altLang="en-US" sz="3200" smtClean="0">
                <a:latin typeface="Arial" charset="0"/>
                <a:cs typeface="Arial" charset="0"/>
              </a:rPr>
              <a:t/>
            </a:r>
            <a:br>
              <a:rPr lang="sr-Latn-ME" altLang="en-US" sz="3200" smtClean="0">
                <a:latin typeface="Arial" charset="0"/>
                <a:cs typeface="Arial" charset="0"/>
              </a:rPr>
            </a:br>
            <a:r>
              <a:rPr lang="sr-Latn-ME" altLang="en-US" sz="3200" smtClean="0">
                <a:latin typeface="Arial" charset="0"/>
                <a:cs typeface="Arial" charset="0"/>
              </a:rPr>
              <a:t/>
            </a:r>
            <a:br>
              <a:rPr lang="sr-Latn-ME" altLang="en-US" sz="3200" smtClean="0">
                <a:latin typeface="Arial" charset="0"/>
                <a:cs typeface="Arial" charset="0"/>
              </a:rPr>
            </a:br>
            <a:r>
              <a:rPr lang="sr-Latn-ME" altLang="en-US" sz="3200" smtClean="0">
                <a:latin typeface="Arial" charset="0"/>
                <a:cs typeface="Arial" charset="0"/>
              </a:rPr>
              <a:t/>
            </a:r>
            <a:br>
              <a:rPr lang="sr-Latn-ME" altLang="en-US" sz="3200" smtClean="0">
                <a:latin typeface="Arial" charset="0"/>
                <a:cs typeface="Arial" charset="0"/>
              </a:rPr>
            </a:br>
            <a:r>
              <a:rPr lang="en-GB" altLang="en-US" sz="3200" smtClean="0">
                <a:latin typeface="Arial" charset="0"/>
                <a:cs typeface="Arial" charset="0"/>
              </a:rPr>
              <a:t/>
            </a:r>
            <a:br>
              <a:rPr lang="en-GB" altLang="en-US" sz="3200" smtClean="0">
                <a:latin typeface="Arial" charset="0"/>
                <a:cs typeface="Arial" charset="0"/>
              </a:rPr>
            </a:br>
            <a:r>
              <a:rPr lang="sr-Latn-ME" altLang="en-US" sz="3200" smtClean="0">
                <a:latin typeface="Arial" charset="0"/>
                <a:cs typeface="Arial" charset="0"/>
              </a:rPr>
              <a:t>ENERGETIKA  CRNE  GORE</a:t>
            </a:r>
            <a:r>
              <a:rPr lang="en-GB" altLang="en-US" sz="3200" smtClean="0">
                <a:latin typeface="Arial" charset="0"/>
                <a:cs typeface="Arial" charset="0"/>
              </a:rPr>
              <a:t/>
            </a:r>
            <a:br>
              <a:rPr lang="en-GB" altLang="en-US" sz="3200" smtClean="0">
                <a:latin typeface="Arial" charset="0"/>
                <a:cs typeface="Arial" charset="0"/>
              </a:rPr>
            </a:br>
            <a:r>
              <a:rPr lang="en-GB" altLang="en-US" sz="3200" smtClean="0">
                <a:latin typeface="Arial" charset="0"/>
                <a:cs typeface="Arial" charset="0"/>
              </a:rPr>
              <a:t/>
            </a:r>
            <a:br>
              <a:rPr lang="en-GB" altLang="en-US" sz="3200" smtClean="0">
                <a:latin typeface="Arial" charset="0"/>
                <a:cs typeface="Arial" charset="0"/>
              </a:rPr>
            </a:br>
            <a:r>
              <a:rPr lang="en-GB" altLang="en-US" sz="3200" smtClean="0">
                <a:latin typeface="Arial" charset="0"/>
                <a:cs typeface="Arial" charset="0"/>
              </a:rPr>
              <a:t>PLJEV</a:t>
            </a:r>
            <a:r>
              <a:rPr lang="sr-Latn-RS" altLang="en-US" sz="3200" smtClean="0">
                <a:latin typeface="Arial" charset="0"/>
                <a:cs typeface="Arial" charset="0"/>
              </a:rPr>
              <a:t>ALJSKI  </a:t>
            </a:r>
            <a:br>
              <a:rPr lang="sr-Latn-RS" altLang="en-US" sz="3200" smtClean="0">
                <a:latin typeface="Arial" charset="0"/>
                <a:cs typeface="Arial" charset="0"/>
              </a:rPr>
            </a:br>
            <a:r>
              <a:rPr lang="sr-Latn-RS" altLang="en-US" sz="3200" smtClean="0">
                <a:latin typeface="Arial" charset="0"/>
                <a:cs typeface="Arial" charset="0"/>
              </a:rPr>
              <a:t>TERMOENERGETSKI  KOMPLEKS</a:t>
            </a:r>
            <a:r>
              <a:rPr lang="sr-Latn-ME" altLang="en-US" sz="3200" smtClean="0">
                <a:latin typeface="Arial" charset="0"/>
                <a:cs typeface="Arial" charset="0"/>
              </a:rPr>
              <a:t/>
            </a:r>
            <a:br>
              <a:rPr lang="sr-Latn-ME" altLang="en-US" sz="3200" smtClean="0">
                <a:latin typeface="Arial" charset="0"/>
                <a:cs typeface="Arial" charset="0"/>
              </a:rPr>
            </a:br>
            <a:r>
              <a:rPr lang="sr-Latn-ME" altLang="en-US" sz="3200" smtClean="0">
                <a:latin typeface="Arial" charset="0"/>
                <a:cs typeface="Arial" charset="0"/>
              </a:rPr>
              <a:t/>
            </a:r>
            <a:br>
              <a:rPr lang="sr-Latn-ME" altLang="en-US" sz="3200" smtClean="0">
                <a:latin typeface="Arial" charset="0"/>
                <a:cs typeface="Arial" charset="0"/>
              </a:rPr>
            </a:br>
            <a:r>
              <a:rPr lang="sr-Latn-ME" altLang="en-US" sz="3200" smtClean="0">
                <a:latin typeface="Arial" charset="0"/>
                <a:cs typeface="Arial" charset="0"/>
              </a:rPr>
              <a:t/>
            </a:r>
            <a:br>
              <a:rPr lang="sr-Latn-ME" altLang="en-US" sz="3200" smtClean="0">
                <a:latin typeface="Arial" charset="0"/>
                <a:cs typeface="Arial" charset="0"/>
              </a:rPr>
            </a:br>
            <a:r>
              <a:rPr lang="sr-Latn-ME" altLang="en-US" sz="2800" i="1" smtClean="0">
                <a:latin typeface="Arial" charset="0"/>
                <a:cs typeface="Arial" charset="0"/>
              </a:rPr>
              <a:t>Tema:   Stanje u sektoru uglja u Crnoj Gori</a:t>
            </a:r>
            <a:br>
              <a:rPr lang="sr-Latn-ME" altLang="en-US" sz="2800" i="1" smtClean="0">
                <a:latin typeface="Arial" charset="0"/>
                <a:cs typeface="Arial" charset="0"/>
              </a:rPr>
            </a:br>
            <a:r>
              <a:rPr lang="sr-Latn-ME" altLang="en-US" sz="2800" i="1" smtClean="0">
                <a:latin typeface="Arial" charset="0"/>
                <a:cs typeface="Arial" charset="0"/>
              </a:rPr>
              <a:t> i planovi za budućnost</a:t>
            </a:r>
            <a:br>
              <a:rPr lang="sr-Latn-ME" altLang="en-US" sz="2800" i="1" smtClean="0">
                <a:latin typeface="Arial" charset="0"/>
                <a:cs typeface="Arial" charset="0"/>
              </a:rPr>
            </a:br>
            <a:r>
              <a:rPr lang="sr-Latn-ME" altLang="en-US" sz="2800" i="1" smtClean="0">
                <a:latin typeface="Arial" charset="0"/>
                <a:cs typeface="Arial" charset="0"/>
              </a:rPr>
              <a:t/>
            </a:r>
            <a:br>
              <a:rPr lang="sr-Latn-ME" altLang="en-US" sz="2800" i="1" smtClean="0">
                <a:latin typeface="Arial" charset="0"/>
                <a:cs typeface="Arial" charset="0"/>
              </a:rPr>
            </a:br>
            <a:r>
              <a:rPr lang="sr-Latn-ME" altLang="en-US" sz="2800" i="1" smtClean="0">
                <a:latin typeface="Arial" charset="0"/>
                <a:cs typeface="Arial" charset="0"/>
              </a:rPr>
              <a:t/>
            </a:r>
            <a:br>
              <a:rPr lang="sr-Latn-ME" altLang="en-US" sz="2800" i="1" smtClean="0">
                <a:latin typeface="Arial" charset="0"/>
                <a:cs typeface="Arial" charset="0"/>
              </a:rPr>
            </a:br>
            <a:endParaRPr lang="en-US" altLang="en-US" sz="2800" i="1" smtClean="0">
              <a:latin typeface="Arial" charset="0"/>
              <a:cs typeface="Arial" charset="0"/>
            </a:endParaRPr>
          </a:p>
        </p:txBody>
      </p:sp>
      <p:sp>
        <p:nvSpPr>
          <p:cNvPr id="2052" name="Subtitle 2"/>
          <p:cNvSpPr>
            <a:spLocks noGrp="1"/>
          </p:cNvSpPr>
          <p:nvPr>
            <p:ph type="subTitle" idx="1"/>
          </p:nvPr>
        </p:nvSpPr>
        <p:spPr>
          <a:xfrm>
            <a:off x="1354138" y="6124575"/>
            <a:ext cx="8120062" cy="581025"/>
          </a:xfrm>
        </p:spPr>
        <p:txBody>
          <a:bodyPr/>
          <a:lstStyle/>
          <a:p>
            <a:pPr eaLnBrk="1" hangingPunct="1"/>
            <a:endParaRPr lang="en-GB" altLang="en-US" smtClean="0"/>
          </a:p>
          <a:p>
            <a:pPr eaLnBrk="1" hangingPunct="1"/>
            <a:r>
              <a:rPr lang="en-GB" altLang="en-US" smtClean="0"/>
              <a:t>April</a:t>
            </a:r>
            <a:r>
              <a:rPr lang="sr-Latn-ME" altLang="en-US" smtClean="0"/>
              <a:t>, 201</a:t>
            </a:r>
            <a:r>
              <a:rPr lang="en-GB" altLang="en-US" smtClean="0"/>
              <a:t>8</a:t>
            </a:r>
            <a:r>
              <a:rPr lang="sr-Latn-ME" altLang="en-US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238250" y="431800"/>
            <a:ext cx="8843963" cy="615950"/>
          </a:xfrm>
        </p:spPr>
        <p:txBody>
          <a:bodyPr/>
          <a:lstStyle/>
          <a:p>
            <a:r>
              <a:rPr lang="en-US" altLang="en-US" sz="1800" b="1" smtClean="0">
                <a:latin typeface="Arial" charset="0"/>
                <a:cs typeface="Arial" charset="0"/>
              </a:rPr>
              <a:t/>
            </a:r>
            <a:br>
              <a:rPr lang="en-US" altLang="en-US" sz="1800" b="1" smtClean="0">
                <a:latin typeface="Arial" charset="0"/>
                <a:cs typeface="Arial" charset="0"/>
              </a:rPr>
            </a:br>
            <a:r>
              <a:rPr lang="en-US" altLang="en-US" sz="2000" smtClean="0">
                <a:latin typeface="Arial" charset="0"/>
                <a:cs typeface="Arial" charset="0"/>
              </a:rPr>
              <a:t>RUDNIK MRKOG UGLJA – </a:t>
            </a:r>
            <a:r>
              <a:rPr lang="sr-Latn-ME" altLang="en-US" sz="2000" smtClean="0">
                <a:latin typeface="Arial" charset="0"/>
                <a:cs typeface="Arial" charset="0"/>
              </a:rPr>
              <a:t>BERAN</a:t>
            </a:r>
            <a:r>
              <a:rPr lang="en-US" altLang="en-US" sz="2000" smtClean="0">
                <a:latin typeface="Arial" charset="0"/>
                <a:cs typeface="Arial" charset="0"/>
              </a:rPr>
              <a:t>E</a:t>
            </a:r>
            <a:r>
              <a:rPr lang="sr-Latn-RS" altLang="en-US" sz="2000" smtClean="0">
                <a:latin typeface="Arial" charset="0"/>
                <a:cs typeface="Arial" charset="0"/>
              </a:rPr>
              <a:t/>
            </a:r>
            <a:br>
              <a:rPr lang="sr-Latn-RS" altLang="en-US" sz="2000" smtClean="0">
                <a:latin typeface="Arial" charset="0"/>
                <a:cs typeface="Arial" charset="0"/>
              </a:rPr>
            </a:br>
            <a:r>
              <a:rPr lang="sr-Latn-RS" altLang="en-US" sz="2000" smtClean="0">
                <a:latin typeface="Arial" charset="0"/>
                <a:cs typeface="Arial" charset="0"/>
              </a:rPr>
              <a:t>ležište mrkog uglja „Petnjik“</a:t>
            </a:r>
            <a:r>
              <a:rPr lang="sr-Latn-ME" altLang="en-US" sz="1800" b="1" smtClean="0">
                <a:latin typeface="Arial" charset="0"/>
                <a:cs typeface="Arial" charset="0"/>
              </a:rPr>
              <a:t/>
            </a:r>
            <a:br>
              <a:rPr lang="sr-Latn-ME" altLang="en-US" sz="1800" b="1" smtClean="0">
                <a:latin typeface="Arial" charset="0"/>
                <a:cs typeface="Arial" charset="0"/>
              </a:rPr>
            </a:br>
            <a:endParaRPr lang="en-US" altLang="en-US" sz="1800" smtClean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3450" y="1323975"/>
            <a:ext cx="4057650" cy="6429375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Rudnik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sr-Latn-RS" sz="1200" dirty="0" smtClean="0">
                <a:latin typeface="Arial" pitchFamily="34" charset="0"/>
                <a:cs typeface="Arial" pitchFamily="34" charset="0"/>
              </a:rPr>
              <a:t>Berane otvoren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60-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tih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godina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pro</a:t>
            </a:r>
            <a:r>
              <a:rPr lang="sr-Latn-RS" sz="1200" dirty="0" smtClean="0">
                <a:latin typeface="Arial" pitchFamily="34" charset="0"/>
                <a:cs typeface="Arial" pitchFamily="34" charset="0"/>
              </a:rPr>
              <a:t>š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log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vijeka</a:t>
            </a:r>
            <a:endParaRPr lang="sr-Latn-RS" sz="1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US" sz="800" dirty="0" smtClean="0"/>
          </a:p>
          <a:p>
            <a:pPr>
              <a:spcBef>
                <a:spcPts val="0"/>
              </a:spcBef>
              <a:defRPr/>
            </a:pPr>
            <a:r>
              <a:rPr lang="en-US" sz="1200" dirty="0" err="1">
                <a:latin typeface="Arial" pitchFamily="34" charset="0"/>
                <a:cs typeface="Arial" pitchFamily="34" charset="0"/>
              </a:rPr>
              <a:t>P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odzemna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eksploatacija</a:t>
            </a:r>
            <a:r>
              <a:rPr lang="sr-Latn-RS" sz="1200" dirty="0" smtClean="0">
                <a:latin typeface="Arial" pitchFamily="34" charset="0"/>
                <a:cs typeface="Arial" pitchFamily="34" charset="0"/>
              </a:rPr>
              <a:t> odvija se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dubini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od 200m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ležištu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mrkog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uglja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„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Petnjik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“</a:t>
            </a:r>
            <a:endParaRPr lang="sr-Latn-RS" sz="1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sr-Latn-RS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spcBef>
                <a:spcPts val="0"/>
              </a:spcBef>
              <a:defRPr/>
            </a:pPr>
            <a:r>
              <a:rPr lang="sr-Latn-RS" sz="12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reostale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bilanse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rezerve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uglja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sz="12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21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miliona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sr-Latn-RS" sz="1200" dirty="0" smtClean="0">
                <a:latin typeface="Arial" pitchFamily="34" charset="0"/>
                <a:cs typeface="Arial" pitchFamily="34" charset="0"/>
              </a:rPr>
              <a:t>ona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Geološke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rezerve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beranskog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ugljenog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basena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procjenj</a:t>
            </a:r>
            <a:r>
              <a:rPr lang="sr-Latn-RS" sz="1200" dirty="0" smtClean="0">
                <a:latin typeface="Arial" pitchFamily="34" charset="0"/>
                <a:cs typeface="Arial" pitchFamily="34" charset="0"/>
              </a:rPr>
              <a:t>uju se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oko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156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miliona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tona</a:t>
            </a:r>
            <a:endParaRPr lang="sr-Latn-RS" sz="1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en-US" sz="800" dirty="0"/>
          </a:p>
          <a:p>
            <a:pPr>
              <a:spcBef>
                <a:spcPts val="0"/>
              </a:spcBef>
              <a:defRPr/>
            </a:pPr>
            <a:r>
              <a:rPr lang="sr-Latn-RS" sz="1200" dirty="0" smtClean="0">
                <a:latin typeface="Arial" pitchFamily="34" charset="0"/>
                <a:cs typeface="Arial" pitchFamily="34" charset="0"/>
              </a:rPr>
              <a:t>Od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2014.godine </a:t>
            </a:r>
            <a:r>
              <a:rPr lang="sr-Latn-RS" sz="1200" dirty="0" smtClean="0">
                <a:latin typeface="Arial" pitchFamily="34" charset="0"/>
                <a:cs typeface="Arial" pitchFamily="34" charset="0"/>
              </a:rPr>
              <a:t>u vlasništvu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Metalfer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iz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Sremske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Mitrovice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. </a:t>
            </a:r>
            <a:r>
              <a:rPr lang="sr-Latn-RS" sz="1200" dirty="0" smtClean="0">
                <a:latin typeface="Arial" pitchFamily="34" charset="0"/>
                <a:cs typeface="Arial" pitchFamily="34" charset="0"/>
              </a:rPr>
              <a:t>Proizvodnja u Rudniku p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okre</a:t>
            </a:r>
            <a:r>
              <a:rPr lang="sr-Latn-RS" sz="1200" dirty="0" smtClean="0">
                <a:latin typeface="Arial" pitchFamily="34" charset="0"/>
                <a:cs typeface="Arial" pitchFamily="34" charset="0"/>
              </a:rPr>
              <a:t>nuta 2015. god.,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nakon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više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od 13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godina</a:t>
            </a:r>
            <a:r>
              <a:rPr lang="sr-Latn-RS" sz="1200" dirty="0" smtClean="0">
                <a:latin typeface="Arial" pitchFamily="34" charset="0"/>
                <a:cs typeface="Arial" pitchFamily="34" charset="0"/>
              </a:rPr>
              <a:t>, od tada investirano p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reko</a:t>
            </a:r>
            <a:r>
              <a:rPr lang="sr-Latn-RS" sz="1200" dirty="0" smtClean="0">
                <a:latin typeface="Arial" pitchFamily="34" charset="0"/>
                <a:cs typeface="Arial" pitchFamily="34" charset="0"/>
              </a:rPr>
              <a:t> 4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miliona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sz="1200" dirty="0">
                <a:latin typeface="Arial" pitchFamily="34" charset="0"/>
                <a:cs typeface="Arial" pitchFamily="34" charset="0"/>
              </a:rPr>
              <a:t>€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sr-Latn-RS" sz="1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en-US" sz="800" dirty="0"/>
          </a:p>
          <a:p>
            <a:pPr>
              <a:spcBef>
                <a:spcPts val="0"/>
              </a:spcBef>
              <a:defRPr/>
            </a:pP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Rudnik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radi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u 3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smjene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sa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oko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160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zapo</a:t>
            </a:r>
            <a:r>
              <a:rPr lang="sr-Latn-RS" sz="1200" dirty="0" smtClean="0">
                <a:latin typeface="Arial" pitchFamily="34" charset="0"/>
                <a:cs typeface="Arial" pitchFamily="34" charset="0"/>
              </a:rPr>
              <a:t>slenih</a:t>
            </a:r>
          </a:p>
          <a:p>
            <a:pPr>
              <a:spcBef>
                <a:spcPts val="0"/>
              </a:spcBef>
              <a:defRPr/>
            </a:pPr>
            <a:endParaRPr lang="sr-Latn-RS" sz="800" dirty="0" smtClean="0"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sr-Latn-RS" sz="1200" dirty="0" smtClean="0">
                <a:latin typeface="Arial" pitchFamily="34" charset="0"/>
                <a:cs typeface="Arial" pitchFamily="34" charset="0"/>
              </a:rPr>
              <a:t>Mjesečnim obim eksploatacije </a:t>
            </a:r>
            <a:r>
              <a:rPr lang="sr-Latn-RS" sz="1200" dirty="0">
                <a:latin typeface="Arial" pitchFamily="34" charset="0"/>
                <a:cs typeface="Arial" pitchFamily="34" charset="0"/>
              </a:rPr>
              <a:t>-</a:t>
            </a:r>
            <a:r>
              <a:rPr lang="sr-Latn-R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6.000</a:t>
            </a:r>
            <a:r>
              <a:rPr lang="sr-Latn-R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t </a:t>
            </a:r>
            <a:r>
              <a:rPr lang="sr-Latn-RS" sz="1200" dirty="0" smtClean="0">
                <a:latin typeface="Arial" pitchFamily="34" charset="0"/>
                <a:cs typeface="Arial" pitchFamily="34" charset="0"/>
              </a:rPr>
              <a:t>uglja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sr-Latn-RS" sz="1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sr-Latn-RS" sz="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sr-Latn-RS" sz="1200" dirty="0" smtClean="0">
                <a:latin typeface="Arial" pitchFamily="34" charset="0"/>
                <a:cs typeface="Arial" pitchFamily="34" charset="0"/>
              </a:rPr>
              <a:t>Plasman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uglja</a:t>
            </a:r>
            <a:r>
              <a:rPr lang="sr-Latn-RS" sz="1200" dirty="0" smtClean="0">
                <a:latin typeface="Arial" pitchFamily="34" charset="0"/>
                <a:cs typeface="Arial" pitchFamily="34" charset="0"/>
              </a:rPr>
              <a:t>: najveći dio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u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TE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Pljevlja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krupne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frakcije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lokalnom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tržištu</a:t>
            </a:r>
            <a:endParaRPr lang="sr-Latn-RS" sz="1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sr-Latn-RS" sz="1000" dirty="0" smtClean="0"/>
          </a:p>
          <a:p>
            <a:pPr>
              <a:spcBef>
                <a:spcPts val="0"/>
              </a:spcBef>
              <a:defRPr/>
            </a:pPr>
            <a:endParaRPr lang="sr-Latn-RS" sz="1000" dirty="0" smtClean="0"/>
          </a:p>
          <a:p>
            <a:pPr>
              <a:spcBef>
                <a:spcPts val="0"/>
              </a:spcBef>
              <a:defRPr/>
            </a:pPr>
            <a:endParaRPr lang="en-US" sz="1000" dirty="0"/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Pravci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razvoja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Rudnika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sr-Latn-RS" sz="1000" dirty="0" smtClean="0"/>
          </a:p>
          <a:p>
            <a:pPr>
              <a:spcBef>
                <a:spcPts val="0"/>
              </a:spcBef>
              <a:defRPr/>
            </a:pPr>
            <a:r>
              <a:rPr lang="sr-Latn-RS" sz="1200" dirty="0" err="1">
                <a:latin typeface="Arial" pitchFamily="34" charset="0"/>
                <a:cs typeface="Arial" pitchFamily="34" charset="0"/>
              </a:rPr>
              <a:t>K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ompletna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mehanizacija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modernizacija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procesa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proizvodnje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uglja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sr-Latn-RS" sz="1200" dirty="0" smtClean="0">
                <a:latin typeface="Arial" pitchFamily="34" charset="0"/>
                <a:cs typeface="Arial" pitchFamily="34" charset="0"/>
              </a:rPr>
              <a:t>– sa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dodatn</a:t>
            </a:r>
            <a:r>
              <a:rPr lang="sr-Latn-RS" sz="1200" dirty="0" smtClean="0">
                <a:latin typeface="Arial" pitchFamily="34" charset="0"/>
                <a:cs typeface="Arial" pitchFamily="34" charset="0"/>
              </a:rPr>
              <a:t>im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investira</a:t>
            </a:r>
            <a:r>
              <a:rPr lang="sr-Latn-RS" sz="1200" dirty="0" smtClean="0">
                <a:latin typeface="Arial" pitchFamily="34" charset="0"/>
                <a:cs typeface="Arial" pitchFamily="34" charset="0"/>
              </a:rPr>
              <a:t>njem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preko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4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miliona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eura</a:t>
            </a:r>
            <a:r>
              <a:rPr lang="sr-Latn-RS" sz="1200" dirty="0" smtClean="0">
                <a:latin typeface="Arial" pitchFamily="34" charset="0"/>
                <a:cs typeface="Arial" pitchFamily="34" charset="0"/>
              </a:rPr>
              <a:t>. Po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stepeno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povećanje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proizvodnje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sa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75.000</a:t>
            </a:r>
            <a:r>
              <a:rPr lang="sr-Latn-R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t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uglja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između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150 i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200.000</a:t>
            </a:r>
            <a:r>
              <a:rPr lang="sr-Latn-R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t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poslije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2020</a:t>
            </a:r>
            <a:r>
              <a:rPr lang="sr-Latn-RS" sz="12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godine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izgradnj</a:t>
            </a:r>
            <a:r>
              <a:rPr lang="sr-Latn-RS" sz="12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niskopa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za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kontinualan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transport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uglja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iz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jame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površinu</a:t>
            </a:r>
            <a:r>
              <a:rPr lang="sr-Latn-RS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sr-Latn-RS" sz="1200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oboljšane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uslova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rada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i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sigurnosti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radu</a:t>
            </a:r>
            <a:r>
              <a:rPr lang="sr-Latn-RS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spcBef>
                <a:spcPts val="0"/>
              </a:spcBef>
              <a:defRPr/>
            </a:pPr>
            <a:endParaRPr lang="sr-Latn-RS" sz="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sr-Latn-RS" sz="1200" dirty="0" smtClean="0">
                <a:latin typeface="Arial" pitchFamily="34" charset="0"/>
                <a:cs typeface="Arial" pitchFamily="34" charset="0"/>
              </a:rPr>
              <a:t>Povoljnija  i konkurentnija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proizvodna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cijena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uglja</a:t>
            </a:r>
            <a:r>
              <a:rPr lang="sr-Latn-RS" sz="12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sr-Latn-RS" sz="1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sr-Latn-RS" sz="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sr-Latn-RS" sz="12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zgradnj</a:t>
            </a:r>
            <a:r>
              <a:rPr lang="sr-Latn-RS" sz="1200" b="1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cs typeface="Arial" pitchFamily="34" charset="0"/>
              </a:rPr>
              <a:t>termoenergetskog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cs typeface="Arial" pitchFamily="34" charset="0"/>
              </a:rPr>
              <a:t>objekta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cs typeface="Arial" pitchFamily="34" charset="0"/>
              </a:rPr>
              <a:t>na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cs typeface="Arial" pitchFamily="34" charset="0"/>
              </a:rPr>
              <a:t>teritoriji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cs typeface="Arial" pitchFamily="34" charset="0"/>
              </a:rPr>
              <a:t>opštine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Berane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snage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60 MW</a:t>
            </a:r>
            <a:r>
              <a:rPr lang="sr-Latn-R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12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1200" b="1" dirty="0" err="1" smtClean="0">
                <a:latin typeface="Arial" pitchFamily="34" charset="0"/>
                <a:cs typeface="Arial" pitchFamily="34" charset="0"/>
              </a:rPr>
              <a:t>predviđen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cs typeface="Arial" pitchFamily="34" charset="0"/>
              </a:rPr>
              <a:t>Glavnim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cs typeface="Arial" pitchFamily="34" charset="0"/>
              </a:rPr>
              <a:t>urbanističkim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cs typeface="Arial" pitchFamily="34" charset="0"/>
              </a:rPr>
              <a:t>planom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cs typeface="Arial" pitchFamily="34" charset="0"/>
              </a:rPr>
              <a:t>Crne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Gore</a:t>
            </a:r>
            <a:r>
              <a:rPr lang="sr-Latn-RS" sz="1200" b="1" dirty="0" smtClean="0">
                <a:latin typeface="Arial" pitchFamily="34" charset="0"/>
                <a:cs typeface="Arial" pitchFamily="34" charset="0"/>
              </a:rPr>
              <a:t>).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b="1" dirty="0"/>
              <a:t> </a:t>
            </a:r>
          </a:p>
          <a:p>
            <a:pPr>
              <a:defRPr/>
            </a:pP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3" t="-2567" r="8395" b="2567"/>
          <a:stretch>
            <a:fillRect/>
          </a:stretch>
        </p:blipFill>
        <p:spPr>
          <a:xfrm>
            <a:off x="5256213" y="1285875"/>
            <a:ext cx="5326062" cy="3495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269" name="Object 4"/>
          <p:cNvGraphicFramePr>
            <a:graphicFrameLocks noChangeAspect="1"/>
          </p:cNvGraphicFramePr>
          <p:nvPr/>
        </p:nvGraphicFramePr>
        <p:xfrm>
          <a:off x="5172075" y="4791075"/>
          <a:ext cx="5578475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name="Document" r:id="rId5" imgW="5930938" imgH="1196196" progId="Word.Document.12">
                  <p:embed/>
                </p:oleObj>
              </mc:Choice>
              <mc:Fallback>
                <p:oleObj name="Document" r:id="rId5" imgW="5930938" imgH="1196196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075" y="4791075"/>
                        <a:ext cx="5578475" cy="112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709613" y="962025"/>
            <a:ext cx="4538662" cy="6380163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sr-Latn-RS" sz="1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sr-Latn-RS" sz="1200" dirty="0" smtClean="0">
                <a:latin typeface="Arial" pitchFamily="34" charset="0"/>
                <a:cs typeface="Arial" pitchFamily="34" charset="0"/>
              </a:rPr>
              <a:t>Pored ležišta „Petnjik“ u okviru beranskog ugljenog basena potrvđene su i bilansne rezerve uglja ležišta „Police“ i „Zagorje“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pl-PL" sz="1200" b="1" dirty="0" smtClean="0">
                <a:latin typeface="Arial" pitchFamily="34" charset="0"/>
                <a:cs typeface="Arial" pitchFamily="34" charset="0"/>
              </a:rPr>
              <a:t>Ležište „Police“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pl-PL" sz="1200" dirty="0" smtClean="0">
                <a:latin typeface="Arial" pitchFamily="34" charset="0"/>
                <a:cs typeface="Arial" pitchFamily="34" charset="0"/>
              </a:rPr>
              <a:t>Elaboratom nadležnog organa  (stanje 31.12.1975. god.) utvrđene su rezerve samo na dijelu ležišta sela Dragosava</a:t>
            </a:r>
            <a:r>
              <a:rPr lang="sr-Latn-RS" sz="12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0" indent="0">
              <a:buFont typeface="Arial" charset="0"/>
              <a:buNone/>
              <a:defRPr/>
            </a:pPr>
            <a:endParaRPr lang="sr-Latn-RS" sz="1200" dirty="0" smtClean="0"/>
          </a:p>
          <a:p>
            <a:pPr marL="0" indent="0">
              <a:buFont typeface="Arial" charset="0"/>
              <a:buNone/>
              <a:defRPr/>
            </a:pPr>
            <a:endParaRPr lang="sr-Latn-RS" sz="1200" dirty="0" smtClean="0"/>
          </a:p>
          <a:p>
            <a:pPr>
              <a:defRPr/>
            </a:pPr>
            <a:endParaRPr lang="sr-Latn-RS" sz="1200" b="1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it-IT" sz="1200" b="1" dirty="0" smtClean="0">
                <a:latin typeface="Arial" pitchFamily="34" charset="0"/>
                <a:cs typeface="Arial" pitchFamily="34" charset="0"/>
              </a:rPr>
              <a:t>Ležište „Zagorje“</a:t>
            </a:r>
            <a:endParaRPr lang="sr-Latn-RS" sz="12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it-IT" sz="1200" dirty="0" smtClean="0">
                <a:latin typeface="Arial" pitchFamily="34" charset="0"/>
                <a:cs typeface="Arial" pitchFamily="34" charset="0"/>
              </a:rPr>
              <a:t>Elaboratom iz 1970. godine  utvrđene su rezerve u iznosu:</a:t>
            </a:r>
            <a:endParaRPr lang="sr-Latn-RS" sz="12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sr-Latn-RS" sz="1200" dirty="0" smtClean="0"/>
          </a:p>
          <a:p>
            <a:pPr marL="0" indent="0">
              <a:buFont typeface="Arial" charset="0"/>
              <a:buNone/>
              <a:defRPr/>
            </a:pPr>
            <a:endParaRPr lang="sr-Latn-RS" sz="1200" dirty="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  <a:defRPr/>
            </a:pPr>
            <a:endParaRPr lang="sr-Latn-RS" sz="1200" dirty="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1200" dirty="0" err="1" smtClean="0">
                <a:latin typeface="Arial" charset="0"/>
                <a:cs typeface="Arial" charset="0"/>
              </a:rPr>
              <a:t>Studiju</a:t>
            </a:r>
            <a:r>
              <a:rPr lang="en-US" sz="1200" dirty="0" smtClean="0">
                <a:latin typeface="Arial" charset="0"/>
                <a:cs typeface="Arial" charset="0"/>
              </a:rPr>
              <a:t> </a:t>
            </a:r>
            <a:r>
              <a:rPr lang="en-US" sz="1200" dirty="0" err="1" smtClean="0">
                <a:latin typeface="Arial" charset="0"/>
                <a:cs typeface="Arial" charset="0"/>
              </a:rPr>
              <a:t>izvodljivosti</a:t>
            </a:r>
            <a:r>
              <a:rPr lang="en-US" sz="1200" dirty="0" smtClean="0">
                <a:latin typeface="Arial" charset="0"/>
                <a:cs typeface="Arial" charset="0"/>
              </a:rPr>
              <a:t> </a:t>
            </a:r>
            <a:r>
              <a:rPr lang="en-US" sz="1200" dirty="0" err="1" smtClean="0">
                <a:latin typeface="Arial" charset="0"/>
                <a:cs typeface="Arial" charset="0"/>
              </a:rPr>
              <a:t>Rudnika</a:t>
            </a:r>
            <a:r>
              <a:rPr lang="en-US" sz="1200" dirty="0" smtClean="0">
                <a:latin typeface="Arial" charset="0"/>
                <a:cs typeface="Arial" charset="0"/>
              </a:rPr>
              <a:t> </a:t>
            </a:r>
            <a:r>
              <a:rPr lang="en-US" sz="1200" dirty="0" err="1" smtClean="0">
                <a:latin typeface="Arial" charset="0"/>
                <a:cs typeface="Arial" charset="0"/>
              </a:rPr>
              <a:t>Berane</a:t>
            </a:r>
            <a:r>
              <a:rPr lang="en-US" sz="1200" dirty="0" smtClean="0">
                <a:latin typeface="Arial" charset="0"/>
                <a:cs typeface="Arial" charset="0"/>
              </a:rPr>
              <a:t> </a:t>
            </a:r>
            <a:r>
              <a:rPr lang="en-US" sz="1200" dirty="0" err="1" smtClean="0">
                <a:latin typeface="Arial" charset="0"/>
                <a:cs typeface="Arial" charset="0"/>
              </a:rPr>
              <a:t>sa</a:t>
            </a:r>
            <a:r>
              <a:rPr lang="en-US" sz="1200" dirty="0" smtClean="0">
                <a:latin typeface="Arial" charset="0"/>
                <a:cs typeface="Arial" charset="0"/>
              </a:rPr>
              <a:t> TE </a:t>
            </a:r>
            <a:r>
              <a:rPr lang="en-US" sz="1200" dirty="0" err="1" smtClean="0">
                <a:latin typeface="Arial" charset="0"/>
                <a:cs typeface="Arial" charset="0"/>
              </a:rPr>
              <a:t>blokom</a:t>
            </a:r>
            <a:r>
              <a:rPr lang="en-US" sz="1200" dirty="0" smtClean="0">
                <a:latin typeface="Arial" charset="0"/>
                <a:cs typeface="Arial" charset="0"/>
              </a:rPr>
              <a:t> </a:t>
            </a:r>
            <a:r>
              <a:rPr lang="en-US" sz="1200" dirty="0" err="1" smtClean="0">
                <a:latin typeface="Arial" charset="0"/>
                <a:cs typeface="Arial" charset="0"/>
              </a:rPr>
              <a:t>zasnovanu</a:t>
            </a:r>
            <a:r>
              <a:rPr lang="en-US" sz="1200" dirty="0" smtClean="0">
                <a:latin typeface="Arial" charset="0"/>
                <a:cs typeface="Arial" charset="0"/>
              </a:rPr>
              <a:t> </a:t>
            </a:r>
            <a:r>
              <a:rPr lang="en-US" sz="1200" dirty="0" err="1" smtClean="0">
                <a:latin typeface="Arial" charset="0"/>
                <a:cs typeface="Arial" charset="0"/>
              </a:rPr>
              <a:t>na</a:t>
            </a:r>
            <a:r>
              <a:rPr lang="en-US" sz="1200" dirty="0" smtClean="0">
                <a:latin typeface="Arial" charset="0"/>
                <a:cs typeface="Arial" charset="0"/>
              </a:rPr>
              <a:t> </a:t>
            </a:r>
            <a:r>
              <a:rPr lang="en-US" sz="1200" dirty="0" err="1" smtClean="0">
                <a:latin typeface="Arial" charset="0"/>
                <a:cs typeface="Arial" charset="0"/>
              </a:rPr>
              <a:t>prikazanim</a:t>
            </a:r>
            <a:r>
              <a:rPr lang="en-US" sz="1200" dirty="0" smtClean="0">
                <a:latin typeface="Arial" charset="0"/>
                <a:cs typeface="Arial" charset="0"/>
              </a:rPr>
              <a:t> </a:t>
            </a:r>
            <a:r>
              <a:rPr lang="en-US" sz="1200" dirty="0" err="1" smtClean="0">
                <a:latin typeface="Arial" charset="0"/>
                <a:cs typeface="Arial" charset="0"/>
              </a:rPr>
              <a:t>pravcima</a:t>
            </a:r>
            <a:r>
              <a:rPr lang="en-US" sz="1200" dirty="0" smtClean="0">
                <a:latin typeface="Arial" charset="0"/>
                <a:cs typeface="Arial" charset="0"/>
              </a:rPr>
              <a:t> </a:t>
            </a:r>
            <a:r>
              <a:rPr lang="en-US" sz="1200" dirty="0" err="1" smtClean="0">
                <a:latin typeface="Arial" charset="0"/>
                <a:cs typeface="Arial" charset="0"/>
              </a:rPr>
              <a:t>razvoja</a:t>
            </a:r>
            <a:r>
              <a:rPr lang="en-US" sz="1200" dirty="0" smtClean="0">
                <a:latin typeface="Arial" charset="0"/>
                <a:cs typeface="Arial" charset="0"/>
              </a:rPr>
              <a:t>, </a:t>
            </a:r>
            <a:r>
              <a:rPr lang="sr-Latn-RS" sz="1200" dirty="0" smtClean="0">
                <a:latin typeface="Arial" charset="0"/>
                <a:cs typeface="Arial" charset="0"/>
              </a:rPr>
              <a:t>uradio je </a:t>
            </a:r>
            <a:r>
              <a:rPr lang="en-US" sz="1200" dirty="0" err="1" smtClean="0">
                <a:latin typeface="Arial" charset="0"/>
                <a:cs typeface="Arial" charset="0"/>
              </a:rPr>
              <a:t>Delloite</a:t>
            </a:r>
            <a:r>
              <a:rPr lang="en-US" sz="1200" dirty="0" smtClean="0">
                <a:latin typeface="Arial" charset="0"/>
                <a:cs typeface="Arial" charset="0"/>
              </a:rPr>
              <a:t> </a:t>
            </a:r>
            <a:r>
              <a:rPr lang="sr-Latn-RS" sz="1200" dirty="0" smtClean="0">
                <a:latin typeface="Arial" charset="0"/>
                <a:cs typeface="Arial" charset="0"/>
              </a:rPr>
              <a:t>2017. god., </a:t>
            </a:r>
            <a:r>
              <a:rPr lang="en-US" sz="1200" dirty="0" err="1" smtClean="0">
                <a:latin typeface="Arial" charset="0"/>
                <a:cs typeface="Arial" charset="0"/>
              </a:rPr>
              <a:t>koja</a:t>
            </a:r>
            <a:r>
              <a:rPr lang="en-US" sz="1200" dirty="0" smtClean="0">
                <a:latin typeface="Arial" charset="0"/>
                <a:cs typeface="Arial" charset="0"/>
              </a:rPr>
              <a:t> je </a:t>
            </a:r>
            <a:r>
              <a:rPr lang="en-US" sz="1200" dirty="0" err="1" smtClean="0">
                <a:latin typeface="Arial" charset="0"/>
                <a:cs typeface="Arial" charset="0"/>
              </a:rPr>
              <a:t>pokazala</a:t>
            </a:r>
            <a:r>
              <a:rPr lang="en-US" sz="1200" dirty="0" smtClean="0">
                <a:latin typeface="Arial" charset="0"/>
                <a:cs typeface="Arial" charset="0"/>
              </a:rPr>
              <a:t> </a:t>
            </a:r>
            <a:r>
              <a:rPr lang="en-US" sz="1200" dirty="0" err="1" smtClean="0">
                <a:latin typeface="Arial" charset="0"/>
                <a:cs typeface="Arial" charset="0"/>
              </a:rPr>
              <a:t>realnu</a:t>
            </a:r>
            <a:r>
              <a:rPr lang="en-US" sz="1200" dirty="0" smtClean="0">
                <a:latin typeface="Arial" charset="0"/>
                <a:cs typeface="Arial" charset="0"/>
              </a:rPr>
              <a:t> </a:t>
            </a:r>
            <a:r>
              <a:rPr lang="en-US" sz="1200" dirty="0" err="1" smtClean="0">
                <a:latin typeface="Arial" charset="0"/>
                <a:cs typeface="Arial" charset="0"/>
              </a:rPr>
              <a:t>ekonomsku</a:t>
            </a:r>
            <a:r>
              <a:rPr lang="en-US" sz="1200" dirty="0" smtClean="0">
                <a:latin typeface="Arial" charset="0"/>
                <a:cs typeface="Arial" charset="0"/>
              </a:rPr>
              <a:t> </a:t>
            </a:r>
            <a:r>
              <a:rPr lang="en-US" sz="1200" dirty="0" err="1" smtClean="0">
                <a:latin typeface="Arial" charset="0"/>
                <a:cs typeface="Arial" charset="0"/>
              </a:rPr>
              <a:t>efikasnost</a:t>
            </a:r>
            <a:r>
              <a:rPr lang="en-US" sz="1200" dirty="0" smtClean="0">
                <a:latin typeface="Arial" charset="0"/>
                <a:cs typeface="Arial" charset="0"/>
              </a:rPr>
              <a:t> </a:t>
            </a:r>
            <a:r>
              <a:rPr lang="en-US" sz="1200" dirty="0" err="1" smtClean="0">
                <a:latin typeface="Arial" charset="0"/>
                <a:cs typeface="Arial" charset="0"/>
              </a:rPr>
              <a:t>ovog</a:t>
            </a:r>
            <a:r>
              <a:rPr lang="en-US" sz="1200" dirty="0" smtClean="0">
                <a:latin typeface="Arial" charset="0"/>
                <a:cs typeface="Arial" charset="0"/>
              </a:rPr>
              <a:t> </a:t>
            </a:r>
            <a:r>
              <a:rPr lang="en-US" sz="1200" dirty="0" err="1" smtClean="0">
                <a:latin typeface="Arial" charset="0"/>
                <a:cs typeface="Arial" charset="0"/>
              </a:rPr>
              <a:t>projekta</a:t>
            </a:r>
            <a:r>
              <a:rPr lang="sr-Latn-RS" sz="1200" dirty="0" smtClean="0">
                <a:latin typeface="Arial" charset="0"/>
                <a:cs typeface="Arial" charset="0"/>
              </a:rPr>
              <a:t>.</a:t>
            </a:r>
            <a:r>
              <a:rPr lang="en-US" sz="1200" dirty="0" smtClean="0">
                <a:latin typeface="Arial" charset="0"/>
                <a:cs typeface="Arial" charset="0"/>
              </a:rPr>
              <a:t> 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sr-Latn-RS" sz="1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U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tabeli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su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prikazani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osnovni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parametri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planirane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TE</a:t>
            </a:r>
            <a:r>
              <a:rPr lang="sr-Latn-RS" sz="1200" dirty="0" smtClean="0">
                <a:latin typeface="Arial" pitchFamily="34" charset="0"/>
                <a:cs typeface="Arial" pitchFamily="34" charset="0"/>
              </a:rPr>
              <a:t> Berane.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sr-Latn-RS" sz="12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sr-Latn-RS" sz="1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sr-Latn-RS" sz="1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sr-Latn-RS" sz="1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sr-Latn-RS" sz="1200" dirty="0" smtClean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sr-Latn-RS" sz="1200" dirty="0" smtClean="0"/>
          </a:p>
          <a:p>
            <a:pPr>
              <a:defRPr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70" b="2992"/>
          <a:stretch>
            <a:fillRect/>
          </a:stretch>
        </p:blipFill>
        <p:spPr>
          <a:xfrm>
            <a:off x="5584825" y="1192213"/>
            <a:ext cx="4792663" cy="4076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4081463"/>
            <a:ext cx="453866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533650"/>
            <a:ext cx="4538662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7"/>
          <p:cNvSpPr>
            <a:spLocks noGrp="1"/>
          </p:cNvSpPr>
          <p:nvPr>
            <p:ph idx="1"/>
          </p:nvPr>
        </p:nvSpPr>
        <p:spPr>
          <a:xfrm>
            <a:off x="1428750" y="762000"/>
            <a:ext cx="7867650" cy="66675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sr-Latn-RS" altLang="en-US" sz="1800" smtClean="0">
                <a:latin typeface="Arial" charset="0"/>
                <a:cs typeface="Arial" charset="0"/>
              </a:rPr>
              <a:t>Rekapitulacija bilansnih rezervi uglja u crnoj Gori data je u sledećoj tabeli:  </a:t>
            </a:r>
          </a:p>
          <a:p>
            <a:pPr marL="0" indent="0">
              <a:buFont typeface="Arial" charset="0"/>
              <a:buNone/>
            </a:pPr>
            <a:endParaRPr lang="sr-Latn-RS" altLang="en-US" sz="180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sr-Latn-RS" altLang="en-US" sz="180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sr-Latn-RS" altLang="en-US" sz="180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sr-Latn-RS" altLang="en-US" sz="180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sr-Latn-RS" altLang="en-US" sz="180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sr-Latn-RS" altLang="en-US" sz="180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sr-Latn-RS" altLang="en-US" sz="1800" smtClean="0">
              <a:latin typeface="Arial" charset="0"/>
              <a:cs typeface="Arial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sr-Latn-RS" altLang="en-US" sz="1600" smtClean="0">
              <a:latin typeface="Arial" charset="0"/>
              <a:cs typeface="Arial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sr-Latn-RS" altLang="en-US" sz="1600" smtClean="0">
                <a:latin typeface="Arial" charset="0"/>
                <a:cs typeface="Arial" charset="0"/>
              </a:rPr>
              <a:t>ZAKLJUČAK: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sr-Latn-RS" altLang="en-US" sz="800" smtClean="0">
              <a:latin typeface="Arial" charset="0"/>
              <a:cs typeface="Arial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sr-Latn-RS" altLang="en-US" sz="1600" smtClean="0">
                <a:latin typeface="Arial" charset="0"/>
                <a:cs typeface="Arial" charset="0"/>
              </a:rPr>
              <a:t>Bilansne rezerve uglja u Crnoj Gori od 221.598.299 t što pružaju mogućnost  izgradnje novih termoenergetskih kapaciteta.  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sr-Latn-RS" altLang="en-US" sz="1000" smtClean="0">
              <a:latin typeface="Arial" charset="0"/>
              <a:cs typeface="Arial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sr-Latn-RS" altLang="en-US" sz="1600" smtClean="0">
                <a:latin typeface="Arial" charset="0"/>
                <a:cs typeface="Arial" charset="0"/>
              </a:rPr>
              <a:t>Bilansne rezerve uglja pljevaljskog, ljuće – šumanskog i manjih ležišta uglja u okolini Pljevalja iznose 74.794.861 t i predstavljaju sirovinsku bazu za planirani rad oba bloka TE „Pljevlja“.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sr-Latn-RS" altLang="en-US" sz="1600" smtClean="0">
              <a:latin typeface="Arial" charset="0"/>
              <a:cs typeface="Arial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sr-Latn-RS" altLang="en-US" sz="1600" smtClean="0">
                <a:latin typeface="Arial" charset="0"/>
                <a:cs typeface="Arial" charset="0"/>
              </a:rPr>
              <a:t>Maočkog basena sa bilansnim rezervama od 109.900.000 t pruža mogućnost izgradnje termoelektrane većeg kapaciteta, dok rezerve uglja beranskog basena mogu biti preduslov izgradnje termoelektrane manjeg kapaciteta.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sr-Latn-RS" altLang="en-US" sz="1600" smtClean="0">
              <a:latin typeface="Arial" charset="0"/>
              <a:cs typeface="Arial" charset="0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sr-Latn-RS" altLang="en-US" sz="1600" smtClean="0">
                <a:latin typeface="Arial" charset="0"/>
                <a:cs typeface="Arial" charset="0"/>
              </a:rPr>
              <a:t>Na osnovu dokazanih (potvrđenih) rezervi uglja u Crnoj Gori zaključuje se da je apsplutno opravdana izgradnja novih termo – kapaciteta za proizvodnju električne energije i mnogo veće snage.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en-US" altLang="en-US" sz="1800" smtClean="0">
              <a:latin typeface="Arial" charset="0"/>
              <a:cs typeface="Arial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66863" y="1301750"/>
          <a:ext cx="7081837" cy="2347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3113"/>
                <a:gridCol w="2248724"/>
              </a:tblGrid>
              <a:tr h="518350">
                <a:tc>
                  <a:txBody>
                    <a:bodyPr/>
                    <a:lstStyle/>
                    <a:p>
                      <a:endParaRPr lang="sr-Latn-RS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sr-Latn-RS" sz="1400" dirty="0" smtClean="0">
                          <a:latin typeface="Arial" pitchFamily="34" charset="0"/>
                          <a:cs typeface="Arial" pitchFamily="34" charset="0"/>
                        </a:rPr>
                        <a:t>Ugljeni</a:t>
                      </a:r>
                      <a:r>
                        <a:rPr lang="sr-Latn-RS" sz="1400" baseline="0" dirty="0" smtClean="0">
                          <a:latin typeface="Arial" pitchFamily="34" charset="0"/>
                          <a:cs typeface="Arial" pitchFamily="34" charset="0"/>
                        </a:rPr>
                        <a:t>  basen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52" marB="457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400" dirty="0" smtClean="0">
                          <a:latin typeface="Arial" pitchFamily="34" charset="0"/>
                          <a:cs typeface="Arial" pitchFamily="34" charset="0"/>
                        </a:rPr>
                        <a:t>BILANSNE REZERVE</a:t>
                      </a:r>
                    </a:p>
                    <a:p>
                      <a:pPr algn="ctr"/>
                      <a:r>
                        <a:rPr lang="sr-Latn-RS" sz="1400" dirty="0" smtClean="0">
                          <a:latin typeface="Arial" pitchFamily="34" charset="0"/>
                          <a:cs typeface="Arial" pitchFamily="34" charset="0"/>
                        </a:rPr>
                        <a:t>(t)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52" marB="45752"/>
                </a:tc>
              </a:tr>
              <a:tr h="304927">
                <a:tc>
                  <a:txBody>
                    <a:bodyPr/>
                    <a:lstStyle/>
                    <a:p>
                      <a:r>
                        <a:rPr lang="sr-Latn-RS" sz="1400" cap="all" baseline="0" dirty="0" smtClean="0">
                          <a:latin typeface="Arial" pitchFamily="34" charset="0"/>
                          <a:cs typeface="Arial" pitchFamily="34" charset="0"/>
                        </a:rPr>
                        <a:t>Pljevaljski  ugljeni basen</a:t>
                      </a:r>
                      <a:endParaRPr lang="en-US" sz="1400" cap="all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52" marB="45752"/>
                </a:tc>
                <a:tc>
                  <a:txBody>
                    <a:bodyPr/>
                    <a:lstStyle/>
                    <a:p>
                      <a:pPr marL="28575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sr-Latn-M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58.514.163 </a:t>
                      </a:r>
                    </a:p>
                  </a:txBody>
                  <a:tcPr marL="91433" marR="91433" marT="45752" marB="45752"/>
                </a:tc>
              </a:tr>
              <a:tr h="304927">
                <a:tc>
                  <a:txBody>
                    <a:bodyPr/>
                    <a:lstStyle/>
                    <a:p>
                      <a:pPr marL="0" marR="0" indent="0" algn="l" defTabSz="103345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ME" sz="1400" dirty="0" smtClean="0">
                          <a:latin typeface="Arial" pitchFamily="34" charset="0"/>
                          <a:cs typeface="Arial" pitchFamily="34" charset="0"/>
                        </a:rPr>
                        <a:t>Doistraženi dio rezervi uglja ljuće – šumanskog basena</a:t>
                      </a:r>
                    </a:p>
                  </a:txBody>
                  <a:tcPr marL="91433" marR="91433" marT="45752" marB="45752"/>
                </a:tc>
                <a:tc>
                  <a:txBody>
                    <a:bodyPr/>
                    <a:lstStyle/>
                    <a:p>
                      <a:pPr marL="28575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sr-Latn-ME" sz="1400" dirty="0" smtClean="0">
                          <a:latin typeface="Arial" pitchFamily="34" charset="0"/>
                          <a:cs typeface="Arial" pitchFamily="34" charset="0"/>
                        </a:rPr>
                        <a:t>1.526.042</a:t>
                      </a:r>
                      <a:endParaRPr kumimoji="0" lang="sr-Latn-ME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33" marR="91433" marT="45752" marB="45752"/>
                </a:tc>
              </a:tr>
              <a:tr h="304927">
                <a:tc>
                  <a:txBody>
                    <a:bodyPr/>
                    <a:lstStyle/>
                    <a:p>
                      <a:r>
                        <a:rPr lang="sr-Latn-RS" sz="1400" dirty="0" smtClean="0">
                          <a:latin typeface="Arial" pitchFamily="34" charset="0"/>
                          <a:cs typeface="Arial" pitchFamily="34" charset="0"/>
                        </a:rPr>
                        <a:t>Perspektivna ležišta u okolini Pljevalja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52" marB="45752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sr-Latn-M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14.754.656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52" marB="45752"/>
                </a:tc>
              </a:tr>
              <a:tr h="304927">
                <a:tc>
                  <a:txBody>
                    <a:bodyPr/>
                    <a:lstStyle/>
                    <a:p>
                      <a:r>
                        <a:rPr lang="sr-Latn-RS" sz="1400" cap="all" baseline="0" dirty="0" smtClean="0">
                          <a:latin typeface="Arial" pitchFamily="34" charset="0"/>
                          <a:cs typeface="Arial" pitchFamily="34" charset="0"/>
                        </a:rPr>
                        <a:t>Maočki basen</a:t>
                      </a:r>
                      <a:endParaRPr lang="en-US" sz="1400" cap="all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52" marB="45752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400" b="0" dirty="0" smtClean="0">
                          <a:latin typeface="Arial" pitchFamily="34" charset="0"/>
                          <a:cs typeface="Arial" pitchFamily="34" charset="0"/>
                        </a:rPr>
                        <a:t>109.900.000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52" marB="45752"/>
                </a:tc>
              </a:tr>
              <a:tr h="304927">
                <a:tc>
                  <a:txBody>
                    <a:bodyPr/>
                    <a:lstStyle/>
                    <a:p>
                      <a:r>
                        <a:rPr lang="sr-Latn-RS" sz="1400" cap="all" baseline="0" dirty="0" smtClean="0">
                          <a:latin typeface="Arial" pitchFamily="34" charset="0"/>
                          <a:cs typeface="Arial" pitchFamily="34" charset="0"/>
                        </a:rPr>
                        <a:t>Beranski basen</a:t>
                      </a:r>
                      <a:endParaRPr lang="en-US" sz="1400" cap="all" baseline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52" marB="45752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sr-Latn-M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36.903.438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52" marB="45752"/>
                </a:tc>
              </a:tr>
              <a:tr h="304927">
                <a:tc>
                  <a:txBody>
                    <a:bodyPr/>
                    <a:lstStyle/>
                    <a:p>
                      <a:pPr algn="r"/>
                      <a:r>
                        <a:rPr lang="sr-Latn-RS" sz="1400" dirty="0" smtClean="0">
                          <a:latin typeface="Arial" pitchFamily="34" charset="0"/>
                          <a:cs typeface="Arial" pitchFamily="34" charset="0"/>
                        </a:rPr>
                        <a:t>UKUPNO:</a:t>
                      </a:r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52" marB="45752"/>
                </a:tc>
                <a:tc>
                  <a:txBody>
                    <a:bodyPr/>
                    <a:lstStyle/>
                    <a:p>
                      <a:pPr algn="r"/>
                      <a:r>
                        <a:rPr lang="sr-Latn-RS" sz="1400" b="0" dirty="0" smtClean="0">
                          <a:latin typeface="Arial" pitchFamily="34" charset="0"/>
                          <a:cs typeface="Arial" pitchFamily="34" charset="0"/>
                        </a:rPr>
                        <a:t>221.598.299</a:t>
                      </a:r>
                      <a:endParaRPr lang="en-US" sz="1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33" marR="91433" marT="45752" marB="45752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263" y="876300"/>
            <a:ext cx="9337675" cy="6534150"/>
          </a:xfrm>
        </p:spPr>
        <p:txBody>
          <a:bodyPr/>
          <a:lstStyle/>
          <a:p>
            <a:pPr>
              <a:defRPr/>
            </a:pPr>
            <a:endParaRPr lang="sr-Latn-ME" dirty="0" smtClean="0"/>
          </a:p>
          <a:p>
            <a:pPr>
              <a:defRPr/>
            </a:pPr>
            <a:endParaRPr lang="sr-Latn-ME" dirty="0" smtClean="0"/>
          </a:p>
          <a:p>
            <a:pPr marL="0" indent="0">
              <a:buFont typeface="Arial" charset="0"/>
              <a:buNone/>
              <a:defRPr/>
            </a:pPr>
            <a:endParaRPr lang="sr-Latn-ME" dirty="0" smtClean="0"/>
          </a:p>
          <a:p>
            <a:pPr>
              <a:defRPr/>
            </a:pPr>
            <a:endParaRPr lang="sr-Latn-ME" dirty="0"/>
          </a:p>
          <a:p>
            <a:pPr marL="0" indent="0" algn="ctr">
              <a:buFont typeface="Arial" charset="0"/>
              <a:buNone/>
              <a:defRPr/>
            </a:pPr>
            <a:r>
              <a:rPr lang="sr-Latn-M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Hvala na pažnji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133475" y="431800"/>
            <a:ext cx="8948738" cy="835025"/>
          </a:xfrm>
        </p:spPr>
        <p:txBody>
          <a:bodyPr/>
          <a:lstStyle/>
          <a:p>
            <a:r>
              <a:rPr lang="sr-Latn-ME" altLang="en-US" sz="2000" smtClean="0">
                <a:latin typeface="Arial" charset="0"/>
                <a:cs typeface="Arial" charset="0"/>
              </a:rPr>
              <a:t/>
            </a:r>
            <a:br>
              <a:rPr lang="sr-Latn-ME" altLang="en-US" sz="2000" smtClean="0">
                <a:latin typeface="Arial" charset="0"/>
                <a:cs typeface="Arial" charset="0"/>
              </a:rPr>
            </a:br>
            <a:r>
              <a:rPr lang="sr-Latn-ME" altLang="en-US" sz="2000" smtClean="0">
                <a:latin typeface="Arial" charset="0"/>
                <a:cs typeface="Arial" charset="0"/>
              </a:rPr>
              <a:t/>
            </a:r>
            <a:br>
              <a:rPr lang="sr-Latn-ME" altLang="en-US" sz="2000" smtClean="0">
                <a:latin typeface="Arial" charset="0"/>
                <a:cs typeface="Arial" charset="0"/>
              </a:rPr>
            </a:br>
            <a:r>
              <a:rPr lang="sr-Latn-ME" altLang="en-US" sz="2000" smtClean="0">
                <a:latin typeface="Arial" charset="0"/>
                <a:cs typeface="Arial" charset="0"/>
              </a:rPr>
              <a:t/>
            </a:r>
            <a:br>
              <a:rPr lang="sr-Latn-ME" altLang="en-US" sz="2000" smtClean="0">
                <a:latin typeface="Arial" charset="0"/>
                <a:cs typeface="Arial" charset="0"/>
              </a:rPr>
            </a:br>
            <a:r>
              <a:rPr lang="sr-Latn-ME" altLang="en-US" sz="2000" smtClean="0">
                <a:latin typeface="Arial" charset="0"/>
                <a:cs typeface="Arial" charset="0"/>
              </a:rPr>
              <a:t/>
            </a:r>
            <a:br>
              <a:rPr lang="sr-Latn-ME" altLang="en-US" sz="2000" smtClean="0">
                <a:latin typeface="Arial" charset="0"/>
                <a:cs typeface="Arial" charset="0"/>
              </a:rPr>
            </a:br>
            <a:r>
              <a:rPr lang="sr-Latn-ME" altLang="en-US" sz="2000" smtClean="0">
                <a:latin typeface="Arial" charset="0"/>
                <a:cs typeface="Arial" charset="0"/>
              </a:rPr>
              <a:t/>
            </a:r>
            <a:br>
              <a:rPr lang="sr-Latn-ME" altLang="en-US" sz="2000" smtClean="0">
                <a:latin typeface="Arial" charset="0"/>
                <a:cs typeface="Arial" charset="0"/>
              </a:rPr>
            </a:br>
            <a:r>
              <a:rPr lang="sr-Latn-ME" altLang="en-US" sz="2000" smtClean="0">
                <a:latin typeface="Arial" charset="0"/>
                <a:cs typeface="Arial" charset="0"/>
              </a:rPr>
              <a:t/>
            </a:r>
            <a:br>
              <a:rPr lang="sr-Latn-ME" altLang="en-US" sz="2000" smtClean="0">
                <a:latin typeface="Arial" charset="0"/>
                <a:cs typeface="Arial" charset="0"/>
              </a:rPr>
            </a:br>
            <a:r>
              <a:rPr lang="sr-Latn-ME" altLang="en-US" sz="2000" smtClean="0">
                <a:latin typeface="Arial" charset="0"/>
                <a:cs typeface="Arial" charset="0"/>
              </a:rPr>
              <a:t/>
            </a:r>
            <a:br>
              <a:rPr lang="sr-Latn-ME" altLang="en-US" sz="2000" smtClean="0">
                <a:latin typeface="Arial" charset="0"/>
                <a:cs typeface="Arial" charset="0"/>
              </a:rPr>
            </a:br>
            <a:r>
              <a:rPr lang="sr-Latn-ME" altLang="en-US" sz="2000" smtClean="0">
                <a:latin typeface="Arial" charset="0"/>
                <a:cs typeface="Arial" charset="0"/>
              </a:rPr>
              <a:t/>
            </a:r>
            <a:br>
              <a:rPr lang="sr-Latn-ME" altLang="en-US" sz="2000" smtClean="0">
                <a:latin typeface="Arial" charset="0"/>
                <a:cs typeface="Arial" charset="0"/>
              </a:rPr>
            </a:br>
            <a:r>
              <a:rPr lang="sr-Latn-ME" altLang="en-US" sz="2000" smtClean="0">
                <a:latin typeface="Arial" charset="0"/>
                <a:cs typeface="Arial" charset="0"/>
              </a:rPr>
              <a:t>ENERGETSKA   STABILNOST  CRNE GORE </a:t>
            </a:r>
            <a:br>
              <a:rPr lang="sr-Latn-ME" altLang="en-US" sz="2000" smtClean="0">
                <a:latin typeface="Arial" charset="0"/>
                <a:cs typeface="Arial" charset="0"/>
              </a:rPr>
            </a:br>
            <a:r>
              <a:rPr lang="sr-Latn-ME" altLang="en-US" sz="5400" smtClean="0">
                <a:latin typeface="Arial" charset="0"/>
                <a:cs typeface="Arial" charset="0"/>
              </a:rPr>
              <a:t/>
            </a:r>
            <a:br>
              <a:rPr lang="sr-Latn-ME" altLang="en-US" sz="5400" smtClean="0">
                <a:latin typeface="Arial" charset="0"/>
                <a:cs typeface="Arial" charset="0"/>
              </a:rPr>
            </a:br>
            <a:r>
              <a:rPr lang="sr-Latn-ME" altLang="en-US" smtClean="0"/>
              <a:t/>
            </a:r>
            <a:br>
              <a:rPr lang="sr-Latn-ME" altLang="en-US" smtClean="0"/>
            </a:br>
            <a:endParaRPr lang="en-GB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25" y="1304925"/>
            <a:ext cx="9067800" cy="5724525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sr-Latn-M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>
              <a:spcBef>
                <a:spcPts val="0"/>
              </a:spcBef>
              <a:buFont typeface="Arial" charset="0"/>
              <a:buNone/>
              <a:defRPr/>
            </a:pPr>
            <a:r>
              <a:rPr lang="sr-Latn-M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DUGOROČNA  ENERGETSKA   STABILNOST  CRNE GORE </a:t>
            </a:r>
          </a:p>
          <a:p>
            <a:pPr marL="114300" indent="0">
              <a:spcBef>
                <a:spcPts val="0"/>
              </a:spcBef>
              <a:buFontTx/>
              <a:buChar char="-"/>
              <a:defRPr/>
            </a:pPr>
            <a:r>
              <a:rPr lang="sr-Latn-M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PREDUSLOV EKONOMSKOG  RAZVOJA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sr-Latn-M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57150">
              <a:spcBef>
                <a:spcPts val="0"/>
              </a:spcBef>
              <a:buFont typeface="Arial" charset="0"/>
              <a:buNone/>
              <a:defRPr/>
            </a:pPr>
            <a:endParaRPr lang="sr-Latn-M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400050">
              <a:spcBef>
                <a:spcPts val="0"/>
              </a:spcBef>
              <a:tabLst>
                <a:tab pos="971550" algn="l"/>
              </a:tabLst>
              <a:defRPr/>
            </a:pPr>
            <a:r>
              <a:rPr lang="sr-Latn-M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RASPOLOŽIVA ELEKTRIČNA ENERGIJA		3.198 GWh</a:t>
            </a:r>
            <a:endParaRPr lang="sr-Latn-M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400050">
              <a:spcBef>
                <a:spcPts val="0"/>
              </a:spcBef>
              <a:tabLst>
                <a:tab pos="971550" algn="l"/>
              </a:tabLst>
              <a:defRPr/>
            </a:pPr>
            <a:r>
              <a:rPr lang="sr-Latn-M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UKUPNE POTREBE POTROŠNJE			3.563 GWh</a:t>
            </a:r>
          </a:p>
          <a:p>
            <a:pPr marL="628650" indent="400050">
              <a:spcBef>
                <a:spcPts val="0"/>
              </a:spcBef>
              <a:tabLst>
                <a:tab pos="971550" algn="l"/>
              </a:tabLst>
              <a:defRPr/>
            </a:pPr>
            <a:r>
              <a:rPr lang="sr-Latn-M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DEFICIT ZA 2016. </a:t>
            </a:r>
            <a:r>
              <a:rPr lang="sr-Latn-M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GOD.	   	   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sr-Latn-M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365 </a:t>
            </a:r>
            <a:r>
              <a:rPr lang="sr-Latn-M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GWh  (10% bruto konzuma)</a:t>
            </a:r>
            <a:endParaRPr lang="sr-Latn-M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-57150">
              <a:spcBef>
                <a:spcPts val="0"/>
              </a:spcBef>
              <a:buFontTx/>
              <a:buChar char="-"/>
              <a:defRPr/>
            </a:pPr>
            <a:endParaRPr lang="sr-Latn-M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sr-Latn-M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sr-Latn-M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Polaganjem podmorskog HVDC kabla</a:t>
            </a:r>
            <a:r>
              <a:rPr lang="sr-Latn-M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sistema 400 KV ukupnog prenosnog kapaciteta 2x 500 MW za prenos električne energije „Transbalkanski koridor“  </a:t>
            </a:r>
            <a:r>
              <a:rPr lang="sr-Latn-M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- veza tržišta istočne i zapadne Evropa - Otvara se prostor za ulaganje u energetski sektor.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sr-Latn-M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sr-Latn-M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Projekat izgradnje II Bloka TE „Pljevlja“ </a:t>
            </a:r>
            <a:r>
              <a:rPr lang="sr-Latn-M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jedna od potencijalno isplativih investicija u Energetski sektor Crne Gore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sr-Latn-M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0">
              <a:spcBef>
                <a:spcPts val="0"/>
              </a:spcBef>
              <a:buFont typeface="Arial" charset="0"/>
              <a:buNone/>
              <a:defRPr/>
            </a:pPr>
            <a:r>
              <a:rPr lang="sr-Latn-M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Nakon realizacije II Bloka TE „Pljevlja“, radom oba bloka: </a:t>
            </a:r>
          </a:p>
          <a:p>
            <a:pPr marL="628650" indent="0">
              <a:spcBef>
                <a:spcPts val="0"/>
              </a:spcBef>
              <a:buFont typeface="Arial" charset="0"/>
              <a:buNone/>
              <a:defRPr/>
            </a:pPr>
            <a:endParaRPr lang="sr-Latn-ME" sz="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indent="400050">
              <a:spcBef>
                <a:spcPts val="0"/>
              </a:spcBef>
              <a:defRPr/>
            </a:pPr>
            <a:r>
              <a:rPr lang="sr-Latn-M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Ukupna proizvodnja električne energije u Crnoj Gori iznosila bi 	4.700 </a:t>
            </a:r>
            <a:r>
              <a:rPr lang="sr-Latn-ME" sz="1200" dirty="0">
                <a:latin typeface="Arial" panose="020B0604020202020204" pitchFamily="34" charset="0"/>
                <a:cs typeface="Arial" panose="020B0604020202020204" pitchFamily="34" charset="0"/>
              </a:rPr>
              <a:t>GWh</a:t>
            </a:r>
          </a:p>
          <a:p>
            <a:pPr marL="628650" indent="400050">
              <a:spcBef>
                <a:spcPts val="0"/>
              </a:spcBef>
              <a:defRPr/>
            </a:pPr>
            <a:r>
              <a:rPr lang="sr-Latn-M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Ako potrošnju električne energije predpostavimo na nivou od    	3.700 </a:t>
            </a:r>
            <a:r>
              <a:rPr lang="sr-Latn-ME" sz="1200" dirty="0">
                <a:latin typeface="Arial" panose="020B0604020202020204" pitchFamily="34" charset="0"/>
                <a:cs typeface="Arial" panose="020B0604020202020204" pitchFamily="34" charset="0"/>
              </a:rPr>
              <a:t>GWh</a:t>
            </a:r>
          </a:p>
          <a:p>
            <a:pPr marL="628650" indent="400050">
              <a:spcBef>
                <a:spcPts val="0"/>
              </a:spcBef>
              <a:defRPr/>
            </a:pPr>
            <a:r>
              <a:rPr lang="sr-Latn-M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Višak električne energije u Crnoj Gori iznosio bi</a:t>
            </a:r>
            <a:r>
              <a:rPr lang="sr-Latn-ME" sz="1200" dirty="0">
                <a:latin typeface="Arial" panose="020B0604020202020204" pitchFamily="34" charset="0"/>
                <a:cs typeface="Arial" panose="020B0604020202020204" pitchFamily="34" charset="0"/>
              </a:rPr>
              <a:t>	  </a:t>
            </a:r>
            <a:r>
              <a:rPr lang="sr-Latn-M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	1.000 GWh.</a:t>
            </a:r>
            <a:endParaRPr lang="sr-Latn-M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0">
              <a:spcBef>
                <a:spcPts val="0"/>
              </a:spcBef>
              <a:buFont typeface="Arial" charset="0"/>
              <a:buNone/>
              <a:defRPr/>
            </a:pPr>
            <a:endParaRPr lang="sr-Latn-M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1950" indent="0">
              <a:spcBef>
                <a:spcPts val="0"/>
              </a:spcBef>
              <a:buFont typeface="Arial" charset="0"/>
              <a:buNone/>
              <a:defRPr/>
            </a:pPr>
            <a:endParaRPr lang="sr-Latn-M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sr-Latn-M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sr-Latn-ME" sz="1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sr-Latn-ME" sz="1800" dirty="0" smtClean="0"/>
              <a:t>		</a:t>
            </a:r>
          </a:p>
          <a:p>
            <a:pPr marL="1343025" lvl="4">
              <a:tabLst>
                <a:tab pos="895350" algn="l"/>
              </a:tabLst>
              <a:defRPr/>
            </a:pPr>
            <a:endParaRPr lang="en-GB" sz="600" dirty="0"/>
          </a:p>
        </p:txBody>
      </p:sp>
      <p:sp>
        <p:nvSpPr>
          <p:cNvPr id="5" name="Rectangle 4"/>
          <p:cNvSpPr/>
          <p:nvPr/>
        </p:nvSpPr>
        <p:spPr>
          <a:xfrm>
            <a:off x="1323975" y="5181600"/>
            <a:ext cx="8543925" cy="1457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sr-Latn-ME" sz="1200" b="1" dirty="0">
                <a:latin typeface="Arial" panose="020B0604020202020204" pitchFamily="34" charset="0"/>
                <a:cs typeface="Arial" panose="020B0604020202020204" pitchFamily="34" charset="0"/>
              </a:rPr>
              <a:t>Do iznalaženja najpovoljnijeg načina finansiranja i donošenja Investicione odluke o izgradnji II Bloka TE </a:t>
            </a:r>
            <a:r>
              <a:rPr lang="sr-Latn-ME" sz="1200" b="1" dirty="0">
                <a:latin typeface="Arial" panose="020B0604020202020204" pitchFamily="34" charset="0"/>
                <a:cs typeface="Arial" panose="020B0604020202020204" pitchFamily="34" charset="0"/>
              </a:rPr>
              <a:t>Pljevlja – </a:t>
            </a: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sr-Latn-ME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r-Latn-M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Font typeface="Arial" charset="0"/>
              <a:buNone/>
              <a:defRPr/>
            </a:pPr>
            <a:r>
              <a:rPr lang="sr-Latn-ME" sz="1200" b="1" dirty="0">
                <a:latin typeface="Arial" panose="020B0604020202020204" pitchFamily="34" charset="0"/>
                <a:cs typeface="Arial" panose="020B0604020202020204" pitchFamily="34" charset="0"/>
              </a:rPr>
              <a:t>EPCG je donijela Odluku o ekološkoj rekonstrukciji postojećeg bloka TE „Pljevlja“ – kako bi omogućila njegov rad nakon 2023. god</a:t>
            </a:r>
            <a:r>
              <a:rPr lang="sr-Latn-ME" sz="1200" b="1" dirty="0">
                <a:latin typeface="Arial" panose="020B0604020202020204" pitchFamily="34" charset="0"/>
                <a:cs typeface="Arial" panose="020B0604020202020204" pitchFamily="34" charset="0"/>
              </a:rPr>
              <a:t>. i ispoštovala ekološke standarde u pogledu emisije štetnih gasova.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title"/>
          </p:nvPr>
        </p:nvSpPr>
        <p:spPr>
          <a:xfrm>
            <a:off x="744538" y="431800"/>
            <a:ext cx="5303837" cy="1139825"/>
          </a:xfrm>
        </p:spPr>
        <p:txBody>
          <a:bodyPr/>
          <a:lstStyle/>
          <a:p>
            <a:r>
              <a:rPr lang="sr-Latn-ME" altLang="en-US" sz="2000" smtClean="0">
                <a:latin typeface="Arial" charset="0"/>
                <a:cs typeface="Arial" charset="0"/>
              </a:rPr>
              <a:t>PROIZVODNJA  ELEKTRIČNE  ENERGIJE </a:t>
            </a:r>
            <a:br>
              <a:rPr lang="sr-Latn-ME" altLang="en-US" sz="2000" smtClean="0">
                <a:latin typeface="Arial" charset="0"/>
                <a:cs typeface="Arial" charset="0"/>
              </a:rPr>
            </a:br>
            <a:r>
              <a:rPr lang="sr-Latn-ME" altLang="en-US" sz="2000" smtClean="0">
                <a:latin typeface="Arial" charset="0"/>
                <a:cs typeface="Arial" charset="0"/>
              </a:rPr>
              <a:t>I STRATEGIJA  RAZVOJA  ENERGETIKE  U  CRNOJ GORI</a:t>
            </a:r>
            <a:endParaRPr lang="en-GB" altLang="en-US" sz="200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744538" y="1504950"/>
            <a:ext cx="5703887" cy="5808663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sr-Latn-ME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sr-Latn-ME" sz="14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sr-Latn-ME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sr-Latn-ME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sr-Latn-ME" sz="1400" dirty="0" smtClean="0">
                <a:latin typeface="Arial" pitchFamily="34" charset="0"/>
                <a:cs typeface="Arial" pitchFamily="34" charset="0"/>
              </a:rPr>
              <a:t>UČEŠĆE  </a:t>
            </a:r>
            <a:r>
              <a:rPr lang="sr-Latn-ME" sz="1400" dirty="0">
                <a:latin typeface="Arial" pitchFamily="34" charset="0"/>
                <a:cs typeface="Arial" pitchFamily="34" charset="0"/>
              </a:rPr>
              <a:t>POJEDINIH  ENERGETSKIH  POTENCIJALA  U </a:t>
            </a:r>
            <a:r>
              <a:rPr lang="sr-Latn-ME" sz="1400" u="sng" dirty="0">
                <a:latin typeface="Arial" pitchFamily="34" charset="0"/>
                <a:cs typeface="Arial" pitchFamily="34" charset="0"/>
              </a:rPr>
              <a:t>PROIZVODNJI  ELEKTRIČNE  ENERGIJE  -  2016. GOD.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sr-Latn-ME" sz="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sr-Latn-ME" sz="800" dirty="0">
              <a:latin typeface="Arial" pitchFamily="34" charset="0"/>
              <a:cs typeface="Arial" pitchFamily="34" charset="0"/>
            </a:endParaRPr>
          </a:p>
          <a:p>
            <a:pPr marL="571500" indent="-228600">
              <a:spcBef>
                <a:spcPts val="0"/>
              </a:spcBef>
              <a:defRPr/>
            </a:pPr>
            <a:r>
              <a:rPr lang="sr-Latn-ME" sz="1200" dirty="0">
                <a:latin typeface="Arial" pitchFamily="34" charset="0"/>
                <a:cs typeface="Arial" pitchFamily="34" charset="0"/>
              </a:rPr>
              <a:t>HIDROENERGIJA </a:t>
            </a:r>
          </a:p>
          <a:p>
            <a:pPr marL="571500" indent="-228600">
              <a:spcBef>
                <a:spcPts val="0"/>
              </a:spcBef>
              <a:defRPr/>
            </a:pPr>
            <a:endParaRPr lang="sr-Latn-ME" sz="800" dirty="0">
              <a:latin typeface="Arial" pitchFamily="34" charset="0"/>
              <a:cs typeface="Arial" pitchFamily="34" charset="0"/>
            </a:endParaRPr>
          </a:p>
          <a:p>
            <a:pPr marL="571500" indent="-228600">
              <a:spcBef>
                <a:spcPts val="0"/>
              </a:spcBef>
              <a:defRPr/>
            </a:pPr>
            <a:r>
              <a:rPr lang="sr-Latn-ME" sz="1200" dirty="0">
                <a:latin typeface="Arial" pitchFamily="34" charset="0"/>
                <a:cs typeface="Arial" pitchFamily="34" charset="0"/>
              </a:rPr>
              <a:t>TERMOENERGIJA (40,3%) </a:t>
            </a:r>
          </a:p>
          <a:p>
            <a:pPr marL="571500" indent="-228600">
              <a:spcBef>
                <a:spcPts val="0"/>
              </a:spcBef>
              <a:defRPr/>
            </a:pPr>
            <a:endParaRPr lang="sr-Latn-ME" sz="800" dirty="0">
              <a:latin typeface="Arial" pitchFamily="34" charset="0"/>
              <a:cs typeface="Arial" pitchFamily="34" charset="0"/>
            </a:endParaRPr>
          </a:p>
          <a:p>
            <a:pPr marL="571500" indent="-228600">
              <a:spcBef>
                <a:spcPts val="0"/>
              </a:spcBef>
              <a:defRPr/>
            </a:pPr>
            <a:r>
              <a:rPr lang="sr-Latn-ME" sz="1200" dirty="0">
                <a:latin typeface="Arial" pitchFamily="34" charset="0"/>
                <a:cs typeface="Arial" pitchFamily="34" charset="0"/>
              </a:rPr>
              <a:t>MALE HIDROELEKTRANE</a:t>
            </a:r>
          </a:p>
          <a:p>
            <a:pPr marL="571500" indent="-228600">
              <a:spcBef>
                <a:spcPts val="0"/>
              </a:spcBef>
              <a:defRPr/>
            </a:pPr>
            <a:endParaRPr lang="sr-Latn-ME" sz="800" dirty="0">
              <a:latin typeface="Arial" pitchFamily="34" charset="0"/>
              <a:cs typeface="Arial" pitchFamily="34" charset="0"/>
            </a:endParaRPr>
          </a:p>
          <a:p>
            <a:pPr marL="571500" indent="-228600">
              <a:spcBef>
                <a:spcPts val="0"/>
              </a:spcBef>
              <a:defRPr/>
            </a:pPr>
            <a:r>
              <a:rPr lang="sr-Latn-ME" sz="1200" dirty="0">
                <a:latin typeface="Arial" pitchFamily="34" charset="0"/>
                <a:cs typeface="Arial" pitchFamily="34" charset="0"/>
              </a:rPr>
              <a:t>ENERGIJA </a:t>
            </a:r>
            <a:r>
              <a:rPr lang="sr-Latn-ME" sz="1200" dirty="0" smtClean="0">
                <a:latin typeface="Arial" pitchFamily="34" charset="0"/>
                <a:cs typeface="Arial" pitchFamily="34" charset="0"/>
              </a:rPr>
              <a:t>VJETRA</a:t>
            </a:r>
          </a:p>
          <a:p>
            <a:pPr marL="571500" indent="-228600">
              <a:spcBef>
                <a:spcPts val="0"/>
              </a:spcBef>
              <a:defRPr/>
            </a:pPr>
            <a:endParaRPr lang="sr-Latn-ME" sz="1200" dirty="0">
              <a:latin typeface="Arial" pitchFamily="34" charset="0"/>
              <a:cs typeface="Arial" pitchFamily="34" charset="0"/>
            </a:endParaRPr>
          </a:p>
          <a:p>
            <a:pPr marL="571500" indent="-228600">
              <a:spcBef>
                <a:spcPts val="0"/>
              </a:spcBef>
              <a:defRPr/>
            </a:pPr>
            <a:endParaRPr lang="sr-Latn-ME" sz="1200" dirty="0" smtClean="0">
              <a:latin typeface="Arial" pitchFamily="34" charset="0"/>
              <a:cs typeface="Arial" pitchFamily="34" charset="0"/>
            </a:endParaRPr>
          </a:p>
          <a:p>
            <a:pPr marL="571500" indent="-228600">
              <a:spcBef>
                <a:spcPts val="0"/>
              </a:spcBef>
              <a:defRPr/>
            </a:pPr>
            <a:endParaRPr lang="sr-Latn-ME" sz="12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sr-Latn-ME" sz="1400" u="sng" dirty="0">
                <a:latin typeface="Arial" pitchFamily="34" charset="0"/>
                <a:cs typeface="Arial" pitchFamily="34" charset="0"/>
              </a:rPr>
              <a:t>STRATEGIJA  RAZVOJA  ENERGETIKE  CRNE  GORE  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sr-Latn-ME" sz="1000" dirty="0"/>
              <a:t>	</a:t>
            </a:r>
            <a:endParaRPr lang="sr-Latn-ME" sz="1000" dirty="0" smtClean="0"/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sr-Latn-ME" sz="1400" dirty="0"/>
          </a:p>
          <a:p>
            <a:pPr marL="342900" indent="2286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1438275" algn="l"/>
              </a:tabLst>
              <a:defRPr/>
            </a:pPr>
            <a:r>
              <a:rPr lang="sr-Latn-ME" sz="1200" dirty="0">
                <a:latin typeface="Arial" pitchFamily="34" charset="0"/>
                <a:cs typeface="Arial" pitchFamily="34" charset="0"/>
              </a:rPr>
              <a:t>REVITALIZACIJA  I  EKOLOŠKA SANACIJA </a:t>
            </a:r>
          </a:p>
          <a:p>
            <a:pPr marL="342900" indent="0">
              <a:spcBef>
                <a:spcPts val="0"/>
              </a:spcBef>
              <a:buFont typeface="Arial" charset="0"/>
              <a:buNone/>
              <a:tabLst>
                <a:tab pos="1438275" algn="l"/>
              </a:tabLst>
              <a:defRPr/>
            </a:pPr>
            <a:r>
              <a:rPr lang="sr-Latn-ME" sz="1200" dirty="0">
                <a:latin typeface="Arial" pitchFamily="34" charset="0"/>
                <a:cs typeface="Arial" pitchFamily="34" charset="0"/>
              </a:rPr>
              <a:t>     I BLOKA TE PLJEVLJA  </a:t>
            </a:r>
            <a:r>
              <a:rPr lang="sr-Latn-ME" sz="1200" dirty="0" smtClean="0">
                <a:latin typeface="Arial" pitchFamily="34" charset="0"/>
                <a:cs typeface="Arial" pitchFamily="34" charset="0"/>
              </a:rPr>
              <a:t>( potrebna investicija od 40 </a:t>
            </a:r>
            <a:r>
              <a:rPr lang="sr-Latn-ME" sz="1200" dirty="0">
                <a:latin typeface="Arial" pitchFamily="34" charset="0"/>
                <a:cs typeface="Arial" pitchFamily="34" charset="0"/>
              </a:rPr>
              <a:t>miliona €)</a:t>
            </a:r>
          </a:p>
          <a:p>
            <a:pPr marL="342900" indent="0">
              <a:spcBef>
                <a:spcPts val="0"/>
              </a:spcBef>
              <a:buFont typeface="Arial" charset="0"/>
              <a:buNone/>
              <a:tabLst>
                <a:tab pos="1438275" algn="l"/>
              </a:tabLst>
              <a:defRPr/>
            </a:pPr>
            <a:endParaRPr lang="sr-Latn-ME" sz="800" dirty="0">
              <a:latin typeface="Arial" pitchFamily="34" charset="0"/>
              <a:cs typeface="Arial" pitchFamily="34" charset="0"/>
            </a:endParaRPr>
          </a:p>
          <a:p>
            <a:pPr marL="342900" indent="2286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1438275" algn="l"/>
              </a:tabLst>
              <a:defRPr/>
            </a:pPr>
            <a:r>
              <a:rPr lang="sr-Latn-ME" sz="1200" dirty="0">
                <a:latin typeface="Arial" pitchFamily="34" charset="0"/>
                <a:cs typeface="Arial" pitchFamily="34" charset="0"/>
              </a:rPr>
              <a:t>IZGRADNJA II BLOKA TE PLJEVLJA </a:t>
            </a:r>
          </a:p>
          <a:p>
            <a:pPr marL="342900" indent="2286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1438275" algn="l"/>
              </a:tabLst>
              <a:defRPr/>
            </a:pPr>
            <a:endParaRPr lang="sr-Latn-ME" sz="800" dirty="0">
              <a:latin typeface="Arial" pitchFamily="34" charset="0"/>
              <a:cs typeface="Arial" pitchFamily="34" charset="0"/>
            </a:endParaRPr>
          </a:p>
          <a:p>
            <a:pPr marL="342900" indent="228600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1438275" algn="l"/>
              </a:tabLst>
              <a:defRPr/>
            </a:pPr>
            <a:r>
              <a:rPr lang="sr-Latn-ME" sz="1200" dirty="0">
                <a:latin typeface="Arial" pitchFamily="34" charset="0"/>
                <a:cs typeface="Arial" pitchFamily="34" charset="0"/>
              </a:rPr>
              <a:t>IZGRADNJA  MALIH  HIDROELEKTRANA </a:t>
            </a:r>
          </a:p>
          <a:p>
            <a:pPr marL="342900" indent="228600">
              <a:spcBef>
                <a:spcPts val="0"/>
              </a:spcBef>
              <a:buFont typeface="Arial" charset="0"/>
              <a:buNone/>
              <a:tabLst>
                <a:tab pos="1438275" algn="l"/>
              </a:tabLst>
              <a:defRPr/>
            </a:pPr>
            <a:r>
              <a:rPr lang="sr-Latn-ME" sz="1200" dirty="0">
                <a:latin typeface="Arial" pitchFamily="34" charset="0"/>
                <a:cs typeface="Arial" pitchFamily="34" charset="0"/>
              </a:rPr>
              <a:t>I DRUGIH OBNOVLJIVIH </a:t>
            </a:r>
            <a:r>
              <a:rPr lang="sr-Latn-ME" sz="1200" dirty="0" smtClean="0">
                <a:latin typeface="Arial" pitchFamily="34" charset="0"/>
                <a:cs typeface="Arial" pitchFamily="34" charset="0"/>
              </a:rPr>
              <a:t>IZVORA  </a:t>
            </a:r>
            <a:r>
              <a:rPr lang="sr-Latn-ME" sz="1200" dirty="0">
                <a:latin typeface="Arial" pitchFamily="34" charset="0"/>
                <a:cs typeface="Arial" pitchFamily="34" charset="0"/>
              </a:rPr>
              <a:t>ENERGIJE – </a:t>
            </a:r>
            <a:r>
              <a:rPr lang="sr-Latn-ME" sz="1200" dirty="0" smtClean="0">
                <a:latin typeface="Arial" pitchFamily="34" charset="0"/>
                <a:cs typeface="Arial" pitchFamily="34" charset="0"/>
              </a:rPr>
              <a:t>ZELENA ENERGIJA</a:t>
            </a:r>
            <a:r>
              <a:rPr lang="sr-Latn-ME" sz="1200" dirty="0">
                <a:latin typeface="Arial" pitchFamily="34" charset="0"/>
                <a:cs typeface="Arial" pitchFamily="34" charset="0"/>
              </a:rPr>
              <a:t>	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100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6581775" y="1006475"/>
          <a:ext cx="3884613" cy="339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r:id="rId4" imgW="3883489" imgH="3395766" progId="Excel.Chart.8">
                  <p:embed/>
                </p:oleObj>
              </mc:Choice>
              <mc:Fallback>
                <p:oleObj r:id="rId4" imgW="3883489" imgH="3395766" progId="Excel.Chart.8">
                  <p:embed/>
                  <p:pic>
                    <p:nvPicPr>
                      <p:cNvPr id="0" name="Content Placeholder 5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1775" y="1006475"/>
                        <a:ext cx="3884613" cy="3394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Content Placeholder 5"/>
          <p:cNvGraphicFramePr>
            <a:graphicFrameLocks/>
          </p:cNvGraphicFramePr>
          <p:nvPr/>
        </p:nvGraphicFramePr>
        <p:xfrm>
          <a:off x="6483350" y="4035425"/>
          <a:ext cx="3921125" cy="393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r:id="rId7" imgW="3920068" imgH="3932261" progId="Excel.Chart.8">
                  <p:embed/>
                </p:oleObj>
              </mc:Choice>
              <mc:Fallback>
                <p:oleObj r:id="rId7" imgW="3920068" imgH="3932261" progId="Excel.Chart.8">
                  <p:embed/>
                  <p:pic>
                    <p:nvPicPr>
                      <p:cNvPr id="0" name="Content Placeholder 5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3350" y="4035425"/>
                        <a:ext cx="3921125" cy="3930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744538" y="431800"/>
            <a:ext cx="4646612" cy="711200"/>
          </a:xfrm>
        </p:spPr>
        <p:txBody>
          <a:bodyPr/>
          <a:lstStyle/>
          <a:p>
            <a:r>
              <a:rPr lang="sr-Latn-ME" altLang="en-US" sz="2000" smtClean="0">
                <a:latin typeface="Arial" charset="0"/>
                <a:cs typeface="Arial" charset="0"/>
              </a:rPr>
              <a:t>Postojeći blok TE „Pljevlja“ (TEP-I)</a:t>
            </a:r>
            <a:endParaRPr lang="en-GB" altLang="en-US" sz="2000" smtClean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4538" y="1104900"/>
            <a:ext cx="4732337" cy="6648450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sl-SI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sl-S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Projektovanje:       </a:t>
            </a:r>
            <a:r>
              <a:rPr lang="sl-S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Kompleks TE „Pljevlja“ – projektovan je kao 	          sistem od 2 x 210MW</a:t>
            </a:r>
          </a:p>
          <a:p>
            <a:pPr marL="0" indent="0">
              <a:buFont typeface="Arial" charset="0"/>
              <a:buNone/>
              <a:defRPr/>
            </a:pPr>
            <a:endParaRPr lang="sl-SI" sz="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3025" indent="-1343025">
              <a:spcBef>
                <a:spcPts val="0"/>
              </a:spcBef>
              <a:buFont typeface="Arial" charset="0"/>
              <a:buNone/>
              <a:defRPr/>
            </a:pPr>
            <a:r>
              <a:rPr lang="sl-S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Izgradnja TEP – I:  </a:t>
            </a:r>
            <a:r>
              <a:rPr lang="sl-S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Puštena je u  rad  krajem 1982. godine. Instalisana snaga 210 MW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3025" indent="-1343025">
              <a:spcBef>
                <a:spcPts val="0"/>
              </a:spcBef>
              <a:buFont typeface="Arial" charset="0"/>
              <a:buNone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l-S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30% objekata i infrastrukture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za oba bloka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343025" indent="-1343025">
              <a:spcBef>
                <a:spcPts val="0"/>
              </a:spcBef>
              <a:buFont typeface="Arial" charset="0"/>
              <a:buNone/>
              <a:defRPr/>
            </a:pPr>
            <a:r>
              <a:rPr lang="sl-S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343025" indent="-1343025">
              <a:spcBef>
                <a:spcPts val="0"/>
              </a:spcBef>
              <a:buFont typeface="Arial" charset="0"/>
              <a:buNone/>
              <a:defRPr/>
            </a:pPr>
            <a:endParaRPr lang="sl-SI" sz="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Font typeface="Arial" charset="0"/>
              <a:buNone/>
              <a:defRPr/>
            </a:pPr>
            <a:r>
              <a:rPr lang="sl-SI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Gorivo:</a:t>
            </a:r>
            <a:r>
              <a:rPr lang="sl-S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	          Osnovno gorivo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sl-S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lignit iz pljevaljskog basena, </a:t>
            </a:r>
          </a:p>
          <a:p>
            <a:pPr marL="0" indent="0" algn="just">
              <a:spcBef>
                <a:spcPts val="0"/>
              </a:spcBef>
              <a:buFont typeface="Arial" charset="0"/>
              <a:buNone/>
              <a:defRPr/>
            </a:pPr>
            <a:r>
              <a:rPr lang="sl-SI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pomoćno gorivo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sl-S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teški mazut</a:t>
            </a:r>
          </a:p>
          <a:p>
            <a:pPr marL="1343025" indent="0">
              <a:spcBef>
                <a:spcPts val="0"/>
              </a:spcBef>
              <a:buFont typeface="Arial" charset="0"/>
              <a:buNone/>
              <a:tabLst>
                <a:tab pos="1343025" algn="l"/>
              </a:tabLst>
              <a:defRPr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3025" indent="0">
              <a:spcBef>
                <a:spcPts val="0"/>
              </a:spcBef>
              <a:buFont typeface="Arial" charset="0"/>
              <a:buNone/>
              <a:tabLst>
                <a:tab pos="1343025" algn="l"/>
              </a:tabLst>
              <a:defRPr/>
            </a:pPr>
            <a:endParaRPr lang="sl-SI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sr-Latn-C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Osnovni </a:t>
            </a:r>
            <a:r>
              <a:rPr lang="sr-Latn-CS" sz="1200" b="1" dirty="0">
                <a:latin typeface="Arial" panose="020B0604020202020204" pitchFamily="34" charset="0"/>
                <a:cs typeface="Arial" panose="020B0604020202020204" pitchFamily="34" charset="0"/>
              </a:rPr>
              <a:t>tehnički podaci TEP-I </a:t>
            </a:r>
            <a:r>
              <a:rPr lang="sr-Latn-C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dati su sledećoj tabeli:</a:t>
            </a:r>
            <a:endParaRPr lang="en-GB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43025" indent="0">
              <a:spcBef>
                <a:spcPts val="0"/>
              </a:spcBef>
              <a:buFont typeface="Arial" charset="0"/>
              <a:buNone/>
              <a:tabLst>
                <a:tab pos="1343025" algn="l"/>
              </a:tabLst>
              <a:defRPr/>
            </a:pPr>
            <a:endParaRPr lang="en-GB" sz="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852488" y="3605213"/>
          <a:ext cx="4600575" cy="40862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3612"/>
                <a:gridCol w="2366963"/>
              </a:tblGrid>
              <a:tr h="3293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800" dirty="0" smtClean="0">
                          <a:effectLst/>
                        </a:rPr>
                        <a:t>Nominalna </a:t>
                      </a:r>
                      <a:r>
                        <a:rPr lang="sr-Latn-CS" sz="800" dirty="0">
                          <a:effectLst/>
                        </a:rPr>
                        <a:t>snaga, MW</a:t>
                      </a:r>
                      <a:endParaRPr lang="en-GB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942" marR="5994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800" dirty="0" smtClean="0">
                          <a:effectLst/>
                        </a:rPr>
                        <a:t>Sa </a:t>
                      </a:r>
                      <a:r>
                        <a:rPr lang="sr-Latn-CS" sz="800" dirty="0">
                          <a:effectLst/>
                        </a:rPr>
                        <a:t>instalisanih  210 podignuta na 225</a:t>
                      </a:r>
                      <a:endParaRPr lang="en-GB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942" marR="59942" marT="0" marB="0"/>
                </a:tc>
              </a:tr>
              <a:tr h="2685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800" dirty="0">
                          <a:effectLst/>
                        </a:rPr>
                        <a:t>Ukupan broj sati rada zaključno sa </a:t>
                      </a:r>
                      <a:r>
                        <a:rPr lang="sr-Latn-CS" sz="800" dirty="0" smtClean="0">
                          <a:effectLst/>
                        </a:rPr>
                        <a:t>2016.god.,  (h)</a:t>
                      </a:r>
                      <a:endParaRPr lang="en-GB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942" marR="5994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184.955                         </a:t>
                      </a:r>
                      <a:endParaRPr lang="en-GB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942" marR="59942" marT="0" marB="0"/>
                </a:tc>
              </a:tr>
              <a:tr h="26857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800" dirty="0">
                          <a:effectLst/>
                        </a:rPr>
                        <a:t>Ukupan broj startova zaključno sa 2016</a:t>
                      </a:r>
                      <a:r>
                        <a:rPr lang="sr-Latn-CS" sz="800" dirty="0" smtClean="0">
                          <a:effectLst/>
                        </a:rPr>
                        <a:t>. god</a:t>
                      </a:r>
                      <a:endParaRPr lang="en-GB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942" marR="59942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321</a:t>
                      </a:r>
                      <a:endParaRPr lang="en-GB" sz="10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942" marR="59942" marT="0" marB="0"/>
                </a:tc>
              </a:tr>
              <a:tr h="2806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800" dirty="0">
                          <a:effectLst/>
                        </a:rPr>
                        <a:t>Projektovani radni vijek</a:t>
                      </a:r>
                      <a:endParaRPr lang="en-GB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942" marR="5994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800" dirty="0">
                          <a:effectLst/>
                        </a:rPr>
                        <a:t>25 godina, a revitalizacijom osnovne opreme može biti produžen i do 40 godina</a:t>
                      </a:r>
                      <a:endParaRPr lang="en-GB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942" marR="59942" marT="0" marB="0"/>
                </a:tc>
              </a:tr>
              <a:tr h="4209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800" dirty="0">
                          <a:effectLst/>
                        </a:rPr>
                        <a:t>Proizvođač kotlovskog postrojenja</a:t>
                      </a:r>
                      <a:endParaRPr lang="en-GB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942" marR="5994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800" dirty="0">
                          <a:effectLst/>
                        </a:rPr>
                        <a:t>Barnaulski kotlovski zavod, SSSR; rekonstrukciju tokom 2001. i 2007. godine radio Podoljski kotlovski zavod, RF</a:t>
                      </a:r>
                      <a:endParaRPr lang="en-GB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942" marR="59942" marT="0" marB="0"/>
                </a:tc>
              </a:tr>
              <a:tr h="2806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800" dirty="0">
                          <a:effectLst/>
                        </a:rPr>
                        <a:t>Proizvođač parne turbine</a:t>
                      </a:r>
                      <a:endParaRPr lang="en-GB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942" marR="5994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800" dirty="0">
                          <a:effectLst/>
                        </a:rPr>
                        <a:t>LMZ, SSSR/Silovie mašini, RF. Tokom 2009. godine zamijenjeno kućište i rotor niskog pritiska</a:t>
                      </a:r>
                      <a:endParaRPr lang="en-GB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942" marR="59942" marT="0" marB="0"/>
                </a:tc>
              </a:tr>
              <a:tr h="2806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800" dirty="0">
                          <a:effectLst/>
                        </a:rPr>
                        <a:t>Proizvođač generatora</a:t>
                      </a:r>
                      <a:endParaRPr lang="en-GB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942" marR="5994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800" dirty="0">
                          <a:effectLst/>
                        </a:rPr>
                        <a:t>Elektrosila, SSSR. Ugrađen 1995.godine nakon havarije prethodnog</a:t>
                      </a:r>
                      <a:endParaRPr lang="en-GB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942" marR="59942" marT="0" marB="0"/>
                </a:tc>
              </a:tr>
              <a:tr h="1403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800" dirty="0">
                          <a:effectLst/>
                        </a:rPr>
                        <a:t>Rashladni toranj</a:t>
                      </a:r>
                      <a:endParaRPr lang="en-GB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942" marR="5994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800" dirty="0">
                          <a:effectLst/>
                        </a:rPr>
                        <a:t>Sa prirodnom cirkulacijom vazduha</a:t>
                      </a:r>
                      <a:endParaRPr lang="en-GB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942" marR="59942" marT="0" marB="0"/>
                </a:tc>
              </a:tr>
              <a:tr h="1403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800" dirty="0">
                          <a:effectLst/>
                        </a:rPr>
                        <a:t>Prečišćavanje dimnih gasova:</a:t>
                      </a:r>
                      <a:endParaRPr lang="en-GB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942" marR="5994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800" dirty="0">
                          <a:effectLst/>
                        </a:rPr>
                        <a:t> </a:t>
                      </a:r>
                      <a:endParaRPr lang="en-GB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942" marR="59942" marT="0" marB="0"/>
                </a:tc>
              </a:tr>
              <a:tr h="280632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Calibri"/>
                        <a:buChar char="-"/>
                      </a:pPr>
                      <a:r>
                        <a:rPr lang="sr-Latn-CS" sz="800" dirty="0">
                          <a:effectLst/>
                        </a:rPr>
                        <a:t>Prašina </a:t>
                      </a:r>
                      <a:endParaRPr lang="en-GB" sz="900" dirty="0">
                        <a:effectLst/>
                        <a:latin typeface="Calibri"/>
                        <a:ea typeface="Times New Roman"/>
                        <a:cs typeface="Courier New"/>
                      </a:endParaRPr>
                    </a:p>
                  </a:txBody>
                  <a:tcPr marL="59942" marR="5994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800" dirty="0">
                          <a:effectLst/>
                        </a:rPr>
                        <a:t>2 elektrostatička filtera, ugrađeni 2009.godine. Emisije prašine </a:t>
                      </a:r>
                      <a:r>
                        <a:rPr lang="sr-Latn-CS" sz="800" dirty="0" smtClean="0">
                          <a:effectLst/>
                        </a:rPr>
                        <a:t>15 mg/nm</a:t>
                      </a:r>
                      <a:r>
                        <a:rPr lang="sr-Latn-CS" sz="800" baseline="30000" dirty="0" smtClean="0">
                          <a:effectLst/>
                        </a:rPr>
                        <a:t>3</a:t>
                      </a:r>
                      <a:endParaRPr lang="en-GB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942" marR="59942" marT="0" marB="0"/>
                </a:tc>
              </a:tr>
              <a:tr h="14031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Calibri"/>
                        <a:buChar char="-"/>
                      </a:pPr>
                      <a:r>
                        <a:rPr lang="sr-Latn-CS" sz="800" dirty="0">
                          <a:effectLst/>
                        </a:rPr>
                        <a:t>desulfurizacija</a:t>
                      </a:r>
                      <a:endParaRPr lang="en-GB" sz="900" dirty="0">
                        <a:effectLst/>
                        <a:latin typeface="Calibri"/>
                        <a:ea typeface="Times New Roman"/>
                        <a:cs typeface="Courier New"/>
                      </a:endParaRPr>
                    </a:p>
                  </a:txBody>
                  <a:tcPr marL="59942" marR="5994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800" dirty="0">
                          <a:effectLst/>
                        </a:rPr>
                        <a:t>Nema. Emisije SO</a:t>
                      </a:r>
                      <a:r>
                        <a:rPr lang="sr-Latn-CS" sz="800" baseline="-25000" dirty="0">
                          <a:effectLst/>
                        </a:rPr>
                        <a:t>2</a:t>
                      </a:r>
                      <a:r>
                        <a:rPr lang="sr-Latn-CS" sz="800" dirty="0">
                          <a:effectLst/>
                        </a:rPr>
                        <a:t> oko </a:t>
                      </a:r>
                      <a:r>
                        <a:rPr lang="sr-Latn-CS" sz="800" dirty="0" smtClean="0">
                          <a:effectLst/>
                        </a:rPr>
                        <a:t>5000  mg/nm</a:t>
                      </a:r>
                      <a:r>
                        <a:rPr lang="sr-Latn-CS" sz="800" baseline="30000" dirty="0" smtClean="0">
                          <a:effectLst/>
                        </a:rPr>
                        <a:t>3</a:t>
                      </a:r>
                      <a:r>
                        <a:rPr lang="sr-Latn-CS" sz="800" dirty="0">
                          <a:effectLst/>
                        </a:rPr>
                        <a:t>,</a:t>
                      </a:r>
                      <a:endParaRPr lang="en-GB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942" marR="59942" marT="0" marB="0"/>
                </a:tc>
              </a:tr>
              <a:tr h="14031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buFont typeface="Calibri"/>
                        <a:buChar char="-"/>
                      </a:pPr>
                      <a:r>
                        <a:rPr lang="sr-Latn-CS" sz="800" dirty="0">
                          <a:effectLst/>
                        </a:rPr>
                        <a:t>denitrifikacija</a:t>
                      </a:r>
                      <a:endParaRPr lang="en-GB" sz="900" dirty="0">
                        <a:effectLst/>
                        <a:latin typeface="Calibri"/>
                        <a:ea typeface="Times New Roman"/>
                        <a:cs typeface="Courier New"/>
                      </a:endParaRPr>
                    </a:p>
                  </a:txBody>
                  <a:tcPr marL="59942" marR="5994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800" dirty="0">
                          <a:effectLst/>
                        </a:rPr>
                        <a:t>Primarne mjere, sa emisijama NOx do 600 mg/nm</a:t>
                      </a:r>
                      <a:r>
                        <a:rPr lang="sr-Latn-CS" sz="800" baseline="30000" dirty="0">
                          <a:effectLst/>
                        </a:rPr>
                        <a:t>3</a:t>
                      </a:r>
                      <a:endParaRPr lang="en-GB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942" marR="59942" marT="0" marB="0"/>
                </a:tc>
              </a:tr>
              <a:tr h="1403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800" dirty="0">
                          <a:effectLst/>
                        </a:rPr>
                        <a:t>Prečišćavanje otpadnih voda</a:t>
                      </a:r>
                      <a:endParaRPr lang="en-GB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942" marR="5994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800" dirty="0">
                          <a:effectLst/>
                        </a:rPr>
                        <a:t>Ne zadovoljava zahtjeve legislative.</a:t>
                      </a:r>
                      <a:endParaRPr lang="en-GB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942" marR="59942" marT="0" marB="0"/>
                </a:tc>
              </a:tr>
              <a:tr h="2806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800" dirty="0">
                          <a:effectLst/>
                        </a:rPr>
                        <a:t>Skladištenje čvrstih nusprodukata sagorijevanja uglja (pepeo i šljaka)</a:t>
                      </a:r>
                      <a:endParaRPr lang="en-GB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942" marR="5994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800" dirty="0">
                          <a:effectLst/>
                        </a:rPr>
                        <a:t>Hidraulički transport, odlagalište  na lokaciji Maljevac, sa okvirnim planom korišćenja do 2023.godine</a:t>
                      </a:r>
                      <a:endParaRPr lang="en-GB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942" marR="59942" marT="0" marB="0"/>
                </a:tc>
              </a:tr>
              <a:tr h="2806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800" dirty="0">
                          <a:effectLst/>
                        </a:rPr>
                        <a:t>Ukupna proizvodnja na pragu elektrane zaključno sa 2016.g., GWh</a:t>
                      </a:r>
                      <a:endParaRPr lang="en-GB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942" marR="5994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>
                          <a:effectLst/>
                        </a:rPr>
                        <a:t>30.536,0</a:t>
                      </a:r>
                      <a:endParaRPr lang="en-GB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942" marR="59942" marT="0" marB="0"/>
                </a:tc>
              </a:tr>
              <a:tr h="2731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800" dirty="0">
                          <a:effectLst/>
                        </a:rPr>
                        <a:t>Ukupna potrošnja uglja zaključno sa 2016</a:t>
                      </a:r>
                      <a:r>
                        <a:rPr lang="sr-Latn-CS" sz="800" dirty="0" smtClean="0">
                          <a:effectLst/>
                        </a:rPr>
                        <a:t>. god. (t)</a:t>
                      </a:r>
                      <a:endParaRPr lang="en-GB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942" marR="5994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000" dirty="0" smtClean="0">
                          <a:effectLst/>
                        </a:rPr>
                        <a:t>39.958.800</a:t>
                      </a:r>
                      <a:endParaRPr lang="en-GB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942" marR="59942" marT="0" marB="0"/>
                </a:tc>
              </a:tr>
              <a:tr h="1403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r-Latn-CS" sz="800" dirty="0">
                          <a:effectLst/>
                        </a:rPr>
                        <a:t>Preostali resurs</a:t>
                      </a:r>
                      <a:endParaRPr lang="en-GB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942" marR="5994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Cca</a:t>
                      </a:r>
                      <a:r>
                        <a:rPr lang="en-US" sz="800" dirty="0">
                          <a:effectLst/>
                        </a:rPr>
                        <a:t> </a:t>
                      </a:r>
                      <a:r>
                        <a:rPr lang="en-US" sz="800" dirty="0" smtClean="0">
                          <a:effectLst/>
                        </a:rPr>
                        <a:t>100.000</a:t>
                      </a:r>
                      <a:r>
                        <a:rPr lang="sr-Latn-ME" sz="800" dirty="0" smtClean="0">
                          <a:effectLst/>
                        </a:rPr>
                        <a:t>  </a:t>
                      </a:r>
                      <a:r>
                        <a:rPr lang="en-US" sz="800" dirty="0" smtClean="0">
                          <a:effectLst/>
                        </a:rPr>
                        <a:t>h</a:t>
                      </a:r>
                      <a:endParaRPr lang="en-GB" sz="1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9942" marR="59942" marT="0" marB="0"/>
                </a:tc>
              </a:tr>
            </a:tbl>
          </a:graphicData>
        </a:graphic>
      </p:graphicFrame>
      <p:sp>
        <p:nvSpPr>
          <p:cNvPr id="5180" name="Title 1"/>
          <p:cNvSpPr txBox="1">
            <a:spLocks/>
          </p:cNvSpPr>
          <p:nvPr/>
        </p:nvSpPr>
        <p:spPr bwMode="auto">
          <a:xfrm>
            <a:off x="5819775" y="619125"/>
            <a:ext cx="47625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345" tIns="51673" rIns="103345" bIns="51673" anchor="ctr"/>
          <a:lstStyle>
            <a:lvl1pPr eaLnBrk="0" hangingPunct="0">
              <a:lnSpc>
                <a:spcPct val="90000"/>
              </a:lnSpc>
              <a:spcBef>
                <a:spcPts val="1125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63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63"/>
              </a:spcBef>
              <a:buFont typeface="Arial" charset="0"/>
              <a:buChar char="•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63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63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Latn-ME" altLang="en-US" sz="2000">
                <a:latin typeface="Arial" charset="0"/>
              </a:rPr>
              <a:t>Zahtjevi </a:t>
            </a:r>
            <a:r>
              <a:rPr lang="en-US" altLang="en-US" sz="2000">
                <a:latin typeface="Arial" charset="0"/>
              </a:rPr>
              <a:t> prema </a:t>
            </a:r>
            <a:r>
              <a:rPr lang="sr-Latn-ME" altLang="en-US" sz="2000">
                <a:latin typeface="Arial" charset="0"/>
              </a:rPr>
              <a:t>TE „Pljevlja“ </a:t>
            </a:r>
            <a:endParaRPr lang="en-US" altLang="en-US" sz="200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sr-Latn-ME" altLang="en-US" sz="2000">
                <a:latin typeface="Arial" charset="0"/>
              </a:rPr>
              <a:t>u pogledu ekoloških standarda</a:t>
            </a:r>
            <a:endParaRPr lang="en-GB" altLang="en-US" sz="2000">
              <a:latin typeface="Arial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5943600" y="1381125"/>
            <a:ext cx="4762500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345" tIns="51673" rIns="103345" bIns="51673"/>
          <a:lstStyle>
            <a:lvl1pPr marL="257175" indent="-257175" algn="l" rtl="0" eaLnBrk="0" fontAlgn="base" hangingPunct="0">
              <a:lnSpc>
                <a:spcPct val="90000"/>
              </a:lnSpc>
              <a:spcBef>
                <a:spcPts val="1125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74700" indent="-257175" algn="l" rtl="0" eaLnBrk="0" fontAlgn="base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90638" indent="-257175" algn="l" rtl="0" eaLnBrk="0" fontAlgn="base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Font typeface="Arial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8163" indent="-257175" algn="l" rtl="0" eaLnBrk="0" fontAlgn="base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24100" indent="-257175" algn="l" rtl="0" eaLnBrk="0" fontAlgn="base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42001" indent="-258364" algn="l" defTabSz="1033455" rtl="0" eaLnBrk="1" latinLnBrk="0" hangingPunct="1">
              <a:lnSpc>
                <a:spcPct val="90000"/>
              </a:lnSpc>
              <a:spcBef>
                <a:spcPts val="56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58728" indent="-258364" algn="l" defTabSz="1033455" rtl="0" eaLnBrk="1" latinLnBrk="0" hangingPunct="1">
              <a:lnSpc>
                <a:spcPct val="90000"/>
              </a:lnSpc>
              <a:spcBef>
                <a:spcPts val="56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75456" indent="-258364" algn="l" defTabSz="1033455" rtl="0" eaLnBrk="1" latinLnBrk="0" hangingPunct="1">
              <a:lnSpc>
                <a:spcPct val="90000"/>
              </a:lnSpc>
              <a:spcBef>
                <a:spcPts val="56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92183" indent="-258364" algn="l" defTabSz="1033455" rtl="0" eaLnBrk="1" latinLnBrk="0" hangingPunct="1">
              <a:lnSpc>
                <a:spcPct val="90000"/>
              </a:lnSpc>
              <a:spcBef>
                <a:spcPts val="565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indent="-447675">
              <a:spcBef>
                <a:spcPts val="0"/>
              </a:spcBef>
              <a:buFont typeface="Arial" charset="0"/>
              <a:buNone/>
              <a:tabLst>
                <a:tab pos="447675" algn="l"/>
              </a:tabLst>
              <a:defRPr/>
            </a:pPr>
            <a:endParaRPr lang="sr-Latn-R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tabLst>
                <a:tab pos="180975" algn="l"/>
              </a:tabLst>
              <a:defRPr/>
            </a:pPr>
            <a:r>
              <a:rPr lang="sr-Latn-M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Preporuke Ministarskog savjeta Evropske zajednice (MSEZ) i Direktiva EU:</a:t>
            </a:r>
          </a:p>
          <a:p>
            <a:pPr marL="447675" indent="-447675">
              <a:spcBef>
                <a:spcPts val="0"/>
              </a:spcBef>
              <a:buFont typeface="Arial" charset="0"/>
              <a:buNone/>
              <a:tabLst>
                <a:tab pos="447675" algn="l"/>
              </a:tabLst>
              <a:defRPr/>
            </a:pPr>
            <a:endParaRPr lang="sr-Latn-ME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0">
              <a:spcBef>
                <a:spcPts val="0"/>
              </a:spcBef>
              <a:buFont typeface="Arial" charset="0"/>
              <a:buNone/>
              <a:tabLst>
                <a:tab pos="447675" algn="l"/>
              </a:tabLst>
              <a:defRPr/>
            </a:pPr>
            <a:endParaRPr lang="sr-Latn-ME" sz="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0">
              <a:spcBef>
                <a:spcPts val="0"/>
              </a:spcBef>
              <a:buFont typeface="Arial" charset="0"/>
              <a:buNone/>
              <a:tabLst>
                <a:tab pos="447675" algn="l"/>
              </a:tabLst>
              <a:defRPr/>
            </a:pPr>
            <a:endParaRPr lang="sr-Latn-M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0">
              <a:spcBef>
                <a:spcPts val="0"/>
              </a:spcBef>
              <a:buFont typeface="Arial" charset="0"/>
              <a:buNone/>
              <a:tabLst>
                <a:tab pos="447675" algn="l"/>
              </a:tabLst>
              <a:defRPr/>
            </a:pPr>
            <a:endParaRPr lang="sr-Latn-M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0">
              <a:spcBef>
                <a:spcPts val="0"/>
              </a:spcBef>
              <a:buFont typeface="Arial" charset="0"/>
              <a:buNone/>
              <a:tabLst>
                <a:tab pos="447675" algn="l"/>
              </a:tabLst>
              <a:defRPr/>
            </a:pPr>
            <a:endParaRPr lang="sr-Latn-M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0">
              <a:spcBef>
                <a:spcPts val="0"/>
              </a:spcBef>
              <a:buFont typeface="Arial" charset="0"/>
              <a:buNone/>
              <a:tabLst>
                <a:tab pos="447675" algn="l"/>
              </a:tabLst>
              <a:defRPr/>
            </a:pPr>
            <a:endParaRPr lang="sr-Latn-M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0">
              <a:spcBef>
                <a:spcPts val="0"/>
              </a:spcBef>
              <a:buFont typeface="Arial" charset="0"/>
              <a:buNone/>
              <a:tabLst>
                <a:tab pos="447675" algn="l"/>
              </a:tabLst>
              <a:defRPr/>
            </a:pPr>
            <a:endParaRPr lang="sr-Latn-M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tabLst>
                <a:tab pos="447675" algn="l"/>
              </a:tabLst>
              <a:defRPr/>
            </a:pPr>
            <a:endParaRPr lang="sr-Latn-C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tabLst>
                <a:tab pos="447675" algn="l"/>
              </a:tabLst>
              <a:defRPr/>
            </a:pPr>
            <a:endParaRPr lang="sr-Latn-ME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tabLst>
                <a:tab pos="0" algn="l"/>
              </a:tabLst>
              <a:defRPr/>
            </a:pPr>
            <a:endParaRPr lang="en-GB" sz="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6048375" y="5146675"/>
            <a:ext cx="4305300" cy="8064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tabLst>
                <a:tab pos="0" algn="l"/>
              </a:tabLst>
              <a:defRPr/>
            </a:pPr>
            <a:r>
              <a:rPr lang="sr-Latn-ME" sz="1200" dirty="0">
                <a:latin typeface="Arial" panose="020B0604020202020204" pitchFamily="34" charset="0"/>
                <a:cs typeface="Arial" panose="020B0604020202020204" pitchFamily="34" charset="0"/>
              </a:rPr>
              <a:t>TEP- I u periodu 2018-2024. godina može da radi ukupno </a:t>
            </a:r>
            <a:r>
              <a:rPr lang="sr-Latn-ME" sz="1200" dirty="0">
                <a:latin typeface="Arial" panose="020B0604020202020204" pitchFamily="34" charset="0"/>
                <a:cs typeface="Arial" panose="020B0604020202020204" pitchFamily="34" charset="0"/>
              </a:rPr>
              <a:t>20.000h, a </a:t>
            </a:r>
            <a:r>
              <a:rPr lang="sr-Latn-ME" sz="1200" dirty="0">
                <a:latin typeface="Arial" panose="020B0604020202020204" pitchFamily="34" charset="0"/>
                <a:cs typeface="Arial" panose="020B0604020202020204" pitchFamily="34" charset="0"/>
              </a:rPr>
              <a:t>nakon ovog perioda rad mora biti prilagođen zahtjevima Direktive IED 2010/75/EC. </a:t>
            </a:r>
          </a:p>
        </p:txBody>
      </p:sp>
      <p:sp>
        <p:nvSpPr>
          <p:cNvPr id="10" name="Flowchart: Process 9"/>
          <p:cNvSpPr/>
          <p:nvPr/>
        </p:nvSpPr>
        <p:spPr>
          <a:xfrm>
            <a:off x="6048375" y="2362200"/>
            <a:ext cx="4305300" cy="2390775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spcBef>
                <a:spcPts val="0"/>
              </a:spcBef>
              <a:tabLst>
                <a:tab pos="0" algn="l"/>
              </a:tabLst>
              <a:defRPr/>
            </a:pPr>
            <a:endParaRPr lang="sr-Latn-M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tabLst>
                <a:tab pos="0" algn="l"/>
              </a:tabLst>
              <a:defRPr/>
            </a:pPr>
            <a:r>
              <a:rPr lang="sr-Latn-ME" sz="1200" b="1" dirty="0">
                <a:latin typeface="Arial" panose="020B0604020202020204" pitchFamily="34" charset="0"/>
                <a:cs typeface="Arial" panose="020B0604020202020204" pitchFamily="34" charset="0"/>
              </a:rPr>
              <a:t>Mjere:</a:t>
            </a:r>
            <a:endParaRPr lang="sr-Latn-M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indent="-285750"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0" algn="l"/>
              </a:tabLst>
              <a:defRPr/>
            </a:pPr>
            <a:r>
              <a:rPr lang="sr-Latn-ME" sz="1200" dirty="0">
                <a:latin typeface="Arial" panose="020B0604020202020204" pitchFamily="34" charset="0"/>
                <a:cs typeface="Arial" panose="020B0604020202020204" pitchFamily="34" charset="0"/>
              </a:rPr>
              <a:t>Rješavanje problema deponije pepela i šljake, realizacija Projekta neophodna za nastavak rada TEP-I,</a:t>
            </a:r>
          </a:p>
          <a:p>
            <a:pPr marL="400050" indent="-285750"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0" algn="l"/>
              </a:tabLst>
              <a:defRPr/>
            </a:pPr>
            <a:r>
              <a:rPr lang="sr-Latn-ME" sz="1200" dirty="0">
                <a:latin typeface="Arial" panose="020B0604020202020204" pitchFamily="34" charset="0"/>
                <a:cs typeface="Arial" panose="020B0604020202020204" pitchFamily="34" charset="0"/>
              </a:rPr>
              <a:t>Stabilizacija zemljane brane Maljevac, Rekonstrukcija rashladnog tornja,</a:t>
            </a:r>
          </a:p>
          <a:p>
            <a:pPr marL="400050" indent="-285750"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0" algn="l"/>
              </a:tabLst>
              <a:defRPr/>
            </a:pPr>
            <a:r>
              <a:rPr lang="sr-Latn-ME" sz="1200" dirty="0">
                <a:latin typeface="Arial" panose="020B0604020202020204" pitchFamily="34" charset="0"/>
                <a:cs typeface="Arial" panose="020B0604020202020204" pitchFamily="34" charset="0"/>
              </a:rPr>
              <a:t>Rješavanje ekoloških problema: </a:t>
            </a:r>
            <a:endParaRPr lang="sr-Latn-M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>
              <a:spcBef>
                <a:spcPts val="0"/>
              </a:spcBef>
              <a:tabLst>
                <a:tab pos="0" algn="l"/>
              </a:tabLst>
              <a:defRPr/>
            </a:pPr>
            <a:r>
              <a:rPr lang="sr-Latn-ME" sz="1200" dirty="0">
                <a:latin typeface="Arial" panose="020B0604020202020204" pitchFamily="34" charset="0"/>
                <a:cs typeface="Arial" panose="020B0604020202020204" pitchFamily="34" charset="0"/>
              </a:rPr>
              <a:t>smanjenje </a:t>
            </a:r>
            <a:r>
              <a:rPr lang="sr-Latn-ME" sz="1200" dirty="0">
                <a:latin typeface="Arial" panose="020B0604020202020204" pitchFamily="34" charset="0"/>
                <a:cs typeface="Arial" panose="020B0604020202020204" pitchFamily="34" charset="0"/>
              </a:rPr>
              <a:t>emisija SO</a:t>
            </a:r>
            <a:r>
              <a:rPr lang="sr-Latn-ME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r-Latn-ME" sz="1200" dirty="0">
                <a:latin typeface="Arial" panose="020B0604020202020204" pitchFamily="34" charset="0"/>
                <a:cs typeface="Arial" panose="020B0604020202020204" pitchFamily="34" charset="0"/>
              </a:rPr>
              <a:t>, NO</a:t>
            </a:r>
            <a:r>
              <a:rPr lang="sr-Latn-ME" sz="1200" baseline="-25000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sr-Latn-ME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sr-Latn-M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>
              <a:spcBef>
                <a:spcPts val="0"/>
              </a:spcBef>
              <a:tabLst>
                <a:tab pos="0" algn="l"/>
              </a:tabLst>
              <a:defRPr/>
            </a:pPr>
            <a:r>
              <a:rPr lang="sr-Latn-ME" sz="1200" dirty="0">
                <a:latin typeface="Arial" panose="020B0604020202020204" pitchFamily="34" charset="0"/>
                <a:cs typeface="Arial" panose="020B0604020202020204" pitchFamily="34" charset="0"/>
              </a:rPr>
              <a:t>zamjena </a:t>
            </a:r>
            <a:r>
              <a:rPr lang="sr-Latn-ME" sz="1200" dirty="0">
                <a:latin typeface="Arial" panose="020B0604020202020204" pitchFamily="34" charset="0"/>
                <a:cs typeface="Arial" panose="020B0604020202020204" pitchFamily="34" charset="0"/>
              </a:rPr>
              <a:t>pomoćnog goriva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r-Latn-CS" sz="1200" dirty="0">
                <a:latin typeface="Arial" panose="020B0604020202020204" pitchFamily="34" charset="0"/>
                <a:cs typeface="Arial" panose="020B0604020202020204" pitchFamily="34" charset="0"/>
              </a:rPr>
              <a:t>teški mazut </a:t>
            </a:r>
            <a:r>
              <a:rPr lang="sr-Latn-CS" sz="120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sr-Latn-CS" sz="1200" dirty="0">
                <a:latin typeface="Arial" panose="020B0604020202020204" pitchFamily="34" charset="0"/>
                <a:cs typeface="Arial" panose="020B0604020202020204" pitchFamily="34" charset="0"/>
              </a:rPr>
              <a:t>ak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sr-Latn-CS" sz="1200" dirty="0">
                <a:latin typeface="Arial" panose="020B0604020202020204" pitchFamily="34" charset="0"/>
                <a:cs typeface="Arial" panose="020B0604020202020204" pitchFamily="34" charset="0"/>
              </a:rPr>
              <a:t>lož ulje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sr-Latn-RS" sz="12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r-Latn-ME" sz="1200" dirty="0">
                <a:latin typeface="Arial" panose="020B0604020202020204" pitchFamily="34" charset="0"/>
                <a:cs typeface="Arial" panose="020B0604020202020204" pitchFamily="34" charset="0"/>
              </a:rPr>
              <a:t> prečišćavanje otpadnih voda, </a:t>
            </a:r>
            <a:endParaRPr lang="sr-Latn-M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>
              <a:spcBef>
                <a:spcPts val="0"/>
              </a:spcBef>
              <a:tabLst>
                <a:tab pos="0" algn="l"/>
              </a:tabLst>
              <a:defRPr/>
            </a:pPr>
            <a:r>
              <a:rPr lang="sr-Latn-ME" sz="1200" dirty="0">
                <a:latin typeface="Arial" panose="020B0604020202020204" pitchFamily="34" charset="0"/>
                <a:cs typeface="Arial" panose="020B0604020202020204" pitchFamily="34" charset="0"/>
              </a:rPr>
              <a:t>uklanjanje </a:t>
            </a:r>
            <a:r>
              <a:rPr lang="sr-Latn-ME" sz="1200" dirty="0">
                <a:latin typeface="Arial" panose="020B0604020202020204" pitchFamily="34" charset="0"/>
                <a:cs typeface="Arial" panose="020B0604020202020204" pitchFamily="34" charset="0"/>
              </a:rPr>
              <a:t>azbestnih materijala iz pogona.</a:t>
            </a:r>
          </a:p>
          <a:p>
            <a:pPr marL="171450" indent="-171450">
              <a:spcBef>
                <a:spcPts val="0"/>
              </a:spcBef>
              <a:buFont typeface="Courier New" panose="02070309020205020404" pitchFamily="49" charset="0"/>
              <a:buChar char="o"/>
              <a:tabLst>
                <a:tab pos="0" algn="l"/>
              </a:tabLst>
              <a:defRPr/>
            </a:pPr>
            <a:endParaRPr lang="sr-Latn-M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tabLst>
                <a:tab pos="0" algn="l"/>
              </a:tabLst>
              <a:defRPr/>
            </a:pPr>
            <a:endParaRPr lang="sr-Latn-M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tabLst>
                <a:tab pos="0" algn="l"/>
              </a:tabLst>
              <a:defRPr/>
            </a:pPr>
            <a:r>
              <a:rPr lang="sr-Latn-ME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744538" y="431800"/>
            <a:ext cx="9337675" cy="1130300"/>
          </a:xfrm>
        </p:spPr>
        <p:txBody>
          <a:bodyPr/>
          <a:lstStyle/>
          <a:p>
            <a:r>
              <a:rPr lang="sr-Latn-ME" altLang="en-US" sz="2000" smtClean="0">
                <a:latin typeface="Arial" charset="0"/>
                <a:cs typeface="Arial" charset="0"/>
              </a:rPr>
              <a:t> PERSPEKTIVE RAZVOJA  TE „Pljevlja“ i glavni tehnički parametri TEP-II</a:t>
            </a:r>
            <a:endParaRPr lang="en-GB" altLang="en-US" sz="2000" smtClean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538" y="1619250"/>
            <a:ext cx="9337675" cy="5694363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sr-Latn-ME" sz="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indent="0">
              <a:spcBef>
                <a:spcPts val="0"/>
              </a:spcBef>
              <a:buFont typeface="Arial" charset="0"/>
              <a:buNone/>
              <a:defRPr/>
            </a:pPr>
            <a:r>
              <a:rPr lang="sr-Latn-M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Ekonomska  analiza rada TE „Pljevlja“ sagledana u 2 scenarija:</a:t>
            </a:r>
          </a:p>
          <a:p>
            <a:pPr marL="85725" indent="0">
              <a:spcBef>
                <a:spcPts val="0"/>
              </a:spcBef>
              <a:buFont typeface="Arial" charset="0"/>
              <a:buNone/>
              <a:defRPr/>
            </a:pPr>
            <a:endParaRPr lang="sr-Latn-M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8625" indent="-342900">
              <a:spcBef>
                <a:spcPts val="0"/>
              </a:spcBef>
              <a:buFont typeface="Arial" charset="0"/>
              <a:buAutoNum type="arabicPeriod"/>
              <a:defRPr/>
            </a:pPr>
            <a:r>
              <a:rPr lang="sr-Latn-M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Ako se ne gradi II Blok (TEP – II) i</a:t>
            </a:r>
          </a:p>
          <a:p>
            <a:pPr marL="428625" indent="-342900">
              <a:spcBef>
                <a:spcPts val="0"/>
              </a:spcBef>
              <a:buFont typeface="Arial" charset="0"/>
              <a:buAutoNum type="arabicPeriod"/>
              <a:defRPr/>
            </a:pPr>
            <a:r>
              <a:rPr lang="sr-Latn-M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Ako se gradi II Blok (TEP – II)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sr-Latn-M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sr-Latn-M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sr-Latn-M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charset="0"/>
              <a:buAutoNum type="arabicPeriod"/>
              <a:defRPr/>
            </a:pPr>
            <a:endParaRPr lang="sr-Latn-M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dirty="0"/>
          </a:p>
        </p:txBody>
      </p:sp>
      <p:sp>
        <p:nvSpPr>
          <p:cNvPr id="6148" name="Content Placeholder 3"/>
          <p:cNvSpPr>
            <a:spLocks noGrp="1"/>
          </p:cNvSpPr>
          <p:nvPr>
            <p:ph sz="half" idx="4294967295"/>
          </p:nvPr>
        </p:nvSpPr>
        <p:spPr>
          <a:xfrm>
            <a:off x="6626225" y="904875"/>
            <a:ext cx="4200525" cy="65722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sr-Latn-ME" altLang="en-US" sz="140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sr-Latn-ME" altLang="en-US" sz="140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sr-Latn-ME" altLang="en-US" sz="140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sr-Latn-ME" altLang="en-US" sz="140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sr-Latn-ME" altLang="en-US" sz="140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sr-Latn-ME" altLang="en-US" sz="140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sr-Latn-ME" altLang="en-US" sz="140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sr-Latn-ME" altLang="en-US" sz="140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sr-Latn-ME" altLang="en-US" sz="140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sr-Latn-ME" altLang="en-US" sz="140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sr-Latn-ME" altLang="en-US" sz="140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sr-Latn-ME" altLang="en-US" sz="140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sr-Latn-ME" altLang="en-US" sz="140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sr-Latn-ME" altLang="en-US" sz="140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sr-Latn-ME" altLang="en-US" sz="1400" smtClean="0">
              <a:latin typeface="Arial" charset="0"/>
              <a:cs typeface="Arial" charset="0"/>
            </a:endParaRPr>
          </a:p>
          <a:p>
            <a:pPr marL="0" indent="0">
              <a:buFont typeface="Arial" charset="0"/>
              <a:buNone/>
            </a:pPr>
            <a:endParaRPr lang="sr-Latn-ME" altLang="en-US" sz="1400" smtClean="0">
              <a:latin typeface="Arial" charset="0"/>
              <a:cs typeface="Arial" charset="0"/>
            </a:endParaRPr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4418013" y="2162175"/>
            <a:ext cx="108267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125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63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63"/>
              </a:spcBef>
              <a:buFont typeface="Arial" charset="0"/>
              <a:buChar char="•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63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63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800"/>
              <a:t/>
            </a:r>
            <a:br>
              <a:rPr lang="en-GB" altLang="en-US" sz="1800"/>
            </a:br>
            <a:endParaRPr lang="en-GB" altLang="en-US" sz="1800"/>
          </a:p>
        </p:txBody>
      </p:sp>
      <p:sp>
        <p:nvSpPr>
          <p:cNvPr id="16" name="Flowchart: Process 15"/>
          <p:cNvSpPr/>
          <p:nvPr/>
        </p:nvSpPr>
        <p:spPr>
          <a:xfrm>
            <a:off x="969963" y="2552700"/>
            <a:ext cx="7823200" cy="1247775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sl-SI" sz="1400" dirty="0">
                <a:latin typeface="Arial" panose="020B0604020202020204" pitchFamily="34" charset="0"/>
                <a:cs typeface="Arial" panose="020B0604020202020204" pitchFamily="34" charset="0"/>
              </a:rPr>
              <a:t>ZAKLJUČAK  EKONOMSKE  ANALIZE:</a:t>
            </a:r>
          </a:p>
          <a:p>
            <a:pPr>
              <a:defRPr/>
            </a:pPr>
            <a:endParaRPr lang="sl-S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l-SI" sz="1400" dirty="0">
                <a:latin typeface="Arial" panose="020B0604020202020204" pitchFamily="34" charset="0"/>
                <a:cs typeface="Arial" panose="020B0604020202020204" pitchFamily="34" charset="0"/>
              </a:rPr>
              <a:t>Opcija gradnje nove jedinice TEP-II, </a:t>
            </a:r>
            <a:r>
              <a:rPr lang="sl-SI" sz="1400" dirty="0">
                <a:latin typeface="Arial" panose="020B0604020202020204" pitchFamily="34" charset="0"/>
                <a:cs typeface="Arial" panose="020B0604020202020204" pitchFamily="34" charset="0"/>
              </a:rPr>
              <a:t> uz </a:t>
            </a:r>
            <a:r>
              <a:rPr lang="sl-SI" sz="1400" dirty="0">
                <a:latin typeface="Arial" panose="020B0604020202020204" pitchFamily="34" charset="0"/>
                <a:cs typeface="Arial" panose="020B0604020202020204" pitchFamily="34" charset="0"/>
              </a:rPr>
              <a:t>ekološku rehabilitaciju postojeće TEP-I, </a:t>
            </a:r>
          </a:p>
          <a:p>
            <a:pPr>
              <a:defRPr/>
            </a:pPr>
            <a:r>
              <a:rPr lang="sl-SI" sz="1400" dirty="0">
                <a:latin typeface="Arial" panose="020B0604020202020204" pitchFamily="34" charset="0"/>
                <a:cs typeface="Arial" panose="020B0604020202020204" pitchFamily="34" charset="0"/>
              </a:rPr>
              <a:t>daje pozitivne ekonomske efekte, </a:t>
            </a:r>
            <a:r>
              <a:rPr lang="sl-SI" sz="1400" dirty="0">
                <a:latin typeface="Arial" panose="020B0604020202020204" pitchFamily="34" charset="0"/>
                <a:cs typeface="Arial" panose="020B0604020202020204" pitchFamily="34" charset="0"/>
              </a:rPr>
              <a:t> sa </a:t>
            </a:r>
            <a:r>
              <a:rPr lang="sl-SI" sz="1400" dirty="0">
                <a:latin typeface="Arial" panose="020B0604020202020204" pitchFamily="34" charset="0"/>
                <a:cs typeface="Arial" panose="020B0604020202020204" pitchFamily="34" charset="0"/>
              </a:rPr>
              <a:t>minimalim uticajima na životnu sredinu</a:t>
            </a:r>
            <a:endParaRPr lang="en-GB" sz="1400" dirty="0"/>
          </a:p>
        </p:txBody>
      </p:sp>
      <p:sp>
        <p:nvSpPr>
          <p:cNvPr id="17" name="Flowchart: Process 16"/>
          <p:cNvSpPr/>
          <p:nvPr/>
        </p:nvSpPr>
        <p:spPr>
          <a:xfrm>
            <a:off x="969963" y="4075113"/>
            <a:ext cx="7823200" cy="1200150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sr-Latn-ME" sz="1400" dirty="0">
                <a:latin typeface="Arial" panose="020B0604020202020204" pitchFamily="34" charset="0"/>
                <a:cs typeface="Arial" panose="020B0604020202020204" pitchFamily="34" charset="0"/>
              </a:rPr>
              <a:t>Snaga TEP – II:</a:t>
            </a:r>
          </a:p>
          <a:p>
            <a:pPr>
              <a:defRPr/>
            </a:pPr>
            <a:endParaRPr lang="sr-Latn-M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bazi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rezervi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kvaliteta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uglja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sr-Latn-ME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pretpostavljenog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rada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postojeće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jedinice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TEP-I </a:t>
            </a: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moguće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efikasnosti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glavne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opreme</a:t>
            </a:r>
            <a:r>
              <a:rPr lang="sr-Latn-RS" sz="1400" dirty="0"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r-Latn-RS" sz="1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dejnim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projektom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predviđen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kondenzacioni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blok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TEP-II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snage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250MW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mogućim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oduzimanjem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toplote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grijanje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968375" y="5491163"/>
            <a:ext cx="7824788" cy="1433512"/>
          </a:xfrm>
          <a:prstGeom prst="flowChart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sr-Latn-ME" sz="1400" dirty="0">
                <a:latin typeface="Arial" panose="020B0604020202020204" pitchFamily="34" charset="0"/>
                <a:cs typeface="Arial" panose="020B0604020202020204" pitchFamily="34" charset="0"/>
              </a:rPr>
              <a:t>Potrebne rezerve uglja: </a:t>
            </a:r>
          </a:p>
          <a:p>
            <a:pPr>
              <a:defRPr/>
            </a:pPr>
            <a:endParaRPr lang="sr-Latn-M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r-Latn-ME" sz="1400" dirty="0">
                <a:latin typeface="Arial" panose="020B0604020202020204" pitchFamily="34" charset="0"/>
                <a:cs typeface="Arial" panose="020B0604020202020204" pitchFamily="34" charset="0"/>
              </a:rPr>
              <a:t>Za rad Bloka I i Bloka II TE „Pljevlja</a:t>
            </a:r>
            <a:r>
              <a:rPr lang="sr-Latn-ME" sz="1400" dirty="0">
                <a:latin typeface="Arial" panose="020B0604020202020204" pitchFamily="34" charset="0"/>
                <a:cs typeface="Arial" panose="020B0604020202020204" pitchFamily="34" charset="0"/>
              </a:rPr>
              <a:t>“ potrebne </a:t>
            </a:r>
            <a:r>
              <a:rPr lang="sr-Latn-ME" sz="1400" dirty="0">
                <a:latin typeface="Arial" panose="020B0604020202020204" pitchFamily="34" charset="0"/>
                <a:cs typeface="Arial" panose="020B0604020202020204" pitchFamily="34" charset="0"/>
              </a:rPr>
              <a:t>rezerve uglja iznose 70.000.000 t, kvaliteta oko 9500 KJ/kg.</a:t>
            </a:r>
          </a:p>
          <a:p>
            <a:pPr>
              <a:defRPr/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825" y="647700"/>
            <a:ext cx="9051925" cy="828675"/>
          </a:xfrm>
        </p:spPr>
        <p:txBody>
          <a:bodyPr/>
          <a:lstStyle/>
          <a:p>
            <a:pPr>
              <a:defRPr/>
            </a:pPr>
            <a:r>
              <a:rPr lang="sr-Latn-RS" altLang="en-US" sz="2000" dirty="0" smtClean="0">
                <a:latin typeface="Arial" charset="0"/>
                <a:cs typeface="Arial" charset="0"/>
              </a:rPr>
              <a:t/>
            </a:r>
            <a:br>
              <a:rPr lang="sr-Latn-RS" altLang="en-US" sz="2000" dirty="0" smtClean="0">
                <a:latin typeface="Arial" charset="0"/>
                <a:cs typeface="Arial" charset="0"/>
              </a:rPr>
            </a:br>
            <a:r>
              <a:rPr lang="sr-Latn-RS" altLang="en-US" sz="2000" dirty="0">
                <a:latin typeface="Arial" charset="0"/>
                <a:cs typeface="Arial" charset="0"/>
              </a:rPr>
              <a:t/>
            </a:r>
            <a:br>
              <a:rPr lang="sr-Latn-RS" altLang="en-US" sz="2000" dirty="0">
                <a:latin typeface="Arial" charset="0"/>
                <a:cs typeface="Arial" charset="0"/>
              </a:rPr>
            </a:br>
            <a:r>
              <a:rPr lang="sr-Latn-RS" altLang="en-US" sz="2000" dirty="0" smtClean="0">
                <a:latin typeface="Arial" charset="0"/>
                <a:cs typeface="Arial" charset="0"/>
              </a:rPr>
              <a:t>PLJEVALJSKI TERMOENERGETSKI  KOMPLEKS</a:t>
            </a:r>
            <a:br>
              <a:rPr lang="sr-Latn-RS" altLang="en-US" sz="2000" dirty="0" smtClean="0">
                <a:latin typeface="Arial" charset="0"/>
                <a:cs typeface="Arial" charset="0"/>
              </a:rPr>
            </a:br>
            <a:r>
              <a:rPr lang="sr-Latn-RS" altLang="en-US" sz="2000" dirty="0" smtClean="0">
                <a:latin typeface="Arial" charset="0"/>
                <a:cs typeface="Arial" charset="0"/>
              </a:rPr>
              <a:t>Rudnik uglja A.D. Pljevlja i TE „</a:t>
            </a:r>
            <a:r>
              <a:rPr lang="sr-Latn-RS" altLang="en-US" sz="2000" cap="small" dirty="0" smtClean="0">
                <a:latin typeface="Arial" charset="0"/>
                <a:cs typeface="Arial" charset="0"/>
              </a:rPr>
              <a:t>P</a:t>
            </a:r>
            <a:r>
              <a:rPr lang="sr-Latn-RS" altLang="en-US" sz="2000" dirty="0" smtClean="0">
                <a:latin typeface="Arial" charset="0"/>
                <a:cs typeface="Arial" charset="0"/>
              </a:rPr>
              <a:t>ljevlja“ </a:t>
            </a:r>
            <a:br>
              <a:rPr lang="sr-Latn-RS" altLang="en-US" sz="2000" dirty="0" smtClean="0">
                <a:latin typeface="Arial" charset="0"/>
                <a:cs typeface="Arial" charset="0"/>
              </a:rPr>
            </a:br>
            <a:r>
              <a:rPr lang="sr-Latn-RS" altLang="en-US" sz="2000" dirty="0" smtClean="0">
                <a:latin typeface="Arial" charset="0"/>
                <a:cs typeface="Arial" charset="0"/>
              </a:rPr>
              <a:t/>
            </a:r>
            <a:br>
              <a:rPr lang="sr-Latn-RS" altLang="en-US" sz="2000" dirty="0" smtClean="0">
                <a:latin typeface="Arial" charset="0"/>
                <a:cs typeface="Arial" charset="0"/>
              </a:rPr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9150" y="1608138"/>
            <a:ext cx="4343400" cy="601345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sr-Latn-RS" sz="1800" dirty="0" smtClean="0">
                <a:latin typeface="Arial" pitchFamily="34" charset="0"/>
                <a:cs typeface="Arial" pitchFamily="34" charset="0"/>
              </a:rPr>
              <a:t>Rudnik uglja A.D. Pljevlja</a:t>
            </a:r>
          </a:p>
          <a:p>
            <a:pPr>
              <a:spcBef>
                <a:spcPts val="0"/>
              </a:spcBef>
              <a:defRPr/>
            </a:pP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sr-Latn-RS" sz="1400" dirty="0" smtClean="0">
                <a:latin typeface="Arial" pitchFamily="34" charset="0"/>
                <a:cs typeface="Arial" pitchFamily="34" charset="0"/>
              </a:rPr>
              <a:t>obezbjeđenje sirovine u sklopu  </a:t>
            </a:r>
          </a:p>
          <a:p>
            <a:pPr marL="228600" indent="57150">
              <a:spcBef>
                <a:spcPts val="0"/>
              </a:spcBef>
              <a:buFont typeface="Arial" charset="0"/>
              <a:buNone/>
              <a:defRPr/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T</a:t>
            </a:r>
            <a:r>
              <a:rPr lang="sr-Latn-RS" sz="1400" dirty="0" smtClean="0">
                <a:latin typeface="Arial" pitchFamily="34" charset="0"/>
                <a:cs typeface="Arial" pitchFamily="34" charset="0"/>
              </a:rPr>
              <a:t>emoenergetskog kompleksa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Pljevlja</a:t>
            </a:r>
            <a:endParaRPr lang="sr-Latn-RS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sr-Latn-RS" sz="14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sr-Latn-RS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sr-Latn-RS" sz="14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sr-Latn-RS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sr-Latn-RS" sz="14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sr-Latn-RS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sr-Latn-RS" sz="14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sr-Latn-RS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sr-Latn-RS" sz="14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sr-Latn-RS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sr-Latn-RS" sz="14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sr-Latn-RS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sr-Latn-RS" sz="14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sr-Latn-RS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sr-Latn-RS" sz="14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sr-Latn-RS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sr-Latn-RS" sz="14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sr-Latn-RS" sz="1600" dirty="0" smtClean="0">
                <a:latin typeface="Arial" pitchFamily="34" charset="0"/>
                <a:cs typeface="Arial" pitchFamily="34" charset="0"/>
              </a:rPr>
              <a:t>Godišnja isporuka uglja od 1.650.000 t  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sr-Latn-RS" sz="1600" dirty="0">
                <a:latin typeface="Arial" pitchFamily="34" charset="0"/>
                <a:cs typeface="Arial" pitchFamily="34" charset="0"/>
              </a:rPr>
              <a:t>n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a Deponiju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uglja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1600" dirty="0" smtClean="0">
                <a:latin typeface="Arial" pitchFamily="34" charset="0"/>
                <a:cs typeface="Arial" pitchFamily="34" charset="0"/>
              </a:rPr>
              <a:t>TE „Pljevlja“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en-US" sz="1600" dirty="0" smtClean="0"/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sr-Latn-RS" sz="16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sr-Latn-R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5413375" y="1608138"/>
            <a:ext cx="4397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125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63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63"/>
              </a:spcBef>
              <a:buFont typeface="Arial" charset="0"/>
              <a:buChar char="•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63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63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60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325" y="2414588"/>
            <a:ext cx="3590925" cy="357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5505450" y="1608138"/>
            <a:ext cx="4421188" cy="5964237"/>
          </a:xfrm>
        </p:spPr>
        <p:txBody>
          <a:bodyPr/>
          <a:lstStyle/>
          <a:p>
            <a:pPr marL="228600" indent="0">
              <a:spcBef>
                <a:spcPts val="0"/>
              </a:spcBef>
              <a:buFont typeface="Arial" charset="0"/>
              <a:buNone/>
              <a:defRPr/>
            </a:pPr>
            <a:endParaRPr lang="sr-Latn-RS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indent="0">
              <a:spcBef>
                <a:spcPts val="0"/>
              </a:spcBef>
              <a:buFont typeface="Arial" charset="0"/>
              <a:buNone/>
              <a:defRPr/>
            </a:pPr>
            <a:endParaRPr lang="sr-Latn-RS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514350" indent="-285750">
              <a:spcBef>
                <a:spcPts val="0"/>
              </a:spcBef>
              <a:defRPr/>
            </a:pPr>
            <a:r>
              <a:rPr lang="sr-Latn-RS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 </a:t>
            </a:r>
            <a:r>
              <a:rPr lang="sr-Latn-RS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„Pljevlja“ </a:t>
            </a:r>
            <a:endParaRPr lang="sr-Latn-RS" sz="1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indent="0">
              <a:spcBef>
                <a:spcPts val="0"/>
              </a:spcBef>
              <a:buFont typeface="Arial" charset="0"/>
              <a:buNone/>
              <a:defRPr/>
            </a:pPr>
            <a:r>
              <a:rPr lang="sr-Latn-RS" sz="1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sr-Latn-R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instalisana snaga postojećeg  bloka - 225 </a:t>
            </a:r>
            <a:r>
              <a:rPr lang="sr-Latn-R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MW</a:t>
            </a:r>
          </a:p>
          <a:p>
            <a:pPr marL="228600" indent="0">
              <a:spcBef>
                <a:spcPts val="0"/>
              </a:spcBef>
              <a:buFont typeface="Arial" charset="0"/>
              <a:buNone/>
              <a:defRPr/>
            </a:pPr>
            <a:endParaRPr lang="sr-Latn-R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sr-Latn-RS" sz="1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sr-Latn-RS" sz="1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sr-Latn-RS" sz="1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sr-Latn-RS" sz="1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sr-Latn-RS" sz="1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sr-Latn-RS" sz="18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sr-Latn-RS" sz="1800" dirty="0">
              <a:latin typeface="Arial" pitchFamily="34" charset="0"/>
              <a:cs typeface="Arial" pitchFamily="34" charset="0"/>
            </a:endParaRPr>
          </a:p>
          <a:p>
            <a:pPr marL="514350" indent="-285750">
              <a:spcBef>
                <a:spcPts val="0"/>
              </a:spcBef>
              <a:buFont typeface="Courier New" pitchFamily="49" charset="0"/>
              <a:buChar char="o"/>
              <a:defRPr/>
            </a:pPr>
            <a:endParaRPr lang="sr-Latn-RS" sz="1400" dirty="0" smtClean="0">
              <a:latin typeface="Arial" pitchFamily="34" charset="0"/>
              <a:cs typeface="Arial" pitchFamily="34" charset="0"/>
            </a:endParaRPr>
          </a:p>
          <a:p>
            <a:pPr marL="514350" indent="-28575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sr-Latn-RS" sz="1400" dirty="0" smtClean="0">
                <a:latin typeface="Arial" pitchFamily="34" charset="0"/>
                <a:cs typeface="Arial" pitchFamily="34" charset="0"/>
              </a:rPr>
              <a:t>Revitalizacija i modernizacija postrojenja</a:t>
            </a:r>
          </a:p>
          <a:p>
            <a:pPr marL="228600" indent="0">
              <a:spcBef>
                <a:spcPts val="0"/>
              </a:spcBef>
              <a:buFont typeface="Arial" charset="0"/>
              <a:buNone/>
              <a:defRPr/>
            </a:pPr>
            <a:r>
              <a:rPr lang="sr-Latn-RS" sz="1400" dirty="0" smtClean="0">
                <a:latin typeface="Arial" pitchFamily="34" charset="0"/>
                <a:cs typeface="Arial" pitchFamily="34" charset="0"/>
              </a:rPr>
              <a:t> - vijek bloka produžen za 20 godina rada </a:t>
            </a:r>
          </a:p>
          <a:p>
            <a:pPr marL="228600" indent="0">
              <a:spcBef>
                <a:spcPts val="0"/>
              </a:spcBef>
              <a:buFont typeface="Arial" charset="0"/>
              <a:buNone/>
              <a:defRPr/>
            </a:pPr>
            <a:endParaRPr lang="sr-Latn-RS" sz="800" dirty="0" smtClean="0">
              <a:latin typeface="Arial" pitchFamily="34" charset="0"/>
              <a:cs typeface="Arial" pitchFamily="34" charset="0"/>
            </a:endParaRPr>
          </a:p>
          <a:p>
            <a:pPr marL="514350" indent="-285750">
              <a:spcBef>
                <a:spcPts val="0"/>
              </a:spcBef>
              <a:buFont typeface="Courier New" pitchFamily="49" charset="0"/>
              <a:buChar char="o"/>
              <a:defRPr/>
            </a:pPr>
            <a:r>
              <a:rPr lang="sr-Latn-RS" sz="1400" dirty="0" smtClean="0">
                <a:latin typeface="Arial" pitchFamily="34" charset="0"/>
                <a:cs typeface="Arial" pitchFamily="34" charset="0"/>
              </a:rPr>
              <a:t>Ekološka sanacija postrojenja</a:t>
            </a:r>
          </a:p>
          <a:p>
            <a:pPr marL="228600" indent="0">
              <a:spcBef>
                <a:spcPts val="0"/>
              </a:spcBef>
              <a:buFont typeface="Arial" charset="0"/>
              <a:buNone/>
              <a:defRPr/>
            </a:pPr>
            <a:r>
              <a:rPr lang="sr-Latn-RS" sz="1400" dirty="0" smtClean="0">
                <a:latin typeface="Arial" pitchFamily="34" charset="0"/>
                <a:cs typeface="Arial" pitchFamily="34" charset="0"/>
              </a:rPr>
              <a:t>- u skladu sa ekološkim standardima i Direktivom Evropske unije o emisiji štetnih gasova – do kraja 2023. god. </a:t>
            </a:r>
            <a:r>
              <a:rPr lang="sr-Latn-ME" sz="1400" dirty="0" smtClean="0">
                <a:latin typeface="Arial" pitchFamily="34" charset="0"/>
                <a:cs typeface="Arial" pitchFamily="34" charset="0"/>
              </a:rPr>
              <a:t>(investicija 40 miliona €)</a:t>
            </a:r>
          </a:p>
          <a:p>
            <a:pPr marL="228600" indent="0">
              <a:spcBef>
                <a:spcPts val="0"/>
              </a:spcBef>
              <a:buFont typeface="Arial" charset="0"/>
              <a:buNone/>
              <a:defRPr/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2986088"/>
            <a:ext cx="4219575" cy="281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>
            <a:spLocks noGrp="1"/>
          </p:cNvSpPr>
          <p:nvPr>
            <p:ph type="title"/>
          </p:nvPr>
        </p:nvSpPr>
        <p:spPr>
          <a:xfrm>
            <a:off x="981075" y="657225"/>
            <a:ext cx="5591175" cy="2505075"/>
          </a:xfrm>
        </p:spPr>
        <p:txBody>
          <a:bodyPr/>
          <a:lstStyle/>
          <a:p>
            <a:pPr indent="571500"/>
            <a:r>
              <a:rPr lang="sr-Latn-RS" alt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sr-Latn-RS" alt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sr-Latn-RS" alt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sr-Latn-RS" alt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sr-Latn-RS" alt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Rudnik uglja A.D. Pljevlja</a:t>
            </a:r>
            <a:br>
              <a:rPr lang="sr-Latn-RS" alt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sr-Latn-RS" altLang="en-US" sz="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sr-Latn-RS" altLang="en-US" sz="400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sr-Latn-RS" alt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eksploatacija uglja – aktivni površinski kop „Potrlica“</a:t>
            </a:r>
            <a:br>
              <a:rPr lang="sr-Latn-RS" alt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sr-Latn-RS" altLang="en-US" sz="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sr-Latn-RS" altLang="en-US" sz="800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sr-Latn-RS" alt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Godišnji obim eksploatacije:</a:t>
            </a:r>
            <a:br>
              <a:rPr lang="sr-Latn-RS" alt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sr-Latn-RS" altLang="en-US" sz="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sr-Latn-RS" altLang="en-US" sz="400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sr-Latn-RS" altLang="en-US" sz="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sr-Latn-RS" alt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1.800.000 t uglja </a:t>
            </a:r>
            <a:br>
              <a:rPr lang="sr-Latn-RS" alt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sr-Latn-RS" alt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6.000.000 m</a:t>
            </a:r>
            <a:r>
              <a:rPr lang="sr-Latn-RS" altLang="en-US" sz="1600" baseline="30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3</a:t>
            </a:r>
            <a:r>
              <a:rPr lang="sr-Latn-RS" alt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čm otkrivke</a:t>
            </a:r>
            <a:br>
              <a:rPr lang="sr-Latn-RS" alt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sr-Latn-RS" alt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sr-Latn-RS" alt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sr-Latn-RS" alt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Plasman uglja:</a:t>
            </a:r>
            <a:br>
              <a:rPr lang="sr-Latn-RS" alt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sr-Latn-RS" altLang="en-US" sz="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sr-Latn-RS" altLang="en-US" sz="400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sr-Latn-RS" altLang="en-US" sz="4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	</a:t>
            </a:r>
            <a:r>
              <a:rPr lang="sr-Latn-RS" alt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1.650.000 t - TE “Pljevlja“</a:t>
            </a:r>
            <a:br>
              <a:rPr lang="sr-Latn-RS" alt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sr-Latn-RS" alt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   	   150.000 t – tržište široke potrošnje (region)</a:t>
            </a:r>
            <a:br>
              <a:rPr lang="sr-Latn-RS" altLang="en-US" sz="1600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sr-Latn-RS" altLang="en-US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/>
            </a:r>
            <a:br>
              <a:rPr lang="sr-Latn-RS" altLang="en-US" sz="2800" dirty="0" smtClean="0">
                <a:solidFill>
                  <a:srgbClr val="000000"/>
                </a:solidFill>
                <a:latin typeface="Arial" charset="0"/>
                <a:cs typeface="Arial" charset="0"/>
              </a:rPr>
            </a:br>
            <a:endParaRPr lang="en-US" altLang="en-US" sz="2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075" y="3257550"/>
            <a:ext cx="9082088" cy="4219575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sr-Latn-RS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sr-Latn-RS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81075" y="4229100"/>
            <a:ext cx="2571750" cy="428625"/>
          </a:xfrm>
          <a:prstGeom prst="rect">
            <a:avLst/>
          </a:prstGeom>
          <a:ln w="254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Latn-RS" sz="1600" dirty="0">
                <a:latin typeface="Arial" pitchFamily="34" charset="0"/>
                <a:cs typeface="Arial" pitchFamily="34" charset="0"/>
              </a:rPr>
              <a:t>Eksploatacija otkrivke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48125" y="4224338"/>
            <a:ext cx="2524125" cy="42862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Latn-RS" sz="1600" dirty="0">
                <a:latin typeface="Arial" pitchFamily="34" charset="0"/>
                <a:cs typeface="Arial" pitchFamily="34" charset="0"/>
              </a:rPr>
              <a:t>Eksploatacija uglja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1075" y="4730750"/>
            <a:ext cx="2571750" cy="21431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sr-Latn-RS" sz="1200" dirty="0">
                <a:latin typeface="Arial" pitchFamily="34" charset="0"/>
                <a:cs typeface="Arial" pitchFamily="34" charset="0"/>
              </a:rPr>
              <a:t>Pripremni radovi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81075" y="5005388"/>
            <a:ext cx="2571750" cy="22860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sr-Latn-RS" sz="1200" dirty="0">
                <a:latin typeface="Arial" pitchFamily="34" charset="0"/>
                <a:cs typeface="Arial" pitchFamily="34" charset="0"/>
              </a:rPr>
              <a:t>Bušenje iminiranje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1075" y="5367338"/>
            <a:ext cx="2571750" cy="27622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sr-Latn-RS" sz="1200" dirty="0">
                <a:latin typeface="Arial" pitchFamily="34" charset="0"/>
                <a:cs typeface="Arial" pitchFamily="34" charset="0"/>
              </a:rPr>
              <a:t>Otkopavanje i utovar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81075" y="5786438"/>
            <a:ext cx="2571750" cy="47625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sr-Latn-RS" sz="1200" dirty="0">
                <a:latin typeface="Arial" pitchFamily="34" charset="0"/>
                <a:cs typeface="Arial" pitchFamily="34" charset="0"/>
              </a:rPr>
              <a:t>Transport i odlaganje na unutrašnjem odlagalištu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48125" y="4738688"/>
            <a:ext cx="2524125" cy="21431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sr-Latn-RS" sz="1200" dirty="0">
                <a:latin typeface="Arial" pitchFamily="34" charset="0"/>
                <a:cs typeface="Arial" pitchFamily="34" charset="0"/>
              </a:rPr>
              <a:t>Pripremni radovi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48125" y="5005388"/>
            <a:ext cx="2524125" cy="22860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sr-Latn-RS" sz="1200" dirty="0">
                <a:latin typeface="Arial" pitchFamily="34" charset="0"/>
                <a:cs typeface="Arial" pitchFamily="34" charset="0"/>
              </a:rPr>
              <a:t>Bušenje iminiranje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48125" y="5367338"/>
            <a:ext cx="2524125" cy="29051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sr-Latn-RS" sz="1200" dirty="0">
                <a:latin typeface="Arial" pitchFamily="34" charset="0"/>
                <a:cs typeface="Arial" pitchFamily="34" charset="0"/>
              </a:rPr>
              <a:t>Otkopavanje i utovar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48125" y="5781675"/>
            <a:ext cx="2524125" cy="48101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sr-Latn-RS" sz="1200" dirty="0">
                <a:latin typeface="Arial" pitchFamily="34" charset="0"/>
                <a:cs typeface="Arial" pitchFamily="34" charset="0"/>
              </a:rPr>
              <a:t>Transport  do Drobilane „Maljevac“ – kamionski transport (4,5 km)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48125" y="6410325"/>
            <a:ext cx="2524125" cy="92392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sr-Latn-RS" sz="1100" dirty="0">
                <a:latin typeface="Arial" pitchFamily="34" charset="0"/>
                <a:cs typeface="Arial" pitchFamily="34" charset="0"/>
              </a:rPr>
              <a:t>Drobljenje i isporuka uglja </a:t>
            </a:r>
          </a:p>
          <a:p>
            <a:pPr>
              <a:defRPr/>
            </a:pPr>
            <a:r>
              <a:rPr lang="sr-Latn-RS" sz="1100" dirty="0">
                <a:latin typeface="Arial" pitchFamily="34" charset="0"/>
                <a:cs typeface="Arial" pitchFamily="34" charset="0"/>
              </a:rPr>
              <a:t>GGK 30 mm, DTE 9.126 KJ/kg</a:t>
            </a:r>
          </a:p>
          <a:p>
            <a:pPr>
              <a:defRPr/>
            </a:pPr>
            <a:r>
              <a:rPr lang="sr-Latn-RS" sz="1100" dirty="0">
                <a:latin typeface="Arial" pitchFamily="34" charset="0"/>
                <a:cs typeface="Arial" pitchFamily="34" charset="0"/>
              </a:rPr>
              <a:t>transporterima sa trakom </a:t>
            </a:r>
          </a:p>
          <a:p>
            <a:pPr>
              <a:defRPr/>
            </a:pPr>
            <a:r>
              <a:rPr lang="sr-Latn-RS" sz="1100" dirty="0">
                <a:latin typeface="Arial" pitchFamily="34" charset="0"/>
                <a:cs typeface="Arial" pitchFamily="34" charset="0"/>
              </a:rPr>
              <a:t>do Deponije TE „Pljevlja“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77050" y="5781675"/>
            <a:ext cx="2238375" cy="48101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sr-Latn-RS" sz="1200" dirty="0">
                <a:latin typeface="Arial" pitchFamily="34" charset="0"/>
                <a:cs typeface="Arial" pitchFamily="34" charset="0"/>
              </a:rPr>
              <a:t>Transport  do </a:t>
            </a:r>
          </a:p>
          <a:p>
            <a:pPr>
              <a:defRPr/>
            </a:pPr>
            <a:r>
              <a:rPr lang="sr-Latn-RS" sz="1200" dirty="0">
                <a:latin typeface="Arial" pitchFamily="34" charset="0"/>
                <a:cs typeface="Arial" pitchFamily="34" charset="0"/>
              </a:rPr>
              <a:t>Separacije „Doganje“ 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77050" y="6410325"/>
            <a:ext cx="2238375" cy="92392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sr-Latn-RS" sz="1200" dirty="0">
                <a:latin typeface="Arial" pitchFamily="34" charset="0"/>
                <a:cs typeface="Arial" pitchFamily="34" charset="0"/>
              </a:rPr>
              <a:t>Drobljenje i isporuka uglja </a:t>
            </a:r>
          </a:p>
          <a:p>
            <a:pPr>
              <a:defRPr/>
            </a:pPr>
            <a:r>
              <a:rPr lang="sr-Latn-RS" sz="1200" dirty="0">
                <a:latin typeface="Arial" pitchFamily="34" charset="0"/>
                <a:cs typeface="Arial" pitchFamily="34" charset="0"/>
              </a:rPr>
              <a:t>za potrebe široke potrošnje:</a:t>
            </a:r>
          </a:p>
          <a:p>
            <a:pPr marL="457200" indent="-285750">
              <a:buFont typeface="Arial" pitchFamily="34" charset="0"/>
              <a:buChar char="•"/>
              <a:defRPr/>
            </a:pPr>
            <a:r>
              <a:rPr lang="sr-Latn-RS" sz="1000" dirty="0">
                <a:latin typeface="Arial" pitchFamily="34" charset="0"/>
                <a:cs typeface="Arial" pitchFamily="34" charset="0"/>
              </a:rPr>
              <a:t>KOMAD</a:t>
            </a:r>
          </a:p>
          <a:p>
            <a:pPr marL="457200" indent="-285750">
              <a:buFont typeface="Arial" pitchFamily="34" charset="0"/>
              <a:buChar char="•"/>
              <a:defRPr/>
            </a:pPr>
            <a:r>
              <a:rPr lang="sr-Latn-RS" sz="1000" dirty="0">
                <a:latin typeface="Arial" pitchFamily="34" charset="0"/>
                <a:cs typeface="Arial" pitchFamily="34" charset="0"/>
              </a:rPr>
              <a:t>KOCKA</a:t>
            </a:r>
          </a:p>
          <a:p>
            <a:pPr marL="457200" indent="-285750">
              <a:buFont typeface="Arial" pitchFamily="34" charset="0"/>
              <a:buChar char="•"/>
              <a:defRPr/>
            </a:pPr>
            <a:r>
              <a:rPr lang="sr-Latn-RS" sz="1000" dirty="0">
                <a:latin typeface="Arial" pitchFamily="34" charset="0"/>
                <a:cs typeface="Arial" pitchFamily="34" charset="0"/>
              </a:rPr>
              <a:t>SITNI</a:t>
            </a: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171700" y="3362325"/>
            <a:ext cx="3138488" cy="51435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sr-Latn-RS" sz="16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Tehnološki proces eksploatacije na površinskom kopu „Potrlica“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577" name="Elbow Connector 24576"/>
          <p:cNvCxnSpPr>
            <a:stCxn id="17" idx="3"/>
            <a:endCxn id="21" idx="0"/>
          </p:cNvCxnSpPr>
          <p:nvPr/>
        </p:nvCxnSpPr>
        <p:spPr>
          <a:xfrm>
            <a:off x="6572250" y="5513388"/>
            <a:ext cx="1423988" cy="268287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82" name="Straight Arrow Connector 24581"/>
          <p:cNvCxnSpPr>
            <a:stCxn id="16" idx="2"/>
            <a:endCxn id="17" idx="0"/>
          </p:cNvCxnSpPr>
          <p:nvPr/>
        </p:nvCxnSpPr>
        <p:spPr>
          <a:xfrm>
            <a:off x="5310188" y="5233988"/>
            <a:ext cx="0" cy="133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85" name="Straight Arrow Connector 24584"/>
          <p:cNvCxnSpPr>
            <a:stCxn id="17" idx="2"/>
            <a:endCxn id="18" idx="0"/>
          </p:cNvCxnSpPr>
          <p:nvPr/>
        </p:nvCxnSpPr>
        <p:spPr>
          <a:xfrm>
            <a:off x="5310188" y="5657850"/>
            <a:ext cx="0" cy="123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88" name="Straight Arrow Connector 24587"/>
          <p:cNvCxnSpPr>
            <a:stCxn id="18" idx="2"/>
            <a:endCxn id="20" idx="0"/>
          </p:cNvCxnSpPr>
          <p:nvPr/>
        </p:nvCxnSpPr>
        <p:spPr>
          <a:xfrm>
            <a:off x="5310188" y="6262688"/>
            <a:ext cx="0" cy="147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91" name="Straight Arrow Connector 24590"/>
          <p:cNvCxnSpPr>
            <a:endCxn id="22" idx="0"/>
          </p:cNvCxnSpPr>
          <p:nvPr/>
        </p:nvCxnSpPr>
        <p:spPr>
          <a:xfrm>
            <a:off x="7996238" y="6262688"/>
            <a:ext cx="0" cy="147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94" name="Straight Arrow Connector 24593"/>
          <p:cNvCxnSpPr>
            <a:endCxn id="16" idx="0"/>
          </p:cNvCxnSpPr>
          <p:nvPr/>
        </p:nvCxnSpPr>
        <p:spPr>
          <a:xfrm>
            <a:off x="5310188" y="4953000"/>
            <a:ext cx="0" cy="52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97" name="Straight Arrow Connector 24596"/>
          <p:cNvCxnSpPr>
            <a:stCxn id="7" idx="2"/>
            <a:endCxn id="9" idx="0"/>
          </p:cNvCxnSpPr>
          <p:nvPr/>
        </p:nvCxnSpPr>
        <p:spPr>
          <a:xfrm>
            <a:off x="2266950" y="4657725"/>
            <a:ext cx="0" cy="730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00" name="Straight Arrow Connector 24599"/>
          <p:cNvCxnSpPr>
            <a:endCxn id="12" idx="0"/>
          </p:cNvCxnSpPr>
          <p:nvPr/>
        </p:nvCxnSpPr>
        <p:spPr>
          <a:xfrm>
            <a:off x="2266950" y="4953000"/>
            <a:ext cx="0" cy="523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03" name="Straight Arrow Connector 24602"/>
          <p:cNvCxnSpPr>
            <a:endCxn id="13" idx="0"/>
          </p:cNvCxnSpPr>
          <p:nvPr/>
        </p:nvCxnSpPr>
        <p:spPr>
          <a:xfrm>
            <a:off x="2266950" y="5233988"/>
            <a:ext cx="0" cy="133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06" name="Straight Arrow Connector 24605"/>
          <p:cNvCxnSpPr>
            <a:endCxn id="14" idx="0"/>
          </p:cNvCxnSpPr>
          <p:nvPr/>
        </p:nvCxnSpPr>
        <p:spPr>
          <a:xfrm>
            <a:off x="2266950" y="5657850"/>
            <a:ext cx="0" cy="128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09" name="Straight Arrow Connector 24608"/>
          <p:cNvCxnSpPr>
            <a:stCxn id="27" idx="2"/>
          </p:cNvCxnSpPr>
          <p:nvPr/>
        </p:nvCxnSpPr>
        <p:spPr>
          <a:xfrm flipH="1">
            <a:off x="2266950" y="3876675"/>
            <a:ext cx="1474788" cy="3476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15" name="Straight Arrow Connector 24614"/>
          <p:cNvCxnSpPr/>
          <p:nvPr/>
        </p:nvCxnSpPr>
        <p:spPr>
          <a:xfrm>
            <a:off x="3740150" y="405765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17" name="Straight Arrow Connector 24616"/>
          <p:cNvCxnSpPr>
            <a:stCxn id="27" idx="2"/>
            <a:endCxn id="8" idx="0"/>
          </p:cNvCxnSpPr>
          <p:nvPr/>
        </p:nvCxnSpPr>
        <p:spPr>
          <a:xfrm>
            <a:off x="3741738" y="3876675"/>
            <a:ext cx="1568450" cy="3476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22" name="Straight Arrow Connector 24621"/>
          <p:cNvCxnSpPr>
            <a:endCxn id="15" idx="0"/>
          </p:cNvCxnSpPr>
          <p:nvPr/>
        </p:nvCxnSpPr>
        <p:spPr>
          <a:xfrm>
            <a:off x="5310188" y="4657725"/>
            <a:ext cx="0" cy="809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76" y="370116"/>
            <a:ext cx="2331374" cy="15880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76" y="2063184"/>
            <a:ext cx="2331374" cy="155631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77" y="3752850"/>
            <a:ext cx="2331374" cy="1551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744538" y="431800"/>
            <a:ext cx="9337675" cy="625475"/>
          </a:xfrm>
        </p:spPr>
        <p:txBody>
          <a:bodyPr/>
          <a:lstStyle/>
          <a:p>
            <a:r>
              <a:rPr lang="sr-Latn-RS" altLang="en-US" sz="2000" smtClean="0">
                <a:latin typeface="Arial" charset="0"/>
                <a:cs typeface="Arial" charset="0"/>
              </a:rPr>
              <a:t/>
            </a:r>
            <a:br>
              <a:rPr lang="sr-Latn-RS" altLang="en-US" sz="2000" smtClean="0">
                <a:latin typeface="Arial" charset="0"/>
                <a:cs typeface="Arial" charset="0"/>
              </a:rPr>
            </a:br>
            <a:r>
              <a:rPr lang="sr-Latn-RS" altLang="en-US" sz="2000" smtClean="0">
                <a:latin typeface="Arial" charset="0"/>
                <a:cs typeface="Arial" charset="0"/>
              </a:rPr>
              <a:t>UGLJENI  BASENI  KAO  SIROVINSKA  BAZA  </a:t>
            </a:r>
            <a:br>
              <a:rPr lang="sr-Latn-RS" altLang="en-US" sz="2000" smtClean="0">
                <a:latin typeface="Arial" charset="0"/>
                <a:cs typeface="Arial" charset="0"/>
              </a:rPr>
            </a:br>
            <a:r>
              <a:rPr lang="sr-Latn-RS" altLang="en-US" sz="2000" smtClean="0">
                <a:latin typeface="Arial" charset="0"/>
                <a:cs typeface="Arial" charset="0"/>
              </a:rPr>
              <a:t>TERMOENERGETSKOG   SEKTORA  CRNE  GORE</a:t>
            </a:r>
            <a:br>
              <a:rPr lang="sr-Latn-RS" altLang="en-US" sz="2000" smtClean="0">
                <a:latin typeface="Arial" charset="0"/>
                <a:cs typeface="Arial" charset="0"/>
              </a:rPr>
            </a:br>
            <a:endParaRPr lang="en-GB" altLang="en-US" sz="2000" smtClean="0">
              <a:latin typeface="Arial" charset="0"/>
              <a:cs typeface="Arial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352550"/>
            <a:ext cx="5019675" cy="622935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en-GB" sz="18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en-GB" sz="1800" b="1" dirty="0" smtClean="0">
                <a:latin typeface="Arial" pitchFamily="34" charset="0"/>
                <a:cs typeface="Arial" pitchFamily="34" charset="0"/>
              </a:rPr>
              <a:t>PLJEVALJSKI  BASEN </a:t>
            </a:r>
            <a:endParaRPr lang="sr-Latn-RS" sz="1800" b="1" dirty="0" smtClean="0">
              <a:latin typeface="Arial" pitchFamily="34" charset="0"/>
              <a:cs typeface="Arial" pitchFamily="34" charset="0"/>
            </a:endParaRPr>
          </a:p>
          <a:p>
            <a:pPr marL="285750" indent="0">
              <a:spcBef>
                <a:spcPts val="0"/>
              </a:spcBef>
              <a:buFont typeface="Arial" charset="0"/>
              <a:buNone/>
              <a:defRPr/>
            </a:pPr>
            <a:endParaRPr lang="sr-Latn-ME" sz="800" dirty="0" smtClean="0">
              <a:latin typeface="Arial" pitchFamily="34" charset="0"/>
              <a:cs typeface="Arial" pitchFamily="34" charset="0"/>
            </a:endParaRPr>
          </a:p>
          <a:p>
            <a:pPr marL="285750" indent="0">
              <a:spcBef>
                <a:spcPts val="0"/>
              </a:spcBef>
              <a:buFont typeface="Arial" charset="0"/>
              <a:buNone/>
              <a:defRPr/>
            </a:pPr>
            <a:r>
              <a:rPr lang="sr-Latn-ME" sz="1200" dirty="0" smtClean="0">
                <a:latin typeface="Arial" pitchFamily="34" charset="0"/>
                <a:cs typeface="Arial" pitchFamily="34" charset="0"/>
              </a:rPr>
              <a:t>(ležišta: Potrlica, Kalušići, Grevo, Rabitlje, Komini)</a:t>
            </a:r>
          </a:p>
          <a:p>
            <a:pPr marL="285750" indent="0">
              <a:spcBef>
                <a:spcPts val="0"/>
              </a:spcBef>
              <a:buFont typeface="Arial" charset="0"/>
              <a:buNone/>
              <a:defRPr/>
            </a:pPr>
            <a:r>
              <a:rPr lang="sr-Latn-ME" sz="1200" dirty="0" smtClean="0">
                <a:latin typeface="Arial" pitchFamily="34" charset="0"/>
                <a:cs typeface="Arial" pitchFamily="34" charset="0"/>
              </a:rPr>
              <a:t>BILANSNE REZERVE  58.514.163 t </a:t>
            </a:r>
          </a:p>
          <a:p>
            <a:pPr marL="285750" indent="0">
              <a:spcBef>
                <a:spcPts val="0"/>
              </a:spcBef>
              <a:buFont typeface="Arial" charset="0"/>
              <a:buNone/>
              <a:defRPr/>
            </a:pPr>
            <a:r>
              <a:rPr lang="sr-Latn-ME" sz="1200" dirty="0" smtClean="0">
                <a:latin typeface="Arial" pitchFamily="34" charset="0"/>
                <a:cs typeface="Arial" pitchFamily="34" charset="0"/>
              </a:rPr>
              <a:t>(31.12. 2017. god.)</a:t>
            </a:r>
          </a:p>
          <a:p>
            <a:pPr marL="285750" indent="0">
              <a:spcBef>
                <a:spcPts val="0"/>
              </a:spcBef>
              <a:buFont typeface="Arial" charset="0"/>
              <a:buNone/>
              <a:defRPr/>
            </a:pPr>
            <a:endParaRPr lang="sr-Latn-ME" sz="1400" dirty="0">
              <a:latin typeface="Arial" pitchFamily="34" charset="0"/>
              <a:cs typeface="Arial" pitchFamily="34" charset="0"/>
            </a:endParaRPr>
          </a:p>
          <a:p>
            <a:pPr marL="266700" indent="-266700">
              <a:spcBef>
                <a:spcPts val="0"/>
              </a:spcBef>
              <a:defRPr/>
            </a:pPr>
            <a:r>
              <a:rPr lang="sr-Latn-ME" sz="1800" b="1" dirty="0" smtClean="0">
                <a:latin typeface="Arial" pitchFamily="34" charset="0"/>
                <a:cs typeface="Arial" pitchFamily="34" charset="0"/>
              </a:rPr>
              <a:t>Doistraženi dio preostalih rezervi </a:t>
            </a:r>
          </a:p>
          <a:p>
            <a:pPr marL="266700" indent="0">
              <a:spcBef>
                <a:spcPts val="0"/>
              </a:spcBef>
              <a:buFont typeface="Arial" charset="0"/>
              <a:buNone/>
              <a:defRPr/>
            </a:pPr>
            <a:r>
              <a:rPr lang="sr-Latn-ME" sz="1800" b="1" dirty="0" smtClean="0">
                <a:latin typeface="Arial" pitchFamily="34" charset="0"/>
                <a:cs typeface="Arial" pitchFamily="34" charset="0"/>
              </a:rPr>
              <a:t>ljuće-šumanskog ugljenog basena</a:t>
            </a:r>
          </a:p>
          <a:p>
            <a:pPr marL="266700" indent="0">
              <a:spcBef>
                <a:spcPts val="0"/>
              </a:spcBef>
              <a:buFont typeface="Arial" charset="0"/>
              <a:buNone/>
              <a:defRPr/>
            </a:pPr>
            <a:endParaRPr lang="sr-Latn-ME" sz="800" dirty="0" smtClean="0">
              <a:latin typeface="Arial" pitchFamily="34" charset="0"/>
              <a:cs typeface="Arial" pitchFamily="34" charset="0"/>
            </a:endParaRPr>
          </a:p>
          <a:p>
            <a:pPr marL="266700" indent="0">
              <a:spcBef>
                <a:spcPts val="0"/>
              </a:spcBef>
              <a:buFont typeface="Arial" charset="0"/>
              <a:buNone/>
              <a:defRPr/>
            </a:pPr>
            <a:r>
              <a:rPr lang="sr-Latn-ME" sz="1200" dirty="0" smtClean="0">
                <a:latin typeface="Arial" pitchFamily="34" charset="0"/>
                <a:cs typeface="Arial" pitchFamily="34" charset="0"/>
              </a:rPr>
              <a:t>BILANSNE REZERVE  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sr-Latn-M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526</a:t>
            </a:r>
            <a:r>
              <a:rPr lang="sr-Latn-M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042</a:t>
            </a:r>
            <a:r>
              <a:rPr lang="sr-Latn-ME" sz="1200" dirty="0" smtClean="0">
                <a:latin typeface="Arial" pitchFamily="34" charset="0"/>
                <a:cs typeface="Arial" pitchFamily="34" charset="0"/>
              </a:rPr>
              <a:t> t 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sr-Latn-ME" sz="1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sr-Latn-ME" sz="1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sr-Latn-ME" sz="1800" b="1" dirty="0" smtClean="0">
                <a:latin typeface="Arial" pitchFamily="34" charset="0"/>
                <a:cs typeface="Arial" pitchFamily="34" charset="0"/>
              </a:rPr>
              <a:t>Perspektivna ležišta u okolini Pljevalja </a:t>
            </a:r>
          </a:p>
          <a:p>
            <a:pPr marL="285750" indent="0">
              <a:spcBef>
                <a:spcPts val="0"/>
              </a:spcBef>
              <a:buFont typeface="Arial" charset="0"/>
              <a:buNone/>
              <a:defRPr/>
            </a:pPr>
            <a:endParaRPr lang="sr-Latn-ME" sz="800" dirty="0" smtClean="0">
              <a:latin typeface="Arial" pitchFamily="34" charset="0"/>
              <a:cs typeface="Arial" pitchFamily="34" charset="0"/>
            </a:endParaRPr>
          </a:p>
          <a:p>
            <a:pPr marL="285750" indent="0">
              <a:spcBef>
                <a:spcPts val="0"/>
              </a:spcBef>
              <a:buFont typeface="Arial" charset="0"/>
              <a:buNone/>
              <a:defRPr/>
            </a:pPr>
            <a:r>
              <a:rPr lang="sr-Latn-ME" sz="1200" dirty="0" smtClean="0">
                <a:latin typeface="Arial" pitchFamily="34" charset="0"/>
                <a:cs typeface="Arial" pitchFamily="34" charset="0"/>
              </a:rPr>
              <a:t>(ležišta: Glisnica, Otilovići, Mataruge, Bakrenjače)</a:t>
            </a:r>
          </a:p>
          <a:p>
            <a:pPr marL="285750" indent="0">
              <a:spcBef>
                <a:spcPts val="0"/>
              </a:spcBef>
              <a:buFont typeface="Arial" charset="0"/>
              <a:buNone/>
              <a:defRPr/>
            </a:pPr>
            <a:r>
              <a:rPr lang="sr-Latn-ME" sz="1200" dirty="0">
                <a:latin typeface="Arial" pitchFamily="34" charset="0"/>
                <a:cs typeface="Arial" pitchFamily="34" charset="0"/>
              </a:rPr>
              <a:t>BILANSNE REZERVE </a:t>
            </a:r>
            <a:r>
              <a:rPr lang="sr-Latn-ME" sz="1200" dirty="0" smtClean="0">
                <a:latin typeface="Arial" pitchFamily="34" charset="0"/>
                <a:cs typeface="Arial" pitchFamily="34" charset="0"/>
              </a:rPr>
              <a:t> 14.754.656  t  </a:t>
            </a:r>
            <a:endParaRPr lang="sr-Latn-ME" sz="1200" dirty="0">
              <a:latin typeface="Arial" pitchFamily="34" charset="0"/>
              <a:cs typeface="Arial" pitchFamily="34" charset="0"/>
            </a:endParaRPr>
          </a:p>
          <a:p>
            <a:pPr marL="1033463" lvl="2" indent="0">
              <a:spcBef>
                <a:spcPts val="0"/>
              </a:spcBef>
              <a:buFont typeface="Arial" charset="0"/>
              <a:buNone/>
              <a:defRPr/>
            </a:pPr>
            <a:endParaRPr lang="sr-Latn-M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sr-Latn-ME" sz="1800" b="1" dirty="0" smtClean="0">
                <a:latin typeface="Arial" pitchFamily="34" charset="0"/>
                <a:cs typeface="Arial" pitchFamily="34" charset="0"/>
              </a:rPr>
              <a:t>MAOČKI UGLJENI BASEN</a:t>
            </a:r>
          </a:p>
          <a:p>
            <a:pPr marL="285750" indent="0">
              <a:spcBef>
                <a:spcPts val="0"/>
              </a:spcBef>
              <a:buFont typeface="Arial" charset="0"/>
              <a:buNone/>
              <a:defRPr/>
            </a:pPr>
            <a:endParaRPr lang="sr-Latn-ME" sz="800" dirty="0" smtClean="0">
              <a:latin typeface="Arial" pitchFamily="34" charset="0"/>
              <a:cs typeface="Arial" pitchFamily="34" charset="0"/>
            </a:endParaRPr>
          </a:p>
          <a:p>
            <a:pPr marL="285750" indent="0">
              <a:spcBef>
                <a:spcPts val="0"/>
              </a:spcBef>
              <a:buFont typeface="Arial" charset="0"/>
              <a:buNone/>
              <a:defRPr/>
            </a:pPr>
            <a:r>
              <a:rPr lang="sr-Latn-ME" sz="1200" dirty="0" smtClean="0">
                <a:latin typeface="Arial" pitchFamily="34" charset="0"/>
                <a:cs typeface="Arial" pitchFamily="34" charset="0"/>
              </a:rPr>
              <a:t>BILANSNE </a:t>
            </a:r>
            <a:r>
              <a:rPr lang="sr-Latn-ME" sz="1200" dirty="0">
                <a:latin typeface="Arial" pitchFamily="34" charset="0"/>
                <a:cs typeface="Arial" pitchFamily="34" charset="0"/>
              </a:rPr>
              <a:t>REZERVE  </a:t>
            </a:r>
            <a:r>
              <a:rPr lang="sr-Latn-ME" sz="1200" dirty="0" smtClean="0">
                <a:latin typeface="Arial" pitchFamily="34" charset="0"/>
                <a:cs typeface="Arial" pitchFamily="34" charset="0"/>
              </a:rPr>
              <a:t>109.900.000 t   </a:t>
            </a:r>
            <a:endParaRPr lang="sr-Latn-ME" sz="1200" dirty="0">
              <a:latin typeface="Arial" pitchFamily="34" charset="0"/>
              <a:cs typeface="Arial" pitchFamily="34" charset="0"/>
            </a:endParaRPr>
          </a:p>
          <a:p>
            <a:pPr marL="285750" indent="0">
              <a:spcBef>
                <a:spcPts val="0"/>
              </a:spcBef>
              <a:buFont typeface="Arial" charset="0"/>
              <a:buNone/>
              <a:defRPr/>
            </a:pPr>
            <a:r>
              <a:rPr lang="sr-Latn-ME" sz="1200" dirty="0">
                <a:latin typeface="Arial" pitchFamily="34" charset="0"/>
                <a:cs typeface="Arial" pitchFamily="34" charset="0"/>
              </a:rPr>
              <a:t>(31.12. </a:t>
            </a:r>
            <a:r>
              <a:rPr lang="sr-Latn-ME" sz="1200" dirty="0" smtClean="0">
                <a:latin typeface="Arial" pitchFamily="34" charset="0"/>
                <a:cs typeface="Arial" pitchFamily="34" charset="0"/>
              </a:rPr>
              <a:t>1986. </a:t>
            </a:r>
            <a:r>
              <a:rPr lang="sr-Latn-ME" sz="1200" dirty="0">
                <a:latin typeface="Arial" pitchFamily="34" charset="0"/>
                <a:cs typeface="Arial" pitchFamily="34" charset="0"/>
              </a:rPr>
              <a:t>god.)</a:t>
            </a:r>
          </a:p>
          <a:p>
            <a:pPr marL="0" lvl="1" indent="0">
              <a:spcBef>
                <a:spcPts val="0"/>
              </a:spcBef>
              <a:defRPr/>
            </a:pPr>
            <a:endParaRPr lang="sr-Latn-ME" sz="1600" dirty="0" smtClean="0">
              <a:latin typeface="Arial" pitchFamily="34" charset="0"/>
              <a:cs typeface="Arial" pitchFamily="34" charset="0"/>
            </a:endParaRPr>
          </a:p>
          <a:p>
            <a:pPr marL="517525" lvl="1" indent="0">
              <a:spcBef>
                <a:spcPts val="0"/>
              </a:spcBef>
              <a:buFont typeface="Arial" charset="0"/>
              <a:buNone/>
              <a:defRPr/>
            </a:pPr>
            <a:endParaRPr lang="sr-Latn-ME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defRPr/>
            </a:pPr>
            <a:endParaRPr lang="sr-Latn-ME" sz="1600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defRPr/>
            </a:pPr>
            <a:endParaRPr lang="sr-Latn-ME" sz="1600" dirty="0" smtClean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0"/>
              </a:spcBef>
              <a:defRPr/>
            </a:pPr>
            <a:endParaRPr lang="sr-Latn-ME" sz="16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sr-Latn-ME" sz="1800" b="1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sr-Latn-ME" sz="1800" b="1" dirty="0" smtClean="0">
                <a:latin typeface="Arial" pitchFamily="34" charset="0"/>
                <a:cs typeface="Arial" pitchFamily="34" charset="0"/>
              </a:rPr>
              <a:t>BERANSKI UGLJENI BASEN</a:t>
            </a:r>
          </a:p>
          <a:p>
            <a:pPr marL="285750" indent="0">
              <a:spcBef>
                <a:spcPts val="0"/>
              </a:spcBef>
              <a:buFont typeface="Arial" charset="0"/>
              <a:buNone/>
              <a:defRPr/>
            </a:pPr>
            <a:r>
              <a:rPr lang="sr-Latn-ME" sz="1200" dirty="0" smtClean="0">
                <a:latin typeface="Arial" pitchFamily="34" charset="0"/>
                <a:cs typeface="Arial" pitchFamily="34" charset="0"/>
              </a:rPr>
              <a:t>BILANSNE </a:t>
            </a:r>
            <a:r>
              <a:rPr lang="sr-Latn-ME" sz="1200" dirty="0">
                <a:latin typeface="Arial" pitchFamily="34" charset="0"/>
                <a:cs typeface="Arial" pitchFamily="34" charset="0"/>
              </a:rPr>
              <a:t>REZERVE  </a:t>
            </a:r>
            <a:r>
              <a:rPr lang="sr-Latn-ME" sz="1200" dirty="0" smtClean="0">
                <a:latin typeface="Arial" pitchFamily="34" charset="0"/>
                <a:cs typeface="Arial" pitchFamily="34" charset="0"/>
              </a:rPr>
              <a:t>36.903.438  </a:t>
            </a:r>
            <a:r>
              <a:rPr lang="sr-Latn-ME" sz="1200" dirty="0">
                <a:latin typeface="Arial" pitchFamily="34" charset="0"/>
                <a:cs typeface="Arial" pitchFamily="34" charset="0"/>
              </a:rPr>
              <a:t>t </a:t>
            </a:r>
            <a:r>
              <a:rPr lang="sr-Latn-ME" sz="1200" dirty="0" smtClean="0">
                <a:latin typeface="Arial" pitchFamily="34" charset="0"/>
                <a:cs typeface="Arial" pitchFamily="34" charset="0"/>
              </a:rPr>
              <a:t> </a:t>
            </a:r>
            <a:endParaRPr lang="sr-Latn-ME" sz="12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en-GB" sz="2000" dirty="0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9725" y="1323975"/>
            <a:ext cx="4800600" cy="6778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33425" y="5457825"/>
          <a:ext cx="4457700" cy="106679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13690"/>
                <a:gridCol w="932148"/>
                <a:gridCol w="489147"/>
                <a:gridCol w="553751"/>
                <a:gridCol w="479918"/>
                <a:gridCol w="526064"/>
                <a:gridCol w="562982"/>
              </a:tblGrid>
              <a:tr h="355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9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KATEGORIJA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9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REZERVE </a:t>
                      </a:r>
                      <a:r>
                        <a:rPr lang="sr-Latn-CS" sz="9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(t)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9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Zm (t/m</a:t>
                      </a:r>
                      <a:r>
                        <a:rPr lang="sr-Latn-CS" sz="900" baseline="30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r>
                        <a:rPr lang="sr-Latn-CS" sz="9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)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9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Wu </a:t>
                      </a:r>
                      <a:r>
                        <a:rPr lang="sr-Latn-CS" sz="9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(%)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9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 </a:t>
                      </a:r>
                      <a:r>
                        <a:rPr lang="sr-Latn-CS" sz="9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(%)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9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Su </a:t>
                      </a:r>
                      <a:r>
                        <a:rPr lang="sr-Latn-CS" sz="9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(%)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9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DTE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9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9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90 100 000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9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1.33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9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31.17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9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14.70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9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0.82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9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12614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9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</a:t>
                      </a:r>
                      <a:r>
                        <a:rPr lang="sr-Latn-CS" sz="900" baseline="-25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9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19 800 000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9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1.39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9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29.79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9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20.72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9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0.92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9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11394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70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9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 + C</a:t>
                      </a:r>
                      <a:r>
                        <a:rPr lang="sr-Latn-CS" sz="900" b="1" baseline="-25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900" b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109 900 000</a:t>
                      </a:r>
                      <a:endParaRPr lang="en-GB" sz="9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9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1.34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9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31.07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9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16.16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9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0.84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9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12504</a:t>
                      </a:r>
                      <a:endParaRPr lang="en-GB" sz="9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50" y="431800"/>
            <a:ext cx="9324975" cy="958850"/>
          </a:xfrm>
        </p:spPr>
        <p:txBody>
          <a:bodyPr/>
          <a:lstStyle/>
          <a:p>
            <a:pPr>
              <a:defRPr/>
            </a:pPr>
            <a:r>
              <a:rPr lang="sr-Latn-RS" altLang="en-US" sz="2000" dirty="0" smtClean="0">
                <a:latin typeface="Arial" charset="0"/>
                <a:cs typeface="Arial" charset="0"/>
              </a:rPr>
              <a:t/>
            </a:r>
            <a:br>
              <a:rPr lang="sr-Latn-RS" altLang="en-US" sz="2000" dirty="0" smtClean="0">
                <a:latin typeface="Arial" charset="0"/>
                <a:cs typeface="Arial" charset="0"/>
              </a:rPr>
            </a:br>
            <a:r>
              <a:rPr lang="sr-Latn-RS" altLang="en-US" sz="2000" dirty="0">
                <a:latin typeface="Arial" charset="0"/>
                <a:cs typeface="Arial" charset="0"/>
              </a:rPr>
              <a:t/>
            </a:r>
            <a:br>
              <a:rPr lang="sr-Latn-RS" altLang="en-US" sz="2000" dirty="0">
                <a:latin typeface="Arial" charset="0"/>
                <a:cs typeface="Arial" charset="0"/>
              </a:rPr>
            </a:br>
            <a:r>
              <a:rPr lang="sr-Latn-RS" altLang="en-US" sz="2000" dirty="0" smtClean="0">
                <a:latin typeface="Arial" charset="0"/>
                <a:cs typeface="Arial" charset="0"/>
              </a:rPr>
              <a:t/>
            </a:r>
            <a:br>
              <a:rPr lang="sr-Latn-RS" altLang="en-US" sz="2000" dirty="0" smtClean="0">
                <a:latin typeface="Arial" charset="0"/>
                <a:cs typeface="Arial" charset="0"/>
              </a:rPr>
            </a:br>
            <a:r>
              <a:rPr lang="sr-Latn-RS" altLang="en-US" sz="2000" dirty="0" smtClean="0">
                <a:latin typeface="Arial" charset="0"/>
                <a:cs typeface="Arial" charset="0"/>
              </a:rPr>
              <a:t>SIROVINSKA  BAZA  TE „</a:t>
            </a:r>
            <a:r>
              <a:rPr lang="sr-Latn-RS" altLang="en-US" sz="2000" cap="small" dirty="0" smtClean="0">
                <a:latin typeface="Arial" charset="0"/>
                <a:cs typeface="Arial" charset="0"/>
              </a:rPr>
              <a:t>P</a:t>
            </a:r>
            <a:r>
              <a:rPr lang="sr-Latn-RS" altLang="en-US" sz="2000" dirty="0" smtClean="0">
                <a:latin typeface="Arial" charset="0"/>
                <a:cs typeface="Arial" charset="0"/>
              </a:rPr>
              <a:t>ljevlja“ </a:t>
            </a:r>
            <a:r>
              <a:rPr lang="sr-Latn-RS" altLang="en-US" sz="2000" dirty="0">
                <a:latin typeface="Arial" charset="0"/>
                <a:cs typeface="Arial" charset="0"/>
              </a:rPr>
              <a:t> </a:t>
            </a:r>
            <a:r>
              <a:rPr lang="sr-Latn-RS" altLang="en-US" sz="2000" dirty="0" smtClean="0">
                <a:latin typeface="Arial" charset="0"/>
                <a:cs typeface="Arial" charset="0"/>
              </a:rPr>
              <a:t/>
            </a:r>
            <a:br>
              <a:rPr lang="sr-Latn-RS" altLang="en-US" sz="2000" dirty="0" smtClean="0">
                <a:latin typeface="Arial" charset="0"/>
                <a:cs typeface="Arial" charset="0"/>
              </a:rPr>
            </a:br>
            <a:r>
              <a:rPr lang="sr-Latn-RS" altLang="en-US" sz="2000" dirty="0" smtClean="0">
                <a:latin typeface="Arial" charset="0"/>
                <a:cs typeface="Arial" charset="0"/>
              </a:rPr>
              <a:t>- PLJEVALJSKI </a:t>
            </a:r>
            <a:r>
              <a:rPr lang="sr-Latn-RS" altLang="en-US" sz="2000" dirty="0">
                <a:latin typeface="Arial" charset="0"/>
                <a:cs typeface="Arial" charset="0"/>
              </a:rPr>
              <a:t>UGLJENI  </a:t>
            </a:r>
            <a:r>
              <a:rPr lang="sr-Latn-RS" altLang="en-US" sz="2000" dirty="0" smtClean="0">
                <a:latin typeface="Arial" charset="0"/>
                <a:cs typeface="Arial" charset="0"/>
              </a:rPr>
              <a:t>BASEN</a:t>
            </a:r>
            <a:br>
              <a:rPr lang="sr-Latn-RS" altLang="en-US" sz="2000" dirty="0" smtClean="0">
                <a:latin typeface="Arial" charset="0"/>
                <a:cs typeface="Arial" charset="0"/>
              </a:rPr>
            </a:br>
            <a:r>
              <a:rPr lang="sr-Latn-RS" altLang="en-US" sz="2000" dirty="0" smtClean="0">
                <a:latin typeface="Arial" charset="0"/>
                <a:cs typeface="Arial" charset="0"/>
              </a:rPr>
              <a:t/>
            </a:r>
            <a:br>
              <a:rPr lang="sr-Latn-RS" altLang="en-US" sz="2000" dirty="0" smtClean="0">
                <a:latin typeface="Arial" charset="0"/>
                <a:cs typeface="Arial" charset="0"/>
              </a:rPr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1975" y="1600200"/>
            <a:ext cx="5705475" cy="6143625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sr-Latn-RS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sr-Latn-RS" sz="1400" dirty="0" smtClean="0">
                <a:latin typeface="Arial" pitchFamily="34" charset="0"/>
                <a:cs typeface="Arial" pitchFamily="34" charset="0"/>
              </a:rPr>
              <a:t>PLJEVALJSKI  UGLJENI  BASEN</a:t>
            </a:r>
          </a:p>
          <a:p>
            <a:pPr marL="285750" indent="0">
              <a:spcBef>
                <a:spcPts val="0"/>
              </a:spcBef>
              <a:buFont typeface="Arial" charset="0"/>
              <a:buNone/>
              <a:defRPr/>
            </a:pPr>
            <a:r>
              <a:rPr lang="sr-Latn-ME" sz="1200" dirty="0" smtClean="0">
                <a:latin typeface="Arial" pitchFamily="34" charset="0"/>
                <a:cs typeface="Arial" pitchFamily="34" charset="0"/>
              </a:rPr>
              <a:t>58.514.163  t  bilansnih rezervi uglja</a:t>
            </a:r>
          </a:p>
          <a:p>
            <a:pPr marL="285750" indent="0">
              <a:spcBef>
                <a:spcPts val="0"/>
              </a:spcBef>
              <a:buFont typeface="Arial" charset="0"/>
              <a:buNone/>
              <a:defRPr/>
            </a:pPr>
            <a:endParaRPr lang="sr-Latn-ME" sz="1400" dirty="0" smtClean="0">
              <a:latin typeface="Arial" pitchFamily="34" charset="0"/>
              <a:cs typeface="Arial" pitchFamily="34" charset="0"/>
            </a:endParaRPr>
          </a:p>
          <a:p>
            <a:pPr marL="285750" indent="0">
              <a:spcBef>
                <a:spcPts val="0"/>
              </a:spcBef>
              <a:buFont typeface="Arial" charset="0"/>
              <a:buNone/>
              <a:defRPr/>
            </a:pPr>
            <a:endParaRPr lang="sr-Latn-ME" sz="800" dirty="0" smtClean="0">
              <a:latin typeface="Arial" pitchFamily="34" charset="0"/>
              <a:cs typeface="Arial" pitchFamily="34" charset="0"/>
            </a:endParaRPr>
          </a:p>
          <a:p>
            <a:pPr marL="285750" indent="0">
              <a:spcBef>
                <a:spcPts val="0"/>
              </a:spcBef>
              <a:buFont typeface="Arial" charset="0"/>
              <a:buNone/>
              <a:defRPr/>
            </a:pPr>
            <a:endParaRPr lang="sr-Latn-ME" sz="1400" dirty="0">
              <a:latin typeface="Arial" pitchFamily="34" charset="0"/>
              <a:cs typeface="Arial" pitchFamily="34" charset="0"/>
            </a:endParaRPr>
          </a:p>
          <a:p>
            <a:pPr marL="285750" indent="0">
              <a:spcBef>
                <a:spcPts val="0"/>
              </a:spcBef>
              <a:buFont typeface="Arial" charset="0"/>
              <a:buNone/>
              <a:defRPr/>
            </a:pPr>
            <a:endParaRPr lang="sr-Latn-ME" sz="1400" dirty="0" smtClean="0">
              <a:latin typeface="Arial" pitchFamily="34" charset="0"/>
              <a:cs typeface="Arial" pitchFamily="34" charset="0"/>
            </a:endParaRPr>
          </a:p>
          <a:p>
            <a:pPr marL="285750" indent="0">
              <a:spcBef>
                <a:spcPts val="0"/>
              </a:spcBef>
              <a:buFont typeface="Arial" charset="0"/>
              <a:buNone/>
              <a:defRPr/>
            </a:pPr>
            <a:endParaRPr lang="sr-Latn-ME" sz="1400" dirty="0">
              <a:latin typeface="Arial" pitchFamily="34" charset="0"/>
              <a:cs typeface="Arial" pitchFamily="34" charset="0"/>
            </a:endParaRPr>
          </a:p>
          <a:p>
            <a:pPr marL="285750" indent="0">
              <a:spcBef>
                <a:spcPts val="0"/>
              </a:spcBef>
              <a:buFont typeface="Arial" charset="0"/>
              <a:buNone/>
              <a:defRPr/>
            </a:pPr>
            <a:endParaRPr lang="sr-Latn-ME" sz="1400" dirty="0" smtClean="0">
              <a:latin typeface="Arial" pitchFamily="34" charset="0"/>
              <a:cs typeface="Arial" pitchFamily="34" charset="0"/>
            </a:endParaRPr>
          </a:p>
          <a:p>
            <a:pPr marL="285750" indent="0">
              <a:spcBef>
                <a:spcPts val="0"/>
              </a:spcBef>
              <a:buFont typeface="Arial" charset="0"/>
              <a:buNone/>
              <a:defRPr/>
            </a:pPr>
            <a:endParaRPr lang="sr-Latn-ME" sz="1400" dirty="0">
              <a:latin typeface="Arial" pitchFamily="34" charset="0"/>
              <a:cs typeface="Arial" pitchFamily="34" charset="0"/>
            </a:endParaRPr>
          </a:p>
          <a:p>
            <a:pPr marL="285750" indent="0">
              <a:spcBef>
                <a:spcPts val="0"/>
              </a:spcBef>
              <a:buFont typeface="Arial" charset="0"/>
              <a:buNone/>
              <a:defRPr/>
            </a:pPr>
            <a:endParaRPr lang="sr-Latn-ME" sz="1400" dirty="0" smtClean="0">
              <a:latin typeface="Arial" pitchFamily="34" charset="0"/>
              <a:cs typeface="Arial" pitchFamily="34" charset="0"/>
            </a:endParaRPr>
          </a:p>
          <a:p>
            <a:pPr marL="285750" indent="0">
              <a:spcBef>
                <a:spcPts val="0"/>
              </a:spcBef>
              <a:buFont typeface="Arial" charset="0"/>
              <a:buNone/>
              <a:defRPr/>
            </a:pPr>
            <a:endParaRPr lang="sr-Latn-ME" sz="1400" dirty="0">
              <a:latin typeface="Arial" pitchFamily="34" charset="0"/>
              <a:cs typeface="Arial" pitchFamily="34" charset="0"/>
            </a:endParaRPr>
          </a:p>
          <a:p>
            <a:pPr marL="285750" indent="0">
              <a:spcBef>
                <a:spcPts val="0"/>
              </a:spcBef>
              <a:buFont typeface="Arial" charset="0"/>
              <a:buNone/>
              <a:defRPr/>
            </a:pPr>
            <a:endParaRPr lang="sr-Latn-ME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0"/>
              </a:spcBef>
              <a:defRPr/>
            </a:pPr>
            <a:endParaRPr lang="sr-Latn-ME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0"/>
              </a:spcBef>
              <a:defRPr/>
            </a:pPr>
            <a:r>
              <a:rPr lang="sr-Latn-ME" sz="1400" dirty="0" smtClean="0">
                <a:latin typeface="Arial" pitchFamily="34" charset="0"/>
                <a:cs typeface="Arial" pitchFamily="34" charset="0"/>
              </a:rPr>
              <a:t>Doistraženi dio preostalih rezervi uglja ljuće – šumanskog basena</a:t>
            </a:r>
          </a:p>
          <a:p>
            <a:pPr marL="266700" indent="0">
              <a:spcBef>
                <a:spcPts val="0"/>
              </a:spcBef>
              <a:buFont typeface="Arial" charset="0"/>
              <a:buNone/>
              <a:defRPr/>
            </a:pPr>
            <a:r>
              <a:rPr lang="sr-Latn-ME" sz="1200" dirty="0" smtClean="0">
                <a:latin typeface="Arial" pitchFamily="34" charset="0"/>
                <a:cs typeface="Arial" pitchFamily="34" charset="0"/>
              </a:rPr>
              <a:t>1.526.042  t  bilansnih rezervi uglja</a:t>
            </a:r>
          </a:p>
          <a:p>
            <a:pPr marL="285750" indent="-285750">
              <a:spcBef>
                <a:spcPts val="0"/>
              </a:spcBef>
              <a:defRPr/>
            </a:pPr>
            <a:endParaRPr lang="sr-Latn-ME" sz="1400" dirty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sr-Latn-ME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sr-Latn-ME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sr-Latn-ME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sr-Latn-ME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sr-Latn-ME" sz="14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sr-Latn-ME" sz="1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sr-Latn-ME" sz="1400" dirty="0" smtClean="0">
                <a:latin typeface="Arial" pitchFamily="34" charset="0"/>
                <a:cs typeface="Arial" pitchFamily="34" charset="0"/>
              </a:rPr>
              <a:t>Perspektivna </a:t>
            </a:r>
            <a:r>
              <a:rPr lang="sr-Latn-ME" sz="1400" dirty="0">
                <a:latin typeface="Arial" pitchFamily="34" charset="0"/>
                <a:cs typeface="Arial" pitchFamily="34" charset="0"/>
              </a:rPr>
              <a:t>ležišta u okolini Pljevalja </a:t>
            </a:r>
          </a:p>
          <a:p>
            <a:pPr marL="285750" indent="0">
              <a:spcBef>
                <a:spcPts val="0"/>
              </a:spcBef>
              <a:buFont typeface="Arial" charset="0"/>
              <a:buNone/>
              <a:defRPr/>
            </a:pPr>
            <a:r>
              <a:rPr lang="sr-Latn-ME" sz="1200" dirty="0" smtClean="0">
                <a:latin typeface="Arial" pitchFamily="34" charset="0"/>
                <a:cs typeface="Arial" pitchFamily="34" charset="0"/>
              </a:rPr>
              <a:t>14.754.656  </a:t>
            </a:r>
            <a:r>
              <a:rPr lang="sr-Latn-ME" sz="1200" dirty="0">
                <a:latin typeface="Arial" pitchFamily="34" charset="0"/>
                <a:cs typeface="Arial" pitchFamily="34" charset="0"/>
              </a:rPr>
              <a:t>t  bilansnih rezervi </a:t>
            </a:r>
            <a:r>
              <a:rPr lang="sr-Latn-ME" sz="1200" dirty="0" smtClean="0">
                <a:latin typeface="Arial" pitchFamily="34" charset="0"/>
                <a:cs typeface="Arial" pitchFamily="34" charset="0"/>
              </a:rPr>
              <a:t>uglja</a:t>
            </a:r>
            <a:endParaRPr lang="sr-Latn-ME" sz="1200" dirty="0">
              <a:latin typeface="Arial" pitchFamily="34" charset="0"/>
              <a:cs typeface="Arial" pitchFamily="34" charset="0"/>
            </a:endParaRPr>
          </a:p>
          <a:p>
            <a:pPr marL="285750" indent="0">
              <a:spcBef>
                <a:spcPts val="0"/>
              </a:spcBef>
              <a:buFont typeface="Arial" charset="0"/>
              <a:buNone/>
              <a:defRPr/>
            </a:pPr>
            <a:endParaRPr lang="sr-Latn-ME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sr-Latn-RS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sr-Latn-RS" sz="14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endParaRPr lang="sr-Latn-RS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13513" y="2466975"/>
            <a:ext cx="3363912" cy="33337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6677025" y="1920875"/>
            <a:ext cx="3171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125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63"/>
              </a:spcBef>
              <a:buFont typeface="Arial" charset="0"/>
              <a:buChar char="•"/>
              <a:defRPr sz="27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63"/>
              </a:spcBef>
              <a:buFont typeface="Arial" charset="0"/>
              <a:buChar char="•"/>
              <a:defRPr sz="23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63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63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63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RS" altLang="en-US" sz="1400">
                <a:latin typeface="Arial" charset="0"/>
              </a:rPr>
              <a:t>Geološka karta pljevaljskog 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sr-Latn-RS" altLang="en-US" sz="1400">
                <a:latin typeface="Arial" charset="0"/>
              </a:rPr>
              <a:t>ljuće – šumanskog ugljenog basena</a:t>
            </a:r>
            <a:endParaRPr lang="en-US" altLang="en-US" sz="140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11200" y="2544763"/>
          <a:ext cx="5480050" cy="1463675"/>
        </p:xfrm>
        <a:graphic>
          <a:graphicData uri="http://schemas.openxmlformats.org/drawingml/2006/table">
            <a:tbl>
              <a:tblPr/>
              <a:tblGrid>
                <a:gridCol w="1022350"/>
                <a:gridCol w="790575"/>
                <a:gridCol w="561975"/>
                <a:gridCol w="962025"/>
                <a:gridCol w="552450"/>
                <a:gridCol w="495300"/>
                <a:gridCol w="495300"/>
                <a:gridCol w="600075"/>
              </a:tblGrid>
              <a:tr h="152399">
                <a:tc rowSpan="2">
                  <a:txBody>
                    <a:bodyPr/>
                    <a:lstStyle/>
                    <a:p>
                      <a:pPr marL="0" marR="0" lvl="0" indent="0" algn="l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EŽIŠT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Kateg</a:t>
                      </a:r>
                      <a:r>
                        <a:rPr kumimoji="0" 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or.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rezervi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Zm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(t/m</a:t>
                      </a:r>
                      <a:r>
                        <a:rPr kumimoji="0" lang="en-US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BILANSNE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REZERVE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( t 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POKAZATELJI KVALITETA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7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Wu (%)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(%)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Su (%)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DTE (</a:t>
                      </a:r>
                      <a:r>
                        <a:rPr kumimoji="0" lang="sr-Latn-M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J/kg)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8623">
                <a:tc>
                  <a:txBody>
                    <a:bodyPr/>
                    <a:lstStyle/>
                    <a:p>
                      <a:pPr marL="0" marR="0" lvl="0" indent="0" algn="just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POTRLICA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A+B+C</a:t>
                      </a:r>
                      <a:r>
                        <a:rPr kumimoji="0" lang="en-US" sz="1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1.36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32. 810 .286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30.95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19.46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1.22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11.746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623">
                <a:tc>
                  <a:txBody>
                    <a:bodyPr/>
                    <a:lstStyle/>
                    <a:p>
                      <a:pPr marL="0" marR="0" lvl="0" indent="0" algn="just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KALUŠIĆI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A+B+C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1.45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15. 047.143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27.09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36.46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1.43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7.957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623">
                <a:tc>
                  <a:txBody>
                    <a:bodyPr/>
                    <a:lstStyle/>
                    <a:p>
                      <a:pPr marL="0" marR="0" lvl="0" indent="0" algn="just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RABITLJE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1.36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5. 358.361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34.00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10.93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13.663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623">
                <a:tc>
                  <a:txBody>
                    <a:bodyPr/>
                    <a:lstStyle/>
                    <a:p>
                      <a:pPr marL="0" marR="0" lvl="0" indent="0" algn="just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KOMINI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1.47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3 .016.566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33.76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17.27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1.28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11.515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623">
                <a:tc>
                  <a:txBody>
                    <a:bodyPr/>
                    <a:lstStyle/>
                    <a:p>
                      <a:pPr marL="0" marR="0" lvl="0" indent="0" algn="just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GREVO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1.36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2 .281.807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29.33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20.92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1.43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12.442</a:t>
                      </a: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59">
                <a:tc>
                  <a:txBody>
                    <a:bodyPr/>
                    <a:lstStyle/>
                    <a:p>
                      <a:pPr marL="0" marR="0" lvl="0" indent="0" algn="just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M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58.514.163</a:t>
                      </a:r>
                      <a:r>
                        <a:rPr kumimoji="0" lang="sr-Latn-M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68338" y="6376988"/>
          <a:ext cx="5513387" cy="1317628"/>
        </p:xfrm>
        <a:graphic>
          <a:graphicData uri="http://schemas.openxmlformats.org/drawingml/2006/table">
            <a:tbl>
              <a:tblPr/>
              <a:tblGrid>
                <a:gridCol w="1022350"/>
                <a:gridCol w="790575"/>
                <a:gridCol w="561975"/>
                <a:gridCol w="962025"/>
                <a:gridCol w="552450"/>
                <a:gridCol w="495300"/>
                <a:gridCol w="495300"/>
                <a:gridCol w="633412"/>
              </a:tblGrid>
              <a:tr h="152400">
                <a:tc rowSpan="2">
                  <a:txBody>
                    <a:bodyPr/>
                    <a:lstStyle/>
                    <a:p>
                      <a:pPr marL="0" marR="0" lvl="0" indent="0" algn="l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 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EŽIŠT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Kateg</a:t>
                      </a:r>
                      <a:r>
                        <a:rPr kumimoji="0" lang="sr-Latn-R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or.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rezervi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Zm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(t/m</a:t>
                      </a:r>
                      <a:r>
                        <a:rPr kumimoji="0" lang="en-US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BILANSNE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REZERVE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 ( t 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POKAZATELJI KVALITETA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7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Wu (%)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P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(%)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Su (%)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DTE (</a:t>
                      </a:r>
                      <a:r>
                        <a:rPr kumimoji="0" lang="sr-Latn-M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J/kg)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1767">
                <a:tc>
                  <a:txBody>
                    <a:bodyPr/>
                    <a:lstStyle/>
                    <a:p>
                      <a:pPr marL="0" marR="0" lvl="0" indent="0" algn="l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GLISNICA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1.37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sr-Latn-R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701</a:t>
                      </a:r>
                      <a:r>
                        <a:rPr kumimoji="0" lang="sr-Latn-R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343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36.45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21.30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2.40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9384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1767">
                <a:tc>
                  <a:txBody>
                    <a:bodyPr/>
                    <a:lstStyle/>
                    <a:p>
                      <a:pPr marL="0" marR="0" lvl="0" indent="0" algn="l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MATARUGE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sr-Latn-R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300</a:t>
                      </a:r>
                      <a:r>
                        <a:rPr kumimoji="0" lang="sr-Latn-R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34.78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26.64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1.05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8350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1767">
                <a:tc>
                  <a:txBody>
                    <a:bodyPr/>
                    <a:lstStyle/>
                    <a:p>
                      <a:pPr marL="0" marR="0" lvl="0" indent="0" algn="l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OTILOVICI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B+C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1.35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sr-Latn-R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421</a:t>
                      </a:r>
                      <a:r>
                        <a:rPr kumimoji="0" lang="sr-Latn-R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37.42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13.70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0.80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10510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1767">
                <a:tc>
                  <a:txBody>
                    <a:bodyPr/>
                    <a:lstStyle/>
                    <a:p>
                      <a:pPr marL="0" marR="0" lvl="0" indent="0" algn="l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BAKRENJAČE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A+B+C</a:t>
                      </a:r>
                      <a:r>
                        <a:rPr kumimoji="0" lang="en-U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1.30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sr-Latn-R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332</a:t>
                      </a:r>
                      <a:r>
                        <a:rPr kumimoji="0" lang="sr-Latn-R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313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39.77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14.95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0.95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10296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marL="0" marR="0" lvl="0" indent="0" algn="l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M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14.754.656</a:t>
                      </a:r>
                      <a:r>
                        <a:rPr kumimoji="0" lang="sr-Latn-M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04850" y="4745038"/>
          <a:ext cx="5457825" cy="933450"/>
        </p:xfrm>
        <a:graphic>
          <a:graphicData uri="http://schemas.openxmlformats.org/drawingml/2006/table">
            <a:tbl>
              <a:tblPr/>
              <a:tblGrid>
                <a:gridCol w="1743075"/>
                <a:gridCol w="638175"/>
                <a:gridCol w="942975"/>
                <a:gridCol w="527050"/>
                <a:gridCol w="503238"/>
                <a:gridCol w="474662"/>
                <a:gridCol w="628650"/>
              </a:tblGrid>
              <a:tr h="152400">
                <a:tc rowSpan="2">
                  <a:txBody>
                    <a:bodyPr/>
                    <a:lstStyle/>
                    <a:p>
                      <a:pPr marL="0" marR="0" lvl="0" indent="0" algn="l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 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sr-Latn-R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EŽIŠT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Kateg</a:t>
                      </a:r>
                      <a:r>
                        <a:rPr kumimoji="0" lang="sr-Latn-R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or.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rezervi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BILANSNE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REZERVE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( t 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POKAZATELJI KVALITETA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Wu (%)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(%)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Su (%)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DTE (</a:t>
                      </a:r>
                      <a:r>
                        <a:rPr kumimoji="0" lang="sr-Latn-M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K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J/kg)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P.K „Ljuće- I“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A+B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269</a:t>
                      </a:r>
                      <a:r>
                        <a:rPr kumimoji="0" lang="sr-Latn-M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957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33.09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23.12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35</a:t>
                      </a:r>
                      <a:r>
                        <a:rPr kumimoji="0" lang="sr-Latn-M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39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</a:t>
                      </a:r>
                      <a:r>
                        <a:rPr kumimoji="0" lang="sr-Latn-M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225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P.K „Šumani-I“</a:t>
                      </a:r>
                      <a:endParaRPr kumimoji="0" lang="en-GB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B+C</a:t>
                      </a:r>
                      <a:r>
                        <a:rPr kumimoji="0" lang="sr-Latn-C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sr-Latn-M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256</a:t>
                      </a:r>
                      <a:r>
                        <a:rPr kumimoji="0" lang="sr-Latn-M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085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30.75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40</a:t>
                      </a:r>
                      <a:r>
                        <a:rPr kumimoji="0" lang="sr-Latn-M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66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28</a:t>
                      </a:r>
                      <a:r>
                        <a:rPr kumimoji="0" lang="sr-Latn-M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69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sr-Latn-M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572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8750">
                <a:tc>
                  <a:txBody>
                    <a:bodyPr/>
                    <a:lstStyle/>
                    <a:p>
                      <a:pPr marL="0" marR="0" lvl="0" indent="0" algn="l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LJUĆE-ŠUMANSKI BASEN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r-Latn-C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A+B+C</a:t>
                      </a:r>
                      <a:r>
                        <a:rPr kumimoji="0" lang="sr-Latn-CS" sz="1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</a:t>
                      </a:r>
                      <a:r>
                        <a:rPr kumimoji="0" lang="sr-Latn-M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526</a:t>
                      </a:r>
                      <a:r>
                        <a:rPr kumimoji="0" lang="sr-Latn-M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042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31,90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36</a:t>
                      </a:r>
                      <a:r>
                        <a:rPr kumimoji="0" lang="sr-Latn-M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19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31</a:t>
                      </a:r>
                      <a:r>
                        <a:rPr kumimoji="0" lang="sr-Latn-M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99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31875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sr-Latn-M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.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670</a:t>
                      </a:r>
                      <a:endParaRPr kumimoji="0" lang="en-GB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ija MNE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cija MNE" id="{6F087AB2-16A9-4462-B38E-EFD3165CEE27}" vid="{CF9F752F-6E0E-473C-A7DA-FD9BE64919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3458</TotalTime>
  <Words>1606</Words>
  <Application>Microsoft Office PowerPoint</Application>
  <PresentationFormat>B4 (ISO) Paper (250x353 mm)</PresentationFormat>
  <Paragraphs>555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Calibri</vt:lpstr>
      <vt:lpstr>Arial</vt:lpstr>
      <vt:lpstr>Calibri Light</vt:lpstr>
      <vt:lpstr>Wingdings</vt:lpstr>
      <vt:lpstr>Times New Roman</vt:lpstr>
      <vt:lpstr>Courier New</vt:lpstr>
      <vt:lpstr>Symbol</vt:lpstr>
      <vt:lpstr>Prezentacija MNE TEMPLATE</vt:lpstr>
      <vt:lpstr>Microsoft Excel Chart</vt:lpstr>
      <vt:lpstr>Microsoft Word Document</vt:lpstr>
      <vt:lpstr>                        ENERGETIKA  CRNE  GORE  PLJEVALJSKI   TERMOENERGETSKI  KOMPLEKS   Tema:   Stanje u sektoru uglja u Crnoj Gori  i planovi za budućnost   </vt:lpstr>
      <vt:lpstr>        ENERGETSKA   STABILNOST  CRNE GORE    </vt:lpstr>
      <vt:lpstr>PROIZVODNJA  ELEKTRIČNE  ENERGIJE  I STRATEGIJA  RAZVOJA  ENERGETIKE  U  CRNOJ GORI</vt:lpstr>
      <vt:lpstr>Postojeći blok TE „Pljevlja“ (TEP-I)</vt:lpstr>
      <vt:lpstr> PERSPEKTIVE RAZVOJA  TE „Pljevlja“ i glavni tehnički parametri TEP-II</vt:lpstr>
      <vt:lpstr>  PLJEVALJSKI TERMOENERGETSKI  KOMPLEKS Rudnik uglja A.D. Pljevlja i TE „Pljevlja“   </vt:lpstr>
      <vt:lpstr>  Rudnik uglja A.D. Pljevlja  eksploatacija uglja – aktivni površinski kop „Potrlica“  Godišnji obim eksploatacije:   1.800.000 t uglja   6.000.000 m3čm otkrivke  Plasman uglja:   1.650.000 t - TE “Pljevlja“        150.000 t – tržište široke potrošnje (region)  </vt:lpstr>
      <vt:lpstr> UGLJENI  BASENI  KAO  SIROVINSKA  BAZA   TERMOENERGETSKOG   SEKTORA  CRNE  GORE </vt:lpstr>
      <vt:lpstr>   SIROVINSKA  BAZA  TE „Pljevlja“   - PLJEVALJSKI UGLJENI  BASEN  </vt:lpstr>
      <vt:lpstr> RUDNIK MRKOG UGLJA – BERANE ležište mrkog uglja „Petnjik“ 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Vera Milic</cp:lastModifiedBy>
  <cp:revision>311</cp:revision>
  <dcterms:created xsi:type="dcterms:W3CDTF">2015-04-01T12:10:02Z</dcterms:created>
  <dcterms:modified xsi:type="dcterms:W3CDTF">2018-04-11T08:05:15Z</dcterms:modified>
</cp:coreProperties>
</file>