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758" r:id="rId6"/>
  </p:sldMasterIdLst>
  <p:notesMasterIdLst>
    <p:notesMasterId r:id="rId31"/>
  </p:notesMasterIdLst>
  <p:handoutMasterIdLst>
    <p:handoutMasterId r:id="rId32"/>
  </p:handoutMasterIdLst>
  <p:sldIdLst>
    <p:sldId id="479" r:id="rId7"/>
    <p:sldId id="481" r:id="rId8"/>
    <p:sldId id="485" r:id="rId9"/>
    <p:sldId id="486" r:id="rId10"/>
    <p:sldId id="488" r:id="rId11"/>
    <p:sldId id="489" r:id="rId12"/>
    <p:sldId id="502" r:id="rId13"/>
    <p:sldId id="500" r:id="rId14"/>
    <p:sldId id="495" r:id="rId15"/>
    <p:sldId id="493" r:id="rId16"/>
    <p:sldId id="496" r:id="rId17"/>
    <p:sldId id="501" r:id="rId18"/>
    <p:sldId id="494" r:id="rId19"/>
    <p:sldId id="497" r:id="rId20"/>
    <p:sldId id="498" r:id="rId21"/>
    <p:sldId id="499" r:id="rId22"/>
    <p:sldId id="504" r:id="rId23"/>
    <p:sldId id="505" r:id="rId24"/>
    <p:sldId id="503" r:id="rId25"/>
    <p:sldId id="484" r:id="rId26"/>
    <p:sldId id="491" r:id="rId27"/>
    <p:sldId id="492" r:id="rId28"/>
    <p:sldId id="506" r:id="rId29"/>
    <p:sldId id="472" r:id="rId30"/>
  </p:sldIdLst>
  <p:sldSz cx="9144000" cy="6858000" type="screen4x3"/>
  <p:notesSz cx="7315200" cy="96012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guide id="12" orient="horz" pos="3363" userDrawn="1">
          <p15:clr>
            <a:srgbClr val="A4A3A4"/>
          </p15:clr>
        </p15:guide>
        <p15:guide id="13" orient="horz" pos="1378"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 Kuur, Cindy K" initials="CV" lastIdx="7" clrIdx="0">
    <p:extLst>
      <p:ext uri="{19B8F6BF-5375-455C-9EA6-DF929625EA0E}">
        <p15:presenceInfo xmlns:p15="http://schemas.microsoft.com/office/powerpoint/2012/main" userId="Vander Kuur, Cindy K" providerId="None"/>
      </p:ext>
    </p:extLst>
  </p:cmAuthor>
  <p:cmAuthor id="2" name="Young, Rob E" initials="RY" lastIdx="8" clrIdx="1">
    <p:extLst>
      <p:ext uri="{19B8F6BF-5375-455C-9EA6-DF929625EA0E}">
        <p15:presenceInfo xmlns:p15="http://schemas.microsoft.com/office/powerpoint/2012/main" userId="Young, Rob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084" autoAdjust="0"/>
  </p:normalViewPr>
  <p:slideViewPr>
    <p:cSldViewPr snapToGrid="0" showGuides="1">
      <p:cViewPr varScale="1">
        <p:scale>
          <a:sx n="93" d="100"/>
          <a:sy n="93" d="100"/>
        </p:scale>
        <p:origin x="336" y="96"/>
      </p:cViewPr>
      <p:guideLst>
        <p:guide/>
        <p:guide orient="horz" pos="2160"/>
        <p:guide orient="horz" pos="3363"/>
        <p:guide orient="horz" pos="1378"/>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39" d="100"/>
        <a:sy n="39" d="100"/>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5"/>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5"/>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5"/>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5"/>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8/29/2017</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8/29/2017</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157079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313674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216801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1140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2782181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42110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3589465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1488215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190124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288226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1683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349529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3352471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3782662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22</a:t>
            </a:fld>
            <a:endParaRPr lang="en-US" dirty="0"/>
          </a:p>
        </p:txBody>
      </p:sp>
    </p:spTree>
    <p:extLst>
      <p:ext uri="{BB962C8B-B14F-4D97-AF65-F5344CB8AC3E}">
        <p14:creationId xmlns:p14="http://schemas.microsoft.com/office/powerpoint/2010/main" val="3262299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2340182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24</a:t>
            </a:fld>
            <a:endParaRPr lang="en-US" dirty="0"/>
          </a:p>
        </p:txBody>
      </p:sp>
    </p:spTree>
    <p:extLst>
      <p:ext uri="{BB962C8B-B14F-4D97-AF65-F5344CB8AC3E}">
        <p14:creationId xmlns:p14="http://schemas.microsoft.com/office/powerpoint/2010/main" val="194978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76866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305855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372940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230724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9804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1666287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926588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marL="0" indent="0" algn="l">
              <a:buFontTx/>
              <a:buNone/>
              <a:tabLst>
                <a:tab pos="6729413" algn="r"/>
              </a:tabLst>
              <a:defRPr/>
            </a:lvl1pPr>
            <a:lvl2pPr marL="127000" indent="-127000">
              <a:tabLst>
                <a:tab pos="6729413" algn="r"/>
              </a:tabLst>
              <a:defRPr/>
            </a:lvl2pPr>
            <a:lvl3pPr marL="279400" indent="-127000">
              <a:tabLst>
                <a:tab pos="6729413" algn="r"/>
              </a:tabLst>
              <a:defRPr/>
            </a:lvl3pPr>
            <a:lvl4pPr marL="431800" indent="-127000">
              <a:tabLst>
                <a:tab pos="6729413" algn="r"/>
              </a:tabLst>
              <a:defRPr/>
            </a:lvl4pPr>
            <a:lvl5pPr marL="584200" indent="-127000">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spTree>
    <p:extLst>
      <p:ext uri="{BB962C8B-B14F-4D97-AF65-F5344CB8AC3E}">
        <p14:creationId xmlns:p14="http://schemas.microsoft.com/office/powerpoint/2010/main" val="182970294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Tree>
    <p:extLst>
      <p:ext uri="{BB962C8B-B14F-4D97-AF65-F5344CB8AC3E}">
        <p14:creationId xmlns:p14="http://schemas.microsoft.com/office/powerpoint/2010/main" val="221508164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297587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65"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217946623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68824" y="2125013"/>
            <a:ext cx="4206240"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Chart Placeholder 2"/>
          <p:cNvSpPr>
            <a:spLocks noGrp="1"/>
          </p:cNvSpPr>
          <p:nvPr>
            <p:ph type="chart" sz="quarter" idx="24"/>
          </p:nvPr>
        </p:nvSpPr>
        <p:spPr>
          <a:xfrm>
            <a:off x="265735" y="2125013"/>
            <a:ext cx="4206240"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120028567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29968"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29968"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29968"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29968"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08509"/>
            <a:ext cx="2029968" cy="3264408"/>
          </a:xfrm>
        </p:spPr>
        <p:txBody>
          <a:bodyPr/>
          <a:lstStyle>
            <a:lvl1pPr marL="0" indent="0" algn="l" rtl="0" eaLnBrk="1" latinLnBrk="0" hangingPunct="1">
              <a:spcBef>
                <a:spcPts val="0"/>
              </a:spcBef>
              <a:spcAft>
                <a:spcPts val="1000"/>
              </a:spcAft>
              <a:buSzPct val="100000"/>
              <a:buFontTx/>
              <a:buNone/>
              <a:tabLst>
                <a:tab pos="5029200" algn="r"/>
              </a:tabLst>
              <a:defRPr lang="en-US" sz="1200" b="0" kern="1200" noProof="0" dirty="0" smtClean="0">
                <a:solidFill>
                  <a:schemeClr val="tx1"/>
                </a:solidFill>
                <a:latin typeface="+mn-lt"/>
                <a:ea typeface="+mn-ea"/>
                <a:cs typeface="+mn-cs"/>
              </a:defRPr>
            </a:lvl1pPr>
            <a:lvl2pPr marL="1270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2pPr>
            <a:lvl3pPr marL="2794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3pPr>
            <a:lvl4pPr marL="4318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4pPr>
            <a:lvl5pPr marL="5842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a:solidFill>
                  <a:schemeClr val="tx1"/>
                </a:solidFill>
                <a:latin typeface="+mn-lt"/>
                <a:ea typeface="+mn-ea"/>
                <a:cs typeface="+mn-cs"/>
              </a:defRPr>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2199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1" name="Text Placeholder 8"/>
          <p:cNvSpPr>
            <a:spLocks noGrp="1"/>
          </p:cNvSpPr>
          <p:nvPr>
            <p:ph type="body" sz="quarter" idx="19"/>
          </p:nvPr>
        </p:nvSpPr>
        <p:spPr>
          <a:xfrm>
            <a:off x="2499116" y="3108509"/>
            <a:ext cx="2029968" cy="326440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2" name="Text Placeholder 8"/>
          <p:cNvSpPr>
            <a:spLocks noGrp="1"/>
          </p:cNvSpPr>
          <p:nvPr>
            <p:ph type="body" sz="quarter" idx="20"/>
          </p:nvPr>
        </p:nvSpPr>
        <p:spPr>
          <a:xfrm>
            <a:off x="674487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vert="horz" lIns="0" tIns="0" rIns="0" bIns="0" rtlCol="0">
            <a:noAutofit/>
          </a:bodyPr>
          <a:lstStyle>
            <a:lvl1pPr marL="0" indent="0" algn="l">
              <a:spcAft>
                <a:spcPts val="0"/>
              </a:spcAft>
              <a:buFontTx/>
              <a:buNone/>
              <a:defRPr lang="en-US" noProof="0" dirty="0" smtClean="0"/>
            </a:lvl1pPr>
            <a:lvl2pPr marL="127000" indent="-127000" algn="l">
              <a:spcAft>
                <a:spcPts val="0"/>
              </a:spcAft>
              <a:buClrTx/>
              <a:buSzPct val="100000"/>
              <a:buFont typeface="Arial" panose="020B0604020202020204" pitchFamily="34" charset="0"/>
              <a:buChar char="•"/>
              <a:defRPr lang="en-US" noProof="0" dirty="0" smtClean="0"/>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4" name="Text Placeholder 12"/>
          <p:cNvSpPr>
            <a:spLocks noGrp="1"/>
          </p:cNvSpPr>
          <p:nvPr>
            <p:ph type="body" sz="quarter" idx="33"/>
          </p:nvPr>
        </p:nvSpPr>
        <p:spPr>
          <a:xfrm>
            <a:off x="6297420" y="1880213"/>
            <a:ext cx="246888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6" name="Text Placeholder 12"/>
          <p:cNvSpPr>
            <a:spLocks noGrp="1"/>
          </p:cNvSpPr>
          <p:nvPr>
            <p:ph type="body" sz="quarter" idx="35"/>
          </p:nvPr>
        </p:nvSpPr>
        <p:spPr>
          <a:xfrm>
            <a:off x="6297420" y="4256213"/>
            <a:ext cx="246888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432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30199" y="1700213"/>
            <a:ext cx="2743200"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3218"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43200" cy="2095200"/>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321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3019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21"/>
          </p:nvPr>
        </p:nvSpPr>
        <p:spPr>
          <a:xfrm>
            <a:off x="4684645"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8196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81960" y="1705378"/>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48037"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81960" y="424968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1" name="Text Placeholder 8"/>
          <p:cNvSpPr>
            <a:spLocks noGrp="1"/>
          </p:cNvSpPr>
          <p:nvPr>
            <p:ph type="body" sz="quarter" idx="23"/>
          </p:nvPr>
        </p:nvSpPr>
        <p:spPr>
          <a:xfrm>
            <a:off x="4684646" y="4249682"/>
            <a:ext cx="4096512" cy="1695450"/>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2" name="Rectangle 11"/>
          <p:cNvSpPr/>
          <p:nvPr userDrawn="1"/>
        </p:nvSpPr>
        <p:spPr>
          <a:xfrm>
            <a:off x="381960"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6"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48936"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48038"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0817"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5467"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60904"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112933"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5467"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19"/>
          </p:nvPr>
        </p:nvSpPr>
        <p:spPr>
          <a:xfrm>
            <a:off x="6112933"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4"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377991" y="378000"/>
            <a:ext cx="162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97395323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174129465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226436835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39103307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80880696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5" name="CaseCode"/>
          <p:cNvSpPr txBox="1"/>
          <p:nvPr userDrawn="1"/>
        </p:nvSpPr>
        <p:spPr>
          <a:xfrm>
            <a:off x="4751388" y="6476999"/>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a:t>
            </a:r>
            <a:r>
              <a:rPr lang="en-US" sz="650" dirty="0" smtClean="0">
                <a:solidFill>
                  <a:prstClr val="white"/>
                </a:solidFill>
              </a:rPr>
              <a:t>Slide master1]</a:t>
            </a:r>
            <a:endParaRPr lang="en-US" sz="650" dirty="0">
              <a:solidFill>
                <a:prstClr val="white"/>
              </a:solidFill>
            </a:endParaRPr>
          </a:p>
        </p:txBody>
      </p:sp>
      <p:sp>
        <p:nvSpPr>
          <p:cNvPr id="7" name="Copyright"/>
          <p:cNvSpPr txBox="1"/>
          <p:nvPr userDrawn="1"/>
        </p:nvSpPr>
        <p:spPr>
          <a:xfrm>
            <a:off x="376236" y="6476999"/>
            <a:ext cx="4016376" cy="100027"/>
          </a:xfrm>
          <a:prstGeom prst="rect">
            <a:avLst/>
          </a:prstGeom>
          <a:noFill/>
        </p:spPr>
        <p:txBody>
          <a:bodyPr wrap="square" lIns="0" tIns="0" rIns="0" bIns="0" rtlCol="0">
            <a:spAutoFit/>
          </a:bodyPr>
          <a:lstStyle/>
          <a:p>
            <a:pPr>
              <a:spcBef>
                <a:spcPts val="600"/>
              </a:spcBef>
              <a:buSzPct val="100000"/>
              <a:buFont typeface="Arial"/>
              <a:buNone/>
            </a:pPr>
            <a:r>
              <a:rPr lang="en-US" sz="650" dirty="0" smtClean="0">
                <a:solidFill>
                  <a:prstClr val="white"/>
                </a:solidFill>
              </a:rPr>
              <a:t>Copyright © 2017 Deloitte Development LLC. All rights reserved.</a:t>
            </a:r>
            <a:endParaRPr lang="en-US" sz="650" dirty="0">
              <a:solidFill>
                <a:prstClr val="white"/>
              </a:solidFill>
            </a:endParaRP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23159850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99375913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a:t>
            </a:r>
            <a:r>
              <a:rPr lang="en-US" sz="650" dirty="0" smtClean="0">
                <a:solidFill>
                  <a:prstClr val="white"/>
                </a:solidFill>
              </a:rPr>
              <a:t>Slide master1]</a:t>
            </a:r>
            <a:endParaRPr lang="en-US" sz="650" dirty="0">
              <a:solidFill>
                <a:prstClr val="white"/>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a:spcBef>
                <a:spcPts val="600"/>
              </a:spcBef>
              <a:buSzPct val="100000"/>
              <a:buFont typeface="Arial"/>
              <a:buNone/>
            </a:pPr>
            <a:r>
              <a:rPr lang="en-US" sz="650" dirty="0" smtClean="0">
                <a:solidFill>
                  <a:prstClr val="white"/>
                </a:solidFill>
              </a:rPr>
              <a:t>Copyright © 2017 Deloitte Development LLC. All rights reserved.</a:t>
            </a:r>
            <a:endParaRPr lang="en-US" sz="650" dirty="0">
              <a:solidFill>
                <a:prstClr val="white"/>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41942431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a:t>
            </a:r>
            <a:r>
              <a:rPr lang="en-US" sz="650" dirty="0" smtClean="0">
                <a:solidFill>
                  <a:prstClr val="white"/>
                </a:solidFill>
              </a:rPr>
              <a:t>Slide master1]</a:t>
            </a:r>
            <a:endParaRPr lang="en-US" sz="650" dirty="0">
              <a:solidFill>
                <a:prstClr val="white"/>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a:spcBef>
                <a:spcPts val="600"/>
              </a:spcBef>
              <a:buSzPct val="100000"/>
              <a:buFont typeface="Arial"/>
              <a:buNone/>
            </a:pPr>
            <a:r>
              <a:rPr lang="en-US" sz="650" dirty="0" smtClean="0">
                <a:solidFill>
                  <a:prstClr val="white"/>
                </a:solidFill>
              </a:rPr>
              <a:t>Copyright © 2017 Deloitte Development LLC. All rights reserved.</a:t>
            </a:r>
            <a:endParaRPr lang="en-US" sz="650" dirty="0">
              <a:solidFill>
                <a:prstClr val="white"/>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415817828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5" name="CaseCode"/>
          <p:cNvSpPr txBox="1"/>
          <p:nvPr userDrawn="1"/>
        </p:nvSpPr>
        <p:spPr>
          <a:xfrm>
            <a:off x="4751388" y="6476999"/>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7"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67718992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419565298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a:t>
            </a:r>
            <a:r>
              <a:rPr lang="en-US" sz="650" dirty="0" smtClean="0">
                <a:solidFill>
                  <a:prstClr val="white"/>
                </a:solidFill>
              </a:rPr>
              <a:t>Slide master1]</a:t>
            </a:r>
            <a:endParaRPr lang="en-US" sz="650" dirty="0">
              <a:solidFill>
                <a:prstClr val="white"/>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a:spcBef>
                <a:spcPts val="600"/>
              </a:spcBef>
              <a:buSzPct val="100000"/>
              <a:buFont typeface="Arial"/>
              <a:buNone/>
            </a:pPr>
            <a:r>
              <a:rPr lang="en-US" sz="650" dirty="0" smtClean="0">
                <a:solidFill>
                  <a:prstClr val="white"/>
                </a:solidFill>
              </a:rPr>
              <a:t>Copyright © 2017 Deloitte Development LLC. All rights reserved.</a:t>
            </a:r>
            <a:endParaRPr lang="en-US" sz="650" dirty="0">
              <a:solidFill>
                <a:prstClr val="white"/>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376971671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a:t>
            </a:r>
            <a:r>
              <a:rPr lang="en-US" sz="650" dirty="0" smtClean="0">
                <a:solidFill>
                  <a:prstClr val="white"/>
                </a:solidFill>
              </a:rPr>
              <a:t>Slide master1]</a:t>
            </a:r>
            <a:endParaRPr lang="en-US" sz="650" dirty="0">
              <a:solidFill>
                <a:prstClr val="white"/>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a:spcBef>
                <a:spcPts val="600"/>
              </a:spcBef>
              <a:buSzPct val="100000"/>
              <a:buFont typeface="Arial"/>
              <a:buNone/>
            </a:pPr>
            <a:r>
              <a:rPr lang="en-US" sz="650" dirty="0" smtClean="0">
                <a:solidFill>
                  <a:prstClr val="white"/>
                </a:solidFill>
              </a:rPr>
              <a:t>Copyright © 2017 Deloitte Development LLC. All rights reserved.</a:t>
            </a:r>
            <a:endParaRPr lang="en-US" sz="650" dirty="0">
              <a:solidFill>
                <a:prstClr val="white"/>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271350279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a:t>
            </a:r>
            <a:r>
              <a:rPr lang="en-US" sz="650" dirty="0" smtClean="0">
                <a:solidFill>
                  <a:prstClr val="white"/>
                </a:solidFill>
              </a:rPr>
              <a:t>Slide master1]</a:t>
            </a:r>
            <a:endParaRPr lang="en-US" sz="650" dirty="0">
              <a:solidFill>
                <a:prstClr val="white"/>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a:spcBef>
                <a:spcPts val="600"/>
              </a:spcBef>
              <a:buSzPct val="100000"/>
              <a:buFont typeface="Arial"/>
              <a:buNone/>
            </a:pPr>
            <a:r>
              <a:rPr lang="en-US" sz="650" dirty="0" smtClean="0">
                <a:solidFill>
                  <a:prstClr val="white"/>
                </a:solidFill>
              </a:rPr>
              <a:t>Copyright © 2017 Deloitte Development LLC. All rights reserved.</a:t>
            </a:r>
            <a:endParaRPr lang="en-US" sz="650" dirty="0">
              <a:solidFill>
                <a:prstClr val="white"/>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375725341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a:t>
            </a:r>
            <a:r>
              <a:rPr lang="en-US" sz="650" dirty="0" smtClean="0">
                <a:solidFill>
                  <a:prstClr val="white"/>
                </a:solidFill>
              </a:rPr>
              <a:t>Slide master1]</a:t>
            </a:r>
            <a:endParaRPr lang="en-US" sz="650" dirty="0">
              <a:solidFill>
                <a:prstClr val="white"/>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a:spcBef>
                <a:spcPts val="600"/>
              </a:spcBef>
              <a:buSzPct val="100000"/>
              <a:buFont typeface="Arial"/>
              <a:buNone/>
            </a:pPr>
            <a:r>
              <a:rPr lang="en-US" sz="650" dirty="0" smtClean="0">
                <a:solidFill>
                  <a:prstClr val="white"/>
                </a:solidFill>
              </a:rPr>
              <a:t>Copyright © 2017 Deloitte Development LLC. All rights reserved.</a:t>
            </a:r>
            <a:endParaRPr lang="en-US" sz="650" dirty="0">
              <a:solidFill>
                <a:prstClr val="white"/>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62889958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41141576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marL="0" indent="0" algn="l">
              <a:buFontTx/>
              <a:buNone/>
              <a:tabLst>
                <a:tab pos="6729413" algn="r"/>
              </a:tabLst>
              <a:defRPr/>
            </a:lvl1pPr>
            <a:lvl2pPr marL="127000" indent="-127000">
              <a:tabLst>
                <a:tab pos="6729413" algn="r"/>
              </a:tabLst>
              <a:defRPr/>
            </a:lvl2pPr>
            <a:lvl3pPr marL="279400" indent="-127000">
              <a:tabLst>
                <a:tab pos="6729413" algn="r"/>
              </a:tabLst>
              <a:defRPr/>
            </a:lvl3pPr>
            <a:lvl4pPr marL="431800" indent="-127000">
              <a:tabLst>
                <a:tab pos="6729413" algn="r"/>
              </a:tabLst>
              <a:defRPr/>
            </a:lvl4pPr>
            <a:lvl5pPr marL="584200" indent="-127000">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404815639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6132743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91400230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8186000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50166508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spTree>
    <p:extLst>
      <p:ext uri="{BB962C8B-B14F-4D97-AF65-F5344CB8AC3E}">
        <p14:creationId xmlns:p14="http://schemas.microsoft.com/office/powerpoint/2010/main" val="42422766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Tree>
    <p:extLst>
      <p:ext uri="{BB962C8B-B14F-4D97-AF65-F5344CB8AC3E}">
        <p14:creationId xmlns:p14="http://schemas.microsoft.com/office/powerpoint/2010/main" val="244330013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50078780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59985684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2"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255881788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68824" y="2125013"/>
            <a:ext cx="4206240"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Chart Placeholder 2"/>
          <p:cNvSpPr>
            <a:spLocks noGrp="1"/>
          </p:cNvSpPr>
          <p:nvPr>
            <p:ph type="chart" sz="quarter" idx="24"/>
          </p:nvPr>
        </p:nvSpPr>
        <p:spPr>
          <a:xfrm>
            <a:off x="265735" y="2125013"/>
            <a:ext cx="4206240"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278478835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67923295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72194642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29968"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29968"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29968"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29968"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08509"/>
            <a:ext cx="2029968" cy="3264408"/>
          </a:xfrm>
        </p:spPr>
        <p:txBody>
          <a:bodyPr/>
          <a:lstStyle>
            <a:lvl1pPr marL="0" indent="0" algn="l" rtl="0" eaLnBrk="1" latinLnBrk="0" hangingPunct="1">
              <a:spcBef>
                <a:spcPts val="0"/>
              </a:spcBef>
              <a:spcAft>
                <a:spcPts val="1000"/>
              </a:spcAft>
              <a:buSzPct val="100000"/>
              <a:buFontTx/>
              <a:buNone/>
              <a:tabLst>
                <a:tab pos="5029200" algn="r"/>
              </a:tabLst>
              <a:defRPr lang="en-US" sz="1200" b="0" kern="1200" noProof="0" dirty="0" smtClean="0">
                <a:solidFill>
                  <a:schemeClr val="tx1"/>
                </a:solidFill>
                <a:latin typeface="+mn-lt"/>
                <a:ea typeface="+mn-ea"/>
                <a:cs typeface="+mn-cs"/>
              </a:defRPr>
            </a:lvl1pPr>
            <a:lvl2pPr marL="1270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2pPr>
            <a:lvl3pPr marL="2794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3pPr>
            <a:lvl4pPr marL="4318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4pPr>
            <a:lvl5pPr marL="5842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a:solidFill>
                  <a:schemeClr val="tx1"/>
                </a:solidFill>
                <a:latin typeface="+mn-lt"/>
                <a:ea typeface="+mn-ea"/>
                <a:cs typeface="+mn-cs"/>
              </a:defRPr>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2199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1" name="Text Placeholder 8"/>
          <p:cNvSpPr>
            <a:spLocks noGrp="1"/>
          </p:cNvSpPr>
          <p:nvPr>
            <p:ph type="body" sz="quarter" idx="19"/>
          </p:nvPr>
        </p:nvSpPr>
        <p:spPr>
          <a:xfrm>
            <a:off x="2499116" y="3108509"/>
            <a:ext cx="2029968" cy="326440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2" name="Text Placeholder 8"/>
          <p:cNvSpPr>
            <a:spLocks noGrp="1"/>
          </p:cNvSpPr>
          <p:nvPr>
            <p:ph type="body" sz="quarter" idx="20"/>
          </p:nvPr>
        </p:nvSpPr>
        <p:spPr>
          <a:xfrm>
            <a:off x="674487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3708996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vert="horz" lIns="0" tIns="0" rIns="0" bIns="0" rtlCol="0">
            <a:noAutofit/>
          </a:bodyPr>
          <a:lstStyle>
            <a:lvl1pPr marL="0" indent="0" algn="l">
              <a:spcAft>
                <a:spcPts val="0"/>
              </a:spcAft>
              <a:buFontTx/>
              <a:buNone/>
              <a:defRPr lang="en-US" noProof="0" dirty="0" smtClean="0"/>
            </a:lvl1pPr>
            <a:lvl2pPr marL="127000" indent="-127000" algn="l">
              <a:spcAft>
                <a:spcPts val="0"/>
              </a:spcAft>
              <a:buClrTx/>
              <a:buSzPct val="100000"/>
              <a:buFont typeface="Arial" panose="020B0604020202020204" pitchFamily="34" charset="0"/>
              <a:buChar char="•"/>
              <a:defRPr lang="en-US" noProof="0" dirty="0" smtClean="0"/>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4" name="Text Placeholder 12"/>
          <p:cNvSpPr>
            <a:spLocks noGrp="1"/>
          </p:cNvSpPr>
          <p:nvPr>
            <p:ph type="body" sz="quarter" idx="33"/>
          </p:nvPr>
        </p:nvSpPr>
        <p:spPr>
          <a:xfrm>
            <a:off x="6297420" y="1880213"/>
            <a:ext cx="246888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6" name="Text Placeholder 12"/>
          <p:cNvSpPr>
            <a:spLocks noGrp="1"/>
          </p:cNvSpPr>
          <p:nvPr>
            <p:ph type="body" sz="quarter" idx="35"/>
          </p:nvPr>
        </p:nvSpPr>
        <p:spPr>
          <a:xfrm>
            <a:off x="6297420" y="4256213"/>
            <a:ext cx="246888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584358555"/>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432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30199" y="1700213"/>
            <a:ext cx="2743200"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3218"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43200" cy="2095200"/>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321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3019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423465636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1193297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21"/>
          </p:nvPr>
        </p:nvSpPr>
        <p:spPr>
          <a:xfrm>
            <a:off x="4684645"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994439463"/>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8196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81960" y="1705378"/>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userDrawn="1"/>
        </p:nvSpPr>
        <p:spPr>
          <a:xfrm>
            <a:off x="4684646" y="1705378"/>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7" name="Picture Placeholder 29"/>
          <p:cNvSpPr>
            <a:spLocks noGrp="1"/>
          </p:cNvSpPr>
          <p:nvPr>
            <p:ph type="pic" sz="quarter" idx="20" hasCustomPrompt="1"/>
          </p:nvPr>
        </p:nvSpPr>
        <p:spPr>
          <a:xfrm>
            <a:off x="7848037"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81960" y="424968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1" name="Text Placeholder 8"/>
          <p:cNvSpPr>
            <a:spLocks noGrp="1"/>
          </p:cNvSpPr>
          <p:nvPr>
            <p:ph type="body" sz="quarter" idx="23"/>
          </p:nvPr>
        </p:nvSpPr>
        <p:spPr>
          <a:xfrm>
            <a:off x="4684646" y="4249682"/>
            <a:ext cx="4096512" cy="1695450"/>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2" name="Rectangle 11"/>
          <p:cNvSpPr/>
          <p:nvPr userDrawn="1"/>
        </p:nvSpPr>
        <p:spPr>
          <a:xfrm>
            <a:off x="381960"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3" name="Rectangle 12"/>
          <p:cNvSpPr/>
          <p:nvPr userDrawn="1"/>
        </p:nvSpPr>
        <p:spPr>
          <a:xfrm>
            <a:off x="4684646"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14" name="Picture Placeholder 29"/>
          <p:cNvSpPr>
            <a:spLocks noGrp="1"/>
          </p:cNvSpPr>
          <p:nvPr>
            <p:ph type="pic" sz="quarter" idx="24" hasCustomPrompt="1"/>
          </p:nvPr>
        </p:nvSpPr>
        <p:spPr>
          <a:xfrm>
            <a:off x="3548936"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48038"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0817"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263132909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5467"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userDrawn="1"/>
        </p:nvSpPr>
        <p:spPr>
          <a:xfrm>
            <a:off x="378000" y="1700213"/>
            <a:ext cx="2660904"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userDrawn="1"/>
        </p:nvSpPr>
        <p:spPr>
          <a:xfrm>
            <a:off x="6112933"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3245467"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19"/>
          </p:nvPr>
        </p:nvSpPr>
        <p:spPr>
          <a:xfrm>
            <a:off x="6112933"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399306486"/>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285079255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CaseCode"/>
          <p:cNvSpPr txBox="1"/>
          <p:nvPr userDrawn="1"/>
        </p:nvSpPr>
        <p:spPr>
          <a:xfrm>
            <a:off x="4751388" y="6477000"/>
            <a:ext cx="3672420" cy="200055"/>
          </a:xfrm>
          <a:prstGeom prst="rect">
            <a:avLst/>
          </a:prstGeom>
          <a:noFill/>
        </p:spPr>
        <p:txBody>
          <a:bodyPr wrap="square" lIns="0" tIns="0" rIns="0" bIns="0" rtlCol="0">
            <a:spAutoFit/>
          </a:bodyPr>
          <a:lstStyle/>
          <a:p>
            <a:pPr algn="r">
              <a:buSzPct val="100000"/>
              <a:buFont typeface="Arial"/>
              <a:buNone/>
            </a:pPr>
            <a:r>
              <a:rPr lang="en-US" sz="650" dirty="0">
                <a:solidFill>
                  <a:prstClr val="white"/>
                </a:solidFill>
              </a:rPr>
              <a:t>Presentation title</a:t>
            </a:r>
            <a:br>
              <a:rPr lang="en-US" sz="650" dirty="0">
                <a:solidFill>
                  <a:prstClr val="white"/>
                </a:solidFill>
              </a:rPr>
            </a:br>
            <a:r>
              <a:rPr lang="en-US" sz="650" dirty="0">
                <a:solidFill>
                  <a:prstClr val="white"/>
                </a:solidFill>
              </a:rPr>
              <a:t>[To edit, click View &gt; Slide Master &gt; </a:t>
            </a:r>
            <a:r>
              <a:rPr lang="en-US" sz="650" dirty="0" smtClean="0">
                <a:solidFill>
                  <a:prstClr val="white"/>
                </a:solidFill>
              </a:rPr>
              <a:t>Slide master1]</a:t>
            </a:r>
            <a:endParaRPr lang="en-US" sz="650" dirty="0">
              <a:solidFill>
                <a:prstClr val="white"/>
              </a:solidFill>
            </a:endParaRPr>
          </a:p>
        </p:txBody>
      </p:sp>
      <p:sp>
        <p:nvSpPr>
          <p:cNvPr id="14" name="Copyright"/>
          <p:cNvSpPr txBox="1"/>
          <p:nvPr userDrawn="1"/>
        </p:nvSpPr>
        <p:spPr>
          <a:xfrm>
            <a:off x="376236" y="6476999"/>
            <a:ext cx="4016376" cy="100027"/>
          </a:xfrm>
          <a:prstGeom prst="rect">
            <a:avLst/>
          </a:prstGeom>
          <a:noFill/>
        </p:spPr>
        <p:txBody>
          <a:bodyPr wrap="square" lIns="0" tIns="0" rIns="0" bIns="0" rtlCol="0">
            <a:spAutoFit/>
          </a:bodyPr>
          <a:lstStyle/>
          <a:p>
            <a:pPr>
              <a:spcBef>
                <a:spcPts val="600"/>
              </a:spcBef>
              <a:buSzPct val="100000"/>
              <a:buFont typeface="Arial"/>
              <a:buNone/>
            </a:pPr>
            <a:r>
              <a:rPr lang="en-US" sz="650" dirty="0" smtClean="0">
                <a:solidFill>
                  <a:prstClr val="white"/>
                </a:solidFill>
              </a:rPr>
              <a:t>Copyright © 2017 Deloitte Development LLC. All rights reserved.</a:t>
            </a:r>
            <a:endParaRPr lang="en-US" sz="650" dirty="0">
              <a:solidFill>
                <a:prstClr val="white"/>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0" smtClean="0">
                <a:solidFill>
                  <a:prstClr val="white"/>
                </a:solidFill>
              </a:rPr>
              <a:pPr algn="r">
                <a:spcBef>
                  <a:spcPts val="600"/>
                </a:spcBef>
                <a:buSzPct val="100000"/>
                <a:buFont typeface="Arial"/>
                <a:buNone/>
              </a:pPr>
              <a:t>‹#›</a:t>
            </a:fld>
            <a:endParaRPr lang="en-US" sz="650" dirty="0">
              <a:solidFill>
                <a:prstClr val="white"/>
              </a:solidFill>
            </a:endParaRPr>
          </a:p>
        </p:txBody>
      </p:sp>
    </p:spTree>
    <p:extLst>
      <p:ext uri="{BB962C8B-B14F-4D97-AF65-F5344CB8AC3E}">
        <p14:creationId xmlns:p14="http://schemas.microsoft.com/office/powerpoint/2010/main" val="1389522612"/>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6985040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2017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26308592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2677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377991" y="378000"/>
            <a:ext cx="162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Tree>
    <p:extLst>
      <p:ext uri="{BB962C8B-B14F-4D97-AF65-F5344CB8AC3E}">
        <p14:creationId xmlns:p14="http://schemas.microsoft.com/office/powerpoint/2010/main" val="21255277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theme" Target="../theme/theme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image" Target="../media/image1.emf"/><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oleObject" Target="../embeddings/oleObject3.bin"/><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tags" Target="../tags/tag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ext uri="{D42A27DB-BD31-4B8C-83A1-F6EECF244321}">
                <p14:modId xmlns:p14="http://schemas.microsoft.com/office/powerpoint/2010/main" val="17911766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9"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7" r:id="rId41"/>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8"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algn="r">
              <a:spcBef>
                <a:spcPts val="600"/>
              </a:spcBef>
              <a:buSzPct val="100000"/>
              <a:buFont typeface="Arial"/>
              <a:buNone/>
            </a:pPr>
            <a:fld id="{C58DF478-B544-4ED8-9ED4-6A2648E2D233}" type="slidenum">
              <a:rPr lang="en-US" sz="650" smtClean="0">
                <a:solidFill>
                  <a:prstClr val="black"/>
                </a:solidFill>
              </a:rPr>
              <a:pPr algn="r">
                <a:spcBef>
                  <a:spcPts val="600"/>
                </a:spcBef>
                <a:buSzPct val="100000"/>
                <a:buFont typeface="Arial"/>
                <a:buNone/>
              </a:pPr>
              <a:t>‹#›</a:t>
            </a:fld>
            <a:endParaRPr lang="en-US" sz="650" dirty="0">
              <a:solidFill>
                <a:prstClr val="black"/>
              </a:solidFill>
            </a:endParaRPr>
          </a:p>
        </p:txBody>
      </p:sp>
    </p:spTree>
    <p:extLst>
      <p:ext uri="{BB962C8B-B14F-4D97-AF65-F5344CB8AC3E}">
        <p14:creationId xmlns:p14="http://schemas.microsoft.com/office/powerpoint/2010/main" val="210062546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9" pos="3721">
          <p15:clr>
            <a:srgbClr val="F26B43"/>
          </p15:clr>
        </p15:guide>
        <p15:guide id="10" orient="horz" pos="236">
          <p15:clr>
            <a:srgbClr val="F26B43"/>
          </p15:clr>
        </p15:guide>
        <p15:guide id="11" pos="1022">
          <p15:clr>
            <a:srgbClr val="F26B43"/>
          </p15:clr>
        </p15:guide>
        <p15:guide id="12" pos="1137">
          <p15:clr>
            <a:srgbClr val="F26B43"/>
          </p15:clr>
        </p15:guide>
        <p15:guide id="13" pos="1920">
          <p15:clr>
            <a:srgbClr val="F26B43"/>
          </p15:clr>
        </p15:guide>
        <p15:guide id="14" pos="2033">
          <p15:clr>
            <a:srgbClr val="F26B43"/>
          </p15:clr>
        </p15:guide>
        <p15:guide id="15" pos="4620">
          <p15:clr>
            <a:srgbClr val="F26B43"/>
          </p15:clr>
        </p15:guide>
        <p15:guide id="16" pos="2823">
          <p15:clr>
            <a:srgbClr val="F26B43"/>
          </p15:clr>
        </p15:guide>
        <p15:guide id="17" pos="2937">
          <p15:clr>
            <a:srgbClr val="F26B43"/>
          </p15:clr>
        </p15:guide>
        <p15:guide id="18" pos="2880">
          <p15:clr>
            <a:srgbClr val="F26B43"/>
          </p15:clr>
        </p15:guide>
        <p15:guide id="19" pos="4734">
          <p15:clr>
            <a:srgbClr val="F26B43"/>
          </p15:clr>
        </p15:guide>
        <p15:guide id="20" orient="horz" pos="1049">
          <p15:clr>
            <a:srgbClr val="F26B43"/>
          </p15:clr>
        </p15:guide>
        <p15:guide id="21"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170.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0.xml"/><Relationship Id="rId5" Type="http://schemas.openxmlformats.org/officeDocument/2006/relationships/image" Target="../media/image17.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76237" y="6151170"/>
            <a:ext cx="6232381" cy="499011"/>
          </a:xfrm>
        </p:spPr>
        <p:txBody>
          <a:bodyPr/>
          <a:lstStyle/>
          <a:p>
            <a:r>
              <a:rPr lang="sr-Latn-RS" sz="1400" b="1" noProof="0" dirty="0" smtClean="0"/>
              <a:t>Mr Željko Marković, Senior </a:t>
            </a:r>
            <a:r>
              <a:rPr lang="sr-Latn-RS" sz="1400" b="1" noProof="0" dirty="0" err="1" smtClean="0"/>
              <a:t>Manager</a:t>
            </a:r>
            <a:r>
              <a:rPr lang="sr-Latn-RS" sz="1400" b="1" noProof="0" dirty="0" smtClean="0"/>
              <a:t>, </a:t>
            </a:r>
            <a:r>
              <a:rPr lang="sr-Latn-RS" sz="1400" b="1" noProof="0" dirty="0" err="1" smtClean="0"/>
              <a:t>Deloitte</a:t>
            </a:r>
            <a:r>
              <a:rPr lang="sr-Latn-RS" sz="1400" b="1" noProof="0" dirty="0" smtClean="0"/>
              <a:t> </a:t>
            </a:r>
            <a:r>
              <a:rPr lang="sr-Latn-RS" sz="1400" b="1" noProof="0" dirty="0" err="1" smtClean="0"/>
              <a:t>d.o.o</a:t>
            </a:r>
            <a:r>
              <a:rPr lang="sr-Latn-RS" sz="1400" b="1" noProof="0" dirty="0" smtClean="0"/>
              <a:t>. Beograd</a:t>
            </a:r>
            <a:endParaRPr lang="en-US" sz="1400" b="1" noProof="0" dirty="0" smtClean="0"/>
          </a:p>
          <a:p>
            <a:r>
              <a:rPr lang="sr-Latn-RS" sz="1400" dirty="0" smtClean="0"/>
              <a:t>25.08.</a:t>
            </a:r>
            <a:r>
              <a:rPr lang="en-US" sz="1400" noProof="0" dirty="0" smtClean="0"/>
              <a:t>2017</a:t>
            </a:r>
            <a:r>
              <a:rPr lang="sr-Latn-RS" sz="1400" noProof="0" dirty="0" smtClean="0"/>
              <a:t>.</a:t>
            </a:r>
            <a:endParaRPr lang="en-US" sz="1400" noProof="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000" r="21339"/>
          <a:stretch/>
        </p:blipFill>
        <p:spPr>
          <a:xfrm>
            <a:off x="3314115" y="148589"/>
            <a:ext cx="5705341" cy="5866561"/>
          </a:xfrm>
          <a:prstGeom prst="rect">
            <a:avLst/>
          </a:prstGeom>
        </p:spPr>
      </p:pic>
      <p:sp>
        <p:nvSpPr>
          <p:cNvPr id="4" name="Subtitle 3"/>
          <p:cNvSpPr>
            <a:spLocks noGrp="1"/>
          </p:cNvSpPr>
          <p:nvPr>
            <p:ph type="subTitle" idx="1"/>
          </p:nvPr>
        </p:nvSpPr>
        <p:spPr>
          <a:xfrm>
            <a:off x="376238" y="5509505"/>
            <a:ext cx="4590617" cy="505645"/>
          </a:xfrm>
        </p:spPr>
        <p:txBody>
          <a:bodyPr/>
          <a:lstStyle/>
          <a:p>
            <a:r>
              <a:rPr lang="sr-Latn-RS" dirty="0" smtClean="0"/>
              <a:t>Obnovljivi izvori energije – stanje i perspektive u Srbiji i regionu</a:t>
            </a:r>
            <a:endParaRPr lang="en-US" noProof="0" dirty="0"/>
          </a:p>
        </p:txBody>
      </p:sp>
    </p:spTree>
    <p:extLst>
      <p:ext uri="{BB962C8B-B14F-4D97-AF65-F5344CB8AC3E}">
        <p14:creationId xmlns:p14="http://schemas.microsoft.com/office/powerpoint/2010/main" val="191717311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Bosna i Hercegovina – status i perspektive</a:t>
            </a:r>
            <a:endParaRPr lang="nl-NL" dirty="0"/>
          </a:p>
        </p:txBody>
      </p:sp>
      <p:sp>
        <p:nvSpPr>
          <p:cNvPr id="53" name="TextBox 52"/>
          <p:cNvSpPr txBox="1"/>
          <p:nvPr/>
        </p:nvSpPr>
        <p:spPr>
          <a:xfrm>
            <a:off x="363339" y="1689155"/>
            <a:ext cx="3921369" cy="1261884"/>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CS" sz="1100" b="1" i="1" dirty="0" smtClean="0"/>
              <a:t>Oko 35 MW malih projekata solarnih elektrana su u konstrukciji.</a:t>
            </a:r>
          </a:p>
          <a:p>
            <a:pPr marL="171450" indent="-171450">
              <a:spcBef>
                <a:spcPts val="200"/>
              </a:spcBef>
              <a:buSzPct val="100000"/>
              <a:buFont typeface="Arial" panose="020B0604020202020204" pitchFamily="34" charset="0"/>
              <a:buChar char="•"/>
            </a:pPr>
            <a:r>
              <a:rPr lang="sr-Latn-CS" sz="1100" b="1" i="1" dirty="0" smtClean="0"/>
              <a:t>BiH/</a:t>
            </a:r>
            <a:r>
              <a:rPr lang="sr-Latn-CS" sz="1100" b="1" i="1" dirty="0" err="1" smtClean="0"/>
              <a:t>FBiH</a:t>
            </a:r>
            <a:r>
              <a:rPr lang="sr-Latn-CS" sz="1100" b="1" i="1" dirty="0" smtClean="0"/>
              <a:t> 50 MW </a:t>
            </a:r>
            <a:r>
              <a:rPr lang="sr-Latn-CS" sz="1100" b="1" i="1" dirty="0" err="1" smtClean="0"/>
              <a:t>vetropark</a:t>
            </a:r>
            <a:r>
              <a:rPr lang="sr-Latn-CS" sz="1100" b="1" i="1" dirty="0" smtClean="0"/>
              <a:t> blizu Mostara u izgradnji.</a:t>
            </a:r>
          </a:p>
          <a:p>
            <a:pPr marL="171450" indent="-171450">
              <a:spcBef>
                <a:spcPts val="200"/>
              </a:spcBef>
              <a:buSzPct val="100000"/>
              <a:buFont typeface="Arial" panose="020B0604020202020204" pitchFamily="34" charset="0"/>
              <a:buChar char="•"/>
            </a:pPr>
            <a:r>
              <a:rPr lang="sr-Latn-CS" sz="1100" b="1" i="1" dirty="0" smtClean="0"/>
              <a:t>BiH/RS dva </a:t>
            </a:r>
            <a:r>
              <a:rPr lang="sr-Latn-CS" sz="1100" b="1" i="1" dirty="0" err="1" smtClean="0"/>
              <a:t>vetroparka</a:t>
            </a:r>
            <a:r>
              <a:rPr lang="sr-Latn-CS" sz="1100" b="1" i="1" dirty="0" smtClean="0"/>
              <a:t> po 50 MW u planu.</a:t>
            </a:r>
          </a:p>
          <a:p>
            <a:pPr marL="171450" indent="-171450">
              <a:spcBef>
                <a:spcPts val="200"/>
              </a:spcBef>
              <a:buSzPct val="100000"/>
              <a:buFont typeface="Arial" panose="020B0604020202020204" pitchFamily="34" charset="0"/>
              <a:buChar char="•"/>
            </a:pPr>
            <a:r>
              <a:rPr lang="sr-Latn-CS" sz="1100" b="1" i="1" dirty="0" smtClean="0"/>
              <a:t>Registrovano oko 600 MW u projektima koji su planirani ali bez značajnijeg progresa do sada.</a:t>
            </a:r>
            <a:endParaRPr lang="en-US" sz="1100" b="1" i="1" dirty="0" smtClean="0"/>
          </a:p>
        </p:txBody>
      </p:sp>
      <p:sp>
        <p:nvSpPr>
          <p:cNvPr id="58" name="Tagline"/>
          <p:cNvSpPr txBox="1"/>
          <p:nvPr/>
        </p:nvSpPr>
        <p:spPr>
          <a:xfrm>
            <a:off x="376238" y="657626"/>
            <a:ext cx="5712834"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Učešće obnovljivih izvora veće od ciljanih 40% za 2020. godinu</a:t>
            </a:r>
            <a:endParaRPr lang="en-US" sz="1400" b="1" i="1" dirty="0" smtClean="0"/>
          </a:p>
        </p:txBody>
      </p:sp>
      <p:pic>
        <p:nvPicPr>
          <p:cNvPr id="1229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952" y="317499"/>
            <a:ext cx="1191470" cy="59573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769530790"/>
              </p:ext>
            </p:extLst>
          </p:nvPr>
        </p:nvGraphicFramePr>
        <p:xfrm>
          <a:off x="4655607" y="1131377"/>
          <a:ext cx="4050815" cy="1188720"/>
        </p:xfrm>
        <a:graphic>
          <a:graphicData uri="http://schemas.openxmlformats.org/drawingml/2006/table">
            <a:tbl>
              <a:tblPr firstRow="1" bandRow="1">
                <a:tableStyleId>{5C22544A-7EE6-4342-B048-85BDC9FD1C3A}</a:tableStyleId>
              </a:tblPr>
              <a:tblGrid>
                <a:gridCol w="1887311">
                  <a:extLst>
                    <a:ext uri="{9D8B030D-6E8A-4147-A177-3AD203B41FA5}">
                      <a16:colId xmlns:a16="http://schemas.microsoft.com/office/drawing/2014/main" val="20000"/>
                    </a:ext>
                  </a:extLst>
                </a:gridCol>
                <a:gridCol w="658657">
                  <a:extLst>
                    <a:ext uri="{9D8B030D-6E8A-4147-A177-3AD203B41FA5}">
                      <a16:colId xmlns:a16="http://schemas.microsoft.com/office/drawing/2014/main" val="20001"/>
                    </a:ext>
                  </a:extLst>
                </a:gridCol>
                <a:gridCol w="690113">
                  <a:extLst>
                    <a:ext uri="{9D8B030D-6E8A-4147-A177-3AD203B41FA5}">
                      <a16:colId xmlns:a16="http://schemas.microsoft.com/office/drawing/2014/main" val="20002"/>
                    </a:ext>
                  </a:extLst>
                </a:gridCol>
                <a:gridCol w="814734">
                  <a:extLst>
                    <a:ext uri="{9D8B030D-6E8A-4147-A177-3AD203B41FA5}">
                      <a16:colId xmlns:a16="http://schemas.microsoft.com/office/drawing/2014/main" val="20003"/>
                    </a:ext>
                  </a:extLst>
                </a:gridCol>
              </a:tblGrid>
              <a:tr h="379175">
                <a:tc>
                  <a:txBody>
                    <a:bodyPr/>
                    <a:lstStyle/>
                    <a:p>
                      <a:r>
                        <a:rPr lang="sr-Latn-RS" sz="1000" dirty="0" smtClean="0"/>
                        <a:t>Učešće OIE izraženo</a:t>
                      </a:r>
                      <a:r>
                        <a:rPr lang="sr-Latn-RS" sz="1000" baseline="0" dirty="0" smtClean="0"/>
                        <a:t> u procentima od</a:t>
                      </a:r>
                      <a:endParaRPr lang="sr-Latn-RS" sz="1000" dirty="0"/>
                    </a:p>
                  </a:txBody>
                  <a:tcPr anchor="ctr"/>
                </a:tc>
                <a:tc>
                  <a:txBody>
                    <a:bodyPr/>
                    <a:lstStyle/>
                    <a:p>
                      <a:pPr algn="ctr"/>
                      <a:r>
                        <a:rPr lang="sr-Latn-RS" sz="1000" dirty="0" smtClean="0"/>
                        <a:t>2009</a:t>
                      </a:r>
                      <a:endParaRPr lang="sr-Latn-RS" sz="1000" dirty="0"/>
                    </a:p>
                  </a:txBody>
                  <a:tcPr anchor="ctr"/>
                </a:tc>
                <a:tc>
                  <a:txBody>
                    <a:bodyPr/>
                    <a:lstStyle/>
                    <a:p>
                      <a:pPr algn="ctr"/>
                      <a:r>
                        <a:rPr lang="sr-Latn-RS" sz="1000" dirty="0" smtClean="0"/>
                        <a:t>2014</a:t>
                      </a:r>
                      <a:endParaRPr lang="sr-Latn-RS" sz="1000" dirty="0"/>
                    </a:p>
                  </a:txBody>
                  <a:tcPr anchor="ctr"/>
                </a:tc>
                <a:tc>
                  <a:txBody>
                    <a:bodyPr/>
                    <a:lstStyle/>
                    <a:p>
                      <a:pPr algn="ctr"/>
                      <a:r>
                        <a:rPr lang="sr-Latn-RS" sz="1000" dirty="0" smtClean="0"/>
                        <a:t>2020 (NREAP)</a:t>
                      </a:r>
                      <a:endParaRPr lang="sr-Latn-RS" sz="1000" dirty="0"/>
                    </a:p>
                  </a:txBody>
                  <a:tcPr anchor="ctr"/>
                </a:tc>
                <a:extLst>
                  <a:ext uri="{0D108BD9-81ED-4DB2-BD59-A6C34878D82A}">
                    <a16:rowId xmlns:a16="http://schemas.microsoft.com/office/drawing/2014/main" val="10000"/>
                  </a:ext>
                </a:extLst>
              </a:tr>
              <a:tr h="233338">
                <a:tc>
                  <a:txBody>
                    <a:bodyPr/>
                    <a:lstStyle/>
                    <a:p>
                      <a:r>
                        <a:rPr lang="sr-Latn-RS" sz="1000" dirty="0" smtClean="0"/>
                        <a:t>Ukupne potrošnje energije</a:t>
                      </a:r>
                      <a:endParaRPr lang="sr-Latn-RS" sz="1000" dirty="0"/>
                    </a:p>
                  </a:txBody>
                  <a:tcPr anchor="ctr"/>
                </a:tc>
                <a:tc>
                  <a:txBody>
                    <a:bodyPr/>
                    <a:lstStyle/>
                    <a:p>
                      <a:pPr algn="r"/>
                      <a:r>
                        <a:rPr lang="sr-Latn-RS" sz="1000" dirty="0" smtClean="0"/>
                        <a:t>34</a:t>
                      </a:r>
                      <a:endParaRPr lang="sr-Latn-RS" sz="1000" dirty="0"/>
                    </a:p>
                  </a:txBody>
                  <a:tcPr anchor="ctr"/>
                </a:tc>
                <a:tc>
                  <a:txBody>
                    <a:bodyPr/>
                    <a:lstStyle/>
                    <a:p>
                      <a:pPr algn="r"/>
                      <a:r>
                        <a:rPr lang="sr-Latn-RS" sz="1000" dirty="0" smtClean="0"/>
                        <a:t>42,3</a:t>
                      </a:r>
                      <a:endParaRPr lang="sr-Latn-RS" sz="1000" dirty="0"/>
                    </a:p>
                  </a:txBody>
                  <a:tcPr anchor="ctr"/>
                </a:tc>
                <a:tc>
                  <a:txBody>
                    <a:bodyPr/>
                    <a:lstStyle/>
                    <a:p>
                      <a:pPr algn="r"/>
                      <a:r>
                        <a:rPr lang="sr-Latn-RS" sz="1000" dirty="0" smtClean="0"/>
                        <a:t>40</a:t>
                      </a:r>
                      <a:endParaRPr lang="sr-Latn-RS" sz="1000" dirty="0"/>
                    </a:p>
                  </a:txBody>
                  <a:tcPr anchor="ctr"/>
                </a:tc>
                <a:extLst>
                  <a:ext uri="{0D108BD9-81ED-4DB2-BD59-A6C34878D82A}">
                    <a16:rowId xmlns:a16="http://schemas.microsoft.com/office/drawing/2014/main" val="10001"/>
                  </a:ext>
                </a:extLst>
              </a:tr>
              <a:tr h="307441">
                <a:tc>
                  <a:txBody>
                    <a:bodyPr/>
                    <a:lstStyle/>
                    <a:p>
                      <a:r>
                        <a:rPr lang="sr-Latn-RS" sz="1000" dirty="0" smtClean="0"/>
                        <a:t>Ukupne potrošnje električne energije</a:t>
                      </a:r>
                      <a:endParaRPr lang="sr-Latn-RS" sz="1000" dirty="0"/>
                    </a:p>
                  </a:txBody>
                  <a:tcPr anchor="ctr"/>
                </a:tc>
                <a:tc>
                  <a:txBody>
                    <a:bodyPr/>
                    <a:lstStyle/>
                    <a:p>
                      <a:pPr algn="r"/>
                      <a:r>
                        <a:rPr lang="sr-Latn-RS" sz="1000" dirty="0" smtClean="0"/>
                        <a:t>50,3</a:t>
                      </a:r>
                      <a:endParaRPr lang="sr-Latn-RS" sz="1000" dirty="0"/>
                    </a:p>
                  </a:txBody>
                  <a:tcPr anchor="ctr"/>
                </a:tc>
                <a:tc>
                  <a:txBody>
                    <a:bodyPr/>
                    <a:lstStyle/>
                    <a:p>
                      <a:pPr algn="r"/>
                      <a:r>
                        <a:rPr lang="sr-Latn-RS" sz="1000" dirty="0" smtClean="0"/>
                        <a:t>47</a:t>
                      </a:r>
                      <a:endParaRPr lang="sr-Latn-RS" sz="1000" dirty="0"/>
                    </a:p>
                  </a:txBody>
                  <a:tcPr anchor="ctr"/>
                </a:tc>
                <a:tc>
                  <a:txBody>
                    <a:bodyPr/>
                    <a:lstStyle/>
                    <a:p>
                      <a:pPr algn="r"/>
                      <a:r>
                        <a:rPr lang="sr-Latn-RS" sz="1000" dirty="0" smtClean="0"/>
                        <a:t>56,9</a:t>
                      </a:r>
                      <a:endParaRPr lang="sr-Latn-RS" sz="1000" dirty="0"/>
                    </a:p>
                  </a:txBody>
                  <a:tcPr anchor="ctr"/>
                </a:tc>
                <a:extLst>
                  <a:ext uri="{0D108BD9-81ED-4DB2-BD59-A6C34878D82A}">
                    <a16:rowId xmlns:a16="http://schemas.microsoft.com/office/drawing/2014/main" val="10002"/>
                  </a:ext>
                </a:extLst>
              </a:tr>
            </a:tbl>
          </a:graphicData>
        </a:graphic>
      </p:graphicFrame>
      <p:sp>
        <p:nvSpPr>
          <p:cNvPr id="16" name="TextBox 15"/>
          <p:cNvSpPr txBox="1"/>
          <p:nvPr/>
        </p:nvSpPr>
        <p:spPr>
          <a:xfrm>
            <a:off x="4654879" y="2344598"/>
            <a:ext cx="3357577"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17024927"/>
              </p:ext>
            </p:extLst>
          </p:nvPr>
        </p:nvGraphicFramePr>
        <p:xfrm>
          <a:off x="376238" y="4510333"/>
          <a:ext cx="8307236" cy="1854200"/>
        </p:xfrm>
        <a:graphic>
          <a:graphicData uri="http://schemas.openxmlformats.org/drawingml/2006/table">
            <a:tbl>
              <a:tblPr firstRow="1" bandRow="1">
                <a:tableStyleId>{5C22544A-7EE6-4342-B048-85BDC9FD1C3A}</a:tableStyleId>
              </a:tblPr>
              <a:tblGrid>
                <a:gridCol w="712330">
                  <a:extLst>
                    <a:ext uri="{9D8B030D-6E8A-4147-A177-3AD203B41FA5}">
                      <a16:colId xmlns:a16="http://schemas.microsoft.com/office/drawing/2014/main" val="20000"/>
                    </a:ext>
                  </a:extLst>
                </a:gridCol>
                <a:gridCol w="427397">
                  <a:extLst>
                    <a:ext uri="{9D8B030D-6E8A-4147-A177-3AD203B41FA5}">
                      <a16:colId xmlns:a16="http://schemas.microsoft.com/office/drawing/2014/main" val="20001"/>
                    </a:ext>
                  </a:extLst>
                </a:gridCol>
                <a:gridCol w="654597">
                  <a:extLst>
                    <a:ext uri="{9D8B030D-6E8A-4147-A177-3AD203B41FA5}">
                      <a16:colId xmlns:a16="http://schemas.microsoft.com/office/drawing/2014/main" val="20002"/>
                    </a:ext>
                  </a:extLst>
                </a:gridCol>
                <a:gridCol w="654597">
                  <a:extLst>
                    <a:ext uri="{9D8B030D-6E8A-4147-A177-3AD203B41FA5}">
                      <a16:colId xmlns:a16="http://schemas.microsoft.com/office/drawing/2014/main" val="20003"/>
                    </a:ext>
                  </a:extLst>
                </a:gridCol>
                <a:gridCol w="654597">
                  <a:extLst>
                    <a:ext uri="{9D8B030D-6E8A-4147-A177-3AD203B41FA5}">
                      <a16:colId xmlns:a16="http://schemas.microsoft.com/office/drawing/2014/main" val="20004"/>
                    </a:ext>
                  </a:extLst>
                </a:gridCol>
                <a:gridCol w="654597">
                  <a:extLst>
                    <a:ext uri="{9D8B030D-6E8A-4147-A177-3AD203B41FA5}">
                      <a16:colId xmlns:a16="http://schemas.microsoft.com/office/drawing/2014/main" val="20005"/>
                    </a:ext>
                  </a:extLst>
                </a:gridCol>
                <a:gridCol w="654597">
                  <a:extLst>
                    <a:ext uri="{9D8B030D-6E8A-4147-A177-3AD203B41FA5}">
                      <a16:colId xmlns:a16="http://schemas.microsoft.com/office/drawing/2014/main" val="20006"/>
                    </a:ext>
                  </a:extLst>
                </a:gridCol>
                <a:gridCol w="654597">
                  <a:extLst>
                    <a:ext uri="{9D8B030D-6E8A-4147-A177-3AD203B41FA5}">
                      <a16:colId xmlns:a16="http://schemas.microsoft.com/office/drawing/2014/main" val="20007"/>
                    </a:ext>
                  </a:extLst>
                </a:gridCol>
                <a:gridCol w="654597">
                  <a:extLst>
                    <a:ext uri="{9D8B030D-6E8A-4147-A177-3AD203B41FA5}">
                      <a16:colId xmlns:a16="http://schemas.microsoft.com/office/drawing/2014/main" val="20008"/>
                    </a:ext>
                  </a:extLst>
                </a:gridCol>
                <a:gridCol w="654597">
                  <a:extLst>
                    <a:ext uri="{9D8B030D-6E8A-4147-A177-3AD203B41FA5}">
                      <a16:colId xmlns:a16="http://schemas.microsoft.com/office/drawing/2014/main" val="20009"/>
                    </a:ext>
                  </a:extLst>
                </a:gridCol>
                <a:gridCol w="654597">
                  <a:extLst>
                    <a:ext uri="{9D8B030D-6E8A-4147-A177-3AD203B41FA5}">
                      <a16:colId xmlns:a16="http://schemas.microsoft.com/office/drawing/2014/main" val="20010"/>
                    </a:ext>
                  </a:extLst>
                </a:gridCol>
                <a:gridCol w="1276136">
                  <a:extLst>
                    <a:ext uri="{9D8B030D-6E8A-4147-A177-3AD203B41FA5}">
                      <a16:colId xmlns:a16="http://schemas.microsoft.com/office/drawing/2014/main" val="20011"/>
                    </a:ext>
                  </a:extLst>
                </a:gridCol>
              </a:tblGrid>
              <a:tr h="370840">
                <a:tc gridSpan="2">
                  <a:txBody>
                    <a:bodyPr/>
                    <a:lstStyle/>
                    <a:p>
                      <a:pPr algn="ctr"/>
                      <a:r>
                        <a:rPr lang="sr-Latn-RS" sz="800" dirty="0" smtClean="0"/>
                        <a:t>Vrsta</a:t>
                      </a:r>
                      <a:r>
                        <a:rPr lang="sr-Latn-RS" sz="800" baseline="0" dirty="0" smtClean="0"/>
                        <a:t> OIE</a:t>
                      </a:r>
                      <a:endParaRPr lang="sr-Latn-RS" sz="800" dirty="0"/>
                    </a:p>
                  </a:txBody>
                  <a:tcPr anchor="ctr"/>
                </a:tc>
                <a:tc hMerge="1">
                  <a:txBody>
                    <a:bodyPr/>
                    <a:lstStyle/>
                    <a:p>
                      <a:endParaRPr lang="sr-Latn-RS"/>
                    </a:p>
                  </a:txBody>
                  <a:tcPr/>
                </a:tc>
                <a:tc>
                  <a:txBody>
                    <a:bodyPr/>
                    <a:lstStyle/>
                    <a:p>
                      <a:pPr algn="ctr"/>
                      <a:r>
                        <a:rPr lang="sr-Latn-RS" sz="800" b="0" dirty="0" smtClean="0"/>
                        <a:t>Solar PV</a:t>
                      </a:r>
                      <a:endParaRPr lang="sr-Latn-RS" sz="800" b="0" dirty="0"/>
                    </a:p>
                  </a:txBody>
                  <a:tcPr anchor="ctr"/>
                </a:tc>
                <a:tc>
                  <a:txBody>
                    <a:bodyPr/>
                    <a:lstStyle/>
                    <a:p>
                      <a:pPr algn="ctr"/>
                      <a:r>
                        <a:rPr lang="sr-Latn-RS" sz="800" b="0" dirty="0" smtClean="0"/>
                        <a:t>Vetar</a:t>
                      </a:r>
                      <a:endParaRPr lang="sr-Latn-RS" sz="800" b="0" dirty="0"/>
                    </a:p>
                  </a:txBody>
                  <a:tcPr anchor="ctr"/>
                </a:tc>
                <a:tc>
                  <a:txBody>
                    <a:bodyPr/>
                    <a:lstStyle/>
                    <a:p>
                      <a:pPr algn="ctr"/>
                      <a:r>
                        <a:rPr lang="sr-Latn-RS" sz="800" b="0" dirty="0" smtClean="0"/>
                        <a:t>Hidro</a:t>
                      </a:r>
                    </a:p>
                    <a:p>
                      <a:pPr algn="ctr"/>
                      <a:r>
                        <a:rPr lang="sr-Latn-RS" sz="800" b="0" dirty="0" smtClean="0"/>
                        <a:t>≤10 MW</a:t>
                      </a:r>
                      <a:endParaRPr lang="sr-Latn-RS" sz="800" b="0" dirty="0"/>
                    </a:p>
                  </a:txBody>
                  <a:tcPr anchor="ctr"/>
                </a:tc>
                <a:tc>
                  <a:txBody>
                    <a:bodyPr/>
                    <a:lstStyle/>
                    <a:p>
                      <a:pPr algn="ctr"/>
                      <a:r>
                        <a:rPr lang="sr-Latn-RS" sz="800" b="0" dirty="0" smtClean="0"/>
                        <a:t>Hidro</a:t>
                      </a:r>
                    </a:p>
                    <a:p>
                      <a:pPr algn="ctr"/>
                      <a:r>
                        <a:rPr lang="sr-Latn-RS" sz="800" b="0" dirty="0" smtClean="0"/>
                        <a:t>&gt;10</a:t>
                      </a:r>
                      <a:r>
                        <a:rPr lang="sr-Latn-RS" sz="800" b="0" baseline="0" dirty="0" smtClean="0"/>
                        <a:t> MW</a:t>
                      </a:r>
                      <a:endParaRPr lang="sr-Latn-RS" sz="800" b="0" dirty="0"/>
                    </a:p>
                  </a:txBody>
                  <a:tcPr anchor="ctr"/>
                </a:tc>
                <a:tc>
                  <a:txBody>
                    <a:bodyPr/>
                    <a:lstStyle/>
                    <a:p>
                      <a:pPr algn="ctr"/>
                      <a:r>
                        <a:rPr lang="sr-Latn-RS" sz="800" b="0" dirty="0" smtClean="0"/>
                        <a:t>RHE</a:t>
                      </a:r>
                      <a:endParaRPr lang="sr-Latn-RS" sz="800" b="0" dirty="0"/>
                    </a:p>
                  </a:txBody>
                  <a:tcPr anchor="ctr"/>
                </a:tc>
                <a:tc>
                  <a:txBody>
                    <a:bodyPr/>
                    <a:lstStyle/>
                    <a:p>
                      <a:pPr algn="ctr"/>
                      <a:r>
                        <a:rPr lang="sr-Latn-RS" sz="800" b="0" dirty="0" smtClean="0"/>
                        <a:t>Biomasa</a:t>
                      </a:r>
                      <a:endParaRPr lang="sr-Latn-RS" sz="800" b="0" dirty="0"/>
                    </a:p>
                  </a:txBody>
                  <a:tcPr anchor="ctr"/>
                </a:tc>
                <a:tc>
                  <a:txBody>
                    <a:bodyPr/>
                    <a:lstStyle/>
                    <a:p>
                      <a:pPr algn="ctr"/>
                      <a:r>
                        <a:rPr lang="sr-Latn-RS" sz="800" b="0" dirty="0" smtClean="0"/>
                        <a:t>Biogas</a:t>
                      </a:r>
                      <a:endParaRPr lang="sr-Latn-RS" sz="800" b="0" dirty="0"/>
                    </a:p>
                  </a:txBody>
                  <a:tcPr anchor="ctr"/>
                </a:tc>
                <a:tc>
                  <a:txBody>
                    <a:bodyPr/>
                    <a:lstStyle/>
                    <a:p>
                      <a:pPr algn="ctr"/>
                      <a:r>
                        <a:rPr lang="sr-Latn-RS" sz="800" b="0" dirty="0" smtClean="0"/>
                        <a:t>Otpad</a:t>
                      </a:r>
                      <a:endParaRPr lang="sr-Latn-RS" sz="800" b="0" dirty="0"/>
                    </a:p>
                  </a:txBody>
                  <a:tcPr anchor="ctr"/>
                </a:tc>
                <a:tc>
                  <a:txBody>
                    <a:bodyPr/>
                    <a:lstStyle/>
                    <a:p>
                      <a:pPr algn="ctr"/>
                      <a:r>
                        <a:rPr lang="sr-Latn-RS" sz="800" b="0" dirty="0" smtClean="0"/>
                        <a:t>Geo-termalna</a:t>
                      </a:r>
                      <a:endParaRPr lang="sr-Latn-RS" sz="800" b="0" dirty="0"/>
                    </a:p>
                  </a:txBody>
                  <a:tcPr anchor="ctr"/>
                </a:tc>
                <a:tc>
                  <a:txBody>
                    <a:bodyPr/>
                    <a:lstStyle/>
                    <a:p>
                      <a:pPr algn="ctr"/>
                      <a:r>
                        <a:rPr lang="sr-Latn-RS" sz="800" b="1" dirty="0" smtClean="0"/>
                        <a:t>Ukupno</a:t>
                      </a:r>
                      <a:endParaRPr lang="sr-Latn-RS" sz="800" b="1" dirty="0"/>
                    </a:p>
                  </a:txBody>
                  <a:tcPr anchor="ctr"/>
                </a:tc>
                <a:extLst>
                  <a:ext uri="{0D108BD9-81ED-4DB2-BD59-A6C34878D82A}">
                    <a16:rowId xmlns:a16="http://schemas.microsoft.com/office/drawing/2014/main" val="10000"/>
                  </a:ext>
                </a:extLst>
              </a:tr>
              <a:tr h="370840">
                <a:tc>
                  <a:txBody>
                    <a:bodyPr/>
                    <a:lstStyle/>
                    <a:p>
                      <a:pPr algn="ctr"/>
                      <a:r>
                        <a:rPr lang="sr-Latn-RS" sz="800" b="1" dirty="0" smtClean="0"/>
                        <a:t>2009</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28,2</a:t>
                      </a:r>
                      <a:endParaRPr lang="sr-Latn-RS" sz="800" dirty="0"/>
                    </a:p>
                  </a:txBody>
                  <a:tcPr anchor="ctr"/>
                </a:tc>
                <a:tc>
                  <a:txBody>
                    <a:bodyPr/>
                    <a:lstStyle/>
                    <a:p>
                      <a:pPr algn="r"/>
                      <a:r>
                        <a:rPr lang="sr-Latn-RS" sz="800" dirty="0" smtClean="0"/>
                        <a:t>1.978,0</a:t>
                      </a:r>
                      <a:endParaRPr lang="sr-Latn-RS" sz="800" dirty="0"/>
                    </a:p>
                  </a:txBody>
                  <a:tcPr anchor="ctr"/>
                </a:tc>
                <a:tc>
                  <a:txBody>
                    <a:bodyPr/>
                    <a:lstStyle/>
                    <a:p>
                      <a:pPr algn="r"/>
                      <a:r>
                        <a:rPr lang="sr-Latn-RS" sz="800" dirty="0" smtClean="0"/>
                        <a:t>440,0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0,3</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2.006,3</a:t>
                      </a:r>
                      <a:endParaRPr lang="sr-Latn-RS" sz="800" b="1" dirty="0"/>
                    </a:p>
                  </a:txBody>
                  <a:tcPr anchor="ctr"/>
                </a:tc>
                <a:extLst>
                  <a:ext uri="{0D108BD9-81ED-4DB2-BD59-A6C34878D82A}">
                    <a16:rowId xmlns:a16="http://schemas.microsoft.com/office/drawing/2014/main" val="10001"/>
                  </a:ext>
                </a:extLst>
              </a:tr>
              <a:tr h="370840">
                <a:tc rowSpan="2">
                  <a:txBody>
                    <a:bodyPr/>
                    <a:lstStyle/>
                    <a:p>
                      <a:pPr algn="ctr"/>
                      <a:r>
                        <a:rPr lang="sr-Latn-RS" sz="800" b="1" dirty="0" smtClean="0"/>
                        <a:t>2015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8,2</a:t>
                      </a:r>
                      <a:endParaRPr lang="sr-Latn-RS" sz="800" dirty="0"/>
                    </a:p>
                  </a:txBody>
                  <a:tcPr anchor="ctr"/>
                </a:tc>
                <a:tc>
                  <a:txBody>
                    <a:bodyPr/>
                    <a:lstStyle/>
                    <a:p>
                      <a:pPr algn="r"/>
                      <a:r>
                        <a:rPr lang="sr-Latn-RS" sz="800" dirty="0" smtClean="0"/>
                        <a:t>0,3</a:t>
                      </a:r>
                      <a:endParaRPr lang="sr-Latn-RS" sz="800" dirty="0"/>
                    </a:p>
                  </a:txBody>
                  <a:tcPr anchor="ctr"/>
                </a:tc>
                <a:tc>
                  <a:txBody>
                    <a:bodyPr/>
                    <a:lstStyle/>
                    <a:p>
                      <a:pPr algn="r"/>
                      <a:r>
                        <a:rPr lang="sr-Latn-RS" sz="800" dirty="0" smtClean="0"/>
                        <a:t>95,5</a:t>
                      </a:r>
                      <a:endParaRPr lang="sr-Latn-RS" sz="800" dirty="0"/>
                    </a:p>
                  </a:txBody>
                  <a:tcPr anchor="ctr"/>
                </a:tc>
                <a:tc>
                  <a:txBody>
                    <a:bodyPr/>
                    <a:lstStyle/>
                    <a:p>
                      <a:pPr algn="r"/>
                      <a:r>
                        <a:rPr lang="sr-Latn-RS" sz="800" dirty="0" smtClean="0"/>
                        <a:t>2.054,5</a:t>
                      </a:r>
                      <a:endParaRPr lang="sr-Latn-RS" sz="800" dirty="0"/>
                    </a:p>
                  </a:txBody>
                  <a:tcPr anchor="ctr"/>
                </a:tc>
                <a:tc>
                  <a:txBody>
                    <a:bodyPr/>
                    <a:lstStyle/>
                    <a:p>
                      <a:pPr algn="r"/>
                      <a:r>
                        <a:rPr lang="sr-Latn-RS" sz="800" dirty="0" smtClean="0"/>
                        <a:t>420,0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1,0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2.159,5</a:t>
                      </a:r>
                      <a:endParaRPr lang="sr-Latn-RS" sz="800" b="1" dirty="0"/>
                    </a:p>
                  </a:txBody>
                  <a:tcPr anchor="ctr"/>
                </a:tc>
                <a:extLst>
                  <a:ext uri="{0D108BD9-81ED-4DB2-BD59-A6C34878D82A}">
                    <a16:rowId xmlns:a16="http://schemas.microsoft.com/office/drawing/2014/main" val="10002"/>
                  </a:ext>
                </a:extLst>
              </a:tr>
              <a:tr h="370840">
                <a:tc vMerge="1">
                  <a:txBody>
                    <a:bodyPr/>
                    <a:lstStyle/>
                    <a:p>
                      <a:endParaRPr lang="sr-Latn-RS" sz="800" dirty="0"/>
                    </a:p>
                  </a:txBody>
                  <a:tcPr anchor="ctr"/>
                </a:tc>
                <a:tc>
                  <a:txBody>
                    <a:bodyPr/>
                    <a:lstStyle/>
                    <a:p>
                      <a:r>
                        <a:rPr lang="sr-Latn-RS" sz="800" dirty="0" err="1" smtClean="0"/>
                        <a:t>GWh</a:t>
                      </a:r>
                      <a:endParaRPr lang="sr-Latn-RS" sz="800" dirty="0"/>
                    </a:p>
                  </a:txBody>
                  <a:tcPr anchor="ctr"/>
                </a:tc>
                <a:tc>
                  <a:txBody>
                    <a:bodyPr/>
                    <a:lstStyle/>
                    <a:p>
                      <a:pPr algn="r"/>
                      <a:r>
                        <a:rPr lang="sr-Latn-RS" sz="800" dirty="0" smtClean="0"/>
                        <a:t>8,9</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257,9</a:t>
                      </a:r>
                      <a:endParaRPr lang="sr-Latn-RS" sz="800" dirty="0"/>
                    </a:p>
                  </a:txBody>
                  <a:tcPr anchor="ctr"/>
                </a:tc>
                <a:tc>
                  <a:txBody>
                    <a:bodyPr/>
                    <a:lstStyle/>
                    <a:p>
                      <a:pPr algn="r"/>
                      <a:r>
                        <a:rPr lang="sr-Latn-RS" sz="800" dirty="0" smtClean="0"/>
                        <a:t>5.548,5</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5.815,3</a:t>
                      </a:r>
                      <a:endParaRPr lang="sr-Latn-RS" sz="800" b="1" dirty="0"/>
                    </a:p>
                  </a:txBody>
                  <a:tcPr anchor="ctr"/>
                </a:tc>
                <a:extLst>
                  <a:ext uri="{0D108BD9-81ED-4DB2-BD59-A6C34878D82A}">
                    <a16:rowId xmlns:a16="http://schemas.microsoft.com/office/drawing/2014/main" val="10003"/>
                  </a:ext>
                </a:extLst>
              </a:tr>
              <a:tr h="370840">
                <a:tc>
                  <a:txBody>
                    <a:bodyPr/>
                    <a:lstStyle/>
                    <a:p>
                      <a:pPr algn="ctr"/>
                      <a:r>
                        <a:rPr lang="sr-Latn-RS" sz="800" b="1" dirty="0" smtClean="0"/>
                        <a:t>2020</a:t>
                      </a:r>
                    </a:p>
                    <a:p>
                      <a:pPr algn="ctr"/>
                      <a:r>
                        <a:rPr lang="sr-Latn-RS" sz="800" b="1" dirty="0" smtClean="0"/>
                        <a:t>(NREAP)</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16,2</a:t>
                      </a:r>
                      <a:endParaRPr lang="sr-Latn-RS" sz="800" dirty="0"/>
                    </a:p>
                  </a:txBody>
                  <a:tcPr anchor="ctr"/>
                </a:tc>
                <a:tc>
                  <a:txBody>
                    <a:bodyPr/>
                    <a:lstStyle/>
                    <a:p>
                      <a:pPr algn="r"/>
                      <a:r>
                        <a:rPr lang="sr-Latn-RS" sz="800" dirty="0" smtClean="0"/>
                        <a:t>330,0</a:t>
                      </a:r>
                      <a:endParaRPr lang="sr-Latn-RS" sz="800" dirty="0"/>
                    </a:p>
                  </a:txBody>
                  <a:tcPr anchor="ctr"/>
                </a:tc>
                <a:tc>
                  <a:txBody>
                    <a:bodyPr/>
                    <a:lstStyle/>
                    <a:p>
                      <a:pPr algn="r"/>
                      <a:r>
                        <a:rPr lang="sr-Latn-RS" sz="800" dirty="0" smtClean="0"/>
                        <a:t>251,4</a:t>
                      </a:r>
                      <a:endParaRPr lang="sr-Latn-RS" sz="800" dirty="0"/>
                    </a:p>
                  </a:txBody>
                  <a:tcPr anchor="ctr"/>
                </a:tc>
                <a:tc>
                  <a:txBody>
                    <a:bodyPr/>
                    <a:lstStyle/>
                    <a:p>
                      <a:pPr algn="r"/>
                      <a:r>
                        <a:rPr lang="sr-Latn-RS" sz="800" dirty="0" smtClean="0"/>
                        <a:t>2.448,8</a:t>
                      </a:r>
                      <a:endParaRPr lang="sr-Latn-RS" sz="800" dirty="0"/>
                    </a:p>
                  </a:txBody>
                  <a:tcPr anchor="ctr"/>
                </a:tc>
                <a:tc>
                  <a:txBody>
                    <a:bodyPr/>
                    <a:lstStyle/>
                    <a:p>
                      <a:pPr algn="r"/>
                      <a:r>
                        <a:rPr lang="sr-Latn-RS" sz="800" dirty="0" smtClean="0"/>
                        <a:t>492,0</a:t>
                      </a:r>
                      <a:endParaRPr lang="sr-Latn-RS" sz="800" dirty="0"/>
                    </a:p>
                  </a:txBody>
                  <a:tcPr anchor="ctr"/>
                </a:tc>
                <a:tc>
                  <a:txBody>
                    <a:bodyPr/>
                    <a:lstStyle/>
                    <a:p>
                      <a:pPr algn="r"/>
                      <a:r>
                        <a:rPr lang="sr-Latn-RS" sz="800" dirty="0" smtClean="0"/>
                        <a:t>19,2</a:t>
                      </a:r>
                      <a:endParaRPr lang="sr-Latn-RS" sz="800" dirty="0"/>
                    </a:p>
                  </a:txBody>
                  <a:tcPr anchor="ctr"/>
                </a:tc>
                <a:tc>
                  <a:txBody>
                    <a:bodyPr/>
                    <a:lstStyle/>
                    <a:p>
                      <a:pPr algn="r"/>
                      <a:r>
                        <a:rPr lang="sr-Latn-RS" sz="800" dirty="0" smtClean="0"/>
                        <a:t>16,5</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3.081,9</a:t>
                      </a:r>
                      <a:endParaRPr lang="sr-Latn-RS" sz="800" b="1" dirty="0"/>
                    </a:p>
                  </a:txBody>
                  <a:tcPr anchor="ctr"/>
                </a:tc>
                <a:extLst>
                  <a:ext uri="{0D108BD9-81ED-4DB2-BD59-A6C34878D82A}">
                    <a16:rowId xmlns:a16="http://schemas.microsoft.com/office/drawing/2014/main" val="10004"/>
                  </a:ext>
                </a:extLst>
              </a:tr>
            </a:tbl>
          </a:graphicData>
        </a:graphic>
      </p:graphicFrame>
      <p:sp>
        <p:nvSpPr>
          <p:cNvPr id="18" name="TextBox 17"/>
          <p:cNvSpPr txBox="1"/>
          <p:nvPr/>
        </p:nvSpPr>
        <p:spPr>
          <a:xfrm>
            <a:off x="363339" y="6388180"/>
            <a:ext cx="335757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sp>
        <p:nvSpPr>
          <p:cNvPr id="19" name="TextBox 18"/>
          <p:cNvSpPr txBox="1"/>
          <p:nvPr/>
        </p:nvSpPr>
        <p:spPr>
          <a:xfrm>
            <a:off x="363339" y="1101002"/>
            <a:ext cx="4070438" cy="507831"/>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Osim </a:t>
            </a:r>
            <a:r>
              <a:rPr lang="sr-Latn-CS" sz="1100" b="1" i="1" dirty="0" err="1" smtClean="0">
                <a:solidFill>
                  <a:srgbClr val="009A44"/>
                </a:solidFill>
              </a:rPr>
              <a:t>hidropotencijala</a:t>
            </a:r>
            <a:r>
              <a:rPr lang="sr-Latn-CS" sz="1100" b="1" i="1" dirty="0" smtClean="0">
                <a:solidFill>
                  <a:srgbClr val="009A44"/>
                </a:solidFill>
              </a:rPr>
              <a:t> BiH ima potencijala za solarne elektrane (1 GW) i </a:t>
            </a:r>
            <a:r>
              <a:rPr lang="sr-Latn-CS" sz="1100" b="1" i="1" dirty="0" err="1" smtClean="0">
                <a:solidFill>
                  <a:srgbClr val="009A44"/>
                </a:solidFill>
              </a:rPr>
              <a:t>vetroelektrane</a:t>
            </a:r>
            <a:r>
              <a:rPr lang="sr-Latn-CS" sz="1100" b="1" i="1" dirty="0" smtClean="0">
                <a:solidFill>
                  <a:srgbClr val="009A44"/>
                </a:solidFill>
              </a:rPr>
              <a:t> (2,5 – 5,9 GW). Postoji i značajan potencijal za biomasu. </a:t>
            </a:r>
            <a:endParaRPr lang="en-US" sz="1100" b="1" i="1" dirty="0" smtClean="0">
              <a:solidFill>
                <a:srgbClr val="009A44"/>
              </a:solidFill>
            </a:endParaRPr>
          </a:p>
        </p:txBody>
      </p:sp>
      <p:sp>
        <p:nvSpPr>
          <p:cNvPr id="21" name="TextBox 20"/>
          <p:cNvSpPr txBox="1"/>
          <p:nvPr/>
        </p:nvSpPr>
        <p:spPr>
          <a:xfrm>
            <a:off x="408136" y="3145248"/>
            <a:ext cx="8298286" cy="1236236"/>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chemeClr val="accent3">
                    <a:lumMod val="50000"/>
                  </a:schemeClr>
                </a:solidFill>
              </a:rPr>
              <a:t>Investicioni okvir:</a:t>
            </a:r>
          </a:p>
          <a:p>
            <a:pPr>
              <a:spcBef>
                <a:spcPts val="200"/>
              </a:spcBef>
              <a:buSzPct val="100000"/>
            </a:pPr>
            <a:r>
              <a:rPr lang="sr-Latn-RS" sz="1100" b="1" i="1" dirty="0" smtClean="0">
                <a:solidFill>
                  <a:schemeClr val="accent3">
                    <a:lumMod val="50000"/>
                  </a:schemeClr>
                </a:solidFill>
              </a:rPr>
              <a:t>Procedure za pribavljanje svih potrebnih dozvola nisu unifikovane unutar BiH, što dovodi do dužeg trajanja procesa njihovog pribavljanja, u zavisnosti od entiteta. Veći projekti se suočavaju sa više prepreka jer su svi nivoi vlasti (opštinski, federalni i nacionalni, kao i </a:t>
            </a:r>
            <a:r>
              <a:rPr lang="sr-Latn-RS" sz="1100" b="1" i="1" dirty="0" err="1" smtClean="0">
                <a:solidFill>
                  <a:schemeClr val="accent3">
                    <a:lumMod val="50000"/>
                  </a:schemeClr>
                </a:solidFill>
              </a:rPr>
              <a:t>kantonalni</a:t>
            </a:r>
            <a:r>
              <a:rPr lang="sr-Latn-RS" sz="1100" b="1" i="1" dirty="0" smtClean="0">
                <a:solidFill>
                  <a:schemeClr val="accent3">
                    <a:lumMod val="50000"/>
                  </a:schemeClr>
                </a:solidFill>
              </a:rPr>
              <a:t> u </a:t>
            </a:r>
            <a:r>
              <a:rPr lang="sr-Latn-RS" sz="1100" b="1" i="1" dirty="0" err="1" smtClean="0">
                <a:solidFill>
                  <a:schemeClr val="accent3">
                    <a:lumMod val="50000"/>
                  </a:schemeClr>
                </a:solidFill>
              </a:rPr>
              <a:t>FBiH</a:t>
            </a:r>
            <a:r>
              <a:rPr lang="sr-Latn-RS" sz="1100" b="1" i="1" dirty="0" smtClean="0">
                <a:solidFill>
                  <a:schemeClr val="accent3">
                    <a:lumMod val="50000"/>
                  </a:schemeClr>
                </a:solidFill>
              </a:rPr>
              <a:t>).</a:t>
            </a:r>
          </a:p>
          <a:p>
            <a:pPr>
              <a:spcBef>
                <a:spcPts val="200"/>
              </a:spcBef>
              <a:buSzPct val="100000"/>
            </a:pPr>
            <a:r>
              <a:rPr lang="sr-Latn-RS" sz="1100" b="1" i="1" dirty="0" smtClean="0">
                <a:solidFill>
                  <a:schemeClr val="accent3">
                    <a:lumMod val="50000"/>
                  </a:schemeClr>
                </a:solidFill>
              </a:rPr>
              <a:t>Podsticajni sistem uključuje </a:t>
            </a:r>
            <a:r>
              <a:rPr lang="sr-Latn-RS" sz="1100" b="1" i="1" dirty="0" err="1" smtClean="0">
                <a:solidFill>
                  <a:schemeClr val="accent3">
                    <a:lumMod val="50000"/>
                  </a:schemeClr>
                </a:solidFill>
              </a:rPr>
              <a:t>Feed</a:t>
            </a:r>
            <a:r>
              <a:rPr lang="sr-Latn-RS" sz="1100" b="1" i="1" dirty="0" smtClean="0">
                <a:solidFill>
                  <a:schemeClr val="accent3">
                    <a:lumMod val="50000"/>
                  </a:schemeClr>
                </a:solidFill>
              </a:rPr>
              <a:t>-in tarife (FIT) u </a:t>
            </a:r>
            <a:r>
              <a:rPr lang="sr-Latn-RS" sz="1100" b="1" i="1" dirty="0" err="1" smtClean="0">
                <a:solidFill>
                  <a:schemeClr val="accent3">
                    <a:lumMod val="50000"/>
                  </a:schemeClr>
                </a:solidFill>
              </a:rPr>
              <a:t>FBiH</a:t>
            </a:r>
            <a:r>
              <a:rPr lang="sr-Latn-RS" sz="1100" b="1" i="1" dirty="0" smtClean="0">
                <a:solidFill>
                  <a:schemeClr val="accent3">
                    <a:lumMod val="50000"/>
                  </a:schemeClr>
                </a:solidFill>
              </a:rPr>
              <a:t> kao i kombinaciju FIT i </a:t>
            </a:r>
            <a:r>
              <a:rPr lang="sr-Latn-RS" sz="1100" b="1" i="1" dirty="0" err="1" smtClean="0">
                <a:solidFill>
                  <a:schemeClr val="accent3">
                    <a:lumMod val="50000"/>
                  </a:schemeClr>
                </a:solidFill>
              </a:rPr>
              <a:t>Feed</a:t>
            </a:r>
            <a:r>
              <a:rPr lang="sr-Latn-RS" sz="1100" b="1" i="1" dirty="0" smtClean="0">
                <a:solidFill>
                  <a:schemeClr val="accent3">
                    <a:lumMod val="50000"/>
                  </a:schemeClr>
                </a:solidFill>
              </a:rPr>
              <a:t>-in premija (FIP) u RS. Sistem kvota se razlikuje u zavisnosti od entiteta (npr. PV u </a:t>
            </a:r>
            <a:r>
              <a:rPr lang="sr-Latn-RS" sz="1100" b="1" i="1" dirty="0" err="1" smtClean="0">
                <a:solidFill>
                  <a:schemeClr val="accent3">
                    <a:lumMod val="50000"/>
                  </a:schemeClr>
                </a:solidFill>
              </a:rPr>
              <a:t>FBiH</a:t>
            </a:r>
            <a:r>
              <a:rPr lang="sr-Latn-RS" sz="1100" b="1" i="1" dirty="0" smtClean="0">
                <a:solidFill>
                  <a:schemeClr val="accent3">
                    <a:lumMod val="50000"/>
                  </a:schemeClr>
                </a:solidFill>
              </a:rPr>
              <a:t> je 12 MW dok je 5 MW u RS), kao i trajanje podsticaja (12 godina u </a:t>
            </a:r>
            <a:r>
              <a:rPr lang="sr-Latn-RS" sz="1100" b="1" i="1" dirty="0" err="1" smtClean="0">
                <a:solidFill>
                  <a:schemeClr val="accent3">
                    <a:lumMod val="50000"/>
                  </a:schemeClr>
                </a:solidFill>
              </a:rPr>
              <a:t>FBiH</a:t>
            </a:r>
            <a:r>
              <a:rPr lang="sr-Latn-RS" sz="1100" b="1" i="1" dirty="0" smtClean="0">
                <a:solidFill>
                  <a:schemeClr val="accent3">
                    <a:lumMod val="50000"/>
                  </a:schemeClr>
                </a:solidFill>
              </a:rPr>
              <a:t> i 15 godina u RS).</a:t>
            </a:r>
            <a:endParaRPr lang="en-US" sz="1100" b="1" i="1" dirty="0" smtClean="0">
              <a:solidFill>
                <a:schemeClr val="accent3">
                  <a:lumMod val="50000"/>
                </a:schemeClr>
              </a:solidFill>
            </a:endParaRPr>
          </a:p>
        </p:txBody>
      </p:sp>
    </p:spTree>
    <p:extLst>
      <p:ext uri="{BB962C8B-B14F-4D97-AF65-F5344CB8AC3E}">
        <p14:creationId xmlns:p14="http://schemas.microsoft.com/office/powerpoint/2010/main" val="37137128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Crna Gora – status i perspektive</a:t>
            </a:r>
            <a:endParaRPr lang="nl-NL" dirty="0"/>
          </a:p>
        </p:txBody>
      </p:sp>
      <p:sp>
        <p:nvSpPr>
          <p:cNvPr id="53" name="TextBox 52"/>
          <p:cNvSpPr txBox="1"/>
          <p:nvPr/>
        </p:nvSpPr>
        <p:spPr>
          <a:xfrm>
            <a:off x="363339" y="1691128"/>
            <a:ext cx="4070438" cy="1210588"/>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CS" sz="1100" b="1" i="1" dirty="0" smtClean="0"/>
              <a:t>Crnogorska proizvodnja E.E. se uglavnom bazira na kapacitetima iz HE (Piva i </a:t>
            </a:r>
            <a:r>
              <a:rPr lang="sr-Latn-CS" sz="1100" b="1" i="1" dirty="0" err="1" smtClean="0"/>
              <a:t>Perućica</a:t>
            </a:r>
            <a:r>
              <a:rPr lang="sr-Latn-CS" sz="1100" b="1" i="1" dirty="0" smtClean="0"/>
              <a:t> – 658 MW). U toku 2015. godine instalirano je preko 18 MW u malim HE.</a:t>
            </a:r>
          </a:p>
          <a:p>
            <a:pPr marL="171450" indent="-171450">
              <a:spcBef>
                <a:spcPts val="200"/>
              </a:spcBef>
              <a:buSzPct val="100000"/>
              <a:buFont typeface="Arial" panose="020B0604020202020204" pitchFamily="34" charset="0"/>
              <a:buChar char="•"/>
            </a:pPr>
            <a:r>
              <a:rPr lang="sr-Latn-CS" sz="1100" b="1" i="1" dirty="0" smtClean="0"/>
              <a:t>U razvoju su </a:t>
            </a:r>
            <a:r>
              <a:rPr lang="sr-Latn-CS" sz="1100" b="1" i="1" dirty="0" err="1" smtClean="0"/>
              <a:t>vetroelektrane</a:t>
            </a:r>
            <a:r>
              <a:rPr lang="sr-Latn-CS" sz="1100" b="1" i="1" dirty="0" smtClean="0"/>
              <a:t> </a:t>
            </a:r>
            <a:r>
              <a:rPr lang="sr-Latn-CS" sz="1100" b="1" i="1" dirty="0" err="1" smtClean="0"/>
              <a:t>Krnovo</a:t>
            </a:r>
            <a:r>
              <a:rPr lang="sr-Latn-CS" sz="1100" b="1" i="1" dirty="0" smtClean="0"/>
              <a:t> (72 MW) i </a:t>
            </a:r>
            <a:r>
              <a:rPr lang="sr-Latn-CS" sz="1100" b="1" i="1" dirty="0" err="1" smtClean="0"/>
              <a:t>Možura</a:t>
            </a:r>
            <a:r>
              <a:rPr lang="sr-Latn-CS" sz="1100" b="1" i="1" dirty="0" smtClean="0"/>
              <a:t> (46 MW) i ne očekuju se druge </a:t>
            </a:r>
            <a:r>
              <a:rPr lang="sr-Latn-CS" sz="1100" b="1" i="1" dirty="0" err="1" smtClean="0"/>
              <a:t>vetroelektrane</a:t>
            </a:r>
            <a:r>
              <a:rPr lang="sr-Latn-CS" sz="1100" b="1" i="1" dirty="0" smtClean="0"/>
              <a:t> do 2020. godine.</a:t>
            </a:r>
          </a:p>
        </p:txBody>
      </p:sp>
      <p:sp>
        <p:nvSpPr>
          <p:cNvPr id="58" name="Tagline"/>
          <p:cNvSpPr txBox="1"/>
          <p:nvPr/>
        </p:nvSpPr>
        <p:spPr>
          <a:xfrm>
            <a:off x="376238" y="657626"/>
            <a:ext cx="5712834"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Učešće obnovljivih izvora veće od ciljanih 33% za 2020. godinu</a:t>
            </a:r>
            <a:endParaRPr lang="en-US" sz="1400" b="1" i="1" dirty="0" smtClean="0"/>
          </a:p>
        </p:txBody>
      </p:sp>
      <p:graphicFrame>
        <p:nvGraphicFramePr>
          <p:cNvPr id="2" name="Table 1"/>
          <p:cNvGraphicFramePr>
            <a:graphicFrameLocks noGrp="1"/>
          </p:cNvGraphicFramePr>
          <p:nvPr>
            <p:extLst>
              <p:ext uri="{D42A27DB-BD31-4B8C-83A1-F6EECF244321}">
                <p14:modId xmlns:p14="http://schemas.microsoft.com/office/powerpoint/2010/main" val="1449108081"/>
              </p:ext>
            </p:extLst>
          </p:nvPr>
        </p:nvGraphicFramePr>
        <p:xfrm>
          <a:off x="4655607" y="1131377"/>
          <a:ext cx="4050815" cy="1188720"/>
        </p:xfrm>
        <a:graphic>
          <a:graphicData uri="http://schemas.openxmlformats.org/drawingml/2006/table">
            <a:tbl>
              <a:tblPr firstRow="1" bandRow="1">
                <a:tableStyleId>{5C22544A-7EE6-4342-B048-85BDC9FD1C3A}</a:tableStyleId>
              </a:tblPr>
              <a:tblGrid>
                <a:gridCol w="1887311">
                  <a:extLst>
                    <a:ext uri="{9D8B030D-6E8A-4147-A177-3AD203B41FA5}">
                      <a16:colId xmlns:a16="http://schemas.microsoft.com/office/drawing/2014/main" val="20000"/>
                    </a:ext>
                  </a:extLst>
                </a:gridCol>
                <a:gridCol w="658657">
                  <a:extLst>
                    <a:ext uri="{9D8B030D-6E8A-4147-A177-3AD203B41FA5}">
                      <a16:colId xmlns:a16="http://schemas.microsoft.com/office/drawing/2014/main" val="20001"/>
                    </a:ext>
                  </a:extLst>
                </a:gridCol>
                <a:gridCol w="690113">
                  <a:extLst>
                    <a:ext uri="{9D8B030D-6E8A-4147-A177-3AD203B41FA5}">
                      <a16:colId xmlns:a16="http://schemas.microsoft.com/office/drawing/2014/main" val="20002"/>
                    </a:ext>
                  </a:extLst>
                </a:gridCol>
                <a:gridCol w="814734">
                  <a:extLst>
                    <a:ext uri="{9D8B030D-6E8A-4147-A177-3AD203B41FA5}">
                      <a16:colId xmlns:a16="http://schemas.microsoft.com/office/drawing/2014/main" val="20003"/>
                    </a:ext>
                  </a:extLst>
                </a:gridCol>
              </a:tblGrid>
              <a:tr h="379175">
                <a:tc>
                  <a:txBody>
                    <a:bodyPr/>
                    <a:lstStyle/>
                    <a:p>
                      <a:r>
                        <a:rPr lang="sr-Latn-RS" sz="1000" dirty="0" smtClean="0"/>
                        <a:t>Učešće OIE izraženo</a:t>
                      </a:r>
                      <a:r>
                        <a:rPr lang="sr-Latn-RS" sz="1000" baseline="0" dirty="0" smtClean="0"/>
                        <a:t> u procentima od</a:t>
                      </a:r>
                      <a:endParaRPr lang="sr-Latn-RS" sz="1000" dirty="0"/>
                    </a:p>
                  </a:txBody>
                  <a:tcPr anchor="ctr"/>
                </a:tc>
                <a:tc>
                  <a:txBody>
                    <a:bodyPr/>
                    <a:lstStyle/>
                    <a:p>
                      <a:pPr algn="ctr"/>
                      <a:r>
                        <a:rPr lang="sr-Latn-RS" sz="1000" dirty="0" smtClean="0"/>
                        <a:t>2009</a:t>
                      </a:r>
                      <a:endParaRPr lang="sr-Latn-RS" sz="1000" dirty="0"/>
                    </a:p>
                  </a:txBody>
                  <a:tcPr anchor="ctr"/>
                </a:tc>
                <a:tc>
                  <a:txBody>
                    <a:bodyPr/>
                    <a:lstStyle/>
                    <a:p>
                      <a:pPr algn="ctr"/>
                      <a:r>
                        <a:rPr lang="sr-Latn-RS" sz="1000" dirty="0" smtClean="0"/>
                        <a:t>2014</a:t>
                      </a:r>
                      <a:endParaRPr lang="sr-Latn-RS" sz="1000" dirty="0"/>
                    </a:p>
                  </a:txBody>
                  <a:tcPr anchor="ctr"/>
                </a:tc>
                <a:tc>
                  <a:txBody>
                    <a:bodyPr/>
                    <a:lstStyle/>
                    <a:p>
                      <a:pPr algn="ctr"/>
                      <a:r>
                        <a:rPr lang="sr-Latn-RS" sz="1000" dirty="0" smtClean="0"/>
                        <a:t>2020 (NREAP)</a:t>
                      </a:r>
                      <a:endParaRPr lang="sr-Latn-RS" sz="1000" dirty="0"/>
                    </a:p>
                  </a:txBody>
                  <a:tcPr anchor="ctr"/>
                </a:tc>
                <a:extLst>
                  <a:ext uri="{0D108BD9-81ED-4DB2-BD59-A6C34878D82A}">
                    <a16:rowId xmlns:a16="http://schemas.microsoft.com/office/drawing/2014/main" val="10000"/>
                  </a:ext>
                </a:extLst>
              </a:tr>
              <a:tr h="233338">
                <a:tc>
                  <a:txBody>
                    <a:bodyPr/>
                    <a:lstStyle/>
                    <a:p>
                      <a:r>
                        <a:rPr lang="sr-Latn-RS" sz="1000" dirty="0" smtClean="0"/>
                        <a:t>Ukupne potrošnje energije</a:t>
                      </a:r>
                      <a:endParaRPr lang="sr-Latn-RS" sz="1000" dirty="0"/>
                    </a:p>
                  </a:txBody>
                  <a:tcPr anchor="ctr"/>
                </a:tc>
                <a:tc>
                  <a:txBody>
                    <a:bodyPr/>
                    <a:lstStyle/>
                    <a:p>
                      <a:pPr algn="r"/>
                      <a:r>
                        <a:rPr lang="sr-Latn-RS" sz="1000" dirty="0" smtClean="0"/>
                        <a:t>26,3</a:t>
                      </a:r>
                      <a:endParaRPr lang="sr-Latn-RS" sz="1000" dirty="0"/>
                    </a:p>
                  </a:txBody>
                  <a:tcPr anchor="ctr"/>
                </a:tc>
                <a:tc>
                  <a:txBody>
                    <a:bodyPr/>
                    <a:lstStyle/>
                    <a:p>
                      <a:pPr algn="r"/>
                      <a:r>
                        <a:rPr lang="sr-Latn-RS" sz="1000" dirty="0" smtClean="0"/>
                        <a:t>44,9</a:t>
                      </a:r>
                      <a:endParaRPr lang="sr-Latn-RS" sz="1000" dirty="0"/>
                    </a:p>
                  </a:txBody>
                  <a:tcPr anchor="ctr"/>
                </a:tc>
                <a:tc>
                  <a:txBody>
                    <a:bodyPr/>
                    <a:lstStyle/>
                    <a:p>
                      <a:pPr algn="r"/>
                      <a:r>
                        <a:rPr lang="sr-Latn-RS" sz="1000" dirty="0" smtClean="0"/>
                        <a:t>33</a:t>
                      </a:r>
                      <a:endParaRPr lang="sr-Latn-RS" sz="1000" dirty="0"/>
                    </a:p>
                  </a:txBody>
                  <a:tcPr anchor="ctr"/>
                </a:tc>
                <a:extLst>
                  <a:ext uri="{0D108BD9-81ED-4DB2-BD59-A6C34878D82A}">
                    <a16:rowId xmlns:a16="http://schemas.microsoft.com/office/drawing/2014/main" val="10001"/>
                  </a:ext>
                </a:extLst>
              </a:tr>
              <a:tr h="307441">
                <a:tc>
                  <a:txBody>
                    <a:bodyPr/>
                    <a:lstStyle/>
                    <a:p>
                      <a:r>
                        <a:rPr lang="sr-Latn-RS" sz="1000" dirty="0" smtClean="0"/>
                        <a:t>Ukupne potrošnje električne energije</a:t>
                      </a:r>
                      <a:endParaRPr lang="sr-Latn-RS" sz="1000" dirty="0"/>
                    </a:p>
                  </a:txBody>
                  <a:tcPr anchor="ctr"/>
                </a:tc>
                <a:tc>
                  <a:txBody>
                    <a:bodyPr/>
                    <a:lstStyle/>
                    <a:p>
                      <a:pPr algn="r"/>
                      <a:r>
                        <a:rPr lang="sr-Latn-RS" sz="1000" dirty="0" smtClean="0"/>
                        <a:t>44,4</a:t>
                      </a:r>
                      <a:endParaRPr lang="sr-Latn-RS" sz="1000" dirty="0"/>
                    </a:p>
                  </a:txBody>
                  <a:tcPr anchor="ctr"/>
                </a:tc>
                <a:tc>
                  <a:txBody>
                    <a:bodyPr/>
                    <a:lstStyle/>
                    <a:p>
                      <a:pPr algn="r"/>
                      <a:r>
                        <a:rPr lang="sr-Latn-RS" sz="1000" dirty="0" smtClean="0"/>
                        <a:t>53,4</a:t>
                      </a:r>
                      <a:endParaRPr lang="sr-Latn-RS" sz="1000" dirty="0"/>
                    </a:p>
                  </a:txBody>
                  <a:tcPr anchor="ctr"/>
                </a:tc>
                <a:tc>
                  <a:txBody>
                    <a:bodyPr/>
                    <a:lstStyle/>
                    <a:p>
                      <a:pPr algn="r"/>
                      <a:r>
                        <a:rPr lang="sr-Latn-RS" sz="1000" dirty="0" smtClean="0"/>
                        <a:t>51,4</a:t>
                      </a:r>
                      <a:endParaRPr lang="sr-Latn-RS" sz="1000" dirty="0"/>
                    </a:p>
                  </a:txBody>
                  <a:tcPr anchor="ctr"/>
                </a:tc>
                <a:extLst>
                  <a:ext uri="{0D108BD9-81ED-4DB2-BD59-A6C34878D82A}">
                    <a16:rowId xmlns:a16="http://schemas.microsoft.com/office/drawing/2014/main" val="10002"/>
                  </a:ext>
                </a:extLst>
              </a:tr>
            </a:tbl>
          </a:graphicData>
        </a:graphic>
      </p:graphicFrame>
      <p:sp>
        <p:nvSpPr>
          <p:cNvPr id="16" name="TextBox 15"/>
          <p:cNvSpPr txBox="1"/>
          <p:nvPr/>
        </p:nvSpPr>
        <p:spPr>
          <a:xfrm>
            <a:off x="4654879" y="2344598"/>
            <a:ext cx="3357577"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97496273"/>
              </p:ext>
            </p:extLst>
          </p:nvPr>
        </p:nvGraphicFramePr>
        <p:xfrm>
          <a:off x="376238" y="4510333"/>
          <a:ext cx="8307236" cy="1854200"/>
        </p:xfrm>
        <a:graphic>
          <a:graphicData uri="http://schemas.openxmlformats.org/drawingml/2006/table">
            <a:tbl>
              <a:tblPr firstRow="1" bandRow="1">
                <a:tableStyleId>{5C22544A-7EE6-4342-B048-85BDC9FD1C3A}</a:tableStyleId>
              </a:tblPr>
              <a:tblGrid>
                <a:gridCol w="712330">
                  <a:extLst>
                    <a:ext uri="{9D8B030D-6E8A-4147-A177-3AD203B41FA5}">
                      <a16:colId xmlns:a16="http://schemas.microsoft.com/office/drawing/2014/main" val="20000"/>
                    </a:ext>
                  </a:extLst>
                </a:gridCol>
                <a:gridCol w="427397">
                  <a:extLst>
                    <a:ext uri="{9D8B030D-6E8A-4147-A177-3AD203B41FA5}">
                      <a16:colId xmlns:a16="http://schemas.microsoft.com/office/drawing/2014/main" val="20001"/>
                    </a:ext>
                  </a:extLst>
                </a:gridCol>
                <a:gridCol w="654597">
                  <a:extLst>
                    <a:ext uri="{9D8B030D-6E8A-4147-A177-3AD203B41FA5}">
                      <a16:colId xmlns:a16="http://schemas.microsoft.com/office/drawing/2014/main" val="20002"/>
                    </a:ext>
                  </a:extLst>
                </a:gridCol>
                <a:gridCol w="654597">
                  <a:extLst>
                    <a:ext uri="{9D8B030D-6E8A-4147-A177-3AD203B41FA5}">
                      <a16:colId xmlns:a16="http://schemas.microsoft.com/office/drawing/2014/main" val="20003"/>
                    </a:ext>
                  </a:extLst>
                </a:gridCol>
                <a:gridCol w="654597">
                  <a:extLst>
                    <a:ext uri="{9D8B030D-6E8A-4147-A177-3AD203B41FA5}">
                      <a16:colId xmlns:a16="http://schemas.microsoft.com/office/drawing/2014/main" val="20004"/>
                    </a:ext>
                  </a:extLst>
                </a:gridCol>
                <a:gridCol w="654597">
                  <a:extLst>
                    <a:ext uri="{9D8B030D-6E8A-4147-A177-3AD203B41FA5}">
                      <a16:colId xmlns:a16="http://schemas.microsoft.com/office/drawing/2014/main" val="20005"/>
                    </a:ext>
                  </a:extLst>
                </a:gridCol>
                <a:gridCol w="654597">
                  <a:extLst>
                    <a:ext uri="{9D8B030D-6E8A-4147-A177-3AD203B41FA5}">
                      <a16:colId xmlns:a16="http://schemas.microsoft.com/office/drawing/2014/main" val="20006"/>
                    </a:ext>
                  </a:extLst>
                </a:gridCol>
                <a:gridCol w="654597">
                  <a:extLst>
                    <a:ext uri="{9D8B030D-6E8A-4147-A177-3AD203B41FA5}">
                      <a16:colId xmlns:a16="http://schemas.microsoft.com/office/drawing/2014/main" val="20007"/>
                    </a:ext>
                  </a:extLst>
                </a:gridCol>
                <a:gridCol w="654597">
                  <a:extLst>
                    <a:ext uri="{9D8B030D-6E8A-4147-A177-3AD203B41FA5}">
                      <a16:colId xmlns:a16="http://schemas.microsoft.com/office/drawing/2014/main" val="20008"/>
                    </a:ext>
                  </a:extLst>
                </a:gridCol>
                <a:gridCol w="654597">
                  <a:extLst>
                    <a:ext uri="{9D8B030D-6E8A-4147-A177-3AD203B41FA5}">
                      <a16:colId xmlns:a16="http://schemas.microsoft.com/office/drawing/2014/main" val="20009"/>
                    </a:ext>
                  </a:extLst>
                </a:gridCol>
                <a:gridCol w="654597">
                  <a:extLst>
                    <a:ext uri="{9D8B030D-6E8A-4147-A177-3AD203B41FA5}">
                      <a16:colId xmlns:a16="http://schemas.microsoft.com/office/drawing/2014/main" val="20010"/>
                    </a:ext>
                  </a:extLst>
                </a:gridCol>
                <a:gridCol w="1276136">
                  <a:extLst>
                    <a:ext uri="{9D8B030D-6E8A-4147-A177-3AD203B41FA5}">
                      <a16:colId xmlns:a16="http://schemas.microsoft.com/office/drawing/2014/main" val="20011"/>
                    </a:ext>
                  </a:extLst>
                </a:gridCol>
              </a:tblGrid>
              <a:tr h="370840">
                <a:tc gridSpan="2">
                  <a:txBody>
                    <a:bodyPr/>
                    <a:lstStyle/>
                    <a:p>
                      <a:pPr algn="ctr"/>
                      <a:r>
                        <a:rPr lang="sr-Latn-RS" sz="800" dirty="0" smtClean="0"/>
                        <a:t>Vrsta</a:t>
                      </a:r>
                      <a:r>
                        <a:rPr lang="sr-Latn-RS" sz="800" baseline="0" dirty="0" smtClean="0"/>
                        <a:t> OIE</a:t>
                      </a:r>
                      <a:endParaRPr lang="sr-Latn-RS" sz="800" dirty="0"/>
                    </a:p>
                  </a:txBody>
                  <a:tcPr anchor="ctr"/>
                </a:tc>
                <a:tc hMerge="1">
                  <a:txBody>
                    <a:bodyPr/>
                    <a:lstStyle/>
                    <a:p>
                      <a:endParaRPr lang="sr-Latn-RS"/>
                    </a:p>
                  </a:txBody>
                  <a:tcPr/>
                </a:tc>
                <a:tc>
                  <a:txBody>
                    <a:bodyPr/>
                    <a:lstStyle/>
                    <a:p>
                      <a:pPr algn="ctr"/>
                      <a:r>
                        <a:rPr lang="sr-Latn-RS" sz="800" b="0" dirty="0" smtClean="0"/>
                        <a:t>Solar PV</a:t>
                      </a:r>
                      <a:endParaRPr lang="sr-Latn-RS" sz="800" b="0" dirty="0"/>
                    </a:p>
                  </a:txBody>
                  <a:tcPr anchor="ctr"/>
                </a:tc>
                <a:tc>
                  <a:txBody>
                    <a:bodyPr/>
                    <a:lstStyle/>
                    <a:p>
                      <a:pPr algn="ctr"/>
                      <a:r>
                        <a:rPr lang="sr-Latn-RS" sz="800" b="0" dirty="0" smtClean="0"/>
                        <a:t>Vetar</a:t>
                      </a:r>
                      <a:endParaRPr lang="sr-Latn-RS" sz="800" b="0" dirty="0"/>
                    </a:p>
                  </a:txBody>
                  <a:tcPr anchor="ctr"/>
                </a:tc>
                <a:tc>
                  <a:txBody>
                    <a:bodyPr/>
                    <a:lstStyle/>
                    <a:p>
                      <a:pPr algn="ctr"/>
                      <a:r>
                        <a:rPr lang="sr-Latn-RS" sz="800" b="0" dirty="0" smtClean="0"/>
                        <a:t>Hidro</a:t>
                      </a:r>
                    </a:p>
                    <a:p>
                      <a:pPr algn="ctr"/>
                      <a:r>
                        <a:rPr lang="sr-Latn-RS" sz="800" b="0" dirty="0" smtClean="0"/>
                        <a:t>≤10 MW</a:t>
                      </a:r>
                      <a:endParaRPr lang="sr-Latn-RS" sz="800" b="0" dirty="0"/>
                    </a:p>
                  </a:txBody>
                  <a:tcPr anchor="ctr"/>
                </a:tc>
                <a:tc>
                  <a:txBody>
                    <a:bodyPr/>
                    <a:lstStyle/>
                    <a:p>
                      <a:pPr algn="ctr"/>
                      <a:r>
                        <a:rPr lang="sr-Latn-RS" sz="800" b="0" dirty="0" smtClean="0"/>
                        <a:t>Hidro</a:t>
                      </a:r>
                    </a:p>
                    <a:p>
                      <a:pPr algn="ctr"/>
                      <a:r>
                        <a:rPr lang="sr-Latn-RS" sz="800" b="0" dirty="0" smtClean="0"/>
                        <a:t>&gt;10</a:t>
                      </a:r>
                      <a:r>
                        <a:rPr lang="sr-Latn-RS" sz="800" b="0" baseline="0" dirty="0" smtClean="0"/>
                        <a:t> MW</a:t>
                      </a:r>
                      <a:endParaRPr lang="sr-Latn-RS" sz="800" b="0" dirty="0"/>
                    </a:p>
                  </a:txBody>
                  <a:tcPr anchor="ctr"/>
                </a:tc>
                <a:tc>
                  <a:txBody>
                    <a:bodyPr/>
                    <a:lstStyle/>
                    <a:p>
                      <a:pPr algn="ctr"/>
                      <a:r>
                        <a:rPr lang="sr-Latn-RS" sz="800" b="0" dirty="0" smtClean="0"/>
                        <a:t>RHE</a:t>
                      </a:r>
                      <a:endParaRPr lang="sr-Latn-RS" sz="800" b="0" dirty="0"/>
                    </a:p>
                  </a:txBody>
                  <a:tcPr anchor="ctr"/>
                </a:tc>
                <a:tc>
                  <a:txBody>
                    <a:bodyPr/>
                    <a:lstStyle/>
                    <a:p>
                      <a:pPr algn="ctr"/>
                      <a:r>
                        <a:rPr lang="sr-Latn-RS" sz="800" b="0" dirty="0" smtClean="0"/>
                        <a:t>Biomasa</a:t>
                      </a:r>
                      <a:endParaRPr lang="sr-Latn-RS" sz="800" b="0" dirty="0"/>
                    </a:p>
                  </a:txBody>
                  <a:tcPr anchor="ctr"/>
                </a:tc>
                <a:tc>
                  <a:txBody>
                    <a:bodyPr/>
                    <a:lstStyle/>
                    <a:p>
                      <a:pPr algn="ctr"/>
                      <a:r>
                        <a:rPr lang="sr-Latn-RS" sz="800" b="0" dirty="0" smtClean="0"/>
                        <a:t>Biogas</a:t>
                      </a:r>
                      <a:endParaRPr lang="sr-Latn-RS" sz="800" b="0" dirty="0"/>
                    </a:p>
                  </a:txBody>
                  <a:tcPr anchor="ctr"/>
                </a:tc>
                <a:tc>
                  <a:txBody>
                    <a:bodyPr/>
                    <a:lstStyle/>
                    <a:p>
                      <a:pPr algn="ctr"/>
                      <a:r>
                        <a:rPr lang="sr-Latn-RS" sz="800" b="0" dirty="0" smtClean="0"/>
                        <a:t>Otpad</a:t>
                      </a:r>
                      <a:endParaRPr lang="sr-Latn-RS" sz="800" b="0" dirty="0"/>
                    </a:p>
                  </a:txBody>
                  <a:tcPr anchor="ctr"/>
                </a:tc>
                <a:tc>
                  <a:txBody>
                    <a:bodyPr/>
                    <a:lstStyle/>
                    <a:p>
                      <a:pPr algn="ctr"/>
                      <a:r>
                        <a:rPr lang="sr-Latn-RS" sz="800" b="0" dirty="0" smtClean="0"/>
                        <a:t>Geo-termalna</a:t>
                      </a:r>
                      <a:endParaRPr lang="sr-Latn-RS" sz="800" b="0" dirty="0"/>
                    </a:p>
                  </a:txBody>
                  <a:tcPr anchor="ctr"/>
                </a:tc>
                <a:tc>
                  <a:txBody>
                    <a:bodyPr/>
                    <a:lstStyle/>
                    <a:p>
                      <a:pPr algn="ctr"/>
                      <a:r>
                        <a:rPr lang="sr-Latn-RS" sz="800" b="1" dirty="0" smtClean="0"/>
                        <a:t>Ukupno</a:t>
                      </a:r>
                      <a:endParaRPr lang="sr-Latn-RS" sz="800" b="1" dirty="0"/>
                    </a:p>
                  </a:txBody>
                  <a:tcPr anchor="ctr"/>
                </a:tc>
                <a:extLst>
                  <a:ext uri="{0D108BD9-81ED-4DB2-BD59-A6C34878D82A}">
                    <a16:rowId xmlns:a16="http://schemas.microsoft.com/office/drawing/2014/main" val="10000"/>
                  </a:ext>
                </a:extLst>
              </a:tr>
              <a:tr h="370840">
                <a:tc>
                  <a:txBody>
                    <a:bodyPr/>
                    <a:lstStyle/>
                    <a:p>
                      <a:pPr algn="ctr"/>
                      <a:r>
                        <a:rPr lang="sr-Latn-RS" sz="800" b="1" dirty="0" smtClean="0"/>
                        <a:t>2009</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8,7</a:t>
                      </a:r>
                      <a:endParaRPr lang="sr-Latn-RS" sz="800" dirty="0"/>
                    </a:p>
                  </a:txBody>
                  <a:tcPr anchor="ctr"/>
                </a:tc>
                <a:tc>
                  <a:txBody>
                    <a:bodyPr/>
                    <a:lstStyle/>
                    <a:p>
                      <a:pPr algn="r"/>
                      <a:r>
                        <a:rPr lang="sr-Latn-RS" sz="800" dirty="0" smtClean="0"/>
                        <a:t>627,0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635,7</a:t>
                      </a:r>
                      <a:endParaRPr lang="sr-Latn-RS" sz="800" b="1" dirty="0"/>
                    </a:p>
                  </a:txBody>
                  <a:tcPr anchor="ctr"/>
                </a:tc>
                <a:extLst>
                  <a:ext uri="{0D108BD9-81ED-4DB2-BD59-A6C34878D82A}">
                    <a16:rowId xmlns:a16="http://schemas.microsoft.com/office/drawing/2014/main" val="10001"/>
                  </a:ext>
                </a:extLst>
              </a:tr>
              <a:tr h="370840">
                <a:tc rowSpan="2">
                  <a:txBody>
                    <a:bodyPr/>
                    <a:lstStyle/>
                    <a:p>
                      <a:pPr algn="ctr"/>
                      <a:r>
                        <a:rPr lang="sr-Latn-RS" sz="800" b="1" dirty="0" smtClean="0"/>
                        <a:t>2015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18,8</a:t>
                      </a:r>
                      <a:endParaRPr lang="sr-Latn-RS" sz="800" dirty="0"/>
                    </a:p>
                  </a:txBody>
                  <a:tcPr anchor="ctr"/>
                </a:tc>
                <a:tc>
                  <a:txBody>
                    <a:bodyPr/>
                    <a:lstStyle/>
                    <a:p>
                      <a:pPr algn="r"/>
                      <a:r>
                        <a:rPr lang="sr-Latn-RS" sz="800" dirty="0" smtClean="0"/>
                        <a:t>649,0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668,0</a:t>
                      </a:r>
                      <a:endParaRPr lang="sr-Latn-RS" sz="800" b="1" dirty="0"/>
                    </a:p>
                  </a:txBody>
                  <a:tcPr anchor="ctr"/>
                </a:tc>
                <a:extLst>
                  <a:ext uri="{0D108BD9-81ED-4DB2-BD59-A6C34878D82A}">
                    <a16:rowId xmlns:a16="http://schemas.microsoft.com/office/drawing/2014/main" val="10002"/>
                  </a:ext>
                </a:extLst>
              </a:tr>
              <a:tr h="370840">
                <a:tc vMerge="1">
                  <a:txBody>
                    <a:bodyPr/>
                    <a:lstStyle/>
                    <a:p>
                      <a:endParaRPr lang="sr-Latn-RS" sz="800" dirty="0"/>
                    </a:p>
                  </a:txBody>
                  <a:tcPr anchor="ctr"/>
                </a:tc>
                <a:tc>
                  <a:txBody>
                    <a:bodyPr/>
                    <a:lstStyle/>
                    <a:p>
                      <a:r>
                        <a:rPr lang="sr-Latn-RS" sz="800" dirty="0" err="1" smtClean="0"/>
                        <a:t>GWh</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50,2</a:t>
                      </a:r>
                      <a:endParaRPr lang="sr-Latn-RS" sz="800" dirty="0"/>
                    </a:p>
                  </a:txBody>
                  <a:tcPr anchor="ctr"/>
                </a:tc>
                <a:tc>
                  <a:txBody>
                    <a:bodyPr/>
                    <a:lstStyle/>
                    <a:p>
                      <a:pPr algn="r"/>
                      <a:r>
                        <a:rPr lang="sr-Latn-RS" sz="800" dirty="0" smtClean="0"/>
                        <a:t>1.732,0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1.782,7</a:t>
                      </a:r>
                      <a:endParaRPr lang="sr-Latn-RS" sz="800" b="1" dirty="0"/>
                    </a:p>
                  </a:txBody>
                  <a:tcPr anchor="ctr"/>
                </a:tc>
                <a:extLst>
                  <a:ext uri="{0D108BD9-81ED-4DB2-BD59-A6C34878D82A}">
                    <a16:rowId xmlns:a16="http://schemas.microsoft.com/office/drawing/2014/main" val="10003"/>
                  </a:ext>
                </a:extLst>
              </a:tr>
              <a:tr h="370840">
                <a:tc>
                  <a:txBody>
                    <a:bodyPr/>
                    <a:lstStyle/>
                    <a:p>
                      <a:pPr algn="ctr"/>
                      <a:r>
                        <a:rPr lang="sr-Latn-RS" sz="800" b="1" dirty="0" smtClean="0"/>
                        <a:t>2020</a:t>
                      </a:r>
                    </a:p>
                    <a:p>
                      <a:pPr algn="ctr"/>
                      <a:r>
                        <a:rPr lang="sr-Latn-RS" sz="800" b="1" dirty="0" smtClean="0"/>
                        <a:t>(NREAP)</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10,0</a:t>
                      </a:r>
                      <a:endParaRPr lang="sr-Latn-RS" sz="800" dirty="0"/>
                    </a:p>
                  </a:txBody>
                  <a:tcPr anchor="ctr"/>
                </a:tc>
                <a:tc>
                  <a:txBody>
                    <a:bodyPr/>
                    <a:lstStyle/>
                    <a:p>
                      <a:pPr algn="r"/>
                      <a:r>
                        <a:rPr lang="sr-Latn-RS" sz="800" dirty="0" smtClean="0"/>
                        <a:t>151,2</a:t>
                      </a:r>
                      <a:endParaRPr lang="sr-Latn-RS" sz="800" dirty="0"/>
                    </a:p>
                  </a:txBody>
                  <a:tcPr anchor="ctr"/>
                </a:tc>
                <a:tc>
                  <a:txBody>
                    <a:bodyPr/>
                    <a:lstStyle/>
                    <a:p>
                      <a:pPr algn="r"/>
                      <a:r>
                        <a:rPr lang="sr-Latn-RS" sz="800" dirty="0" smtClean="0"/>
                        <a:t>97,5</a:t>
                      </a:r>
                      <a:endParaRPr lang="sr-Latn-RS" sz="800" dirty="0"/>
                    </a:p>
                  </a:txBody>
                  <a:tcPr anchor="ctr"/>
                </a:tc>
                <a:tc>
                  <a:txBody>
                    <a:bodyPr/>
                    <a:lstStyle/>
                    <a:p>
                      <a:pPr algn="r"/>
                      <a:r>
                        <a:rPr lang="sr-Latn-RS" sz="800" dirty="0" smtClean="0"/>
                        <a:t>728,5</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22,4</a:t>
                      </a:r>
                      <a:endParaRPr lang="sr-Latn-RS" sz="800" dirty="0"/>
                    </a:p>
                  </a:txBody>
                  <a:tcPr anchor="ctr"/>
                </a:tc>
                <a:tc>
                  <a:txBody>
                    <a:bodyPr/>
                    <a:lstStyle/>
                    <a:p>
                      <a:pPr algn="r"/>
                      <a:r>
                        <a:rPr lang="sr-Latn-RS" sz="800" dirty="0" smtClean="0"/>
                        <a:t>6,9</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1.016,5</a:t>
                      </a:r>
                      <a:endParaRPr lang="sr-Latn-RS" sz="800" b="1" dirty="0"/>
                    </a:p>
                  </a:txBody>
                  <a:tcPr anchor="ctr"/>
                </a:tc>
                <a:extLst>
                  <a:ext uri="{0D108BD9-81ED-4DB2-BD59-A6C34878D82A}">
                    <a16:rowId xmlns:a16="http://schemas.microsoft.com/office/drawing/2014/main" val="10004"/>
                  </a:ext>
                </a:extLst>
              </a:tr>
            </a:tbl>
          </a:graphicData>
        </a:graphic>
      </p:graphicFrame>
      <p:sp>
        <p:nvSpPr>
          <p:cNvPr id="18" name="TextBox 17"/>
          <p:cNvSpPr txBox="1"/>
          <p:nvPr/>
        </p:nvSpPr>
        <p:spPr>
          <a:xfrm>
            <a:off x="363339" y="6388180"/>
            <a:ext cx="335757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sp>
        <p:nvSpPr>
          <p:cNvPr id="19" name="TextBox 18"/>
          <p:cNvSpPr txBox="1"/>
          <p:nvPr/>
        </p:nvSpPr>
        <p:spPr>
          <a:xfrm>
            <a:off x="363339" y="1101002"/>
            <a:ext cx="4070438" cy="507831"/>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Crna Gora poseduje značajan potencijal za hidro elektrane (1,3 GW) i solidan potencijal za solarne (0,3 GW) i </a:t>
            </a:r>
            <a:r>
              <a:rPr lang="sr-Latn-CS" sz="1100" b="1" i="1" dirty="0" err="1" smtClean="0">
                <a:solidFill>
                  <a:srgbClr val="009A44"/>
                </a:solidFill>
              </a:rPr>
              <a:t>vetroelektrane</a:t>
            </a:r>
            <a:r>
              <a:rPr lang="sr-Latn-CS" sz="1100" b="1" i="1" dirty="0" smtClean="0">
                <a:solidFill>
                  <a:srgbClr val="009A44"/>
                </a:solidFill>
              </a:rPr>
              <a:t> (1,7 GW). </a:t>
            </a:r>
            <a:endParaRPr lang="en-US" sz="1100" b="1" i="1" dirty="0" smtClean="0">
              <a:solidFill>
                <a:srgbClr val="009A44"/>
              </a:solidFill>
            </a:endParaRPr>
          </a:p>
        </p:txBody>
      </p:sp>
      <p:sp>
        <p:nvSpPr>
          <p:cNvPr id="21" name="TextBox 20"/>
          <p:cNvSpPr txBox="1"/>
          <p:nvPr/>
        </p:nvSpPr>
        <p:spPr>
          <a:xfrm>
            <a:off x="376238" y="2928533"/>
            <a:ext cx="8298286" cy="1379865"/>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chemeClr val="accent3">
                    <a:lumMod val="50000"/>
                  </a:schemeClr>
                </a:solidFill>
              </a:rPr>
              <a:t>Investicioni okvir:</a:t>
            </a:r>
          </a:p>
          <a:p>
            <a:pPr>
              <a:spcBef>
                <a:spcPts val="200"/>
              </a:spcBef>
              <a:buSzPct val="100000"/>
            </a:pPr>
            <a:r>
              <a:rPr lang="sr-Latn-RS" sz="1100" b="1" i="1" dirty="0" smtClean="0">
                <a:solidFill>
                  <a:schemeClr val="accent3">
                    <a:lumMod val="50000"/>
                  </a:schemeClr>
                </a:solidFill>
              </a:rPr>
              <a:t>Važeći podsticaju podrazumevaju FIT, a podsticajni period je 12 godina. Pored toga postoji i merna šema za elektrane čiji je kapacitet do 50 </a:t>
            </a:r>
            <a:r>
              <a:rPr lang="sr-Latn-RS" sz="1100" b="1" i="1" dirty="0" err="1" smtClean="0">
                <a:solidFill>
                  <a:schemeClr val="accent3">
                    <a:lumMod val="50000"/>
                  </a:schemeClr>
                </a:solidFill>
              </a:rPr>
              <a:t>kW</a:t>
            </a:r>
            <a:r>
              <a:rPr lang="sr-Latn-RS" sz="1100" b="1" i="1" dirty="0" smtClean="0">
                <a:solidFill>
                  <a:schemeClr val="accent3">
                    <a:lumMod val="50000"/>
                  </a:schemeClr>
                </a:solidFill>
              </a:rPr>
              <a:t>, koja je uvedena početkom 2016. godine. Po navedenoj šemi, snabdevač je u obavezi da otkupi svu razliku između proizvedene i utrošene električne energije na mesečnoj bazi. Važi i obrnuto, „</a:t>
            </a:r>
            <a:r>
              <a:rPr lang="sr-Latn-RS" sz="1100" b="1" i="1" dirty="0" err="1" smtClean="0">
                <a:solidFill>
                  <a:schemeClr val="accent3">
                    <a:lumMod val="50000"/>
                  </a:schemeClr>
                </a:solidFill>
              </a:rPr>
              <a:t>prosumer</a:t>
            </a:r>
            <a:r>
              <a:rPr lang="sr-Latn-RS" sz="1100" b="1" i="1" dirty="0" smtClean="0">
                <a:solidFill>
                  <a:schemeClr val="accent3">
                    <a:lumMod val="50000"/>
                  </a:schemeClr>
                </a:solidFill>
              </a:rPr>
              <a:t>“ plaća samo energiju koju je preuzeo i za nju vezane troškove. Najveće prepreke za razvoj velikih projekata u vetru se uočavaju u regulisanju imovine (zemljišta). Budući da nema taksi za promene u planiranoj potrošnji, uz postojeće podsticaje, smatra se da u Crnoj Gori postoji stabilan okvir za investicije u OIE.</a:t>
            </a:r>
            <a:endParaRPr lang="en-US" sz="1100" b="1" i="1" dirty="0" smtClean="0">
              <a:solidFill>
                <a:schemeClr val="accent3">
                  <a:lumMod val="50000"/>
                </a:schemeClr>
              </a:solidFill>
            </a:endParaRPr>
          </a:p>
        </p:txBody>
      </p:sp>
      <p:pic>
        <p:nvPicPr>
          <p:cNvPr id="4" name="Picture 3"/>
          <p:cNvPicPr>
            <a:picLocks noChangeAspect="1"/>
          </p:cNvPicPr>
          <p:nvPr/>
        </p:nvPicPr>
        <p:blipFill>
          <a:blip r:embed="rId3"/>
          <a:stretch>
            <a:fillRect/>
          </a:stretch>
        </p:blipFill>
        <p:spPr>
          <a:xfrm>
            <a:off x="7489957" y="317499"/>
            <a:ext cx="1216465" cy="60823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4036463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Makedonija – status i perspektive</a:t>
            </a:r>
            <a:endParaRPr lang="nl-NL" dirty="0"/>
          </a:p>
        </p:txBody>
      </p:sp>
      <p:sp>
        <p:nvSpPr>
          <p:cNvPr id="53" name="TextBox 52"/>
          <p:cNvSpPr txBox="1"/>
          <p:nvPr/>
        </p:nvSpPr>
        <p:spPr>
          <a:xfrm>
            <a:off x="363339" y="1691128"/>
            <a:ext cx="4070438" cy="1236236"/>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RS" sz="1100" b="1" i="1" dirty="0" smtClean="0"/>
              <a:t>Male HE se najviše razvijaju, tako da je do 2015. više od 95 MW izgrađeno (58 MW sa FIT).</a:t>
            </a:r>
            <a:endParaRPr lang="sr-Latn-CS" sz="1100" b="1" i="1" dirty="0" smtClean="0"/>
          </a:p>
          <a:p>
            <a:pPr marL="171450" indent="-171450">
              <a:spcBef>
                <a:spcPts val="200"/>
              </a:spcBef>
              <a:buSzPct val="100000"/>
              <a:buFont typeface="Arial" panose="020B0604020202020204" pitchFamily="34" charset="0"/>
              <a:buChar char="•"/>
            </a:pPr>
            <a:r>
              <a:rPr lang="sr-Latn-CS" sz="1100" b="1" i="1" dirty="0" smtClean="0"/>
              <a:t>Male brzine vetra (&lt;6 m/s) onemogućile su postavljanje  </a:t>
            </a:r>
            <a:r>
              <a:rPr lang="sr-Latn-CS" sz="1100" b="1" i="1" dirty="0" err="1" smtClean="0"/>
              <a:t>vetroelektrana</a:t>
            </a:r>
            <a:r>
              <a:rPr lang="sr-Latn-CS" sz="1100" b="1" i="1" dirty="0" smtClean="0"/>
              <a:t>, dosada je izgrađena samo jedna 50 MW.</a:t>
            </a:r>
          </a:p>
          <a:p>
            <a:pPr marL="171450" indent="-171450">
              <a:spcBef>
                <a:spcPts val="200"/>
              </a:spcBef>
              <a:buSzPct val="100000"/>
              <a:buFont typeface="Arial" panose="020B0604020202020204" pitchFamily="34" charset="0"/>
              <a:buChar char="•"/>
            </a:pPr>
            <a:r>
              <a:rPr lang="sr-Latn-CS" sz="1100" b="1" i="1" dirty="0" smtClean="0"/>
              <a:t>Kvota od 18 MW za solarne elektrane je iskorišćena i već je izgrađeno 17 MW.</a:t>
            </a:r>
          </a:p>
        </p:txBody>
      </p:sp>
      <p:sp>
        <p:nvSpPr>
          <p:cNvPr id="58" name="Tagline"/>
          <p:cNvSpPr txBox="1"/>
          <p:nvPr/>
        </p:nvSpPr>
        <p:spPr>
          <a:xfrm>
            <a:off x="376238" y="657626"/>
            <a:ext cx="6024562"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Učešće obnovljivih izvora </a:t>
            </a:r>
            <a:r>
              <a:rPr lang="sr-Latn-CS" sz="1400" b="1" i="1" dirty="0" smtClean="0"/>
              <a:t>manje</a:t>
            </a:r>
            <a:r>
              <a:rPr lang="sr-Latn-CS" sz="1400" i="1" dirty="0" smtClean="0"/>
              <a:t> od ciljanih 21% za 2020. godinu</a:t>
            </a:r>
            <a:endParaRPr lang="en-US" sz="1400" b="1" i="1" dirty="0" smtClean="0"/>
          </a:p>
        </p:txBody>
      </p:sp>
      <p:graphicFrame>
        <p:nvGraphicFramePr>
          <p:cNvPr id="2" name="Table 1"/>
          <p:cNvGraphicFramePr>
            <a:graphicFrameLocks noGrp="1"/>
          </p:cNvGraphicFramePr>
          <p:nvPr>
            <p:extLst>
              <p:ext uri="{D42A27DB-BD31-4B8C-83A1-F6EECF244321}">
                <p14:modId xmlns:p14="http://schemas.microsoft.com/office/powerpoint/2010/main" val="3287062597"/>
              </p:ext>
            </p:extLst>
          </p:nvPr>
        </p:nvGraphicFramePr>
        <p:xfrm>
          <a:off x="4655607" y="1131377"/>
          <a:ext cx="4050815" cy="1188720"/>
        </p:xfrm>
        <a:graphic>
          <a:graphicData uri="http://schemas.openxmlformats.org/drawingml/2006/table">
            <a:tbl>
              <a:tblPr firstRow="1" bandRow="1">
                <a:tableStyleId>{5C22544A-7EE6-4342-B048-85BDC9FD1C3A}</a:tableStyleId>
              </a:tblPr>
              <a:tblGrid>
                <a:gridCol w="1887311">
                  <a:extLst>
                    <a:ext uri="{9D8B030D-6E8A-4147-A177-3AD203B41FA5}">
                      <a16:colId xmlns:a16="http://schemas.microsoft.com/office/drawing/2014/main" val="20000"/>
                    </a:ext>
                  </a:extLst>
                </a:gridCol>
                <a:gridCol w="658657">
                  <a:extLst>
                    <a:ext uri="{9D8B030D-6E8A-4147-A177-3AD203B41FA5}">
                      <a16:colId xmlns:a16="http://schemas.microsoft.com/office/drawing/2014/main" val="20001"/>
                    </a:ext>
                  </a:extLst>
                </a:gridCol>
                <a:gridCol w="690113">
                  <a:extLst>
                    <a:ext uri="{9D8B030D-6E8A-4147-A177-3AD203B41FA5}">
                      <a16:colId xmlns:a16="http://schemas.microsoft.com/office/drawing/2014/main" val="20002"/>
                    </a:ext>
                  </a:extLst>
                </a:gridCol>
                <a:gridCol w="814734">
                  <a:extLst>
                    <a:ext uri="{9D8B030D-6E8A-4147-A177-3AD203B41FA5}">
                      <a16:colId xmlns:a16="http://schemas.microsoft.com/office/drawing/2014/main" val="20003"/>
                    </a:ext>
                  </a:extLst>
                </a:gridCol>
              </a:tblGrid>
              <a:tr h="379175">
                <a:tc>
                  <a:txBody>
                    <a:bodyPr/>
                    <a:lstStyle/>
                    <a:p>
                      <a:r>
                        <a:rPr lang="sr-Latn-RS" sz="1000" dirty="0" smtClean="0"/>
                        <a:t>Učešće OIE izraženo</a:t>
                      </a:r>
                      <a:r>
                        <a:rPr lang="sr-Latn-RS" sz="1000" baseline="0" dirty="0" smtClean="0"/>
                        <a:t> u procentima od</a:t>
                      </a:r>
                      <a:endParaRPr lang="sr-Latn-RS" sz="1000" dirty="0"/>
                    </a:p>
                  </a:txBody>
                  <a:tcPr anchor="ctr"/>
                </a:tc>
                <a:tc>
                  <a:txBody>
                    <a:bodyPr/>
                    <a:lstStyle/>
                    <a:p>
                      <a:pPr algn="ctr"/>
                      <a:r>
                        <a:rPr lang="sr-Latn-RS" sz="1000" dirty="0" smtClean="0"/>
                        <a:t>2009</a:t>
                      </a:r>
                      <a:endParaRPr lang="sr-Latn-RS" sz="1000" dirty="0"/>
                    </a:p>
                  </a:txBody>
                  <a:tcPr anchor="ctr"/>
                </a:tc>
                <a:tc>
                  <a:txBody>
                    <a:bodyPr/>
                    <a:lstStyle/>
                    <a:p>
                      <a:pPr algn="ctr"/>
                      <a:r>
                        <a:rPr lang="sr-Latn-RS" sz="1000" dirty="0" smtClean="0"/>
                        <a:t>2014</a:t>
                      </a:r>
                      <a:endParaRPr lang="sr-Latn-RS" sz="1000" dirty="0"/>
                    </a:p>
                  </a:txBody>
                  <a:tcPr anchor="ctr"/>
                </a:tc>
                <a:tc>
                  <a:txBody>
                    <a:bodyPr/>
                    <a:lstStyle/>
                    <a:p>
                      <a:pPr algn="ctr"/>
                      <a:r>
                        <a:rPr lang="sr-Latn-RS" sz="1000" dirty="0" smtClean="0"/>
                        <a:t>2020 (NREAP)</a:t>
                      </a:r>
                      <a:endParaRPr lang="sr-Latn-RS" sz="1000" dirty="0"/>
                    </a:p>
                  </a:txBody>
                  <a:tcPr anchor="ctr"/>
                </a:tc>
                <a:extLst>
                  <a:ext uri="{0D108BD9-81ED-4DB2-BD59-A6C34878D82A}">
                    <a16:rowId xmlns:a16="http://schemas.microsoft.com/office/drawing/2014/main" val="10000"/>
                  </a:ext>
                </a:extLst>
              </a:tr>
              <a:tr h="233338">
                <a:tc>
                  <a:txBody>
                    <a:bodyPr/>
                    <a:lstStyle/>
                    <a:p>
                      <a:r>
                        <a:rPr lang="sr-Latn-RS" sz="1000" dirty="0" smtClean="0"/>
                        <a:t>Ukupne potrošnje energije</a:t>
                      </a:r>
                      <a:endParaRPr lang="sr-Latn-RS" sz="1000" dirty="0"/>
                    </a:p>
                  </a:txBody>
                  <a:tcPr anchor="ctr"/>
                </a:tc>
                <a:tc>
                  <a:txBody>
                    <a:bodyPr/>
                    <a:lstStyle/>
                    <a:p>
                      <a:pPr algn="r"/>
                      <a:r>
                        <a:rPr lang="sr-Latn-RS" sz="1000" dirty="0" smtClean="0"/>
                        <a:t>17,4</a:t>
                      </a:r>
                      <a:endParaRPr lang="sr-Latn-RS" sz="1000" dirty="0"/>
                    </a:p>
                  </a:txBody>
                  <a:tcPr anchor="ctr"/>
                </a:tc>
                <a:tc>
                  <a:txBody>
                    <a:bodyPr/>
                    <a:lstStyle/>
                    <a:p>
                      <a:pPr algn="r"/>
                      <a:r>
                        <a:rPr lang="sr-Latn-RS" sz="1000" dirty="0" smtClean="0"/>
                        <a:t>16,9</a:t>
                      </a:r>
                      <a:endParaRPr lang="sr-Latn-RS" sz="1000" dirty="0"/>
                    </a:p>
                  </a:txBody>
                  <a:tcPr anchor="ctr"/>
                </a:tc>
                <a:tc>
                  <a:txBody>
                    <a:bodyPr/>
                    <a:lstStyle/>
                    <a:p>
                      <a:pPr algn="r"/>
                      <a:r>
                        <a:rPr lang="sr-Latn-RS" sz="1000" dirty="0" smtClean="0"/>
                        <a:t>21</a:t>
                      </a:r>
                      <a:endParaRPr lang="sr-Latn-RS" sz="1000" dirty="0"/>
                    </a:p>
                  </a:txBody>
                  <a:tcPr anchor="ctr"/>
                </a:tc>
                <a:extLst>
                  <a:ext uri="{0D108BD9-81ED-4DB2-BD59-A6C34878D82A}">
                    <a16:rowId xmlns:a16="http://schemas.microsoft.com/office/drawing/2014/main" val="10001"/>
                  </a:ext>
                </a:extLst>
              </a:tr>
              <a:tr h="307441">
                <a:tc>
                  <a:txBody>
                    <a:bodyPr/>
                    <a:lstStyle/>
                    <a:p>
                      <a:r>
                        <a:rPr lang="sr-Latn-RS" sz="1000" dirty="0" smtClean="0"/>
                        <a:t>Ukupne potrošnje električne energije</a:t>
                      </a:r>
                      <a:endParaRPr lang="sr-Latn-RS" sz="1000" dirty="0"/>
                    </a:p>
                  </a:txBody>
                  <a:tcPr anchor="ctr"/>
                </a:tc>
                <a:tc>
                  <a:txBody>
                    <a:bodyPr/>
                    <a:lstStyle/>
                    <a:p>
                      <a:pPr algn="r"/>
                      <a:r>
                        <a:rPr lang="sr-Latn-RS" sz="1000" dirty="0" smtClean="0"/>
                        <a:t>16,7</a:t>
                      </a:r>
                      <a:endParaRPr lang="sr-Latn-RS" sz="1000" dirty="0"/>
                    </a:p>
                  </a:txBody>
                  <a:tcPr anchor="ctr"/>
                </a:tc>
                <a:tc>
                  <a:txBody>
                    <a:bodyPr/>
                    <a:lstStyle/>
                    <a:p>
                      <a:pPr algn="r"/>
                      <a:r>
                        <a:rPr lang="sr-Latn-RS" sz="1000" dirty="0" smtClean="0"/>
                        <a:t>16,1</a:t>
                      </a:r>
                      <a:endParaRPr lang="sr-Latn-RS" sz="1000" dirty="0"/>
                    </a:p>
                  </a:txBody>
                  <a:tcPr anchor="ctr"/>
                </a:tc>
                <a:tc>
                  <a:txBody>
                    <a:bodyPr/>
                    <a:lstStyle/>
                    <a:p>
                      <a:pPr algn="r"/>
                      <a:r>
                        <a:rPr lang="sr-Latn-RS" sz="1000" dirty="0" smtClean="0"/>
                        <a:t>25,6</a:t>
                      </a:r>
                      <a:endParaRPr lang="sr-Latn-RS" sz="1000" dirty="0"/>
                    </a:p>
                  </a:txBody>
                  <a:tcPr anchor="ctr"/>
                </a:tc>
                <a:extLst>
                  <a:ext uri="{0D108BD9-81ED-4DB2-BD59-A6C34878D82A}">
                    <a16:rowId xmlns:a16="http://schemas.microsoft.com/office/drawing/2014/main" val="10002"/>
                  </a:ext>
                </a:extLst>
              </a:tr>
            </a:tbl>
          </a:graphicData>
        </a:graphic>
      </p:graphicFrame>
      <p:sp>
        <p:nvSpPr>
          <p:cNvPr id="16" name="TextBox 15"/>
          <p:cNvSpPr txBox="1"/>
          <p:nvPr/>
        </p:nvSpPr>
        <p:spPr>
          <a:xfrm>
            <a:off x="4654879" y="2344598"/>
            <a:ext cx="3357577"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80951827"/>
              </p:ext>
            </p:extLst>
          </p:nvPr>
        </p:nvGraphicFramePr>
        <p:xfrm>
          <a:off x="376238" y="4510333"/>
          <a:ext cx="8307236" cy="1854200"/>
        </p:xfrm>
        <a:graphic>
          <a:graphicData uri="http://schemas.openxmlformats.org/drawingml/2006/table">
            <a:tbl>
              <a:tblPr firstRow="1" bandRow="1">
                <a:tableStyleId>{5C22544A-7EE6-4342-B048-85BDC9FD1C3A}</a:tableStyleId>
              </a:tblPr>
              <a:tblGrid>
                <a:gridCol w="712330">
                  <a:extLst>
                    <a:ext uri="{9D8B030D-6E8A-4147-A177-3AD203B41FA5}">
                      <a16:colId xmlns:a16="http://schemas.microsoft.com/office/drawing/2014/main" val="20000"/>
                    </a:ext>
                  </a:extLst>
                </a:gridCol>
                <a:gridCol w="427397">
                  <a:extLst>
                    <a:ext uri="{9D8B030D-6E8A-4147-A177-3AD203B41FA5}">
                      <a16:colId xmlns:a16="http://schemas.microsoft.com/office/drawing/2014/main" val="20001"/>
                    </a:ext>
                  </a:extLst>
                </a:gridCol>
                <a:gridCol w="654597">
                  <a:extLst>
                    <a:ext uri="{9D8B030D-6E8A-4147-A177-3AD203B41FA5}">
                      <a16:colId xmlns:a16="http://schemas.microsoft.com/office/drawing/2014/main" val="20002"/>
                    </a:ext>
                  </a:extLst>
                </a:gridCol>
                <a:gridCol w="654597">
                  <a:extLst>
                    <a:ext uri="{9D8B030D-6E8A-4147-A177-3AD203B41FA5}">
                      <a16:colId xmlns:a16="http://schemas.microsoft.com/office/drawing/2014/main" val="20003"/>
                    </a:ext>
                  </a:extLst>
                </a:gridCol>
                <a:gridCol w="654597">
                  <a:extLst>
                    <a:ext uri="{9D8B030D-6E8A-4147-A177-3AD203B41FA5}">
                      <a16:colId xmlns:a16="http://schemas.microsoft.com/office/drawing/2014/main" val="20004"/>
                    </a:ext>
                  </a:extLst>
                </a:gridCol>
                <a:gridCol w="654597">
                  <a:extLst>
                    <a:ext uri="{9D8B030D-6E8A-4147-A177-3AD203B41FA5}">
                      <a16:colId xmlns:a16="http://schemas.microsoft.com/office/drawing/2014/main" val="20005"/>
                    </a:ext>
                  </a:extLst>
                </a:gridCol>
                <a:gridCol w="654597">
                  <a:extLst>
                    <a:ext uri="{9D8B030D-6E8A-4147-A177-3AD203B41FA5}">
                      <a16:colId xmlns:a16="http://schemas.microsoft.com/office/drawing/2014/main" val="20006"/>
                    </a:ext>
                  </a:extLst>
                </a:gridCol>
                <a:gridCol w="654597">
                  <a:extLst>
                    <a:ext uri="{9D8B030D-6E8A-4147-A177-3AD203B41FA5}">
                      <a16:colId xmlns:a16="http://schemas.microsoft.com/office/drawing/2014/main" val="20007"/>
                    </a:ext>
                  </a:extLst>
                </a:gridCol>
                <a:gridCol w="654597">
                  <a:extLst>
                    <a:ext uri="{9D8B030D-6E8A-4147-A177-3AD203B41FA5}">
                      <a16:colId xmlns:a16="http://schemas.microsoft.com/office/drawing/2014/main" val="20008"/>
                    </a:ext>
                  </a:extLst>
                </a:gridCol>
                <a:gridCol w="654597">
                  <a:extLst>
                    <a:ext uri="{9D8B030D-6E8A-4147-A177-3AD203B41FA5}">
                      <a16:colId xmlns:a16="http://schemas.microsoft.com/office/drawing/2014/main" val="20009"/>
                    </a:ext>
                  </a:extLst>
                </a:gridCol>
                <a:gridCol w="654597">
                  <a:extLst>
                    <a:ext uri="{9D8B030D-6E8A-4147-A177-3AD203B41FA5}">
                      <a16:colId xmlns:a16="http://schemas.microsoft.com/office/drawing/2014/main" val="20010"/>
                    </a:ext>
                  </a:extLst>
                </a:gridCol>
                <a:gridCol w="1276136">
                  <a:extLst>
                    <a:ext uri="{9D8B030D-6E8A-4147-A177-3AD203B41FA5}">
                      <a16:colId xmlns:a16="http://schemas.microsoft.com/office/drawing/2014/main" val="20011"/>
                    </a:ext>
                  </a:extLst>
                </a:gridCol>
              </a:tblGrid>
              <a:tr h="370840">
                <a:tc gridSpan="2">
                  <a:txBody>
                    <a:bodyPr/>
                    <a:lstStyle/>
                    <a:p>
                      <a:pPr algn="ctr"/>
                      <a:r>
                        <a:rPr lang="sr-Latn-RS" sz="800" dirty="0" smtClean="0"/>
                        <a:t>Vrsta</a:t>
                      </a:r>
                      <a:r>
                        <a:rPr lang="sr-Latn-RS" sz="800" baseline="0" dirty="0" smtClean="0"/>
                        <a:t> OIE</a:t>
                      </a:r>
                      <a:endParaRPr lang="sr-Latn-RS" sz="800" dirty="0"/>
                    </a:p>
                  </a:txBody>
                  <a:tcPr anchor="ctr"/>
                </a:tc>
                <a:tc hMerge="1">
                  <a:txBody>
                    <a:bodyPr/>
                    <a:lstStyle/>
                    <a:p>
                      <a:endParaRPr lang="sr-Latn-RS"/>
                    </a:p>
                  </a:txBody>
                  <a:tcPr/>
                </a:tc>
                <a:tc>
                  <a:txBody>
                    <a:bodyPr/>
                    <a:lstStyle/>
                    <a:p>
                      <a:pPr algn="ctr"/>
                      <a:r>
                        <a:rPr lang="sr-Latn-RS" sz="800" b="0" dirty="0" smtClean="0"/>
                        <a:t>Solar PV</a:t>
                      </a:r>
                      <a:endParaRPr lang="sr-Latn-RS" sz="800" b="0" dirty="0"/>
                    </a:p>
                  </a:txBody>
                  <a:tcPr anchor="ctr"/>
                </a:tc>
                <a:tc>
                  <a:txBody>
                    <a:bodyPr/>
                    <a:lstStyle/>
                    <a:p>
                      <a:pPr algn="ctr"/>
                      <a:r>
                        <a:rPr lang="sr-Latn-RS" sz="800" b="0" dirty="0" smtClean="0"/>
                        <a:t>Vetar</a:t>
                      </a:r>
                      <a:endParaRPr lang="sr-Latn-RS" sz="800" b="0" dirty="0"/>
                    </a:p>
                  </a:txBody>
                  <a:tcPr anchor="ctr"/>
                </a:tc>
                <a:tc>
                  <a:txBody>
                    <a:bodyPr/>
                    <a:lstStyle/>
                    <a:p>
                      <a:pPr algn="ctr"/>
                      <a:r>
                        <a:rPr lang="sr-Latn-RS" sz="800" b="0" dirty="0" smtClean="0"/>
                        <a:t>Hidro</a:t>
                      </a:r>
                    </a:p>
                    <a:p>
                      <a:pPr algn="ctr"/>
                      <a:r>
                        <a:rPr lang="sr-Latn-RS" sz="800" b="0" dirty="0" smtClean="0"/>
                        <a:t>≤10 MW</a:t>
                      </a:r>
                      <a:endParaRPr lang="sr-Latn-RS" sz="800" b="0" dirty="0"/>
                    </a:p>
                  </a:txBody>
                  <a:tcPr anchor="ctr"/>
                </a:tc>
                <a:tc>
                  <a:txBody>
                    <a:bodyPr/>
                    <a:lstStyle/>
                    <a:p>
                      <a:pPr algn="ctr"/>
                      <a:r>
                        <a:rPr lang="sr-Latn-RS" sz="800" b="0" dirty="0" smtClean="0"/>
                        <a:t>Hidro</a:t>
                      </a:r>
                    </a:p>
                    <a:p>
                      <a:pPr algn="ctr"/>
                      <a:r>
                        <a:rPr lang="sr-Latn-RS" sz="800" b="0" dirty="0" smtClean="0"/>
                        <a:t>&gt;10</a:t>
                      </a:r>
                      <a:r>
                        <a:rPr lang="sr-Latn-RS" sz="800" b="0" baseline="0" dirty="0" smtClean="0"/>
                        <a:t> MW</a:t>
                      </a:r>
                      <a:endParaRPr lang="sr-Latn-RS" sz="800" b="0" dirty="0"/>
                    </a:p>
                  </a:txBody>
                  <a:tcPr anchor="ctr"/>
                </a:tc>
                <a:tc>
                  <a:txBody>
                    <a:bodyPr/>
                    <a:lstStyle/>
                    <a:p>
                      <a:pPr algn="ctr"/>
                      <a:r>
                        <a:rPr lang="sr-Latn-RS" sz="800" b="0" dirty="0" smtClean="0"/>
                        <a:t>RHE</a:t>
                      </a:r>
                      <a:endParaRPr lang="sr-Latn-RS" sz="800" b="0" dirty="0"/>
                    </a:p>
                  </a:txBody>
                  <a:tcPr anchor="ctr"/>
                </a:tc>
                <a:tc>
                  <a:txBody>
                    <a:bodyPr/>
                    <a:lstStyle/>
                    <a:p>
                      <a:pPr algn="ctr"/>
                      <a:r>
                        <a:rPr lang="sr-Latn-RS" sz="800" b="0" dirty="0" smtClean="0"/>
                        <a:t>Biomasa</a:t>
                      </a:r>
                      <a:endParaRPr lang="sr-Latn-RS" sz="800" b="0" dirty="0"/>
                    </a:p>
                  </a:txBody>
                  <a:tcPr anchor="ctr"/>
                </a:tc>
                <a:tc>
                  <a:txBody>
                    <a:bodyPr/>
                    <a:lstStyle/>
                    <a:p>
                      <a:pPr algn="ctr"/>
                      <a:r>
                        <a:rPr lang="sr-Latn-RS" sz="800" b="0" dirty="0" smtClean="0"/>
                        <a:t>Biogas</a:t>
                      </a:r>
                      <a:endParaRPr lang="sr-Latn-RS" sz="800" b="0" dirty="0"/>
                    </a:p>
                  </a:txBody>
                  <a:tcPr anchor="ctr"/>
                </a:tc>
                <a:tc>
                  <a:txBody>
                    <a:bodyPr/>
                    <a:lstStyle/>
                    <a:p>
                      <a:pPr algn="ctr"/>
                      <a:r>
                        <a:rPr lang="sr-Latn-RS" sz="800" b="0" dirty="0" smtClean="0"/>
                        <a:t>Otpad</a:t>
                      </a:r>
                      <a:endParaRPr lang="sr-Latn-RS" sz="800" b="0" dirty="0"/>
                    </a:p>
                  </a:txBody>
                  <a:tcPr anchor="ctr"/>
                </a:tc>
                <a:tc>
                  <a:txBody>
                    <a:bodyPr/>
                    <a:lstStyle/>
                    <a:p>
                      <a:pPr algn="ctr"/>
                      <a:r>
                        <a:rPr lang="sr-Latn-RS" sz="800" b="0" dirty="0" smtClean="0"/>
                        <a:t>Geo-termalna</a:t>
                      </a:r>
                      <a:endParaRPr lang="sr-Latn-RS" sz="800" b="0" dirty="0"/>
                    </a:p>
                  </a:txBody>
                  <a:tcPr anchor="ctr"/>
                </a:tc>
                <a:tc>
                  <a:txBody>
                    <a:bodyPr/>
                    <a:lstStyle/>
                    <a:p>
                      <a:pPr algn="ctr"/>
                      <a:r>
                        <a:rPr lang="sr-Latn-RS" sz="800" b="1" dirty="0" smtClean="0"/>
                        <a:t>Ukupno</a:t>
                      </a:r>
                      <a:endParaRPr lang="sr-Latn-RS" sz="800" b="1" dirty="0"/>
                    </a:p>
                  </a:txBody>
                  <a:tcPr anchor="ctr"/>
                </a:tc>
                <a:extLst>
                  <a:ext uri="{0D108BD9-81ED-4DB2-BD59-A6C34878D82A}">
                    <a16:rowId xmlns:a16="http://schemas.microsoft.com/office/drawing/2014/main" val="10000"/>
                  </a:ext>
                </a:extLst>
              </a:tr>
              <a:tr h="370840">
                <a:tc>
                  <a:txBody>
                    <a:bodyPr/>
                    <a:lstStyle/>
                    <a:p>
                      <a:pPr algn="ctr"/>
                      <a:r>
                        <a:rPr lang="sr-Latn-RS" sz="800" b="1" dirty="0" smtClean="0"/>
                        <a:t>2009</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38,6</a:t>
                      </a:r>
                      <a:endParaRPr lang="sr-Latn-RS" sz="800" dirty="0"/>
                    </a:p>
                  </a:txBody>
                  <a:tcPr anchor="ctr"/>
                </a:tc>
                <a:tc>
                  <a:txBody>
                    <a:bodyPr/>
                    <a:lstStyle/>
                    <a:p>
                      <a:pPr algn="r"/>
                      <a:r>
                        <a:rPr lang="sr-Latn-RS" sz="800" dirty="0" smtClean="0"/>
                        <a:t>514,7</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553,3</a:t>
                      </a:r>
                      <a:endParaRPr lang="sr-Latn-RS" sz="800" b="1" dirty="0"/>
                    </a:p>
                  </a:txBody>
                  <a:tcPr anchor="ctr"/>
                </a:tc>
                <a:extLst>
                  <a:ext uri="{0D108BD9-81ED-4DB2-BD59-A6C34878D82A}">
                    <a16:rowId xmlns:a16="http://schemas.microsoft.com/office/drawing/2014/main" val="10001"/>
                  </a:ext>
                </a:extLst>
              </a:tr>
              <a:tr h="370840">
                <a:tc rowSpan="2">
                  <a:txBody>
                    <a:bodyPr/>
                    <a:lstStyle/>
                    <a:p>
                      <a:pPr algn="ctr"/>
                      <a:r>
                        <a:rPr lang="sr-Latn-RS" sz="800" b="1" dirty="0" smtClean="0"/>
                        <a:t>2015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16,7</a:t>
                      </a:r>
                      <a:endParaRPr lang="sr-Latn-RS" sz="800" dirty="0"/>
                    </a:p>
                  </a:txBody>
                  <a:tcPr anchor="ctr"/>
                </a:tc>
                <a:tc>
                  <a:txBody>
                    <a:bodyPr/>
                    <a:lstStyle/>
                    <a:p>
                      <a:pPr algn="r"/>
                      <a:r>
                        <a:rPr lang="sr-Latn-RS" sz="800" dirty="0" smtClean="0"/>
                        <a:t>36,8</a:t>
                      </a:r>
                      <a:endParaRPr lang="sr-Latn-RS" sz="800" dirty="0"/>
                    </a:p>
                  </a:txBody>
                  <a:tcPr anchor="ctr"/>
                </a:tc>
                <a:tc>
                  <a:txBody>
                    <a:bodyPr/>
                    <a:lstStyle/>
                    <a:p>
                      <a:pPr algn="r"/>
                      <a:r>
                        <a:rPr lang="sr-Latn-RS" sz="800" dirty="0" smtClean="0"/>
                        <a:t>95,6</a:t>
                      </a:r>
                      <a:endParaRPr lang="sr-Latn-RS" sz="800" dirty="0"/>
                    </a:p>
                  </a:txBody>
                  <a:tcPr anchor="ctr"/>
                </a:tc>
                <a:tc>
                  <a:txBody>
                    <a:bodyPr/>
                    <a:lstStyle/>
                    <a:p>
                      <a:pPr algn="r"/>
                      <a:r>
                        <a:rPr lang="sr-Latn-RS" sz="800" dirty="0" smtClean="0"/>
                        <a:t>603,4</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4,0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726,5</a:t>
                      </a:r>
                      <a:endParaRPr lang="sr-Latn-RS" sz="800" b="1" dirty="0"/>
                    </a:p>
                  </a:txBody>
                  <a:tcPr anchor="ctr"/>
                </a:tc>
                <a:extLst>
                  <a:ext uri="{0D108BD9-81ED-4DB2-BD59-A6C34878D82A}">
                    <a16:rowId xmlns:a16="http://schemas.microsoft.com/office/drawing/2014/main" val="10002"/>
                  </a:ext>
                </a:extLst>
              </a:tr>
              <a:tr h="370840">
                <a:tc vMerge="1">
                  <a:txBody>
                    <a:bodyPr/>
                    <a:lstStyle/>
                    <a:p>
                      <a:endParaRPr lang="sr-Latn-RS" sz="800" dirty="0"/>
                    </a:p>
                  </a:txBody>
                  <a:tcPr anchor="ctr"/>
                </a:tc>
                <a:tc>
                  <a:txBody>
                    <a:bodyPr/>
                    <a:lstStyle/>
                    <a:p>
                      <a:r>
                        <a:rPr lang="sr-Latn-RS" sz="800" dirty="0" err="1" smtClean="0"/>
                        <a:t>GWh</a:t>
                      </a:r>
                      <a:endParaRPr lang="sr-Latn-RS" sz="800" dirty="0"/>
                    </a:p>
                  </a:txBody>
                  <a:tcPr anchor="ctr"/>
                </a:tc>
                <a:tc>
                  <a:txBody>
                    <a:bodyPr/>
                    <a:lstStyle/>
                    <a:p>
                      <a:pPr algn="r"/>
                      <a:r>
                        <a:rPr lang="sr-Latn-RS" sz="800" dirty="0" smtClean="0"/>
                        <a:t>11,4</a:t>
                      </a:r>
                      <a:endParaRPr lang="sr-Latn-RS" sz="800" dirty="0"/>
                    </a:p>
                  </a:txBody>
                  <a:tcPr anchor="ctr"/>
                </a:tc>
                <a:tc>
                  <a:txBody>
                    <a:bodyPr/>
                    <a:lstStyle/>
                    <a:p>
                      <a:pPr algn="r"/>
                      <a:r>
                        <a:rPr lang="sr-Latn-RS" sz="800" dirty="0" smtClean="0"/>
                        <a:t>69,8</a:t>
                      </a:r>
                      <a:endParaRPr lang="sr-Latn-RS" sz="800" dirty="0"/>
                    </a:p>
                  </a:txBody>
                  <a:tcPr anchor="ctr"/>
                </a:tc>
                <a:tc>
                  <a:txBody>
                    <a:bodyPr/>
                    <a:lstStyle/>
                    <a:p>
                      <a:pPr algn="r"/>
                      <a:r>
                        <a:rPr lang="sr-Latn-RS" sz="800" dirty="0" smtClean="0"/>
                        <a:t>174,5</a:t>
                      </a:r>
                      <a:endParaRPr lang="sr-Latn-RS" sz="800" dirty="0"/>
                    </a:p>
                  </a:txBody>
                  <a:tcPr anchor="ctr"/>
                </a:tc>
                <a:tc>
                  <a:txBody>
                    <a:bodyPr/>
                    <a:lstStyle/>
                    <a:p>
                      <a:pPr algn="r"/>
                      <a:r>
                        <a:rPr lang="sr-Latn-RS" sz="800" dirty="0" smtClean="0"/>
                        <a:t>1.101,2</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1.356,9</a:t>
                      </a:r>
                      <a:endParaRPr lang="sr-Latn-RS" sz="800" b="1" dirty="0"/>
                    </a:p>
                  </a:txBody>
                  <a:tcPr anchor="ctr"/>
                </a:tc>
                <a:extLst>
                  <a:ext uri="{0D108BD9-81ED-4DB2-BD59-A6C34878D82A}">
                    <a16:rowId xmlns:a16="http://schemas.microsoft.com/office/drawing/2014/main" val="10003"/>
                  </a:ext>
                </a:extLst>
              </a:tr>
              <a:tr h="370840">
                <a:tc>
                  <a:txBody>
                    <a:bodyPr/>
                    <a:lstStyle/>
                    <a:p>
                      <a:pPr algn="ctr"/>
                      <a:r>
                        <a:rPr lang="sr-Latn-RS" sz="800" b="1" dirty="0" smtClean="0"/>
                        <a:t>2020</a:t>
                      </a:r>
                    </a:p>
                    <a:p>
                      <a:pPr algn="ctr"/>
                      <a:r>
                        <a:rPr lang="sr-Latn-RS" sz="800" b="1" dirty="0" smtClean="0"/>
                        <a:t>(NREAP)</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25,4</a:t>
                      </a:r>
                      <a:endParaRPr lang="sr-Latn-RS" sz="800" dirty="0"/>
                    </a:p>
                  </a:txBody>
                  <a:tcPr anchor="ctr"/>
                </a:tc>
                <a:tc>
                  <a:txBody>
                    <a:bodyPr/>
                    <a:lstStyle/>
                    <a:p>
                      <a:pPr algn="r"/>
                      <a:r>
                        <a:rPr lang="sr-Latn-RS" sz="800" dirty="0" smtClean="0"/>
                        <a:t>50,0</a:t>
                      </a:r>
                      <a:endParaRPr lang="sr-Latn-RS" sz="800" dirty="0"/>
                    </a:p>
                  </a:txBody>
                  <a:tcPr anchor="ctr"/>
                </a:tc>
                <a:tc>
                  <a:txBody>
                    <a:bodyPr/>
                    <a:lstStyle/>
                    <a:p>
                      <a:pPr algn="r"/>
                      <a:r>
                        <a:rPr lang="sr-Latn-RS" sz="800" dirty="0" smtClean="0"/>
                        <a:t>141,0</a:t>
                      </a:r>
                      <a:endParaRPr lang="sr-Latn-RS" sz="800" dirty="0"/>
                    </a:p>
                  </a:txBody>
                  <a:tcPr anchor="ctr"/>
                </a:tc>
                <a:tc>
                  <a:txBody>
                    <a:bodyPr/>
                    <a:lstStyle/>
                    <a:p>
                      <a:pPr algn="r"/>
                      <a:r>
                        <a:rPr lang="sr-Latn-RS" sz="800" dirty="0" smtClean="0"/>
                        <a:t>569,0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8,0</a:t>
                      </a:r>
                      <a:endParaRPr lang="sr-Latn-RS" sz="800" dirty="0"/>
                    </a:p>
                  </a:txBody>
                  <a:tcPr anchor="ctr"/>
                </a:tc>
                <a:tc>
                  <a:txBody>
                    <a:bodyPr/>
                    <a:lstStyle/>
                    <a:p>
                      <a:pPr algn="r"/>
                      <a:r>
                        <a:rPr lang="sr-Latn-RS" sz="800" dirty="0" smtClean="0"/>
                        <a:t>6,0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798,4</a:t>
                      </a:r>
                      <a:endParaRPr lang="sr-Latn-RS" sz="800" b="1" dirty="0"/>
                    </a:p>
                  </a:txBody>
                  <a:tcPr anchor="ctr"/>
                </a:tc>
                <a:extLst>
                  <a:ext uri="{0D108BD9-81ED-4DB2-BD59-A6C34878D82A}">
                    <a16:rowId xmlns:a16="http://schemas.microsoft.com/office/drawing/2014/main" val="10004"/>
                  </a:ext>
                </a:extLst>
              </a:tr>
            </a:tbl>
          </a:graphicData>
        </a:graphic>
      </p:graphicFrame>
      <p:sp>
        <p:nvSpPr>
          <p:cNvPr id="18" name="TextBox 17"/>
          <p:cNvSpPr txBox="1"/>
          <p:nvPr/>
        </p:nvSpPr>
        <p:spPr>
          <a:xfrm>
            <a:off x="363339" y="6388180"/>
            <a:ext cx="335757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sp>
        <p:nvSpPr>
          <p:cNvPr id="19" name="TextBox 18"/>
          <p:cNvSpPr txBox="1"/>
          <p:nvPr/>
        </p:nvSpPr>
        <p:spPr>
          <a:xfrm>
            <a:off x="363339" y="1101002"/>
            <a:ext cx="4070438" cy="507831"/>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Makedonija poseduje značajan potencijal za solarne elektrane (1,2 GW) i za hidro elektrane (0,68 GW) – reke Vardar i Crni Drim. </a:t>
            </a:r>
            <a:endParaRPr lang="en-US" sz="1100" b="1" i="1" dirty="0" smtClean="0">
              <a:solidFill>
                <a:srgbClr val="009A44"/>
              </a:solidFill>
            </a:endParaRPr>
          </a:p>
        </p:txBody>
      </p:sp>
      <p:sp>
        <p:nvSpPr>
          <p:cNvPr id="21" name="TextBox 20"/>
          <p:cNvSpPr txBox="1"/>
          <p:nvPr/>
        </p:nvSpPr>
        <p:spPr>
          <a:xfrm>
            <a:off x="363339" y="3009659"/>
            <a:ext cx="8298286" cy="1405513"/>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chemeClr val="accent3">
                    <a:lumMod val="50000"/>
                  </a:schemeClr>
                </a:solidFill>
              </a:rPr>
              <a:t>Investicioni okvir:</a:t>
            </a:r>
          </a:p>
          <a:p>
            <a:pPr>
              <a:spcBef>
                <a:spcPts val="200"/>
              </a:spcBef>
              <a:buSzPct val="100000"/>
            </a:pPr>
            <a:r>
              <a:rPr lang="sr-Latn-RS" sz="1100" b="1" i="1" dirty="0" smtClean="0">
                <a:solidFill>
                  <a:schemeClr val="accent3">
                    <a:lumMod val="50000"/>
                  </a:schemeClr>
                </a:solidFill>
              </a:rPr>
              <a:t>Podsticajne šeme su u obliku FIT sa podsticajnim periodom od 15 godina za solarne elektrane i elektrane na biomasu i biogas, odnosno, 20 godina za MHE i </a:t>
            </a:r>
            <a:r>
              <a:rPr lang="sr-Latn-RS" sz="1100" b="1" i="1" dirty="0" err="1" smtClean="0">
                <a:solidFill>
                  <a:schemeClr val="accent3">
                    <a:lumMod val="50000"/>
                  </a:schemeClr>
                </a:solidFill>
              </a:rPr>
              <a:t>vetroelektrane</a:t>
            </a:r>
            <a:r>
              <a:rPr lang="sr-Latn-RS" sz="1100" b="1" i="1" dirty="0" smtClean="0">
                <a:solidFill>
                  <a:schemeClr val="accent3">
                    <a:lumMod val="50000"/>
                  </a:schemeClr>
                </a:solidFill>
              </a:rPr>
              <a:t>. Zabrinutost za rast cena električne energije usled povećanja OIE je limitirala kvote za solarne elektrane. Spore i kompleksne administrativne procedure za obezbeđivanje dozvola i nedovoljna transparentnost javnih tendera, kao i problemi koji se javljaju sa priključenjem OIE na mrežu, predstavljaju glavne prepreke za investitore.</a:t>
            </a:r>
          </a:p>
          <a:p>
            <a:pPr>
              <a:spcBef>
                <a:spcPts val="200"/>
              </a:spcBef>
              <a:buSzPct val="100000"/>
            </a:pPr>
            <a:r>
              <a:rPr lang="sr-Latn-RS" sz="1100" b="1" i="1" dirty="0" smtClean="0">
                <a:solidFill>
                  <a:schemeClr val="accent3">
                    <a:lumMod val="50000"/>
                  </a:schemeClr>
                </a:solidFill>
              </a:rPr>
              <a:t>Postojeći PPA model se smatra adekvatnim za veće projekte, ali jedini projekat koji je dosada realizovan je </a:t>
            </a:r>
            <a:r>
              <a:rPr lang="sr-Latn-RS" sz="1100" b="1" i="1" dirty="0" err="1" smtClean="0">
                <a:solidFill>
                  <a:schemeClr val="accent3">
                    <a:lumMod val="50000"/>
                  </a:schemeClr>
                </a:solidFill>
              </a:rPr>
              <a:t>vetroelektrana</a:t>
            </a:r>
            <a:r>
              <a:rPr lang="sr-Latn-RS" sz="1100" b="1" i="1" dirty="0" smtClean="0">
                <a:solidFill>
                  <a:schemeClr val="accent3">
                    <a:lumMod val="50000"/>
                  </a:schemeClr>
                </a:solidFill>
              </a:rPr>
              <a:t> u </a:t>
            </a:r>
            <a:r>
              <a:rPr lang="sr-Latn-RS" sz="1100" b="1" i="1" dirty="0" err="1" smtClean="0">
                <a:solidFill>
                  <a:schemeClr val="accent3">
                    <a:lumMod val="50000"/>
                  </a:schemeClr>
                </a:solidFill>
              </a:rPr>
              <a:t>Bogdancima</a:t>
            </a:r>
            <a:r>
              <a:rPr lang="sr-Latn-RS" sz="1100" b="1" i="1" dirty="0" smtClean="0">
                <a:solidFill>
                  <a:schemeClr val="accent3">
                    <a:lumMod val="50000"/>
                  </a:schemeClr>
                </a:solidFill>
              </a:rPr>
              <a:t> koje je u državnom vlasništvu (ELEM).</a:t>
            </a:r>
            <a:endParaRPr lang="en-US" sz="1100" b="1" i="1" dirty="0" smtClean="0">
              <a:solidFill>
                <a:schemeClr val="accent3">
                  <a:lumMod val="50000"/>
                </a:schemeClr>
              </a:solidFill>
            </a:endParaRPr>
          </a:p>
        </p:txBody>
      </p:sp>
      <p:pic>
        <p:nvPicPr>
          <p:cNvPr id="4" name="Picture 3"/>
          <p:cNvPicPr>
            <a:picLocks noChangeAspect="1"/>
          </p:cNvPicPr>
          <p:nvPr/>
        </p:nvPicPr>
        <p:blipFill>
          <a:blip r:embed="rId3"/>
          <a:stretch>
            <a:fillRect/>
          </a:stretch>
        </p:blipFill>
        <p:spPr>
          <a:xfrm>
            <a:off x="7475055" y="317499"/>
            <a:ext cx="1231367" cy="61568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0165606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Bugarska – status i perspektive</a:t>
            </a:r>
            <a:endParaRPr lang="nl-NL" dirty="0"/>
          </a:p>
        </p:txBody>
      </p:sp>
      <p:sp>
        <p:nvSpPr>
          <p:cNvPr id="53" name="TextBox 52"/>
          <p:cNvSpPr txBox="1"/>
          <p:nvPr/>
        </p:nvSpPr>
        <p:spPr>
          <a:xfrm>
            <a:off x="363339" y="1689155"/>
            <a:ext cx="3921369" cy="1210588"/>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CS" sz="1100" b="1" i="1" dirty="0" smtClean="0"/>
              <a:t>Rast u okviru solarnih elektrana postignut između 2011 i 2012 godine, zahvaljujući velikim podsticajima – </a:t>
            </a:r>
            <a:r>
              <a:rPr lang="sr-Latn-CS" sz="1100" b="1" i="1" dirty="0" err="1" smtClean="0"/>
              <a:t>instalisano</a:t>
            </a:r>
            <a:r>
              <a:rPr lang="sr-Latn-CS" sz="1100" b="1" i="1" dirty="0" smtClean="0"/>
              <a:t> 843 MW.</a:t>
            </a:r>
          </a:p>
          <a:p>
            <a:pPr marL="171450" indent="-171450">
              <a:spcBef>
                <a:spcPts val="200"/>
              </a:spcBef>
              <a:buSzPct val="100000"/>
              <a:buFont typeface="Arial" panose="020B0604020202020204" pitchFamily="34" charset="0"/>
              <a:buChar char="•"/>
            </a:pPr>
            <a:r>
              <a:rPr lang="sr-Latn-CS" sz="1100" b="1" i="1" dirty="0" smtClean="0"/>
              <a:t>Takođe, </a:t>
            </a:r>
            <a:r>
              <a:rPr lang="sr-Latn-CS" sz="1100" b="1" i="1" dirty="0" err="1" smtClean="0"/>
              <a:t>zahvalljujući</a:t>
            </a:r>
            <a:r>
              <a:rPr lang="sr-Latn-CS" sz="1100" b="1" i="1" dirty="0" smtClean="0"/>
              <a:t> velikim podsticajima Bugarska je percipirana kao atraktivna za ulaganje, tako da je instalirano oko 700 MW u </a:t>
            </a:r>
            <a:r>
              <a:rPr lang="sr-Latn-CS" sz="1100" b="1" i="1" dirty="0" err="1" smtClean="0"/>
              <a:t>vetroelektranama</a:t>
            </a:r>
            <a:r>
              <a:rPr lang="sr-Latn-CS" sz="1100" b="1" i="1" dirty="0" smtClean="0"/>
              <a:t>.</a:t>
            </a:r>
            <a:endParaRPr lang="sr-Latn-CS" sz="1100" b="1" i="1" dirty="0"/>
          </a:p>
        </p:txBody>
      </p:sp>
      <p:sp>
        <p:nvSpPr>
          <p:cNvPr id="58" name="Tagline"/>
          <p:cNvSpPr txBox="1"/>
          <p:nvPr/>
        </p:nvSpPr>
        <p:spPr>
          <a:xfrm>
            <a:off x="376238" y="657626"/>
            <a:ext cx="5712834"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Učešće obnovljivih izvora veće od ciljanih 16% za 2020. godinu</a:t>
            </a:r>
            <a:endParaRPr lang="en-US" sz="1400" b="1" i="1" dirty="0" smtClean="0"/>
          </a:p>
        </p:txBody>
      </p:sp>
      <p:graphicFrame>
        <p:nvGraphicFramePr>
          <p:cNvPr id="2" name="Table 1"/>
          <p:cNvGraphicFramePr>
            <a:graphicFrameLocks noGrp="1"/>
          </p:cNvGraphicFramePr>
          <p:nvPr>
            <p:extLst>
              <p:ext uri="{D42A27DB-BD31-4B8C-83A1-F6EECF244321}">
                <p14:modId xmlns:p14="http://schemas.microsoft.com/office/powerpoint/2010/main" val="3683386845"/>
              </p:ext>
            </p:extLst>
          </p:nvPr>
        </p:nvGraphicFramePr>
        <p:xfrm>
          <a:off x="4655607" y="1131377"/>
          <a:ext cx="4050815" cy="1188720"/>
        </p:xfrm>
        <a:graphic>
          <a:graphicData uri="http://schemas.openxmlformats.org/drawingml/2006/table">
            <a:tbl>
              <a:tblPr firstRow="1" bandRow="1">
                <a:tableStyleId>{5C22544A-7EE6-4342-B048-85BDC9FD1C3A}</a:tableStyleId>
              </a:tblPr>
              <a:tblGrid>
                <a:gridCol w="1887311">
                  <a:extLst>
                    <a:ext uri="{9D8B030D-6E8A-4147-A177-3AD203B41FA5}">
                      <a16:colId xmlns:a16="http://schemas.microsoft.com/office/drawing/2014/main" val="20000"/>
                    </a:ext>
                  </a:extLst>
                </a:gridCol>
                <a:gridCol w="658657">
                  <a:extLst>
                    <a:ext uri="{9D8B030D-6E8A-4147-A177-3AD203B41FA5}">
                      <a16:colId xmlns:a16="http://schemas.microsoft.com/office/drawing/2014/main" val="20001"/>
                    </a:ext>
                  </a:extLst>
                </a:gridCol>
                <a:gridCol w="690113">
                  <a:extLst>
                    <a:ext uri="{9D8B030D-6E8A-4147-A177-3AD203B41FA5}">
                      <a16:colId xmlns:a16="http://schemas.microsoft.com/office/drawing/2014/main" val="20002"/>
                    </a:ext>
                  </a:extLst>
                </a:gridCol>
                <a:gridCol w="814734">
                  <a:extLst>
                    <a:ext uri="{9D8B030D-6E8A-4147-A177-3AD203B41FA5}">
                      <a16:colId xmlns:a16="http://schemas.microsoft.com/office/drawing/2014/main" val="20003"/>
                    </a:ext>
                  </a:extLst>
                </a:gridCol>
              </a:tblGrid>
              <a:tr h="379175">
                <a:tc>
                  <a:txBody>
                    <a:bodyPr/>
                    <a:lstStyle/>
                    <a:p>
                      <a:r>
                        <a:rPr lang="sr-Latn-RS" sz="1000" dirty="0" smtClean="0"/>
                        <a:t>Učešće OIE izraženo</a:t>
                      </a:r>
                      <a:r>
                        <a:rPr lang="sr-Latn-RS" sz="1000" baseline="0" dirty="0" smtClean="0"/>
                        <a:t> u procentima od</a:t>
                      </a:r>
                      <a:endParaRPr lang="sr-Latn-RS" sz="1000" dirty="0"/>
                    </a:p>
                  </a:txBody>
                  <a:tcPr anchor="ctr"/>
                </a:tc>
                <a:tc>
                  <a:txBody>
                    <a:bodyPr/>
                    <a:lstStyle/>
                    <a:p>
                      <a:pPr algn="ctr"/>
                      <a:r>
                        <a:rPr lang="sr-Latn-RS" sz="1000" dirty="0" smtClean="0"/>
                        <a:t>2009</a:t>
                      </a:r>
                      <a:endParaRPr lang="sr-Latn-RS" sz="1000" dirty="0"/>
                    </a:p>
                  </a:txBody>
                  <a:tcPr anchor="ctr"/>
                </a:tc>
                <a:tc>
                  <a:txBody>
                    <a:bodyPr/>
                    <a:lstStyle/>
                    <a:p>
                      <a:pPr algn="ctr"/>
                      <a:r>
                        <a:rPr lang="sr-Latn-RS" sz="1000" dirty="0" smtClean="0"/>
                        <a:t>2014</a:t>
                      </a:r>
                      <a:endParaRPr lang="sr-Latn-RS" sz="1000" dirty="0"/>
                    </a:p>
                  </a:txBody>
                  <a:tcPr anchor="ctr"/>
                </a:tc>
                <a:tc>
                  <a:txBody>
                    <a:bodyPr/>
                    <a:lstStyle/>
                    <a:p>
                      <a:pPr algn="ctr"/>
                      <a:r>
                        <a:rPr lang="sr-Latn-RS" sz="1000" dirty="0" smtClean="0"/>
                        <a:t>2020 (NREAP)</a:t>
                      </a:r>
                      <a:endParaRPr lang="sr-Latn-RS" sz="1000" dirty="0"/>
                    </a:p>
                  </a:txBody>
                  <a:tcPr anchor="ctr"/>
                </a:tc>
                <a:extLst>
                  <a:ext uri="{0D108BD9-81ED-4DB2-BD59-A6C34878D82A}">
                    <a16:rowId xmlns:a16="http://schemas.microsoft.com/office/drawing/2014/main" val="10000"/>
                  </a:ext>
                </a:extLst>
              </a:tr>
              <a:tr h="233338">
                <a:tc>
                  <a:txBody>
                    <a:bodyPr/>
                    <a:lstStyle/>
                    <a:p>
                      <a:r>
                        <a:rPr lang="sr-Latn-RS" sz="1000" dirty="0" smtClean="0"/>
                        <a:t>Ukupne potrošnje energije</a:t>
                      </a:r>
                      <a:endParaRPr lang="sr-Latn-RS" sz="1000" dirty="0"/>
                    </a:p>
                  </a:txBody>
                  <a:tcPr anchor="ctr"/>
                </a:tc>
                <a:tc>
                  <a:txBody>
                    <a:bodyPr/>
                    <a:lstStyle/>
                    <a:p>
                      <a:pPr algn="r"/>
                      <a:r>
                        <a:rPr lang="sr-Latn-RS" sz="1000" dirty="0" smtClean="0"/>
                        <a:t>9,4</a:t>
                      </a:r>
                      <a:endParaRPr lang="sr-Latn-RS" sz="1000" dirty="0"/>
                    </a:p>
                  </a:txBody>
                  <a:tcPr anchor="ctr"/>
                </a:tc>
                <a:tc>
                  <a:txBody>
                    <a:bodyPr/>
                    <a:lstStyle/>
                    <a:p>
                      <a:pPr algn="r"/>
                      <a:r>
                        <a:rPr lang="sr-Latn-RS" sz="1000" dirty="0" smtClean="0"/>
                        <a:t>18</a:t>
                      </a:r>
                      <a:endParaRPr lang="sr-Latn-RS" sz="1000" dirty="0"/>
                    </a:p>
                  </a:txBody>
                  <a:tcPr anchor="ctr"/>
                </a:tc>
                <a:tc>
                  <a:txBody>
                    <a:bodyPr/>
                    <a:lstStyle/>
                    <a:p>
                      <a:pPr algn="r"/>
                      <a:r>
                        <a:rPr lang="sr-Latn-RS" sz="1000" dirty="0" smtClean="0"/>
                        <a:t>16</a:t>
                      </a:r>
                      <a:endParaRPr lang="sr-Latn-RS" sz="1000" dirty="0"/>
                    </a:p>
                  </a:txBody>
                  <a:tcPr anchor="ctr"/>
                </a:tc>
                <a:extLst>
                  <a:ext uri="{0D108BD9-81ED-4DB2-BD59-A6C34878D82A}">
                    <a16:rowId xmlns:a16="http://schemas.microsoft.com/office/drawing/2014/main" val="10001"/>
                  </a:ext>
                </a:extLst>
              </a:tr>
              <a:tr h="307441">
                <a:tc>
                  <a:txBody>
                    <a:bodyPr/>
                    <a:lstStyle/>
                    <a:p>
                      <a:r>
                        <a:rPr lang="sr-Latn-RS" sz="1000" dirty="0" smtClean="0"/>
                        <a:t>Ukupne potrošnje električne energije</a:t>
                      </a:r>
                      <a:endParaRPr lang="sr-Latn-RS" sz="1000" dirty="0"/>
                    </a:p>
                  </a:txBody>
                  <a:tcPr anchor="ctr"/>
                </a:tc>
                <a:tc>
                  <a:txBody>
                    <a:bodyPr/>
                    <a:lstStyle/>
                    <a:p>
                      <a:pPr algn="r"/>
                      <a:r>
                        <a:rPr lang="sr-Latn-RS" sz="1000" dirty="0" smtClean="0"/>
                        <a:t>8,4</a:t>
                      </a:r>
                      <a:endParaRPr lang="sr-Latn-RS" sz="1000" dirty="0"/>
                    </a:p>
                  </a:txBody>
                  <a:tcPr anchor="ctr"/>
                </a:tc>
                <a:tc>
                  <a:txBody>
                    <a:bodyPr/>
                    <a:lstStyle/>
                    <a:p>
                      <a:pPr algn="r"/>
                      <a:r>
                        <a:rPr lang="sr-Latn-RS" sz="1000" dirty="0" smtClean="0"/>
                        <a:t>18,9</a:t>
                      </a:r>
                      <a:endParaRPr lang="sr-Latn-RS" sz="1000" dirty="0"/>
                    </a:p>
                  </a:txBody>
                  <a:tcPr anchor="ctr"/>
                </a:tc>
                <a:tc>
                  <a:txBody>
                    <a:bodyPr/>
                    <a:lstStyle/>
                    <a:p>
                      <a:pPr algn="r"/>
                      <a:r>
                        <a:rPr lang="sr-Latn-RS" sz="1000" dirty="0" smtClean="0"/>
                        <a:t>20,8</a:t>
                      </a:r>
                      <a:endParaRPr lang="sr-Latn-RS" sz="1000" dirty="0"/>
                    </a:p>
                  </a:txBody>
                  <a:tcPr anchor="ctr"/>
                </a:tc>
                <a:extLst>
                  <a:ext uri="{0D108BD9-81ED-4DB2-BD59-A6C34878D82A}">
                    <a16:rowId xmlns:a16="http://schemas.microsoft.com/office/drawing/2014/main" val="10002"/>
                  </a:ext>
                </a:extLst>
              </a:tr>
            </a:tbl>
          </a:graphicData>
        </a:graphic>
      </p:graphicFrame>
      <p:sp>
        <p:nvSpPr>
          <p:cNvPr id="16" name="TextBox 15"/>
          <p:cNvSpPr txBox="1"/>
          <p:nvPr/>
        </p:nvSpPr>
        <p:spPr>
          <a:xfrm>
            <a:off x="4654879" y="2344598"/>
            <a:ext cx="3357577"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08277493"/>
              </p:ext>
            </p:extLst>
          </p:nvPr>
        </p:nvGraphicFramePr>
        <p:xfrm>
          <a:off x="376238" y="4510333"/>
          <a:ext cx="8307236" cy="1854200"/>
        </p:xfrm>
        <a:graphic>
          <a:graphicData uri="http://schemas.openxmlformats.org/drawingml/2006/table">
            <a:tbl>
              <a:tblPr firstRow="1" bandRow="1">
                <a:tableStyleId>{5C22544A-7EE6-4342-B048-85BDC9FD1C3A}</a:tableStyleId>
              </a:tblPr>
              <a:tblGrid>
                <a:gridCol w="712330">
                  <a:extLst>
                    <a:ext uri="{9D8B030D-6E8A-4147-A177-3AD203B41FA5}">
                      <a16:colId xmlns:a16="http://schemas.microsoft.com/office/drawing/2014/main" val="20000"/>
                    </a:ext>
                  </a:extLst>
                </a:gridCol>
                <a:gridCol w="427397">
                  <a:extLst>
                    <a:ext uri="{9D8B030D-6E8A-4147-A177-3AD203B41FA5}">
                      <a16:colId xmlns:a16="http://schemas.microsoft.com/office/drawing/2014/main" val="20001"/>
                    </a:ext>
                  </a:extLst>
                </a:gridCol>
                <a:gridCol w="654597">
                  <a:extLst>
                    <a:ext uri="{9D8B030D-6E8A-4147-A177-3AD203B41FA5}">
                      <a16:colId xmlns:a16="http://schemas.microsoft.com/office/drawing/2014/main" val="20002"/>
                    </a:ext>
                  </a:extLst>
                </a:gridCol>
                <a:gridCol w="654597">
                  <a:extLst>
                    <a:ext uri="{9D8B030D-6E8A-4147-A177-3AD203B41FA5}">
                      <a16:colId xmlns:a16="http://schemas.microsoft.com/office/drawing/2014/main" val="20003"/>
                    </a:ext>
                  </a:extLst>
                </a:gridCol>
                <a:gridCol w="654597">
                  <a:extLst>
                    <a:ext uri="{9D8B030D-6E8A-4147-A177-3AD203B41FA5}">
                      <a16:colId xmlns:a16="http://schemas.microsoft.com/office/drawing/2014/main" val="20004"/>
                    </a:ext>
                  </a:extLst>
                </a:gridCol>
                <a:gridCol w="654597">
                  <a:extLst>
                    <a:ext uri="{9D8B030D-6E8A-4147-A177-3AD203B41FA5}">
                      <a16:colId xmlns:a16="http://schemas.microsoft.com/office/drawing/2014/main" val="20005"/>
                    </a:ext>
                  </a:extLst>
                </a:gridCol>
                <a:gridCol w="654597">
                  <a:extLst>
                    <a:ext uri="{9D8B030D-6E8A-4147-A177-3AD203B41FA5}">
                      <a16:colId xmlns:a16="http://schemas.microsoft.com/office/drawing/2014/main" val="20006"/>
                    </a:ext>
                  </a:extLst>
                </a:gridCol>
                <a:gridCol w="654597">
                  <a:extLst>
                    <a:ext uri="{9D8B030D-6E8A-4147-A177-3AD203B41FA5}">
                      <a16:colId xmlns:a16="http://schemas.microsoft.com/office/drawing/2014/main" val="20007"/>
                    </a:ext>
                  </a:extLst>
                </a:gridCol>
                <a:gridCol w="654597">
                  <a:extLst>
                    <a:ext uri="{9D8B030D-6E8A-4147-A177-3AD203B41FA5}">
                      <a16:colId xmlns:a16="http://schemas.microsoft.com/office/drawing/2014/main" val="20008"/>
                    </a:ext>
                  </a:extLst>
                </a:gridCol>
                <a:gridCol w="654597">
                  <a:extLst>
                    <a:ext uri="{9D8B030D-6E8A-4147-A177-3AD203B41FA5}">
                      <a16:colId xmlns:a16="http://schemas.microsoft.com/office/drawing/2014/main" val="20009"/>
                    </a:ext>
                  </a:extLst>
                </a:gridCol>
                <a:gridCol w="654597">
                  <a:extLst>
                    <a:ext uri="{9D8B030D-6E8A-4147-A177-3AD203B41FA5}">
                      <a16:colId xmlns:a16="http://schemas.microsoft.com/office/drawing/2014/main" val="20010"/>
                    </a:ext>
                  </a:extLst>
                </a:gridCol>
                <a:gridCol w="1276136">
                  <a:extLst>
                    <a:ext uri="{9D8B030D-6E8A-4147-A177-3AD203B41FA5}">
                      <a16:colId xmlns:a16="http://schemas.microsoft.com/office/drawing/2014/main" val="20011"/>
                    </a:ext>
                  </a:extLst>
                </a:gridCol>
              </a:tblGrid>
              <a:tr h="370840">
                <a:tc gridSpan="2">
                  <a:txBody>
                    <a:bodyPr/>
                    <a:lstStyle/>
                    <a:p>
                      <a:pPr algn="ctr"/>
                      <a:r>
                        <a:rPr lang="sr-Latn-RS" sz="800" dirty="0" smtClean="0"/>
                        <a:t>Vrsta</a:t>
                      </a:r>
                      <a:r>
                        <a:rPr lang="sr-Latn-RS" sz="800" baseline="0" dirty="0" smtClean="0"/>
                        <a:t> OIE</a:t>
                      </a:r>
                      <a:endParaRPr lang="sr-Latn-RS" sz="800" dirty="0"/>
                    </a:p>
                  </a:txBody>
                  <a:tcPr anchor="ctr"/>
                </a:tc>
                <a:tc hMerge="1">
                  <a:txBody>
                    <a:bodyPr/>
                    <a:lstStyle/>
                    <a:p>
                      <a:endParaRPr lang="sr-Latn-RS"/>
                    </a:p>
                  </a:txBody>
                  <a:tcPr/>
                </a:tc>
                <a:tc>
                  <a:txBody>
                    <a:bodyPr/>
                    <a:lstStyle/>
                    <a:p>
                      <a:pPr algn="ctr"/>
                      <a:r>
                        <a:rPr lang="sr-Latn-RS" sz="800" b="0" dirty="0" smtClean="0"/>
                        <a:t>Solar PV</a:t>
                      </a:r>
                      <a:endParaRPr lang="sr-Latn-RS" sz="800" b="0" dirty="0"/>
                    </a:p>
                  </a:txBody>
                  <a:tcPr anchor="ctr"/>
                </a:tc>
                <a:tc>
                  <a:txBody>
                    <a:bodyPr/>
                    <a:lstStyle/>
                    <a:p>
                      <a:pPr algn="ctr"/>
                      <a:r>
                        <a:rPr lang="sr-Latn-RS" sz="800" b="0" dirty="0" smtClean="0"/>
                        <a:t>Vetar</a:t>
                      </a:r>
                      <a:endParaRPr lang="sr-Latn-RS" sz="800" b="0" dirty="0"/>
                    </a:p>
                  </a:txBody>
                  <a:tcPr anchor="ctr"/>
                </a:tc>
                <a:tc>
                  <a:txBody>
                    <a:bodyPr/>
                    <a:lstStyle/>
                    <a:p>
                      <a:pPr algn="ctr"/>
                      <a:r>
                        <a:rPr lang="sr-Latn-RS" sz="800" b="0" dirty="0" smtClean="0"/>
                        <a:t>Hidro</a:t>
                      </a:r>
                    </a:p>
                    <a:p>
                      <a:pPr algn="ctr"/>
                      <a:r>
                        <a:rPr lang="sr-Latn-RS" sz="800" b="0" dirty="0" smtClean="0"/>
                        <a:t>≤10 MW</a:t>
                      </a:r>
                      <a:endParaRPr lang="sr-Latn-RS" sz="800" b="0" dirty="0"/>
                    </a:p>
                  </a:txBody>
                  <a:tcPr anchor="ctr"/>
                </a:tc>
                <a:tc>
                  <a:txBody>
                    <a:bodyPr/>
                    <a:lstStyle/>
                    <a:p>
                      <a:pPr algn="ctr"/>
                      <a:r>
                        <a:rPr lang="sr-Latn-RS" sz="800" b="0" dirty="0" smtClean="0"/>
                        <a:t>Hidro</a:t>
                      </a:r>
                    </a:p>
                    <a:p>
                      <a:pPr algn="ctr"/>
                      <a:r>
                        <a:rPr lang="sr-Latn-RS" sz="800" b="0" dirty="0" smtClean="0"/>
                        <a:t>&gt;10</a:t>
                      </a:r>
                      <a:r>
                        <a:rPr lang="sr-Latn-RS" sz="800" b="0" baseline="0" dirty="0" smtClean="0"/>
                        <a:t> MW</a:t>
                      </a:r>
                      <a:endParaRPr lang="sr-Latn-RS" sz="800" b="0" dirty="0"/>
                    </a:p>
                  </a:txBody>
                  <a:tcPr anchor="ctr"/>
                </a:tc>
                <a:tc>
                  <a:txBody>
                    <a:bodyPr/>
                    <a:lstStyle/>
                    <a:p>
                      <a:pPr algn="ctr"/>
                      <a:r>
                        <a:rPr lang="sr-Latn-RS" sz="800" b="0" dirty="0" smtClean="0"/>
                        <a:t>RHE</a:t>
                      </a:r>
                      <a:endParaRPr lang="sr-Latn-RS" sz="800" b="0" dirty="0"/>
                    </a:p>
                  </a:txBody>
                  <a:tcPr anchor="ctr"/>
                </a:tc>
                <a:tc>
                  <a:txBody>
                    <a:bodyPr/>
                    <a:lstStyle/>
                    <a:p>
                      <a:pPr algn="ctr"/>
                      <a:r>
                        <a:rPr lang="sr-Latn-RS" sz="800" b="0" dirty="0" smtClean="0"/>
                        <a:t>Biomasa</a:t>
                      </a:r>
                      <a:endParaRPr lang="sr-Latn-RS" sz="800" b="0" dirty="0"/>
                    </a:p>
                  </a:txBody>
                  <a:tcPr anchor="ctr"/>
                </a:tc>
                <a:tc>
                  <a:txBody>
                    <a:bodyPr/>
                    <a:lstStyle/>
                    <a:p>
                      <a:pPr algn="ctr"/>
                      <a:r>
                        <a:rPr lang="sr-Latn-RS" sz="800" b="0" dirty="0" smtClean="0"/>
                        <a:t>Biogas</a:t>
                      </a:r>
                      <a:endParaRPr lang="sr-Latn-RS" sz="800" b="0" dirty="0"/>
                    </a:p>
                  </a:txBody>
                  <a:tcPr anchor="ctr"/>
                </a:tc>
                <a:tc>
                  <a:txBody>
                    <a:bodyPr/>
                    <a:lstStyle/>
                    <a:p>
                      <a:pPr algn="ctr"/>
                      <a:r>
                        <a:rPr lang="sr-Latn-RS" sz="800" b="0" dirty="0" smtClean="0"/>
                        <a:t>Otpad</a:t>
                      </a:r>
                      <a:endParaRPr lang="sr-Latn-RS" sz="800" b="0" dirty="0"/>
                    </a:p>
                  </a:txBody>
                  <a:tcPr anchor="ctr"/>
                </a:tc>
                <a:tc>
                  <a:txBody>
                    <a:bodyPr/>
                    <a:lstStyle/>
                    <a:p>
                      <a:pPr algn="ctr"/>
                      <a:r>
                        <a:rPr lang="sr-Latn-RS" sz="800" b="0" dirty="0" smtClean="0"/>
                        <a:t>Geo-termalna</a:t>
                      </a:r>
                      <a:endParaRPr lang="sr-Latn-RS" sz="800" b="0" dirty="0"/>
                    </a:p>
                  </a:txBody>
                  <a:tcPr anchor="ctr"/>
                </a:tc>
                <a:tc>
                  <a:txBody>
                    <a:bodyPr/>
                    <a:lstStyle/>
                    <a:p>
                      <a:pPr algn="ctr"/>
                      <a:r>
                        <a:rPr lang="sr-Latn-RS" sz="800" b="1" dirty="0" smtClean="0"/>
                        <a:t>Ukupno</a:t>
                      </a:r>
                      <a:endParaRPr lang="sr-Latn-RS" sz="800" b="1" dirty="0"/>
                    </a:p>
                  </a:txBody>
                  <a:tcPr anchor="ctr"/>
                </a:tc>
                <a:extLst>
                  <a:ext uri="{0D108BD9-81ED-4DB2-BD59-A6C34878D82A}">
                    <a16:rowId xmlns:a16="http://schemas.microsoft.com/office/drawing/2014/main" val="10000"/>
                  </a:ext>
                </a:extLst>
              </a:tr>
              <a:tr h="370840">
                <a:tc>
                  <a:txBody>
                    <a:bodyPr/>
                    <a:lstStyle/>
                    <a:p>
                      <a:pPr algn="ctr"/>
                      <a:r>
                        <a:rPr lang="sr-Latn-RS" sz="800" b="1" dirty="0" smtClean="0"/>
                        <a:t>2005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8,0</a:t>
                      </a:r>
                      <a:endParaRPr lang="sr-Latn-RS" sz="800" dirty="0"/>
                    </a:p>
                  </a:txBody>
                  <a:tcPr anchor="ctr"/>
                </a:tc>
                <a:tc>
                  <a:txBody>
                    <a:bodyPr/>
                    <a:lstStyle/>
                    <a:p>
                      <a:pPr algn="r"/>
                      <a:r>
                        <a:rPr lang="sr-Latn-RS" sz="800" dirty="0" smtClean="0"/>
                        <a:t>199,0</a:t>
                      </a:r>
                      <a:endParaRPr lang="sr-Latn-RS" sz="800" dirty="0"/>
                    </a:p>
                  </a:txBody>
                  <a:tcPr anchor="ctr"/>
                </a:tc>
                <a:tc>
                  <a:txBody>
                    <a:bodyPr/>
                    <a:lstStyle/>
                    <a:p>
                      <a:pPr algn="r"/>
                      <a:r>
                        <a:rPr lang="sr-Latn-RS" sz="800" dirty="0" smtClean="0"/>
                        <a:t>1.852,0</a:t>
                      </a:r>
                      <a:endParaRPr lang="sr-Latn-RS" sz="800" dirty="0"/>
                    </a:p>
                  </a:txBody>
                  <a:tcPr anchor="ctr"/>
                </a:tc>
                <a:tc>
                  <a:txBody>
                    <a:bodyPr/>
                    <a:lstStyle/>
                    <a:p>
                      <a:pPr algn="r"/>
                      <a:r>
                        <a:rPr lang="sr-Latn-RS" sz="800" dirty="0" smtClean="0"/>
                        <a:t>864,0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2.923,0</a:t>
                      </a:r>
                      <a:endParaRPr lang="sr-Latn-RS" sz="800" b="1" dirty="0"/>
                    </a:p>
                  </a:txBody>
                  <a:tcPr anchor="ctr"/>
                </a:tc>
                <a:extLst>
                  <a:ext uri="{0D108BD9-81ED-4DB2-BD59-A6C34878D82A}">
                    <a16:rowId xmlns:a16="http://schemas.microsoft.com/office/drawing/2014/main" val="10001"/>
                  </a:ext>
                </a:extLst>
              </a:tr>
              <a:tr h="370840">
                <a:tc rowSpan="2">
                  <a:txBody>
                    <a:bodyPr/>
                    <a:lstStyle/>
                    <a:p>
                      <a:pPr algn="ctr"/>
                      <a:r>
                        <a:rPr lang="sr-Latn-RS" sz="800" b="1" dirty="0" smtClean="0"/>
                        <a:t>2015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1.032,0</a:t>
                      </a:r>
                      <a:endParaRPr lang="sr-Latn-RS" sz="800" dirty="0"/>
                    </a:p>
                  </a:txBody>
                  <a:tcPr anchor="ctr"/>
                </a:tc>
                <a:tc>
                  <a:txBody>
                    <a:bodyPr/>
                    <a:lstStyle/>
                    <a:p>
                      <a:pPr algn="r"/>
                      <a:r>
                        <a:rPr lang="sr-Latn-RS" sz="800" dirty="0" smtClean="0"/>
                        <a:t>700,0</a:t>
                      </a:r>
                      <a:endParaRPr lang="sr-Latn-RS" sz="800" dirty="0"/>
                    </a:p>
                  </a:txBody>
                  <a:tcPr anchor="ctr"/>
                </a:tc>
                <a:tc>
                  <a:txBody>
                    <a:bodyPr/>
                    <a:lstStyle/>
                    <a:p>
                      <a:pPr algn="r"/>
                      <a:r>
                        <a:rPr lang="sr-Latn-RS" sz="800" dirty="0" smtClean="0"/>
                        <a:t>333,6</a:t>
                      </a:r>
                      <a:endParaRPr lang="sr-Latn-RS" sz="800" dirty="0"/>
                    </a:p>
                  </a:txBody>
                  <a:tcPr anchor="ctr"/>
                </a:tc>
                <a:tc>
                  <a:txBody>
                    <a:bodyPr/>
                    <a:lstStyle/>
                    <a:p>
                      <a:pPr algn="r"/>
                      <a:r>
                        <a:rPr lang="sr-Latn-RS" sz="800" dirty="0" smtClean="0"/>
                        <a:t>1.875,0</a:t>
                      </a:r>
                      <a:endParaRPr lang="sr-Latn-RS" sz="800" dirty="0"/>
                    </a:p>
                  </a:txBody>
                  <a:tcPr anchor="ctr"/>
                </a:tc>
                <a:tc>
                  <a:txBody>
                    <a:bodyPr/>
                    <a:lstStyle/>
                    <a:p>
                      <a:pPr algn="r"/>
                      <a:r>
                        <a:rPr lang="sr-Latn-RS" sz="800" dirty="0" smtClean="0"/>
                        <a:t>864,0</a:t>
                      </a:r>
                      <a:endParaRPr lang="sr-Latn-RS" sz="800" dirty="0"/>
                    </a:p>
                  </a:txBody>
                  <a:tcPr anchor="ctr"/>
                </a:tc>
                <a:tc>
                  <a:txBody>
                    <a:bodyPr/>
                    <a:lstStyle/>
                    <a:p>
                      <a:pPr algn="r"/>
                      <a:r>
                        <a:rPr lang="sr-Latn-RS" sz="800" dirty="0" smtClean="0"/>
                        <a:t>30,0</a:t>
                      </a:r>
                      <a:endParaRPr lang="sr-Latn-RS" sz="800" dirty="0"/>
                    </a:p>
                  </a:txBody>
                  <a:tcPr anchor="ctr"/>
                </a:tc>
                <a:tc>
                  <a:txBody>
                    <a:bodyPr/>
                    <a:lstStyle/>
                    <a:p>
                      <a:pPr algn="r"/>
                      <a:r>
                        <a:rPr lang="sr-Latn-RS" sz="800" dirty="0" smtClean="0"/>
                        <a:t>10,0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4.993,6</a:t>
                      </a:r>
                      <a:endParaRPr lang="sr-Latn-RS" sz="800" b="1" dirty="0"/>
                    </a:p>
                  </a:txBody>
                  <a:tcPr anchor="ctr"/>
                </a:tc>
                <a:extLst>
                  <a:ext uri="{0D108BD9-81ED-4DB2-BD59-A6C34878D82A}">
                    <a16:rowId xmlns:a16="http://schemas.microsoft.com/office/drawing/2014/main" val="10002"/>
                  </a:ext>
                </a:extLst>
              </a:tr>
              <a:tr h="370840">
                <a:tc vMerge="1">
                  <a:txBody>
                    <a:bodyPr/>
                    <a:lstStyle/>
                    <a:p>
                      <a:endParaRPr lang="sr-Latn-RS" sz="800" dirty="0"/>
                    </a:p>
                  </a:txBody>
                  <a:tcPr anchor="ctr"/>
                </a:tc>
                <a:tc>
                  <a:txBody>
                    <a:bodyPr/>
                    <a:lstStyle/>
                    <a:p>
                      <a:r>
                        <a:rPr lang="sr-Latn-RS" sz="800" dirty="0" err="1" smtClean="0"/>
                        <a:t>GWh</a:t>
                      </a:r>
                      <a:endParaRPr lang="sr-Latn-RS" sz="800" dirty="0"/>
                    </a:p>
                  </a:txBody>
                  <a:tcPr anchor="ctr"/>
                </a:tc>
                <a:tc>
                  <a:txBody>
                    <a:bodyPr/>
                    <a:lstStyle/>
                    <a:p>
                      <a:pPr algn="r"/>
                      <a:r>
                        <a:rPr lang="sr-Latn-RS" sz="800" dirty="0" smtClean="0"/>
                        <a:t>1.260,3</a:t>
                      </a:r>
                      <a:endParaRPr lang="sr-Latn-RS" sz="800" dirty="0"/>
                    </a:p>
                  </a:txBody>
                  <a:tcPr anchor="ctr"/>
                </a:tc>
                <a:tc>
                  <a:txBody>
                    <a:bodyPr/>
                    <a:lstStyle/>
                    <a:p>
                      <a:pPr algn="r"/>
                      <a:r>
                        <a:rPr lang="sr-Latn-RS" sz="800" dirty="0" smtClean="0"/>
                        <a:t>1.301,0</a:t>
                      </a:r>
                      <a:endParaRPr lang="sr-Latn-RS" sz="800" dirty="0"/>
                    </a:p>
                  </a:txBody>
                  <a:tcPr anchor="ctr"/>
                </a:tc>
                <a:tc>
                  <a:txBody>
                    <a:bodyPr/>
                    <a:lstStyle/>
                    <a:p>
                      <a:pPr algn="r"/>
                      <a:r>
                        <a:rPr lang="sr-Latn-RS" sz="800" dirty="0" smtClean="0"/>
                        <a:t>796,3</a:t>
                      </a:r>
                      <a:endParaRPr lang="sr-Latn-RS" sz="800" dirty="0"/>
                    </a:p>
                  </a:txBody>
                  <a:tcPr anchor="ctr"/>
                </a:tc>
                <a:tc>
                  <a:txBody>
                    <a:bodyPr/>
                    <a:lstStyle/>
                    <a:p>
                      <a:pPr algn="r"/>
                      <a:r>
                        <a:rPr lang="sr-Latn-RS" sz="800" dirty="0" smtClean="0"/>
                        <a:t>2.625,0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139,0</a:t>
                      </a:r>
                      <a:endParaRPr lang="sr-Latn-RS" sz="800" dirty="0"/>
                    </a:p>
                  </a:txBody>
                  <a:tcPr anchor="ctr"/>
                </a:tc>
                <a:tc>
                  <a:txBody>
                    <a:bodyPr/>
                    <a:lstStyle/>
                    <a:p>
                      <a:pPr algn="r"/>
                      <a:r>
                        <a:rPr lang="sr-Latn-RS" sz="800" dirty="0" smtClean="0"/>
                        <a:t>62,0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6.183,3</a:t>
                      </a:r>
                      <a:endParaRPr lang="sr-Latn-RS" sz="800" b="1" dirty="0"/>
                    </a:p>
                  </a:txBody>
                  <a:tcPr anchor="ctr"/>
                </a:tc>
                <a:extLst>
                  <a:ext uri="{0D108BD9-81ED-4DB2-BD59-A6C34878D82A}">
                    <a16:rowId xmlns:a16="http://schemas.microsoft.com/office/drawing/2014/main" val="10003"/>
                  </a:ext>
                </a:extLst>
              </a:tr>
              <a:tr h="370840">
                <a:tc>
                  <a:txBody>
                    <a:bodyPr/>
                    <a:lstStyle/>
                    <a:p>
                      <a:pPr algn="ctr"/>
                      <a:r>
                        <a:rPr lang="sr-Latn-RS" sz="800" b="1" dirty="0" smtClean="0"/>
                        <a:t>2020</a:t>
                      </a:r>
                    </a:p>
                    <a:p>
                      <a:pPr algn="ctr"/>
                      <a:r>
                        <a:rPr lang="sr-Latn-RS" sz="800" b="1" dirty="0" smtClean="0"/>
                        <a:t>(NREAP)</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303,0</a:t>
                      </a:r>
                      <a:endParaRPr lang="sr-Latn-RS" sz="800" dirty="0"/>
                    </a:p>
                  </a:txBody>
                  <a:tcPr anchor="ctr"/>
                </a:tc>
                <a:tc>
                  <a:txBody>
                    <a:bodyPr/>
                    <a:lstStyle/>
                    <a:p>
                      <a:pPr algn="r"/>
                      <a:r>
                        <a:rPr lang="sr-Latn-RS" sz="800" dirty="0" smtClean="0"/>
                        <a:t>1.440,0</a:t>
                      </a:r>
                      <a:endParaRPr lang="sr-Latn-RS" sz="800" dirty="0"/>
                    </a:p>
                  </a:txBody>
                  <a:tcPr anchor="ctr"/>
                </a:tc>
                <a:tc>
                  <a:txBody>
                    <a:bodyPr/>
                    <a:lstStyle/>
                    <a:p>
                      <a:pPr algn="r"/>
                      <a:r>
                        <a:rPr lang="sr-Latn-RS" sz="800" dirty="0" smtClean="0"/>
                        <a:t>322,0</a:t>
                      </a:r>
                      <a:endParaRPr lang="sr-Latn-RS" sz="800" dirty="0"/>
                    </a:p>
                  </a:txBody>
                  <a:tcPr anchor="ctr"/>
                </a:tc>
                <a:tc>
                  <a:txBody>
                    <a:bodyPr/>
                    <a:lstStyle/>
                    <a:p>
                      <a:pPr algn="r"/>
                      <a:r>
                        <a:rPr lang="sr-Latn-RS" sz="800" dirty="0" smtClean="0"/>
                        <a:t>2.102,0</a:t>
                      </a:r>
                      <a:endParaRPr lang="sr-Latn-RS" sz="800" dirty="0"/>
                    </a:p>
                  </a:txBody>
                  <a:tcPr anchor="ctr"/>
                </a:tc>
                <a:tc>
                  <a:txBody>
                    <a:bodyPr/>
                    <a:lstStyle/>
                    <a:p>
                      <a:pPr algn="r"/>
                      <a:r>
                        <a:rPr lang="sr-Latn-RS" sz="800" dirty="0" smtClean="0"/>
                        <a:t>864,0</a:t>
                      </a:r>
                      <a:endParaRPr lang="sr-Latn-RS" sz="800" dirty="0"/>
                    </a:p>
                  </a:txBody>
                  <a:tcPr anchor="ctr"/>
                </a:tc>
                <a:tc>
                  <a:txBody>
                    <a:bodyPr/>
                    <a:lstStyle/>
                    <a:p>
                      <a:pPr algn="r"/>
                      <a:r>
                        <a:rPr lang="sr-Latn-RS" sz="800" dirty="0" smtClean="0"/>
                        <a:t>93,0</a:t>
                      </a:r>
                      <a:endParaRPr lang="sr-Latn-RS" sz="800" dirty="0"/>
                    </a:p>
                  </a:txBody>
                  <a:tcPr anchor="ctr"/>
                </a:tc>
                <a:tc>
                  <a:txBody>
                    <a:bodyPr/>
                    <a:lstStyle/>
                    <a:p>
                      <a:pPr algn="r"/>
                      <a:r>
                        <a:rPr lang="sr-Latn-RS" sz="800" dirty="0" smtClean="0"/>
                        <a:t>65,0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5.189,0</a:t>
                      </a:r>
                      <a:endParaRPr lang="sr-Latn-RS" sz="800" b="1" dirty="0"/>
                    </a:p>
                  </a:txBody>
                  <a:tcPr anchor="ctr"/>
                </a:tc>
                <a:extLst>
                  <a:ext uri="{0D108BD9-81ED-4DB2-BD59-A6C34878D82A}">
                    <a16:rowId xmlns:a16="http://schemas.microsoft.com/office/drawing/2014/main" val="10004"/>
                  </a:ext>
                </a:extLst>
              </a:tr>
            </a:tbl>
          </a:graphicData>
        </a:graphic>
      </p:graphicFrame>
      <p:sp>
        <p:nvSpPr>
          <p:cNvPr id="18" name="TextBox 17"/>
          <p:cNvSpPr txBox="1"/>
          <p:nvPr/>
        </p:nvSpPr>
        <p:spPr>
          <a:xfrm>
            <a:off x="363339" y="6388180"/>
            <a:ext cx="335757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sp>
        <p:nvSpPr>
          <p:cNvPr id="19" name="TextBox 18"/>
          <p:cNvSpPr txBox="1"/>
          <p:nvPr/>
        </p:nvSpPr>
        <p:spPr>
          <a:xfrm>
            <a:off x="363339" y="1101002"/>
            <a:ext cx="4070438" cy="507831"/>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Bugarska poseduje značajan potencijal za solarne elektrane (6 GW) i </a:t>
            </a:r>
            <a:r>
              <a:rPr lang="sr-Latn-CS" sz="1100" b="1" i="1" dirty="0" err="1" smtClean="0">
                <a:solidFill>
                  <a:srgbClr val="009A44"/>
                </a:solidFill>
              </a:rPr>
              <a:t>vetroelektrane</a:t>
            </a:r>
            <a:r>
              <a:rPr lang="sr-Latn-CS" sz="1100" b="1" i="1" dirty="0" smtClean="0">
                <a:solidFill>
                  <a:srgbClr val="009A44"/>
                </a:solidFill>
              </a:rPr>
              <a:t> (1,8 – 17,9 GW). Postoji i značajan potencijal za biomasu. </a:t>
            </a:r>
            <a:endParaRPr lang="en-US" sz="1100" b="1" i="1" dirty="0" smtClean="0">
              <a:solidFill>
                <a:srgbClr val="009A44"/>
              </a:solidFill>
            </a:endParaRPr>
          </a:p>
        </p:txBody>
      </p:sp>
      <p:sp>
        <p:nvSpPr>
          <p:cNvPr id="21" name="TextBox 20"/>
          <p:cNvSpPr txBox="1"/>
          <p:nvPr/>
        </p:nvSpPr>
        <p:spPr>
          <a:xfrm>
            <a:off x="408136" y="3031262"/>
            <a:ext cx="8298286" cy="1379865"/>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chemeClr val="accent3">
                    <a:lumMod val="50000"/>
                  </a:schemeClr>
                </a:solidFill>
              </a:rPr>
              <a:t>Investicioni okvir:</a:t>
            </a:r>
          </a:p>
          <a:p>
            <a:pPr>
              <a:spcBef>
                <a:spcPts val="200"/>
              </a:spcBef>
              <a:buSzPct val="100000"/>
            </a:pPr>
            <a:r>
              <a:rPr lang="sr-Latn-RS" sz="1100" b="1" i="1" dirty="0" smtClean="0">
                <a:solidFill>
                  <a:schemeClr val="accent3">
                    <a:lumMod val="50000"/>
                  </a:schemeClr>
                </a:solidFill>
              </a:rPr>
              <a:t>Posle </a:t>
            </a:r>
            <a:r>
              <a:rPr lang="sr-Latn-RS" sz="1100" b="1" i="1" dirty="0" err="1" smtClean="0">
                <a:solidFill>
                  <a:schemeClr val="accent3">
                    <a:lumMod val="50000"/>
                  </a:schemeClr>
                </a:solidFill>
              </a:rPr>
              <a:t>peroda</a:t>
            </a:r>
            <a:r>
              <a:rPr lang="sr-Latn-RS" sz="1100" b="1" i="1" dirty="0" smtClean="0">
                <a:solidFill>
                  <a:schemeClr val="accent3">
                    <a:lumMod val="50000"/>
                  </a:schemeClr>
                </a:solidFill>
              </a:rPr>
              <a:t> atraktivnih podsticaja, posebno za solarne i </a:t>
            </a:r>
            <a:r>
              <a:rPr lang="sr-Latn-RS" sz="1100" b="1" i="1" dirty="0" err="1" smtClean="0">
                <a:solidFill>
                  <a:schemeClr val="accent3">
                    <a:lumMod val="50000"/>
                  </a:schemeClr>
                </a:solidFill>
              </a:rPr>
              <a:t>vetroelektrane</a:t>
            </a:r>
            <a:r>
              <a:rPr lang="sr-Latn-RS" sz="1100" b="1" i="1" dirty="0" smtClean="0">
                <a:solidFill>
                  <a:schemeClr val="accent3">
                    <a:lumMod val="50000"/>
                  </a:schemeClr>
                </a:solidFill>
              </a:rPr>
              <a:t>, podsticajni okvir je posle 2011. godine značajno sužen. Podsticajni period je za solarne elektrane redukovan sa 25 na 20 godina, dok je za </a:t>
            </a:r>
            <a:r>
              <a:rPr lang="sr-Latn-RS" sz="1100" b="1" i="1" dirty="0" err="1" smtClean="0">
                <a:solidFill>
                  <a:schemeClr val="accent3">
                    <a:lumMod val="50000"/>
                  </a:schemeClr>
                </a:solidFill>
              </a:rPr>
              <a:t>vetroelektrane</a:t>
            </a:r>
            <a:r>
              <a:rPr lang="sr-Latn-RS" sz="1100" b="1" i="1" dirty="0" smtClean="0">
                <a:solidFill>
                  <a:schemeClr val="accent3">
                    <a:lumMod val="50000"/>
                  </a:schemeClr>
                </a:solidFill>
              </a:rPr>
              <a:t> taj period smanjen sa 15 na 12 godina. Takođe, smanjene su FIT, sa jednogodišnjom revizijom, a 2014. su uvedeni i limiti na proizvodne sate za solarne i </a:t>
            </a:r>
            <a:r>
              <a:rPr lang="sr-Latn-RS" sz="1100" b="1" i="1" dirty="0" err="1" smtClean="0">
                <a:solidFill>
                  <a:schemeClr val="accent3">
                    <a:lumMod val="50000"/>
                  </a:schemeClr>
                </a:solidFill>
              </a:rPr>
              <a:t>vetroelektrane</a:t>
            </a:r>
            <a:r>
              <a:rPr lang="sr-Latn-RS" sz="1100" b="1" i="1" dirty="0" smtClean="0">
                <a:solidFill>
                  <a:schemeClr val="accent3">
                    <a:lumMod val="50000"/>
                  </a:schemeClr>
                </a:solidFill>
              </a:rPr>
              <a:t>. Takođe, uveden je i dodatni porez od 20% na mesečnom nivou, koji je kasnije proglašen neustavnim. Posle 2015. godine, vlada je ograničila podsticaje samo na biomasu i male elektrane do 30 </a:t>
            </a:r>
            <a:r>
              <a:rPr lang="sr-Latn-RS" sz="1100" b="1" i="1" dirty="0" err="1" smtClean="0">
                <a:solidFill>
                  <a:schemeClr val="accent3">
                    <a:lumMod val="50000"/>
                  </a:schemeClr>
                </a:solidFill>
              </a:rPr>
              <a:t>kW</a:t>
            </a:r>
            <a:r>
              <a:rPr lang="sr-Latn-RS" sz="1100" b="1" i="1" dirty="0" smtClean="0">
                <a:solidFill>
                  <a:schemeClr val="accent3">
                    <a:lumMod val="50000"/>
                  </a:schemeClr>
                </a:solidFill>
              </a:rPr>
              <a:t> u zgradama, u želji da ograniči cenu električne energije za domaćinstva.</a:t>
            </a:r>
            <a:endParaRPr lang="en-US" sz="1100" b="1" i="1" dirty="0" smtClean="0">
              <a:solidFill>
                <a:schemeClr val="accent3">
                  <a:lumMod val="50000"/>
                </a:schemeClr>
              </a:solidFill>
            </a:endParaRPr>
          </a:p>
        </p:txBody>
      </p:sp>
      <p:pic>
        <p:nvPicPr>
          <p:cNvPr id="13314" name="Picture 2" descr="Image result for bulgaria flag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1126" y="351051"/>
            <a:ext cx="965296" cy="57163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654879" y="2632889"/>
            <a:ext cx="4051543" cy="507831"/>
          </a:xfrm>
          <a:prstGeom prst="rect">
            <a:avLst/>
          </a:prstGeom>
          <a:solidFill>
            <a:schemeClr val="bg1"/>
          </a:solidFill>
          <a:ln>
            <a:solidFill>
              <a:schemeClr val="bg1"/>
            </a:solid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0" tIns="0" rIns="0" bIns="0" rtlCol="0">
            <a:spAutoFit/>
          </a:bodyPr>
          <a:lstStyle/>
          <a:p>
            <a:pPr>
              <a:spcBef>
                <a:spcPts val="200"/>
              </a:spcBef>
              <a:buSzPct val="100000"/>
            </a:pPr>
            <a:r>
              <a:rPr lang="sr-Latn-CS" sz="1100" i="1" dirty="0" smtClean="0">
                <a:solidFill>
                  <a:srgbClr val="C00000"/>
                </a:solidFill>
              </a:rPr>
              <a:t>Rast cena </a:t>
            </a:r>
            <a:r>
              <a:rPr lang="sr-Latn-CS" sz="1100" i="1" dirty="0" err="1" smtClean="0">
                <a:solidFill>
                  <a:srgbClr val="C00000"/>
                </a:solidFill>
              </a:rPr>
              <a:t>eletrične</a:t>
            </a:r>
            <a:r>
              <a:rPr lang="sr-Latn-CS" sz="1100" i="1" dirty="0" smtClean="0">
                <a:solidFill>
                  <a:srgbClr val="C00000"/>
                </a:solidFill>
              </a:rPr>
              <a:t> energije zbog takse za OIE od 14% je doveo do nezadovoljstva građana i pada vlade. Od 2012. investicije u OIE su praktično zamrle.</a:t>
            </a:r>
            <a:endParaRPr lang="en-US" sz="1100" i="1" dirty="0" smtClean="0">
              <a:solidFill>
                <a:srgbClr val="C00000"/>
              </a:solidFill>
            </a:endParaRPr>
          </a:p>
        </p:txBody>
      </p:sp>
    </p:spTree>
    <p:extLst>
      <p:ext uri="{BB962C8B-B14F-4D97-AF65-F5344CB8AC3E}">
        <p14:creationId xmlns:p14="http://schemas.microsoft.com/office/powerpoint/2010/main" val="21245989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Rumunija – status i perspektive</a:t>
            </a:r>
            <a:endParaRPr lang="nl-NL" dirty="0"/>
          </a:p>
        </p:txBody>
      </p:sp>
      <p:sp>
        <p:nvSpPr>
          <p:cNvPr id="53" name="TextBox 52"/>
          <p:cNvSpPr txBox="1"/>
          <p:nvPr/>
        </p:nvSpPr>
        <p:spPr>
          <a:xfrm>
            <a:off x="363339" y="1691128"/>
            <a:ext cx="4070438" cy="1041311"/>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CS" sz="1100" b="1" i="1" dirty="0" smtClean="0"/>
              <a:t>Investicioni bum koji je trajao do 2013. godine doveo je do velike ekspanzije OIE, uključivši i izgradnju najvećeg evropskog </a:t>
            </a:r>
            <a:r>
              <a:rPr lang="sr-Latn-CS" sz="1100" b="1" i="1" dirty="0" err="1" smtClean="0"/>
              <a:t>vetroparka</a:t>
            </a:r>
            <a:r>
              <a:rPr lang="sr-Latn-CS" sz="1100" b="1" i="1" dirty="0" smtClean="0"/>
              <a:t> od 600 MW (</a:t>
            </a:r>
            <a:r>
              <a:rPr lang="sr-Latn-RS" sz="1100" b="1" dirty="0" err="1" smtClean="0"/>
              <a:t>Fântânele-Cogealac</a:t>
            </a:r>
            <a:r>
              <a:rPr lang="sr-Latn-RS" sz="1100" b="1" dirty="0" smtClean="0"/>
              <a:t>)</a:t>
            </a:r>
            <a:endParaRPr lang="sr-Latn-CS" sz="1100" b="1" i="1" dirty="0" smtClean="0"/>
          </a:p>
          <a:p>
            <a:pPr marL="171450" indent="-171450">
              <a:spcBef>
                <a:spcPts val="200"/>
              </a:spcBef>
              <a:buSzPct val="100000"/>
              <a:buFont typeface="Arial" panose="020B0604020202020204" pitchFamily="34" charset="0"/>
              <a:buChar char="•"/>
            </a:pPr>
            <a:r>
              <a:rPr lang="sr-Latn-CS" sz="1100" b="1" i="1" dirty="0" smtClean="0"/>
              <a:t>U razvoju je i velika HE kapaciteta 1000 </a:t>
            </a:r>
            <a:r>
              <a:rPr lang="sr-Latn-CS" sz="1100" b="1" i="1" dirty="0"/>
              <a:t>MW (</a:t>
            </a:r>
            <a:r>
              <a:rPr lang="sr-Latn-CS" sz="1100" b="1" i="1" dirty="0" err="1" smtClean="0"/>
              <a:t>Tarniţa-Lăpuşteşti</a:t>
            </a:r>
            <a:r>
              <a:rPr lang="sr-Latn-CS" sz="1100" b="1" i="1" dirty="0" smtClean="0"/>
              <a:t>).</a:t>
            </a:r>
          </a:p>
        </p:txBody>
      </p:sp>
      <p:sp>
        <p:nvSpPr>
          <p:cNvPr id="58" name="Tagline"/>
          <p:cNvSpPr txBox="1"/>
          <p:nvPr/>
        </p:nvSpPr>
        <p:spPr>
          <a:xfrm>
            <a:off x="376238" y="657626"/>
            <a:ext cx="5712834"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Učešće obnovljivih izvora veće od ciljanih 24% za 2020. godinu</a:t>
            </a:r>
            <a:endParaRPr lang="en-US" sz="1400" b="1" i="1" dirty="0" smtClean="0"/>
          </a:p>
        </p:txBody>
      </p:sp>
      <p:graphicFrame>
        <p:nvGraphicFramePr>
          <p:cNvPr id="2" name="Table 1"/>
          <p:cNvGraphicFramePr>
            <a:graphicFrameLocks noGrp="1"/>
          </p:cNvGraphicFramePr>
          <p:nvPr>
            <p:extLst>
              <p:ext uri="{D42A27DB-BD31-4B8C-83A1-F6EECF244321}">
                <p14:modId xmlns:p14="http://schemas.microsoft.com/office/powerpoint/2010/main" val="341085940"/>
              </p:ext>
            </p:extLst>
          </p:nvPr>
        </p:nvGraphicFramePr>
        <p:xfrm>
          <a:off x="4655607" y="1131377"/>
          <a:ext cx="4050815" cy="1188720"/>
        </p:xfrm>
        <a:graphic>
          <a:graphicData uri="http://schemas.openxmlformats.org/drawingml/2006/table">
            <a:tbl>
              <a:tblPr firstRow="1" bandRow="1">
                <a:tableStyleId>{5C22544A-7EE6-4342-B048-85BDC9FD1C3A}</a:tableStyleId>
              </a:tblPr>
              <a:tblGrid>
                <a:gridCol w="1887311">
                  <a:extLst>
                    <a:ext uri="{9D8B030D-6E8A-4147-A177-3AD203B41FA5}">
                      <a16:colId xmlns:a16="http://schemas.microsoft.com/office/drawing/2014/main" val="20000"/>
                    </a:ext>
                  </a:extLst>
                </a:gridCol>
                <a:gridCol w="658657">
                  <a:extLst>
                    <a:ext uri="{9D8B030D-6E8A-4147-A177-3AD203B41FA5}">
                      <a16:colId xmlns:a16="http://schemas.microsoft.com/office/drawing/2014/main" val="20001"/>
                    </a:ext>
                  </a:extLst>
                </a:gridCol>
                <a:gridCol w="690113">
                  <a:extLst>
                    <a:ext uri="{9D8B030D-6E8A-4147-A177-3AD203B41FA5}">
                      <a16:colId xmlns:a16="http://schemas.microsoft.com/office/drawing/2014/main" val="20002"/>
                    </a:ext>
                  </a:extLst>
                </a:gridCol>
                <a:gridCol w="814734">
                  <a:extLst>
                    <a:ext uri="{9D8B030D-6E8A-4147-A177-3AD203B41FA5}">
                      <a16:colId xmlns:a16="http://schemas.microsoft.com/office/drawing/2014/main" val="20003"/>
                    </a:ext>
                  </a:extLst>
                </a:gridCol>
              </a:tblGrid>
              <a:tr h="379175">
                <a:tc>
                  <a:txBody>
                    <a:bodyPr/>
                    <a:lstStyle/>
                    <a:p>
                      <a:r>
                        <a:rPr lang="sr-Latn-RS" sz="1000" dirty="0" smtClean="0"/>
                        <a:t>Učešće OIE izraženo</a:t>
                      </a:r>
                      <a:r>
                        <a:rPr lang="sr-Latn-RS" sz="1000" baseline="0" dirty="0" smtClean="0"/>
                        <a:t> u procentima od</a:t>
                      </a:r>
                      <a:endParaRPr lang="sr-Latn-RS" sz="1000" dirty="0"/>
                    </a:p>
                  </a:txBody>
                  <a:tcPr anchor="ctr"/>
                </a:tc>
                <a:tc>
                  <a:txBody>
                    <a:bodyPr/>
                    <a:lstStyle/>
                    <a:p>
                      <a:pPr algn="ctr"/>
                      <a:r>
                        <a:rPr lang="sr-Latn-RS" sz="1000" dirty="0" smtClean="0"/>
                        <a:t>2009</a:t>
                      </a:r>
                      <a:endParaRPr lang="sr-Latn-RS" sz="1000" dirty="0"/>
                    </a:p>
                  </a:txBody>
                  <a:tcPr anchor="ctr"/>
                </a:tc>
                <a:tc>
                  <a:txBody>
                    <a:bodyPr/>
                    <a:lstStyle/>
                    <a:p>
                      <a:pPr algn="ctr"/>
                      <a:r>
                        <a:rPr lang="sr-Latn-RS" sz="1000" dirty="0" smtClean="0"/>
                        <a:t>2014</a:t>
                      </a:r>
                      <a:endParaRPr lang="sr-Latn-RS" sz="1000" dirty="0"/>
                    </a:p>
                  </a:txBody>
                  <a:tcPr anchor="ctr"/>
                </a:tc>
                <a:tc>
                  <a:txBody>
                    <a:bodyPr/>
                    <a:lstStyle/>
                    <a:p>
                      <a:pPr algn="ctr"/>
                      <a:r>
                        <a:rPr lang="sr-Latn-RS" sz="1000" dirty="0" smtClean="0"/>
                        <a:t>2020 (NREAP)</a:t>
                      </a:r>
                      <a:endParaRPr lang="sr-Latn-RS" sz="1000" dirty="0"/>
                    </a:p>
                  </a:txBody>
                  <a:tcPr anchor="ctr"/>
                </a:tc>
                <a:extLst>
                  <a:ext uri="{0D108BD9-81ED-4DB2-BD59-A6C34878D82A}">
                    <a16:rowId xmlns:a16="http://schemas.microsoft.com/office/drawing/2014/main" val="10000"/>
                  </a:ext>
                </a:extLst>
              </a:tr>
              <a:tr h="233338">
                <a:tc>
                  <a:txBody>
                    <a:bodyPr/>
                    <a:lstStyle/>
                    <a:p>
                      <a:r>
                        <a:rPr lang="sr-Latn-RS" sz="1000" dirty="0" smtClean="0"/>
                        <a:t>Ukupne potrošnje energije</a:t>
                      </a:r>
                      <a:endParaRPr lang="sr-Latn-RS" sz="1000" dirty="0"/>
                    </a:p>
                  </a:txBody>
                  <a:tcPr anchor="ctr"/>
                </a:tc>
                <a:tc>
                  <a:txBody>
                    <a:bodyPr/>
                    <a:lstStyle/>
                    <a:p>
                      <a:pPr algn="r"/>
                      <a:r>
                        <a:rPr lang="sr-Latn-RS" sz="1000" dirty="0" smtClean="0"/>
                        <a:t>17,8</a:t>
                      </a:r>
                      <a:endParaRPr lang="sr-Latn-RS" sz="1000" dirty="0"/>
                    </a:p>
                  </a:txBody>
                  <a:tcPr anchor="ctr"/>
                </a:tc>
                <a:tc>
                  <a:txBody>
                    <a:bodyPr/>
                    <a:lstStyle/>
                    <a:p>
                      <a:pPr algn="r"/>
                      <a:r>
                        <a:rPr lang="sr-Latn-RS" sz="1000" dirty="0" smtClean="0"/>
                        <a:t>24,9</a:t>
                      </a:r>
                      <a:endParaRPr lang="sr-Latn-RS" sz="1000" dirty="0"/>
                    </a:p>
                  </a:txBody>
                  <a:tcPr anchor="ctr"/>
                </a:tc>
                <a:tc>
                  <a:txBody>
                    <a:bodyPr/>
                    <a:lstStyle/>
                    <a:p>
                      <a:pPr algn="r"/>
                      <a:r>
                        <a:rPr lang="sr-Latn-RS" sz="1000" dirty="0" smtClean="0"/>
                        <a:t>24</a:t>
                      </a:r>
                      <a:endParaRPr lang="sr-Latn-RS" sz="1000" dirty="0"/>
                    </a:p>
                  </a:txBody>
                  <a:tcPr anchor="ctr"/>
                </a:tc>
                <a:extLst>
                  <a:ext uri="{0D108BD9-81ED-4DB2-BD59-A6C34878D82A}">
                    <a16:rowId xmlns:a16="http://schemas.microsoft.com/office/drawing/2014/main" val="10001"/>
                  </a:ext>
                </a:extLst>
              </a:tr>
              <a:tr h="307441">
                <a:tc>
                  <a:txBody>
                    <a:bodyPr/>
                    <a:lstStyle/>
                    <a:p>
                      <a:r>
                        <a:rPr lang="sr-Latn-RS" sz="1000" dirty="0" smtClean="0"/>
                        <a:t>Ukupne potrošnje električne energije</a:t>
                      </a:r>
                      <a:endParaRPr lang="sr-Latn-RS" sz="1000" dirty="0"/>
                    </a:p>
                  </a:txBody>
                  <a:tcPr anchor="ctr"/>
                </a:tc>
                <a:tc>
                  <a:txBody>
                    <a:bodyPr/>
                    <a:lstStyle/>
                    <a:p>
                      <a:pPr algn="r"/>
                      <a:r>
                        <a:rPr lang="sr-Latn-RS" sz="1000" dirty="0" smtClean="0"/>
                        <a:t>30,1</a:t>
                      </a:r>
                      <a:endParaRPr lang="sr-Latn-RS" sz="1000" dirty="0"/>
                    </a:p>
                  </a:txBody>
                  <a:tcPr anchor="ctr"/>
                </a:tc>
                <a:tc>
                  <a:txBody>
                    <a:bodyPr/>
                    <a:lstStyle/>
                    <a:p>
                      <a:pPr algn="r"/>
                      <a:r>
                        <a:rPr lang="sr-Latn-RS" sz="1000" dirty="0" smtClean="0"/>
                        <a:t>41,7</a:t>
                      </a:r>
                      <a:endParaRPr lang="sr-Latn-RS" sz="1000" dirty="0"/>
                    </a:p>
                  </a:txBody>
                  <a:tcPr anchor="ctr"/>
                </a:tc>
                <a:tc>
                  <a:txBody>
                    <a:bodyPr/>
                    <a:lstStyle/>
                    <a:p>
                      <a:pPr algn="r"/>
                      <a:r>
                        <a:rPr lang="sr-Latn-RS" sz="1000" dirty="0" smtClean="0"/>
                        <a:t>42,6</a:t>
                      </a:r>
                      <a:endParaRPr lang="sr-Latn-RS" sz="1000" dirty="0"/>
                    </a:p>
                  </a:txBody>
                  <a:tcPr anchor="ctr"/>
                </a:tc>
                <a:extLst>
                  <a:ext uri="{0D108BD9-81ED-4DB2-BD59-A6C34878D82A}">
                    <a16:rowId xmlns:a16="http://schemas.microsoft.com/office/drawing/2014/main" val="10002"/>
                  </a:ext>
                </a:extLst>
              </a:tr>
            </a:tbl>
          </a:graphicData>
        </a:graphic>
      </p:graphicFrame>
      <p:sp>
        <p:nvSpPr>
          <p:cNvPr id="16" name="TextBox 15"/>
          <p:cNvSpPr txBox="1"/>
          <p:nvPr/>
        </p:nvSpPr>
        <p:spPr>
          <a:xfrm>
            <a:off x="4654879" y="2344598"/>
            <a:ext cx="3357577"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55634023"/>
              </p:ext>
            </p:extLst>
          </p:nvPr>
        </p:nvGraphicFramePr>
        <p:xfrm>
          <a:off x="376238" y="4510333"/>
          <a:ext cx="8307236" cy="1854200"/>
        </p:xfrm>
        <a:graphic>
          <a:graphicData uri="http://schemas.openxmlformats.org/drawingml/2006/table">
            <a:tbl>
              <a:tblPr firstRow="1" bandRow="1">
                <a:tableStyleId>{5C22544A-7EE6-4342-B048-85BDC9FD1C3A}</a:tableStyleId>
              </a:tblPr>
              <a:tblGrid>
                <a:gridCol w="712330">
                  <a:extLst>
                    <a:ext uri="{9D8B030D-6E8A-4147-A177-3AD203B41FA5}">
                      <a16:colId xmlns:a16="http://schemas.microsoft.com/office/drawing/2014/main" val="20000"/>
                    </a:ext>
                  </a:extLst>
                </a:gridCol>
                <a:gridCol w="427397">
                  <a:extLst>
                    <a:ext uri="{9D8B030D-6E8A-4147-A177-3AD203B41FA5}">
                      <a16:colId xmlns:a16="http://schemas.microsoft.com/office/drawing/2014/main" val="20001"/>
                    </a:ext>
                  </a:extLst>
                </a:gridCol>
                <a:gridCol w="654597">
                  <a:extLst>
                    <a:ext uri="{9D8B030D-6E8A-4147-A177-3AD203B41FA5}">
                      <a16:colId xmlns:a16="http://schemas.microsoft.com/office/drawing/2014/main" val="20002"/>
                    </a:ext>
                  </a:extLst>
                </a:gridCol>
                <a:gridCol w="654597">
                  <a:extLst>
                    <a:ext uri="{9D8B030D-6E8A-4147-A177-3AD203B41FA5}">
                      <a16:colId xmlns:a16="http://schemas.microsoft.com/office/drawing/2014/main" val="20003"/>
                    </a:ext>
                  </a:extLst>
                </a:gridCol>
                <a:gridCol w="654597">
                  <a:extLst>
                    <a:ext uri="{9D8B030D-6E8A-4147-A177-3AD203B41FA5}">
                      <a16:colId xmlns:a16="http://schemas.microsoft.com/office/drawing/2014/main" val="20004"/>
                    </a:ext>
                  </a:extLst>
                </a:gridCol>
                <a:gridCol w="654597">
                  <a:extLst>
                    <a:ext uri="{9D8B030D-6E8A-4147-A177-3AD203B41FA5}">
                      <a16:colId xmlns:a16="http://schemas.microsoft.com/office/drawing/2014/main" val="20005"/>
                    </a:ext>
                  </a:extLst>
                </a:gridCol>
                <a:gridCol w="654597">
                  <a:extLst>
                    <a:ext uri="{9D8B030D-6E8A-4147-A177-3AD203B41FA5}">
                      <a16:colId xmlns:a16="http://schemas.microsoft.com/office/drawing/2014/main" val="20006"/>
                    </a:ext>
                  </a:extLst>
                </a:gridCol>
                <a:gridCol w="654597">
                  <a:extLst>
                    <a:ext uri="{9D8B030D-6E8A-4147-A177-3AD203B41FA5}">
                      <a16:colId xmlns:a16="http://schemas.microsoft.com/office/drawing/2014/main" val="20007"/>
                    </a:ext>
                  </a:extLst>
                </a:gridCol>
                <a:gridCol w="654597">
                  <a:extLst>
                    <a:ext uri="{9D8B030D-6E8A-4147-A177-3AD203B41FA5}">
                      <a16:colId xmlns:a16="http://schemas.microsoft.com/office/drawing/2014/main" val="20008"/>
                    </a:ext>
                  </a:extLst>
                </a:gridCol>
                <a:gridCol w="654597">
                  <a:extLst>
                    <a:ext uri="{9D8B030D-6E8A-4147-A177-3AD203B41FA5}">
                      <a16:colId xmlns:a16="http://schemas.microsoft.com/office/drawing/2014/main" val="20009"/>
                    </a:ext>
                  </a:extLst>
                </a:gridCol>
                <a:gridCol w="654597">
                  <a:extLst>
                    <a:ext uri="{9D8B030D-6E8A-4147-A177-3AD203B41FA5}">
                      <a16:colId xmlns:a16="http://schemas.microsoft.com/office/drawing/2014/main" val="20010"/>
                    </a:ext>
                  </a:extLst>
                </a:gridCol>
                <a:gridCol w="1276136">
                  <a:extLst>
                    <a:ext uri="{9D8B030D-6E8A-4147-A177-3AD203B41FA5}">
                      <a16:colId xmlns:a16="http://schemas.microsoft.com/office/drawing/2014/main" val="20011"/>
                    </a:ext>
                  </a:extLst>
                </a:gridCol>
              </a:tblGrid>
              <a:tr h="370840">
                <a:tc gridSpan="2">
                  <a:txBody>
                    <a:bodyPr/>
                    <a:lstStyle/>
                    <a:p>
                      <a:pPr algn="ctr"/>
                      <a:r>
                        <a:rPr lang="sr-Latn-RS" sz="800" dirty="0" smtClean="0"/>
                        <a:t>Vrsta</a:t>
                      </a:r>
                      <a:r>
                        <a:rPr lang="sr-Latn-RS" sz="800" baseline="0" dirty="0" smtClean="0"/>
                        <a:t> OIE</a:t>
                      </a:r>
                      <a:endParaRPr lang="sr-Latn-RS" sz="800" dirty="0"/>
                    </a:p>
                  </a:txBody>
                  <a:tcPr anchor="ctr"/>
                </a:tc>
                <a:tc hMerge="1">
                  <a:txBody>
                    <a:bodyPr/>
                    <a:lstStyle/>
                    <a:p>
                      <a:endParaRPr lang="sr-Latn-RS"/>
                    </a:p>
                  </a:txBody>
                  <a:tcPr/>
                </a:tc>
                <a:tc>
                  <a:txBody>
                    <a:bodyPr/>
                    <a:lstStyle/>
                    <a:p>
                      <a:pPr algn="ctr"/>
                      <a:r>
                        <a:rPr lang="sr-Latn-RS" sz="800" b="0" dirty="0" smtClean="0"/>
                        <a:t>Solar PV</a:t>
                      </a:r>
                      <a:endParaRPr lang="sr-Latn-RS" sz="800" b="0" dirty="0"/>
                    </a:p>
                  </a:txBody>
                  <a:tcPr anchor="ctr"/>
                </a:tc>
                <a:tc>
                  <a:txBody>
                    <a:bodyPr/>
                    <a:lstStyle/>
                    <a:p>
                      <a:pPr algn="ctr"/>
                      <a:r>
                        <a:rPr lang="sr-Latn-RS" sz="800" b="0" dirty="0" smtClean="0"/>
                        <a:t>Vetar</a:t>
                      </a:r>
                      <a:endParaRPr lang="sr-Latn-RS" sz="800" b="0" dirty="0"/>
                    </a:p>
                  </a:txBody>
                  <a:tcPr anchor="ctr"/>
                </a:tc>
                <a:tc>
                  <a:txBody>
                    <a:bodyPr/>
                    <a:lstStyle/>
                    <a:p>
                      <a:pPr algn="ctr"/>
                      <a:r>
                        <a:rPr lang="sr-Latn-RS" sz="800" b="0" dirty="0" smtClean="0"/>
                        <a:t>Hidro</a:t>
                      </a:r>
                    </a:p>
                    <a:p>
                      <a:pPr algn="ctr"/>
                      <a:r>
                        <a:rPr lang="sr-Latn-RS" sz="800" b="0" dirty="0" smtClean="0"/>
                        <a:t>≤10 MW</a:t>
                      </a:r>
                      <a:endParaRPr lang="sr-Latn-RS" sz="800" b="0" dirty="0"/>
                    </a:p>
                  </a:txBody>
                  <a:tcPr anchor="ctr"/>
                </a:tc>
                <a:tc>
                  <a:txBody>
                    <a:bodyPr/>
                    <a:lstStyle/>
                    <a:p>
                      <a:pPr algn="ctr"/>
                      <a:r>
                        <a:rPr lang="sr-Latn-RS" sz="800" b="0" dirty="0" smtClean="0"/>
                        <a:t>Hidro</a:t>
                      </a:r>
                    </a:p>
                    <a:p>
                      <a:pPr algn="ctr"/>
                      <a:r>
                        <a:rPr lang="sr-Latn-RS" sz="800" b="0" dirty="0" smtClean="0"/>
                        <a:t>&gt;10</a:t>
                      </a:r>
                      <a:r>
                        <a:rPr lang="sr-Latn-RS" sz="800" b="0" baseline="0" dirty="0" smtClean="0"/>
                        <a:t> MW</a:t>
                      </a:r>
                      <a:endParaRPr lang="sr-Latn-RS" sz="800" b="0" dirty="0"/>
                    </a:p>
                  </a:txBody>
                  <a:tcPr anchor="ctr"/>
                </a:tc>
                <a:tc>
                  <a:txBody>
                    <a:bodyPr/>
                    <a:lstStyle/>
                    <a:p>
                      <a:pPr algn="ctr"/>
                      <a:r>
                        <a:rPr lang="sr-Latn-RS" sz="800" b="0" dirty="0" smtClean="0"/>
                        <a:t>RHE</a:t>
                      </a:r>
                      <a:endParaRPr lang="sr-Latn-RS" sz="800" b="0" dirty="0"/>
                    </a:p>
                  </a:txBody>
                  <a:tcPr anchor="ctr"/>
                </a:tc>
                <a:tc>
                  <a:txBody>
                    <a:bodyPr/>
                    <a:lstStyle/>
                    <a:p>
                      <a:pPr algn="ctr"/>
                      <a:r>
                        <a:rPr lang="sr-Latn-RS" sz="800" b="0" dirty="0" smtClean="0"/>
                        <a:t>Biomasa</a:t>
                      </a:r>
                      <a:endParaRPr lang="sr-Latn-RS" sz="800" b="0" dirty="0"/>
                    </a:p>
                  </a:txBody>
                  <a:tcPr anchor="ctr"/>
                </a:tc>
                <a:tc>
                  <a:txBody>
                    <a:bodyPr/>
                    <a:lstStyle/>
                    <a:p>
                      <a:pPr algn="ctr"/>
                      <a:r>
                        <a:rPr lang="sr-Latn-RS" sz="800" b="0" dirty="0" smtClean="0"/>
                        <a:t>Biogas</a:t>
                      </a:r>
                      <a:endParaRPr lang="sr-Latn-RS" sz="800" b="0" dirty="0"/>
                    </a:p>
                  </a:txBody>
                  <a:tcPr anchor="ctr"/>
                </a:tc>
                <a:tc>
                  <a:txBody>
                    <a:bodyPr/>
                    <a:lstStyle/>
                    <a:p>
                      <a:pPr algn="ctr"/>
                      <a:r>
                        <a:rPr lang="sr-Latn-RS" sz="800" b="0" dirty="0" smtClean="0"/>
                        <a:t>Otpad</a:t>
                      </a:r>
                      <a:endParaRPr lang="sr-Latn-RS" sz="800" b="0" dirty="0"/>
                    </a:p>
                  </a:txBody>
                  <a:tcPr anchor="ctr"/>
                </a:tc>
                <a:tc>
                  <a:txBody>
                    <a:bodyPr/>
                    <a:lstStyle/>
                    <a:p>
                      <a:pPr algn="ctr"/>
                      <a:r>
                        <a:rPr lang="sr-Latn-RS" sz="800" b="0" dirty="0" smtClean="0"/>
                        <a:t>Geo-termalna</a:t>
                      </a:r>
                      <a:endParaRPr lang="sr-Latn-RS" sz="800" b="0" dirty="0"/>
                    </a:p>
                  </a:txBody>
                  <a:tcPr anchor="ctr"/>
                </a:tc>
                <a:tc>
                  <a:txBody>
                    <a:bodyPr/>
                    <a:lstStyle/>
                    <a:p>
                      <a:pPr algn="ctr"/>
                      <a:r>
                        <a:rPr lang="sr-Latn-RS" sz="800" b="1" dirty="0" smtClean="0"/>
                        <a:t>Ukupno</a:t>
                      </a:r>
                      <a:endParaRPr lang="sr-Latn-RS" sz="800" b="1" dirty="0"/>
                    </a:p>
                  </a:txBody>
                  <a:tcPr anchor="ctr"/>
                </a:tc>
                <a:extLst>
                  <a:ext uri="{0D108BD9-81ED-4DB2-BD59-A6C34878D82A}">
                    <a16:rowId xmlns:a16="http://schemas.microsoft.com/office/drawing/2014/main" val="10000"/>
                  </a:ext>
                </a:extLst>
              </a:tr>
              <a:tr h="370840">
                <a:tc>
                  <a:txBody>
                    <a:bodyPr/>
                    <a:lstStyle/>
                    <a:p>
                      <a:pPr algn="ctr"/>
                      <a:r>
                        <a:rPr lang="sr-Latn-RS" sz="800" b="1" dirty="0" smtClean="0"/>
                        <a:t>2005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1,3</a:t>
                      </a:r>
                      <a:endParaRPr lang="sr-Latn-RS" sz="800" dirty="0"/>
                    </a:p>
                  </a:txBody>
                  <a:tcPr anchor="ctr"/>
                </a:tc>
                <a:tc>
                  <a:txBody>
                    <a:bodyPr/>
                    <a:lstStyle/>
                    <a:p>
                      <a:pPr algn="r"/>
                      <a:r>
                        <a:rPr lang="sr-Latn-RS" sz="800" dirty="0" smtClean="0"/>
                        <a:t>325,0</a:t>
                      </a:r>
                      <a:endParaRPr lang="sr-Latn-RS" sz="800" dirty="0"/>
                    </a:p>
                  </a:txBody>
                  <a:tcPr anchor="ctr"/>
                </a:tc>
                <a:tc>
                  <a:txBody>
                    <a:bodyPr/>
                    <a:lstStyle/>
                    <a:p>
                      <a:pPr algn="r"/>
                      <a:r>
                        <a:rPr lang="sr-Latn-RS" sz="800" dirty="0" smtClean="0"/>
                        <a:t>5.964,0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6.290,3</a:t>
                      </a:r>
                      <a:endParaRPr lang="sr-Latn-RS" sz="800" b="1" dirty="0"/>
                    </a:p>
                  </a:txBody>
                  <a:tcPr anchor="ctr"/>
                </a:tc>
                <a:extLst>
                  <a:ext uri="{0D108BD9-81ED-4DB2-BD59-A6C34878D82A}">
                    <a16:rowId xmlns:a16="http://schemas.microsoft.com/office/drawing/2014/main" val="10001"/>
                  </a:ext>
                </a:extLst>
              </a:tr>
              <a:tr h="370840">
                <a:tc rowSpan="2">
                  <a:txBody>
                    <a:bodyPr/>
                    <a:lstStyle/>
                    <a:p>
                      <a:pPr algn="ctr"/>
                      <a:r>
                        <a:rPr lang="sr-Latn-RS" sz="800" b="1" dirty="0" smtClean="0"/>
                        <a:t>2015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1.301,0</a:t>
                      </a:r>
                      <a:endParaRPr lang="sr-Latn-RS" sz="800" dirty="0"/>
                    </a:p>
                  </a:txBody>
                  <a:tcPr anchor="ctr"/>
                </a:tc>
                <a:tc>
                  <a:txBody>
                    <a:bodyPr/>
                    <a:lstStyle/>
                    <a:p>
                      <a:pPr algn="r"/>
                      <a:r>
                        <a:rPr lang="sr-Latn-RS" sz="800" dirty="0" smtClean="0"/>
                        <a:t>3.244,0</a:t>
                      </a:r>
                      <a:endParaRPr lang="sr-Latn-RS" sz="800" dirty="0"/>
                    </a:p>
                  </a:txBody>
                  <a:tcPr anchor="ctr"/>
                </a:tc>
                <a:tc>
                  <a:txBody>
                    <a:bodyPr/>
                    <a:lstStyle/>
                    <a:p>
                      <a:pPr algn="r"/>
                      <a:r>
                        <a:rPr lang="sr-Latn-RS" sz="800" dirty="0" smtClean="0"/>
                        <a:t>509,0</a:t>
                      </a:r>
                      <a:endParaRPr lang="sr-Latn-RS" sz="800" dirty="0"/>
                    </a:p>
                  </a:txBody>
                  <a:tcPr anchor="ctr"/>
                </a:tc>
                <a:tc>
                  <a:txBody>
                    <a:bodyPr/>
                    <a:lstStyle/>
                    <a:p>
                      <a:pPr algn="r"/>
                      <a:r>
                        <a:rPr lang="sr-Latn-RS" sz="800" dirty="0" smtClean="0"/>
                        <a:t>5.747,0</a:t>
                      </a:r>
                      <a:endParaRPr lang="sr-Latn-RS" sz="800" dirty="0"/>
                    </a:p>
                  </a:txBody>
                  <a:tcPr anchor="ctr"/>
                </a:tc>
                <a:tc>
                  <a:txBody>
                    <a:bodyPr/>
                    <a:lstStyle/>
                    <a:p>
                      <a:pPr algn="r"/>
                      <a:r>
                        <a:rPr lang="sr-Latn-RS" sz="800" dirty="0" smtClean="0"/>
                        <a:t>357,0</a:t>
                      </a:r>
                      <a:endParaRPr lang="sr-Latn-RS" sz="800" dirty="0"/>
                    </a:p>
                  </a:txBody>
                  <a:tcPr anchor="ctr"/>
                </a:tc>
                <a:tc>
                  <a:txBody>
                    <a:bodyPr/>
                    <a:lstStyle/>
                    <a:p>
                      <a:pPr algn="r"/>
                      <a:r>
                        <a:rPr lang="sr-Latn-RS" sz="800" dirty="0" smtClean="0"/>
                        <a:t>104,3</a:t>
                      </a:r>
                      <a:endParaRPr lang="sr-Latn-RS" sz="800" dirty="0"/>
                    </a:p>
                  </a:txBody>
                  <a:tcPr anchor="ctr"/>
                </a:tc>
                <a:tc>
                  <a:txBody>
                    <a:bodyPr/>
                    <a:lstStyle/>
                    <a:p>
                      <a:pPr algn="r"/>
                      <a:r>
                        <a:rPr lang="sr-Latn-RS" sz="800" dirty="0" smtClean="0"/>
                        <a:t>15,0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0,1</a:t>
                      </a:r>
                      <a:endParaRPr lang="sr-Latn-RS" sz="800" dirty="0"/>
                    </a:p>
                  </a:txBody>
                  <a:tcPr anchor="ctr"/>
                </a:tc>
                <a:tc>
                  <a:txBody>
                    <a:bodyPr/>
                    <a:lstStyle/>
                    <a:p>
                      <a:pPr algn="r"/>
                      <a:r>
                        <a:rPr lang="sr-Latn-RS" sz="800" b="1" dirty="0" smtClean="0"/>
                        <a:t>11.277,4</a:t>
                      </a:r>
                      <a:endParaRPr lang="sr-Latn-RS" sz="800" b="1" dirty="0"/>
                    </a:p>
                  </a:txBody>
                  <a:tcPr anchor="ctr"/>
                </a:tc>
                <a:extLst>
                  <a:ext uri="{0D108BD9-81ED-4DB2-BD59-A6C34878D82A}">
                    <a16:rowId xmlns:a16="http://schemas.microsoft.com/office/drawing/2014/main" val="10002"/>
                  </a:ext>
                </a:extLst>
              </a:tr>
              <a:tr h="370840">
                <a:tc vMerge="1">
                  <a:txBody>
                    <a:bodyPr/>
                    <a:lstStyle/>
                    <a:p>
                      <a:endParaRPr lang="sr-Latn-RS" sz="800" dirty="0"/>
                    </a:p>
                  </a:txBody>
                  <a:tcPr anchor="ctr"/>
                </a:tc>
                <a:tc>
                  <a:txBody>
                    <a:bodyPr/>
                    <a:lstStyle/>
                    <a:p>
                      <a:r>
                        <a:rPr lang="sr-Latn-RS" sz="800" dirty="0" err="1" smtClean="0"/>
                        <a:t>GWh</a:t>
                      </a:r>
                      <a:endParaRPr lang="sr-Latn-RS" sz="800" dirty="0"/>
                    </a:p>
                  </a:txBody>
                  <a:tcPr anchor="ctr"/>
                </a:tc>
                <a:tc>
                  <a:txBody>
                    <a:bodyPr/>
                    <a:lstStyle/>
                    <a:p>
                      <a:pPr algn="r"/>
                      <a:r>
                        <a:rPr lang="sr-Latn-RS" sz="800" dirty="0" smtClean="0"/>
                        <a:t>1.626,0</a:t>
                      </a:r>
                      <a:endParaRPr lang="sr-Latn-RS" sz="800" dirty="0"/>
                    </a:p>
                  </a:txBody>
                  <a:tcPr anchor="ctr"/>
                </a:tc>
                <a:tc>
                  <a:txBody>
                    <a:bodyPr/>
                    <a:lstStyle/>
                    <a:p>
                      <a:pPr algn="r"/>
                      <a:r>
                        <a:rPr lang="sr-Latn-RS" sz="800" dirty="0" smtClean="0"/>
                        <a:t>5.958,0</a:t>
                      </a:r>
                      <a:endParaRPr lang="sr-Latn-RS" sz="800" dirty="0"/>
                    </a:p>
                  </a:txBody>
                  <a:tcPr anchor="ctr"/>
                </a:tc>
                <a:tc>
                  <a:txBody>
                    <a:bodyPr/>
                    <a:lstStyle/>
                    <a:p>
                      <a:pPr algn="r"/>
                      <a:r>
                        <a:rPr lang="sr-Latn-RS" sz="800" dirty="0" smtClean="0"/>
                        <a:t>844,0</a:t>
                      </a:r>
                      <a:endParaRPr lang="sr-Latn-RS" sz="800" dirty="0"/>
                    </a:p>
                  </a:txBody>
                  <a:tcPr anchor="ctr"/>
                </a:tc>
                <a:tc>
                  <a:txBody>
                    <a:bodyPr/>
                    <a:lstStyle/>
                    <a:p>
                      <a:pPr algn="r"/>
                      <a:r>
                        <a:rPr lang="sr-Latn-RS" sz="800" dirty="0" smtClean="0"/>
                        <a:t>13.172,0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599,4</a:t>
                      </a:r>
                      <a:endParaRPr lang="sr-Latn-RS" sz="800" dirty="0"/>
                    </a:p>
                  </a:txBody>
                  <a:tcPr anchor="ctr"/>
                </a:tc>
                <a:tc>
                  <a:txBody>
                    <a:bodyPr/>
                    <a:lstStyle/>
                    <a:p>
                      <a:pPr algn="r"/>
                      <a:r>
                        <a:rPr lang="sr-Latn-RS" sz="800" dirty="0" smtClean="0"/>
                        <a:t>51,0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b="1" dirty="0" smtClean="0"/>
                        <a:t>24.350,7</a:t>
                      </a:r>
                      <a:endParaRPr lang="sr-Latn-RS" sz="800" b="1" dirty="0"/>
                    </a:p>
                  </a:txBody>
                  <a:tcPr anchor="ctr"/>
                </a:tc>
                <a:extLst>
                  <a:ext uri="{0D108BD9-81ED-4DB2-BD59-A6C34878D82A}">
                    <a16:rowId xmlns:a16="http://schemas.microsoft.com/office/drawing/2014/main" val="10003"/>
                  </a:ext>
                </a:extLst>
              </a:tr>
              <a:tr h="370840">
                <a:tc>
                  <a:txBody>
                    <a:bodyPr/>
                    <a:lstStyle/>
                    <a:p>
                      <a:pPr algn="ctr"/>
                      <a:r>
                        <a:rPr lang="sr-Latn-RS" sz="800" b="1" dirty="0" smtClean="0"/>
                        <a:t>2020</a:t>
                      </a:r>
                    </a:p>
                    <a:p>
                      <a:pPr algn="ctr"/>
                      <a:r>
                        <a:rPr lang="sr-Latn-RS" sz="800" b="1" dirty="0" smtClean="0"/>
                        <a:t>(NREAP)</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260,0</a:t>
                      </a:r>
                      <a:endParaRPr lang="sr-Latn-RS" sz="800" dirty="0"/>
                    </a:p>
                  </a:txBody>
                  <a:tcPr anchor="ctr"/>
                </a:tc>
                <a:tc>
                  <a:txBody>
                    <a:bodyPr/>
                    <a:lstStyle/>
                    <a:p>
                      <a:pPr algn="r"/>
                      <a:r>
                        <a:rPr lang="sr-Latn-RS" sz="800" dirty="0" smtClean="0"/>
                        <a:t>4.000,0</a:t>
                      </a:r>
                      <a:endParaRPr lang="sr-Latn-RS" sz="800" dirty="0"/>
                    </a:p>
                  </a:txBody>
                  <a:tcPr anchor="ctr"/>
                </a:tc>
                <a:tc>
                  <a:txBody>
                    <a:bodyPr/>
                    <a:lstStyle/>
                    <a:p>
                      <a:pPr algn="r"/>
                      <a:r>
                        <a:rPr lang="sr-Latn-RS" sz="800" dirty="0" smtClean="0"/>
                        <a:t>729,0</a:t>
                      </a:r>
                      <a:endParaRPr lang="sr-Latn-RS" sz="800" dirty="0"/>
                    </a:p>
                  </a:txBody>
                  <a:tcPr anchor="ctr"/>
                </a:tc>
                <a:tc>
                  <a:txBody>
                    <a:bodyPr/>
                    <a:lstStyle/>
                    <a:p>
                      <a:pPr algn="r"/>
                      <a:r>
                        <a:rPr lang="sr-Latn-RS" sz="800" dirty="0" smtClean="0"/>
                        <a:t>7.000,0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405,0</a:t>
                      </a:r>
                      <a:endParaRPr lang="sr-Latn-RS" sz="800" dirty="0"/>
                    </a:p>
                  </a:txBody>
                  <a:tcPr anchor="ctr"/>
                </a:tc>
                <a:tc>
                  <a:txBody>
                    <a:bodyPr/>
                    <a:lstStyle/>
                    <a:p>
                      <a:pPr algn="r"/>
                      <a:r>
                        <a:rPr lang="sr-Latn-RS" sz="800" dirty="0" smtClean="0"/>
                        <a:t>195,0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12.589,0</a:t>
                      </a:r>
                      <a:endParaRPr lang="sr-Latn-RS" sz="800" b="1" dirty="0"/>
                    </a:p>
                  </a:txBody>
                  <a:tcPr anchor="ctr"/>
                </a:tc>
                <a:extLst>
                  <a:ext uri="{0D108BD9-81ED-4DB2-BD59-A6C34878D82A}">
                    <a16:rowId xmlns:a16="http://schemas.microsoft.com/office/drawing/2014/main" val="10004"/>
                  </a:ext>
                </a:extLst>
              </a:tr>
            </a:tbl>
          </a:graphicData>
        </a:graphic>
      </p:graphicFrame>
      <p:sp>
        <p:nvSpPr>
          <p:cNvPr id="18" name="TextBox 17"/>
          <p:cNvSpPr txBox="1"/>
          <p:nvPr/>
        </p:nvSpPr>
        <p:spPr>
          <a:xfrm>
            <a:off x="363339" y="6388180"/>
            <a:ext cx="335757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sp>
        <p:nvSpPr>
          <p:cNvPr id="19" name="TextBox 18"/>
          <p:cNvSpPr txBox="1"/>
          <p:nvPr/>
        </p:nvSpPr>
        <p:spPr>
          <a:xfrm>
            <a:off x="363339" y="1101002"/>
            <a:ext cx="4070438" cy="507831"/>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Rumunija poseduje najveći potencijal na Balkanu za solarne elektrane (16,9 GW) i ogroman potencijal za </a:t>
            </a:r>
            <a:r>
              <a:rPr lang="sr-Latn-CS" sz="1100" b="1" i="1" dirty="0" err="1" smtClean="0">
                <a:solidFill>
                  <a:srgbClr val="009A44"/>
                </a:solidFill>
              </a:rPr>
              <a:t>vetroelektrane</a:t>
            </a:r>
            <a:r>
              <a:rPr lang="sr-Latn-CS" sz="1100" b="1" i="1" dirty="0" smtClean="0">
                <a:solidFill>
                  <a:srgbClr val="009A44"/>
                </a:solidFill>
              </a:rPr>
              <a:t> (84 GW). </a:t>
            </a:r>
            <a:endParaRPr lang="en-US" sz="1100" b="1" i="1" dirty="0" smtClean="0">
              <a:solidFill>
                <a:srgbClr val="009A44"/>
              </a:solidFill>
            </a:endParaRPr>
          </a:p>
        </p:txBody>
      </p:sp>
      <p:sp>
        <p:nvSpPr>
          <p:cNvPr id="21" name="TextBox 20"/>
          <p:cNvSpPr txBox="1"/>
          <p:nvPr/>
        </p:nvSpPr>
        <p:spPr>
          <a:xfrm>
            <a:off x="363339" y="2816262"/>
            <a:ext cx="8298286" cy="1574790"/>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chemeClr val="accent3">
                    <a:lumMod val="50000"/>
                  </a:schemeClr>
                </a:solidFill>
              </a:rPr>
              <a:t>Investicioni okvir:</a:t>
            </a:r>
          </a:p>
          <a:p>
            <a:pPr>
              <a:spcBef>
                <a:spcPts val="200"/>
              </a:spcBef>
              <a:buSzPct val="100000"/>
            </a:pPr>
            <a:r>
              <a:rPr lang="sr-Latn-RS" sz="1100" b="1" i="1" dirty="0" smtClean="0">
                <a:solidFill>
                  <a:schemeClr val="accent3">
                    <a:lumMod val="50000"/>
                  </a:schemeClr>
                </a:solidFill>
              </a:rPr>
              <a:t>Podsticajne šeme u obliku sistema kvota i trgovine zelenim sertifikatima su uvedene još 2004. godine i postale operativne 2010. godine. Garantovan pristup dat je svim OIE koji su se kvalifikovali za zelene sertifikate.</a:t>
            </a:r>
          </a:p>
          <a:p>
            <a:pPr>
              <a:spcBef>
                <a:spcPts val="200"/>
              </a:spcBef>
              <a:buSzPct val="100000"/>
            </a:pPr>
            <a:r>
              <a:rPr lang="sr-Latn-RS" sz="1100" b="1" i="1" dirty="0" smtClean="0">
                <a:solidFill>
                  <a:schemeClr val="accent3">
                    <a:lumMod val="50000"/>
                  </a:schemeClr>
                </a:solidFill>
              </a:rPr>
              <a:t>Kao konsekvenca neočekivanog investicionog ciklusa u solarnim i </a:t>
            </a:r>
            <a:r>
              <a:rPr lang="sr-Latn-RS" sz="1100" b="1" i="1" dirty="0" err="1" smtClean="0">
                <a:solidFill>
                  <a:schemeClr val="accent3">
                    <a:lumMod val="50000"/>
                  </a:schemeClr>
                </a:solidFill>
              </a:rPr>
              <a:t>vetroelektranama</a:t>
            </a:r>
            <a:r>
              <a:rPr lang="sr-Latn-RS" sz="1100" b="1" i="1" dirty="0" smtClean="0">
                <a:solidFill>
                  <a:schemeClr val="accent3">
                    <a:lumMod val="50000"/>
                  </a:schemeClr>
                </a:solidFill>
              </a:rPr>
              <a:t>, došlo je do smanjenja kvota, što je za posledicu imalo značajno smanjen zahtev za zelenim sertifikatima i samim tim i do smanjenja profita investitora. Pored toga nekoliko zakonskih reformi u oblasti OIE su dovele do značajnog smanjenja ekonomske </a:t>
            </a:r>
            <a:r>
              <a:rPr lang="sr-Latn-RS" sz="1100" b="1" i="1" dirty="0" err="1" smtClean="0">
                <a:solidFill>
                  <a:schemeClr val="accent3">
                    <a:lumMod val="50000"/>
                  </a:schemeClr>
                </a:solidFill>
              </a:rPr>
              <a:t>isplativosti</a:t>
            </a:r>
            <a:r>
              <a:rPr lang="sr-Latn-RS" sz="1100" b="1" i="1" dirty="0" smtClean="0">
                <a:solidFill>
                  <a:schemeClr val="accent3">
                    <a:lumMod val="50000"/>
                  </a:schemeClr>
                </a:solidFill>
              </a:rPr>
              <a:t> projekata iz oblasti OIE, što je dovelo do odustajanja investitora.</a:t>
            </a:r>
            <a:endParaRPr lang="en-US" sz="1100" b="1" i="1" dirty="0" smtClean="0">
              <a:solidFill>
                <a:schemeClr val="accent3">
                  <a:lumMod val="50000"/>
                </a:schemeClr>
              </a:solidFill>
            </a:endParaRPr>
          </a:p>
        </p:txBody>
      </p:sp>
      <p:pic>
        <p:nvPicPr>
          <p:cNvPr id="15" name="Picture 14"/>
          <p:cNvPicPr>
            <a:picLocks noChangeAspect="1"/>
          </p:cNvPicPr>
          <p:nvPr/>
        </p:nvPicPr>
        <p:blipFill>
          <a:blip r:embed="rId3"/>
          <a:stretch>
            <a:fillRect/>
          </a:stretch>
        </p:blipFill>
        <p:spPr>
          <a:xfrm>
            <a:off x="7797452" y="317499"/>
            <a:ext cx="908970" cy="60582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3323960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Srbija – status i perspektive I</a:t>
            </a:r>
            <a:endParaRPr lang="nl-NL" dirty="0"/>
          </a:p>
        </p:txBody>
      </p:sp>
      <p:sp>
        <p:nvSpPr>
          <p:cNvPr id="53" name="TextBox 52"/>
          <p:cNvSpPr txBox="1"/>
          <p:nvPr/>
        </p:nvSpPr>
        <p:spPr>
          <a:xfrm>
            <a:off x="376238" y="1789407"/>
            <a:ext cx="4174980" cy="1041311"/>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RS" sz="1100" b="1" i="1" dirty="0" smtClean="0"/>
              <a:t>Prethodni PPA nije bio dovoljno siguran za investitore, jer se zaključivao tek po izgradnji OIE, pa stoga nije bilo velike ekspanzije u pogledu izgradnje OIE.</a:t>
            </a:r>
            <a:endParaRPr lang="sr-Latn-CS" sz="1100" b="1" i="1" dirty="0" smtClean="0"/>
          </a:p>
          <a:p>
            <a:pPr marL="171450" indent="-171450">
              <a:spcBef>
                <a:spcPts val="200"/>
              </a:spcBef>
              <a:buSzPct val="100000"/>
              <a:buFont typeface="Arial" panose="020B0604020202020204" pitchFamily="34" charset="0"/>
              <a:buChar char="•"/>
            </a:pPr>
            <a:r>
              <a:rPr lang="sr-Latn-CS" sz="1100" b="1" i="1" dirty="0" smtClean="0"/>
              <a:t>Malim kvotama za solarne elektrane ograničena je njihova izgradnja.</a:t>
            </a:r>
          </a:p>
        </p:txBody>
      </p:sp>
      <p:sp>
        <p:nvSpPr>
          <p:cNvPr id="58" name="Tagline"/>
          <p:cNvSpPr txBox="1"/>
          <p:nvPr/>
        </p:nvSpPr>
        <p:spPr>
          <a:xfrm>
            <a:off x="376238" y="657625"/>
            <a:ext cx="6066126"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Učešće obnovljivih izvora </a:t>
            </a:r>
            <a:r>
              <a:rPr lang="sr-Latn-CS" sz="1400" b="1" i="1" dirty="0" smtClean="0"/>
              <a:t>manje</a:t>
            </a:r>
            <a:r>
              <a:rPr lang="sr-Latn-CS" sz="1400" i="1" dirty="0" smtClean="0"/>
              <a:t> od ciljanih 27% za 2020. godinu</a:t>
            </a:r>
            <a:endParaRPr lang="en-US" sz="1400" b="1" i="1" dirty="0" smtClean="0"/>
          </a:p>
        </p:txBody>
      </p:sp>
      <p:graphicFrame>
        <p:nvGraphicFramePr>
          <p:cNvPr id="2" name="Table 1"/>
          <p:cNvGraphicFramePr>
            <a:graphicFrameLocks noGrp="1"/>
          </p:cNvGraphicFramePr>
          <p:nvPr>
            <p:extLst>
              <p:ext uri="{D42A27DB-BD31-4B8C-83A1-F6EECF244321}">
                <p14:modId xmlns:p14="http://schemas.microsoft.com/office/powerpoint/2010/main" val="667554951"/>
              </p:ext>
            </p:extLst>
          </p:nvPr>
        </p:nvGraphicFramePr>
        <p:xfrm>
          <a:off x="4655607" y="1131377"/>
          <a:ext cx="4050815" cy="1188720"/>
        </p:xfrm>
        <a:graphic>
          <a:graphicData uri="http://schemas.openxmlformats.org/drawingml/2006/table">
            <a:tbl>
              <a:tblPr firstRow="1" bandRow="1">
                <a:tableStyleId>{5C22544A-7EE6-4342-B048-85BDC9FD1C3A}</a:tableStyleId>
              </a:tblPr>
              <a:tblGrid>
                <a:gridCol w="1887311">
                  <a:extLst>
                    <a:ext uri="{9D8B030D-6E8A-4147-A177-3AD203B41FA5}">
                      <a16:colId xmlns:a16="http://schemas.microsoft.com/office/drawing/2014/main" val="20000"/>
                    </a:ext>
                  </a:extLst>
                </a:gridCol>
                <a:gridCol w="658657">
                  <a:extLst>
                    <a:ext uri="{9D8B030D-6E8A-4147-A177-3AD203B41FA5}">
                      <a16:colId xmlns:a16="http://schemas.microsoft.com/office/drawing/2014/main" val="20001"/>
                    </a:ext>
                  </a:extLst>
                </a:gridCol>
                <a:gridCol w="690113">
                  <a:extLst>
                    <a:ext uri="{9D8B030D-6E8A-4147-A177-3AD203B41FA5}">
                      <a16:colId xmlns:a16="http://schemas.microsoft.com/office/drawing/2014/main" val="20002"/>
                    </a:ext>
                  </a:extLst>
                </a:gridCol>
                <a:gridCol w="814734">
                  <a:extLst>
                    <a:ext uri="{9D8B030D-6E8A-4147-A177-3AD203B41FA5}">
                      <a16:colId xmlns:a16="http://schemas.microsoft.com/office/drawing/2014/main" val="20003"/>
                    </a:ext>
                  </a:extLst>
                </a:gridCol>
              </a:tblGrid>
              <a:tr h="379175">
                <a:tc>
                  <a:txBody>
                    <a:bodyPr/>
                    <a:lstStyle/>
                    <a:p>
                      <a:r>
                        <a:rPr lang="sr-Latn-RS" sz="1000" dirty="0" smtClean="0"/>
                        <a:t>Učešće OIE izraženo</a:t>
                      </a:r>
                      <a:r>
                        <a:rPr lang="sr-Latn-RS" sz="1000" baseline="0" dirty="0" smtClean="0"/>
                        <a:t> u procentima od</a:t>
                      </a:r>
                      <a:endParaRPr lang="sr-Latn-RS" sz="1000" dirty="0"/>
                    </a:p>
                  </a:txBody>
                  <a:tcPr anchor="ctr"/>
                </a:tc>
                <a:tc>
                  <a:txBody>
                    <a:bodyPr/>
                    <a:lstStyle/>
                    <a:p>
                      <a:pPr algn="ctr"/>
                      <a:r>
                        <a:rPr lang="sr-Latn-RS" sz="1000" dirty="0" smtClean="0"/>
                        <a:t>2009</a:t>
                      </a:r>
                      <a:endParaRPr lang="sr-Latn-RS" sz="1000" dirty="0"/>
                    </a:p>
                  </a:txBody>
                  <a:tcPr anchor="ctr"/>
                </a:tc>
                <a:tc>
                  <a:txBody>
                    <a:bodyPr/>
                    <a:lstStyle/>
                    <a:p>
                      <a:pPr algn="ctr"/>
                      <a:r>
                        <a:rPr lang="sr-Latn-RS" sz="1000" dirty="0" smtClean="0"/>
                        <a:t>2014</a:t>
                      </a:r>
                      <a:endParaRPr lang="sr-Latn-RS" sz="1000" dirty="0"/>
                    </a:p>
                  </a:txBody>
                  <a:tcPr anchor="ctr"/>
                </a:tc>
                <a:tc>
                  <a:txBody>
                    <a:bodyPr/>
                    <a:lstStyle/>
                    <a:p>
                      <a:pPr algn="ctr"/>
                      <a:r>
                        <a:rPr lang="sr-Latn-RS" sz="1000" dirty="0" smtClean="0"/>
                        <a:t>2020 (NREAP)</a:t>
                      </a:r>
                      <a:endParaRPr lang="sr-Latn-RS" sz="1000" dirty="0"/>
                    </a:p>
                  </a:txBody>
                  <a:tcPr anchor="ctr"/>
                </a:tc>
                <a:extLst>
                  <a:ext uri="{0D108BD9-81ED-4DB2-BD59-A6C34878D82A}">
                    <a16:rowId xmlns:a16="http://schemas.microsoft.com/office/drawing/2014/main" val="10000"/>
                  </a:ext>
                </a:extLst>
              </a:tr>
              <a:tr h="233338">
                <a:tc>
                  <a:txBody>
                    <a:bodyPr/>
                    <a:lstStyle/>
                    <a:p>
                      <a:r>
                        <a:rPr lang="sr-Latn-RS" sz="1000" dirty="0" smtClean="0"/>
                        <a:t>Ukupne potrošnje energije</a:t>
                      </a:r>
                      <a:endParaRPr lang="sr-Latn-RS" sz="1000" dirty="0"/>
                    </a:p>
                  </a:txBody>
                  <a:tcPr anchor="ctr"/>
                </a:tc>
                <a:tc>
                  <a:txBody>
                    <a:bodyPr/>
                    <a:lstStyle/>
                    <a:p>
                      <a:pPr algn="r"/>
                      <a:r>
                        <a:rPr lang="sr-Latn-RS" sz="1000" dirty="0" smtClean="0"/>
                        <a:t>21,2</a:t>
                      </a:r>
                      <a:endParaRPr lang="sr-Latn-RS" sz="1000" dirty="0"/>
                    </a:p>
                  </a:txBody>
                  <a:tcPr anchor="ctr"/>
                </a:tc>
                <a:tc>
                  <a:txBody>
                    <a:bodyPr/>
                    <a:lstStyle/>
                    <a:p>
                      <a:pPr algn="r"/>
                      <a:r>
                        <a:rPr lang="sr-Latn-RS" sz="1000" dirty="0" smtClean="0"/>
                        <a:t>23,1</a:t>
                      </a:r>
                      <a:endParaRPr lang="sr-Latn-RS" sz="1000" dirty="0"/>
                    </a:p>
                  </a:txBody>
                  <a:tcPr anchor="ctr"/>
                </a:tc>
                <a:tc>
                  <a:txBody>
                    <a:bodyPr/>
                    <a:lstStyle/>
                    <a:p>
                      <a:pPr algn="r"/>
                      <a:r>
                        <a:rPr lang="sr-Latn-RS" sz="1000" dirty="0" smtClean="0"/>
                        <a:t>27</a:t>
                      </a:r>
                      <a:endParaRPr lang="sr-Latn-RS" sz="1000" dirty="0"/>
                    </a:p>
                  </a:txBody>
                  <a:tcPr anchor="ctr"/>
                </a:tc>
                <a:extLst>
                  <a:ext uri="{0D108BD9-81ED-4DB2-BD59-A6C34878D82A}">
                    <a16:rowId xmlns:a16="http://schemas.microsoft.com/office/drawing/2014/main" val="10001"/>
                  </a:ext>
                </a:extLst>
              </a:tr>
              <a:tr h="307441">
                <a:tc>
                  <a:txBody>
                    <a:bodyPr/>
                    <a:lstStyle/>
                    <a:p>
                      <a:r>
                        <a:rPr lang="sr-Latn-RS" sz="1000" dirty="0" smtClean="0"/>
                        <a:t>Ukupne potrošnje električne energije</a:t>
                      </a:r>
                      <a:endParaRPr lang="sr-Latn-RS" sz="1000" dirty="0"/>
                    </a:p>
                  </a:txBody>
                  <a:tcPr anchor="ctr"/>
                </a:tc>
                <a:tc>
                  <a:txBody>
                    <a:bodyPr/>
                    <a:lstStyle/>
                    <a:p>
                      <a:pPr algn="r"/>
                      <a:r>
                        <a:rPr lang="sr-Latn-RS" sz="1000" dirty="0" smtClean="0"/>
                        <a:t>28,7</a:t>
                      </a:r>
                      <a:endParaRPr lang="sr-Latn-RS" sz="1000" dirty="0"/>
                    </a:p>
                  </a:txBody>
                  <a:tcPr anchor="ctr"/>
                </a:tc>
                <a:tc>
                  <a:txBody>
                    <a:bodyPr/>
                    <a:lstStyle/>
                    <a:p>
                      <a:pPr algn="r"/>
                      <a:r>
                        <a:rPr lang="sr-Latn-RS" sz="1000" dirty="0" smtClean="0"/>
                        <a:t>32,3</a:t>
                      </a:r>
                      <a:endParaRPr lang="sr-Latn-RS" sz="1000" dirty="0"/>
                    </a:p>
                  </a:txBody>
                  <a:tcPr anchor="ctr"/>
                </a:tc>
                <a:tc>
                  <a:txBody>
                    <a:bodyPr/>
                    <a:lstStyle/>
                    <a:p>
                      <a:pPr algn="r"/>
                      <a:r>
                        <a:rPr lang="sr-Latn-RS" sz="1000" dirty="0" smtClean="0"/>
                        <a:t>36,6</a:t>
                      </a:r>
                      <a:endParaRPr lang="sr-Latn-RS" sz="1000" dirty="0"/>
                    </a:p>
                  </a:txBody>
                  <a:tcPr anchor="ctr"/>
                </a:tc>
                <a:extLst>
                  <a:ext uri="{0D108BD9-81ED-4DB2-BD59-A6C34878D82A}">
                    <a16:rowId xmlns:a16="http://schemas.microsoft.com/office/drawing/2014/main" val="10002"/>
                  </a:ext>
                </a:extLst>
              </a:tr>
            </a:tbl>
          </a:graphicData>
        </a:graphic>
      </p:graphicFrame>
      <p:sp>
        <p:nvSpPr>
          <p:cNvPr id="16" name="TextBox 15"/>
          <p:cNvSpPr txBox="1"/>
          <p:nvPr/>
        </p:nvSpPr>
        <p:spPr>
          <a:xfrm>
            <a:off x="4654879" y="2344598"/>
            <a:ext cx="3357577"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87233937"/>
              </p:ext>
            </p:extLst>
          </p:nvPr>
        </p:nvGraphicFramePr>
        <p:xfrm>
          <a:off x="376238" y="4510333"/>
          <a:ext cx="8307236" cy="1854200"/>
        </p:xfrm>
        <a:graphic>
          <a:graphicData uri="http://schemas.openxmlformats.org/drawingml/2006/table">
            <a:tbl>
              <a:tblPr firstRow="1" bandRow="1">
                <a:tableStyleId>{5C22544A-7EE6-4342-B048-85BDC9FD1C3A}</a:tableStyleId>
              </a:tblPr>
              <a:tblGrid>
                <a:gridCol w="712330">
                  <a:extLst>
                    <a:ext uri="{9D8B030D-6E8A-4147-A177-3AD203B41FA5}">
                      <a16:colId xmlns:a16="http://schemas.microsoft.com/office/drawing/2014/main" val="20000"/>
                    </a:ext>
                  </a:extLst>
                </a:gridCol>
                <a:gridCol w="427397">
                  <a:extLst>
                    <a:ext uri="{9D8B030D-6E8A-4147-A177-3AD203B41FA5}">
                      <a16:colId xmlns:a16="http://schemas.microsoft.com/office/drawing/2014/main" val="20001"/>
                    </a:ext>
                  </a:extLst>
                </a:gridCol>
                <a:gridCol w="654597">
                  <a:extLst>
                    <a:ext uri="{9D8B030D-6E8A-4147-A177-3AD203B41FA5}">
                      <a16:colId xmlns:a16="http://schemas.microsoft.com/office/drawing/2014/main" val="20002"/>
                    </a:ext>
                  </a:extLst>
                </a:gridCol>
                <a:gridCol w="654597">
                  <a:extLst>
                    <a:ext uri="{9D8B030D-6E8A-4147-A177-3AD203B41FA5}">
                      <a16:colId xmlns:a16="http://schemas.microsoft.com/office/drawing/2014/main" val="20003"/>
                    </a:ext>
                  </a:extLst>
                </a:gridCol>
                <a:gridCol w="654597">
                  <a:extLst>
                    <a:ext uri="{9D8B030D-6E8A-4147-A177-3AD203B41FA5}">
                      <a16:colId xmlns:a16="http://schemas.microsoft.com/office/drawing/2014/main" val="20004"/>
                    </a:ext>
                  </a:extLst>
                </a:gridCol>
                <a:gridCol w="654597">
                  <a:extLst>
                    <a:ext uri="{9D8B030D-6E8A-4147-A177-3AD203B41FA5}">
                      <a16:colId xmlns:a16="http://schemas.microsoft.com/office/drawing/2014/main" val="20005"/>
                    </a:ext>
                  </a:extLst>
                </a:gridCol>
                <a:gridCol w="654597">
                  <a:extLst>
                    <a:ext uri="{9D8B030D-6E8A-4147-A177-3AD203B41FA5}">
                      <a16:colId xmlns:a16="http://schemas.microsoft.com/office/drawing/2014/main" val="20006"/>
                    </a:ext>
                  </a:extLst>
                </a:gridCol>
                <a:gridCol w="654597">
                  <a:extLst>
                    <a:ext uri="{9D8B030D-6E8A-4147-A177-3AD203B41FA5}">
                      <a16:colId xmlns:a16="http://schemas.microsoft.com/office/drawing/2014/main" val="20007"/>
                    </a:ext>
                  </a:extLst>
                </a:gridCol>
                <a:gridCol w="654597">
                  <a:extLst>
                    <a:ext uri="{9D8B030D-6E8A-4147-A177-3AD203B41FA5}">
                      <a16:colId xmlns:a16="http://schemas.microsoft.com/office/drawing/2014/main" val="20008"/>
                    </a:ext>
                  </a:extLst>
                </a:gridCol>
                <a:gridCol w="654597">
                  <a:extLst>
                    <a:ext uri="{9D8B030D-6E8A-4147-A177-3AD203B41FA5}">
                      <a16:colId xmlns:a16="http://schemas.microsoft.com/office/drawing/2014/main" val="20009"/>
                    </a:ext>
                  </a:extLst>
                </a:gridCol>
                <a:gridCol w="654597">
                  <a:extLst>
                    <a:ext uri="{9D8B030D-6E8A-4147-A177-3AD203B41FA5}">
                      <a16:colId xmlns:a16="http://schemas.microsoft.com/office/drawing/2014/main" val="20010"/>
                    </a:ext>
                  </a:extLst>
                </a:gridCol>
                <a:gridCol w="1276136">
                  <a:extLst>
                    <a:ext uri="{9D8B030D-6E8A-4147-A177-3AD203B41FA5}">
                      <a16:colId xmlns:a16="http://schemas.microsoft.com/office/drawing/2014/main" val="20011"/>
                    </a:ext>
                  </a:extLst>
                </a:gridCol>
              </a:tblGrid>
              <a:tr h="370840">
                <a:tc gridSpan="2">
                  <a:txBody>
                    <a:bodyPr/>
                    <a:lstStyle/>
                    <a:p>
                      <a:pPr algn="ctr"/>
                      <a:r>
                        <a:rPr lang="sr-Latn-RS" sz="800" dirty="0" smtClean="0"/>
                        <a:t>Vrsta</a:t>
                      </a:r>
                      <a:r>
                        <a:rPr lang="sr-Latn-RS" sz="800" baseline="0" dirty="0" smtClean="0"/>
                        <a:t> OIE</a:t>
                      </a:r>
                      <a:endParaRPr lang="sr-Latn-RS" sz="800" dirty="0"/>
                    </a:p>
                  </a:txBody>
                  <a:tcPr anchor="ctr"/>
                </a:tc>
                <a:tc hMerge="1">
                  <a:txBody>
                    <a:bodyPr/>
                    <a:lstStyle/>
                    <a:p>
                      <a:endParaRPr lang="sr-Latn-RS"/>
                    </a:p>
                  </a:txBody>
                  <a:tcPr/>
                </a:tc>
                <a:tc>
                  <a:txBody>
                    <a:bodyPr/>
                    <a:lstStyle/>
                    <a:p>
                      <a:pPr algn="ctr"/>
                      <a:r>
                        <a:rPr lang="sr-Latn-RS" sz="800" b="0" dirty="0" smtClean="0"/>
                        <a:t>Solar PV</a:t>
                      </a:r>
                      <a:endParaRPr lang="sr-Latn-RS" sz="800" b="0" dirty="0"/>
                    </a:p>
                  </a:txBody>
                  <a:tcPr anchor="ctr"/>
                </a:tc>
                <a:tc>
                  <a:txBody>
                    <a:bodyPr/>
                    <a:lstStyle/>
                    <a:p>
                      <a:pPr algn="ctr"/>
                      <a:r>
                        <a:rPr lang="sr-Latn-RS" sz="800" b="0" dirty="0" smtClean="0"/>
                        <a:t>Vetar</a:t>
                      </a:r>
                      <a:endParaRPr lang="sr-Latn-RS" sz="800" b="0" dirty="0"/>
                    </a:p>
                  </a:txBody>
                  <a:tcPr anchor="ctr"/>
                </a:tc>
                <a:tc>
                  <a:txBody>
                    <a:bodyPr/>
                    <a:lstStyle/>
                    <a:p>
                      <a:pPr algn="ctr"/>
                      <a:r>
                        <a:rPr lang="sr-Latn-RS" sz="800" b="0" dirty="0" smtClean="0"/>
                        <a:t>Hidro</a:t>
                      </a:r>
                    </a:p>
                    <a:p>
                      <a:pPr algn="ctr"/>
                      <a:r>
                        <a:rPr lang="sr-Latn-RS" sz="800" b="0" dirty="0" smtClean="0"/>
                        <a:t>≤10 MW</a:t>
                      </a:r>
                      <a:endParaRPr lang="sr-Latn-RS" sz="800" b="0" dirty="0"/>
                    </a:p>
                  </a:txBody>
                  <a:tcPr anchor="ctr"/>
                </a:tc>
                <a:tc>
                  <a:txBody>
                    <a:bodyPr/>
                    <a:lstStyle/>
                    <a:p>
                      <a:pPr algn="ctr"/>
                      <a:r>
                        <a:rPr lang="sr-Latn-RS" sz="800" b="0" dirty="0" smtClean="0"/>
                        <a:t>Hidro</a:t>
                      </a:r>
                    </a:p>
                    <a:p>
                      <a:pPr algn="ctr"/>
                      <a:r>
                        <a:rPr lang="sr-Latn-RS" sz="800" b="0" dirty="0" smtClean="0"/>
                        <a:t>&gt;10</a:t>
                      </a:r>
                      <a:r>
                        <a:rPr lang="sr-Latn-RS" sz="800" b="0" baseline="0" dirty="0" smtClean="0"/>
                        <a:t> MW</a:t>
                      </a:r>
                      <a:endParaRPr lang="sr-Latn-RS" sz="800" b="0" dirty="0"/>
                    </a:p>
                  </a:txBody>
                  <a:tcPr anchor="ctr"/>
                </a:tc>
                <a:tc>
                  <a:txBody>
                    <a:bodyPr/>
                    <a:lstStyle/>
                    <a:p>
                      <a:pPr algn="ctr"/>
                      <a:r>
                        <a:rPr lang="sr-Latn-RS" sz="800" b="0" dirty="0" smtClean="0"/>
                        <a:t>RHE</a:t>
                      </a:r>
                      <a:endParaRPr lang="sr-Latn-RS" sz="800" b="0" dirty="0"/>
                    </a:p>
                  </a:txBody>
                  <a:tcPr anchor="ctr"/>
                </a:tc>
                <a:tc>
                  <a:txBody>
                    <a:bodyPr/>
                    <a:lstStyle/>
                    <a:p>
                      <a:pPr algn="ctr"/>
                      <a:r>
                        <a:rPr lang="sr-Latn-RS" sz="800" b="0" dirty="0" smtClean="0"/>
                        <a:t>Biomasa</a:t>
                      </a:r>
                      <a:endParaRPr lang="sr-Latn-RS" sz="800" b="0" dirty="0"/>
                    </a:p>
                  </a:txBody>
                  <a:tcPr anchor="ctr"/>
                </a:tc>
                <a:tc>
                  <a:txBody>
                    <a:bodyPr/>
                    <a:lstStyle/>
                    <a:p>
                      <a:pPr algn="ctr"/>
                      <a:r>
                        <a:rPr lang="sr-Latn-RS" sz="800" b="0" dirty="0" smtClean="0"/>
                        <a:t>Biogas</a:t>
                      </a:r>
                      <a:endParaRPr lang="sr-Latn-RS" sz="800" b="0" dirty="0"/>
                    </a:p>
                  </a:txBody>
                  <a:tcPr anchor="ctr"/>
                </a:tc>
                <a:tc>
                  <a:txBody>
                    <a:bodyPr/>
                    <a:lstStyle/>
                    <a:p>
                      <a:pPr algn="ctr"/>
                      <a:r>
                        <a:rPr lang="sr-Latn-RS" sz="800" b="0" dirty="0" smtClean="0"/>
                        <a:t>Otpad</a:t>
                      </a:r>
                      <a:endParaRPr lang="sr-Latn-RS" sz="800" b="0" dirty="0"/>
                    </a:p>
                  </a:txBody>
                  <a:tcPr anchor="ctr"/>
                </a:tc>
                <a:tc>
                  <a:txBody>
                    <a:bodyPr/>
                    <a:lstStyle/>
                    <a:p>
                      <a:pPr algn="ctr"/>
                      <a:r>
                        <a:rPr lang="sr-Latn-RS" sz="800" b="0" dirty="0" smtClean="0"/>
                        <a:t>Geo-termalna</a:t>
                      </a:r>
                      <a:endParaRPr lang="sr-Latn-RS" sz="800" b="0" dirty="0"/>
                    </a:p>
                  </a:txBody>
                  <a:tcPr anchor="ctr"/>
                </a:tc>
                <a:tc>
                  <a:txBody>
                    <a:bodyPr/>
                    <a:lstStyle/>
                    <a:p>
                      <a:pPr algn="ctr"/>
                      <a:r>
                        <a:rPr lang="sr-Latn-RS" sz="800" b="1" dirty="0" smtClean="0"/>
                        <a:t>Ukupno</a:t>
                      </a:r>
                      <a:endParaRPr lang="sr-Latn-RS" sz="800" b="1" dirty="0"/>
                    </a:p>
                  </a:txBody>
                  <a:tcPr anchor="ctr"/>
                </a:tc>
                <a:extLst>
                  <a:ext uri="{0D108BD9-81ED-4DB2-BD59-A6C34878D82A}">
                    <a16:rowId xmlns:a16="http://schemas.microsoft.com/office/drawing/2014/main" val="10000"/>
                  </a:ext>
                </a:extLst>
              </a:tr>
              <a:tr h="370840">
                <a:tc>
                  <a:txBody>
                    <a:bodyPr/>
                    <a:lstStyle/>
                    <a:p>
                      <a:pPr algn="ctr"/>
                      <a:r>
                        <a:rPr lang="sr-Latn-RS" sz="800" b="1" dirty="0" smtClean="0"/>
                        <a:t>2009</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16,0</a:t>
                      </a:r>
                      <a:endParaRPr lang="sr-Latn-RS" sz="800" dirty="0"/>
                    </a:p>
                  </a:txBody>
                  <a:tcPr anchor="ctr"/>
                </a:tc>
                <a:tc>
                  <a:txBody>
                    <a:bodyPr/>
                    <a:lstStyle/>
                    <a:p>
                      <a:pPr algn="r"/>
                      <a:r>
                        <a:rPr lang="sr-Latn-RS" sz="800" dirty="0" smtClean="0"/>
                        <a:t>2.208,0</a:t>
                      </a:r>
                      <a:endParaRPr lang="sr-Latn-RS" sz="800" dirty="0"/>
                    </a:p>
                  </a:txBody>
                  <a:tcPr anchor="ctr"/>
                </a:tc>
                <a:tc>
                  <a:txBody>
                    <a:bodyPr/>
                    <a:lstStyle/>
                    <a:p>
                      <a:pPr algn="r"/>
                      <a:r>
                        <a:rPr lang="sr-Latn-RS" sz="800" dirty="0" smtClean="0"/>
                        <a:t>614,0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2.224,0</a:t>
                      </a:r>
                      <a:endParaRPr lang="sr-Latn-RS" sz="800" b="1" dirty="0"/>
                    </a:p>
                  </a:txBody>
                  <a:tcPr anchor="ctr"/>
                </a:tc>
                <a:extLst>
                  <a:ext uri="{0D108BD9-81ED-4DB2-BD59-A6C34878D82A}">
                    <a16:rowId xmlns:a16="http://schemas.microsoft.com/office/drawing/2014/main" val="10001"/>
                  </a:ext>
                </a:extLst>
              </a:tr>
              <a:tr h="370840">
                <a:tc rowSpan="2">
                  <a:txBody>
                    <a:bodyPr/>
                    <a:lstStyle/>
                    <a:p>
                      <a:pPr algn="ctr"/>
                      <a:r>
                        <a:rPr lang="sr-Latn-RS" sz="800" b="1" dirty="0" smtClean="0"/>
                        <a:t>2015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10,8</a:t>
                      </a:r>
                      <a:endParaRPr lang="sr-Latn-RS" sz="800" dirty="0"/>
                    </a:p>
                  </a:txBody>
                  <a:tcPr anchor="ctr"/>
                </a:tc>
                <a:tc>
                  <a:txBody>
                    <a:bodyPr/>
                    <a:lstStyle/>
                    <a:p>
                      <a:pPr algn="r"/>
                      <a:r>
                        <a:rPr lang="sr-Latn-RS" sz="800" dirty="0" smtClean="0"/>
                        <a:t>0,5</a:t>
                      </a:r>
                      <a:endParaRPr lang="sr-Latn-RS" sz="800" dirty="0"/>
                    </a:p>
                  </a:txBody>
                  <a:tcPr anchor="ctr"/>
                </a:tc>
                <a:tc>
                  <a:txBody>
                    <a:bodyPr/>
                    <a:lstStyle/>
                    <a:p>
                      <a:pPr algn="r"/>
                      <a:r>
                        <a:rPr lang="sr-Latn-RS" sz="800" dirty="0" smtClean="0"/>
                        <a:t>63,2</a:t>
                      </a:r>
                      <a:endParaRPr lang="sr-Latn-RS" sz="800" dirty="0"/>
                    </a:p>
                  </a:txBody>
                  <a:tcPr anchor="ctr"/>
                </a:tc>
                <a:tc>
                  <a:txBody>
                    <a:bodyPr/>
                    <a:lstStyle/>
                    <a:p>
                      <a:pPr algn="r"/>
                      <a:r>
                        <a:rPr lang="sr-Latn-RS" sz="800" dirty="0" smtClean="0"/>
                        <a:t>2.220,8</a:t>
                      </a:r>
                      <a:endParaRPr lang="sr-Latn-RS" sz="800" dirty="0"/>
                    </a:p>
                  </a:txBody>
                  <a:tcPr anchor="ctr"/>
                </a:tc>
                <a:tc>
                  <a:txBody>
                    <a:bodyPr/>
                    <a:lstStyle/>
                    <a:p>
                      <a:pPr algn="r"/>
                      <a:r>
                        <a:rPr lang="sr-Latn-RS" sz="800" dirty="0" smtClean="0"/>
                        <a:t>614,0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4,9</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2.914,2</a:t>
                      </a:r>
                      <a:endParaRPr lang="sr-Latn-RS" sz="800" b="1" dirty="0"/>
                    </a:p>
                  </a:txBody>
                  <a:tcPr anchor="ctr"/>
                </a:tc>
                <a:extLst>
                  <a:ext uri="{0D108BD9-81ED-4DB2-BD59-A6C34878D82A}">
                    <a16:rowId xmlns:a16="http://schemas.microsoft.com/office/drawing/2014/main" val="10002"/>
                  </a:ext>
                </a:extLst>
              </a:tr>
              <a:tr h="370840">
                <a:tc vMerge="1">
                  <a:txBody>
                    <a:bodyPr/>
                    <a:lstStyle/>
                    <a:p>
                      <a:endParaRPr lang="sr-Latn-RS" sz="800" dirty="0"/>
                    </a:p>
                  </a:txBody>
                  <a:tcPr anchor="ctr"/>
                </a:tc>
                <a:tc>
                  <a:txBody>
                    <a:bodyPr/>
                    <a:lstStyle/>
                    <a:p>
                      <a:r>
                        <a:rPr lang="sr-Latn-RS" sz="800" dirty="0" err="1" smtClean="0"/>
                        <a:t>GWh</a:t>
                      </a:r>
                      <a:endParaRPr lang="sr-Latn-RS" sz="800" dirty="0"/>
                    </a:p>
                  </a:txBody>
                  <a:tcPr anchor="ctr"/>
                </a:tc>
                <a:tc>
                  <a:txBody>
                    <a:bodyPr/>
                    <a:lstStyle/>
                    <a:p>
                      <a:pPr algn="r"/>
                      <a:r>
                        <a:rPr lang="sr-Latn-RS" sz="800" dirty="0" smtClean="0"/>
                        <a:t>9,2</a:t>
                      </a:r>
                      <a:endParaRPr lang="sr-Latn-RS" sz="800" dirty="0"/>
                    </a:p>
                  </a:txBody>
                  <a:tcPr anchor="ctr"/>
                </a:tc>
                <a:tc>
                  <a:txBody>
                    <a:bodyPr/>
                    <a:lstStyle/>
                    <a:p>
                      <a:pPr algn="r"/>
                      <a:r>
                        <a:rPr lang="sr-Latn-RS" sz="800" dirty="0" smtClean="0"/>
                        <a:t>0,7</a:t>
                      </a:r>
                      <a:endParaRPr lang="sr-Latn-RS" sz="800" dirty="0"/>
                    </a:p>
                  </a:txBody>
                  <a:tcPr anchor="ctr"/>
                </a:tc>
                <a:tc>
                  <a:txBody>
                    <a:bodyPr/>
                    <a:lstStyle/>
                    <a:p>
                      <a:pPr algn="r"/>
                      <a:r>
                        <a:rPr lang="sr-Latn-RS" sz="800" dirty="0" smtClean="0"/>
                        <a:t>240,0</a:t>
                      </a:r>
                      <a:endParaRPr lang="sr-Latn-RS" sz="800" dirty="0"/>
                    </a:p>
                  </a:txBody>
                  <a:tcPr anchor="ctr"/>
                </a:tc>
                <a:tc>
                  <a:txBody>
                    <a:bodyPr/>
                    <a:lstStyle/>
                    <a:p>
                      <a:pPr algn="r"/>
                      <a:r>
                        <a:rPr lang="sr-Latn-RS" sz="800" dirty="0" smtClean="0"/>
                        <a:t>20.765,8</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21,9</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11.037,6</a:t>
                      </a:r>
                      <a:endParaRPr lang="sr-Latn-RS" sz="800" b="1" dirty="0"/>
                    </a:p>
                  </a:txBody>
                  <a:tcPr anchor="ctr"/>
                </a:tc>
                <a:extLst>
                  <a:ext uri="{0D108BD9-81ED-4DB2-BD59-A6C34878D82A}">
                    <a16:rowId xmlns:a16="http://schemas.microsoft.com/office/drawing/2014/main" val="10003"/>
                  </a:ext>
                </a:extLst>
              </a:tr>
              <a:tr h="370840">
                <a:tc>
                  <a:txBody>
                    <a:bodyPr/>
                    <a:lstStyle/>
                    <a:p>
                      <a:pPr algn="ctr"/>
                      <a:r>
                        <a:rPr lang="sr-Latn-RS" sz="800" b="1" dirty="0" smtClean="0"/>
                        <a:t>2020</a:t>
                      </a:r>
                    </a:p>
                    <a:p>
                      <a:pPr algn="ctr"/>
                      <a:r>
                        <a:rPr lang="sr-Latn-RS" sz="800" b="1" dirty="0" smtClean="0"/>
                        <a:t>(NREAP)</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10,0</a:t>
                      </a:r>
                      <a:endParaRPr lang="sr-Latn-RS" sz="800" dirty="0"/>
                    </a:p>
                  </a:txBody>
                  <a:tcPr anchor="ctr"/>
                </a:tc>
                <a:tc>
                  <a:txBody>
                    <a:bodyPr/>
                    <a:lstStyle/>
                    <a:p>
                      <a:pPr algn="r"/>
                      <a:r>
                        <a:rPr lang="sr-Latn-RS" sz="800" dirty="0" smtClean="0"/>
                        <a:t>500,00</a:t>
                      </a:r>
                      <a:endParaRPr lang="sr-Latn-RS" sz="800" dirty="0"/>
                    </a:p>
                  </a:txBody>
                  <a:tcPr anchor="ctr"/>
                </a:tc>
                <a:tc>
                  <a:txBody>
                    <a:bodyPr/>
                    <a:lstStyle/>
                    <a:p>
                      <a:pPr algn="r"/>
                      <a:r>
                        <a:rPr lang="sr-Latn-RS" sz="800" dirty="0" smtClean="0"/>
                        <a:t>204,0</a:t>
                      </a:r>
                      <a:endParaRPr lang="sr-Latn-RS" sz="800" dirty="0"/>
                    </a:p>
                  </a:txBody>
                  <a:tcPr anchor="ctr"/>
                </a:tc>
                <a:tc>
                  <a:txBody>
                    <a:bodyPr/>
                    <a:lstStyle/>
                    <a:p>
                      <a:pPr algn="r"/>
                      <a:r>
                        <a:rPr lang="sr-Latn-RS" sz="800" dirty="0" smtClean="0"/>
                        <a:t>2.458,0</a:t>
                      </a:r>
                      <a:endParaRPr lang="sr-Latn-RS" sz="800" dirty="0"/>
                    </a:p>
                  </a:txBody>
                  <a:tcPr anchor="ctr"/>
                </a:tc>
                <a:tc>
                  <a:txBody>
                    <a:bodyPr/>
                    <a:lstStyle/>
                    <a:p>
                      <a:pPr algn="r"/>
                      <a:r>
                        <a:rPr lang="sr-Latn-RS" sz="800" dirty="0" smtClean="0"/>
                        <a:t>614,0</a:t>
                      </a:r>
                      <a:endParaRPr lang="sr-Latn-RS" sz="800" dirty="0"/>
                    </a:p>
                  </a:txBody>
                  <a:tcPr anchor="ctr"/>
                </a:tc>
                <a:tc>
                  <a:txBody>
                    <a:bodyPr/>
                    <a:lstStyle/>
                    <a:p>
                      <a:pPr algn="r"/>
                      <a:r>
                        <a:rPr lang="sr-Latn-RS" sz="800" dirty="0" smtClean="0"/>
                        <a:t>100,0</a:t>
                      </a:r>
                      <a:endParaRPr lang="sr-Latn-RS" sz="800" dirty="0"/>
                    </a:p>
                  </a:txBody>
                  <a:tcPr anchor="ctr"/>
                </a:tc>
                <a:tc>
                  <a:txBody>
                    <a:bodyPr/>
                    <a:lstStyle/>
                    <a:p>
                      <a:pPr algn="r"/>
                      <a:r>
                        <a:rPr lang="sr-Latn-RS" sz="800" dirty="0" smtClean="0"/>
                        <a:t>43,0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1,0</a:t>
                      </a:r>
                      <a:endParaRPr lang="sr-Latn-RS" sz="800" dirty="0"/>
                    </a:p>
                  </a:txBody>
                  <a:tcPr anchor="ctr"/>
                </a:tc>
                <a:tc>
                  <a:txBody>
                    <a:bodyPr/>
                    <a:lstStyle/>
                    <a:p>
                      <a:pPr algn="r"/>
                      <a:r>
                        <a:rPr lang="sr-Latn-RS" sz="800" b="1" dirty="0" smtClean="0"/>
                        <a:t>3.316,0</a:t>
                      </a:r>
                      <a:endParaRPr lang="sr-Latn-RS" sz="800" b="1" dirty="0"/>
                    </a:p>
                  </a:txBody>
                  <a:tcPr anchor="ctr"/>
                </a:tc>
                <a:extLst>
                  <a:ext uri="{0D108BD9-81ED-4DB2-BD59-A6C34878D82A}">
                    <a16:rowId xmlns:a16="http://schemas.microsoft.com/office/drawing/2014/main" val="10004"/>
                  </a:ext>
                </a:extLst>
              </a:tr>
            </a:tbl>
          </a:graphicData>
        </a:graphic>
      </p:graphicFrame>
      <p:sp>
        <p:nvSpPr>
          <p:cNvPr id="18" name="TextBox 17"/>
          <p:cNvSpPr txBox="1"/>
          <p:nvPr/>
        </p:nvSpPr>
        <p:spPr>
          <a:xfrm>
            <a:off x="363339" y="6388180"/>
            <a:ext cx="335757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sp>
        <p:nvSpPr>
          <p:cNvPr id="19" name="TextBox 18"/>
          <p:cNvSpPr txBox="1"/>
          <p:nvPr/>
        </p:nvSpPr>
        <p:spPr>
          <a:xfrm>
            <a:off x="363339" y="1101002"/>
            <a:ext cx="4291540" cy="677108"/>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Srbija poseduje veliki potencijal za solarne elektrane (6,9 GW) i značajan potencijal za </a:t>
            </a:r>
            <a:r>
              <a:rPr lang="sr-Latn-CS" sz="1100" b="1" i="1" dirty="0" err="1" smtClean="0">
                <a:solidFill>
                  <a:srgbClr val="009A44"/>
                </a:solidFill>
              </a:rPr>
              <a:t>vetroelektrane</a:t>
            </a:r>
            <a:r>
              <a:rPr lang="sr-Latn-CS" sz="1100" b="1" i="1" dirty="0" smtClean="0">
                <a:solidFill>
                  <a:srgbClr val="009A44"/>
                </a:solidFill>
              </a:rPr>
              <a:t> (5,6 GW). Takođe postoji veliki hidro potencijal (Dunav, Drina, Ibar i Morava). </a:t>
            </a:r>
            <a:endParaRPr lang="en-US" sz="1100" b="1" i="1" dirty="0" smtClean="0">
              <a:solidFill>
                <a:srgbClr val="009A44"/>
              </a:solidFill>
            </a:endParaRPr>
          </a:p>
        </p:txBody>
      </p:sp>
      <p:sp>
        <p:nvSpPr>
          <p:cNvPr id="21" name="TextBox 20"/>
          <p:cNvSpPr txBox="1"/>
          <p:nvPr/>
        </p:nvSpPr>
        <p:spPr>
          <a:xfrm>
            <a:off x="386126" y="2896734"/>
            <a:ext cx="8330184" cy="1405513"/>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chemeClr val="accent3">
                    <a:lumMod val="50000"/>
                  </a:schemeClr>
                </a:solidFill>
              </a:rPr>
              <a:t>Investicioni okvir:</a:t>
            </a:r>
          </a:p>
          <a:p>
            <a:pPr>
              <a:spcBef>
                <a:spcPts val="200"/>
              </a:spcBef>
              <a:buSzPct val="100000"/>
            </a:pPr>
            <a:r>
              <a:rPr lang="sr-Latn-RS" sz="1100" b="1" i="1" dirty="0" smtClean="0">
                <a:solidFill>
                  <a:schemeClr val="accent3">
                    <a:lumMod val="50000"/>
                  </a:schemeClr>
                </a:solidFill>
              </a:rPr>
              <a:t>Uprkos FIT od 92 €/</a:t>
            </a:r>
            <a:r>
              <a:rPr lang="sr-Latn-RS" sz="1100" b="1" i="1" dirty="0" err="1" smtClean="0">
                <a:solidFill>
                  <a:schemeClr val="accent3">
                    <a:lumMod val="50000"/>
                  </a:schemeClr>
                </a:solidFill>
              </a:rPr>
              <a:t>MWh</a:t>
            </a:r>
            <a:r>
              <a:rPr lang="sr-Latn-RS" sz="1100" b="1" i="1" dirty="0" smtClean="0">
                <a:solidFill>
                  <a:schemeClr val="accent3">
                    <a:lumMod val="50000"/>
                  </a:schemeClr>
                </a:solidFill>
              </a:rPr>
              <a:t> sa podsticajnim periodom od 12 godina od 2009. godine za </a:t>
            </a:r>
            <a:r>
              <a:rPr lang="sr-Latn-RS" sz="1100" b="1" i="1" dirty="0" err="1" smtClean="0">
                <a:solidFill>
                  <a:schemeClr val="accent3">
                    <a:lumMod val="50000"/>
                  </a:schemeClr>
                </a:solidFill>
              </a:rPr>
              <a:t>vetroelektrane</a:t>
            </a:r>
            <a:r>
              <a:rPr lang="sr-Latn-RS" sz="1100" b="1" i="1" dirty="0" smtClean="0">
                <a:solidFill>
                  <a:schemeClr val="accent3">
                    <a:lumMod val="50000"/>
                  </a:schemeClr>
                </a:solidFill>
              </a:rPr>
              <a:t>, nije zabeležena velika ekspanzija u njihovoj izgradnji. Mala kvota za solarne elektrane od 10 MW, takođe nije dovela do veće izgradnje. Novi PPA model je usvojen 2016. godine, čime su ispravljene mane prethodnog modela. Podsticajne šeme se i dalje zasnivaju na FIT sa podsticajnim periodom od 12 godina, a uvedeno je i ograničenje na </a:t>
            </a:r>
            <a:r>
              <a:rPr lang="sr-Latn-RS" sz="1100" b="1" i="1" dirty="0">
                <a:solidFill>
                  <a:schemeClr val="accent3">
                    <a:lumMod val="50000"/>
                  </a:schemeClr>
                </a:solidFill>
              </a:rPr>
              <a:t>proizvodne sate za solarne i </a:t>
            </a:r>
            <a:r>
              <a:rPr lang="sr-Latn-RS" sz="1100" b="1" i="1" dirty="0" err="1">
                <a:solidFill>
                  <a:schemeClr val="accent3">
                    <a:lumMod val="50000"/>
                  </a:schemeClr>
                </a:solidFill>
              </a:rPr>
              <a:t>vetroelektrane</a:t>
            </a:r>
            <a:r>
              <a:rPr lang="sr-Latn-RS" sz="1100" b="1" i="1" dirty="0" smtClean="0">
                <a:solidFill>
                  <a:schemeClr val="accent3">
                    <a:lumMod val="50000"/>
                  </a:schemeClr>
                </a:solidFill>
              </a:rPr>
              <a:t>.</a:t>
            </a:r>
          </a:p>
          <a:p>
            <a:pPr>
              <a:spcBef>
                <a:spcPts val="200"/>
              </a:spcBef>
              <a:buSzPct val="100000"/>
            </a:pPr>
            <a:r>
              <a:rPr lang="sr-Latn-RS" sz="1100" b="1" i="1" dirty="0" smtClean="0">
                <a:solidFill>
                  <a:schemeClr val="accent3">
                    <a:lumMod val="50000"/>
                  </a:schemeClr>
                </a:solidFill>
              </a:rPr>
              <a:t>Stupanjem novog Zakona o planiranju i izgradnji, smanjene su kompleksne administrativne procedure kreiranjem obavljanja svih administrativnih procedura na jednom mestu (tzv. „one-stop-</a:t>
            </a:r>
            <a:r>
              <a:rPr lang="sr-Latn-RS" sz="1100" b="1" i="1" dirty="0" err="1" smtClean="0">
                <a:solidFill>
                  <a:schemeClr val="accent3">
                    <a:lumMod val="50000"/>
                  </a:schemeClr>
                </a:solidFill>
              </a:rPr>
              <a:t>shop</a:t>
            </a:r>
            <a:r>
              <a:rPr lang="sr-Latn-RS" sz="1100" b="1" i="1" dirty="0" smtClean="0">
                <a:solidFill>
                  <a:schemeClr val="accent3">
                    <a:lumMod val="50000"/>
                  </a:schemeClr>
                </a:solidFill>
              </a:rPr>
              <a:t>“).</a:t>
            </a:r>
            <a:endParaRPr lang="en-US" sz="1100" b="1" i="1" dirty="0" smtClean="0">
              <a:solidFill>
                <a:schemeClr val="accent3">
                  <a:lumMod val="50000"/>
                </a:schemeClr>
              </a:solidFill>
            </a:endParaRPr>
          </a:p>
        </p:txBody>
      </p:sp>
      <p:pic>
        <p:nvPicPr>
          <p:cNvPr id="12" name="Picture 11"/>
          <p:cNvPicPr>
            <a:picLocks noChangeAspect="1"/>
          </p:cNvPicPr>
          <p:nvPr/>
        </p:nvPicPr>
        <p:blipFill>
          <a:blip r:embed="rId3"/>
          <a:stretch>
            <a:fillRect/>
          </a:stretch>
        </p:blipFill>
        <p:spPr>
          <a:xfrm>
            <a:off x="7661295" y="317499"/>
            <a:ext cx="1045127" cy="69548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734905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Srbija – status i perspektive II</a:t>
            </a:r>
            <a:endParaRPr lang="nl-NL" dirty="0"/>
          </a:p>
        </p:txBody>
      </p:sp>
      <p:sp>
        <p:nvSpPr>
          <p:cNvPr id="53" name="TextBox 52"/>
          <p:cNvSpPr txBox="1"/>
          <p:nvPr/>
        </p:nvSpPr>
        <p:spPr>
          <a:xfrm>
            <a:off x="363339" y="3332192"/>
            <a:ext cx="4070438" cy="169277"/>
          </a:xfrm>
          <a:prstGeom prst="rect">
            <a:avLst/>
          </a:prstGeom>
          <a:noFill/>
        </p:spPr>
        <p:txBody>
          <a:bodyPr vert="horz" wrap="square" lIns="0" tIns="0" rIns="0" bIns="0" rtlCol="0">
            <a:spAutoFit/>
          </a:bodyPr>
          <a:lstStyle/>
          <a:p>
            <a:pPr>
              <a:spcBef>
                <a:spcPts val="200"/>
              </a:spcBef>
              <a:buSzPct val="100000"/>
            </a:pPr>
            <a:r>
              <a:rPr lang="sr-Latn-RS" sz="1100" b="1" i="1" dirty="0" smtClean="0"/>
              <a:t>Stanje registra PPA i P-PPA na dan 17.08.2017.</a:t>
            </a:r>
            <a:endParaRPr lang="sr-Latn-CS" sz="1100" b="1" i="1" dirty="0" smtClean="0"/>
          </a:p>
        </p:txBody>
      </p:sp>
      <p:sp>
        <p:nvSpPr>
          <p:cNvPr id="58" name="Tagline"/>
          <p:cNvSpPr txBox="1"/>
          <p:nvPr/>
        </p:nvSpPr>
        <p:spPr>
          <a:xfrm>
            <a:off x="376238" y="657625"/>
            <a:ext cx="6066126"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Učešće obnovljivih izvora </a:t>
            </a:r>
            <a:r>
              <a:rPr lang="sr-Latn-CS" sz="1400" b="1" i="1" dirty="0" smtClean="0"/>
              <a:t>manje</a:t>
            </a:r>
            <a:r>
              <a:rPr lang="sr-Latn-CS" sz="1400" i="1" dirty="0" smtClean="0"/>
              <a:t> od ciljanih 27% za 2020. godinu</a:t>
            </a:r>
            <a:endParaRPr lang="en-US" sz="1400" b="1" i="1" dirty="0" smtClean="0"/>
          </a:p>
        </p:txBody>
      </p:sp>
      <p:sp>
        <p:nvSpPr>
          <p:cNvPr id="16" name="TextBox 15"/>
          <p:cNvSpPr txBox="1"/>
          <p:nvPr/>
        </p:nvSpPr>
        <p:spPr>
          <a:xfrm>
            <a:off x="4938573" y="2541266"/>
            <a:ext cx="3357577"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IRENA, </a:t>
            </a:r>
            <a:r>
              <a:rPr lang="sr-Latn-RS" sz="900" i="1" dirty="0" err="1" smtClean="0">
                <a:solidFill>
                  <a:srgbClr val="00B050"/>
                </a:solidFill>
              </a:rPr>
              <a:t>Deloitte</a:t>
            </a:r>
            <a:endParaRPr lang="en-US" sz="900" i="1" dirty="0" smtClean="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86326073"/>
              </p:ext>
            </p:extLst>
          </p:nvPr>
        </p:nvGraphicFramePr>
        <p:xfrm>
          <a:off x="345000" y="3632367"/>
          <a:ext cx="8307241" cy="1569720"/>
        </p:xfrm>
        <a:graphic>
          <a:graphicData uri="http://schemas.openxmlformats.org/drawingml/2006/table">
            <a:tbl>
              <a:tblPr firstRow="1" bandRow="1">
                <a:tableStyleId>{5C22544A-7EE6-4342-B048-85BDC9FD1C3A}</a:tableStyleId>
              </a:tblPr>
              <a:tblGrid>
                <a:gridCol w="712330">
                  <a:extLst>
                    <a:ext uri="{9D8B030D-6E8A-4147-A177-3AD203B41FA5}">
                      <a16:colId xmlns:a16="http://schemas.microsoft.com/office/drawing/2014/main" val="20000"/>
                    </a:ext>
                  </a:extLst>
                </a:gridCol>
                <a:gridCol w="1072741">
                  <a:extLst>
                    <a:ext uri="{9D8B030D-6E8A-4147-A177-3AD203B41FA5}">
                      <a16:colId xmlns:a16="http://schemas.microsoft.com/office/drawing/2014/main" val="20001"/>
                    </a:ext>
                  </a:extLst>
                </a:gridCol>
                <a:gridCol w="791194">
                  <a:extLst>
                    <a:ext uri="{9D8B030D-6E8A-4147-A177-3AD203B41FA5}">
                      <a16:colId xmlns:a16="http://schemas.microsoft.com/office/drawing/2014/main" val="20002"/>
                    </a:ext>
                  </a:extLst>
                </a:gridCol>
                <a:gridCol w="791194">
                  <a:extLst>
                    <a:ext uri="{9D8B030D-6E8A-4147-A177-3AD203B41FA5}">
                      <a16:colId xmlns:a16="http://schemas.microsoft.com/office/drawing/2014/main" val="20003"/>
                    </a:ext>
                  </a:extLst>
                </a:gridCol>
                <a:gridCol w="791194">
                  <a:extLst>
                    <a:ext uri="{9D8B030D-6E8A-4147-A177-3AD203B41FA5}">
                      <a16:colId xmlns:a16="http://schemas.microsoft.com/office/drawing/2014/main" val="20004"/>
                    </a:ext>
                  </a:extLst>
                </a:gridCol>
                <a:gridCol w="791194">
                  <a:extLst>
                    <a:ext uri="{9D8B030D-6E8A-4147-A177-3AD203B41FA5}">
                      <a16:colId xmlns:a16="http://schemas.microsoft.com/office/drawing/2014/main" val="20005"/>
                    </a:ext>
                  </a:extLst>
                </a:gridCol>
                <a:gridCol w="791194">
                  <a:extLst>
                    <a:ext uri="{9D8B030D-6E8A-4147-A177-3AD203B41FA5}">
                      <a16:colId xmlns:a16="http://schemas.microsoft.com/office/drawing/2014/main" val="20006"/>
                    </a:ext>
                  </a:extLst>
                </a:gridCol>
                <a:gridCol w="791194">
                  <a:extLst>
                    <a:ext uri="{9D8B030D-6E8A-4147-A177-3AD203B41FA5}">
                      <a16:colId xmlns:a16="http://schemas.microsoft.com/office/drawing/2014/main" val="20007"/>
                    </a:ext>
                  </a:extLst>
                </a:gridCol>
                <a:gridCol w="791194">
                  <a:extLst>
                    <a:ext uri="{9D8B030D-6E8A-4147-A177-3AD203B41FA5}">
                      <a16:colId xmlns:a16="http://schemas.microsoft.com/office/drawing/2014/main" val="20008"/>
                    </a:ext>
                  </a:extLst>
                </a:gridCol>
                <a:gridCol w="983812">
                  <a:extLst>
                    <a:ext uri="{9D8B030D-6E8A-4147-A177-3AD203B41FA5}">
                      <a16:colId xmlns:a16="http://schemas.microsoft.com/office/drawing/2014/main" val="20009"/>
                    </a:ext>
                  </a:extLst>
                </a:gridCol>
              </a:tblGrid>
              <a:tr h="370840">
                <a:tc gridSpan="2">
                  <a:txBody>
                    <a:bodyPr/>
                    <a:lstStyle/>
                    <a:p>
                      <a:pPr algn="ctr"/>
                      <a:r>
                        <a:rPr lang="sr-Latn-RS" sz="800" dirty="0" smtClean="0"/>
                        <a:t>Vrsta</a:t>
                      </a:r>
                      <a:r>
                        <a:rPr lang="sr-Latn-RS" sz="800" baseline="0" dirty="0" smtClean="0"/>
                        <a:t> OIE</a:t>
                      </a:r>
                      <a:endParaRPr lang="sr-Latn-RS" sz="800" dirty="0"/>
                    </a:p>
                  </a:txBody>
                  <a:tcPr anchor="ctr"/>
                </a:tc>
                <a:tc hMerge="1">
                  <a:txBody>
                    <a:bodyPr/>
                    <a:lstStyle/>
                    <a:p>
                      <a:endParaRPr lang="sr-Latn-RS"/>
                    </a:p>
                  </a:txBody>
                  <a:tcPr/>
                </a:tc>
                <a:tc>
                  <a:txBody>
                    <a:bodyPr/>
                    <a:lstStyle/>
                    <a:p>
                      <a:pPr algn="ctr"/>
                      <a:r>
                        <a:rPr lang="sr-Latn-RS" sz="800" b="0" dirty="0" smtClean="0"/>
                        <a:t>SPV na</a:t>
                      </a:r>
                      <a:r>
                        <a:rPr lang="sr-Latn-RS" sz="800" b="0" baseline="0" dirty="0" smtClean="0"/>
                        <a:t> zemlji</a:t>
                      </a:r>
                      <a:endParaRPr lang="sr-Latn-RS" sz="800" b="0" dirty="0"/>
                    </a:p>
                  </a:txBody>
                  <a:tcPr anchor="ctr"/>
                </a:tc>
                <a:tc>
                  <a:txBody>
                    <a:bodyPr/>
                    <a:lstStyle/>
                    <a:p>
                      <a:pPr algn="ctr"/>
                      <a:r>
                        <a:rPr lang="sr-Latn-RS" sz="800" b="0" dirty="0" smtClean="0"/>
                        <a:t>SPV do 30 </a:t>
                      </a:r>
                      <a:r>
                        <a:rPr lang="sr-Latn-RS" sz="800" b="0" dirty="0" err="1" smtClean="0"/>
                        <a:t>kW</a:t>
                      </a:r>
                      <a:r>
                        <a:rPr lang="sr-Latn-RS" sz="800" b="0" dirty="0" smtClean="0"/>
                        <a:t> na objektu </a:t>
                      </a:r>
                      <a:endParaRPr lang="sr-Latn-RS" sz="800" b="0" dirty="0"/>
                    </a:p>
                  </a:txBody>
                  <a:tcPr anchor="ctr"/>
                </a:tc>
                <a:tc>
                  <a:txBody>
                    <a:bodyPr/>
                    <a:lstStyle/>
                    <a:p>
                      <a:pPr algn="ctr"/>
                      <a:r>
                        <a:rPr lang="sr-Latn-RS" sz="800" b="0" dirty="0" smtClean="0"/>
                        <a:t>SPV od 30 do 500 </a:t>
                      </a:r>
                      <a:r>
                        <a:rPr lang="sr-Latn-RS" sz="800" b="0" dirty="0" err="1" smtClean="0"/>
                        <a:t>kW</a:t>
                      </a:r>
                      <a:r>
                        <a:rPr lang="sr-Latn-RS" sz="800" b="0" dirty="0" smtClean="0"/>
                        <a:t> na objektu </a:t>
                      </a:r>
                      <a:endParaRPr lang="sr-Latn-RS" sz="800" b="0" dirty="0"/>
                    </a:p>
                  </a:txBody>
                  <a:tcPr anchor="ctr"/>
                </a:tc>
                <a:tc>
                  <a:txBody>
                    <a:bodyPr/>
                    <a:lstStyle/>
                    <a:p>
                      <a:pPr algn="ctr"/>
                      <a:r>
                        <a:rPr lang="sr-Latn-RS" sz="800" b="0" dirty="0" err="1" smtClean="0"/>
                        <a:t>Vetro</a:t>
                      </a:r>
                      <a:r>
                        <a:rPr lang="sr-Latn-RS" sz="800" b="0" dirty="0" smtClean="0"/>
                        <a:t> elektrane</a:t>
                      </a:r>
                      <a:endParaRPr lang="sr-Latn-RS" sz="800" b="0" dirty="0"/>
                    </a:p>
                  </a:txBody>
                  <a:tcPr anchor="ctr"/>
                </a:tc>
                <a:tc>
                  <a:txBody>
                    <a:bodyPr/>
                    <a:lstStyle/>
                    <a:p>
                      <a:pPr algn="ctr"/>
                      <a:r>
                        <a:rPr lang="sr-Latn-RS" sz="800" b="0" dirty="0" smtClean="0"/>
                        <a:t>Hidro</a:t>
                      </a:r>
                    </a:p>
                    <a:p>
                      <a:pPr algn="ctr"/>
                      <a:r>
                        <a:rPr lang="sr-Latn-RS" sz="800" b="0" dirty="0" smtClean="0"/>
                        <a:t>≤10 MW</a:t>
                      </a:r>
                      <a:endParaRPr lang="sr-Latn-RS" sz="800" b="0" dirty="0"/>
                    </a:p>
                  </a:txBody>
                  <a:tcPr anchor="ctr"/>
                </a:tc>
                <a:tc>
                  <a:txBody>
                    <a:bodyPr/>
                    <a:lstStyle/>
                    <a:p>
                      <a:pPr algn="ctr"/>
                      <a:r>
                        <a:rPr lang="sr-Latn-RS" sz="800" b="0" dirty="0" err="1" smtClean="0"/>
                        <a:t>Visokoef</a:t>
                      </a:r>
                      <a:r>
                        <a:rPr lang="sr-Latn-RS" sz="800" b="0" dirty="0" smtClean="0"/>
                        <a:t>. </a:t>
                      </a:r>
                      <a:r>
                        <a:rPr lang="sr-Latn-RS" sz="800" b="0" dirty="0" err="1" smtClean="0"/>
                        <a:t>Kogener</a:t>
                      </a:r>
                      <a:r>
                        <a:rPr lang="sr-Latn-RS" sz="800" b="0" dirty="0" smtClean="0"/>
                        <a:t>.</a:t>
                      </a:r>
                      <a:endParaRPr lang="sr-Latn-RS" sz="800" b="0" dirty="0"/>
                    </a:p>
                  </a:txBody>
                  <a:tcPr anchor="ctr"/>
                </a:tc>
                <a:tc>
                  <a:txBody>
                    <a:bodyPr/>
                    <a:lstStyle/>
                    <a:p>
                      <a:pPr algn="ctr"/>
                      <a:r>
                        <a:rPr lang="sr-Latn-RS" sz="800" b="0" dirty="0" smtClean="0"/>
                        <a:t>Biogas</a:t>
                      </a:r>
                      <a:endParaRPr lang="sr-Latn-RS" sz="800" b="0" dirty="0"/>
                    </a:p>
                  </a:txBody>
                  <a:tcPr anchor="ctr"/>
                </a:tc>
                <a:tc>
                  <a:txBody>
                    <a:bodyPr/>
                    <a:lstStyle/>
                    <a:p>
                      <a:pPr algn="ctr"/>
                      <a:r>
                        <a:rPr lang="sr-Latn-RS" sz="800" b="1" dirty="0" smtClean="0"/>
                        <a:t>Ukupno</a:t>
                      </a:r>
                      <a:endParaRPr lang="sr-Latn-RS" sz="800" b="1" dirty="0"/>
                    </a:p>
                  </a:txBody>
                  <a:tcPr anchor="ctr"/>
                </a:tc>
                <a:extLst>
                  <a:ext uri="{0D108BD9-81ED-4DB2-BD59-A6C34878D82A}">
                    <a16:rowId xmlns:a16="http://schemas.microsoft.com/office/drawing/2014/main" val="10000"/>
                  </a:ext>
                </a:extLst>
              </a:tr>
              <a:tr h="370840">
                <a:tc rowSpan="2">
                  <a:txBody>
                    <a:bodyPr/>
                    <a:lstStyle/>
                    <a:p>
                      <a:pPr algn="ctr"/>
                      <a:r>
                        <a:rPr lang="sr-Latn-RS" sz="800" b="1" dirty="0" smtClean="0"/>
                        <a:t>2017</a:t>
                      </a:r>
                      <a:endParaRPr lang="sr-Latn-RS" sz="800" b="1" dirty="0"/>
                    </a:p>
                  </a:txBody>
                  <a:tcPr anchor="ctr"/>
                </a:tc>
                <a:tc>
                  <a:txBody>
                    <a:bodyPr/>
                    <a:lstStyle/>
                    <a:p>
                      <a:r>
                        <a:rPr lang="sr-Latn-RS" sz="800" dirty="0" smtClean="0"/>
                        <a:t>Povlašćeni</a:t>
                      </a:r>
                      <a:r>
                        <a:rPr lang="sr-Latn-RS" sz="800" baseline="0" dirty="0" smtClean="0"/>
                        <a:t> (MW)</a:t>
                      </a:r>
                      <a:endParaRPr lang="sr-Latn-RS" sz="800" dirty="0"/>
                    </a:p>
                  </a:txBody>
                  <a:tcPr anchor="ctr"/>
                </a:tc>
                <a:tc>
                  <a:txBody>
                    <a:bodyPr/>
                    <a:lstStyle/>
                    <a:p>
                      <a:pPr algn="r"/>
                      <a:r>
                        <a:rPr lang="sr-Latn-RS" sz="800" dirty="0" smtClean="0"/>
                        <a:t>5,3</a:t>
                      </a:r>
                      <a:endParaRPr lang="sr-Latn-RS" sz="800" dirty="0"/>
                    </a:p>
                  </a:txBody>
                  <a:tcPr anchor="ctr"/>
                </a:tc>
                <a:tc>
                  <a:txBody>
                    <a:bodyPr/>
                    <a:lstStyle/>
                    <a:p>
                      <a:pPr algn="r"/>
                      <a:r>
                        <a:rPr lang="sr-Latn-RS" sz="800" dirty="0" smtClean="0"/>
                        <a:t>2,0</a:t>
                      </a:r>
                      <a:endParaRPr lang="sr-Latn-RS" sz="800" dirty="0"/>
                    </a:p>
                  </a:txBody>
                  <a:tcPr anchor="ctr"/>
                </a:tc>
                <a:tc>
                  <a:txBody>
                    <a:bodyPr/>
                    <a:lstStyle/>
                    <a:p>
                      <a:pPr algn="r"/>
                      <a:r>
                        <a:rPr lang="sr-Latn-RS" sz="800" dirty="0" smtClean="0"/>
                        <a:t>1,5</a:t>
                      </a:r>
                      <a:endParaRPr lang="sr-Latn-RS" sz="800" dirty="0"/>
                    </a:p>
                  </a:txBody>
                  <a:tcPr anchor="ctr"/>
                </a:tc>
                <a:tc>
                  <a:txBody>
                    <a:bodyPr/>
                    <a:lstStyle/>
                    <a:p>
                      <a:pPr algn="r"/>
                      <a:r>
                        <a:rPr lang="sr-Latn-RS" sz="800" dirty="0" smtClean="0"/>
                        <a:t>17,0</a:t>
                      </a:r>
                      <a:endParaRPr lang="sr-Latn-RS" sz="800" dirty="0"/>
                    </a:p>
                  </a:txBody>
                  <a:tcPr anchor="ctr"/>
                </a:tc>
                <a:tc>
                  <a:txBody>
                    <a:bodyPr/>
                    <a:lstStyle/>
                    <a:p>
                      <a:pPr algn="r"/>
                      <a:r>
                        <a:rPr lang="sr-Latn-RS" sz="800" dirty="0" smtClean="0"/>
                        <a:t>50,4</a:t>
                      </a:r>
                      <a:endParaRPr lang="sr-Latn-RS" sz="800" dirty="0"/>
                    </a:p>
                  </a:txBody>
                  <a:tcPr anchor="ctr"/>
                </a:tc>
                <a:tc>
                  <a:txBody>
                    <a:bodyPr/>
                    <a:lstStyle/>
                    <a:p>
                      <a:pPr algn="r"/>
                      <a:r>
                        <a:rPr lang="sr-Latn-RS" sz="800" dirty="0" smtClean="0"/>
                        <a:t>11,0</a:t>
                      </a:r>
                      <a:endParaRPr lang="sr-Latn-RS" sz="800" dirty="0"/>
                    </a:p>
                  </a:txBody>
                  <a:tcPr anchor="ctr"/>
                </a:tc>
                <a:tc>
                  <a:txBody>
                    <a:bodyPr/>
                    <a:lstStyle/>
                    <a:p>
                      <a:pPr algn="r"/>
                      <a:r>
                        <a:rPr lang="sr-Latn-RS" sz="800" dirty="0" smtClean="0"/>
                        <a:t>10,3</a:t>
                      </a:r>
                      <a:endParaRPr lang="sr-Latn-RS" sz="800" dirty="0"/>
                    </a:p>
                  </a:txBody>
                  <a:tcPr anchor="ctr"/>
                </a:tc>
                <a:tc>
                  <a:txBody>
                    <a:bodyPr/>
                    <a:lstStyle/>
                    <a:p>
                      <a:pPr algn="r"/>
                      <a:r>
                        <a:rPr lang="sr-Latn-RS" sz="800" b="1" dirty="0" smtClean="0"/>
                        <a:t>97,5</a:t>
                      </a:r>
                      <a:endParaRPr lang="sr-Latn-RS" sz="800" b="1" dirty="0"/>
                    </a:p>
                  </a:txBody>
                  <a:tcPr anchor="ctr"/>
                </a:tc>
                <a:extLst>
                  <a:ext uri="{0D108BD9-81ED-4DB2-BD59-A6C34878D82A}">
                    <a16:rowId xmlns:a16="http://schemas.microsoft.com/office/drawing/2014/main" val="10001"/>
                  </a:ext>
                </a:extLst>
              </a:tr>
              <a:tr h="370840">
                <a:tc vMerge="1">
                  <a:txBody>
                    <a:bodyPr/>
                    <a:lstStyle/>
                    <a:p>
                      <a:endParaRPr lang="sr-Latn-RS" sz="800" dirty="0"/>
                    </a:p>
                  </a:txBody>
                  <a:tcPr anchor="ctr"/>
                </a:tc>
                <a:tc>
                  <a:txBody>
                    <a:bodyPr/>
                    <a:lstStyle/>
                    <a:p>
                      <a:r>
                        <a:rPr lang="sr-Latn-RS" sz="800" dirty="0" smtClean="0"/>
                        <a:t>Privremeno</a:t>
                      </a:r>
                      <a:r>
                        <a:rPr lang="sr-Latn-RS" sz="800" baseline="0" dirty="0" smtClean="0"/>
                        <a:t> povlašćeni (MW)</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483,0</a:t>
                      </a:r>
                      <a:endParaRPr lang="sr-Latn-RS" sz="800" dirty="0"/>
                    </a:p>
                  </a:txBody>
                  <a:tcPr anchor="ctr"/>
                </a:tc>
                <a:tc>
                  <a:txBody>
                    <a:bodyPr/>
                    <a:lstStyle/>
                    <a:p>
                      <a:pPr algn="r"/>
                      <a:r>
                        <a:rPr lang="sr-Latn-RS" sz="800" dirty="0" smtClean="0"/>
                        <a:t>5,6</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3,6</a:t>
                      </a:r>
                      <a:endParaRPr lang="sr-Latn-RS" sz="800" dirty="0"/>
                    </a:p>
                  </a:txBody>
                  <a:tcPr anchor="ctr"/>
                </a:tc>
                <a:tc>
                  <a:txBody>
                    <a:bodyPr/>
                    <a:lstStyle/>
                    <a:p>
                      <a:pPr algn="r"/>
                      <a:r>
                        <a:rPr lang="sr-Latn-RS" sz="800" b="1" dirty="0" smtClean="0"/>
                        <a:t>492,2</a:t>
                      </a:r>
                      <a:endParaRPr lang="sr-Latn-RS" sz="800" b="1" dirty="0"/>
                    </a:p>
                  </a:txBody>
                  <a:tcPr anchor="ctr"/>
                </a:tc>
                <a:extLst>
                  <a:ext uri="{0D108BD9-81ED-4DB2-BD59-A6C34878D82A}">
                    <a16:rowId xmlns:a16="http://schemas.microsoft.com/office/drawing/2014/main" val="10002"/>
                  </a:ext>
                </a:extLst>
              </a:tr>
              <a:tr h="370840">
                <a:tc>
                  <a:txBody>
                    <a:bodyPr/>
                    <a:lstStyle/>
                    <a:p>
                      <a:pPr algn="ctr"/>
                      <a:r>
                        <a:rPr lang="sr-Latn-RS" sz="800" b="1" dirty="0" smtClean="0"/>
                        <a:t>Ukupno</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5,3</a:t>
                      </a:r>
                      <a:endParaRPr lang="sr-Latn-RS" sz="800" dirty="0"/>
                    </a:p>
                  </a:txBody>
                  <a:tcPr anchor="ctr"/>
                </a:tc>
                <a:tc>
                  <a:txBody>
                    <a:bodyPr/>
                    <a:lstStyle/>
                    <a:p>
                      <a:pPr algn="r"/>
                      <a:r>
                        <a:rPr lang="sr-Latn-RS" sz="800" dirty="0" smtClean="0"/>
                        <a:t>2,0</a:t>
                      </a:r>
                      <a:endParaRPr lang="sr-Latn-RS" sz="800" dirty="0"/>
                    </a:p>
                  </a:txBody>
                  <a:tcPr anchor="ctr"/>
                </a:tc>
                <a:tc>
                  <a:txBody>
                    <a:bodyPr/>
                    <a:lstStyle/>
                    <a:p>
                      <a:pPr algn="r"/>
                      <a:r>
                        <a:rPr lang="sr-Latn-RS" sz="800" dirty="0" smtClean="0"/>
                        <a:t>1,5</a:t>
                      </a:r>
                      <a:endParaRPr lang="sr-Latn-RS" sz="800" dirty="0"/>
                    </a:p>
                  </a:txBody>
                  <a:tcPr anchor="ctr"/>
                </a:tc>
                <a:tc>
                  <a:txBody>
                    <a:bodyPr/>
                    <a:lstStyle/>
                    <a:p>
                      <a:pPr algn="r"/>
                      <a:r>
                        <a:rPr lang="sr-Latn-RS" sz="800" dirty="0" smtClean="0"/>
                        <a:t>500,0</a:t>
                      </a:r>
                      <a:endParaRPr lang="sr-Latn-RS" sz="800" dirty="0"/>
                    </a:p>
                  </a:txBody>
                  <a:tcPr anchor="ctr"/>
                </a:tc>
                <a:tc>
                  <a:txBody>
                    <a:bodyPr/>
                    <a:lstStyle/>
                    <a:p>
                      <a:pPr algn="r"/>
                      <a:r>
                        <a:rPr lang="sr-Latn-RS" sz="800" dirty="0" smtClean="0"/>
                        <a:t>56,0</a:t>
                      </a:r>
                      <a:endParaRPr lang="sr-Latn-RS" sz="800" dirty="0"/>
                    </a:p>
                  </a:txBody>
                  <a:tcPr anchor="ctr"/>
                </a:tc>
                <a:tc>
                  <a:txBody>
                    <a:bodyPr/>
                    <a:lstStyle/>
                    <a:p>
                      <a:pPr algn="r"/>
                      <a:r>
                        <a:rPr lang="sr-Latn-RS" sz="800" dirty="0" smtClean="0"/>
                        <a:t>11,0</a:t>
                      </a:r>
                      <a:endParaRPr lang="sr-Latn-RS" sz="800" dirty="0"/>
                    </a:p>
                  </a:txBody>
                  <a:tcPr anchor="ctr"/>
                </a:tc>
                <a:tc>
                  <a:txBody>
                    <a:bodyPr/>
                    <a:lstStyle/>
                    <a:p>
                      <a:pPr algn="r"/>
                      <a:r>
                        <a:rPr lang="sr-Latn-RS" sz="800" dirty="0" smtClean="0"/>
                        <a:t>14,0</a:t>
                      </a:r>
                      <a:endParaRPr lang="sr-Latn-RS" sz="800" dirty="0"/>
                    </a:p>
                  </a:txBody>
                  <a:tcPr anchor="ctr"/>
                </a:tc>
                <a:tc>
                  <a:txBody>
                    <a:bodyPr/>
                    <a:lstStyle/>
                    <a:p>
                      <a:pPr algn="r"/>
                      <a:r>
                        <a:rPr lang="sr-Latn-RS" sz="800" b="1" dirty="0" smtClean="0"/>
                        <a:t>589,7</a:t>
                      </a:r>
                      <a:endParaRPr lang="sr-Latn-RS" sz="800" b="1" dirty="0"/>
                    </a:p>
                  </a:txBody>
                  <a:tcPr anchor="ctr"/>
                </a:tc>
                <a:extLst>
                  <a:ext uri="{0D108BD9-81ED-4DB2-BD59-A6C34878D82A}">
                    <a16:rowId xmlns:a16="http://schemas.microsoft.com/office/drawing/2014/main" val="10003"/>
                  </a:ext>
                </a:extLst>
              </a:tr>
            </a:tbl>
          </a:graphicData>
        </a:graphic>
      </p:graphicFrame>
      <p:sp>
        <p:nvSpPr>
          <p:cNvPr id="18" name="TextBox 17"/>
          <p:cNvSpPr txBox="1"/>
          <p:nvPr/>
        </p:nvSpPr>
        <p:spPr>
          <a:xfrm>
            <a:off x="376238" y="5226923"/>
            <a:ext cx="335757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Ministarstvo rudarstva i energetike</a:t>
            </a:r>
            <a:endParaRPr lang="en-US" sz="900" i="1" dirty="0" smtClean="0">
              <a:solidFill>
                <a:srgbClr val="00B050"/>
              </a:solidFill>
            </a:endParaRPr>
          </a:p>
        </p:txBody>
      </p:sp>
      <p:sp>
        <p:nvSpPr>
          <p:cNvPr id="19" name="TextBox 18"/>
          <p:cNvSpPr txBox="1"/>
          <p:nvPr/>
        </p:nvSpPr>
        <p:spPr>
          <a:xfrm>
            <a:off x="363339" y="1101002"/>
            <a:ext cx="4070438" cy="1913344"/>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Očekivanja su da će Srbija postići svoj cilj u pogledu </a:t>
            </a:r>
            <a:r>
              <a:rPr lang="sr-Latn-CS" sz="1100" b="1" i="1" dirty="0" err="1" smtClean="0">
                <a:solidFill>
                  <a:srgbClr val="009A44"/>
                </a:solidFill>
              </a:rPr>
              <a:t>vetroelektrana</a:t>
            </a:r>
            <a:r>
              <a:rPr lang="sr-Latn-CS" sz="1100" b="1" i="1" dirty="0" smtClean="0">
                <a:solidFill>
                  <a:srgbClr val="009A44"/>
                </a:solidFill>
              </a:rPr>
              <a:t> do 2020. godine, budući da su kroz privremeni status povlašćenog proizvođača (P-PPA) značajne investicije započete.</a:t>
            </a:r>
          </a:p>
          <a:p>
            <a:pPr>
              <a:spcBef>
                <a:spcPts val="200"/>
              </a:spcBef>
              <a:buSzPct val="100000"/>
            </a:pPr>
            <a:r>
              <a:rPr lang="sr-Latn-CS" sz="1100" b="1" i="1" dirty="0" smtClean="0">
                <a:solidFill>
                  <a:srgbClr val="009A44"/>
                </a:solidFill>
              </a:rPr>
              <a:t>Dobijanje P-PPA podrazumeva i depozit od 2% na vrednost celokupne investicije, koji se ne vraća u slučaju odustajanja. </a:t>
            </a:r>
          </a:p>
          <a:p>
            <a:pPr>
              <a:spcBef>
                <a:spcPts val="200"/>
              </a:spcBef>
              <a:buSzPct val="100000"/>
            </a:pPr>
            <a:r>
              <a:rPr lang="sr-Latn-CS" sz="1100" b="1" i="1" dirty="0" smtClean="0">
                <a:solidFill>
                  <a:srgbClr val="009A44"/>
                </a:solidFill>
              </a:rPr>
              <a:t>Male HE ostaju kao najisplativiji OIE u Srbiji, a očekuje se i pad LCOE u pogledu solarnih elektrana i </a:t>
            </a:r>
            <a:r>
              <a:rPr lang="sr-Latn-CS" sz="1100" b="1" i="1" dirty="0" err="1" smtClean="0">
                <a:solidFill>
                  <a:srgbClr val="009A44"/>
                </a:solidFill>
              </a:rPr>
              <a:t>vetroeletrana</a:t>
            </a:r>
            <a:r>
              <a:rPr lang="sr-Latn-CS" sz="1100" b="1" i="1" dirty="0" smtClean="0">
                <a:solidFill>
                  <a:srgbClr val="009A44"/>
                </a:solidFill>
              </a:rPr>
              <a:t> u budućnosti, što će ih činiti atraktivnijim za investitore.</a:t>
            </a:r>
            <a:endParaRPr lang="en-US" sz="1100" b="1" i="1" dirty="0" smtClean="0">
              <a:solidFill>
                <a:srgbClr val="009A44"/>
              </a:solidFill>
            </a:endParaRPr>
          </a:p>
        </p:txBody>
      </p:sp>
      <p:pic>
        <p:nvPicPr>
          <p:cNvPr id="12" name="Picture 11"/>
          <p:cNvPicPr>
            <a:picLocks noChangeAspect="1"/>
          </p:cNvPicPr>
          <p:nvPr/>
        </p:nvPicPr>
        <p:blipFill>
          <a:blip r:embed="rId3"/>
          <a:stretch>
            <a:fillRect/>
          </a:stretch>
        </p:blipFill>
        <p:spPr>
          <a:xfrm>
            <a:off x="7661295" y="317499"/>
            <a:ext cx="1045127" cy="695485"/>
          </a:xfrm>
          <a:prstGeom prst="rect">
            <a:avLst/>
          </a:prstGeom>
          <a:effectLst>
            <a:outerShdw blurRad="50800" dist="38100" dir="8100000" algn="tr" rotWithShape="0">
              <a:prstClr val="black">
                <a:alpha val="40000"/>
              </a:prstClr>
            </a:outerShdw>
          </a:effectLst>
        </p:spPr>
      </p:pic>
      <p:grpSp>
        <p:nvGrpSpPr>
          <p:cNvPr id="4" name="Group 3"/>
          <p:cNvGrpSpPr/>
          <p:nvPr/>
        </p:nvGrpSpPr>
        <p:grpSpPr>
          <a:xfrm>
            <a:off x="4771073" y="1430979"/>
            <a:ext cx="3935349" cy="1020717"/>
            <a:chOff x="5052198" y="1063808"/>
            <a:chExt cx="3935349" cy="1020717"/>
          </a:xfrm>
        </p:grpSpPr>
        <p:grpSp>
          <p:nvGrpSpPr>
            <p:cNvPr id="14" name="Group 8"/>
            <p:cNvGrpSpPr>
              <a:grpSpLocks noChangeAspect="1"/>
            </p:cNvGrpSpPr>
            <p:nvPr/>
          </p:nvGrpSpPr>
          <p:grpSpPr bwMode="auto">
            <a:xfrm>
              <a:off x="5052198" y="1313000"/>
              <a:ext cx="790575" cy="765175"/>
              <a:chOff x="3008" y="908"/>
              <a:chExt cx="498" cy="482"/>
            </a:xfrm>
          </p:grpSpPr>
          <p:sp>
            <p:nvSpPr>
              <p:cNvPr id="24" name="AutoShape 7"/>
              <p:cNvSpPr>
                <a:spLocks noChangeAspect="1" noChangeArrowheads="1" noTextEdit="1"/>
              </p:cNvSpPr>
              <p:nvPr/>
            </p:nvSpPr>
            <p:spPr bwMode="auto">
              <a:xfrm>
                <a:off x="3008" y="908"/>
                <a:ext cx="49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pic>
            <p:nvPicPr>
              <p:cNvPr id="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 y="908"/>
                <a:ext cx="50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p:cNvSpPr txBox="1"/>
            <p:nvPr/>
          </p:nvSpPr>
          <p:spPr>
            <a:xfrm>
              <a:off x="5258340" y="1063808"/>
              <a:ext cx="3551774" cy="215444"/>
            </a:xfrm>
            <a:prstGeom prst="rect">
              <a:avLst/>
            </a:prstGeom>
            <a:noFill/>
          </p:spPr>
          <p:txBody>
            <a:bodyPr vert="horz" wrap="square" lIns="0" tIns="0" rIns="0" bIns="0" rtlCol="0">
              <a:spAutoFit/>
            </a:bodyPr>
            <a:lstStyle/>
            <a:p>
              <a:pPr>
                <a:spcBef>
                  <a:spcPts val="200"/>
                </a:spcBef>
                <a:buSzPct val="100000"/>
              </a:pPr>
              <a:r>
                <a:rPr lang="sr-Latn-RS" sz="1400" b="1" dirty="0" smtClean="0">
                  <a:solidFill>
                    <a:schemeClr val="bg1">
                      <a:lumMod val="50000"/>
                    </a:schemeClr>
                  </a:solidFill>
                </a:rPr>
                <a:t>LCOE na najpovoljnijim lokacijama</a:t>
              </a:r>
              <a:endParaRPr lang="en-US" sz="1400" b="1" dirty="0" smtClean="0">
                <a:solidFill>
                  <a:schemeClr val="bg1">
                    <a:lumMod val="50000"/>
                  </a:schemeClr>
                </a:solidFill>
              </a:endParaRPr>
            </a:p>
          </p:txBody>
        </p:sp>
        <p:sp>
          <p:nvSpPr>
            <p:cNvPr id="20" name="TextBox 19"/>
            <p:cNvSpPr txBox="1"/>
            <p:nvPr/>
          </p:nvSpPr>
          <p:spPr>
            <a:xfrm>
              <a:off x="5849124" y="1598574"/>
              <a:ext cx="1146602" cy="215444"/>
            </a:xfrm>
            <a:prstGeom prst="rect">
              <a:avLst/>
            </a:prstGeom>
            <a:noFill/>
          </p:spPr>
          <p:txBody>
            <a:bodyPr vert="horz" wrap="square" lIns="0" tIns="0" rIns="0" bIns="0" rtlCol="0">
              <a:spAutoFit/>
            </a:bodyPr>
            <a:lstStyle/>
            <a:p>
              <a:pPr>
                <a:spcBef>
                  <a:spcPts val="200"/>
                </a:spcBef>
                <a:buSzPct val="100000"/>
              </a:pPr>
              <a:r>
                <a:rPr lang="sr-Latn-RS" sz="1400" b="1" dirty="0" smtClean="0">
                  <a:solidFill>
                    <a:srgbClr val="009A44"/>
                  </a:solidFill>
                </a:rPr>
                <a:t>84 €/</a:t>
              </a:r>
              <a:r>
                <a:rPr lang="sr-Latn-RS" sz="1400" b="1" dirty="0" err="1" smtClean="0">
                  <a:solidFill>
                    <a:srgbClr val="009A44"/>
                  </a:solidFill>
                </a:rPr>
                <a:t>MWh</a:t>
              </a:r>
              <a:endParaRPr lang="en-US" sz="1400" b="1" dirty="0" smtClean="0">
                <a:solidFill>
                  <a:srgbClr val="009A44"/>
                </a:solidFill>
              </a:endParaRPr>
            </a:p>
          </p:txBody>
        </p:sp>
        <p:grpSp>
          <p:nvGrpSpPr>
            <p:cNvPr id="27" name="Group 4"/>
            <p:cNvGrpSpPr>
              <a:grpSpLocks noChangeAspect="1"/>
            </p:cNvGrpSpPr>
            <p:nvPr/>
          </p:nvGrpSpPr>
          <p:grpSpPr bwMode="auto">
            <a:xfrm>
              <a:off x="6952457" y="1300300"/>
              <a:ext cx="892174" cy="784225"/>
              <a:chOff x="1677" y="959"/>
              <a:chExt cx="562" cy="494"/>
            </a:xfrm>
          </p:grpSpPr>
          <p:sp>
            <p:nvSpPr>
              <p:cNvPr id="34" name="AutoShape 3"/>
              <p:cNvSpPr>
                <a:spLocks noChangeAspect="1" noChangeArrowheads="1" noTextEdit="1"/>
              </p:cNvSpPr>
              <p:nvPr/>
            </p:nvSpPr>
            <p:spPr bwMode="auto">
              <a:xfrm>
                <a:off x="1677" y="959"/>
                <a:ext cx="531"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pic>
            <p:nvPicPr>
              <p:cNvPr id="3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 y="959"/>
                <a:ext cx="53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p:cNvSpPr txBox="1"/>
            <p:nvPr/>
          </p:nvSpPr>
          <p:spPr>
            <a:xfrm>
              <a:off x="7840945" y="1587865"/>
              <a:ext cx="1146602" cy="215444"/>
            </a:xfrm>
            <a:prstGeom prst="rect">
              <a:avLst/>
            </a:prstGeom>
            <a:noFill/>
          </p:spPr>
          <p:txBody>
            <a:bodyPr vert="horz" wrap="square" lIns="0" tIns="0" rIns="0" bIns="0" rtlCol="0">
              <a:spAutoFit/>
            </a:bodyPr>
            <a:lstStyle/>
            <a:p>
              <a:pPr>
                <a:spcBef>
                  <a:spcPts val="200"/>
                </a:spcBef>
                <a:buSzPct val="100000"/>
              </a:pPr>
              <a:r>
                <a:rPr lang="sr-Latn-RS" sz="1400" b="1" dirty="0" smtClean="0">
                  <a:solidFill>
                    <a:srgbClr val="009A44"/>
                  </a:solidFill>
                </a:rPr>
                <a:t>60 €/</a:t>
              </a:r>
              <a:r>
                <a:rPr lang="sr-Latn-RS" sz="1400" b="1" dirty="0" err="1" smtClean="0">
                  <a:solidFill>
                    <a:srgbClr val="009A44"/>
                  </a:solidFill>
                </a:rPr>
                <a:t>MWh</a:t>
              </a:r>
              <a:endParaRPr lang="en-US" sz="1400" b="1" dirty="0" smtClean="0">
                <a:solidFill>
                  <a:srgbClr val="009A44"/>
                </a:solidFill>
              </a:endParaRPr>
            </a:p>
          </p:txBody>
        </p:sp>
      </p:grpSp>
      <mc:AlternateContent xmlns:mc="http://schemas.openxmlformats.org/markup-compatibility/2006" xmlns:a14="http://schemas.microsoft.com/office/drawing/2010/main">
        <mc:Choice Requires="a14">
          <p:sp>
            <p:nvSpPr>
              <p:cNvPr id="37" name="TextBox 36"/>
              <p:cNvSpPr txBox="1"/>
              <p:nvPr/>
            </p:nvSpPr>
            <p:spPr>
              <a:xfrm>
                <a:off x="1937298" y="5896792"/>
                <a:ext cx="6919180" cy="629339"/>
              </a:xfrm>
              <a:prstGeom prst="rect">
                <a:avLst/>
              </a:prstGeom>
              <a:noFill/>
            </p:spPr>
            <p:txBody>
              <a:bodyPr vert="horz" wrap="square" lIns="0" tIns="0" rIns="0" bIns="0" rtlCol="0">
                <a:spAutoFit/>
              </a:bodyPr>
              <a:lstStyle/>
              <a:p>
                <a:pPr>
                  <a:spcBef>
                    <a:spcPts val="200"/>
                  </a:spcBef>
                  <a:buSzPct val="100000"/>
                </a:pPr>
                <a14:m>
                  <m:oMathPara xmlns:m="http://schemas.openxmlformats.org/officeDocument/2006/math">
                    <m:oMathParaPr>
                      <m:jc m:val="centerGroup"/>
                    </m:oMathParaPr>
                    <m:oMath xmlns:m="http://schemas.openxmlformats.org/officeDocument/2006/math">
                      <m:r>
                        <a:rPr lang="sr-Latn-RS" sz="1100" b="0" i="1" smtClean="0">
                          <a:latin typeface="Cambria Math" panose="02040503050406030204" pitchFamily="18" charset="0"/>
                        </a:rPr>
                        <m:t>𝐿𝐶𝑂𝐸</m:t>
                      </m:r>
                      <m:r>
                        <a:rPr lang="sr-Latn-RS" sz="1100" b="0" i="1" smtClean="0">
                          <a:latin typeface="Cambria Math" panose="02040503050406030204" pitchFamily="18" charset="0"/>
                        </a:rPr>
                        <m:t>=</m:t>
                      </m:r>
                      <m:f>
                        <m:fPr>
                          <m:ctrlPr>
                            <a:rPr lang="sr-Latn-RS" sz="1100" b="0" i="1" smtClean="0">
                              <a:latin typeface="Cambria Math" panose="02040503050406030204" pitchFamily="18" charset="0"/>
                            </a:rPr>
                          </m:ctrlPr>
                        </m:fPr>
                        <m:num>
                          <m:r>
                            <a:rPr lang="sr-Latn-RS" sz="1100" b="0" i="1" smtClean="0">
                              <a:latin typeface="Cambria Math" panose="02040503050406030204" pitchFamily="18" charset="0"/>
                            </a:rPr>
                            <m:t>𝑆𝑢𝑚𝑎</m:t>
                          </m:r>
                          <m:r>
                            <a:rPr lang="sr-Latn-RS" sz="1100" b="0" i="1" smtClean="0">
                              <a:latin typeface="Cambria Math" panose="02040503050406030204" pitchFamily="18" charset="0"/>
                            </a:rPr>
                            <m:t> </m:t>
                          </m:r>
                          <m:r>
                            <a:rPr lang="sr-Latn-RS" sz="1100" b="0" i="1" smtClean="0">
                              <a:latin typeface="Cambria Math" panose="02040503050406030204" pitchFamily="18" charset="0"/>
                            </a:rPr>
                            <m:t>𝑠𝑣𝑖h</m:t>
                          </m:r>
                          <m:r>
                            <a:rPr lang="sr-Latn-RS" sz="1100" b="0" i="1" smtClean="0">
                              <a:latin typeface="Cambria Math" panose="02040503050406030204" pitchFamily="18" charset="0"/>
                            </a:rPr>
                            <m:t> </m:t>
                          </m:r>
                          <m:r>
                            <a:rPr lang="sr-Latn-RS" sz="1100" b="0" i="1" smtClean="0">
                              <a:latin typeface="Cambria Math" panose="02040503050406030204" pitchFamily="18" charset="0"/>
                            </a:rPr>
                            <m:t>𝑡𝑟𝑜</m:t>
                          </m:r>
                          <m:r>
                            <a:rPr lang="sr-Latn-RS" sz="1100" b="0" i="1" smtClean="0">
                              <a:latin typeface="Cambria Math" panose="02040503050406030204" pitchFamily="18" charset="0"/>
                            </a:rPr>
                            <m:t>š</m:t>
                          </m:r>
                          <m:r>
                            <a:rPr lang="sr-Latn-RS" sz="1100" b="0" i="1" smtClean="0">
                              <a:latin typeface="Cambria Math" panose="02040503050406030204" pitchFamily="18" charset="0"/>
                            </a:rPr>
                            <m:t>𝑘𝑜𝑣𝑎</m:t>
                          </m:r>
                          <m:r>
                            <a:rPr lang="sr-Latn-RS" sz="1100" b="0" i="1" smtClean="0">
                              <a:latin typeface="Cambria Math" panose="02040503050406030204" pitchFamily="18" charset="0"/>
                            </a:rPr>
                            <m:t> </m:t>
                          </m:r>
                          <m:r>
                            <a:rPr lang="sr-Latn-RS" sz="1100" b="0" i="1" smtClean="0">
                              <a:latin typeface="Cambria Math" panose="02040503050406030204" pitchFamily="18" charset="0"/>
                            </a:rPr>
                            <m:t>𝑧𝑎</m:t>
                          </m:r>
                          <m:r>
                            <a:rPr lang="sr-Latn-RS" sz="1100" b="0" i="1" smtClean="0">
                              <a:latin typeface="Cambria Math" panose="02040503050406030204" pitchFamily="18" charset="0"/>
                            </a:rPr>
                            <m:t> </m:t>
                          </m:r>
                          <m:r>
                            <a:rPr lang="sr-Latn-RS" sz="1100" b="0" i="1" smtClean="0">
                              <a:latin typeface="Cambria Math" panose="02040503050406030204" pitchFamily="18" charset="0"/>
                            </a:rPr>
                            <m:t>𝑣𝑟𝑒𝑚𝑒</m:t>
                          </m:r>
                          <m:r>
                            <a:rPr lang="sr-Latn-RS" sz="1100" b="0" i="1" smtClean="0">
                              <a:latin typeface="Cambria Math" panose="02040503050406030204" pitchFamily="18" charset="0"/>
                            </a:rPr>
                            <m:t> ž</m:t>
                          </m:r>
                          <m:r>
                            <a:rPr lang="sr-Latn-RS" sz="1100" b="0" i="1" smtClean="0">
                              <a:latin typeface="Cambria Math" panose="02040503050406030204" pitchFamily="18" charset="0"/>
                            </a:rPr>
                            <m:t>𝑖𝑣𝑜𝑡𝑛𝑜𝑔</m:t>
                          </m:r>
                          <m:r>
                            <a:rPr lang="sr-Latn-RS" sz="1100" b="0" i="1" smtClean="0">
                              <a:latin typeface="Cambria Math" panose="02040503050406030204" pitchFamily="18" charset="0"/>
                            </a:rPr>
                            <m:t> </m:t>
                          </m:r>
                          <m:r>
                            <a:rPr lang="sr-Latn-RS" sz="1100" b="0" i="1" smtClean="0">
                              <a:latin typeface="Cambria Math" panose="02040503050406030204" pitchFamily="18" charset="0"/>
                            </a:rPr>
                            <m:t>𝑣𝑒𝑘𝑎</m:t>
                          </m:r>
                          <m:r>
                            <a:rPr lang="sr-Latn-RS" sz="1100" b="0" i="1" smtClean="0">
                              <a:latin typeface="Cambria Math" panose="02040503050406030204" pitchFamily="18" charset="0"/>
                            </a:rPr>
                            <m:t> </m:t>
                          </m:r>
                          <m:r>
                            <a:rPr lang="sr-Latn-RS" sz="1100" b="0" i="1" smtClean="0">
                              <a:latin typeface="Cambria Math" panose="02040503050406030204" pitchFamily="18" charset="0"/>
                            </a:rPr>
                            <m:t>𝑒𝑙𝑒𝑘𝑡𝑟𝑎𝑛𝑒</m:t>
                          </m:r>
                        </m:num>
                        <m:den>
                          <m:r>
                            <a:rPr lang="sr-Latn-RS" sz="1100" b="0" i="1" smtClean="0">
                              <a:latin typeface="Cambria Math" panose="02040503050406030204" pitchFamily="18" charset="0"/>
                            </a:rPr>
                            <m:t>𝑆𝑢𝑚𝑎</m:t>
                          </m:r>
                          <m:r>
                            <a:rPr lang="sr-Latn-RS" sz="1100" b="0" i="1" smtClean="0">
                              <a:latin typeface="Cambria Math" panose="02040503050406030204" pitchFamily="18" charset="0"/>
                            </a:rPr>
                            <m:t> </m:t>
                          </m:r>
                          <m:r>
                            <a:rPr lang="sr-Latn-RS" sz="1100" b="0" i="1" smtClean="0">
                              <a:latin typeface="Cambria Math" panose="02040503050406030204" pitchFamily="18" charset="0"/>
                            </a:rPr>
                            <m:t>𝑝𝑟𝑜𝑖𝑧𝑣𝑒𝑑𝑒𝑛𝑒</m:t>
                          </m:r>
                          <m:r>
                            <a:rPr lang="sr-Latn-RS" sz="1100" b="0" i="1" smtClean="0">
                              <a:latin typeface="Cambria Math" panose="02040503050406030204" pitchFamily="18" charset="0"/>
                            </a:rPr>
                            <m:t> </m:t>
                          </m:r>
                          <m:r>
                            <a:rPr lang="sr-Latn-RS" sz="1100" b="0" i="1" smtClean="0">
                              <a:latin typeface="Cambria Math" panose="02040503050406030204" pitchFamily="18" charset="0"/>
                            </a:rPr>
                            <m:t>𝑒𝑙𝑒𝑘𝑡𝑟𝑖</m:t>
                          </m:r>
                          <m:r>
                            <a:rPr lang="sr-Latn-RS" sz="1100" b="0" i="1" smtClean="0">
                              <a:latin typeface="Cambria Math" panose="02040503050406030204" pitchFamily="18" charset="0"/>
                            </a:rPr>
                            <m:t>č</m:t>
                          </m:r>
                          <m:r>
                            <a:rPr lang="sr-Latn-RS" sz="1100" b="0" i="1" smtClean="0">
                              <a:latin typeface="Cambria Math" panose="02040503050406030204" pitchFamily="18" charset="0"/>
                            </a:rPr>
                            <m:t>𝑛𝑒</m:t>
                          </m:r>
                          <m:r>
                            <a:rPr lang="sr-Latn-RS" sz="1100" b="0" i="1" smtClean="0">
                              <a:latin typeface="Cambria Math" panose="02040503050406030204" pitchFamily="18" charset="0"/>
                            </a:rPr>
                            <m:t> </m:t>
                          </m:r>
                          <m:r>
                            <a:rPr lang="sr-Latn-RS" sz="1100" b="0" i="1" smtClean="0">
                              <a:latin typeface="Cambria Math" panose="02040503050406030204" pitchFamily="18" charset="0"/>
                            </a:rPr>
                            <m:t>𝑒𝑛𝑒𝑟𝑔𝑖𝑗𝑒</m:t>
                          </m:r>
                          <m:r>
                            <a:rPr lang="sr-Latn-RS" sz="1100" b="0" i="1" smtClean="0">
                              <a:latin typeface="Cambria Math" panose="02040503050406030204" pitchFamily="18" charset="0"/>
                            </a:rPr>
                            <m:t> </m:t>
                          </m:r>
                          <m:r>
                            <a:rPr lang="sr-Latn-RS" sz="1100" b="0" i="1" smtClean="0">
                              <a:latin typeface="Cambria Math" panose="02040503050406030204" pitchFamily="18" charset="0"/>
                            </a:rPr>
                            <m:t>𝑧𝑎</m:t>
                          </m:r>
                          <m:r>
                            <a:rPr lang="sr-Latn-RS" sz="1100" b="0" i="1" smtClean="0">
                              <a:latin typeface="Cambria Math" panose="02040503050406030204" pitchFamily="18" charset="0"/>
                            </a:rPr>
                            <m:t> </m:t>
                          </m:r>
                          <m:r>
                            <a:rPr lang="sr-Latn-RS" sz="1100" b="0" i="1" smtClean="0">
                              <a:latin typeface="Cambria Math" panose="02040503050406030204" pitchFamily="18" charset="0"/>
                            </a:rPr>
                            <m:t>𝑣𝑟𝑒𝑚𝑒</m:t>
                          </m:r>
                          <m:r>
                            <a:rPr lang="sr-Latn-RS" sz="1100" b="0" i="1" smtClean="0">
                              <a:latin typeface="Cambria Math" panose="02040503050406030204" pitchFamily="18" charset="0"/>
                            </a:rPr>
                            <m:t> ž</m:t>
                          </m:r>
                          <m:r>
                            <a:rPr lang="sr-Latn-RS" sz="1100" b="0" i="1" smtClean="0">
                              <a:latin typeface="Cambria Math" panose="02040503050406030204" pitchFamily="18" charset="0"/>
                            </a:rPr>
                            <m:t>𝑖𝑣𝑜𝑡𝑛𝑜𝑔</m:t>
                          </m:r>
                          <m:r>
                            <a:rPr lang="sr-Latn-RS" sz="1100" b="0" i="1" smtClean="0">
                              <a:latin typeface="Cambria Math" panose="02040503050406030204" pitchFamily="18" charset="0"/>
                            </a:rPr>
                            <m:t> </m:t>
                          </m:r>
                          <m:r>
                            <a:rPr lang="sr-Latn-RS" sz="1100" b="0" i="1" smtClean="0">
                              <a:latin typeface="Cambria Math" panose="02040503050406030204" pitchFamily="18" charset="0"/>
                            </a:rPr>
                            <m:t>𝑣𝑒𝑘𝑎</m:t>
                          </m:r>
                          <m:r>
                            <a:rPr lang="sr-Latn-RS" sz="1100" b="0" i="1" smtClean="0">
                              <a:latin typeface="Cambria Math" panose="02040503050406030204" pitchFamily="18" charset="0"/>
                            </a:rPr>
                            <m:t> </m:t>
                          </m:r>
                          <m:r>
                            <a:rPr lang="sr-Latn-RS" sz="1100" b="0" i="1" smtClean="0">
                              <a:latin typeface="Cambria Math" panose="02040503050406030204" pitchFamily="18" charset="0"/>
                            </a:rPr>
                            <m:t>𝑒𝑙𝑒𝑘𝑡𝑟𝑎𝑛𝑒</m:t>
                          </m:r>
                        </m:den>
                      </m:f>
                      <m:r>
                        <a:rPr lang="sr-Latn-RS" sz="1100" b="0" i="1" smtClean="0">
                          <a:latin typeface="Cambria Math" panose="02040503050406030204" pitchFamily="18" charset="0"/>
                        </a:rPr>
                        <m:t>=</m:t>
                      </m:r>
                      <m:f>
                        <m:fPr>
                          <m:ctrlPr>
                            <a:rPr lang="sr-Latn-RS" sz="1100" b="0" i="1" smtClean="0">
                              <a:latin typeface="Cambria Math" panose="02040503050406030204" pitchFamily="18" charset="0"/>
                            </a:rPr>
                          </m:ctrlPr>
                        </m:fPr>
                        <m:num>
                          <m:nary>
                            <m:naryPr>
                              <m:chr m:val="∑"/>
                              <m:ctrlPr>
                                <a:rPr lang="sr-Latn-RS" sz="1100" b="0" i="1" smtClean="0">
                                  <a:latin typeface="Cambria Math" panose="02040503050406030204" pitchFamily="18" charset="0"/>
                                </a:rPr>
                              </m:ctrlPr>
                            </m:naryPr>
                            <m:sub>
                              <m:r>
                                <m:rPr>
                                  <m:brk m:alnAt="23"/>
                                </m:rPr>
                                <a:rPr lang="sr-Latn-RS" sz="1100" b="0" i="1" smtClean="0">
                                  <a:latin typeface="Cambria Math" panose="02040503050406030204" pitchFamily="18" charset="0"/>
                                </a:rPr>
                                <m:t>𝑡</m:t>
                              </m:r>
                              <m:r>
                                <a:rPr lang="sr-Latn-RS" sz="1100" b="0" i="1" smtClean="0">
                                  <a:latin typeface="Cambria Math" panose="02040503050406030204" pitchFamily="18" charset="0"/>
                                </a:rPr>
                                <m:t>=1</m:t>
                              </m:r>
                            </m:sub>
                            <m:sup>
                              <m:r>
                                <a:rPr lang="sr-Latn-RS" sz="1100" b="0" i="1" smtClean="0">
                                  <a:latin typeface="Cambria Math" panose="02040503050406030204" pitchFamily="18" charset="0"/>
                                </a:rPr>
                                <m:t>𝑛</m:t>
                              </m:r>
                            </m:sup>
                            <m:e>
                              <m:f>
                                <m:fPr>
                                  <m:ctrlPr>
                                    <a:rPr lang="sr-Latn-RS" sz="1100" b="0" i="1" smtClean="0">
                                      <a:latin typeface="Cambria Math" panose="02040503050406030204" pitchFamily="18" charset="0"/>
                                    </a:rPr>
                                  </m:ctrlPr>
                                </m:fPr>
                                <m:num>
                                  <m:sSub>
                                    <m:sSubPr>
                                      <m:ctrlPr>
                                        <a:rPr lang="sr-Latn-RS" sz="1100" b="0" i="1" smtClean="0">
                                          <a:latin typeface="Cambria Math" panose="02040503050406030204" pitchFamily="18" charset="0"/>
                                        </a:rPr>
                                      </m:ctrlPr>
                                    </m:sSubPr>
                                    <m:e>
                                      <m:r>
                                        <a:rPr lang="sr-Latn-RS" sz="1100" b="0" i="1" smtClean="0">
                                          <a:latin typeface="Cambria Math" panose="02040503050406030204" pitchFamily="18" charset="0"/>
                                        </a:rPr>
                                        <m:t>𝐼</m:t>
                                      </m:r>
                                    </m:e>
                                    <m:sub>
                                      <m:r>
                                        <a:rPr lang="sr-Latn-RS" sz="1100" b="0" i="1" smtClean="0">
                                          <a:latin typeface="Cambria Math" panose="02040503050406030204" pitchFamily="18" charset="0"/>
                                        </a:rPr>
                                        <m:t>𝑡</m:t>
                                      </m:r>
                                    </m:sub>
                                  </m:sSub>
                                  <m:r>
                                    <a:rPr lang="sr-Latn-RS" sz="1100" b="0" i="1" smtClean="0">
                                      <a:latin typeface="Cambria Math" panose="02040503050406030204" pitchFamily="18" charset="0"/>
                                    </a:rPr>
                                    <m:t>+</m:t>
                                  </m:r>
                                  <m:sSub>
                                    <m:sSubPr>
                                      <m:ctrlPr>
                                        <a:rPr lang="sr-Latn-RS" sz="1100" b="0" i="1" smtClean="0">
                                          <a:latin typeface="Cambria Math" panose="02040503050406030204" pitchFamily="18" charset="0"/>
                                        </a:rPr>
                                      </m:ctrlPr>
                                    </m:sSubPr>
                                    <m:e>
                                      <m:r>
                                        <a:rPr lang="sr-Latn-RS" sz="1100" b="0" i="1" smtClean="0">
                                          <a:latin typeface="Cambria Math" panose="02040503050406030204" pitchFamily="18" charset="0"/>
                                        </a:rPr>
                                        <m:t>𝑀</m:t>
                                      </m:r>
                                    </m:e>
                                    <m:sub>
                                      <m:r>
                                        <a:rPr lang="sr-Latn-RS" sz="1100" b="0" i="1" smtClean="0">
                                          <a:latin typeface="Cambria Math" panose="02040503050406030204" pitchFamily="18" charset="0"/>
                                        </a:rPr>
                                        <m:t>𝑡</m:t>
                                      </m:r>
                                    </m:sub>
                                  </m:sSub>
                                  <m:r>
                                    <a:rPr lang="sr-Latn-RS" sz="1100" b="0" i="1" smtClean="0">
                                      <a:latin typeface="Cambria Math" panose="02040503050406030204" pitchFamily="18" charset="0"/>
                                    </a:rPr>
                                    <m:t>+</m:t>
                                  </m:r>
                                  <m:sSub>
                                    <m:sSubPr>
                                      <m:ctrlPr>
                                        <a:rPr lang="sr-Latn-RS" sz="1100" b="0" i="1" smtClean="0">
                                          <a:latin typeface="Cambria Math" panose="02040503050406030204" pitchFamily="18" charset="0"/>
                                        </a:rPr>
                                      </m:ctrlPr>
                                    </m:sSubPr>
                                    <m:e>
                                      <m:r>
                                        <a:rPr lang="sr-Latn-RS" sz="1100" b="0" i="1" smtClean="0">
                                          <a:latin typeface="Cambria Math" panose="02040503050406030204" pitchFamily="18" charset="0"/>
                                        </a:rPr>
                                        <m:t>𝐹</m:t>
                                      </m:r>
                                    </m:e>
                                    <m:sub>
                                      <m:r>
                                        <a:rPr lang="sr-Latn-RS" sz="1100" b="0" i="1" smtClean="0">
                                          <a:latin typeface="Cambria Math" panose="02040503050406030204" pitchFamily="18" charset="0"/>
                                        </a:rPr>
                                        <m:t>𝑡</m:t>
                                      </m:r>
                                    </m:sub>
                                  </m:sSub>
                                </m:num>
                                <m:den>
                                  <m:sSup>
                                    <m:sSupPr>
                                      <m:ctrlPr>
                                        <a:rPr lang="sr-Latn-RS" sz="1100" b="0" i="1" smtClean="0">
                                          <a:latin typeface="Cambria Math" panose="02040503050406030204" pitchFamily="18" charset="0"/>
                                        </a:rPr>
                                      </m:ctrlPr>
                                    </m:sSupPr>
                                    <m:e>
                                      <m:d>
                                        <m:dPr>
                                          <m:ctrlPr>
                                            <a:rPr lang="sr-Latn-RS" sz="1100" b="0" i="1" smtClean="0">
                                              <a:latin typeface="Cambria Math" panose="02040503050406030204" pitchFamily="18" charset="0"/>
                                            </a:rPr>
                                          </m:ctrlPr>
                                        </m:dPr>
                                        <m:e>
                                          <m:r>
                                            <a:rPr lang="sr-Latn-RS" sz="1100" b="0" i="1" smtClean="0">
                                              <a:latin typeface="Cambria Math" panose="02040503050406030204" pitchFamily="18" charset="0"/>
                                            </a:rPr>
                                            <m:t>1+</m:t>
                                          </m:r>
                                          <m:r>
                                            <a:rPr lang="sr-Latn-RS" sz="1100" b="0" i="1" smtClean="0">
                                              <a:latin typeface="Cambria Math" panose="02040503050406030204" pitchFamily="18" charset="0"/>
                                            </a:rPr>
                                            <m:t>𝑟</m:t>
                                          </m:r>
                                        </m:e>
                                      </m:d>
                                    </m:e>
                                    <m:sup>
                                      <m:r>
                                        <a:rPr lang="sr-Latn-RS" sz="1100" b="0" i="1" smtClean="0">
                                          <a:latin typeface="Cambria Math" panose="02040503050406030204" pitchFamily="18" charset="0"/>
                                        </a:rPr>
                                        <m:t>𝑡</m:t>
                                      </m:r>
                                    </m:sup>
                                  </m:sSup>
                                </m:den>
                              </m:f>
                            </m:e>
                          </m:nary>
                        </m:num>
                        <m:den>
                          <m:nary>
                            <m:naryPr>
                              <m:chr m:val="∑"/>
                              <m:ctrlPr>
                                <a:rPr lang="sr-Latn-RS" sz="1100" i="1">
                                  <a:latin typeface="Cambria Math" panose="02040503050406030204" pitchFamily="18" charset="0"/>
                                </a:rPr>
                              </m:ctrlPr>
                            </m:naryPr>
                            <m:sub>
                              <m:r>
                                <m:rPr>
                                  <m:brk m:alnAt="23"/>
                                </m:rPr>
                                <a:rPr lang="sr-Latn-RS" sz="1100" i="1">
                                  <a:latin typeface="Cambria Math" panose="02040503050406030204" pitchFamily="18" charset="0"/>
                                </a:rPr>
                                <m:t>𝑡</m:t>
                              </m:r>
                              <m:r>
                                <a:rPr lang="sr-Latn-RS" sz="1100" i="1">
                                  <a:latin typeface="Cambria Math" panose="02040503050406030204" pitchFamily="18" charset="0"/>
                                </a:rPr>
                                <m:t>=1</m:t>
                              </m:r>
                            </m:sub>
                            <m:sup>
                              <m:r>
                                <a:rPr lang="sr-Latn-RS" sz="1100" i="1">
                                  <a:latin typeface="Cambria Math" panose="02040503050406030204" pitchFamily="18" charset="0"/>
                                </a:rPr>
                                <m:t>𝑛</m:t>
                              </m:r>
                            </m:sup>
                            <m:e>
                              <m:f>
                                <m:fPr>
                                  <m:ctrlPr>
                                    <a:rPr lang="sr-Latn-RS" sz="1100" i="1">
                                      <a:latin typeface="Cambria Math" panose="02040503050406030204" pitchFamily="18" charset="0"/>
                                    </a:rPr>
                                  </m:ctrlPr>
                                </m:fPr>
                                <m:num>
                                  <m:sSub>
                                    <m:sSubPr>
                                      <m:ctrlPr>
                                        <a:rPr lang="sr-Latn-RS" sz="1100" i="1">
                                          <a:latin typeface="Cambria Math" panose="02040503050406030204" pitchFamily="18" charset="0"/>
                                        </a:rPr>
                                      </m:ctrlPr>
                                    </m:sSubPr>
                                    <m:e>
                                      <m:r>
                                        <a:rPr lang="sr-Latn-RS" sz="1100" b="0" i="1" smtClean="0">
                                          <a:latin typeface="Cambria Math" panose="02040503050406030204" pitchFamily="18" charset="0"/>
                                        </a:rPr>
                                        <m:t>𝐸</m:t>
                                      </m:r>
                                    </m:e>
                                    <m:sub>
                                      <m:r>
                                        <a:rPr lang="sr-Latn-RS" sz="1100" i="1">
                                          <a:latin typeface="Cambria Math" panose="02040503050406030204" pitchFamily="18" charset="0"/>
                                        </a:rPr>
                                        <m:t>𝑡</m:t>
                                      </m:r>
                                    </m:sub>
                                  </m:sSub>
                                </m:num>
                                <m:den>
                                  <m:sSup>
                                    <m:sSupPr>
                                      <m:ctrlPr>
                                        <a:rPr lang="sr-Latn-RS" sz="1100" i="1">
                                          <a:latin typeface="Cambria Math" panose="02040503050406030204" pitchFamily="18" charset="0"/>
                                        </a:rPr>
                                      </m:ctrlPr>
                                    </m:sSupPr>
                                    <m:e>
                                      <m:d>
                                        <m:dPr>
                                          <m:ctrlPr>
                                            <a:rPr lang="sr-Latn-RS" sz="1100" i="1">
                                              <a:latin typeface="Cambria Math" panose="02040503050406030204" pitchFamily="18" charset="0"/>
                                            </a:rPr>
                                          </m:ctrlPr>
                                        </m:dPr>
                                        <m:e>
                                          <m:r>
                                            <a:rPr lang="sr-Latn-RS" sz="1100" i="1">
                                              <a:latin typeface="Cambria Math" panose="02040503050406030204" pitchFamily="18" charset="0"/>
                                            </a:rPr>
                                            <m:t>1+</m:t>
                                          </m:r>
                                          <m:r>
                                            <a:rPr lang="sr-Latn-RS" sz="1100" i="1">
                                              <a:latin typeface="Cambria Math" panose="02040503050406030204" pitchFamily="18" charset="0"/>
                                            </a:rPr>
                                            <m:t>𝑟</m:t>
                                          </m:r>
                                        </m:e>
                                      </m:d>
                                    </m:e>
                                    <m:sup>
                                      <m:r>
                                        <a:rPr lang="sr-Latn-RS" sz="1100" i="1">
                                          <a:latin typeface="Cambria Math" panose="02040503050406030204" pitchFamily="18" charset="0"/>
                                        </a:rPr>
                                        <m:t>𝑡</m:t>
                                      </m:r>
                                    </m:sup>
                                  </m:sSup>
                                </m:den>
                              </m:f>
                            </m:e>
                          </m:nary>
                        </m:den>
                      </m:f>
                    </m:oMath>
                  </m:oMathPara>
                </a14:m>
                <a:endParaRPr lang="sr-Latn-RS" sz="1100" dirty="0" smtClean="0"/>
              </a:p>
            </p:txBody>
          </p:sp>
        </mc:Choice>
        <mc:Fallback xmlns="">
          <p:sp>
            <p:nvSpPr>
              <p:cNvPr id="37" name="TextBox 36"/>
              <p:cNvSpPr txBox="1">
                <a:spLocks noRot="1" noChangeAspect="1" noMove="1" noResize="1" noEditPoints="1" noAdjustHandles="1" noChangeArrowheads="1" noChangeShapeType="1" noTextEdit="1"/>
              </p:cNvSpPr>
              <p:nvPr/>
            </p:nvSpPr>
            <p:spPr>
              <a:xfrm>
                <a:off x="1937298" y="5896792"/>
                <a:ext cx="6919180" cy="629339"/>
              </a:xfrm>
              <a:prstGeom prst="rect">
                <a:avLst/>
              </a:prstGeom>
              <a:blipFill rotWithShape="0">
                <a:blip r:embed="rId6"/>
                <a:stretch>
                  <a:fillRect/>
                </a:stretch>
              </a:blipFill>
            </p:spPr>
            <p:txBody>
              <a:bodyPr/>
              <a:lstStyle/>
              <a:p>
                <a:r>
                  <a:rPr lang="sr-Latn-RS">
                    <a:noFill/>
                  </a:rPr>
                  <a:t> </a:t>
                </a:r>
              </a:p>
            </p:txBody>
          </p:sp>
        </mc:Fallback>
      </mc:AlternateContent>
      <p:sp>
        <p:nvSpPr>
          <p:cNvPr id="38" name="TextBox 37"/>
          <p:cNvSpPr txBox="1"/>
          <p:nvPr/>
        </p:nvSpPr>
        <p:spPr>
          <a:xfrm>
            <a:off x="363339" y="5587950"/>
            <a:ext cx="5227121" cy="276999"/>
          </a:xfrm>
          <a:prstGeom prst="rect">
            <a:avLst/>
          </a:prstGeom>
          <a:noFill/>
        </p:spPr>
        <p:txBody>
          <a:bodyPr vert="horz" wrap="square" lIns="0" tIns="0" rIns="0" bIns="0" rtlCol="0">
            <a:spAutoFit/>
          </a:bodyPr>
          <a:lstStyle/>
          <a:p>
            <a:pPr>
              <a:spcBef>
                <a:spcPts val="200"/>
              </a:spcBef>
              <a:buSzPct val="100000"/>
            </a:pPr>
            <a:r>
              <a:rPr lang="sr-Latn-RS" sz="900" b="1" dirty="0" err="1" smtClean="0"/>
              <a:t>Levelised</a:t>
            </a:r>
            <a:r>
              <a:rPr lang="sr-Latn-RS" sz="900" b="1" dirty="0" smtClean="0"/>
              <a:t> </a:t>
            </a:r>
            <a:r>
              <a:rPr lang="sr-Latn-RS" sz="900" b="1" dirty="0" err="1" smtClean="0"/>
              <a:t>cost</a:t>
            </a:r>
            <a:r>
              <a:rPr lang="sr-Latn-RS" sz="900" b="1" dirty="0" smtClean="0"/>
              <a:t> </a:t>
            </a:r>
            <a:r>
              <a:rPr lang="sr-Latn-RS" sz="900" b="1" dirty="0" err="1" smtClean="0"/>
              <a:t>of</a:t>
            </a:r>
            <a:r>
              <a:rPr lang="sr-Latn-RS" sz="900" b="1" dirty="0" smtClean="0"/>
              <a:t> </a:t>
            </a:r>
            <a:r>
              <a:rPr lang="sr-Latn-RS" sz="900" b="1" dirty="0" err="1" smtClean="0"/>
              <a:t>elictricity</a:t>
            </a:r>
            <a:r>
              <a:rPr lang="sr-Latn-RS" sz="900" b="1" dirty="0" smtClean="0"/>
              <a:t> (LCOE) je neto sadašnja vrednost jedinične količine proizvedene električne energije za vreme celokupnog životnog veka elektrane.</a:t>
            </a:r>
            <a:endParaRPr lang="en-US" sz="900" b="1" dirty="0" smtClean="0"/>
          </a:p>
        </p:txBody>
      </p:sp>
    </p:spTree>
    <p:extLst>
      <p:ext uri="{BB962C8B-B14F-4D97-AF65-F5344CB8AC3E}">
        <p14:creationId xmlns:p14="http://schemas.microsoft.com/office/powerpoint/2010/main" val="6291982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SEE – sumarno I</a:t>
            </a:r>
            <a:endParaRPr lang="nl-NL" dirty="0"/>
          </a:p>
        </p:txBody>
      </p:sp>
      <p:sp>
        <p:nvSpPr>
          <p:cNvPr id="58" name="Tagline"/>
          <p:cNvSpPr txBox="1"/>
          <p:nvPr/>
        </p:nvSpPr>
        <p:spPr>
          <a:xfrm>
            <a:off x="376238" y="657625"/>
            <a:ext cx="6066126"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err="1" smtClean="0"/>
              <a:t>Instalisani</a:t>
            </a:r>
            <a:r>
              <a:rPr lang="sr-Latn-CS" sz="1400" i="1" dirty="0" smtClean="0"/>
              <a:t> kapaciteti po vrsti energenta</a:t>
            </a:r>
            <a:endParaRPr lang="en-US" sz="1400" b="1" i="1" dirty="0" smtClean="0"/>
          </a:p>
        </p:txBody>
      </p:sp>
      <p:sp>
        <p:nvSpPr>
          <p:cNvPr id="16" name="TextBox 15"/>
          <p:cNvSpPr txBox="1"/>
          <p:nvPr/>
        </p:nvSpPr>
        <p:spPr>
          <a:xfrm>
            <a:off x="376238" y="6086488"/>
            <a:ext cx="195123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Energy </a:t>
            </a:r>
            <a:r>
              <a:rPr lang="sr-Latn-RS" sz="900" i="1" dirty="0" err="1" smtClean="0">
                <a:solidFill>
                  <a:srgbClr val="00B050"/>
                </a:solidFill>
              </a:rPr>
              <a:t>Community</a:t>
            </a:r>
            <a:r>
              <a:rPr lang="sr-Latn-RS" sz="900" i="1" dirty="0" smtClean="0">
                <a:solidFill>
                  <a:srgbClr val="00B050"/>
                </a:solidFill>
              </a:rPr>
              <a:t>, IRENA</a:t>
            </a:r>
            <a:endParaRPr lang="en-US" sz="900" i="1" dirty="0" smtClean="0">
              <a:solidFill>
                <a:srgbClr val="00B050"/>
              </a:solidFill>
            </a:endParaRPr>
          </a:p>
        </p:txBody>
      </p:sp>
      <p:grpSp>
        <p:nvGrpSpPr>
          <p:cNvPr id="5" name="Group 4"/>
          <p:cNvGrpSpPr>
            <a:grpSpLocks noChangeAspect="1"/>
          </p:cNvGrpSpPr>
          <p:nvPr/>
        </p:nvGrpSpPr>
        <p:grpSpPr bwMode="auto">
          <a:xfrm>
            <a:off x="363340" y="1294501"/>
            <a:ext cx="8213198" cy="4784350"/>
            <a:chOff x="729" y="907"/>
            <a:chExt cx="4302" cy="2506"/>
          </a:xfrm>
        </p:grpSpPr>
        <p:sp>
          <p:nvSpPr>
            <p:cNvPr id="6" name="AutoShape 3"/>
            <p:cNvSpPr>
              <a:spLocks noChangeAspect="1" noChangeArrowheads="1" noTextEdit="1"/>
            </p:cNvSpPr>
            <p:nvPr/>
          </p:nvSpPr>
          <p:spPr bwMode="auto">
            <a:xfrm>
              <a:off x="729" y="907"/>
              <a:ext cx="4302" cy="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 y="907"/>
              <a:ext cx="4306" cy="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603228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SEE – sumarno II</a:t>
            </a:r>
            <a:endParaRPr lang="nl-NL" dirty="0"/>
          </a:p>
        </p:txBody>
      </p:sp>
      <p:sp>
        <p:nvSpPr>
          <p:cNvPr id="58" name="Tagline"/>
          <p:cNvSpPr txBox="1"/>
          <p:nvPr/>
        </p:nvSpPr>
        <p:spPr>
          <a:xfrm>
            <a:off x="376237" y="657625"/>
            <a:ext cx="7250689"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Uporedni prikaz ukupne potrošnje električne energije i proizvodnje iz OIE</a:t>
            </a:r>
            <a:endParaRPr lang="en-US" sz="1400" b="1" i="1" dirty="0" smtClean="0"/>
          </a:p>
        </p:txBody>
      </p:sp>
      <p:sp>
        <p:nvSpPr>
          <p:cNvPr id="16" name="TextBox 15"/>
          <p:cNvSpPr txBox="1"/>
          <p:nvPr/>
        </p:nvSpPr>
        <p:spPr>
          <a:xfrm>
            <a:off x="802265" y="6430170"/>
            <a:ext cx="3357577"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Energy </a:t>
            </a:r>
            <a:r>
              <a:rPr lang="sr-Latn-RS" sz="900" i="1" dirty="0" err="1" smtClean="0">
                <a:solidFill>
                  <a:srgbClr val="00B050"/>
                </a:solidFill>
              </a:rPr>
              <a:t>Community</a:t>
            </a:r>
            <a:r>
              <a:rPr lang="sr-Latn-RS" sz="900" i="1" dirty="0" smtClean="0">
                <a:solidFill>
                  <a:srgbClr val="00B050"/>
                </a:solidFill>
              </a:rPr>
              <a:t>, ENTSO-E i </a:t>
            </a:r>
            <a:r>
              <a:rPr lang="sr-Latn-RS" sz="900" i="1" dirty="0" err="1" smtClean="0">
                <a:solidFill>
                  <a:srgbClr val="00B050"/>
                </a:solidFill>
              </a:rPr>
              <a:t>Eurostat</a:t>
            </a:r>
            <a:endParaRPr lang="en-US" sz="900" i="1" dirty="0" smtClean="0">
              <a:solidFill>
                <a:srgbClr val="00B050"/>
              </a:solidFill>
            </a:endParaRPr>
          </a:p>
        </p:txBody>
      </p:sp>
      <p:grpSp>
        <p:nvGrpSpPr>
          <p:cNvPr id="3" name="Group 4"/>
          <p:cNvGrpSpPr>
            <a:grpSpLocks noChangeAspect="1"/>
          </p:cNvGrpSpPr>
          <p:nvPr/>
        </p:nvGrpSpPr>
        <p:grpSpPr bwMode="auto">
          <a:xfrm>
            <a:off x="376238" y="1213195"/>
            <a:ext cx="8561292" cy="5208955"/>
            <a:chOff x="745" y="861"/>
            <a:chExt cx="4270" cy="2598"/>
          </a:xfrm>
        </p:grpSpPr>
        <p:sp>
          <p:nvSpPr>
            <p:cNvPr id="4" name="AutoShape 3"/>
            <p:cNvSpPr>
              <a:spLocks noChangeAspect="1" noChangeArrowheads="1" noTextEdit="1"/>
            </p:cNvSpPr>
            <p:nvPr/>
          </p:nvSpPr>
          <p:spPr bwMode="auto">
            <a:xfrm>
              <a:off x="745" y="861"/>
              <a:ext cx="4270" cy="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 y="861"/>
              <a:ext cx="4274" cy="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83658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smtClean="0"/>
              <a:t>Šta dalje?</a:t>
            </a:r>
            <a:endParaRPr lang="en-US" dirty="0"/>
          </a:p>
        </p:txBody>
      </p:sp>
    </p:spTree>
    <p:extLst>
      <p:ext uri="{BB962C8B-B14F-4D97-AF65-F5344CB8AC3E}">
        <p14:creationId xmlns:p14="http://schemas.microsoft.com/office/powerpoint/2010/main" val="5890193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smtClean="0"/>
              <a:t>Perspektiva OIE</a:t>
            </a:r>
            <a:endParaRPr lang="en-US" dirty="0"/>
          </a:p>
        </p:txBody>
      </p:sp>
    </p:spTree>
    <p:extLst>
      <p:ext uri="{BB962C8B-B14F-4D97-AF65-F5344CB8AC3E}">
        <p14:creationId xmlns:p14="http://schemas.microsoft.com/office/powerpoint/2010/main" val="398018333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4793"/>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1. Uvođenje </a:t>
            </a:r>
            <a:r>
              <a:rPr lang="sr-Latn-CS" dirty="0" err="1" smtClean="0"/>
              <a:t>aukcijskog</a:t>
            </a:r>
            <a:r>
              <a:rPr lang="sr-Latn-CS" dirty="0" smtClean="0"/>
              <a:t> mehanizma za OIE</a:t>
            </a:r>
            <a:endParaRPr lang="nl-NL" dirty="0"/>
          </a:p>
        </p:txBody>
      </p:sp>
      <p:sp>
        <p:nvSpPr>
          <p:cNvPr id="53" name="TextBox 52"/>
          <p:cNvSpPr txBox="1"/>
          <p:nvPr/>
        </p:nvSpPr>
        <p:spPr>
          <a:xfrm>
            <a:off x="491091" y="2963487"/>
            <a:ext cx="6363330" cy="169277"/>
          </a:xfrm>
          <a:prstGeom prst="rect">
            <a:avLst/>
          </a:prstGeom>
          <a:noFill/>
        </p:spPr>
        <p:txBody>
          <a:bodyPr vert="horz" wrap="square" lIns="0" tIns="0" rIns="0" bIns="0" rtlCol="0">
            <a:spAutoFit/>
          </a:bodyPr>
          <a:lstStyle/>
          <a:p>
            <a:pPr>
              <a:spcBef>
                <a:spcPts val="200"/>
              </a:spcBef>
              <a:buSzPct val="100000"/>
            </a:pPr>
            <a:r>
              <a:rPr lang="sr-Latn-CS" sz="1100" i="1" dirty="0" smtClean="0">
                <a:solidFill>
                  <a:schemeClr val="accent1">
                    <a:lumMod val="50000"/>
                  </a:schemeClr>
                </a:solidFill>
              </a:rPr>
              <a:t>Srednje vrednosti cena koje su rezultovale primenom aukcija u periodu od 2010 do 2016</a:t>
            </a:r>
            <a:endParaRPr lang="en-US" sz="1100" b="1" i="1" dirty="0" smtClean="0">
              <a:solidFill>
                <a:schemeClr val="accent1">
                  <a:lumMod val="50000"/>
                </a:schemeClr>
              </a:solidFill>
            </a:endParaRPr>
          </a:p>
        </p:txBody>
      </p:sp>
      <p:sp>
        <p:nvSpPr>
          <p:cNvPr id="58" name="Tagline"/>
          <p:cNvSpPr txBox="1"/>
          <p:nvPr/>
        </p:nvSpPr>
        <p:spPr>
          <a:xfrm>
            <a:off x="373062" y="744232"/>
            <a:ext cx="8343898" cy="430887"/>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err="1" smtClean="0"/>
              <a:t>Aukcijski</a:t>
            </a:r>
            <a:r>
              <a:rPr lang="sr-Latn-CS" sz="1400" i="1" dirty="0" smtClean="0"/>
              <a:t> mehanizam u poslednjoj deceniji preuzima primat kao podsticajno sredstvo u oblasti obnovljivih izvora energije, potiskujući  </a:t>
            </a:r>
            <a:r>
              <a:rPr lang="sr-Latn-CS" sz="1400" i="1" dirty="0" err="1" smtClean="0"/>
              <a:t>feed</a:t>
            </a:r>
            <a:r>
              <a:rPr lang="sr-Latn-CS" sz="1400" i="1" dirty="0" smtClean="0"/>
              <a:t>-in tarife</a:t>
            </a:r>
            <a:endParaRPr lang="en-US" sz="1400" b="1" i="1" dirty="0" smtClean="0"/>
          </a:p>
        </p:txBody>
      </p:sp>
      <p:grpSp>
        <p:nvGrpSpPr>
          <p:cNvPr id="15" name="Group 4"/>
          <p:cNvGrpSpPr>
            <a:grpSpLocks noChangeAspect="1"/>
          </p:cNvGrpSpPr>
          <p:nvPr/>
        </p:nvGrpSpPr>
        <p:grpSpPr bwMode="auto">
          <a:xfrm>
            <a:off x="491091" y="3120064"/>
            <a:ext cx="6288087" cy="3530600"/>
            <a:chOff x="953" y="1876"/>
            <a:chExt cx="3961" cy="2224"/>
          </a:xfrm>
        </p:grpSpPr>
        <p:sp>
          <p:nvSpPr>
            <p:cNvPr id="16" name="AutoShape 3"/>
            <p:cNvSpPr>
              <a:spLocks noChangeAspect="1" noChangeArrowheads="1" noTextEdit="1"/>
            </p:cNvSpPr>
            <p:nvPr/>
          </p:nvSpPr>
          <p:spPr bwMode="auto">
            <a:xfrm>
              <a:off x="953" y="1876"/>
              <a:ext cx="3961" cy="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 y="1876"/>
              <a:ext cx="3965" cy="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6854421" y="5428045"/>
            <a:ext cx="2126478" cy="936710"/>
            <a:chOff x="6835755" y="4946467"/>
            <a:chExt cx="2126478" cy="936710"/>
          </a:xfrm>
        </p:grpSpPr>
        <p:sp>
          <p:nvSpPr>
            <p:cNvPr id="27" name="TextBox 26"/>
            <p:cNvSpPr txBox="1"/>
            <p:nvPr/>
          </p:nvSpPr>
          <p:spPr>
            <a:xfrm>
              <a:off x="6924822" y="4962357"/>
              <a:ext cx="543469" cy="184666"/>
            </a:xfrm>
            <a:prstGeom prst="rect">
              <a:avLst/>
            </a:prstGeom>
            <a:noFill/>
          </p:spPr>
          <p:txBody>
            <a:bodyPr vert="horz" wrap="square" lIns="0" tIns="0" rIns="0" bIns="0" rtlCol="0">
              <a:spAutoFit/>
            </a:bodyPr>
            <a:lstStyle/>
            <a:p>
              <a:pPr>
                <a:spcBef>
                  <a:spcPts val="200"/>
                </a:spcBef>
                <a:buSzPct val="100000"/>
              </a:pPr>
              <a:r>
                <a:rPr lang="sr-Latn-RS" sz="1200" b="1" dirty="0" smtClean="0">
                  <a:solidFill>
                    <a:schemeClr val="bg1">
                      <a:lumMod val="50000"/>
                    </a:schemeClr>
                  </a:solidFill>
                </a:rPr>
                <a:t>2010</a:t>
              </a:r>
              <a:endParaRPr lang="en-US" sz="1200" b="1" dirty="0" smtClean="0">
                <a:solidFill>
                  <a:schemeClr val="bg1">
                    <a:lumMod val="50000"/>
                  </a:schemeClr>
                </a:solidFill>
              </a:endParaRPr>
            </a:p>
          </p:txBody>
        </p:sp>
        <p:sp>
          <p:nvSpPr>
            <p:cNvPr id="28" name="TextBox 27"/>
            <p:cNvSpPr txBox="1"/>
            <p:nvPr/>
          </p:nvSpPr>
          <p:spPr>
            <a:xfrm>
              <a:off x="6920503" y="5693816"/>
              <a:ext cx="543469" cy="184666"/>
            </a:xfrm>
            <a:prstGeom prst="rect">
              <a:avLst/>
            </a:prstGeom>
            <a:noFill/>
          </p:spPr>
          <p:txBody>
            <a:bodyPr vert="horz" wrap="square" lIns="0" tIns="0" rIns="0" bIns="0" rtlCol="0">
              <a:spAutoFit/>
            </a:bodyPr>
            <a:lstStyle/>
            <a:p>
              <a:pPr>
                <a:spcBef>
                  <a:spcPts val="200"/>
                </a:spcBef>
                <a:buSzPct val="100000"/>
              </a:pPr>
              <a:r>
                <a:rPr lang="sr-Latn-RS" sz="1200" b="1" dirty="0" smtClean="0">
                  <a:solidFill>
                    <a:schemeClr val="bg1">
                      <a:lumMod val="50000"/>
                    </a:schemeClr>
                  </a:solidFill>
                </a:rPr>
                <a:t>2016</a:t>
              </a:r>
              <a:endParaRPr lang="en-US" sz="1200" b="1" dirty="0" smtClean="0">
                <a:solidFill>
                  <a:schemeClr val="bg1">
                    <a:lumMod val="50000"/>
                  </a:schemeClr>
                </a:solidFill>
              </a:endParaRPr>
            </a:p>
          </p:txBody>
        </p:sp>
        <p:sp>
          <p:nvSpPr>
            <p:cNvPr id="29" name="TextBox 28"/>
            <p:cNvSpPr txBox="1"/>
            <p:nvPr/>
          </p:nvSpPr>
          <p:spPr>
            <a:xfrm>
              <a:off x="7619669" y="4946467"/>
              <a:ext cx="1342564" cy="184666"/>
            </a:xfrm>
            <a:prstGeom prst="rect">
              <a:avLst/>
            </a:prstGeom>
            <a:noFill/>
          </p:spPr>
          <p:txBody>
            <a:bodyPr vert="horz" wrap="square" lIns="0" tIns="0" rIns="0" bIns="0" rtlCol="0">
              <a:spAutoFit/>
            </a:bodyPr>
            <a:lstStyle/>
            <a:p>
              <a:pPr>
                <a:spcBef>
                  <a:spcPts val="200"/>
                </a:spcBef>
                <a:buSzPct val="100000"/>
              </a:pPr>
              <a:r>
                <a:rPr lang="sr-Latn-RS" sz="1200" b="1" dirty="0" smtClean="0">
                  <a:solidFill>
                    <a:srgbClr val="009A44"/>
                  </a:solidFill>
                </a:rPr>
                <a:t>85 US$/</a:t>
              </a:r>
              <a:r>
                <a:rPr lang="sr-Latn-RS" sz="1200" b="1" dirty="0" err="1" smtClean="0">
                  <a:solidFill>
                    <a:srgbClr val="009A44"/>
                  </a:solidFill>
                </a:rPr>
                <a:t>MWh</a:t>
              </a:r>
              <a:endParaRPr lang="en-US" sz="1200" b="1" dirty="0" smtClean="0">
                <a:solidFill>
                  <a:srgbClr val="009A44"/>
                </a:solidFill>
              </a:endParaRPr>
            </a:p>
          </p:txBody>
        </p:sp>
        <p:sp>
          <p:nvSpPr>
            <p:cNvPr id="30" name="TextBox 29"/>
            <p:cNvSpPr txBox="1"/>
            <p:nvPr/>
          </p:nvSpPr>
          <p:spPr>
            <a:xfrm>
              <a:off x="7536361" y="5698511"/>
              <a:ext cx="1379700" cy="184666"/>
            </a:xfrm>
            <a:prstGeom prst="rect">
              <a:avLst/>
            </a:prstGeom>
            <a:noFill/>
          </p:spPr>
          <p:txBody>
            <a:bodyPr vert="horz" wrap="square" lIns="0" tIns="0" rIns="0" bIns="0" rtlCol="0">
              <a:spAutoFit/>
            </a:bodyPr>
            <a:lstStyle/>
            <a:p>
              <a:pPr>
                <a:spcBef>
                  <a:spcPts val="200"/>
                </a:spcBef>
                <a:buSzPct val="100000"/>
              </a:pPr>
              <a:r>
                <a:rPr lang="sr-Latn-RS" sz="1200" b="1" dirty="0">
                  <a:solidFill>
                    <a:srgbClr val="009A44"/>
                  </a:solidFill>
                </a:rPr>
                <a:t> </a:t>
              </a:r>
              <a:r>
                <a:rPr lang="sr-Latn-RS" sz="1200" b="1" dirty="0" smtClean="0">
                  <a:solidFill>
                    <a:srgbClr val="009A44"/>
                  </a:solidFill>
                </a:rPr>
                <a:t> 45 US$/</a:t>
              </a:r>
              <a:r>
                <a:rPr lang="sr-Latn-RS" sz="1200" b="1" dirty="0" err="1" smtClean="0">
                  <a:solidFill>
                    <a:srgbClr val="009A44"/>
                  </a:solidFill>
                </a:rPr>
                <a:t>MWh</a:t>
              </a:r>
              <a:endParaRPr lang="en-US" sz="1200" b="1" dirty="0" smtClean="0">
                <a:solidFill>
                  <a:srgbClr val="009A44"/>
                </a:solidFill>
              </a:endParaRPr>
            </a:p>
          </p:txBody>
        </p:sp>
        <p:sp>
          <p:nvSpPr>
            <p:cNvPr id="9" name="Down Arrow 8"/>
            <p:cNvSpPr/>
            <p:nvPr/>
          </p:nvSpPr>
          <p:spPr bwMode="gray">
            <a:xfrm>
              <a:off x="8043995" y="5234870"/>
              <a:ext cx="350910" cy="402181"/>
            </a:xfrm>
            <a:prstGeom prst="downArrow">
              <a:avLst/>
            </a:prstGeom>
            <a:solidFill>
              <a:srgbClr val="00B050"/>
            </a:solidFill>
            <a:ln w="19050" algn="ctr">
              <a:solidFill>
                <a:srgbClr val="00B05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sr-Latn-RS" sz="1200" b="1" dirty="0" smtClean="0">
                <a:solidFill>
                  <a:schemeClr val="bg1"/>
                </a:solidFill>
              </a:endParaRPr>
            </a:p>
          </p:txBody>
        </p:sp>
        <p:grpSp>
          <p:nvGrpSpPr>
            <p:cNvPr id="4" name="Group 4"/>
            <p:cNvGrpSpPr>
              <a:grpSpLocks noChangeAspect="1"/>
            </p:cNvGrpSpPr>
            <p:nvPr/>
          </p:nvGrpSpPr>
          <p:grpSpPr bwMode="auto">
            <a:xfrm>
              <a:off x="6835755" y="5131133"/>
              <a:ext cx="645121" cy="595311"/>
              <a:chOff x="1677" y="959"/>
              <a:chExt cx="531" cy="490"/>
            </a:xfrm>
          </p:grpSpPr>
          <p:sp>
            <p:nvSpPr>
              <p:cNvPr id="5" name="AutoShape 3"/>
              <p:cNvSpPr>
                <a:spLocks noChangeAspect="1" noChangeArrowheads="1" noTextEdit="1"/>
              </p:cNvSpPr>
              <p:nvPr/>
            </p:nvSpPr>
            <p:spPr bwMode="auto">
              <a:xfrm>
                <a:off x="1677" y="959"/>
                <a:ext cx="531"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sz="1200"/>
              </a:p>
            </p:txBody>
          </p:sp>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 y="959"/>
                <a:ext cx="53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8" name="Group 47"/>
          <p:cNvGrpSpPr/>
          <p:nvPr/>
        </p:nvGrpSpPr>
        <p:grpSpPr>
          <a:xfrm>
            <a:off x="6854421" y="4250599"/>
            <a:ext cx="2067947" cy="925910"/>
            <a:chOff x="2351503" y="1517171"/>
            <a:chExt cx="2067947" cy="925910"/>
          </a:xfrm>
        </p:grpSpPr>
        <p:grpSp>
          <p:nvGrpSpPr>
            <p:cNvPr id="49" name="Group 8"/>
            <p:cNvGrpSpPr>
              <a:grpSpLocks noChangeAspect="1"/>
            </p:cNvGrpSpPr>
            <p:nvPr/>
          </p:nvGrpSpPr>
          <p:grpSpPr bwMode="auto">
            <a:xfrm>
              <a:off x="2351503" y="1679801"/>
              <a:ext cx="615858" cy="596071"/>
              <a:chOff x="3008" y="908"/>
              <a:chExt cx="498" cy="482"/>
            </a:xfrm>
          </p:grpSpPr>
          <p:sp>
            <p:nvSpPr>
              <p:cNvPr id="56" name="AutoShape 7"/>
              <p:cNvSpPr>
                <a:spLocks noChangeAspect="1" noChangeArrowheads="1" noTextEdit="1"/>
              </p:cNvSpPr>
              <p:nvPr/>
            </p:nvSpPr>
            <p:spPr bwMode="auto">
              <a:xfrm>
                <a:off x="3008" y="908"/>
                <a:ext cx="498"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pic>
            <p:nvPicPr>
              <p:cNvPr id="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 y="908"/>
                <a:ext cx="502"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p:cNvSpPr txBox="1"/>
            <p:nvPr/>
          </p:nvSpPr>
          <p:spPr>
            <a:xfrm>
              <a:off x="2428211" y="1522261"/>
              <a:ext cx="543469" cy="184666"/>
            </a:xfrm>
            <a:prstGeom prst="rect">
              <a:avLst/>
            </a:prstGeom>
            <a:noFill/>
          </p:spPr>
          <p:txBody>
            <a:bodyPr vert="horz" wrap="square" lIns="0" tIns="0" rIns="0" bIns="0" rtlCol="0">
              <a:spAutoFit/>
            </a:bodyPr>
            <a:lstStyle/>
            <a:p>
              <a:pPr>
                <a:spcBef>
                  <a:spcPts val="200"/>
                </a:spcBef>
                <a:buSzPct val="100000"/>
              </a:pPr>
              <a:r>
                <a:rPr lang="sr-Latn-RS" sz="1200" b="1" dirty="0" smtClean="0">
                  <a:solidFill>
                    <a:schemeClr val="bg1">
                      <a:lumMod val="50000"/>
                    </a:schemeClr>
                  </a:solidFill>
                </a:rPr>
                <a:t>2010</a:t>
              </a:r>
              <a:endParaRPr lang="en-US" sz="1200" b="1" dirty="0" smtClean="0">
                <a:solidFill>
                  <a:schemeClr val="bg1">
                    <a:lumMod val="50000"/>
                  </a:schemeClr>
                </a:solidFill>
              </a:endParaRPr>
            </a:p>
          </p:txBody>
        </p:sp>
        <p:sp>
          <p:nvSpPr>
            <p:cNvPr id="51" name="TextBox 50"/>
            <p:cNvSpPr txBox="1"/>
            <p:nvPr/>
          </p:nvSpPr>
          <p:spPr>
            <a:xfrm>
              <a:off x="2423892" y="2253720"/>
              <a:ext cx="543469" cy="184666"/>
            </a:xfrm>
            <a:prstGeom prst="rect">
              <a:avLst/>
            </a:prstGeom>
            <a:noFill/>
          </p:spPr>
          <p:txBody>
            <a:bodyPr vert="horz" wrap="square" lIns="0" tIns="0" rIns="0" bIns="0" rtlCol="0">
              <a:spAutoFit/>
            </a:bodyPr>
            <a:lstStyle/>
            <a:p>
              <a:pPr>
                <a:spcBef>
                  <a:spcPts val="200"/>
                </a:spcBef>
                <a:buSzPct val="100000"/>
              </a:pPr>
              <a:r>
                <a:rPr lang="sr-Latn-RS" sz="1200" b="1" dirty="0" smtClean="0">
                  <a:solidFill>
                    <a:schemeClr val="bg1">
                      <a:lumMod val="50000"/>
                    </a:schemeClr>
                  </a:solidFill>
                </a:rPr>
                <a:t>2016</a:t>
              </a:r>
              <a:endParaRPr lang="en-US" sz="1200" b="1" dirty="0" smtClean="0">
                <a:solidFill>
                  <a:schemeClr val="bg1">
                    <a:lumMod val="50000"/>
                  </a:schemeClr>
                </a:solidFill>
              </a:endParaRPr>
            </a:p>
          </p:txBody>
        </p:sp>
        <p:sp>
          <p:nvSpPr>
            <p:cNvPr id="52" name="TextBox 51"/>
            <p:cNvSpPr txBox="1"/>
            <p:nvPr/>
          </p:nvSpPr>
          <p:spPr>
            <a:xfrm>
              <a:off x="3051557" y="1517171"/>
              <a:ext cx="1342564" cy="184666"/>
            </a:xfrm>
            <a:prstGeom prst="rect">
              <a:avLst/>
            </a:prstGeom>
            <a:noFill/>
          </p:spPr>
          <p:txBody>
            <a:bodyPr vert="horz" wrap="square" lIns="0" tIns="0" rIns="0" bIns="0" rtlCol="0">
              <a:spAutoFit/>
            </a:bodyPr>
            <a:lstStyle/>
            <a:p>
              <a:pPr>
                <a:spcBef>
                  <a:spcPts val="200"/>
                </a:spcBef>
                <a:buSzPct val="100000"/>
              </a:pPr>
              <a:r>
                <a:rPr lang="sr-Latn-RS" sz="1200" b="1" dirty="0" smtClean="0">
                  <a:solidFill>
                    <a:srgbClr val="009A44"/>
                  </a:solidFill>
                </a:rPr>
                <a:t>250 US$/</a:t>
              </a:r>
              <a:r>
                <a:rPr lang="sr-Latn-RS" sz="1200" b="1" dirty="0" err="1" smtClean="0">
                  <a:solidFill>
                    <a:srgbClr val="009A44"/>
                  </a:solidFill>
                </a:rPr>
                <a:t>MWh</a:t>
              </a:r>
              <a:endParaRPr lang="en-US" sz="1200" b="1" dirty="0" smtClean="0">
                <a:solidFill>
                  <a:srgbClr val="009A44"/>
                </a:solidFill>
              </a:endParaRPr>
            </a:p>
          </p:txBody>
        </p:sp>
        <p:sp>
          <p:nvSpPr>
            <p:cNvPr id="54" name="TextBox 53"/>
            <p:cNvSpPr txBox="1"/>
            <p:nvPr/>
          </p:nvSpPr>
          <p:spPr>
            <a:xfrm>
              <a:off x="3039750" y="2258415"/>
              <a:ext cx="1379700" cy="184666"/>
            </a:xfrm>
            <a:prstGeom prst="rect">
              <a:avLst/>
            </a:prstGeom>
            <a:noFill/>
          </p:spPr>
          <p:txBody>
            <a:bodyPr vert="horz" wrap="square" lIns="0" tIns="0" rIns="0" bIns="0" rtlCol="0">
              <a:spAutoFit/>
            </a:bodyPr>
            <a:lstStyle/>
            <a:p>
              <a:pPr>
                <a:spcBef>
                  <a:spcPts val="200"/>
                </a:spcBef>
                <a:buSzPct val="100000"/>
              </a:pPr>
              <a:r>
                <a:rPr lang="sr-Latn-RS" sz="1200" b="1" dirty="0">
                  <a:solidFill>
                    <a:srgbClr val="009A44"/>
                  </a:solidFill>
                </a:rPr>
                <a:t> </a:t>
              </a:r>
              <a:r>
                <a:rPr lang="sr-Latn-RS" sz="1200" b="1" dirty="0" smtClean="0">
                  <a:solidFill>
                    <a:srgbClr val="009A44"/>
                  </a:solidFill>
                </a:rPr>
                <a:t> 50 US$/</a:t>
              </a:r>
              <a:r>
                <a:rPr lang="sr-Latn-RS" sz="1200" b="1" dirty="0" err="1" smtClean="0">
                  <a:solidFill>
                    <a:srgbClr val="009A44"/>
                  </a:solidFill>
                </a:rPr>
                <a:t>MWh</a:t>
              </a:r>
              <a:endParaRPr lang="en-US" sz="1200" b="1" dirty="0" smtClean="0">
                <a:solidFill>
                  <a:srgbClr val="009A44"/>
                </a:solidFill>
              </a:endParaRPr>
            </a:p>
          </p:txBody>
        </p:sp>
        <p:sp>
          <p:nvSpPr>
            <p:cNvPr id="55" name="Down Arrow 54"/>
            <p:cNvSpPr/>
            <p:nvPr/>
          </p:nvSpPr>
          <p:spPr bwMode="gray">
            <a:xfrm>
              <a:off x="3547384" y="1794774"/>
              <a:ext cx="350910" cy="402181"/>
            </a:xfrm>
            <a:prstGeom prst="downArrow">
              <a:avLst/>
            </a:prstGeom>
            <a:solidFill>
              <a:srgbClr val="00B050"/>
            </a:solidFill>
            <a:ln w="19050" algn="ctr">
              <a:solidFill>
                <a:srgbClr val="00B05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sr-Latn-RS" sz="1200" b="1" dirty="0" smtClean="0">
                <a:solidFill>
                  <a:schemeClr val="bg1"/>
                </a:solidFill>
              </a:endParaRPr>
            </a:p>
          </p:txBody>
        </p:sp>
      </p:grpSp>
      <p:grpSp>
        <p:nvGrpSpPr>
          <p:cNvPr id="12" name="Group 11"/>
          <p:cNvGrpSpPr/>
          <p:nvPr/>
        </p:nvGrpSpPr>
        <p:grpSpPr>
          <a:xfrm>
            <a:off x="6964651" y="3117328"/>
            <a:ext cx="1460147" cy="865099"/>
            <a:chOff x="6900782" y="1268056"/>
            <a:chExt cx="1460147" cy="865099"/>
          </a:xfrm>
        </p:grpSpPr>
        <p:sp>
          <p:nvSpPr>
            <p:cNvPr id="61" name="TextBox 60"/>
            <p:cNvSpPr txBox="1"/>
            <p:nvPr/>
          </p:nvSpPr>
          <p:spPr>
            <a:xfrm>
              <a:off x="7147265" y="1948489"/>
              <a:ext cx="543469" cy="184666"/>
            </a:xfrm>
            <a:prstGeom prst="rect">
              <a:avLst/>
            </a:prstGeom>
            <a:noFill/>
          </p:spPr>
          <p:txBody>
            <a:bodyPr vert="horz" wrap="square" lIns="0" tIns="0" rIns="0" bIns="0" rtlCol="0">
              <a:spAutoFit/>
            </a:bodyPr>
            <a:lstStyle/>
            <a:p>
              <a:pPr>
                <a:spcBef>
                  <a:spcPts val="200"/>
                </a:spcBef>
                <a:buSzPct val="100000"/>
              </a:pPr>
              <a:r>
                <a:rPr lang="sr-Latn-RS" sz="1200" b="1" dirty="0" smtClean="0"/>
                <a:t>2005</a:t>
              </a:r>
              <a:endParaRPr lang="en-US" sz="1200" b="1" dirty="0" smtClean="0"/>
            </a:p>
          </p:txBody>
        </p:sp>
        <p:sp>
          <p:nvSpPr>
            <p:cNvPr id="62" name="TextBox 61"/>
            <p:cNvSpPr txBox="1"/>
            <p:nvPr/>
          </p:nvSpPr>
          <p:spPr>
            <a:xfrm>
              <a:off x="7130049" y="1274142"/>
              <a:ext cx="543469" cy="184666"/>
            </a:xfrm>
            <a:prstGeom prst="rect">
              <a:avLst/>
            </a:prstGeom>
            <a:noFill/>
          </p:spPr>
          <p:txBody>
            <a:bodyPr vert="horz" wrap="square" lIns="0" tIns="0" rIns="0" bIns="0" rtlCol="0">
              <a:spAutoFit/>
            </a:bodyPr>
            <a:lstStyle/>
            <a:p>
              <a:pPr>
                <a:spcBef>
                  <a:spcPts val="200"/>
                </a:spcBef>
                <a:buSzPct val="100000"/>
              </a:pPr>
              <a:r>
                <a:rPr lang="sr-Latn-RS" sz="1200" b="1" dirty="0" smtClean="0"/>
                <a:t>2016</a:t>
              </a:r>
              <a:endParaRPr lang="en-US" sz="1200" b="1" dirty="0" smtClean="0"/>
            </a:p>
          </p:txBody>
        </p:sp>
        <p:sp>
          <p:nvSpPr>
            <p:cNvPr id="63" name="TextBox 62"/>
            <p:cNvSpPr txBox="1"/>
            <p:nvPr/>
          </p:nvSpPr>
          <p:spPr>
            <a:xfrm>
              <a:off x="8043995" y="1268056"/>
              <a:ext cx="316934" cy="184666"/>
            </a:xfrm>
            <a:prstGeom prst="rect">
              <a:avLst/>
            </a:prstGeom>
            <a:noFill/>
          </p:spPr>
          <p:txBody>
            <a:bodyPr vert="horz" wrap="square" lIns="0" tIns="0" rIns="0" bIns="0" rtlCol="0">
              <a:spAutoFit/>
            </a:bodyPr>
            <a:lstStyle/>
            <a:p>
              <a:pPr>
                <a:spcBef>
                  <a:spcPts val="200"/>
                </a:spcBef>
                <a:buSzPct val="100000"/>
              </a:pPr>
              <a:r>
                <a:rPr lang="sr-Latn-RS" sz="1200" b="1" dirty="0" smtClean="0">
                  <a:solidFill>
                    <a:srgbClr val="C00000"/>
                  </a:solidFill>
                </a:rPr>
                <a:t>67</a:t>
              </a:r>
              <a:endParaRPr lang="en-US" sz="1200" b="1" dirty="0" smtClean="0">
                <a:solidFill>
                  <a:srgbClr val="C00000"/>
                </a:solidFill>
              </a:endParaRPr>
            </a:p>
          </p:txBody>
        </p:sp>
        <p:sp>
          <p:nvSpPr>
            <p:cNvPr id="64" name="TextBox 63"/>
            <p:cNvSpPr txBox="1"/>
            <p:nvPr/>
          </p:nvSpPr>
          <p:spPr>
            <a:xfrm>
              <a:off x="7983159" y="1941874"/>
              <a:ext cx="328741" cy="184666"/>
            </a:xfrm>
            <a:prstGeom prst="rect">
              <a:avLst/>
            </a:prstGeom>
            <a:noFill/>
          </p:spPr>
          <p:txBody>
            <a:bodyPr vert="horz" wrap="square" lIns="0" tIns="0" rIns="0" bIns="0" rtlCol="0">
              <a:spAutoFit/>
            </a:bodyPr>
            <a:lstStyle/>
            <a:p>
              <a:pPr>
                <a:spcBef>
                  <a:spcPts val="200"/>
                </a:spcBef>
                <a:buSzPct val="100000"/>
              </a:pPr>
              <a:r>
                <a:rPr lang="sr-Latn-RS" sz="1200" b="1" dirty="0">
                  <a:solidFill>
                    <a:srgbClr val="C00000"/>
                  </a:solidFill>
                </a:rPr>
                <a:t> </a:t>
              </a:r>
              <a:r>
                <a:rPr lang="sr-Latn-RS" sz="1200" b="1" dirty="0" smtClean="0">
                  <a:solidFill>
                    <a:srgbClr val="C00000"/>
                  </a:solidFill>
                </a:rPr>
                <a:t> 6</a:t>
              </a:r>
              <a:endParaRPr lang="en-US" sz="1200" b="1" dirty="0" smtClean="0">
                <a:solidFill>
                  <a:srgbClr val="C00000"/>
                </a:solidFill>
              </a:endParaRPr>
            </a:p>
          </p:txBody>
        </p:sp>
        <p:sp>
          <p:nvSpPr>
            <p:cNvPr id="65" name="Down Arrow 64"/>
            <p:cNvSpPr/>
            <p:nvPr/>
          </p:nvSpPr>
          <p:spPr bwMode="gray">
            <a:xfrm flipV="1">
              <a:off x="7972075" y="1522205"/>
              <a:ext cx="350910" cy="402181"/>
            </a:xfrm>
            <a:prstGeom prst="downArrow">
              <a:avLst/>
            </a:prstGeom>
            <a:solidFill>
              <a:srgbClr val="C00000"/>
            </a:solidFill>
            <a:ln w="19050" algn="ctr">
              <a:solidFill>
                <a:srgbClr val="C0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sr-Latn-RS" sz="1200" b="1" dirty="0" smtClean="0">
                <a:solidFill>
                  <a:srgbClr val="C00000"/>
                </a:solidFill>
              </a:endParaRPr>
            </a:p>
          </p:txBody>
        </p:sp>
        <p:sp>
          <p:nvSpPr>
            <p:cNvPr id="68" name="Tagline"/>
            <p:cNvSpPr txBox="1"/>
            <p:nvPr/>
          </p:nvSpPr>
          <p:spPr>
            <a:xfrm>
              <a:off x="6900782" y="1582563"/>
              <a:ext cx="1002001" cy="276999"/>
            </a:xfrm>
            <a:prstGeom prst="rect">
              <a:avLst/>
            </a:prstGeom>
            <a:noFill/>
          </p:spPr>
          <p:txBody>
            <a:bodyPr vert="horz" wrap="square" lIns="0" tIns="0" rIns="0" bIns="0" rtlCol="0">
              <a:spAutoFit/>
            </a:bodyPr>
            <a:lstStyle/>
            <a:p>
              <a:pPr algn="ctr">
                <a:spcBef>
                  <a:spcPts val="400"/>
                </a:spcBef>
                <a:spcAft>
                  <a:spcPct val="0"/>
                </a:spcAft>
                <a:buSzPct val="100000"/>
              </a:pPr>
              <a:r>
                <a:rPr lang="sr-Latn-CS" sz="900" b="1" i="1" dirty="0" smtClean="0">
                  <a:solidFill>
                    <a:schemeClr val="accent3">
                      <a:lumMod val="50000"/>
                    </a:schemeClr>
                  </a:solidFill>
                </a:rPr>
                <a:t>Br. zemalja sa aukcijama</a:t>
              </a:r>
              <a:endParaRPr lang="en-US" sz="900" b="1" i="1" dirty="0" smtClean="0">
                <a:solidFill>
                  <a:schemeClr val="accent3">
                    <a:lumMod val="50000"/>
                  </a:schemeClr>
                </a:solidFill>
              </a:endParaRPr>
            </a:p>
          </p:txBody>
        </p:sp>
      </p:grpSp>
      <p:sp>
        <p:nvSpPr>
          <p:cNvPr id="69" name="TextBox 68"/>
          <p:cNvSpPr txBox="1"/>
          <p:nvPr/>
        </p:nvSpPr>
        <p:spPr>
          <a:xfrm>
            <a:off x="373062" y="1361702"/>
            <a:ext cx="6406116" cy="1066959"/>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RS" sz="1100" b="1" i="1" dirty="0" smtClean="0"/>
              <a:t>Fleksibilnost u obliku primene aukcija, </a:t>
            </a:r>
            <a:r>
              <a:rPr lang="sr-Latn-RS" sz="1100" i="1" dirty="0" smtClean="0"/>
              <a:t>dozvoljava kombinaciju različitih elemenata, čime je moguće postići kako zahteve razvoja OIE, tako i prilagođenje ekonomskoj situaciji, strukturi energetskog sektora i tržištu električne energije.</a:t>
            </a:r>
          </a:p>
          <a:p>
            <a:pPr marL="171450" indent="-171450">
              <a:spcBef>
                <a:spcPts val="200"/>
              </a:spcBef>
              <a:buSzPct val="100000"/>
              <a:buFont typeface="Arial" panose="020B0604020202020204" pitchFamily="34" charset="0"/>
              <a:buChar char="•"/>
            </a:pPr>
            <a:r>
              <a:rPr lang="sr-Latn-RS" sz="1100" b="1" i="1" dirty="0" smtClean="0"/>
              <a:t>Pouzdanost u smislu cena i količina, </a:t>
            </a:r>
            <a:r>
              <a:rPr lang="sr-Latn-RS" sz="1100" i="1" dirty="0" smtClean="0"/>
              <a:t>omogućavaju državi da kontroliše kako cenu, tako i količinu, čime se omogućava sigurnost i stabilnost za investitore.</a:t>
            </a:r>
          </a:p>
          <a:p>
            <a:pPr marL="171450" indent="-171450">
              <a:spcBef>
                <a:spcPts val="200"/>
              </a:spcBef>
              <a:buSzPct val="100000"/>
              <a:buFont typeface="Arial" panose="020B0604020202020204" pitchFamily="34" charset="0"/>
              <a:buChar char="•"/>
            </a:pPr>
            <a:r>
              <a:rPr lang="sr-Latn-RS" sz="1100" b="1" i="1" dirty="0" smtClean="0"/>
              <a:t>Potencijal za pronalaženje realne cene, </a:t>
            </a:r>
            <a:r>
              <a:rPr lang="sr-Latn-RS" sz="1100" i="1" dirty="0" smtClean="0"/>
              <a:t>gledano na stalno snižavanje cena opreme.</a:t>
            </a:r>
            <a:endParaRPr lang="sr-Latn-CS" sz="1100" i="1" dirty="0" smtClean="0"/>
          </a:p>
        </p:txBody>
      </p:sp>
      <p:sp>
        <p:nvSpPr>
          <p:cNvPr id="70" name="TextBox 69"/>
          <p:cNvSpPr txBox="1"/>
          <p:nvPr/>
        </p:nvSpPr>
        <p:spPr>
          <a:xfrm>
            <a:off x="6861510" y="1396733"/>
            <a:ext cx="2035529" cy="846386"/>
          </a:xfrm>
          <a:prstGeom prst="rect">
            <a:avLst/>
          </a:prstGeom>
          <a:solidFill>
            <a:srgbClr val="92D050"/>
          </a:solidFill>
          <a:ln>
            <a:solidFill>
              <a:srgbClr val="92D050"/>
            </a:solidFill>
          </a:ln>
          <a:effectLst>
            <a:outerShdw blurRad="50800" dist="38100" dir="8100000" algn="tr" rotWithShape="0">
              <a:prstClr val="black">
                <a:alpha val="40000"/>
              </a:prstClr>
            </a:outerShdw>
          </a:effectLst>
        </p:spPr>
        <p:txBody>
          <a:bodyPr vert="horz" wrap="square" lIns="0" tIns="0" rIns="0" bIns="0" rtlCol="0">
            <a:spAutoFit/>
          </a:bodyPr>
          <a:lstStyle/>
          <a:p>
            <a:pPr>
              <a:spcBef>
                <a:spcPts val="200"/>
              </a:spcBef>
              <a:buSzPct val="100000"/>
            </a:pPr>
            <a:r>
              <a:rPr lang="sr-Latn-RS" sz="1100" b="1" dirty="0" smtClean="0"/>
              <a:t>OD 2009. godine do danas cena PV panela je opala za 80%, dok je cena </a:t>
            </a:r>
            <a:r>
              <a:rPr lang="sr-Latn-RS" sz="1100" b="1" dirty="0" err="1" smtClean="0"/>
              <a:t>vetrogeneratora</a:t>
            </a:r>
            <a:r>
              <a:rPr lang="sr-Latn-RS" sz="1100" b="1" dirty="0" smtClean="0"/>
              <a:t> opala za 30%</a:t>
            </a:r>
            <a:endParaRPr lang="sr-Latn-CS" sz="1100" dirty="0" smtClean="0"/>
          </a:p>
        </p:txBody>
      </p:sp>
    </p:spTree>
    <p:extLst>
      <p:ext uri="{BB962C8B-B14F-4D97-AF65-F5344CB8AC3E}">
        <p14:creationId xmlns:p14="http://schemas.microsoft.com/office/powerpoint/2010/main" val="1963944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2797309"/>
              </p:ext>
            </p:extLst>
          </p:nvPr>
        </p:nvGraphicFramePr>
        <p:xfrm>
          <a:off x="2750673" y="3248997"/>
          <a:ext cx="3509312" cy="2647950"/>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118"/>
          <p:cNvGrpSpPr>
            <a:grpSpLocks noChangeAspect="1"/>
          </p:cNvGrpSpPr>
          <p:nvPr/>
        </p:nvGrpSpPr>
        <p:grpSpPr bwMode="auto">
          <a:xfrm>
            <a:off x="4280977" y="3219074"/>
            <a:ext cx="545588" cy="547448"/>
            <a:chOff x="1926" y="383"/>
            <a:chExt cx="341" cy="341"/>
          </a:xfrm>
          <a:solidFill>
            <a:schemeClr val="bg1"/>
          </a:solidFill>
        </p:grpSpPr>
        <p:sp>
          <p:nvSpPr>
            <p:cNvPr id="35" name="Freeform 119"/>
            <p:cNvSpPr>
              <a:spLocks noEditPoints="1"/>
            </p:cNvSpPr>
            <p:nvPr/>
          </p:nvSpPr>
          <p:spPr bwMode="auto">
            <a:xfrm>
              <a:off x="1926" y="383"/>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0"/>
            <p:cNvSpPr>
              <a:spLocks noEditPoints="1"/>
            </p:cNvSpPr>
            <p:nvPr/>
          </p:nvSpPr>
          <p:spPr bwMode="auto">
            <a:xfrm>
              <a:off x="2004" y="461"/>
              <a:ext cx="184" cy="184"/>
            </a:xfrm>
            <a:custGeom>
              <a:avLst/>
              <a:gdLst>
                <a:gd name="T0" fmla="*/ 267 w 277"/>
                <a:gd name="T1" fmla="*/ 0 h 277"/>
                <a:gd name="T2" fmla="*/ 11 w 277"/>
                <a:gd name="T3" fmla="*/ 0 h 277"/>
                <a:gd name="T4" fmla="*/ 0 w 277"/>
                <a:gd name="T5" fmla="*/ 11 h 277"/>
                <a:gd name="T6" fmla="*/ 0 w 277"/>
                <a:gd name="T7" fmla="*/ 267 h 277"/>
                <a:gd name="T8" fmla="*/ 11 w 277"/>
                <a:gd name="T9" fmla="*/ 277 h 277"/>
                <a:gd name="T10" fmla="*/ 267 w 277"/>
                <a:gd name="T11" fmla="*/ 277 h 277"/>
                <a:gd name="T12" fmla="*/ 277 w 277"/>
                <a:gd name="T13" fmla="*/ 267 h 277"/>
                <a:gd name="T14" fmla="*/ 277 w 277"/>
                <a:gd name="T15" fmla="*/ 11 h 277"/>
                <a:gd name="T16" fmla="*/ 267 w 277"/>
                <a:gd name="T17" fmla="*/ 0 h 277"/>
                <a:gd name="T18" fmla="*/ 107 w 277"/>
                <a:gd name="T19" fmla="*/ 171 h 277"/>
                <a:gd name="T20" fmla="*/ 107 w 277"/>
                <a:gd name="T21" fmla="*/ 107 h 277"/>
                <a:gd name="T22" fmla="*/ 171 w 277"/>
                <a:gd name="T23" fmla="*/ 107 h 277"/>
                <a:gd name="T24" fmla="*/ 171 w 277"/>
                <a:gd name="T25" fmla="*/ 171 h 277"/>
                <a:gd name="T26" fmla="*/ 107 w 277"/>
                <a:gd name="T27" fmla="*/ 171 h 277"/>
                <a:gd name="T28" fmla="*/ 171 w 277"/>
                <a:gd name="T29" fmla="*/ 192 h 277"/>
                <a:gd name="T30" fmla="*/ 171 w 277"/>
                <a:gd name="T31" fmla="*/ 256 h 277"/>
                <a:gd name="T32" fmla="*/ 107 w 277"/>
                <a:gd name="T33" fmla="*/ 256 h 277"/>
                <a:gd name="T34" fmla="*/ 107 w 277"/>
                <a:gd name="T35" fmla="*/ 192 h 277"/>
                <a:gd name="T36" fmla="*/ 171 w 277"/>
                <a:gd name="T37" fmla="*/ 192 h 277"/>
                <a:gd name="T38" fmla="*/ 21 w 277"/>
                <a:gd name="T39" fmla="*/ 107 h 277"/>
                <a:gd name="T40" fmla="*/ 85 w 277"/>
                <a:gd name="T41" fmla="*/ 107 h 277"/>
                <a:gd name="T42" fmla="*/ 85 w 277"/>
                <a:gd name="T43" fmla="*/ 171 h 277"/>
                <a:gd name="T44" fmla="*/ 21 w 277"/>
                <a:gd name="T45" fmla="*/ 171 h 277"/>
                <a:gd name="T46" fmla="*/ 21 w 277"/>
                <a:gd name="T47" fmla="*/ 107 h 277"/>
                <a:gd name="T48" fmla="*/ 107 w 277"/>
                <a:gd name="T49" fmla="*/ 85 h 277"/>
                <a:gd name="T50" fmla="*/ 107 w 277"/>
                <a:gd name="T51" fmla="*/ 21 h 277"/>
                <a:gd name="T52" fmla="*/ 171 w 277"/>
                <a:gd name="T53" fmla="*/ 21 h 277"/>
                <a:gd name="T54" fmla="*/ 171 w 277"/>
                <a:gd name="T55" fmla="*/ 85 h 277"/>
                <a:gd name="T56" fmla="*/ 107 w 277"/>
                <a:gd name="T57" fmla="*/ 85 h 277"/>
                <a:gd name="T58" fmla="*/ 192 w 277"/>
                <a:gd name="T59" fmla="*/ 107 h 277"/>
                <a:gd name="T60" fmla="*/ 256 w 277"/>
                <a:gd name="T61" fmla="*/ 107 h 277"/>
                <a:gd name="T62" fmla="*/ 256 w 277"/>
                <a:gd name="T63" fmla="*/ 171 h 277"/>
                <a:gd name="T64" fmla="*/ 192 w 277"/>
                <a:gd name="T65" fmla="*/ 171 h 277"/>
                <a:gd name="T66" fmla="*/ 192 w 277"/>
                <a:gd name="T67" fmla="*/ 107 h 277"/>
                <a:gd name="T68" fmla="*/ 256 w 277"/>
                <a:gd name="T69" fmla="*/ 85 h 277"/>
                <a:gd name="T70" fmla="*/ 192 w 277"/>
                <a:gd name="T71" fmla="*/ 85 h 277"/>
                <a:gd name="T72" fmla="*/ 192 w 277"/>
                <a:gd name="T73" fmla="*/ 21 h 277"/>
                <a:gd name="T74" fmla="*/ 256 w 277"/>
                <a:gd name="T75" fmla="*/ 21 h 277"/>
                <a:gd name="T76" fmla="*/ 256 w 277"/>
                <a:gd name="T77" fmla="*/ 85 h 277"/>
                <a:gd name="T78" fmla="*/ 85 w 277"/>
                <a:gd name="T79" fmla="*/ 21 h 277"/>
                <a:gd name="T80" fmla="*/ 85 w 277"/>
                <a:gd name="T81" fmla="*/ 85 h 277"/>
                <a:gd name="T82" fmla="*/ 21 w 277"/>
                <a:gd name="T83" fmla="*/ 85 h 277"/>
                <a:gd name="T84" fmla="*/ 21 w 277"/>
                <a:gd name="T85" fmla="*/ 21 h 277"/>
                <a:gd name="T86" fmla="*/ 85 w 277"/>
                <a:gd name="T87" fmla="*/ 21 h 277"/>
                <a:gd name="T88" fmla="*/ 21 w 277"/>
                <a:gd name="T89" fmla="*/ 192 h 277"/>
                <a:gd name="T90" fmla="*/ 85 w 277"/>
                <a:gd name="T91" fmla="*/ 192 h 277"/>
                <a:gd name="T92" fmla="*/ 85 w 277"/>
                <a:gd name="T93" fmla="*/ 256 h 277"/>
                <a:gd name="T94" fmla="*/ 21 w 277"/>
                <a:gd name="T95" fmla="*/ 256 h 277"/>
                <a:gd name="T96" fmla="*/ 21 w 277"/>
                <a:gd name="T97" fmla="*/ 192 h 277"/>
                <a:gd name="T98" fmla="*/ 192 w 277"/>
                <a:gd name="T99" fmla="*/ 256 h 277"/>
                <a:gd name="T100" fmla="*/ 192 w 277"/>
                <a:gd name="T101" fmla="*/ 192 h 277"/>
                <a:gd name="T102" fmla="*/ 256 w 277"/>
                <a:gd name="T103" fmla="*/ 192 h 277"/>
                <a:gd name="T104" fmla="*/ 256 w 277"/>
                <a:gd name="T105" fmla="*/ 256 h 277"/>
                <a:gd name="T106" fmla="*/ 192 w 277"/>
                <a:gd name="T107"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77">
                  <a:moveTo>
                    <a:pt x="267" y="0"/>
                  </a:moveTo>
                  <a:cubicBezTo>
                    <a:pt x="11" y="0"/>
                    <a:pt x="11" y="0"/>
                    <a:pt x="11" y="0"/>
                  </a:cubicBezTo>
                  <a:cubicBezTo>
                    <a:pt x="5" y="0"/>
                    <a:pt x="0" y="5"/>
                    <a:pt x="0" y="11"/>
                  </a:cubicBezTo>
                  <a:cubicBezTo>
                    <a:pt x="0" y="267"/>
                    <a:pt x="0" y="267"/>
                    <a:pt x="0" y="267"/>
                  </a:cubicBezTo>
                  <a:cubicBezTo>
                    <a:pt x="0" y="273"/>
                    <a:pt x="5" y="277"/>
                    <a:pt x="11" y="277"/>
                  </a:cubicBezTo>
                  <a:cubicBezTo>
                    <a:pt x="267" y="277"/>
                    <a:pt x="267" y="277"/>
                    <a:pt x="267" y="277"/>
                  </a:cubicBezTo>
                  <a:cubicBezTo>
                    <a:pt x="273" y="277"/>
                    <a:pt x="277" y="273"/>
                    <a:pt x="277" y="267"/>
                  </a:cubicBezTo>
                  <a:cubicBezTo>
                    <a:pt x="277" y="11"/>
                    <a:pt x="277" y="11"/>
                    <a:pt x="277" y="11"/>
                  </a:cubicBezTo>
                  <a:cubicBezTo>
                    <a:pt x="277" y="5"/>
                    <a:pt x="273" y="0"/>
                    <a:pt x="267" y="0"/>
                  </a:cubicBezTo>
                  <a:close/>
                  <a:moveTo>
                    <a:pt x="107" y="171"/>
                  </a:moveTo>
                  <a:cubicBezTo>
                    <a:pt x="107" y="107"/>
                    <a:pt x="107" y="107"/>
                    <a:pt x="107" y="107"/>
                  </a:cubicBezTo>
                  <a:cubicBezTo>
                    <a:pt x="171" y="107"/>
                    <a:pt x="171" y="107"/>
                    <a:pt x="171" y="107"/>
                  </a:cubicBezTo>
                  <a:cubicBezTo>
                    <a:pt x="171" y="171"/>
                    <a:pt x="171" y="171"/>
                    <a:pt x="171" y="171"/>
                  </a:cubicBezTo>
                  <a:lnTo>
                    <a:pt x="107" y="171"/>
                  </a:lnTo>
                  <a:close/>
                  <a:moveTo>
                    <a:pt x="171" y="192"/>
                  </a:moveTo>
                  <a:cubicBezTo>
                    <a:pt x="171" y="256"/>
                    <a:pt x="171" y="256"/>
                    <a:pt x="171" y="256"/>
                  </a:cubicBezTo>
                  <a:cubicBezTo>
                    <a:pt x="107" y="256"/>
                    <a:pt x="107" y="256"/>
                    <a:pt x="107" y="256"/>
                  </a:cubicBezTo>
                  <a:cubicBezTo>
                    <a:pt x="107" y="192"/>
                    <a:pt x="107" y="192"/>
                    <a:pt x="107" y="192"/>
                  </a:cubicBezTo>
                  <a:lnTo>
                    <a:pt x="171" y="192"/>
                  </a:lnTo>
                  <a:close/>
                  <a:moveTo>
                    <a:pt x="21" y="107"/>
                  </a:moveTo>
                  <a:cubicBezTo>
                    <a:pt x="85" y="107"/>
                    <a:pt x="85" y="107"/>
                    <a:pt x="85" y="107"/>
                  </a:cubicBezTo>
                  <a:cubicBezTo>
                    <a:pt x="85" y="171"/>
                    <a:pt x="85" y="171"/>
                    <a:pt x="85" y="171"/>
                  </a:cubicBezTo>
                  <a:cubicBezTo>
                    <a:pt x="21" y="171"/>
                    <a:pt x="21" y="171"/>
                    <a:pt x="21" y="171"/>
                  </a:cubicBezTo>
                  <a:lnTo>
                    <a:pt x="21" y="107"/>
                  </a:lnTo>
                  <a:close/>
                  <a:moveTo>
                    <a:pt x="107" y="85"/>
                  </a:moveTo>
                  <a:cubicBezTo>
                    <a:pt x="107" y="21"/>
                    <a:pt x="107" y="21"/>
                    <a:pt x="107" y="21"/>
                  </a:cubicBezTo>
                  <a:cubicBezTo>
                    <a:pt x="171" y="21"/>
                    <a:pt x="171" y="21"/>
                    <a:pt x="171" y="21"/>
                  </a:cubicBezTo>
                  <a:cubicBezTo>
                    <a:pt x="171" y="85"/>
                    <a:pt x="171" y="85"/>
                    <a:pt x="171" y="85"/>
                  </a:cubicBezTo>
                  <a:lnTo>
                    <a:pt x="107" y="85"/>
                  </a:lnTo>
                  <a:close/>
                  <a:moveTo>
                    <a:pt x="192" y="107"/>
                  </a:moveTo>
                  <a:cubicBezTo>
                    <a:pt x="256" y="107"/>
                    <a:pt x="256" y="107"/>
                    <a:pt x="256" y="107"/>
                  </a:cubicBezTo>
                  <a:cubicBezTo>
                    <a:pt x="256" y="171"/>
                    <a:pt x="256" y="171"/>
                    <a:pt x="256" y="171"/>
                  </a:cubicBezTo>
                  <a:cubicBezTo>
                    <a:pt x="192" y="171"/>
                    <a:pt x="192" y="171"/>
                    <a:pt x="192" y="171"/>
                  </a:cubicBezTo>
                  <a:lnTo>
                    <a:pt x="192" y="107"/>
                  </a:lnTo>
                  <a:close/>
                  <a:moveTo>
                    <a:pt x="256" y="85"/>
                  </a:moveTo>
                  <a:cubicBezTo>
                    <a:pt x="192" y="85"/>
                    <a:pt x="192" y="85"/>
                    <a:pt x="192" y="85"/>
                  </a:cubicBezTo>
                  <a:cubicBezTo>
                    <a:pt x="192" y="21"/>
                    <a:pt x="192" y="21"/>
                    <a:pt x="192" y="21"/>
                  </a:cubicBezTo>
                  <a:cubicBezTo>
                    <a:pt x="256" y="21"/>
                    <a:pt x="256" y="21"/>
                    <a:pt x="256" y="21"/>
                  </a:cubicBezTo>
                  <a:lnTo>
                    <a:pt x="256" y="85"/>
                  </a:lnTo>
                  <a:close/>
                  <a:moveTo>
                    <a:pt x="85" y="21"/>
                  </a:moveTo>
                  <a:cubicBezTo>
                    <a:pt x="85" y="85"/>
                    <a:pt x="85" y="85"/>
                    <a:pt x="85" y="85"/>
                  </a:cubicBezTo>
                  <a:cubicBezTo>
                    <a:pt x="21" y="85"/>
                    <a:pt x="21" y="85"/>
                    <a:pt x="21" y="85"/>
                  </a:cubicBezTo>
                  <a:cubicBezTo>
                    <a:pt x="21" y="21"/>
                    <a:pt x="21" y="21"/>
                    <a:pt x="21" y="21"/>
                  </a:cubicBezTo>
                  <a:lnTo>
                    <a:pt x="85" y="21"/>
                  </a:lnTo>
                  <a:close/>
                  <a:moveTo>
                    <a:pt x="21" y="192"/>
                  </a:moveTo>
                  <a:cubicBezTo>
                    <a:pt x="85" y="192"/>
                    <a:pt x="85" y="192"/>
                    <a:pt x="85" y="192"/>
                  </a:cubicBezTo>
                  <a:cubicBezTo>
                    <a:pt x="85" y="256"/>
                    <a:pt x="85" y="256"/>
                    <a:pt x="85" y="256"/>
                  </a:cubicBezTo>
                  <a:cubicBezTo>
                    <a:pt x="21" y="256"/>
                    <a:pt x="21" y="256"/>
                    <a:pt x="21" y="256"/>
                  </a:cubicBezTo>
                  <a:lnTo>
                    <a:pt x="21" y="192"/>
                  </a:lnTo>
                  <a:close/>
                  <a:moveTo>
                    <a:pt x="192" y="256"/>
                  </a:moveTo>
                  <a:cubicBezTo>
                    <a:pt x="192" y="192"/>
                    <a:pt x="192" y="192"/>
                    <a:pt x="192" y="192"/>
                  </a:cubicBezTo>
                  <a:cubicBezTo>
                    <a:pt x="256" y="192"/>
                    <a:pt x="256" y="192"/>
                    <a:pt x="256" y="192"/>
                  </a:cubicBezTo>
                  <a:cubicBezTo>
                    <a:pt x="256" y="256"/>
                    <a:pt x="256" y="256"/>
                    <a:pt x="256" y="256"/>
                  </a:cubicBezTo>
                  <a:lnTo>
                    <a:pt x="192"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8" name="Tagline"/>
          <p:cNvSpPr txBox="1"/>
          <p:nvPr/>
        </p:nvSpPr>
        <p:spPr>
          <a:xfrm>
            <a:off x="535076" y="491882"/>
            <a:ext cx="6378067"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Cene i kapaciteti na aukcijama u 2016. godini (Izvor: IRENA, 2017.)</a:t>
            </a:r>
            <a:endParaRPr lang="en-US" sz="1400" b="1" i="1" dirty="0" smtClean="0"/>
          </a:p>
        </p:txBody>
      </p:sp>
      <p:grpSp>
        <p:nvGrpSpPr>
          <p:cNvPr id="6" name="Group 4"/>
          <p:cNvGrpSpPr>
            <a:grpSpLocks noChangeAspect="1"/>
          </p:cNvGrpSpPr>
          <p:nvPr/>
        </p:nvGrpSpPr>
        <p:grpSpPr bwMode="auto">
          <a:xfrm>
            <a:off x="1489133" y="707326"/>
            <a:ext cx="6127675" cy="6012470"/>
            <a:chOff x="912" y="229"/>
            <a:chExt cx="3936" cy="3862"/>
          </a:xfrm>
        </p:grpSpPr>
        <p:sp>
          <p:nvSpPr>
            <p:cNvPr id="12" name="AutoShape 3"/>
            <p:cNvSpPr>
              <a:spLocks noChangeAspect="1" noChangeArrowheads="1" noTextEdit="1"/>
            </p:cNvSpPr>
            <p:nvPr/>
          </p:nvSpPr>
          <p:spPr bwMode="auto">
            <a:xfrm>
              <a:off x="912" y="229"/>
              <a:ext cx="3936" cy="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229"/>
              <a:ext cx="3940" cy="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535076" y="163250"/>
            <a:ext cx="8330184" cy="364793"/>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1. Uvođenje </a:t>
            </a:r>
            <a:r>
              <a:rPr lang="sr-Latn-CS" dirty="0" err="1" smtClean="0"/>
              <a:t>aukcijskog</a:t>
            </a:r>
            <a:r>
              <a:rPr lang="sr-Latn-CS" dirty="0" smtClean="0"/>
              <a:t> mehanizma za OIE</a:t>
            </a:r>
            <a:endParaRPr lang="nl-NL" dirty="0"/>
          </a:p>
        </p:txBody>
      </p:sp>
    </p:spTree>
    <p:extLst>
      <p:ext uri="{BB962C8B-B14F-4D97-AF65-F5344CB8AC3E}">
        <p14:creationId xmlns:p14="http://schemas.microsoft.com/office/powerpoint/2010/main" val="30727372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2797309"/>
              </p:ext>
            </p:extLst>
          </p:nvPr>
        </p:nvGraphicFramePr>
        <p:xfrm>
          <a:off x="2750673" y="3248997"/>
          <a:ext cx="3509312" cy="2647950"/>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118"/>
          <p:cNvGrpSpPr>
            <a:grpSpLocks noChangeAspect="1"/>
          </p:cNvGrpSpPr>
          <p:nvPr/>
        </p:nvGrpSpPr>
        <p:grpSpPr bwMode="auto">
          <a:xfrm>
            <a:off x="4280977" y="3219074"/>
            <a:ext cx="545588" cy="547448"/>
            <a:chOff x="1926" y="383"/>
            <a:chExt cx="341" cy="341"/>
          </a:xfrm>
          <a:solidFill>
            <a:schemeClr val="bg1"/>
          </a:solidFill>
        </p:grpSpPr>
        <p:sp>
          <p:nvSpPr>
            <p:cNvPr id="35" name="Freeform 119"/>
            <p:cNvSpPr>
              <a:spLocks noEditPoints="1"/>
            </p:cNvSpPr>
            <p:nvPr/>
          </p:nvSpPr>
          <p:spPr bwMode="auto">
            <a:xfrm>
              <a:off x="1926" y="383"/>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0"/>
            <p:cNvSpPr>
              <a:spLocks noEditPoints="1"/>
            </p:cNvSpPr>
            <p:nvPr/>
          </p:nvSpPr>
          <p:spPr bwMode="auto">
            <a:xfrm>
              <a:off x="2004" y="461"/>
              <a:ext cx="184" cy="184"/>
            </a:xfrm>
            <a:custGeom>
              <a:avLst/>
              <a:gdLst>
                <a:gd name="T0" fmla="*/ 267 w 277"/>
                <a:gd name="T1" fmla="*/ 0 h 277"/>
                <a:gd name="T2" fmla="*/ 11 w 277"/>
                <a:gd name="T3" fmla="*/ 0 h 277"/>
                <a:gd name="T4" fmla="*/ 0 w 277"/>
                <a:gd name="T5" fmla="*/ 11 h 277"/>
                <a:gd name="T6" fmla="*/ 0 w 277"/>
                <a:gd name="T7" fmla="*/ 267 h 277"/>
                <a:gd name="T8" fmla="*/ 11 w 277"/>
                <a:gd name="T9" fmla="*/ 277 h 277"/>
                <a:gd name="T10" fmla="*/ 267 w 277"/>
                <a:gd name="T11" fmla="*/ 277 h 277"/>
                <a:gd name="T12" fmla="*/ 277 w 277"/>
                <a:gd name="T13" fmla="*/ 267 h 277"/>
                <a:gd name="T14" fmla="*/ 277 w 277"/>
                <a:gd name="T15" fmla="*/ 11 h 277"/>
                <a:gd name="T16" fmla="*/ 267 w 277"/>
                <a:gd name="T17" fmla="*/ 0 h 277"/>
                <a:gd name="T18" fmla="*/ 107 w 277"/>
                <a:gd name="T19" fmla="*/ 171 h 277"/>
                <a:gd name="T20" fmla="*/ 107 w 277"/>
                <a:gd name="T21" fmla="*/ 107 h 277"/>
                <a:gd name="T22" fmla="*/ 171 w 277"/>
                <a:gd name="T23" fmla="*/ 107 h 277"/>
                <a:gd name="T24" fmla="*/ 171 w 277"/>
                <a:gd name="T25" fmla="*/ 171 h 277"/>
                <a:gd name="T26" fmla="*/ 107 w 277"/>
                <a:gd name="T27" fmla="*/ 171 h 277"/>
                <a:gd name="T28" fmla="*/ 171 w 277"/>
                <a:gd name="T29" fmla="*/ 192 h 277"/>
                <a:gd name="T30" fmla="*/ 171 w 277"/>
                <a:gd name="T31" fmla="*/ 256 h 277"/>
                <a:gd name="T32" fmla="*/ 107 w 277"/>
                <a:gd name="T33" fmla="*/ 256 h 277"/>
                <a:gd name="T34" fmla="*/ 107 w 277"/>
                <a:gd name="T35" fmla="*/ 192 h 277"/>
                <a:gd name="T36" fmla="*/ 171 w 277"/>
                <a:gd name="T37" fmla="*/ 192 h 277"/>
                <a:gd name="T38" fmla="*/ 21 w 277"/>
                <a:gd name="T39" fmla="*/ 107 h 277"/>
                <a:gd name="T40" fmla="*/ 85 w 277"/>
                <a:gd name="T41" fmla="*/ 107 h 277"/>
                <a:gd name="T42" fmla="*/ 85 w 277"/>
                <a:gd name="T43" fmla="*/ 171 h 277"/>
                <a:gd name="T44" fmla="*/ 21 w 277"/>
                <a:gd name="T45" fmla="*/ 171 h 277"/>
                <a:gd name="T46" fmla="*/ 21 w 277"/>
                <a:gd name="T47" fmla="*/ 107 h 277"/>
                <a:gd name="T48" fmla="*/ 107 w 277"/>
                <a:gd name="T49" fmla="*/ 85 h 277"/>
                <a:gd name="T50" fmla="*/ 107 w 277"/>
                <a:gd name="T51" fmla="*/ 21 h 277"/>
                <a:gd name="T52" fmla="*/ 171 w 277"/>
                <a:gd name="T53" fmla="*/ 21 h 277"/>
                <a:gd name="T54" fmla="*/ 171 w 277"/>
                <a:gd name="T55" fmla="*/ 85 h 277"/>
                <a:gd name="T56" fmla="*/ 107 w 277"/>
                <a:gd name="T57" fmla="*/ 85 h 277"/>
                <a:gd name="T58" fmla="*/ 192 w 277"/>
                <a:gd name="T59" fmla="*/ 107 h 277"/>
                <a:gd name="T60" fmla="*/ 256 w 277"/>
                <a:gd name="T61" fmla="*/ 107 h 277"/>
                <a:gd name="T62" fmla="*/ 256 w 277"/>
                <a:gd name="T63" fmla="*/ 171 h 277"/>
                <a:gd name="T64" fmla="*/ 192 w 277"/>
                <a:gd name="T65" fmla="*/ 171 h 277"/>
                <a:gd name="T66" fmla="*/ 192 w 277"/>
                <a:gd name="T67" fmla="*/ 107 h 277"/>
                <a:gd name="T68" fmla="*/ 256 w 277"/>
                <a:gd name="T69" fmla="*/ 85 h 277"/>
                <a:gd name="T70" fmla="*/ 192 w 277"/>
                <a:gd name="T71" fmla="*/ 85 h 277"/>
                <a:gd name="T72" fmla="*/ 192 w 277"/>
                <a:gd name="T73" fmla="*/ 21 h 277"/>
                <a:gd name="T74" fmla="*/ 256 w 277"/>
                <a:gd name="T75" fmla="*/ 21 h 277"/>
                <a:gd name="T76" fmla="*/ 256 w 277"/>
                <a:gd name="T77" fmla="*/ 85 h 277"/>
                <a:gd name="T78" fmla="*/ 85 w 277"/>
                <a:gd name="T79" fmla="*/ 21 h 277"/>
                <a:gd name="T80" fmla="*/ 85 w 277"/>
                <a:gd name="T81" fmla="*/ 85 h 277"/>
                <a:gd name="T82" fmla="*/ 21 w 277"/>
                <a:gd name="T83" fmla="*/ 85 h 277"/>
                <a:gd name="T84" fmla="*/ 21 w 277"/>
                <a:gd name="T85" fmla="*/ 21 h 277"/>
                <a:gd name="T86" fmla="*/ 85 w 277"/>
                <a:gd name="T87" fmla="*/ 21 h 277"/>
                <a:gd name="T88" fmla="*/ 21 w 277"/>
                <a:gd name="T89" fmla="*/ 192 h 277"/>
                <a:gd name="T90" fmla="*/ 85 w 277"/>
                <a:gd name="T91" fmla="*/ 192 h 277"/>
                <a:gd name="T92" fmla="*/ 85 w 277"/>
                <a:gd name="T93" fmla="*/ 256 h 277"/>
                <a:gd name="T94" fmla="*/ 21 w 277"/>
                <a:gd name="T95" fmla="*/ 256 h 277"/>
                <a:gd name="T96" fmla="*/ 21 w 277"/>
                <a:gd name="T97" fmla="*/ 192 h 277"/>
                <a:gd name="T98" fmla="*/ 192 w 277"/>
                <a:gd name="T99" fmla="*/ 256 h 277"/>
                <a:gd name="T100" fmla="*/ 192 w 277"/>
                <a:gd name="T101" fmla="*/ 192 h 277"/>
                <a:gd name="T102" fmla="*/ 256 w 277"/>
                <a:gd name="T103" fmla="*/ 192 h 277"/>
                <a:gd name="T104" fmla="*/ 256 w 277"/>
                <a:gd name="T105" fmla="*/ 256 h 277"/>
                <a:gd name="T106" fmla="*/ 192 w 277"/>
                <a:gd name="T107"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77">
                  <a:moveTo>
                    <a:pt x="267" y="0"/>
                  </a:moveTo>
                  <a:cubicBezTo>
                    <a:pt x="11" y="0"/>
                    <a:pt x="11" y="0"/>
                    <a:pt x="11" y="0"/>
                  </a:cubicBezTo>
                  <a:cubicBezTo>
                    <a:pt x="5" y="0"/>
                    <a:pt x="0" y="5"/>
                    <a:pt x="0" y="11"/>
                  </a:cubicBezTo>
                  <a:cubicBezTo>
                    <a:pt x="0" y="267"/>
                    <a:pt x="0" y="267"/>
                    <a:pt x="0" y="267"/>
                  </a:cubicBezTo>
                  <a:cubicBezTo>
                    <a:pt x="0" y="273"/>
                    <a:pt x="5" y="277"/>
                    <a:pt x="11" y="277"/>
                  </a:cubicBezTo>
                  <a:cubicBezTo>
                    <a:pt x="267" y="277"/>
                    <a:pt x="267" y="277"/>
                    <a:pt x="267" y="277"/>
                  </a:cubicBezTo>
                  <a:cubicBezTo>
                    <a:pt x="273" y="277"/>
                    <a:pt x="277" y="273"/>
                    <a:pt x="277" y="267"/>
                  </a:cubicBezTo>
                  <a:cubicBezTo>
                    <a:pt x="277" y="11"/>
                    <a:pt x="277" y="11"/>
                    <a:pt x="277" y="11"/>
                  </a:cubicBezTo>
                  <a:cubicBezTo>
                    <a:pt x="277" y="5"/>
                    <a:pt x="273" y="0"/>
                    <a:pt x="267" y="0"/>
                  </a:cubicBezTo>
                  <a:close/>
                  <a:moveTo>
                    <a:pt x="107" y="171"/>
                  </a:moveTo>
                  <a:cubicBezTo>
                    <a:pt x="107" y="107"/>
                    <a:pt x="107" y="107"/>
                    <a:pt x="107" y="107"/>
                  </a:cubicBezTo>
                  <a:cubicBezTo>
                    <a:pt x="171" y="107"/>
                    <a:pt x="171" y="107"/>
                    <a:pt x="171" y="107"/>
                  </a:cubicBezTo>
                  <a:cubicBezTo>
                    <a:pt x="171" y="171"/>
                    <a:pt x="171" y="171"/>
                    <a:pt x="171" y="171"/>
                  </a:cubicBezTo>
                  <a:lnTo>
                    <a:pt x="107" y="171"/>
                  </a:lnTo>
                  <a:close/>
                  <a:moveTo>
                    <a:pt x="171" y="192"/>
                  </a:moveTo>
                  <a:cubicBezTo>
                    <a:pt x="171" y="256"/>
                    <a:pt x="171" y="256"/>
                    <a:pt x="171" y="256"/>
                  </a:cubicBezTo>
                  <a:cubicBezTo>
                    <a:pt x="107" y="256"/>
                    <a:pt x="107" y="256"/>
                    <a:pt x="107" y="256"/>
                  </a:cubicBezTo>
                  <a:cubicBezTo>
                    <a:pt x="107" y="192"/>
                    <a:pt x="107" y="192"/>
                    <a:pt x="107" y="192"/>
                  </a:cubicBezTo>
                  <a:lnTo>
                    <a:pt x="171" y="192"/>
                  </a:lnTo>
                  <a:close/>
                  <a:moveTo>
                    <a:pt x="21" y="107"/>
                  </a:moveTo>
                  <a:cubicBezTo>
                    <a:pt x="85" y="107"/>
                    <a:pt x="85" y="107"/>
                    <a:pt x="85" y="107"/>
                  </a:cubicBezTo>
                  <a:cubicBezTo>
                    <a:pt x="85" y="171"/>
                    <a:pt x="85" y="171"/>
                    <a:pt x="85" y="171"/>
                  </a:cubicBezTo>
                  <a:cubicBezTo>
                    <a:pt x="21" y="171"/>
                    <a:pt x="21" y="171"/>
                    <a:pt x="21" y="171"/>
                  </a:cubicBezTo>
                  <a:lnTo>
                    <a:pt x="21" y="107"/>
                  </a:lnTo>
                  <a:close/>
                  <a:moveTo>
                    <a:pt x="107" y="85"/>
                  </a:moveTo>
                  <a:cubicBezTo>
                    <a:pt x="107" y="21"/>
                    <a:pt x="107" y="21"/>
                    <a:pt x="107" y="21"/>
                  </a:cubicBezTo>
                  <a:cubicBezTo>
                    <a:pt x="171" y="21"/>
                    <a:pt x="171" y="21"/>
                    <a:pt x="171" y="21"/>
                  </a:cubicBezTo>
                  <a:cubicBezTo>
                    <a:pt x="171" y="85"/>
                    <a:pt x="171" y="85"/>
                    <a:pt x="171" y="85"/>
                  </a:cubicBezTo>
                  <a:lnTo>
                    <a:pt x="107" y="85"/>
                  </a:lnTo>
                  <a:close/>
                  <a:moveTo>
                    <a:pt x="192" y="107"/>
                  </a:moveTo>
                  <a:cubicBezTo>
                    <a:pt x="256" y="107"/>
                    <a:pt x="256" y="107"/>
                    <a:pt x="256" y="107"/>
                  </a:cubicBezTo>
                  <a:cubicBezTo>
                    <a:pt x="256" y="171"/>
                    <a:pt x="256" y="171"/>
                    <a:pt x="256" y="171"/>
                  </a:cubicBezTo>
                  <a:cubicBezTo>
                    <a:pt x="192" y="171"/>
                    <a:pt x="192" y="171"/>
                    <a:pt x="192" y="171"/>
                  </a:cubicBezTo>
                  <a:lnTo>
                    <a:pt x="192" y="107"/>
                  </a:lnTo>
                  <a:close/>
                  <a:moveTo>
                    <a:pt x="256" y="85"/>
                  </a:moveTo>
                  <a:cubicBezTo>
                    <a:pt x="192" y="85"/>
                    <a:pt x="192" y="85"/>
                    <a:pt x="192" y="85"/>
                  </a:cubicBezTo>
                  <a:cubicBezTo>
                    <a:pt x="192" y="21"/>
                    <a:pt x="192" y="21"/>
                    <a:pt x="192" y="21"/>
                  </a:cubicBezTo>
                  <a:cubicBezTo>
                    <a:pt x="256" y="21"/>
                    <a:pt x="256" y="21"/>
                    <a:pt x="256" y="21"/>
                  </a:cubicBezTo>
                  <a:lnTo>
                    <a:pt x="256" y="85"/>
                  </a:lnTo>
                  <a:close/>
                  <a:moveTo>
                    <a:pt x="85" y="21"/>
                  </a:moveTo>
                  <a:cubicBezTo>
                    <a:pt x="85" y="85"/>
                    <a:pt x="85" y="85"/>
                    <a:pt x="85" y="85"/>
                  </a:cubicBezTo>
                  <a:cubicBezTo>
                    <a:pt x="21" y="85"/>
                    <a:pt x="21" y="85"/>
                    <a:pt x="21" y="85"/>
                  </a:cubicBezTo>
                  <a:cubicBezTo>
                    <a:pt x="21" y="21"/>
                    <a:pt x="21" y="21"/>
                    <a:pt x="21" y="21"/>
                  </a:cubicBezTo>
                  <a:lnTo>
                    <a:pt x="85" y="21"/>
                  </a:lnTo>
                  <a:close/>
                  <a:moveTo>
                    <a:pt x="21" y="192"/>
                  </a:moveTo>
                  <a:cubicBezTo>
                    <a:pt x="85" y="192"/>
                    <a:pt x="85" y="192"/>
                    <a:pt x="85" y="192"/>
                  </a:cubicBezTo>
                  <a:cubicBezTo>
                    <a:pt x="85" y="256"/>
                    <a:pt x="85" y="256"/>
                    <a:pt x="85" y="256"/>
                  </a:cubicBezTo>
                  <a:cubicBezTo>
                    <a:pt x="21" y="256"/>
                    <a:pt x="21" y="256"/>
                    <a:pt x="21" y="256"/>
                  </a:cubicBezTo>
                  <a:lnTo>
                    <a:pt x="21" y="192"/>
                  </a:lnTo>
                  <a:close/>
                  <a:moveTo>
                    <a:pt x="192" y="256"/>
                  </a:moveTo>
                  <a:cubicBezTo>
                    <a:pt x="192" y="192"/>
                    <a:pt x="192" y="192"/>
                    <a:pt x="192" y="192"/>
                  </a:cubicBezTo>
                  <a:cubicBezTo>
                    <a:pt x="256" y="192"/>
                    <a:pt x="256" y="192"/>
                    <a:pt x="256" y="192"/>
                  </a:cubicBezTo>
                  <a:cubicBezTo>
                    <a:pt x="256" y="256"/>
                    <a:pt x="256" y="256"/>
                    <a:pt x="256" y="256"/>
                  </a:cubicBezTo>
                  <a:lnTo>
                    <a:pt x="192"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8" name="Tagline"/>
          <p:cNvSpPr txBox="1"/>
          <p:nvPr/>
        </p:nvSpPr>
        <p:spPr>
          <a:xfrm>
            <a:off x="535076" y="491882"/>
            <a:ext cx="6378067"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Cene i kapaciteti na aukcijama u 2016. godini (Izvor: IRENA, 2017.)</a:t>
            </a:r>
            <a:endParaRPr lang="en-US" sz="1400" b="1" i="1" dirty="0" smtClean="0"/>
          </a:p>
        </p:txBody>
      </p:sp>
      <p:grpSp>
        <p:nvGrpSpPr>
          <p:cNvPr id="4" name="Group 4"/>
          <p:cNvGrpSpPr>
            <a:grpSpLocks noChangeAspect="1"/>
          </p:cNvGrpSpPr>
          <p:nvPr/>
        </p:nvGrpSpPr>
        <p:grpSpPr bwMode="auto">
          <a:xfrm>
            <a:off x="1282721" y="707326"/>
            <a:ext cx="6540500" cy="6045200"/>
            <a:chOff x="820" y="256"/>
            <a:chExt cx="4120" cy="3808"/>
          </a:xfrm>
        </p:grpSpPr>
        <p:sp>
          <p:nvSpPr>
            <p:cNvPr id="5" name="AutoShape 3"/>
            <p:cNvSpPr>
              <a:spLocks noChangeAspect="1" noChangeArrowheads="1" noTextEdit="1"/>
            </p:cNvSpPr>
            <p:nvPr/>
          </p:nvSpPr>
          <p:spPr bwMode="auto">
            <a:xfrm>
              <a:off x="820" y="256"/>
              <a:ext cx="4120" cy="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 y="256"/>
              <a:ext cx="4124" cy="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txBox="1">
            <a:spLocks/>
          </p:cNvSpPr>
          <p:nvPr/>
        </p:nvSpPr>
        <p:spPr>
          <a:xfrm>
            <a:off x="535076" y="202508"/>
            <a:ext cx="8330184" cy="364793"/>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1. Uvođenje </a:t>
            </a:r>
            <a:r>
              <a:rPr lang="sr-Latn-CS" dirty="0" err="1" smtClean="0"/>
              <a:t>aukcijskog</a:t>
            </a:r>
            <a:r>
              <a:rPr lang="sr-Latn-CS" dirty="0" smtClean="0"/>
              <a:t> mehanizma za OIE</a:t>
            </a:r>
            <a:endParaRPr lang="nl-NL" dirty="0"/>
          </a:p>
        </p:txBody>
      </p:sp>
    </p:spTree>
    <p:extLst>
      <p:ext uri="{BB962C8B-B14F-4D97-AF65-F5344CB8AC3E}">
        <p14:creationId xmlns:p14="http://schemas.microsoft.com/office/powerpoint/2010/main" val="241009183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bwMode="gray">
          <a:xfrm>
            <a:off x="5120978" y="5074271"/>
            <a:ext cx="3293918" cy="1385094"/>
          </a:xfrm>
          <a:prstGeom prst="ellipse">
            <a:avLst/>
          </a:prstGeom>
          <a:solidFill>
            <a:schemeClr val="bg1">
              <a:lumMod val="95000"/>
            </a:schemeClr>
          </a:solidFill>
          <a:ln w="19050" algn="ctr">
            <a:solidFill>
              <a:schemeClr val="bg1">
                <a:lumMod val="95000"/>
              </a:schemeClr>
            </a:solid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txBody>
          <a:bodyPr wrap="square" lIns="88900" tIns="88900" rIns="88900" bIns="88900" rtlCol="0" anchor="ctr"/>
          <a:lstStyle/>
          <a:p>
            <a:pPr algn="ctr">
              <a:lnSpc>
                <a:spcPct val="106000"/>
              </a:lnSpc>
              <a:buFont typeface="Wingdings 2" pitchFamily="18" charset="2"/>
              <a:buNone/>
            </a:pPr>
            <a:endParaRPr lang="sr-Latn-RS" sz="1600" b="1" dirty="0" smtClean="0">
              <a:solidFill>
                <a:schemeClr val="bg1"/>
              </a:solidFill>
            </a:endParaRPr>
          </a:p>
        </p:txBody>
      </p:sp>
      <p:sp>
        <p:nvSpPr>
          <p:cNvPr id="32" name="Title 1"/>
          <p:cNvSpPr txBox="1">
            <a:spLocks/>
          </p:cNvSpPr>
          <p:nvPr/>
        </p:nvSpPr>
        <p:spPr>
          <a:xfrm>
            <a:off x="376237" y="317499"/>
            <a:ext cx="8520801" cy="364793"/>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a:t>2</a:t>
            </a:r>
            <a:r>
              <a:rPr lang="sr-Latn-CS" dirty="0" smtClean="0"/>
              <a:t>. </a:t>
            </a:r>
            <a:r>
              <a:rPr lang="sr-Latn-CS" dirty="0" err="1" smtClean="0"/>
              <a:t>Deloitte</a:t>
            </a:r>
            <a:r>
              <a:rPr lang="sr-Latn-CS" dirty="0" smtClean="0"/>
              <a:t>-ov </a:t>
            </a:r>
            <a:r>
              <a:rPr lang="sr-Latn-CS" dirty="0"/>
              <a:t>p</a:t>
            </a:r>
            <a:r>
              <a:rPr lang="sr-Latn-CS" dirty="0" smtClean="0"/>
              <a:t>redlog još nekih mera</a:t>
            </a:r>
            <a:endParaRPr lang="nl-NL" dirty="0"/>
          </a:p>
        </p:txBody>
      </p:sp>
      <p:sp>
        <p:nvSpPr>
          <p:cNvPr id="58" name="Tagline"/>
          <p:cNvSpPr txBox="1"/>
          <p:nvPr/>
        </p:nvSpPr>
        <p:spPr>
          <a:xfrm>
            <a:off x="373062" y="744232"/>
            <a:ext cx="8343898" cy="430887"/>
          </a:xfrm>
          <a:prstGeom prst="rect">
            <a:avLst/>
          </a:prstGeom>
          <a:noFill/>
        </p:spPr>
        <p:txBody>
          <a:bodyPr vert="horz" wrap="square" lIns="0" tIns="0" rIns="0" bIns="0" rtlCol="0">
            <a:spAutoFit/>
          </a:bodyPr>
          <a:lstStyle/>
          <a:p>
            <a:pPr marL="342900" indent="-342900">
              <a:spcBef>
                <a:spcPts val="400"/>
              </a:spcBef>
              <a:spcAft>
                <a:spcPct val="0"/>
              </a:spcAft>
              <a:buSzPct val="100000"/>
              <a:buFont typeface="+mj-lt"/>
              <a:buAutoNum type="alphaLcParenR"/>
            </a:pPr>
            <a:r>
              <a:rPr lang="sr-Latn-CS" sz="1400" i="1" dirty="0" smtClean="0"/>
              <a:t>Ukidanje kvota i uvođenje jednokratne subvencije za javne institucije u pogledu solarnih elektrana na krovu</a:t>
            </a:r>
            <a:endParaRPr lang="en-US" sz="1400" b="1" i="1" dirty="0" smtClean="0"/>
          </a:p>
        </p:txBody>
      </p:sp>
      <p:sp>
        <p:nvSpPr>
          <p:cNvPr id="69" name="TextBox 68"/>
          <p:cNvSpPr txBox="1"/>
          <p:nvPr/>
        </p:nvSpPr>
        <p:spPr>
          <a:xfrm>
            <a:off x="702742" y="1233474"/>
            <a:ext cx="8190456" cy="1041311"/>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RS" sz="1100" b="1" i="1" dirty="0" smtClean="0"/>
              <a:t>Ukidanjem kvota i uvođenjem jednokratne subvencije za izgradnju solarnih elektrana na krovovima javnih institucija (škola, fakulteta, bolnica…), </a:t>
            </a:r>
            <a:r>
              <a:rPr lang="sr-Latn-RS" sz="1100" i="1" dirty="0" smtClean="0"/>
              <a:t>bi se omogućilo ostvarenje ušteda na izdacima za električnu energiju ustanova koje se finansiraju iz budžeta. Osim budžetskih ušteda, time bi se poslala i snažna poruka u prilog ostvarenju ciljeva iz oblasti OIE.</a:t>
            </a:r>
          </a:p>
          <a:p>
            <a:pPr marL="171450" indent="-171450">
              <a:spcBef>
                <a:spcPts val="200"/>
              </a:spcBef>
              <a:buSzPct val="100000"/>
              <a:buFont typeface="Arial" panose="020B0604020202020204" pitchFamily="34" charset="0"/>
              <a:buChar char="•"/>
            </a:pPr>
            <a:r>
              <a:rPr lang="sr-Latn-RS" sz="1100" b="1" i="1" dirty="0" smtClean="0"/>
              <a:t>Jednokratna subvencija bi bila u iznosu od najmanje 50% vrednosti investicije</a:t>
            </a:r>
            <a:r>
              <a:rPr lang="sr-Latn-RS" sz="1100" i="1" dirty="0" smtClean="0"/>
              <a:t>, a naravno mogla bi da bude i FIT na period od 12 godina.</a:t>
            </a:r>
          </a:p>
        </p:txBody>
      </p:sp>
      <p:grpSp>
        <p:nvGrpSpPr>
          <p:cNvPr id="14" name="Group 13"/>
          <p:cNvGrpSpPr/>
          <p:nvPr/>
        </p:nvGrpSpPr>
        <p:grpSpPr>
          <a:xfrm>
            <a:off x="5909715" y="5313484"/>
            <a:ext cx="1999052" cy="835948"/>
            <a:chOff x="6894146" y="4272302"/>
            <a:chExt cx="1999052" cy="835948"/>
          </a:xfrm>
        </p:grpSpPr>
        <p:sp>
          <p:nvSpPr>
            <p:cNvPr id="61" name="TextBox 60"/>
            <p:cNvSpPr txBox="1"/>
            <p:nvPr/>
          </p:nvSpPr>
          <p:spPr>
            <a:xfrm>
              <a:off x="6894146" y="4923584"/>
              <a:ext cx="1148160" cy="184666"/>
            </a:xfrm>
            <a:prstGeom prst="rect">
              <a:avLst/>
            </a:prstGeom>
            <a:noFill/>
          </p:spPr>
          <p:txBody>
            <a:bodyPr vert="horz" wrap="square" lIns="0" tIns="0" rIns="0" bIns="0" rtlCol="0">
              <a:spAutoFit/>
            </a:bodyPr>
            <a:lstStyle/>
            <a:p>
              <a:pPr>
                <a:spcBef>
                  <a:spcPts val="200"/>
                </a:spcBef>
                <a:buSzPct val="100000"/>
              </a:pPr>
              <a:r>
                <a:rPr lang="sr-Latn-RS" sz="1200" b="1" dirty="0" smtClean="0"/>
                <a:t>Taksa za OIE</a:t>
              </a:r>
              <a:endParaRPr lang="en-US" sz="1200" b="1" dirty="0" smtClean="0"/>
            </a:p>
          </p:txBody>
        </p:sp>
        <p:sp>
          <p:nvSpPr>
            <p:cNvPr id="63" name="TextBox 62"/>
            <p:cNvSpPr txBox="1"/>
            <p:nvPr/>
          </p:nvSpPr>
          <p:spPr>
            <a:xfrm>
              <a:off x="8085175" y="4272986"/>
              <a:ext cx="808023" cy="184666"/>
            </a:xfrm>
            <a:prstGeom prst="rect">
              <a:avLst/>
            </a:prstGeom>
            <a:noFill/>
          </p:spPr>
          <p:txBody>
            <a:bodyPr vert="horz" wrap="square" lIns="0" tIns="0" rIns="0" bIns="0" rtlCol="0">
              <a:spAutoFit/>
            </a:bodyPr>
            <a:lstStyle/>
            <a:p>
              <a:pPr>
                <a:spcBef>
                  <a:spcPts val="200"/>
                </a:spcBef>
                <a:buSzPct val="100000"/>
              </a:pPr>
              <a:r>
                <a:rPr lang="sr-Latn-RS" sz="1200" b="1" dirty="0" smtClean="0">
                  <a:solidFill>
                    <a:srgbClr val="C00000"/>
                  </a:solidFill>
                </a:rPr>
                <a:t>95 RSD</a:t>
              </a:r>
              <a:endParaRPr lang="en-US" sz="1200" b="1" dirty="0" smtClean="0">
                <a:solidFill>
                  <a:srgbClr val="C00000"/>
                </a:solidFill>
              </a:endParaRPr>
            </a:p>
          </p:txBody>
        </p:sp>
        <p:sp>
          <p:nvSpPr>
            <p:cNvPr id="64" name="TextBox 63"/>
            <p:cNvSpPr txBox="1"/>
            <p:nvPr/>
          </p:nvSpPr>
          <p:spPr>
            <a:xfrm>
              <a:off x="7981897" y="4923584"/>
              <a:ext cx="735063" cy="184666"/>
            </a:xfrm>
            <a:prstGeom prst="rect">
              <a:avLst/>
            </a:prstGeom>
            <a:noFill/>
          </p:spPr>
          <p:txBody>
            <a:bodyPr vert="horz" wrap="square" lIns="0" tIns="0" rIns="0" bIns="0" rtlCol="0">
              <a:spAutoFit/>
            </a:bodyPr>
            <a:lstStyle/>
            <a:p>
              <a:pPr>
                <a:spcBef>
                  <a:spcPts val="200"/>
                </a:spcBef>
                <a:buSzPct val="100000"/>
              </a:pPr>
              <a:r>
                <a:rPr lang="sr-Latn-RS" sz="1200" b="1" dirty="0">
                  <a:solidFill>
                    <a:srgbClr val="C00000"/>
                  </a:solidFill>
                </a:rPr>
                <a:t> </a:t>
              </a:r>
              <a:r>
                <a:rPr lang="sr-Latn-RS" sz="1200" b="1" dirty="0" smtClean="0">
                  <a:solidFill>
                    <a:srgbClr val="C00000"/>
                  </a:solidFill>
                </a:rPr>
                <a:t> 38 RSD</a:t>
              </a:r>
              <a:endParaRPr lang="en-US" sz="1200" b="1" dirty="0" smtClean="0">
                <a:solidFill>
                  <a:srgbClr val="C00000"/>
                </a:solidFill>
              </a:endParaRPr>
            </a:p>
          </p:txBody>
        </p:sp>
        <p:sp>
          <p:nvSpPr>
            <p:cNvPr id="65" name="Down Arrow 64"/>
            <p:cNvSpPr/>
            <p:nvPr/>
          </p:nvSpPr>
          <p:spPr bwMode="gray">
            <a:xfrm flipV="1">
              <a:off x="8160553" y="4491276"/>
              <a:ext cx="350910" cy="402181"/>
            </a:xfrm>
            <a:prstGeom prst="downArrow">
              <a:avLst/>
            </a:prstGeom>
            <a:solidFill>
              <a:srgbClr val="C00000"/>
            </a:solidFill>
            <a:ln w="19050" algn="ctr">
              <a:solidFill>
                <a:srgbClr val="C0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sr-Latn-RS" sz="1200" b="1" dirty="0" smtClean="0">
                <a:solidFill>
                  <a:srgbClr val="C00000"/>
                </a:solidFill>
              </a:endParaRPr>
            </a:p>
          </p:txBody>
        </p:sp>
        <p:sp>
          <p:nvSpPr>
            <p:cNvPr id="68" name="Tagline"/>
            <p:cNvSpPr txBox="1"/>
            <p:nvPr/>
          </p:nvSpPr>
          <p:spPr>
            <a:xfrm>
              <a:off x="6894146" y="4272302"/>
              <a:ext cx="1002001" cy="553998"/>
            </a:xfrm>
            <a:prstGeom prst="rect">
              <a:avLst/>
            </a:prstGeom>
            <a:noFill/>
          </p:spPr>
          <p:txBody>
            <a:bodyPr vert="horz" wrap="square" lIns="0" tIns="0" rIns="0" bIns="0" rtlCol="0">
              <a:spAutoFit/>
            </a:bodyPr>
            <a:lstStyle/>
            <a:p>
              <a:pPr>
                <a:spcBef>
                  <a:spcPts val="400"/>
                </a:spcBef>
                <a:spcAft>
                  <a:spcPct val="0"/>
                </a:spcAft>
                <a:buSzPct val="100000"/>
              </a:pPr>
              <a:r>
                <a:rPr lang="sr-Latn-CS" sz="1200" b="1" i="1" dirty="0" smtClean="0">
                  <a:solidFill>
                    <a:schemeClr val="accent3">
                      <a:lumMod val="50000"/>
                    </a:schemeClr>
                  </a:solidFill>
                </a:rPr>
                <a:t>400 </a:t>
              </a:r>
              <a:r>
                <a:rPr lang="sr-Latn-CS" sz="1200" b="1" i="1" dirty="0" err="1" smtClean="0">
                  <a:solidFill>
                    <a:schemeClr val="accent3">
                      <a:lumMod val="50000"/>
                    </a:schemeClr>
                  </a:solidFill>
                </a:rPr>
                <a:t>kWh</a:t>
              </a:r>
              <a:r>
                <a:rPr lang="sr-Latn-CS" sz="1200" b="1" i="1" dirty="0" smtClean="0">
                  <a:solidFill>
                    <a:schemeClr val="accent3">
                      <a:lumMod val="50000"/>
                    </a:schemeClr>
                  </a:solidFill>
                </a:rPr>
                <a:t> prosečan račun</a:t>
              </a:r>
              <a:endParaRPr lang="en-US" sz="1200" b="1" i="1" dirty="0" smtClean="0">
                <a:solidFill>
                  <a:schemeClr val="accent3">
                    <a:lumMod val="50000"/>
                  </a:schemeClr>
                </a:solidFill>
              </a:endParaRPr>
            </a:p>
          </p:txBody>
        </p:sp>
      </p:grpSp>
      <p:sp>
        <p:nvSpPr>
          <p:cNvPr id="70" name="TextBox 69"/>
          <p:cNvSpPr txBox="1"/>
          <p:nvPr/>
        </p:nvSpPr>
        <p:spPr>
          <a:xfrm>
            <a:off x="916134" y="5313484"/>
            <a:ext cx="2247446" cy="677108"/>
          </a:xfrm>
          <a:prstGeom prst="rect">
            <a:avLst/>
          </a:prstGeom>
          <a:solidFill>
            <a:srgbClr val="A0DCFF"/>
          </a:solidFill>
          <a:ln>
            <a:solidFill>
              <a:srgbClr val="A0DCFF"/>
            </a:solidFill>
          </a:ln>
          <a:effectLst>
            <a:outerShdw blurRad="50800" dist="38100" dir="8100000" algn="tr" rotWithShape="0">
              <a:prstClr val="black">
                <a:alpha val="40000"/>
              </a:prstClr>
            </a:outerShdw>
          </a:effectLst>
        </p:spPr>
        <p:txBody>
          <a:bodyPr vert="horz" wrap="square" lIns="0" tIns="0" rIns="0" bIns="0" rtlCol="0">
            <a:spAutoFit/>
          </a:bodyPr>
          <a:lstStyle/>
          <a:p>
            <a:pPr>
              <a:spcBef>
                <a:spcPts val="200"/>
              </a:spcBef>
              <a:buSzPct val="100000"/>
            </a:pPr>
            <a:r>
              <a:rPr lang="sr-Latn-RS" sz="1100" b="1" dirty="0" smtClean="0"/>
              <a:t>U Nemačkoj za male solarne sisteme na krovu FIT iznosi 12,31 c€/</a:t>
            </a:r>
            <a:r>
              <a:rPr lang="sr-Latn-RS" sz="1100" b="1" dirty="0" err="1" smtClean="0"/>
              <a:t>kWh</a:t>
            </a:r>
            <a:r>
              <a:rPr lang="sr-Latn-RS" sz="1100" b="1" dirty="0" smtClean="0"/>
              <a:t> i garantovana je 20 godina.</a:t>
            </a:r>
            <a:endParaRPr lang="sr-Latn-CS" sz="1100" dirty="0" smtClean="0"/>
          </a:p>
        </p:txBody>
      </p:sp>
      <p:sp>
        <p:nvSpPr>
          <p:cNvPr id="36" name="Tagline"/>
          <p:cNvSpPr txBox="1"/>
          <p:nvPr/>
        </p:nvSpPr>
        <p:spPr>
          <a:xfrm>
            <a:off x="373062" y="2372026"/>
            <a:ext cx="8343898" cy="215444"/>
          </a:xfrm>
          <a:prstGeom prst="rect">
            <a:avLst/>
          </a:prstGeom>
          <a:noFill/>
        </p:spPr>
        <p:txBody>
          <a:bodyPr vert="horz" wrap="square" lIns="0" tIns="0" rIns="0" bIns="0" rtlCol="0">
            <a:spAutoFit/>
          </a:bodyPr>
          <a:lstStyle/>
          <a:p>
            <a:pPr marL="342900" indent="-342900">
              <a:spcBef>
                <a:spcPts val="400"/>
              </a:spcBef>
              <a:spcAft>
                <a:spcPct val="0"/>
              </a:spcAft>
              <a:buSzPct val="100000"/>
              <a:buFont typeface="+mj-lt"/>
              <a:buAutoNum type="alphaLcParenR" startAt="2"/>
            </a:pPr>
            <a:r>
              <a:rPr lang="sr-Latn-CS" sz="1400" i="1" dirty="0" smtClean="0"/>
              <a:t>Ukidanje kvota za domaćinstva u pogledu solarnih elektrana na krovu &lt;10 </a:t>
            </a:r>
            <a:r>
              <a:rPr lang="sr-Latn-CS" sz="1400" i="1" dirty="0" err="1" smtClean="0"/>
              <a:t>kW</a:t>
            </a:r>
            <a:endParaRPr lang="en-US" sz="1400" b="1" i="1" dirty="0" smtClean="0"/>
          </a:p>
        </p:txBody>
      </p:sp>
      <p:sp>
        <p:nvSpPr>
          <p:cNvPr id="37" name="TextBox 36"/>
          <p:cNvSpPr txBox="1"/>
          <p:nvPr/>
        </p:nvSpPr>
        <p:spPr>
          <a:xfrm>
            <a:off x="702742" y="2682435"/>
            <a:ext cx="8190456" cy="677108"/>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RS" sz="1100" b="1" i="1" dirty="0" smtClean="0"/>
              <a:t>Ukidanje kvota za domaćinstva u pogledu solarnih elektrana na krovu </a:t>
            </a:r>
            <a:r>
              <a:rPr lang="sr-Latn-RS" sz="1100" b="1" i="1" dirty="0" err="1" smtClean="0"/>
              <a:t>instalisane</a:t>
            </a:r>
            <a:r>
              <a:rPr lang="sr-Latn-RS" sz="1100" b="1" i="1" dirty="0" smtClean="0"/>
              <a:t> snage manje od 10 </a:t>
            </a:r>
            <a:r>
              <a:rPr lang="sr-Latn-RS" sz="1100" b="1" i="1" dirty="0" err="1" smtClean="0"/>
              <a:t>kW</a:t>
            </a:r>
            <a:r>
              <a:rPr lang="sr-Latn-RS" sz="1100" b="1" i="1" dirty="0" smtClean="0"/>
              <a:t>, </a:t>
            </a:r>
            <a:r>
              <a:rPr lang="sr-Latn-RS" sz="1100" i="1" dirty="0" smtClean="0"/>
              <a:t>u skladu i sa standardom </a:t>
            </a:r>
            <a:r>
              <a:rPr lang="sr-Latn-RS" sz="1100" b="1" i="1" dirty="0" smtClean="0"/>
              <a:t>IEC 61727</a:t>
            </a:r>
            <a:r>
              <a:rPr lang="sr-Latn-RS" sz="1100" i="1" dirty="0" smtClean="0"/>
              <a:t>, ne bi imalo implikacija po distributivni elektroenergetski sistem. Uvođenje solarnih kapaciteta na ovaj način podrazumeva </a:t>
            </a:r>
            <a:r>
              <a:rPr lang="sr-Latn-RS" sz="1100" i="1" dirty="0" err="1" smtClean="0"/>
              <a:t>decentralizovanost</a:t>
            </a:r>
            <a:r>
              <a:rPr lang="sr-Latn-RS" sz="1100" i="1" dirty="0" smtClean="0"/>
              <a:t> i ravnomernu </a:t>
            </a:r>
            <a:r>
              <a:rPr lang="sr-Latn-RS" sz="1100" i="1" dirty="0" err="1" smtClean="0"/>
              <a:t>distribuiranost</a:t>
            </a:r>
            <a:r>
              <a:rPr lang="sr-Latn-RS" sz="1100" i="1" dirty="0" smtClean="0"/>
              <a:t> unutar distributivnog EE sistema, na taj način ne stvarajući nikakve neželjene posledice po taj sistem.</a:t>
            </a:r>
          </a:p>
        </p:txBody>
      </p:sp>
      <p:sp>
        <p:nvSpPr>
          <p:cNvPr id="39" name="TextBox 38"/>
          <p:cNvSpPr txBox="1"/>
          <p:nvPr/>
        </p:nvSpPr>
        <p:spPr>
          <a:xfrm>
            <a:off x="916134" y="3679832"/>
            <a:ext cx="2224076" cy="1523494"/>
          </a:xfrm>
          <a:prstGeom prst="rect">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txBody>
          <a:bodyPr vert="horz" wrap="square" lIns="0" tIns="0" rIns="0" bIns="0" rtlCol="0">
            <a:spAutoFit/>
          </a:bodyPr>
          <a:lstStyle/>
          <a:p>
            <a:pPr>
              <a:spcBef>
                <a:spcPts val="200"/>
              </a:spcBef>
              <a:buSzPct val="100000"/>
            </a:pPr>
            <a:r>
              <a:rPr lang="sr-Latn-RS" sz="1100" b="1" i="1" dirty="0" smtClean="0"/>
              <a:t>Solarni PV sistemi koje su instalirala domaćinstva u Nemačkoj su jedinične snage ispod 10 </a:t>
            </a:r>
            <a:r>
              <a:rPr lang="sr-Latn-RS" sz="1100" b="1" i="1" dirty="0" err="1" smtClean="0"/>
              <a:t>kW</a:t>
            </a:r>
            <a:r>
              <a:rPr lang="sr-Latn-RS" sz="1100" b="1" i="1" dirty="0" smtClean="0"/>
              <a:t>, i njihovo učešće u </a:t>
            </a:r>
            <a:r>
              <a:rPr lang="sr-Latn-RS" sz="1100" b="1" i="1" dirty="0" err="1" smtClean="0"/>
              <a:t>instalisanoj</a:t>
            </a:r>
            <a:r>
              <a:rPr lang="sr-Latn-RS" sz="1100" b="1" i="1" dirty="0" smtClean="0"/>
              <a:t> snazi u solarnim elektranama u Nemačkoj je ispod 15%, odnosno oko 6 GW. </a:t>
            </a:r>
            <a:endParaRPr lang="sr-Latn-RS" sz="1100" i="1" dirty="0" smtClean="0"/>
          </a:p>
        </p:txBody>
      </p:sp>
      <p:sp>
        <p:nvSpPr>
          <p:cNvPr id="40" name="TextBox 39"/>
          <p:cNvSpPr txBox="1"/>
          <p:nvPr/>
        </p:nvSpPr>
        <p:spPr>
          <a:xfrm>
            <a:off x="916134" y="6100750"/>
            <a:ext cx="195123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a:t>
            </a:r>
            <a:r>
              <a:rPr lang="sr-Latn-RS" sz="900" i="1" dirty="0" err="1" smtClean="0">
                <a:solidFill>
                  <a:srgbClr val="00B050"/>
                </a:solidFill>
              </a:rPr>
              <a:t>Fraunhofer</a:t>
            </a:r>
            <a:r>
              <a:rPr lang="sr-Latn-RS" sz="900" i="1" dirty="0" smtClean="0">
                <a:solidFill>
                  <a:srgbClr val="00B050"/>
                </a:solidFill>
              </a:rPr>
              <a:t> ISE</a:t>
            </a:r>
            <a:endParaRPr lang="en-US" sz="900" i="1" dirty="0" smtClean="0">
              <a:solidFill>
                <a:srgbClr val="00B050"/>
              </a:solidFill>
            </a:endParaRPr>
          </a:p>
        </p:txBody>
      </p:sp>
      <p:sp>
        <p:nvSpPr>
          <p:cNvPr id="41" name="TextBox 40"/>
          <p:cNvSpPr txBox="1"/>
          <p:nvPr/>
        </p:nvSpPr>
        <p:spPr>
          <a:xfrm>
            <a:off x="3554714" y="3679832"/>
            <a:ext cx="2224076" cy="1184940"/>
          </a:xfrm>
          <a:prstGeom prst="rect">
            <a:avLst/>
          </a:prstGeom>
          <a:solidFill>
            <a:schemeClr val="bg1">
              <a:lumMod val="85000"/>
            </a:schemeClr>
          </a:solidFill>
          <a:ln>
            <a:solidFill>
              <a:schemeClr val="tx1">
                <a:lumMod val="50000"/>
                <a:lumOff val="50000"/>
              </a:schemeClr>
            </a:solidFill>
          </a:ln>
          <a:effectLst>
            <a:outerShdw blurRad="50800" dist="38100" dir="8100000" algn="tr" rotWithShape="0">
              <a:prstClr val="black">
                <a:alpha val="40000"/>
              </a:prstClr>
            </a:outerShdw>
          </a:effectLst>
        </p:spPr>
        <p:txBody>
          <a:bodyPr vert="horz" wrap="square" lIns="0" tIns="0" rIns="0" bIns="0" rtlCol="0">
            <a:spAutoFit/>
          </a:bodyPr>
          <a:lstStyle/>
          <a:p>
            <a:pPr>
              <a:spcBef>
                <a:spcPts val="200"/>
              </a:spcBef>
              <a:buSzPct val="100000"/>
            </a:pPr>
            <a:r>
              <a:rPr lang="sr-Latn-RS" sz="1100" b="1" i="1" dirty="0" smtClean="0"/>
              <a:t>Ukoliko bi domaćinstva u Srbiji instalirala solarne PV sisteme na krovu u istom procentu kao domaćinstva u Nemačkoj, njihova ukupna </a:t>
            </a:r>
            <a:r>
              <a:rPr lang="sr-Latn-RS" sz="1100" b="1" i="1" dirty="0" err="1" smtClean="0"/>
              <a:t>instalisan</a:t>
            </a:r>
            <a:r>
              <a:rPr lang="sr-Latn-RS" sz="1100" b="1" i="1" dirty="0" smtClean="0"/>
              <a:t> snaga bi bila oko 500 MW. </a:t>
            </a:r>
            <a:endParaRPr lang="sr-Latn-RS" sz="1100" i="1" dirty="0" smtClean="0"/>
          </a:p>
        </p:txBody>
      </p:sp>
      <p:sp>
        <p:nvSpPr>
          <p:cNvPr id="8" name="Rectangle 7"/>
          <p:cNvSpPr/>
          <p:nvPr/>
        </p:nvSpPr>
        <p:spPr>
          <a:xfrm>
            <a:off x="6193294" y="3679832"/>
            <a:ext cx="2221602" cy="938719"/>
          </a:xfrm>
          <a:prstGeom prst="rect">
            <a:avLst/>
          </a:prstGeom>
          <a:solidFill>
            <a:srgbClr val="A0DCFF"/>
          </a:solidFill>
          <a:ln>
            <a:solidFill>
              <a:srgbClr val="A0DCFF"/>
            </a:solidFill>
          </a:ln>
          <a:effectLst>
            <a:outerShdw blurRad="50800" dist="38100" dir="8100000" algn="tr" rotWithShape="0">
              <a:prstClr val="black">
                <a:alpha val="40000"/>
              </a:prstClr>
            </a:outerShdw>
          </a:effectLst>
        </p:spPr>
        <p:txBody>
          <a:bodyPr wrap="square">
            <a:spAutoFit/>
          </a:bodyPr>
          <a:lstStyle/>
          <a:p>
            <a:r>
              <a:rPr lang="sr-Latn-RS" sz="1100" b="1" i="1" dirty="0">
                <a:solidFill>
                  <a:prstClr val="black"/>
                </a:solidFill>
              </a:rPr>
              <a:t>Realno bi ipak bilo za očekivati da bi ova mera doprinela </a:t>
            </a:r>
            <a:r>
              <a:rPr lang="sr-Latn-RS" sz="1100" b="1" i="1" dirty="0" smtClean="0">
                <a:solidFill>
                  <a:prstClr val="black"/>
                </a:solidFill>
              </a:rPr>
              <a:t>povećanju </a:t>
            </a:r>
            <a:r>
              <a:rPr lang="sr-Latn-RS" sz="1100" b="1" i="1" dirty="0" err="1" smtClean="0">
                <a:solidFill>
                  <a:prstClr val="black"/>
                </a:solidFill>
              </a:rPr>
              <a:t>instalisane</a:t>
            </a:r>
            <a:r>
              <a:rPr lang="sr-Latn-RS" sz="1100" b="1" i="1" dirty="0" smtClean="0">
                <a:solidFill>
                  <a:prstClr val="black"/>
                </a:solidFill>
              </a:rPr>
              <a:t> snage za oko 100 – 125 MW.</a:t>
            </a:r>
            <a:endParaRPr lang="sr-Latn-RS" dirty="0"/>
          </a:p>
        </p:txBody>
      </p:sp>
      <p:sp>
        <p:nvSpPr>
          <p:cNvPr id="59" name="TextBox 58"/>
          <p:cNvSpPr txBox="1"/>
          <p:nvPr/>
        </p:nvSpPr>
        <p:spPr>
          <a:xfrm>
            <a:off x="6193294" y="4726273"/>
            <a:ext cx="195123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Procena: Ž. Marković, </a:t>
            </a:r>
            <a:r>
              <a:rPr lang="sr-Latn-RS" sz="900" i="1" dirty="0" err="1" smtClean="0">
                <a:solidFill>
                  <a:srgbClr val="00B050"/>
                </a:solidFill>
              </a:rPr>
              <a:t>Deloitte</a:t>
            </a:r>
            <a:endParaRPr lang="en-US" sz="900" i="1" dirty="0" smtClean="0">
              <a:solidFill>
                <a:srgbClr val="00B050"/>
              </a:solidFill>
            </a:endParaRPr>
          </a:p>
        </p:txBody>
      </p:sp>
    </p:spTree>
    <p:extLst>
      <p:ext uri="{BB962C8B-B14F-4D97-AF65-F5344CB8AC3E}">
        <p14:creationId xmlns:p14="http://schemas.microsoft.com/office/powerpoint/2010/main" val="16693595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605" y="3277533"/>
            <a:ext cx="7581968" cy="3164969"/>
          </a:xfrm>
          <a:prstGeom prst="rect">
            <a:avLst/>
          </a:prstGeom>
        </p:spPr>
        <p:txBody>
          <a:bodyPr wrap="square">
            <a:spAutoFit/>
          </a:bodyPr>
          <a:lstStyle/>
          <a:p>
            <a:pPr marL="0" marR="0" lvl="0" indent="0" defTabSz="1219170" eaLnBrk="1" fontAlgn="auto" latinLnBrk="0" hangingPunct="1">
              <a:lnSpc>
                <a:spcPct val="100000"/>
              </a:lnSpc>
              <a:spcBef>
                <a:spcPts val="0"/>
              </a:spcBef>
              <a:spcAft>
                <a:spcPts val="800"/>
              </a:spcAft>
              <a:buClrTx/>
              <a:buSzPct val="100000"/>
              <a:buFontTx/>
              <a:buNone/>
              <a:tabLst/>
              <a:defRPr/>
            </a:pPr>
            <a:r>
              <a:rPr kumimoji="0" lang="sr-Latn-RS" sz="900" b="1" i="0" u="none" strike="noStrike" kern="0" cap="none" spc="0" normalizeH="0" baseline="0" noProof="0" dirty="0" err="1" smtClean="0">
                <a:ln>
                  <a:noFill/>
                </a:ln>
                <a:solidFill>
                  <a:prstClr val="black"/>
                </a:solidFill>
                <a:effectLst/>
                <a:uLnTx/>
                <a:uFillTx/>
              </a:rPr>
              <a:t>About</a:t>
            </a:r>
            <a:r>
              <a:rPr kumimoji="0" lang="sr-Latn-RS" sz="900" b="1" i="0" u="none" strike="noStrike" kern="0" cap="none" spc="0" normalizeH="0" baseline="0" noProof="0" dirty="0" smtClean="0">
                <a:ln>
                  <a:noFill/>
                </a:ln>
                <a:solidFill>
                  <a:prstClr val="black"/>
                </a:solidFill>
                <a:effectLst/>
                <a:uLnTx/>
                <a:uFillTx/>
              </a:rPr>
              <a:t> </a:t>
            </a:r>
            <a:r>
              <a:rPr kumimoji="0" lang="sr-Latn-RS" sz="900" b="1" i="0" u="none" strike="noStrike" kern="0" cap="none" spc="0" normalizeH="0" baseline="0" noProof="0" dirty="0" err="1" smtClean="0">
                <a:ln>
                  <a:noFill/>
                </a:ln>
                <a:solidFill>
                  <a:prstClr val="black"/>
                </a:solidFill>
                <a:effectLst/>
                <a:uLnTx/>
                <a:uFillTx/>
              </a:rPr>
              <a:t>Deloitte</a:t>
            </a:r>
            <a:endParaRPr kumimoji="0" lang="sr-Latn-RS" sz="900" b="1" i="0" u="none" strike="noStrike" kern="0" cap="none" spc="0" normalizeH="0" baseline="0" noProof="0" dirty="0" smtClean="0">
              <a:ln>
                <a:noFill/>
              </a:ln>
              <a:solidFill>
                <a:prstClr val="black"/>
              </a:solidFill>
              <a:effectLst/>
              <a:uLnTx/>
              <a:uFillTx/>
            </a:endParaRPr>
          </a:p>
          <a:p>
            <a:pPr marL="0" marR="0" lvl="0" indent="0" defTabSz="1219170" eaLnBrk="1" fontAlgn="auto" latinLnBrk="0" hangingPunct="1">
              <a:lnSpc>
                <a:spcPct val="100000"/>
              </a:lnSpc>
              <a:spcBef>
                <a:spcPts val="0"/>
              </a:spcBef>
              <a:spcAft>
                <a:spcPts val="800"/>
              </a:spcAft>
              <a:buClrTx/>
              <a:buSzPct val="100000"/>
              <a:buFontTx/>
              <a:buNone/>
              <a:tabLst/>
              <a:defRPr/>
            </a:pPr>
            <a:r>
              <a:rPr kumimoji="0" lang="en-US" sz="900" b="0" i="0" u="none" strike="noStrike" kern="0" cap="none" spc="0" normalizeH="0" baseline="0" noProof="0" dirty="0" smtClean="0">
                <a:ln>
                  <a:noFill/>
                </a:ln>
                <a:solidFill>
                  <a:prstClr val="black"/>
                </a:solidFill>
                <a:effectLst/>
                <a:uLnTx/>
                <a:uFillTx/>
              </a:rPr>
              <a:t>Deloitte refers to one or more of Deloitte </a:t>
            </a:r>
            <a:r>
              <a:rPr kumimoji="0" lang="en-US" sz="900" b="0" i="0" u="none" strike="noStrike" kern="0" cap="none" spc="0" normalizeH="0" baseline="0" noProof="0" dirty="0" err="1" smtClean="0">
                <a:ln>
                  <a:noFill/>
                </a:ln>
                <a:solidFill>
                  <a:prstClr val="black"/>
                </a:solidFill>
                <a:effectLst/>
                <a:uLnTx/>
                <a:uFillTx/>
              </a:rPr>
              <a:t>Touche</a:t>
            </a:r>
            <a:r>
              <a:rPr kumimoji="0" lang="en-US" sz="900" b="0" i="0" u="none" strike="noStrike" kern="0" cap="none" spc="0" normalizeH="0" baseline="0" noProof="0" dirty="0" smtClean="0">
                <a:ln>
                  <a:noFill/>
                </a:ln>
                <a:solidFill>
                  <a:prstClr val="black"/>
                </a:solidFill>
                <a:effectLst/>
                <a:uLnTx/>
                <a:uFillTx/>
              </a:rPr>
              <a:t> Tohmatsu Limited, a UK private company limited by guarantee (“DTTL” or “Deloitte Global”), its network of member firms, and their related entities (collectively, the “Deloitte Network”). DTTL and each of its member firms are legally separate and independent entities. DTTL does not provide services to clients</a:t>
            </a:r>
            <a:r>
              <a:rPr kumimoji="0" lang="en-GB" sz="900" b="0" i="0" u="none" strike="noStrike" kern="0" cap="none" spc="0" normalizeH="0" baseline="0" noProof="0" dirty="0" smtClean="0">
                <a:ln>
                  <a:noFill/>
                </a:ln>
                <a:solidFill>
                  <a:prstClr val="black"/>
                </a:solidFill>
                <a:effectLst/>
                <a:uLnTx/>
                <a:uFillTx/>
              </a:rPr>
              <a:t>. Please see </a:t>
            </a:r>
            <a:r>
              <a:rPr kumimoji="0" lang="en-GB" sz="900" b="1" i="0" u="none" strike="noStrike" kern="0" cap="none" spc="0" normalizeH="0" baseline="0" noProof="0" dirty="0" smtClean="0">
                <a:ln>
                  <a:noFill/>
                </a:ln>
                <a:solidFill>
                  <a:prstClr val="black"/>
                </a:solidFill>
                <a:effectLst/>
                <a:uLnTx/>
                <a:uFillTx/>
              </a:rPr>
              <a:t>www.deloitte.com/about</a:t>
            </a:r>
            <a:r>
              <a:rPr kumimoji="0" lang="en-GB" sz="900" b="0" i="0" u="none" strike="noStrike" kern="0" cap="none" spc="0" normalizeH="0" baseline="0" noProof="0" dirty="0" smtClean="0">
                <a:ln>
                  <a:noFill/>
                </a:ln>
                <a:solidFill>
                  <a:prstClr val="black"/>
                </a:solidFill>
                <a:effectLst/>
                <a:uLnTx/>
                <a:uFillTx/>
              </a:rPr>
              <a:t> for a more detailed description of DTTL and its member firms.  </a:t>
            </a:r>
            <a:endParaRPr kumimoji="0" lang="en-GB" sz="900" b="1" i="0" u="none" strike="noStrike" kern="0" cap="none" spc="0" normalizeH="0" baseline="0" noProof="0" dirty="0" smtClean="0">
              <a:ln>
                <a:noFill/>
              </a:ln>
              <a:solidFill>
                <a:prstClr val="black"/>
              </a:solidFill>
              <a:effectLst/>
              <a:uLnTx/>
              <a:uFillTx/>
            </a:endParaRPr>
          </a:p>
          <a:p>
            <a:pPr marL="0" marR="0" lvl="0" indent="0" defTabSz="1219170" eaLnBrk="1" fontAlgn="auto" latinLnBrk="0" hangingPunct="1">
              <a:lnSpc>
                <a:spcPct val="100000"/>
              </a:lnSpc>
              <a:spcBef>
                <a:spcPts val="0"/>
              </a:spcBef>
              <a:spcAft>
                <a:spcPts val="800"/>
              </a:spcAft>
              <a:buClrTx/>
              <a:buSzPct val="100000"/>
              <a:buFontTx/>
              <a:buNone/>
              <a:tabLst/>
              <a:defRPr/>
            </a:pPr>
            <a:r>
              <a:rPr kumimoji="0" lang="en-GB" sz="900" b="0" i="0" u="none" strike="noStrike" kern="0" cap="none" spc="0" normalizeH="0" baseline="0" noProof="0" dirty="0" smtClean="0">
                <a:ln>
                  <a:noFill/>
                </a:ln>
                <a:solidFill>
                  <a:prstClr val="black"/>
                </a:solidFill>
                <a:effectLst/>
                <a:uLnTx/>
                <a:uFillTx/>
              </a:rPr>
              <a:t>Deloitte provides audit, tax, consulting, financial advisory and legal services to public and private clients spanning multiple industries. With a globally connected network of member firms in more than 150 countries and territories, Deloitte brings world-class capabilities and high-quality service to clients, delivering the insights they need to address their most complex business challenges. Deloitte’s approximately 225,000 professionals are committed to making an impact that matters.</a:t>
            </a:r>
          </a:p>
          <a:p>
            <a:pPr marL="0" marR="0" lvl="0" indent="0" defTabSz="1219170" eaLnBrk="1" fontAlgn="auto" latinLnBrk="0" hangingPunct="1">
              <a:lnSpc>
                <a:spcPct val="100000"/>
              </a:lnSpc>
              <a:spcBef>
                <a:spcPts val="0"/>
              </a:spcBef>
              <a:spcAft>
                <a:spcPts val="800"/>
              </a:spcAft>
              <a:buClrTx/>
              <a:buSzPct val="100000"/>
              <a:buFontTx/>
              <a:buNone/>
              <a:tabLst/>
              <a:defRPr/>
            </a:pPr>
            <a:r>
              <a:rPr kumimoji="0" lang="en-GB" sz="900" b="0" i="0" u="none" strike="noStrike" kern="0" cap="none" spc="0" normalizeH="0" baseline="0" noProof="0" dirty="0" smtClean="0">
                <a:ln>
                  <a:noFill/>
                </a:ln>
                <a:solidFill>
                  <a:prstClr val="black"/>
                </a:solidFill>
                <a:effectLst/>
                <a:uLnTx/>
                <a:uFillTx/>
              </a:rPr>
              <a:t>Deloitte Central Europe is a regional organization of entities organized under the umbrella of Deloitte Central Europe Holdings Limited, the member firm in Central Europe of Deloitte </a:t>
            </a:r>
            <a:r>
              <a:rPr kumimoji="0" lang="en-GB" sz="900" b="0" i="0" u="none" strike="noStrike" kern="0" cap="none" spc="0" normalizeH="0" baseline="0" noProof="0" dirty="0" err="1" smtClean="0">
                <a:ln>
                  <a:noFill/>
                </a:ln>
                <a:solidFill>
                  <a:prstClr val="black"/>
                </a:solidFill>
                <a:effectLst/>
                <a:uLnTx/>
                <a:uFillTx/>
              </a:rPr>
              <a:t>Touche</a:t>
            </a:r>
            <a:r>
              <a:rPr kumimoji="0" lang="en-GB" sz="900" b="0" i="0" u="none" strike="noStrike" kern="0" cap="none" spc="0" normalizeH="0" baseline="0" noProof="0" dirty="0" smtClean="0">
                <a:ln>
                  <a:noFill/>
                </a:ln>
                <a:solidFill>
                  <a:prstClr val="black"/>
                </a:solidFill>
                <a:effectLst/>
                <a:uLnTx/>
                <a:uFillTx/>
              </a:rPr>
              <a:t> Tohmatsu Limited. Services are provided by the subsidiaries and affiliates of Deloitte Central Europe Holdings Limited, which are separate and independent legal entities.</a:t>
            </a:r>
          </a:p>
          <a:p>
            <a:pPr marL="0" marR="0" lvl="0" indent="0" defTabSz="1219170" eaLnBrk="1" fontAlgn="auto" latinLnBrk="0" hangingPunct="1">
              <a:lnSpc>
                <a:spcPct val="100000"/>
              </a:lnSpc>
              <a:spcBef>
                <a:spcPts val="0"/>
              </a:spcBef>
              <a:spcAft>
                <a:spcPts val="800"/>
              </a:spcAft>
              <a:buClrTx/>
              <a:buSzPct val="100000"/>
              <a:buFontTx/>
              <a:buNone/>
              <a:tabLst/>
              <a:defRPr/>
            </a:pPr>
            <a:r>
              <a:rPr kumimoji="0" lang="en-GB" sz="900" b="0" i="0" u="none" strike="noStrike" kern="0" cap="none" spc="0" normalizeH="0" baseline="0" noProof="0" dirty="0" smtClean="0">
                <a:ln>
                  <a:noFill/>
                </a:ln>
                <a:solidFill>
                  <a:prstClr val="black"/>
                </a:solidFill>
                <a:effectLst/>
                <a:uLnTx/>
                <a:uFillTx/>
              </a:rPr>
              <a:t>The subsidiaries and affiliates of Deloitte Central Europe Holdings Limited are among the region’s leading professional services firms, providing services through more than 5,000 people in 41 offices in 17 countries.</a:t>
            </a:r>
          </a:p>
          <a:p>
            <a:pPr marL="0" marR="0" lvl="0" indent="0" defTabSz="1219170" eaLnBrk="1" fontAlgn="auto" latinLnBrk="0" hangingPunct="1">
              <a:lnSpc>
                <a:spcPct val="100000"/>
              </a:lnSpc>
              <a:spcBef>
                <a:spcPts val="0"/>
              </a:spcBef>
              <a:spcAft>
                <a:spcPts val="800"/>
              </a:spcAft>
              <a:buClrTx/>
              <a:buSzPct val="100000"/>
              <a:buFontTx/>
              <a:buNone/>
              <a:tabLst/>
              <a:defRPr/>
            </a:pPr>
            <a:r>
              <a:rPr kumimoji="0" lang="es-ES" sz="900" b="0" i="0" u="none" strike="noStrike" kern="0" cap="none" spc="0" normalizeH="0" baseline="0" noProof="0" dirty="0" smtClean="0">
                <a:ln>
                  <a:noFill/>
                </a:ln>
                <a:solidFill>
                  <a:prstClr val="black"/>
                </a:solidFill>
                <a:effectLst/>
                <a:uLnTx/>
                <a:uFillTx/>
              </a:rPr>
              <a:t>© 201</a:t>
            </a:r>
            <a:r>
              <a:rPr kumimoji="0" lang="sr-Latn-CS" sz="900" b="0" i="0" u="none" strike="noStrike" kern="0" cap="none" spc="0" normalizeH="0" baseline="0" noProof="0" dirty="0" smtClean="0">
                <a:ln>
                  <a:noFill/>
                </a:ln>
                <a:solidFill>
                  <a:prstClr val="black"/>
                </a:solidFill>
                <a:effectLst/>
                <a:uLnTx/>
                <a:uFillTx/>
              </a:rPr>
              <a:t>7</a:t>
            </a:r>
            <a:r>
              <a:rPr kumimoji="0" lang="es-ES" sz="900" b="0" i="0" u="none" strike="noStrike" kern="0" cap="none" spc="0" normalizeH="0" baseline="0" noProof="0" dirty="0" smtClean="0">
                <a:ln>
                  <a:noFill/>
                </a:ln>
                <a:solidFill>
                  <a:prstClr val="black"/>
                </a:solidFill>
                <a:effectLst/>
                <a:uLnTx/>
                <a:uFillTx/>
              </a:rPr>
              <a:t> </a:t>
            </a:r>
            <a:r>
              <a:rPr kumimoji="0" lang="es-ES" sz="900" b="0" i="0" u="none" strike="noStrike" kern="0" cap="none" spc="0" normalizeH="0" baseline="0" noProof="0" dirty="0" err="1" smtClean="0">
                <a:ln>
                  <a:noFill/>
                </a:ln>
                <a:solidFill>
                  <a:prstClr val="black"/>
                </a:solidFill>
                <a:effectLst/>
                <a:uLnTx/>
                <a:uFillTx/>
              </a:rPr>
              <a:t>Deloitte</a:t>
            </a:r>
            <a:r>
              <a:rPr kumimoji="0" lang="es-ES" sz="900" b="0" i="0" u="none" strike="noStrike" kern="0" cap="none" spc="0" normalizeH="0" baseline="0" noProof="0" dirty="0" smtClean="0">
                <a:ln>
                  <a:noFill/>
                </a:ln>
                <a:solidFill>
                  <a:prstClr val="black"/>
                </a:solidFill>
                <a:effectLst/>
                <a:uLnTx/>
                <a:uFillTx/>
              </a:rPr>
              <a:t> Central </a:t>
            </a:r>
            <a:r>
              <a:rPr kumimoji="0" lang="es-ES" sz="900" b="0" i="0" u="none" strike="noStrike" kern="0" cap="none" spc="0" normalizeH="0" baseline="0" noProof="0" dirty="0" err="1" smtClean="0">
                <a:ln>
                  <a:noFill/>
                </a:ln>
                <a:solidFill>
                  <a:prstClr val="black"/>
                </a:solidFill>
                <a:effectLst/>
                <a:uLnTx/>
                <a:uFillTx/>
              </a:rPr>
              <a:t>Europe</a:t>
            </a:r>
            <a:endParaRPr kumimoji="0" lang="sr-Latn-CS" sz="900" b="0" i="0" u="none" strike="noStrike" kern="0" cap="none" spc="0" normalizeH="0" baseline="0" noProof="0" dirty="0" smtClean="0">
              <a:ln>
                <a:noFill/>
              </a:ln>
              <a:solidFill>
                <a:prstClr val="black"/>
              </a:solidFill>
              <a:effectLst/>
              <a:uLnTx/>
              <a:uFillTx/>
            </a:endParaRPr>
          </a:p>
          <a:p>
            <a:pPr marL="0" marR="0" lvl="0" indent="0" defTabSz="1219170" eaLnBrk="1" fontAlgn="auto" latinLnBrk="0" hangingPunct="1">
              <a:lnSpc>
                <a:spcPct val="100000"/>
              </a:lnSpc>
              <a:spcBef>
                <a:spcPts val="0"/>
              </a:spcBef>
              <a:spcAft>
                <a:spcPts val="800"/>
              </a:spcAft>
              <a:buClrTx/>
              <a:buSzPct val="100000"/>
              <a:buFontTx/>
              <a:buNone/>
              <a:tabLst/>
              <a:defRPr/>
            </a:pPr>
            <a:r>
              <a:rPr kumimoji="0" lang="es-ES" sz="900" b="0" i="0" u="none" strike="noStrike" kern="0" cap="none" spc="0" normalizeH="0" baseline="0" noProof="0" dirty="0" smtClean="0">
                <a:ln>
                  <a:noFill/>
                </a:ln>
                <a:solidFill>
                  <a:prstClr val="black"/>
                </a:solidFill>
                <a:effectLst/>
                <a:uLnTx/>
                <a:uFillTx/>
              </a:rPr>
              <a:t>© 201</a:t>
            </a:r>
            <a:r>
              <a:rPr kumimoji="0" lang="sr-Latn-CS" sz="900" b="0" i="0" u="none" strike="noStrike" kern="0" cap="none" spc="0" normalizeH="0" baseline="0" noProof="0" dirty="0" smtClean="0">
                <a:ln>
                  <a:noFill/>
                </a:ln>
                <a:solidFill>
                  <a:prstClr val="black"/>
                </a:solidFill>
                <a:effectLst/>
                <a:uLnTx/>
                <a:uFillTx/>
              </a:rPr>
              <a:t>7</a:t>
            </a:r>
            <a:r>
              <a:rPr kumimoji="0" lang="es-ES" sz="900" b="0" i="0" u="none" strike="noStrike" kern="0" cap="none" spc="0" normalizeH="0" baseline="0" noProof="0" dirty="0" smtClean="0">
                <a:ln>
                  <a:noFill/>
                </a:ln>
                <a:solidFill>
                  <a:prstClr val="black"/>
                </a:solidFill>
                <a:effectLst/>
                <a:uLnTx/>
                <a:uFillTx/>
              </a:rPr>
              <a:t> </a:t>
            </a:r>
            <a:r>
              <a:rPr kumimoji="0" lang="es-ES" sz="900" b="0" i="0" u="none" strike="noStrike" kern="0" cap="none" spc="0" normalizeH="0" baseline="0" noProof="0" dirty="0" err="1" smtClean="0">
                <a:ln>
                  <a:noFill/>
                </a:ln>
                <a:solidFill>
                  <a:prstClr val="black"/>
                </a:solidFill>
                <a:effectLst/>
                <a:uLnTx/>
                <a:uFillTx/>
              </a:rPr>
              <a:t>Deloitte</a:t>
            </a:r>
            <a:r>
              <a:rPr kumimoji="0" lang="es-ES" sz="900" b="0" i="0" u="none" strike="noStrike" kern="0" cap="none" spc="0" normalizeH="0" baseline="0" noProof="0" dirty="0" smtClean="0">
                <a:ln>
                  <a:noFill/>
                </a:ln>
                <a:solidFill>
                  <a:prstClr val="black"/>
                </a:solidFill>
                <a:effectLst/>
                <a:uLnTx/>
                <a:uFillTx/>
              </a:rPr>
              <a:t> </a:t>
            </a:r>
            <a:r>
              <a:rPr kumimoji="0" lang="sr-Latn-CS" sz="900" b="0" i="0" u="none" strike="noStrike" kern="0" cap="none" spc="0" normalizeH="0" baseline="0" noProof="0" dirty="0" err="1" smtClean="0">
                <a:ln>
                  <a:noFill/>
                </a:ln>
                <a:solidFill>
                  <a:prstClr val="black"/>
                </a:solidFill>
                <a:effectLst/>
                <a:uLnTx/>
                <a:uFillTx/>
              </a:rPr>
              <a:t>Serbia</a:t>
            </a:r>
            <a:endParaRPr kumimoji="0" lang="sr-Latn-CS" sz="900" b="0" i="0" u="none" strike="noStrike" kern="0" cap="none" spc="0" normalizeH="0" baseline="0" noProof="0" dirty="0" smtClean="0">
              <a:ln>
                <a:noFill/>
              </a:ln>
              <a:solidFill>
                <a:prstClr val="black"/>
              </a:solidFill>
              <a:effectLst/>
              <a:uLnTx/>
              <a:uFillTx/>
            </a:endParaRPr>
          </a:p>
          <a:p>
            <a:pPr marL="0" marR="0" lvl="0" indent="0" defTabSz="1219170" eaLnBrk="1" fontAlgn="auto" latinLnBrk="0" hangingPunct="1">
              <a:lnSpc>
                <a:spcPct val="100000"/>
              </a:lnSpc>
              <a:spcBef>
                <a:spcPts val="0"/>
              </a:spcBef>
              <a:spcAft>
                <a:spcPts val="800"/>
              </a:spcAft>
              <a:buClrTx/>
              <a:buSzPct val="100000"/>
              <a:buFontTx/>
              <a:buNone/>
              <a:tabLst/>
              <a:defRPr/>
            </a:pPr>
            <a:endParaRPr kumimoji="0" lang="en-GB" sz="9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75022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61816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Paris </a:t>
            </a:r>
            <a:r>
              <a:rPr lang="sr-Latn-CS" dirty="0" err="1" smtClean="0"/>
              <a:t>Agreement</a:t>
            </a:r>
            <a:r>
              <a:rPr lang="sr-Latn-CS" dirty="0" smtClean="0"/>
              <a:t> – limitiranje porasta globalne temperature ispod dva stepena </a:t>
            </a:r>
            <a:r>
              <a:rPr lang="sr-Latn-CS" dirty="0" err="1" smtClean="0"/>
              <a:t>Celizijusova</a:t>
            </a:r>
            <a:r>
              <a:rPr lang="sr-Latn-CS" dirty="0" smtClean="0"/>
              <a:t> (2°C) do 2100. godine</a:t>
            </a:r>
            <a:endParaRPr lang="nl-NL" dirty="0"/>
          </a:p>
        </p:txBody>
      </p:sp>
      <p:graphicFrame>
        <p:nvGraphicFramePr>
          <p:cNvPr id="2" name="Chart 1"/>
          <p:cNvGraphicFramePr/>
          <p:nvPr>
            <p:extLst/>
          </p:nvPr>
        </p:nvGraphicFramePr>
        <p:xfrm>
          <a:off x="2750673" y="3248997"/>
          <a:ext cx="3509312" cy="2647950"/>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118"/>
          <p:cNvGrpSpPr>
            <a:grpSpLocks noChangeAspect="1"/>
          </p:cNvGrpSpPr>
          <p:nvPr/>
        </p:nvGrpSpPr>
        <p:grpSpPr bwMode="auto">
          <a:xfrm>
            <a:off x="4280977" y="3219074"/>
            <a:ext cx="545588" cy="547448"/>
            <a:chOff x="1926" y="383"/>
            <a:chExt cx="341" cy="341"/>
          </a:xfrm>
          <a:solidFill>
            <a:schemeClr val="bg1"/>
          </a:solidFill>
        </p:grpSpPr>
        <p:sp>
          <p:nvSpPr>
            <p:cNvPr id="35" name="Freeform 119"/>
            <p:cNvSpPr>
              <a:spLocks noEditPoints="1"/>
            </p:cNvSpPr>
            <p:nvPr/>
          </p:nvSpPr>
          <p:spPr bwMode="auto">
            <a:xfrm>
              <a:off x="1926" y="383"/>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0"/>
            <p:cNvSpPr>
              <a:spLocks noEditPoints="1"/>
            </p:cNvSpPr>
            <p:nvPr/>
          </p:nvSpPr>
          <p:spPr bwMode="auto">
            <a:xfrm>
              <a:off x="2004" y="461"/>
              <a:ext cx="184" cy="184"/>
            </a:xfrm>
            <a:custGeom>
              <a:avLst/>
              <a:gdLst>
                <a:gd name="T0" fmla="*/ 267 w 277"/>
                <a:gd name="T1" fmla="*/ 0 h 277"/>
                <a:gd name="T2" fmla="*/ 11 w 277"/>
                <a:gd name="T3" fmla="*/ 0 h 277"/>
                <a:gd name="T4" fmla="*/ 0 w 277"/>
                <a:gd name="T5" fmla="*/ 11 h 277"/>
                <a:gd name="T6" fmla="*/ 0 w 277"/>
                <a:gd name="T7" fmla="*/ 267 h 277"/>
                <a:gd name="T8" fmla="*/ 11 w 277"/>
                <a:gd name="T9" fmla="*/ 277 h 277"/>
                <a:gd name="T10" fmla="*/ 267 w 277"/>
                <a:gd name="T11" fmla="*/ 277 h 277"/>
                <a:gd name="T12" fmla="*/ 277 w 277"/>
                <a:gd name="T13" fmla="*/ 267 h 277"/>
                <a:gd name="T14" fmla="*/ 277 w 277"/>
                <a:gd name="T15" fmla="*/ 11 h 277"/>
                <a:gd name="T16" fmla="*/ 267 w 277"/>
                <a:gd name="T17" fmla="*/ 0 h 277"/>
                <a:gd name="T18" fmla="*/ 107 w 277"/>
                <a:gd name="T19" fmla="*/ 171 h 277"/>
                <a:gd name="T20" fmla="*/ 107 w 277"/>
                <a:gd name="T21" fmla="*/ 107 h 277"/>
                <a:gd name="T22" fmla="*/ 171 w 277"/>
                <a:gd name="T23" fmla="*/ 107 h 277"/>
                <a:gd name="T24" fmla="*/ 171 w 277"/>
                <a:gd name="T25" fmla="*/ 171 h 277"/>
                <a:gd name="T26" fmla="*/ 107 w 277"/>
                <a:gd name="T27" fmla="*/ 171 h 277"/>
                <a:gd name="T28" fmla="*/ 171 w 277"/>
                <a:gd name="T29" fmla="*/ 192 h 277"/>
                <a:gd name="T30" fmla="*/ 171 w 277"/>
                <a:gd name="T31" fmla="*/ 256 h 277"/>
                <a:gd name="T32" fmla="*/ 107 w 277"/>
                <a:gd name="T33" fmla="*/ 256 h 277"/>
                <a:gd name="T34" fmla="*/ 107 w 277"/>
                <a:gd name="T35" fmla="*/ 192 h 277"/>
                <a:gd name="T36" fmla="*/ 171 w 277"/>
                <a:gd name="T37" fmla="*/ 192 h 277"/>
                <a:gd name="T38" fmla="*/ 21 w 277"/>
                <a:gd name="T39" fmla="*/ 107 h 277"/>
                <a:gd name="T40" fmla="*/ 85 w 277"/>
                <a:gd name="T41" fmla="*/ 107 h 277"/>
                <a:gd name="T42" fmla="*/ 85 w 277"/>
                <a:gd name="T43" fmla="*/ 171 h 277"/>
                <a:gd name="T44" fmla="*/ 21 w 277"/>
                <a:gd name="T45" fmla="*/ 171 h 277"/>
                <a:gd name="T46" fmla="*/ 21 w 277"/>
                <a:gd name="T47" fmla="*/ 107 h 277"/>
                <a:gd name="T48" fmla="*/ 107 w 277"/>
                <a:gd name="T49" fmla="*/ 85 h 277"/>
                <a:gd name="T50" fmla="*/ 107 w 277"/>
                <a:gd name="T51" fmla="*/ 21 h 277"/>
                <a:gd name="T52" fmla="*/ 171 w 277"/>
                <a:gd name="T53" fmla="*/ 21 h 277"/>
                <a:gd name="T54" fmla="*/ 171 w 277"/>
                <a:gd name="T55" fmla="*/ 85 h 277"/>
                <a:gd name="T56" fmla="*/ 107 w 277"/>
                <a:gd name="T57" fmla="*/ 85 h 277"/>
                <a:gd name="T58" fmla="*/ 192 w 277"/>
                <a:gd name="T59" fmla="*/ 107 h 277"/>
                <a:gd name="T60" fmla="*/ 256 w 277"/>
                <a:gd name="T61" fmla="*/ 107 h 277"/>
                <a:gd name="T62" fmla="*/ 256 w 277"/>
                <a:gd name="T63" fmla="*/ 171 h 277"/>
                <a:gd name="T64" fmla="*/ 192 w 277"/>
                <a:gd name="T65" fmla="*/ 171 h 277"/>
                <a:gd name="T66" fmla="*/ 192 w 277"/>
                <a:gd name="T67" fmla="*/ 107 h 277"/>
                <a:gd name="T68" fmla="*/ 256 w 277"/>
                <a:gd name="T69" fmla="*/ 85 h 277"/>
                <a:gd name="T70" fmla="*/ 192 w 277"/>
                <a:gd name="T71" fmla="*/ 85 h 277"/>
                <a:gd name="T72" fmla="*/ 192 w 277"/>
                <a:gd name="T73" fmla="*/ 21 h 277"/>
                <a:gd name="T74" fmla="*/ 256 w 277"/>
                <a:gd name="T75" fmla="*/ 21 h 277"/>
                <a:gd name="T76" fmla="*/ 256 w 277"/>
                <a:gd name="T77" fmla="*/ 85 h 277"/>
                <a:gd name="T78" fmla="*/ 85 w 277"/>
                <a:gd name="T79" fmla="*/ 21 h 277"/>
                <a:gd name="T80" fmla="*/ 85 w 277"/>
                <a:gd name="T81" fmla="*/ 85 h 277"/>
                <a:gd name="T82" fmla="*/ 21 w 277"/>
                <a:gd name="T83" fmla="*/ 85 h 277"/>
                <a:gd name="T84" fmla="*/ 21 w 277"/>
                <a:gd name="T85" fmla="*/ 21 h 277"/>
                <a:gd name="T86" fmla="*/ 85 w 277"/>
                <a:gd name="T87" fmla="*/ 21 h 277"/>
                <a:gd name="T88" fmla="*/ 21 w 277"/>
                <a:gd name="T89" fmla="*/ 192 h 277"/>
                <a:gd name="T90" fmla="*/ 85 w 277"/>
                <a:gd name="T91" fmla="*/ 192 h 277"/>
                <a:gd name="T92" fmla="*/ 85 w 277"/>
                <a:gd name="T93" fmla="*/ 256 h 277"/>
                <a:gd name="T94" fmla="*/ 21 w 277"/>
                <a:gd name="T95" fmla="*/ 256 h 277"/>
                <a:gd name="T96" fmla="*/ 21 w 277"/>
                <a:gd name="T97" fmla="*/ 192 h 277"/>
                <a:gd name="T98" fmla="*/ 192 w 277"/>
                <a:gd name="T99" fmla="*/ 256 h 277"/>
                <a:gd name="T100" fmla="*/ 192 w 277"/>
                <a:gd name="T101" fmla="*/ 192 h 277"/>
                <a:gd name="T102" fmla="*/ 256 w 277"/>
                <a:gd name="T103" fmla="*/ 192 h 277"/>
                <a:gd name="T104" fmla="*/ 256 w 277"/>
                <a:gd name="T105" fmla="*/ 256 h 277"/>
                <a:gd name="T106" fmla="*/ 192 w 277"/>
                <a:gd name="T107"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77">
                  <a:moveTo>
                    <a:pt x="267" y="0"/>
                  </a:moveTo>
                  <a:cubicBezTo>
                    <a:pt x="11" y="0"/>
                    <a:pt x="11" y="0"/>
                    <a:pt x="11" y="0"/>
                  </a:cubicBezTo>
                  <a:cubicBezTo>
                    <a:pt x="5" y="0"/>
                    <a:pt x="0" y="5"/>
                    <a:pt x="0" y="11"/>
                  </a:cubicBezTo>
                  <a:cubicBezTo>
                    <a:pt x="0" y="267"/>
                    <a:pt x="0" y="267"/>
                    <a:pt x="0" y="267"/>
                  </a:cubicBezTo>
                  <a:cubicBezTo>
                    <a:pt x="0" y="273"/>
                    <a:pt x="5" y="277"/>
                    <a:pt x="11" y="277"/>
                  </a:cubicBezTo>
                  <a:cubicBezTo>
                    <a:pt x="267" y="277"/>
                    <a:pt x="267" y="277"/>
                    <a:pt x="267" y="277"/>
                  </a:cubicBezTo>
                  <a:cubicBezTo>
                    <a:pt x="273" y="277"/>
                    <a:pt x="277" y="273"/>
                    <a:pt x="277" y="267"/>
                  </a:cubicBezTo>
                  <a:cubicBezTo>
                    <a:pt x="277" y="11"/>
                    <a:pt x="277" y="11"/>
                    <a:pt x="277" y="11"/>
                  </a:cubicBezTo>
                  <a:cubicBezTo>
                    <a:pt x="277" y="5"/>
                    <a:pt x="273" y="0"/>
                    <a:pt x="267" y="0"/>
                  </a:cubicBezTo>
                  <a:close/>
                  <a:moveTo>
                    <a:pt x="107" y="171"/>
                  </a:moveTo>
                  <a:cubicBezTo>
                    <a:pt x="107" y="107"/>
                    <a:pt x="107" y="107"/>
                    <a:pt x="107" y="107"/>
                  </a:cubicBezTo>
                  <a:cubicBezTo>
                    <a:pt x="171" y="107"/>
                    <a:pt x="171" y="107"/>
                    <a:pt x="171" y="107"/>
                  </a:cubicBezTo>
                  <a:cubicBezTo>
                    <a:pt x="171" y="171"/>
                    <a:pt x="171" y="171"/>
                    <a:pt x="171" y="171"/>
                  </a:cubicBezTo>
                  <a:lnTo>
                    <a:pt x="107" y="171"/>
                  </a:lnTo>
                  <a:close/>
                  <a:moveTo>
                    <a:pt x="171" y="192"/>
                  </a:moveTo>
                  <a:cubicBezTo>
                    <a:pt x="171" y="256"/>
                    <a:pt x="171" y="256"/>
                    <a:pt x="171" y="256"/>
                  </a:cubicBezTo>
                  <a:cubicBezTo>
                    <a:pt x="107" y="256"/>
                    <a:pt x="107" y="256"/>
                    <a:pt x="107" y="256"/>
                  </a:cubicBezTo>
                  <a:cubicBezTo>
                    <a:pt x="107" y="192"/>
                    <a:pt x="107" y="192"/>
                    <a:pt x="107" y="192"/>
                  </a:cubicBezTo>
                  <a:lnTo>
                    <a:pt x="171" y="192"/>
                  </a:lnTo>
                  <a:close/>
                  <a:moveTo>
                    <a:pt x="21" y="107"/>
                  </a:moveTo>
                  <a:cubicBezTo>
                    <a:pt x="85" y="107"/>
                    <a:pt x="85" y="107"/>
                    <a:pt x="85" y="107"/>
                  </a:cubicBezTo>
                  <a:cubicBezTo>
                    <a:pt x="85" y="171"/>
                    <a:pt x="85" y="171"/>
                    <a:pt x="85" y="171"/>
                  </a:cubicBezTo>
                  <a:cubicBezTo>
                    <a:pt x="21" y="171"/>
                    <a:pt x="21" y="171"/>
                    <a:pt x="21" y="171"/>
                  </a:cubicBezTo>
                  <a:lnTo>
                    <a:pt x="21" y="107"/>
                  </a:lnTo>
                  <a:close/>
                  <a:moveTo>
                    <a:pt x="107" y="85"/>
                  </a:moveTo>
                  <a:cubicBezTo>
                    <a:pt x="107" y="21"/>
                    <a:pt x="107" y="21"/>
                    <a:pt x="107" y="21"/>
                  </a:cubicBezTo>
                  <a:cubicBezTo>
                    <a:pt x="171" y="21"/>
                    <a:pt x="171" y="21"/>
                    <a:pt x="171" y="21"/>
                  </a:cubicBezTo>
                  <a:cubicBezTo>
                    <a:pt x="171" y="85"/>
                    <a:pt x="171" y="85"/>
                    <a:pt x="171" y="85"/>
                  </a:cubicBezTo>
                  <a:lnTo>
                    <a:pt x="107" y="85"/>
                  </a:lnTo>
                  <a:close/>
                  <a:moveTo>
                    <a:pt x="192" y="107"/>
                  </a:moveTo>
                  <a:cubicBezTo>
                    <a:pt x="256" y="107"/>
                    <a:pt x="256" y="107"/>
                    <a:pt x="256" y="107"/>
                  </a:cubicBezTo>
                  <a:cubicBezTo>
                    <a:pt x="256" y="171"/>
                    <a:pt x="256" y="171"/>
                    <a:pt x="256" y="171"/>
                  </a:cubicBezTo>
                  <a:cubicBezTo>
                    <a:pt x="192" y="171"/>
                    <a:pt x="192" y="171"/>
                    <a:pt x="192" y="171"/>
                  </a:cubicBezTo>
                  <a:lnTo>
                    <a:pt x="192" y="107"/>
                  </a:lnTo>
                  <a:close/>
                  <a:moveTo>
                    <a:pt x="256" y="85"/>
                  </a:moveTo>
                  <a:cubicBezTo>
                    <a:pt x="192" y="85"/>
                    <a:pt x="192" y="85"/>
                    <a:pt x="192" y="85"/>
                  </a:cubicBezTo>
                  <a:cubicBezTo>
                    <a:pt x="192" y="21"/>
                    <a:pt x="192" y="21"/>
                    <a:pt x="192" y="21"/>
                  </a:cubicBezTo>
                  <a:cubicBezTo>
                    <a:pt x="256" y="21"/>
                    <a:pt x="256" y="21"/>
                    <a:pt x="256" y="21"/>
                  </a:cubicBezTo>
                  <a:lnTo>
                    <a:pt x="256" y="85"/>
                  </a:lnTo>
                  <a:close/>
                  <a:moveTo>
                    <a:pt x="85" y="21"/>
                  </a:moveTo>
                  <a:cubicBezTo>
                    <a:pt x="85" y="85"/>
                    <a:pt x="85" y="85"/>
                    <a:pt x="85" y="85"/>
                  </a:cubicBezTo>
                  <a:cubicBezTo>
                    <a:pt x="21" y="85"/>
                    <a:pt x="21" y="85"/>
                    <a:pt x="21" y="85"/>
                  </a:cubicBezTo>
                  <a:cubicBezTo>
                    <a:pt x="21" y="21"/>
                    <a:pt x="21" y="21"/>
                    <a:pt x="21" y="21"/>
                  </a:cubicBezTo>
                  <a:lnTo>
                    <a:pt x="85" y="21"/>
                  </a:lnTo>
                  <a:close/>
                  <a:moveTo>
                    <a:pt x="21" y="192"/>
                  </a:moveTo>
                  <a:cubicBezTo>
                    <a:pt x="85" y="192"/>
                    <a:pt x="85" y="192"/>
                    <a:pt x="85" y="192"/>
                  </a:cubicBezTo>
                  <a:cubicBezTo>
                    <a:pt x="85" y="256"/>
                    <a:pt x="85" y="256"/>
                    <a:pt x="85" y="256"/>
                  </a:cubicBezTo>
                  <a:cubicBezTo>
                    <a:pt x="21" y="256"/>
                    <a:pt x="21" y="256"/>
                    <a:pt x="21" y="256"/>
                  </a:cubicBezTo>
                  <a:lnTo>
                    <a:pt x="21" y="192"/>
                  </a:lnTo>
                  <a:close/>
                  <a:moveTo>
                    <a:pt x="192" y="256"/>
                  </a:moveTo>
                  <a:cubicBezTo>
                    <a:pt x="192" y="192"/>
                    <a:pt x="192" y="192"/>
                    <a:pt x="192" y="192"/>
                  </a:cubicBezTo>
                  <a:cubicBezTo>
                    <a:pt x="256" y="192"/>
                    <a:pt x="256" y="192"/>
                    <a:pt x="256" y="192"/>
                  </a:cubicBezTo>
                  <a:cubicBezTo>
                    <a:pt x="256" y="256"/>
                    <a:pt x="256" y="256"/>
                    <a:pt x="256" y="256"/>
                  </a:cubicBezTo>
                  <a:lnTo>
                    <a:pt x="192"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7" name="TextBox 46"/>
          <p:cNvSpPr txBox="1"/>
          <p:nvPr/>
        </p:nvSpPr>
        <p:spPr>
          <a:xfrm>
            <a:off x="376238" y="1644692"/>
            <a:ext cx="2577830" cy="169277"/>
          </a:xfrm>
          <a:prstGeom prst="rect">
            <a:avLst/>
          </a:prstGeom>
          <a:noFill/>
        </p:spPr>
        <p:txBody>
          <a:bodyPr vert="horz" wrap="square" lIns="0" tIns="0" rIns="0" bIns="0" rtlCol="0">
            <a:spAutoFit/>
          </a:bodyPr>
          <a:lstStyle/>
          <a:p>
            <a:pPr>
              <a:spcBef>
                <a:spcPts val="200"/>
              </a:spcBef>
              <a:buSzPct val="100000"/>
            </a:pPr>
            <a:r>
              <a:rPr lang="sr-Latn-RS" sz="1100" b="1" i="1" dirty="0" smtClean="0">
                <a:solidFill>
                  <a:srgbClr val="009A44"/>
                </a:solidFill>
              </a:rPr>
              <a:t>CILJ:</a:t>
            </a:r>
            <a:endParaRPr lang="en-US" sz="1100" b="1" i="1" dirty="0" smtClean="0">
              <a:solidFill>
                <a:srgbClr val="009A44"/>
              </a:solidFill>
            </a:endParaRPr>
          </a:p>
        </p:txBody>
      </p:sp>
      <p:sp>
        <p:nvSpPr>
          <p:cNvPr id="53" name="TextBox 52"/>
          <p:cNvSpPr txBox="1"/>
          <p:nvPr/>
        </p:nvSpPr>
        <p:spPr>
          <a:xfrm>
            <a:off x="1314651" y="1644692"/>
            <a:ext cx="7391771" cy="338554"/>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Ograničiti porast srednje globalne temperature na 2°C do 2100. godine sa verovatnoćom od 66% kako bi se ispunio cilj „</a:t>
            </a:r>
            <a:r>
              <a:rPr lang="sr-Latn-CS" sz="1100" b="1" i="1" dirty="0" err="1" smtClean="0">
                <a:solidFill>
                  <a:srgbClr val="009A44"/>
                </a:solidFill>
              </a:rPr>
              <a:t>well</a:t>
            </a:r>
            <a:r>
              <a:rPr lang="sr-Latn-CS" sz="1100" b="1" i="1" dirty="0" smtClean="0">
                <a:solidFill>
                  <a:srgbClr val="009A44"/>
                </a:solidFill>
              </a:rPr>
              <a:t> </a:t>
            </a:r>
            <a:r>
              <a:rPr lang="sr-Latn-CS" sz="1100" b="1" i="1" dirty="0" err="1" smtClean="0">
                <a:solidFill>
                  <a:srgbClr val="009A44"/>
                </a:solidFill>
              </a:rPr>
              <a:t>below</a:t>
            </a:r>
            <a:r>
              <a:rPr lang="sr-Latn-CS" sz="1100" b="1" i="1" dirty="0" smtClean="0">
                <a:solidFill>
                  <a:srgbClr val="009A44"/>
                </a:solidFill>
              </a:rPr>
              <a:t> 2°C“ Pariskog sporazuma.</a:t>
            </a:r>
            <a:endParaRPr lang="en-US" sz="1100" b="1" i="1" dirty="0" smtClean="0">
              <a:solidFill>
                <a:srgbClr val="009A44"/>
              </a:solidFill>
            </a:endParaRPr>
          </a:p>
        </p:txBody>
      </p:sp>
      <p:sp>
        <p:nvSpPr>
          <p:cNvPr id="54" name="Rectangle 53"/>
          <p:cNvSpPr/>
          <p:nvPr/>
        </p:nvSpPr>
        <p:spPr>
          <a:xfrm>
            <a:off x="1314651" y="2431882"/>
            <a:ext cx="7278631" cy="3266279"/>
          </a:xfrm>
          <a:prstGeom prst="rect">
            <a:avLst/>
          </a:prstGeom>
        </p:spPr>
        <p:txBody>
          <a:bodyPr wrap="square">
            <a:spAutoFit/>
          </a:bodyPr>
          <a:lstStyle/>
          <a:p>
            <a:pPr marL="171450" indent="-171450">
              <a:lnSpc>
                <a:spcPct val="125000"/>
              </a:lnSpc>
              <a:buFont typeface="Arial" panose="020B0604020202020204" pitchFamily="34" charset="0"/>
              <a:buChar char="•"/>
            </a:pPr>
            <a:r>
              <a:rPr lang="sr-Latn-RS" sz="1100" dirty="0" smtClean="0">
                <a:solidFill>
                  <a:schemeClr val="accent4"/>
                </a:solidFill>
              </a:rPr>
              <a:t>Kako energetski sektor može da postane </a:t>
            </a:r>
            <a:r>
              <a:rPr lang="sr-Latn-RS" sz="1100" dirty="0" err="1" smtClean="0">
                <a:solidFill>
                  <a:schemeClr val="accent4"/>
                </a:solidFill>
              </a:rPr>
              <a:t>dekarbonizovan</a:t>
            </a:r>
            <a:r>
              <a:rPr lang="sr-Latn-RS" sz="1100" dirty="0" smtClean="0">
                <a:solidFill>
                  <a:schemeClr val="accent4"/>
                </a:solidFill>
              </a:rPr>
              <a:t>, pouzdan i siguran po razumnim troškovima?</a:t>
            </a:r>
          </a:p>
          <a:p>
            <a:pPr marL="171450" indent="-171450">
              <a:lnSpc>
                <a:spcPct val="125000"/>
              </a:lnSpc>
              <a:buFont typeface="Arial" panose="020B0604020202020204" pitchFamily="34" charset="0"/>
              <a:buChar char="•"/>
            </a:pPr>
            <a:r>
              <a:rPr lang="sr-Latn-RS" sz="1100" dirty="0" smtClean="0">
                <a:solidFill>
                  <a:schemeClr val="accent4"/>
                </a:solidFill>
              </a:rPr>
              <a:t>Koje i kakve su to investicije koje mogu da obezbede tranziciju energetskog sektora u pogledu smanjenja emisije ugljen-dioksida i drugih štetnih gasova?</a:t>
            </a:r>
          </a:p>
          <a:p>
            <a:pPr marL="171450" indent="-171450">
              <a:lnSpc>
                <a:spcPct val="125000"/>
              </a:lnSpc>
              <a:buFont typeface="Arial" panose="020B0604020202020204" pitchFamily="34" charset="0"/>
              <a:buChar char="•"/>
            </a:pPr>
            <a:r>
              <a:rPr lang="sr-Latn-RS" sz="1100" dirty="0" smtClean="0">
                <a:solidFill>
                  <a:schemeClr val="accent4"/>
                </a:solidFill>
              </a:rPr>
              <a:t>Koje su ostale prednosti – ciljevi energetske politike koji se </a:t>
            </a:r>
            <a:r>
              <a:rPr lang="sr-Latn-RS" sz="1100" dirty="0" err="1" smtClean="0">
                <a:solidFill>
                  <a:schemeClr val="accent4"/>
                </a:solidFill>
              </a:rPr>
              <a:t>pritom</a:t>
            </a:r>
            <a:r>
              <a:rPr lang="sr-Latn-RS" sz="1100" dirty="0" smtClean="0">
                <a:solidFill>
                  <a:schemeClr val="accent4"/>
                </a:solidFill>
              </a:rPr>
              <a:t> mogu ostvariti?</a:t>
            </a:r>
          </a:p>
          <a:p>
            <a:pPr marL="171450" indent="-171450">
              <a:lnSpc>
                <a:spcPct val="125000"/>
              </a:lnSpc>
              <a:buFont typeface="Arial" panose="020B0604020202020204" pitchFamily="34" charset="0"/>
              <a:buChar char="•"/>
            </a:pPr>
            <a:r>
              <a:rPr lang="sr-Latn-RS" sz="1100" b="1" dirty="0" smtClean="0">
                <a:solidFill>
                  <a:schemeClr val="accent4"/>
                </a:solidFill>
              </a:rPr>
              <a:t>Kakav je uticaj trenda smanjenja troškova i trenda povećanja efikasnosti obnovljivih izvora energije u pogledu podrške smanjenju emisije štetnih gasova i kojom politikom se ti trendovi mogu ubrzati?</a:t>
            </a:r>
          </a:p>
          <a:p>
            <a:pPr marL="171450" indent="-171450">
              <a:lnSpc>
                <a:spcPct val="125000"/>
              </a:lnSpc>
              <a:buFont typeface="Arial" panose="020B0604020202020204" pitchFamily="34" charset="0"/>
              <a:buChar char="•"/>
            </a:pPr>
            <a:r>
              <a:rPr lang="sr-Latn-RS" sz="1100" dirty="0" smtClean="0">
                <a:solidFill>
                  <a:schemeClr val="accent4"/>
                </a:solidFill>
              </a:rPr>
              <a:t>Kakva je uloga uvođenja taksi za emisiju štetnih gasova i ukidanja subvencija vezanih za fosilna goriva kako bi se obezbedila efikasna </a:t>
            </a:r>
            <a:r>
              <a:rPr lang="sr-Latn-RS" sz="1100" dirty="0" err="1" smtClean="0">
                <a:solidFill>
                  <a:schemeClr val="accent4"/>
                </a:solidFill>
              </a:rPr>
              <a:t>dekarbonizacija</a:t>
            </a:r>
            <a:r>
              <a:rPr lang="sr-Latn-RS" sz="1100" dirty="0" smtClean="0">
                <a:solidFill>
                  <a:schemeClr val="accent4"/>
                </a:solidFill>
              </a:rPr>
              <a:t> energetskih sistema? </a:t>
            </a:r>
            <a:endParaRPr lang="en-US" sz="1100" dirty="0">
              <a:solidFill>
                <a:schemeClr val="accent4"/>
              </a:solidFill>
            </a:endParaRPr>
          </a:p>
          <a:p>
            <a:pPr marL="171450" indent="-171450">
              <a:lnSpc>
                <a:spcPct val="125000"/>
              </a:lnSpc>
              <a:buFont typeface="Arial" panose="020B0604020202020204" pitchFamily="34" charset="0"/>
              <a:buChar char="•"/>
            </a:pPr>
            <a:r>
              <a:rPr lang="sr-Latn-RS" sz="1100" dirty="0" smtClean="0">
                <a:solidFill>
                  <a:schemeClr val="accent4"/>
                </a:solidFill>
              </a:rPr>
              <a:t>Kako bi uticala striktnija regulatorna politika, više cene taksi za emisiju štetnih gasova i oblik organizovanja tržišta energenata na tranziciju energetskog sektora?</a:t>
            </a:r>
            <a:endParaRPr lang="en-US" sz="1100" dirty="0">
              <a:solidFill>
                <a:schemeClr val="accent4"/>
              </a:solidFill>
            </a:endParaRPr>
          </a:p>
          <a:p>
            <a:pPr marL="171450" indent="-171450">
              <a:lnSpc>
                <a:spcPct val="125000"/>
              </a:lnSpc>
              <a:buFont typeface="Arial" panose="020B0604020202020204" pitchFamily="34" charset="0"/>
              <a:buChar char="•"/>
            </a:pPr>
            <a:r>
              <a:rPr lang="sr-Latn-RS" sz="1100" dirty="0" smtClean="0">
                <a:solidFill>
                  <a:schemeClr val="accent4"/>
                </a:solidFill>
              </a:rPr>
              <a:t>Kakva je uloga istraživanja, razvoja i demonstracije novih tehnologija, kao i da li upotreba tehnologija koje nisu dostigle svoju punu tehnološku zrelost doprinosi efikasnoj i efektivnoj tranziciji energetskog sektora?</a:t>
            </a:r>
            <a:endParaRPr lang="en-US" sz="1100" dirty="0">
              <a:solidFill>
                <a:schemeClr val="accent4"/>
              </a:solidFill>
            </a:endParaRPr>
          </a:p>
        </p:txBody>
      </p:sp>
      <p:sp>
        <p:nvSpPr>
          <p:cNvPr id="55" name="TextBox 54"/>
          <p:cNvSpPr txBox="1"/>
          <p:nvPr/>
        </p:nvSpPr>
        <p:spPr>
          <a:xfrm>
            <a:off x="376238" y="2504618"/>
            <a:ext cx="2577830" cy="169277"/>
          </a:xfrm>
          <a:prstGeom prst="rect">
            <a:avLst/>
          </a:prstGeom>
          <a:noFill/>
        </p:spPr>
        <p:txBody>
          <a:bodyPr vert="horz" wrap="square" lIns="0" tIns="0" rIns="0" bIns="0" rtlCol="0">
            <a:spAutoFit/>
          </a:bodyPr>
          <a:lstStyle/>
          <a:p>
            <a:pPr>
              <a:spcBef>
                <a:spcPts val="200"/>
              </a:spcBef>
              <a:buSzPct val="100000"/>
            </a:pPr>
            <a:r>
              <a:rPr lang="sr-Latn-RS" sz="1100" b="1" i="1" dirty="0" smtClean="0">
                <a:solidFill>
                  <a:schemeClr val="accent4"/>
                </a:solidFill>
              </a:rPr>
              <a:t>Pitanja:</a:t>
            </a:r>
            <a:endParaRPr lang="en-US" sz="1100" b="1" i="1" dirty="0" smtClean="0">
              <a:solidFill>
                <a:schemeClr val="accent4"/>
              </a:solidFill>
            </a:endParaRPr>
          </a:p>
        </p:txBody>
      </p:sp>
      <p:sp>
        <p:nvSpPr>
          <p:cNvPr id="58" name="Tagline"/>
          <p:cNvSpPr txBox="1"/>
          <p:nvPr/>
        </p:nvSpPr>
        <p:spPr>
          <a:xfrm>
            <a:off x="376238" y="1010865"/>
            <a:ext cx="8451961" cy="430887"/>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Oko 2/3 emisije gasova sa efektom „staklene bašte“ nastaje iz proizvodnje energije i njene upotrebe, što energetski sektor stavlja na centralno mesto u borbi protiv klimatskih promena</a:t>
            </a:r>
            <a:endParaRPr lang="en-US" sz="1400" b="1" i="1" dirty="0" smtClean="0"/>
          </a:p>
        </p:txBody>
      </p:sp>
      <p:pic>
        <p:nvPicPr>
          <p:cNvPr id="3" name="Picture 2"/>
          <p:cNvPicPr>
            <a:picLocks noChangeAspect="1"/>
          </p:cNvPicPr>
          <p:nvPr/>
        </p:nvPicPr>
        <p:blipFill>
          <a:blip r:embed="rId4"/>
          <a:stretch>
            <a:fillRect/>
          </a:stretch>
        </p:blipFill>
        <p:spPr>
          <a:xfrm>
            <a:off x="1314651" y="5625605"/>
            <a:ext cx="2012081" cy="1187855"/>
          </a:xfrm>
          <a:prstGeom prst="rect">
            <a:avLst/>
          </a:prstGeom>
        </p:spPr>
      </p:pic>
      <p:pic>
        <p:nvPicPr>
          <p:cNvPr id="5" name="Picture 4"/>
          <p:cNvPicPr>
            <a:picLocks noChangeAspect="1"/>
          </p:cNvPicPr>
          <p:nvPr/>
        </p:nvPicPr>
        <p:blipFill>
          <a:blip r:embed="rId5"/>
          <a:stretch>
            <a:fillRect/>
          </a:stretch>
        </p:blipFill>
        <p:spPr>
          <a:xfrm>
            <a:off x="5767387" y="5912658"/>
            <a:ext cx="2423242" cy="613747"/>
          </a:xfrm>
          <a:prstGeom prst="rect">
            <a:avLst/>
          </a:prstGeom>
        </p:spPr>
      </p:pic>
    </p:spTree>
    <p:extLst>
      <p:ext uri="{BB962C8B-B14F-4D97-AF65-F5344CB8AC3E}">
        <p14:creationId xmlns:p14="http://schemas.microsoft.com/office/powerpoint/2010/main" val="10875534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61816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Paris </a:t>
            </a:r>
            <a:r>
              <a:rPr lang="sr-Latn-CS" dirty="0" err="1" smtClean="0"/>
              <a:t>Agreement</a:t>
            </a:r>
            <a:r>
              <a:rPr lang="sr-Latn-CS" dirty="0" smtClean="0"/>
              <a:t> – limitiranje porasta globalne temperature ispod dva stepena </a:t>
            </a:r>
            <a:r>
              <a:rPr lang="sr-Latn-CS" dirty="0" err="1" smtClean="0"/>
              <a:t>Celizijusova</a:t>
            </a:r>
            <a:r>
              <a:rPr lang="sr-Latn-CS" dirty="0" smtClean="0"/>
              <a:t> (2°C) do 2100. godine</a:t>
            </a:r>
            <a:endParaRPr lang="nl-NL" dirty="0"/>
          </a:p>
        </p:txBody>
      </p:sp>
      <p:graphicFrame>
        <p:nvGraphicFramePr>
          <p:cNvPr id="2" name="Chart 1"/>
          <p:cNvGraphicFramePr/>
          <p:nvPr>
            <p:extLst/>
          </p:nvPr>
        </p:nvGraphicFramePr>
        <p:xfrm>
          <a:off x="2750673" y="3248997"/>
          <a:ext cx="3509312" cy="2647950"/>
        </p:xfrm>
        <a:graphic>
          <a:graphicData uri="http://schemas.openxmlformats.org/drawingml/2006/chart">
            <c:chart xmlns:c="http://schemas.openxmlformats.org/drawingml/2006/chart" xmlns:r="http://schemas.openxmlformats.org/officeDocument/2006/relationships" r:id="rId3"/>
          </a:graphicData>
        </a:graphic>
      </p:graphicFrame>
      <p:grpSp>
        <p:nvGrpSpPr>
          <p:cNvPr id="34" name="Group 118"/>
          <p:cNvGrpSpPr>
            <a:grpSpLocks noChangeAspect="1"/>
          </p:cNvGrpSpPr>
          <p:nvPr/>
        </p:nvGrpSpPr>
        <p:grpSpPr bwMode="auto">
          <a:xfrm>
            <a:off x="4280977" y="3219074"/>
            <a:ext cx="545588" cy="547448"/>
            <a:chOff x="1926" y="383"/>
            <a:chExt cx="341" cy="341"/>
          </a:xfrm>
          <a:solidFill>
            <a:schemeClr val="bg1"/>
          </a:solidFill>
        </p:grpSpPr>
        <p:sp>
          <p:nvSpPr>
            <p:cNvPr id="35" name="Freeform 119"/>
            <p:cNvSpPr>
              <a:spLocks noEditPoints="1"/>
            </p:cNvSpPr>
            <p:nvPr/>
          </p:nvSpPr>
          <p:spPr bwMode="auto">
            <a:xfrm>
              <a:off x="1926" y="383"/>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0"/>
            <p:cNvSpPr>
              <a:spLocks noEditPoints="1"/>
            </p:cNvSpPr>
            <p:nvPr/>
          </p:nvSpPr>
          <p:spPr bwMode="auto">
            <a:xfrm>
              <a:off x="2004" y="461"/>
              <a:ext cx="184" cy="184"/>
            </a:xfrm>
            <a:custGeom>
              <a:avLst/>
              <a:gdLst>
                <a:gd name="T0" fmla="*/ 267 w 277"/>
                <a:gd name="T1" fmla="*/ 0 h 277"/>
                <a:gd name="T2" fmla="*/ 11 w 277"/>
                <a:gd name="T3" fmla="*/ 0 h 277"/>
                <a:gd name="T4" fmla="*/ 0 w 277"/>
                <a:gd name="T5" fmla="*/ 11 h 277"/>
                <a:gd name="T6" fmla="*/ 0 w 277"/>
                <a:gd name="T7" fmla="*/ 267 h 277"/>
                <a:gd name="T8" fmla="*/ 11 w 277"/>
                <a:gd name="T9" fmla="*/ 277 h 277"/>
                <a:gd name="T10" fmla="*/ 267 w 277"/>
                <a:gd name="T11" fmla="*/ 277 h 277"/>
                <a:gd name="T12" fmla="*/ 277 w 277"/>
                <a:gd name="T13" fmla="*/ 267 h 277"/>
                <a:gd name="T14" fmla="*/ 277 w 277"/>
                <a:gd name="T15" fmla="*/ 11 h 277"/>
                <a:gd name="T16" fmla="*/ 267 w 277"/>
                <a:gd name="T17" fmla="*/ 0 h 277"/>
                <a:gd name="T18" fmla="*/ 107 w 277"/>
                <a:gd name="T19" fmla="*/ 171 h 277"/>
                <a:gd name="T20" fmla="*/ 107 w 277"/>
                <a:gd name="T21" fmla="*/ 107 h 277"/>
                <a:gd name="T22" fmla="*/ 171 w 277"/>
                <a:gd name="T23" fmla="*/ 107 h 277"/>
                <a:gd name="T24" fmla="*/ 171 w 277"/>
                <a:gd name="T25" fmla="*/ 171 h 277"/>
                <a:gd name="T26" fmla="*/ 107 w 277"/>
                <a:gd name="T27" fmla="*/ 171 h 277"/>
                <a:gd name="T28" fmla="*/ 171 w 277"/>
                <a:gd name="T29" fmla="*/ 192 h 277"/>
                <a:gd name="T30" fmla="*/ 171 w 277"/>
                <a:gd name="T31" fmla="*/ 256 h 277"/>
                <a:gd name="T32" fmla="*/ 107 w 277"/>
                <a:gd name="T33" fmla="*/ 256 h 277"/>
                <a:gd name="T34" fmla="*/ 107 w 277"/>
                <a:gd name="T35" fmla="*/ 192 h 277"/>
                <a:gd name="T36" fmla="*/ 171 w 277"/>
                <a:gd name="T37" fmla="*/ 192 h 277"/>
                <a:gd name="T38" fmla="*/ 21 w 277"/>
                <a:gd name="T39" fmla="*/ 107 h 277"/>
                <a:gd name="T40" fmla="*/ 85 w 277"/>
                <a:gd name="T41" fmla="*/ 107 h 277"/>
                <a:gd name="T42" fmla="*/ 85 w 277"/>
                <a:gd name="T43" fmla="*/ 171 h 277"/>
                <a:gd name="T44" fmla="*/ 21 w 277"/>
                <a:gd name="T45" fmla="*/ 171 h 277"/>
                <a:gd name="T46" fmla="*/ 21 w 277"/>
                <a:gd name="T47" fmla="*/ 107 h 277"/>
                <a:gd name="T48" fmla="*/ 107 w 277"/>
                <a:gd name="T49" fmla="*/ 85 h 277"/>
                <a:gd name="T50" fmla="*/ 107 w 277"/>
                <a:gd name="T51" fmla="*/ 21 h 277"/>
                <a:gd name="T52" fmla="*/ 171 w 277"/>
                <a:gd name="T53" fmla="*/ 21 h 277"/>
                <a:gd name="T54" fmla="*/ 171 w 277"/>
                <a:gd name="T55" fmla="*/ 85 h 277"/>
                <a:gd name="T56" fmla="*/ 107 w 277"/>
                <a:gd name="T57" fmla="*/ 85 h 277"/>
                <a:gd name="T58" fmla="*/ 192 w 277"/>
                <a:gd name="T59" fmla="*/ 107 h 277"/>
                <a:gd name="T60" fmla="*/ 256 w 277"/>
                <a:gd name="T61" fmla="*/ 107 h 277"/>
                <a:gd name="T62" fmla="*/ 256 w 277"/>
                <a:gd name="T63" fmla="*/ 171 h 277"/>
                <a:gd name="T64" fmla="*/ 192 w 277"/>
                <a:gd name="T65" fmla="*/ 171 h 277"/>
                <a:gd name="T66" fmla="*/ 192 w 277"/>
                <a:gd name="T67" fmla="*/ 107 h 277"/>
                <a:gd name="T68" fmla="*/ 256 w 277"/>
                <a:gd name="T69" fmla="*/ 85 h 277"/>
                <a:gd name="T70" fmla="*/ 192 w 277"/>
                <a:gd name="T71" fmla="*/ 85 h 277"/>
                <a:gd name="T72" fmla="*/ 192 w 277"/>
                <a:gd name="T73" fmla="*/ 21 h 277"/>
                <a:gd name="T74" fmla="*/ 256 w 277"/>
                <a:gd name="T75" fmla="*/ 21 h 277"/>
                <a:gd name="T76" fmla="*/ 256 w 277"/>
                <a:gd name="T77" fmla="*/ 85 h 277"/>
                <a:gd name="T78" fmla="*/ 85 w 277"/>
                <a:gd name="T79" fmla="*/ 21 h 277"/>
                <a:gd name="T80" fmla="*/ 85 w 277"/>
                <a:gd name="T81" fmla="*/ 85 h 277"/>
                <a:gd name="T82" fmla="*/ 21 w 277"/>
                <a:gd name="T83" fmla="*/ 85 h 277"/>
                <a:gd name="T84" fmla="*/ 21 w 277"/>
                <a:gd name="T85" fmla="*/ 21 h 277"/>
                <a:gd name="T86" fmla="*/ 85 w 277"/>
                <a:gd name="T87" fmla="*/ 21 h 277"/>
                <a:gd name="T88" fmla="*/ 21 w 277"/>
                <a:gd name="T89" fmla="*/ 192 h 277"/>
                <a:gd name="T90" fmla="*/ 85 w 277"/>
                <a:gd name="T91" fmla="*/ 192 h 277"/>
                <a:gd name="T92" fmla="*/ 85 w 277"/>
                <a:gd name="T93" fmla="*/ 256 h 277"/>
                <a:gd name="T94" fmla="*/ 21 w 277"/>
                <a:gd name="T95" fmla="*/ 256 h 277"/>
                <a:gd name="T96" fmla="*/ 21 w 277"/>
                <a:gd name="T97" fmla="*/ 192 h 277"/>
                <a:gd name="T98" fmla="*/ 192 w 277"/>
                <a:gd name="T99" fmla="*/ 256 h 277"/>
                <a:gd name="T100" fmla="*/ 192 w 277"/>
                <a:gd name="T101" fmla="*/ 192 h 277"/>
                <a:gd name="T102" fmla="*/ 256 w 277"/>
                <a:gd name="T103" fmla="*/ 192 h 277"/>
                <a:gd name="T104" fmla="*/ 256 w 277"/>
                <a:gd name="T105" fmla="*/ 256 h 277"/>
                <a:gd name="T106" fmla="*/ 192 w 277"/>
                <a:gd name="T107"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77">
                  <a:moveTo>
                    <a:pt x="267" y="0"/>
                  </a:moveTo>
                  <a:cubicBezTo>
                    <a:pt x="11" y="0"/>
                    <a:pt x="11" y="0"/>
                    <a:pt x="11" y="0"/>
                  </a:cubicBezTo>
                  <a:cubicBezTo>
                    <a:pt x="5" y="0"/>
                    <a:pt x="0" y="5"/>
                    <a:pt x="0" y="11"/>
                  </a:cubicBezTo>
                  <a:cubicBezTo>
                    <a:pt x="0" y="267"/>
                    <a:pt x="0" y="267"/>
                    <a:pt x="0" y="267"/>
                  </a:cubicBezTo>
                  <a:cubicBezTo>
                    <a:pt x="0" y="273"/>
                    <a:pt x="5" y="277"/>
                    <a:pt x="11" y="277"/>
                  </a:cubicBezTo>
                  <a:cubicBezTo>
                    <a:pt x="267" y="277"/>
                    <a:pt x="267" y="277"/>
                    <a:pt x="267" y="277"/>
                  </a:cubicBezTo>
                  <a:cubicBezTo>
                    <a:pt x="273" y="277"/>
                    <a:pt x="277" y="273"/>
                    <a:pt x="277" y="267"/>
                  </a:cubicBezTo>
                  <a:cubicBezTo>
                    <a:pt x="277" y="11"/>
                    <a:pt x="277" y="11"/>
                    <a:pt x="277" y="11"/>
                  </a:cubicBezTo>
                  <a:cubicBezTo>
                    <a:pt x="277" y="5"/>
                    <a:pt x="273" y="0"/>
                    <a:pt x="267" y="0"/>
                  </a:cubicBezTo>
                  <a:close/>
                  <a:moveTo>
                    <a:pt x="107" y="171"/>
                  </a:moveTo>
                  <a:cubicBezTo>
                    <a:pt x="107" y="107"/>
                    <a:pt x="107" y="107"/>
                    <a:pt x="107" y="107"/>
                  </a:cubicBezTo>
                  <a:cubicBezTo>
                    <a:pt x="171" y="107"/>
                    <a:pt x="171" y="107"/>
                    <a:pt x="171" y="107"/>
                  </a:cubicBezTo>
                  <a:cubicBezTo>
                    <a:pt x="171" y="171"/>
                    <a:pt x="171" y="171"/>
                    <a:pt x="171" y="171"/>
                  </a:cubicBezTo>
                  <a:lnTo>
                    <a:pt x="107" y="171"/>
                  </a:lnTo>
                  <a:close/>
                  <a:moveTo>
                    <a:pt x="171" y="192"/>
                  </a:moveTo>
                  <a:cubicBezTo>
                    <a:pt x="171" y="256"/>
                    <a:pt x="171" y="256"/>
                    <a:pt x="171" y="256"/>
                  </a:cubicBezTo>
                  <a:cubicBezTo>
                    <a:pt x="107" y="256"/>
                    <a:pt x="107" y="256"/>
                    <a:pt x="107" y="256"/>
                  </a:cubicBezTo>
                  <a:cubicBezTo>
                    <a:pt x="107" y="192"/>
                    <a:pt x="107" y="192"/>
                    <a:pt x="107" y="192"/>
                  </a:cubicBezTo>
                  <a:lnTo>
                    <a:pt x="171" y="192"/>
                  </a:lnTo>
                  <a:close/>
                  <a:moveTo>
                    <a:pt x="21" y="107"/>
                  </a:moveTo>
                  <a:cubicBezTo>
                    <a:pt x="85" y="107"/>
                    <a:pt x="85" y="107"/>
                    <a:pt x="85" y="107"/>
                  </a:cubicBezTo>
                  <a:cubicBezTo>
                    <a:pt x="85" y="171"/>
                    <a:pt x="85" y="171"/>
                    <a:pt x="85" y="171"/>
                  </a:cubicBezTo>
                  <a:cubicBezTo>
                    <a:pt x="21" y="171"/>
                    <a:pt x="21" y="171"/>
                    <a:pt x="21" y="171"/>
                  </a:cubicBezTo>
                  <a:lnTo>
                    <a:pt x="21" y="107"/>
                  </a:lnTo>
                  <a:close/>
                  <a:moveTo>
                    <a:pt x="107" y="85"/>
                  </a:moveTo>
                  <a:cubicBezTo>
                    <a:pt x="107" y="21"/>
                    <a:pt x="107" y="21"/>
                    <a:pt x="107" y="21"/>
                  </a:cubicBezTo>
                  <a:cubicBezTo>
                    <a:pt x="171" y="21"/>
                    <a:pt x="171" y="21"/>
                    <a:pt x="171" y="21"/>
                  </a:cubicBezTo>
                  <a:cubicBezTo>
                    <a:pt x="171" y="85"/>
                    <a:pt x="171" y="85"/>
                    <a:pt x="171" y="85"/>
                  </a:cubicBezTo>
                  <a:lnTo>
                    <a:pt x="107" y="85"/>
                  </a:lnTo>
                  <a:close/>
                  <a:moveTo>
                    <a:pt x="192" y="107"/>
                  </a:moveTo>
                  <a:cubicBezTo>
                    <a:pt x="256" y="107"/>
                    <a:pt x="256" y="107"/>
                    <a:pt x="256" y="107"/>
                  </a:cubicBezTo>
                  <a:cubicBezTo>
                    <a:pt x="256" y="171"/>
                    <a:pt x="256" y="171"/>
                    <a:pt x="256" y="171"/>
                  </a:cubicBezTo>
                  <a:cubicBezTo>
                    <a:pt x="192" y="171"/>
                    <a:pt x="192" y="171"/>
                    <a:pt x="192" y="171"/>
                  </a:cubicBezTo>
                  <a:lnTo>
                    <a:pt x="192" y="107"/>
                  </a:lnTo>
                  <a:close/>
                  <a:moveTo>
                    <a:pt x="256" y="85"/>
                  </a:moveTo>
                  <a:cubicBezTo>
                    <a:pt x="192" y="85"/>
                    <a:pt x="192" y="85"/>
                    <a:pt x="192" y="85"/>
                  </a:cubicBezTo>
                  <a:cubicBezTo>
                    <a:pt x="192" y="21"/>
                    <a:pt x="192" y="21"/>
                    <a:pt x="192" y="21"/>
                  </a:cubicBezTo>
                  <a:cubicBezTo>
                    <a:pt x="256" y="21"/>
                    <a:pt x="256" y="21"/>
                    <a:pt x="256" y="21"/>
                  </a:cubicBezTo>
                  <a:lnTo>
                    <a:pt x="256" y="85"/>
                  </a:lnTo>
                  <a:close/>
                  <a:moveTo>
                    <a:pt x="85" y="21"/>
                  </a:moveTo>
                  <a:cubicBezTo>
                    <a:pt x="85" y="85"/>
                    <a:pt x="85" y="85"/>
                    <a:pt x="85" y="85"/>
                  </a:cubicBezTo>
                  <a:cubicBezTo>
                    <a:pt x="21" y="85"/>
                    <a:pt x="21" y="85"/>
                    <a:pt x="21" y="85"/>
                  </a:cubicBezTo>
                  <a:cubicBezTo>
                    <a:pt x="21" y="21"/>
                    <a:pt x="21" y="21"/>
                    <a:pt x="21" y="21"/>
                  </a:cubicBezTo>
                  <a:lnTo>
                    <a:pt x="85" y="21"/>
                  </a:lnTo>
                  <a:close/>
                  <a:moveTo>
                    <a:pt x="21" y="192"/>
                  </a:moveTo>
                  <a:cubicBezTo>
                    <a:pt x="85" y="192"/>
                    <a:pt x="85" y="192"/>
                    <a:pt x="85" y="192"/>
                  </a:cubicBezTo>
                  <a:cubicBezTo>
                    <a:pt x="85" y="256"/>
                    <a:pt x="85" y="256"/>
                    <a:pt x="85" y="256"/>
                  </a:cubicBezTo>
                  <a:cubicBezTo>
                    <a:pt x="21" y="256"/>
                    <a:pt x="21" y="256"/>
                    <a:pt x="21" y="256"/>
                  </a:cubicBezTo>
                  <a:lnTo>
                    <a:pt x="21" y="192"/>
                  </a:lnTo>
                  <a:close/>
                  <a:moveTo>
                    <a:pt x="192" y="256"/>
                  </a:moveTo>
                  <a:cubicBezTo>
                    <a:pt x="192" y="192"/>
                    <a:pt x="192" y="192"/>
                    <a:pt x="192" y="192"/>
                  </a:cubicBezTo>
                  <a:cubicBezTo>
                    <a:pt x="256" y="192"/>
                    <a:pt x="256" y="192"/>
                    <a:pt x="256" y="192"/>
                  </a:cubicBezTo>
                  <a:cubicBezTo>
                    <a:pt x="256" y="256"/>
                    <a:pt x="256" y="256"/>
                    <a:pt x="256" y="256"/>
                  </a:cubicBezTo>
                  <a:lnTo>
                    <a:pt x="192"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7" name="TextBox 46"/>
          <p:cNvSpPr txBox="1"/>
          <p:nvPr/>
        </p:nvSpPr>
        <p:spPr>
          <a:xfrm>
            <a:off x="376238" y="1351327"/>
            <a:ext cx="2577830" cy="169277"/>
          </a:xfrm>
          <a:prstGeom prst="rect">
            <a:avLst/>
          </a:prstGeom>
          <a:noFill/>
        </p:spPr>
        <p:txBody>
          <a:bodyPr vert="horz" wrap="square" lIns="0" tIns="0" rIns="0" bIns="0" rtlCol="0">
            <a:spAutoFit/>
          </a:bodyPr>
          <a:lstStyle/>
          <a:p>
            <a:pPr>
              <a:spcBef>
                <a:spcPts val="200"/>
              </a:spcBef>
              <a:buSzPct val="100000"/>
            </a:pPr>
            <a:r>
              <a:rPr lang="sr-Latn-RS" sz="1100" b="1" i="1" dirty="0" smtClean="0">
                <a:solidFill>
                  <a:srgbClr val="009A44"/>
                </a:solidFill>
              </a:rPr>
              <a:t>Ključna poruka:</a:t>
            </a:r>
            <a:endParaRPr lang="en-US" sz="1100" b="1" i="1" dirty="0" smtClean="0">
              <a:solidFill>
                <a:srgbClr val="009A44"/>
              </a:solidFill>
            </a:endParaRPr>
          </a:p>
        </p:txBody>
      </p:sp>
      <p:sp>
        <p:nvSpPr>
          <p:cNvPr id="53" name="TextBox 52"/>
          <p:cNvSpPr txBox="1"/>
          <p:nvPr/>
        </p:nvSpPr>
        <p:spPr>
          <a:xfrm>
            <a:off x="1314652" y="1644692"/>
            <a:ext cx="5266550" cy="846386"/>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Nivo investicija u proizvodnju energije mora da ostane konstantan ali da se ulaganja preorijentišu sa fosilnih goriva na obnovljive izvore energije. Investicije u energetsku efikasnost i „</a:t>
            </a:r>
            <a:r>
              <a:rPr lang="sr-Latn-CS" sz="1100" b="1" i="1" dirty="0" err="1" smtClean="0">
                <a:solidFill>
                  <a:srgbClr val="009A44"/>
                </a:solidFill>
              </a:rPr>
              <a:t>low</a:t>
            </a:r>
            <a:r>
              <a:rPr lang="sr-Latn-CS" sz="1100" b="1" i="1" dirty="0" smtClean="0">
                <a:solidFill>
                  <a:srgbClr val="009A44"/>
                </a:solidFill>
              </a:rPr>
              <a:t> </a:t>
            </a:r>
            <a:r>
              <a:rPr lang="sr-Latn-CS" sz="1100" b="1" i="1" dirty="0" err="1" smtClean="0">
                <a:solidFill>
                  <a:srgbClr val="009A44"/>
                </a:solidFill>
              </a:rPr>
              <a:t>carbon</a:t>
            </a:r>
            <a:r>
              <a:rPr lang="sr-Latn-CS" sz="1100" b="1" i="1" dirty="0" smtClean="0">
                <a:solidFill>
                  <a:srgbClr val="009A44"/>
                </a:solidFill>
              </a:rPr>
              <a:t>“ tehnologije u potrošnji energije moraju da porastu do nivoa od 3.000 milijardi US$ do 2040. godine.</a:t>
            </a:r>
            <a:endParaRPr lang="en-US" sz="1100" b="1" i="1" dirty="0" smtClean="0">
              <a:solidFill>
                <a:srgbClr val="009A44"/>
              </a:solidFill>
            </a:endParaRPr>
          </a:p>
        </p:txBody>
      </p:sp>
      <p:sp>
        <p:nvSpPr>
          <p:cNvPr id="54" name="Rectangle 53"/>
          <p:cNvSpPr/>
          <p:nvPr/>
        </p:nvSpPr>
        <p:spPr>
          <a:xfrm>
            <a:off x="1039091" y="2602090"/>
            <a:ext cx="7667331" cy="4112664"/>
          </a:xfrm>
          <a:prstGeom prst="rect">
            <a:avLst/>
          </a:prstGeom>
        </p:spPr>
        <p:txBody>
          <a:bodyPr wrap="square">
            <a:spAutoFit/>
          </a:bodyPr>
          <a:lstStyle/>
          <a:p>
            <a:pPr marL="171450" indent="-171450">
              <a:lnSpc>
                <a:spcPct val="125000"/>
              </a:lnSpc>
              <a:buFont typeface="Arial" panose="020B0604020202020204" pitchFamily="34" charset="0"/>
              <a:buChar char="•"/>
            </a:pPr>
            <a:r>
              <a:rPr lang="sr-Latn-RS" sz="1100" dirty="0" smtClean="0">
                <a:solidFill>
                  <a:schemeClr val="accent4"/>
                </a:solidFill>
              </a:rPr>
              <a:t>Ispunjenje cilja zahteva da se tranzicija energetskog sektora izvrši veoma brzo i velikom obimu. CO</a:t>
            </a:r>
            <a:r>
              <a:rPr lang="sr-Latn-RS" sz="1100" baseline="-25000" dirty="0" smtClean="0">
                <a:solidFill>
                  <a:schemeClr val="accent4"/>
                </a:solidFill>
              </a:rPr>
              <a:t>2</a:t>
            </a:r>
            <a:r>
              <a:rPr lang="sr-Latn-RS" sz="1100" dirty="0" smtClean="0">
                <a:solidFill>
                  <a:schemeClr val="accent4"/>
                </a:solidFill>
              </a:rPr>
              <a:t> emisija iz sektora energetike mora da počne da opada pre 2020. godine i da opadne za 70% u odnosu na sadašnji nivo do 2050. godine. </a:t>
            </a:r>
          </a:p>
          <a:p>
            <a:pPr marL="171450" indent="-171450">
              <a:lnSpc>
                <a:spcPct val="125000"/>
              </a:lnSpc>
              <a:buFont typeface="Arial" panose="020B0604020202020204" pitchFamily="34" charset="0"/>
              <a:buChar char="•"/>
            </a:pPr>
            <a:r>
              <a:rPr lang="sr-Latn-RS" sz="1100" dirty="0" smtClean="0">
                <a:solidFill>
                  <a:schemeClr val="accent4"/>
                </a:solidFill>
              </a:rPr>
              <a:t>Učešće fosilnih goriva u primarnoj potrošnji energije mora da se </a:t>
            </a:r>
            <a:r>
              <a:rPr lang="sr-Latn-RS" sz="1100" b="1" dirty="0" smtClean="0">
                <a:solidFill>
                  <a:schemeClr val="accent4"/>
                </a:solidFill>
              </a:rPr>
              <a:t>prepolovi</a:t>
            </a:r>
            <a:r>
              <a:rPr lang="sr-Latn-RS" sz="1100" dirty="0" smtClean="0">
                <a:solidFill>
                  <a:schemeClr val="accent4"/>
                </a:solidFill>
              </a:rPr>
              <a:t> do 2050. godine dok učešće </a:t>
            </a:r>
            <a:r>
              <a:rPr lang="sr-Latn-RS" sz="1100" b="1" dirty="0" smtClean="0">
                <a:solidFill>
                  <a:schemeClr val="accent4"/>
                </a:solidFill>
              </a:rPr>
              <a:t>obnovljivih izvora energije</a:t>
            </a:r>
            <a:r>
              <a:rPr lang="sr-Latn-RS" sz="1100" dirty="0" smtClean="0">
                <a:solidFill>
                  <a:schemeClr val="accent4"/>
                </a:solidFill>
              </a:rPr>
              <a:t>, nuklearnih izvora energije i izvora energije iz fosilnih goriva sa mogućnošću hvatanja i odlaganja ugljenika (tzv. CCS – </a:t>
            </a:r>
            <a:r>
              <a:rPr lang="sr-Latn-RS" sz="1100" dirty="0" err="1" smtClean="0">
                <a:solidFill>
                  <a:schemeClr val="accent4"/>
                </a:solidFill>
              </a:rPr>
              <a:t>Carbon</a:t>
            </a:r>
            <a:r>
              <a:rPr lang="sr-Latn-RS" sz="1100" dirty="0" smtClean="0">
                <a:solidFill>
                  <a:schemeClr val="accent4"/>
                </a:solidFill>
              </a:rPr>
              <a:t> </a:t>
            </a:r>
            <a:r>
              <a:rPr lang="sr-Latn-RS" sz="1100" dirty="0" err="1" smtClean="0">
                <a:solidFill>
                  <a:schemeClr val="accent4"/>
                </a:solidFill>
              </a:rPr>
              <a:t>capture</a:t>
            </a:r>
            <a:r>
              <a:rPr lang="sr-Latn-RS" sz="1100" dirty="0" smtClean="0">
                <a:solidFill>
                  <a:schemeClr val="accent4"/>
                </a:solidFill>
              </a:rPr>
              <a:t> </a:t>
            </a:r>
            <a:r>
              <a:rPr lang="sr-Latn-RS" sz="1100" dirty="0" err="1" smtClean="0">
                <a:solidFill>
                  <a:schemeClr val="accent4"/>
                </a:solidFill>
              </a:rPr>
              <a:t>and</a:t>
            </a:r>
            <a:r>
              <a:rPr lang="sr-Latn-RS" sz="1100" dirty="0" smtClean="0">
                <a:solidFill>
                  <a:schemeClr val="accent4"/>
                </a:solidFill>
              </a:rPr>
              <a:t> </a:t>
            </a:r>
            <a:r>
              <a:rPr lang="sr-Latn-RS" sz="1100" dirty="0" err="1" smtClean="0">
                <a:solidFill>
                  <a:schemeClr val="accent4"/>
                </a:solidFill>
              </a:rPr>
              <a:t>storage</a:t>
            </a:r>
            <a:r>
              <a:rPr lang="sr-Latn-RS" sz="1100" dirty="0" smtClean="0">
                <a:solidFill>
                  <a:schemeClr val="accent4"/>
                </a:solidFill>
              </a:rPr>
              <a:t>) se mora povećati </a:t>
            </a:r>
            <a:r>
              <a:rPr lang="sr-Latn-RS" sz="1100" b="1" dirty="0" smtClean="0">
                <a:solidFill>
                  <a:schemeClr val="accent4"/>
                </a:solidFill>
              </a:rPr>
              <a:t>tri puta</a:t>
            </a:r>
            <a:r>
              <a:rPr lang="sr-Latn-RS" sz="1100" dirty="0" smtClean="0">
                <a:solidFill>
                  <a:schemeClr val="accent4"/>
                </a:solidFill>
              </a:rPr>
              <a:t>!  </a:t>
            </a:r>
          </a:p>
          <a:p>
            <a:pPr marL="171450" indent="-171450">
              <a:lnSpc>
                <a:spcPct val="125000"/>
              </a:lnSpc>
              <a:buFont typeface="Arial" panose="020B0604020202020204" pitchFamily="34" charset="0"/>
              <a:buChar char="•"/>
            </a:pPr>
            <a:r>
              <a:rPr lang="sr-Latn-RS" sz="1100" dirty="0" smtClean="0">
                <a:solidFill>
                  <a:schemeClr val="accent4"/>
                </a:solidFill>
              </a:rPr>
              <a:t>Da bi se dostigao cilj, potreban je obiman set političkih mera, porast CO</a:t>
            </a:r>
            <a:r>
              <a:rPr lang="sr-Latn-RS" sz="1100" baseline="-25000" dirty="0" smtClean="0">
                <a:solidFill>
                  <a:schemeClr val="accent4"/>
                </a:solidFill>
              </a:rPr>
              <a:t>2</a:t>
            </a:r>
            <a:r>
              <a:rPr lang="sr-Latn-RS" sz="1100" dirty="0" smtClean="0">
                <a:solidFill>
                  <a:schemeClr val="accent4"/>
                </a:solidFill>
              </a:rPr>
              <a:t> taksi na 190 US$ po toni CO</a:t>
            </a:r>
            <a:r>
              <a:rPr lang="sr-Latn-RS" sz="1100" baseline="-25000" dirty="0" smtClean="0">
                <a:solidFill>
                  <a:schemeClr val="accent4"/>
                </a:solidFill>
              </a:rPr>
              <a:t>2</a:t>
            </a:r>
            <a:r>
              <a:rPr lang="sr-Latn-RS" sz="1100" dirty="0" smtClean="0">
                <a:solidFill>
                  <a:schemeClr val="accent4"/>
                </a:solidFill>
              </a:rPr>
              <a:t>. </a:t>
            </a:r>
          </a:p>
          <a:p>
            <a:pPr marL="171450" indent="-171450">
              <a:lnSpc>
                <a:spcPct val="125000"/>
              </a:lnSpc>
              <a:buFont typeface="Arial" panose="020B0604020202020204" pitchFamily="34" charset="0"/>
              <a:buChar char="•"/>
            </a:pPr>
            <a:r>
              <a:rPr lang="sr-Latn-RS" sz="1100" b="1" dirty="0" smtClean="0">
                <a:solidFill>
                  <a:schemeClr val="accent4"/>
                </a:solidFill>
              </a:rPr>
              <a:t>Povećanje upotrebe obnovljivih izvora energije i povećanje energetske efikasnosti je od presudne važnosti. Energija vetra i sunca do 2030. godine mora da bude globalno najveći izvor energije.</a:t>
            </a:r>
          </a:p>
          <a:p>
            <a:pPr marL="171450" indent="-171450">
              <a:lnSpc>
                <a:spcPct val="125000"/>
              </a:lnSpc>
              <a:buFont typeface="Arial" panose="020B0604020202020204" pitchFamily="34" charset="0"/>
              <a:buChar char="•"/>
            </a:pPr>
            <a:r>
              <a:rPr lang="sr-Latn-RS" sz="1100" dirty="0" smtClean="0">
                <a:solidFill>
                  <a:schemeClr val="accent4"/>
                </a:solidFill>
              </a:rPr>
              <a:t>Potrebna je velika transformacija u načinu kako proizvodimo i koristimo energiju. Oko 95% proizvedene energije mora da bude proizvedeno „</a:t>
            </a:r>
            <a:r>
              <a:rPr lang="sr-Latn-RS" sz="1100" dirty="0" err="1" smtClean="0">
                <a:solidFill>
                  <a:schemeClr val="accent4"/>
                </a:solidFill>
              </a:rPr>
              <a:t>low</a:t>
            </a:r>
            <a:r>
              <a:rPr lang="sr-Latn-RS" sz="1100" dirty="0" smtClean="0">
                <a:solidFill>
                  <a:schemeClr val="accent4"/>
                </a:solidFill>
              </a:rPr>
              <a:t> </a:t>
            </a:r>
            <a:r>
              <a:rPr lang="sr-Latn-RS" sz="1100" dirty="0" err="1" smtClean="0">
                <a:solidFill>
                  <a:schemeClr val="accent4"/>
                </a:solidFill>
              </a:rPr>
              <a:t>carbon</a:t>
            </a:r>
            <a:r>
              <a:rPr lang="sr-Latn-RS" sz="1100" dirty="0" smtClean="0">
                <a:solidFill>
                  <a:schemeClr val="accent4"/>
                </a:solidFill>
              </a:rPr>
              <a:t>“ tehnologijama, 70% novih automobila mora da bude na električnu energiju, a emisija CO</a:t>
            </a:r>
            <a:r>
              <a:rPr lang="sr-Latn-RS" sz="1100" baseline="-25000" dirty="0" smtClean="0">
                <a:solidFill>
                  <a:schemeClr val="accent4"/>
                </a:solidFill>
              </a:rPr>
              <a:t>2</a:t>
            </a:r>
            <a:r>
              <a:rPr lang="sr-Latn-RS" sz="1100" dirty="0" smtClean="0">
                <a:solidFill>
                  <a:schemeClr val="accent4"/>
                </a:solidFill>
              </a:rPr>
              <a:t> mora da bude za 80% manja nego danas. </a:t>
            </a:r>
            <a:endParaRPr lang="en-US" sz="1100" dirty="0">
              <a:solidFill>
                <a:schemeClr val="accent4"/>
              </a:solidFill>
            </a:endParaRPr>
          </a:p>
          <a:p>
            <a:pPr marL="171450" indent="-171450">
              <a:lnSpc>
                <a:spcPct val="125000"/>
              </a:lnSpc>
              <a:buFont typeface="Arial" panose="020B0604020202020204" pitchFamily="34" charset="0"/>
              <a:buChar char="•"/>
            </a:pPr>
            <a:r>
              <a:rPr lang="sr-Latn-RS" sz="1100" dirty="0" smtClean="0">
                <a:solidFill>
                  <a:schemeClr val="accent4"/>
                </a:solidFill>
              </a:rPr>
              <a:t>Biće potrebna značajna promena i </a:t>
            </a:r>
            <a:r>
              <a:rPr lang="sr-Latn-RS" sz="1100" dirty="0" err="1" smtClean="0">
                <a:solidFill>
                  <a:schemeClr val="accent4"/>
                </a:solidFill>
              </a:rPr>
              <a:t>reorijentacija</a:t>
            </a:r>
            <a:r>
              <a:rPr lang="sr-Latn-RS" sz="1100" dirty="0" smtClean="0">
                <a:solidFill>
                  <a:schemeClr val="accent4"/>
                </a:solidFill>
              </a:rPr>
              <a:t> u investicijama u energetski sektor – 3.500 milijardi US$ moraju biti investicije u energetskom sektoru, svake godine do 2050. Trenutna godišnja vrednost investicija u energetski sektor je oko 1.500 milijardi US$. </a:t>
            </a:r>
            <a:r>
              <a:rPr lang="sr-Latn-RS" sz="1100" b="1" dirty="0" smtClean="0">
                <a:solidFill>
                  <a:schemeClr val="accent4"/>
                </a:solidFill>
              </a:rPr>
              <a:t>Investicije u proizvodnju energije iz obnovljivih izvora moraju da sa sadašnjeg godišnjeg nivoa porastu za 150% svake godine, do 2050.</a:t>
            </a:r>
            <a:endParaRPr lang="en-US" sz="1100" b="1" dirty="0">
              <a:solidFill>
                <a:schemeClr val="accent4"/>
              </a:solidFill>
            </a:endParaRPr>
          </a:p>
        </p:txBody>
      </p:sp>
      <p:sp>
        <p:nvSpPr>
          <p:cNvPr id="58" name="Tagline"/>
          <p:cNvSpPr txBox="1"/>
          <p:nvPr/>
        </p:nvSpPr>
        <p:spPr>
          <a:xfrm>
            <a:off x="376238" y="1010865"/>
            <a:ext cx="8451961"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Zaključci </a:t>
            </a:r>
            <a:r>
              <a:rPr lang="sr-Latn-CS" sz="1400" i="1" dirty="0" err="1" smtClean="0"/>
              <a:t>International</a:t>
            </a:r>
            <a:r>
              <a:rPr lang="sr-Latn-CS" sz="1400" i="1" dirty="0" smtClean="0"/>
              <a:t> Energy </a:t>
            </a:r>
            <a:r>
              <a:rPr lang="sr-Latn-CS" sz="1400" i="1" dirty="0" err="1" smtClean="0"/>
              <a:t>Agency</a:t>
            </a:r>
            <a:endParaRPr lang="en-US" sz="1400" b="1" i="1" dirty="0" smtClean="0"/>
          </a:p>
        </p:txBody>
      </p:sp>
      <p:pic>
        <p:nvPicPr>
          <p:cNvPr id="3" name="Picture 2"/>
          <p:cNvPicPr>
            <a:picLocks noChangeAspect="1"/>
          </p:cNvPicPr>
          <p:nvPr/>
        </p:nvPicPr>
        <p:blipFill>
          <a:blip r:embed="rId4"/>
          <a:stretch>
            <a:fillRect/>
          </a:stretch>
        </p:blipFill>
        <p:spPr>
          <a:xfrm>
            <a:off x="6694341" y="935665"/>
            <a:ext cx="2012081" cy="1187855"/>
          </a:xfrm>
          <a:prstGeom prst="rect">
            <a:avLst/>
          </a:prstGeom>
        </p:spPr>
      </p:pic>
    </p:spTree>
    <p:extLst>
      <p:ext uri="{BB962C8B-B14F-4D97-AF65-F5344CB8AC3E}">
        <p14:creationId xmlns:p14="http://schemas.microsoft.com/office/powerpoint/2010/main" val="295084297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61816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Paris </a:t>
            </a:r>
            <a:r>
              <a:rPr lang="sr-Latn-CS" dirty="0" err="1" smtClean="0"/>
              <a:t>Agreement</a:t>
            </a:r>
            <a:r>
              <a:rPr lang="sr-Latn-CS" dirty="0" smtClean="0"/>
              <a:t> – limitiranje porasta globalne temperature ispod dva stepena </a:t>
            </a:r>
            <a:r>
              <a:rPr lang="sr-Latn-CS" dirty="0" err="1" smtClean="0"/>
              <a:t>Celizijusova</a:t>
            </a:r>
            <a:r>
              <a:rPr lang="sr-Latn-CS" dirty="0" smtClean="0"/>
              <a:t> (2°C) do 2100. godine</a:t>
            </a:r>
            <a:endParaRPr lang="nl-NL" dirty="0"/>
          </a:p>
        </p:txBody>
      </p:sp>
      <p:grpSp>
        <p:nvGrpSpPr>
          <p:cNvPr id="34" name="Group 118"/>
          <p:cNvGrpSpPr>
            <a:grpSpLocks noChangeAspect="1"/>
          </p:cNvGrpSpPr>
          <p:nvPr/>
        </p:nvGrpSpPr>
        <p:grpSpPr bwMode="auto">
          <a:xfrm>
            <a:off x="4280977" y="3219074"/>
            <a:ext cx="545588" cy="547448"/>
            <a:chOff x="1926" y="383"/>
            <a:chExt cx="341" cy="341"/>
          </a:xfrm>
          <a:solidFill>
            <a:schemeClr val="bg1"/>
          </a:solidFill>
        </p:grpSpPr>
        <p:sp>
          <p:nvSpPr>
            <p:cNvPr id="35" name="Freeform 119"/>
            <p:cNvSpPr>
              <a:spLocks noEditPoints="1"/>
            </p:cNvSpPr>
            <p:nvPr/>
          </p:nvSpPr>
          <p:spPr bwMode="auto">
            <a:xfrm>
              <a:off x="1926" y="383"/>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0"/>
            <p:cNvSpPr>
              <a:spLocks noEditPoints="1"/>
            </p:cNvSpPr>
            <p:nvPr/>
          </p:nvSpPr>
          <p:spPr bwMode="auto">
            <a:xfrm>
              <a:off x="2004" y="461"/>
              <a:ext cx="184" cy="184"/>
            </a:xfrm>
            <a:custGeom>
              <a:avLst/>
              <a:gdLst>
                <a:gd name="T0" fmla="*/ 267 w 277"/>
                <a:gd name="T1" fmla="*/ 0 h 277"/>
                <a:gd name="T2" fmla="*/ 11 w 277"/>
                <a:gd name="T3" fmla="*/ 0 h 277"/>
                <a:gd name="T4" fmla="*/ 0 w 277"/>
                <a:gd name="T5" fmla="*/ 11 h 277"/>
                <a:gd name="T6" fmla="*/ 0 w 277"/>
                <a:gd name="T7" fmla="*/ 267 h 277"/>
                <a:gd name="T8" fmla="*/ 11 w 277"/>
                <a:gd name="T9" fmla="*/ 277 h 277"/>
                <a:gd name="T10" fmla="*/ 267 w 277"/>
                <a:gd name="T11" fmla="*/ 277 h 277"/>
                <a:gd name="T12" fmla="*/ 277 w 277"/>
                <a:gd name="T13" fmla="*/ 267 h 277"/>
                <a:gd name="T14" fmla="*/ 277 w 277"/>
                <a:gd name="T15" fmla="*/ 11 h 277"/>
                <a:gd name="T16" fmla="*/ 267 w 277"/>
                <a:gd name="T17" fmla="*/ 0 h 277"/>
                <a:gd name="T18" fmla="*/ 107 w 277"/>
                <a:gd name="T19" fmla="*/ 171 h 277"/>
                <a:gd name="T20" fmla="*/ 107 w 277"/>
                <a:gd name="T21" fmla="*/ 107 h 277"/>
                <a:gd name="T22" fmla="*/ 171 w 277"/>
                <a:gd name="T23" fmla="*/ 107 h 277"/>
                <a:gd name="T24" fmla="*/ 171 w 277"/>
                <a:gd name="T25" fmla="*/ 171 h 277"/>
                <a:gd name="T26" fmla="*/ 107 w 277"/>
                <a:gd name="T27" fmla="*/ 171 h 277"/>
                <a:gd name="T28" fmla="*/ 171 w 277"/>
                <a:gd name="T29" fmla="*/ 192 h 277"/>
                <a:gd name="T30" fmla="*/ 171 w 277"/>
                <a:gd name="T31" fmla="*/ 256 h 277"/>
                <a:gd name="T32" fmla="*/ 107 w 277"/>
                <a:gd name="T33" fmla="*/ 256 h 277"/>
                <a:gd name="T34" fmla="*/ 107 w 277"/>
                <a:gd name="T35" fmla="*/ 192 h 277"/>
                <a:gd name="T36" fmla="*/ 171 w 277"/>
                <a:gd name="T37" fmla="*/ 192 h 277"/>
                <a:gd name="T38" fmla="*/ 21 w 277"/>
                <a:gd name="T39" fmla="*/ 107 h 277"/>
                <a:gd name="T40" fmla="*/ 85 w 277"/>
                <a:gd name="T41" fmla="*/ 107 h 277"/>
                <a:gd name="T42" fmla="*/ 85 w 277"/>
                <a:gd name="T43" fmla="*/ 171 h 277"/>
                <a:gd name="T44" fmla="*/ 21 w 277"/>
                <a:gd name="T45" fmla="*/ 171 h 277"/>
                <a:gd name="T46" fmla="*/ 21 w 277"/>
                <a:gd name="T47" fmla="*/ 107 h 277"/>
                <a:gd name="T48" fmla="*/ 107 w 277"/>
                <a:gd name="T49" fmla="*/ 85 h 277"/>
                <a:gd name="T50" fmla="*/ 107 w 277"/>
                <a:gd name="T51" fmla="*/ 21 h 277"/>
                <a:gd name="T52" fmla="*/ 171 w 277"/>
                <a:gd name="T53" fmla="*/ 21 h 277"/>
                <a:gd name="T54" fmla="*/ 171 w 277"/>
                <a:gd name="T55" fmla="*/ 85 h 277"/>
                <a:gd name="T56" fmla="*/ 107 w 277"/>
                <a:gd name="T57" fmla="*/ 85 h 277"/>
                <a:gd name="T58" fmla="*/ 192 w 277"/>
                <a:gd name="T59" fmla="*/ 107 h 277"/>
                <a:gd name="T60" fmla="*/ 256 w 277"/>
                <a:gd name="T61" fmla="*/ 107 h 277"/>
                <a:gd name="T62" fmla="*/ 256 w 277"/>
                <a:gd name="T63" fmla="*/ 171 h 277"/>
                <a:gd name="T64" fmla="*/ 192 w 277"/>
                <a:gd name="T65" fmla="*/ 171 h 277"/>
                <a:gd name="T66" fmla="*/ 192 w 277"/>
                <a:gd name="T67" fmla="*/ 107 h 277"/>
                <a:gd name="T68" fmla="*/ 256 w 277"/>
                <a:gd name="T69" fmla="*/ 85 h 277"/>
                <a:gd name="T70" fmla="*/ 192 w 277"/>
                <a:gd name="T71" fmla="*/ 85 h 277"/>
                <a:gd name="T72" fmla="*/ 192 w 277"/>
                <a:gd name="T73" fmla="*/ 21 h 277"/>
                <a:gd name="T74" fmla="*/ 256 w 277"/>
                <a:gd name="T75" fmla="*/ 21 h 277"/>
                <a:gd name="T76" fmla="*/ 256 w 277"/>
                <a:gd name="T77" fmla="*/ 85 h 277"/>
                <a:gd name="T78" fmla="*/ 85 w 277"/>
                <a:gd name="T79" fmla="*/ 21 h 277"/>
                <a:gd name="T80" fmla="*/ 85 w 277"/>
                <a:gd name="T81" fmla="*/ 85 h 277"/>
                <a:gd name="T82" fmla="*/ 21 w 277"/>
                <a:gd name="T83" fmla="*/ 85 h 277"/>
                <a:gd name="T84" fmla="*/ 21 w 277"/>
                <a:gd name="T85" fmla="*/ 21 h 277"/>
                <a:gd name="T86" fmla="*/ 85 w 277"/>
                <a:gd name="T87" fmla="*/ 21 h 277"/>
                <a:gd name="T88" fmla="*/ 21 w 277"/>
                <a:gd name="T89" fmla="*/ 192 h 277"/>
                <a:gd name="T90" fmla="*/ 85 w 277"/>
                <a:gd name="T91" fmla="*/ 192 h 277"/>
                <a:gd name="T92" fmla="*/ 85 w 277"/>
                <a:gd name="T93" fmla="*/ 256 h 277"/>
                <a:gd name="T94" fmla="*/ 21 w 277"/>
                <a:gd name="T95" fmla="*/ 256 h 277"/>
                <a:gd name="T96" fmla="*/ 21 w 277"/>
                <a:gd name="T97" fmla="*/ 192 h 277"/>
                <a:gd name="T98" fmla="*/ 192 w 277"/>
                <a:gd name="T99" fmla="*/ 256 h 277"/>
                <a:gd name="T100" fmla="*/ 192 w 277"/>
                <a:gd name="T101" fmla="*/ 192 h 277"/>
                <a:gd name="T102" fmla="*/ 256 w 277"/>
                <a:gd name="T103" fmla="*/ 192 h 277"/>
                <a:gd name="T104" fmla="*/ 256 w 277"/>
                <a:gd name="T105" fmla="*/ 256 h 277"/>
                <a:gd name="T106" fmla="*/ 192 w 277"/>
                <a:gd name="T107"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77">
                  <a:moveTo>
                    <a:pt x="267" y="0"/>
                  </a:moveTo>
                  <a:cubicBezTo>
                    <a:pt x="11" y="0"/>
                    <a:pt x="11" y="0"/>
                    <a:pt x="11" y="0"/>
                  </a:cubicBezTo>
                  <a:cubicBezTo>
                    <a:pt x="5" y="0"/>
                    <a:pt x="0" y="5"/>
                    <a:pt x="0" y="11"/>
                  </a:cubicBezTo>
                  <a:cubicBezTo>
                    <a:pt x="0" y="267"/>
                    <a:pt x="0" y="267"/>
                    <a:pt x="0" y="267"/>
                  </a:cubicBezTo>
                  <a:cubicBezTo>
                    <a:pt x="0" y="273"/>
                    <a:pt x="5" y="277"/>
                    <a:pt x="11" y="277"/>
                  </a:cubicBezTo>
                  <a:cubicBezTo>
                    <a:pt x="267" y="277"/>
                    <a:pt x="267" y="277"/>
                    <a:pt x="267" y="277"/>
                  </a:cubicBezTo>
                  <a:cubicBezTo>
                    <a:pt x="273" y="277"/>
                    <a:pt x="277" y="273"/>
                    <a:pt x="277" y="267"/>
                  </a:cubicBezTo>
                  <a:cubicBezTo>
                    <a:pt x="277" y="11"/>
                    <a:pt x="277" y="11"/>
                    <a:pt x="277" y="11"/>
                  </a:cubicBezTo>
                  <a:cubicBezTo>
                    <a:pt x="277" y="5"/>
                    <a:pt x="273" y="0"/>
                    <a:pt x="267" y="0"/>
                  </a:cubicBezTo>
                  <a:close/>
                  <a:moveTo>
                    <a:pt x="107" y="171"/>
                  </a:moveTo>
                  <a:cubicBezTo>
                    <a:pt x="107" y="107"/>
                    <a:pt x="107" y="107"/>
                    <a:pt x="107" y="107"/>
                  </a:cubicBezTo>
                  <a:cubicBezTo>
                    <a:pt x="171" y="107"/>
                    <a:pt x="171" y="107"/>
                    <a:pt x="171" y="107"/>
                  </a:cubicBezTo>
                  <a:cubicBezTo>
                    <a:pt x="171" y="171"/>
                    <a:pt x="171" y="171"/>
                    <a:pt x="171" y="171"/>
                  </a:cubicBezTo>
                  <a:lnTo>
                    <a:pt x="107" y="171"/>
                  </a:lnTo>
                  <a:close/>
                  <a:moveTo>
                    <a:pt x="171" y="192"/>
                  </a:moveTo>
                  <a:cubicBezTo>
                    <a:pt x="171" y="256"/>
                    <a:pt x="171" y="256"/>
                    <a:pt x="171" y="256"/>
                  </a:cubicBezTo>
                  <a:cubicBezTo>
                    <a:pt x="107" y="256"/>
                    <a:pt x="107" y="256"/>
                    <a:pt x="107" y="256"/>
                  </a:cubicBezTo>
                  <a:cubicBezTo>
                    <a:pt x="107" y="192"/>
                    <a:pt x="107" y="192"/>
                    <a:pt x="107" y="192"/>
                  </a:cubicBezTo>
                  <a:lnTo>
                    <a:pt x="171" y="192"/>
                  </a:lnTo>
                  <a:close/>
                  <a:moveTo>
                    <a:pt x="21" y="107"/>
                  </a:moveTo>
                  <a:cubicBezTo>
                    <a:pt x="85" y="107"/>
                    <a:pt x="85" y="107"/>
                    <a:pt x="85" y="107"/>
                  </a:cubicBezTo>
                  <a:cubicBezTo>
                    <a:pt x="85" y="171"/>
                    <a:pt x="85" y="171"/>
                    <a:pt x="85" y="171"/>
                  </a:cubicBezTo>
                  <a:cubicBezTo>
                    <a:pt x="21" y="171"/>
                    <a:pt x="21" y="171"/>
                    <a:pt x="21" y="171"/>
                  </a:cubicBezTo>
                  <a:lnTo>
                    <a:pt x="21" y="107"/>
                  </a:lnTo>
                  <a:close/>
                  <a:moveTo>
                    <a:pt x="107" y="85"/>
                  </a:moveTo>
                  <a:cubicBezTo>
                    <a:pt x="107" y="21"/>
                    <a:pt x="107" y="21"/>
                    <a:pt x="107" y="21"/>
                  </a:cubicBezTo>
                  <a:cubicBezTo>
                    <a:pt x="171" y="21"/>
                    <a:pt x="171" y="21"/>
                    <a:pt x="171" y="21"/>
                  </a:cubicBezTo>
                  <a:cubicBezTo>
                    <a:pt x="171" y="85"/>
                    <a:pt x="171" y="85"/>
                    <a:pt x="171" y="85"/>
                  </a:cubicBezTo>
                  <a:lnTo>
                    <a:pt x="107" y="85"/>
                  </a:lnTo>
                  <a:close/>
                  <a:moveTo>
                    <a:pt x="192" y="107"/>
                  </a:moveTo>
                  <a:cubicBezTo>
                    <a:pt x="256" y="107"/>
                    <a:pt x="256" y="107"/>
                    <a:pt x="256" y="107"/>
                  </a:cubicBezTo>
                  <a:cubicBezTo>
                    <a:pt x="256" y="171"/>
                    <a:pt x="256" y="171"/>
                    <a:pt x="256" y="171"/>
                  </a:cubicBezTo>
                  <a:cubicBezTo>
                    <a:pt x="192" y="171"/>
                    <a:pt x="192" y="171"/>
                    <a:pt x="192" y="171"/>
                  </a:cubicBezTo>
                  <a:lnTo>
                    <a:pt x="192" y="107"/>
                  </a:lnTo>
                  <a:close/>
                  <a:moveTo>
                    <a:pt x="256" y="85"/>
                  </a:moveTo>
                  <a:cubicBezTo>
                    <a:pt x="192" y="85"/>
                    <a:pt x="192" y="85"/>
                    <a:pt x="192" y="85"/>
                  </a:cubicBezTo>
                  <a:cubicBezTo>
                    <a:pt x="192" y="21"/>
                    <a:pt x="192" y="21"/>
                    <a:pt x="192" y="21"/>
                  </a:cubicBezTo>
                  <a:cubicBezTo>
                    <a:pt x="256" y="21"/>
                    <a:pt x="256" y="21"/>
                    <a:pt x="256" y="21"/>
                  </a:cubicBezTo>
                  <a:lnTo>
                    <a:pt x="256" y="85"/>
                  </a:lnTo>
                  <a:close/>
                  <a:moveTo>
                    <a:pt x="85" y="21"/>
                  </a:moveTo>
                  <a:cubicBezTo>
                    <a:pt x="85" y="85"/>
                    <a:pt x="85" y="85"/>
                    <a:pt x="85" y="85"/>
                  </a:cubicBezTo>
                  <a:cubicBezTo>
                    <a:pt x="21" y="85"/>
                    <a:pt x="21" y="85"/>
                    <a:pt x="21" y="85"/>
                  </a:cubicBezTo>
                  <a:cubicBezTo>
                    <a:pt x="21" y="21"/>
                    <a:pt x="21" y="21"/>
                    <a:pt x="21" y="21"/>
                  </a:cubicBezTo>
                  <a:lnTo>
                    <a:pt x="85" y="21"/>
                  </a:lnTo>
                  <a:close/>
                  <a:moveTo>
                    <a:pt x="21" y="192"/>
                  </a:moveTo>
                  <a:cubicBezTo>
                    <a:pt x="85" y="192"/>
                    <a:pt x="85" y="192"/>
                    <a:pt x="85" y="192"/>
                  </a:cubicBezTo>
                  <a:cubicBezTo>
                    <a:pt x="85" y="256"/>
                    <a:pt x="85" y="256"/>
                    <a:pt x="85" y="256"/>
                  </a:cubicBezTo>
                  <a:cubicBezTo>
                    <a:pt x="21" y="256"/>
                    <a:pt x="21" y="256"/>
                    <a:pt x="21" y="256"/>
                  </a:cubicBezTo>
                  <a:lnTo>
                    <a:pt x="21" y="192"/>
                  </a:lnTo>
                  <a:close/>
                  <a:moveTo>
                    <a:pt x="192" y="256"/>
                  </a:moveTo>
                  <a:cubicBezTo>
                    <a:pt x="192" y="192"/>
                    <a:pt x="192" y="192"/>
                    <a:pt x="192" y="192"/>
                  </a:cubicBezTo>
                  <a:cubicBezTo>
                    <a:pt x="256" y="192"/>
                    <a:pt x="256" y="192"/>
                    <a:pt x="256" y="192"/>
                  </a:cubicBezTo>
                  <a:cubicBezTo>
                    <a:pt x="256" y="256"/>
                    <a:pt x="256" y="256"/>
                    <a:pt x="256" y="256"/>
                  </a:cubicBezTo>
                  <a:lnTo>
                    <a:pt x="192"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7" name="TextBox 46"/>
          <p:cNvSpPr txBox="1"/>
          <p:nvPr/>
        </p:nvSpPr>
        <p:spPr>
          <a:xfrm>
            <a:off x="376238" y="1351327"/>
            <a:ext cx="2577830" cy="169277"/>
          </a:xfrm>
          <a:prstGeom prst="rect">
            <a:avLst/>
          </a:prstGeom>
          <a:noFill/>
        </p:spPr>
        <p:txBody>
          <a:bodyPr vert="horz" wrap="square" lIns="0" tIns="0" rIns="0" bIns="0" rtlCol="0">
            <a:spAutoFit/>
          </a:bodyPr>
          <a:lstStyle/>
          <a:p>
            <a:pPr>
              <a:spcBef>
                <a:spcPts val="200"/>
              </a:spcBef>
              <a:buSzPct val="100000"/>
            </a:pPr>
            <a:r>
              <a:rPr lang="sr-Latn-RS" sz="1100" b="1" i="1" dirty="0" smtClean="0">
                <a:solidFill>
                  <a:srgbClr val="009A44"/>
                </a:solidFill>
              </a:rPr>
              <a:t>Ključna poruka:</a:t>
            </a:r>
            <a:endParaRPr lang="en-US" sz="1100" b="1" i="1" dirty="0" smtClean="0">
              <a:solidFill>
                <a:srgbClr val="009A44"/>
              </a:solidFill>
            </a:endParaRPr>
          </a:p>
        </p:txBody>
      </p:sp>
      <p:sp>
        <p:nvSpPr>
          <p:cNvPr id="53" name="TextBox 52"/>
          <p:cNvSpPr txBox="1"/>
          <p:nvPr/>
        </p:nvSpPr>
        <p:spPr>
          <a:xfrm>
            <a:off x="992898" y="1581775"/>
            <a:ext cx="5563765" cy="677108"/>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Energija iz obnovljivih izvora trebalo bi da bude najveći izvor u 2050. godini, pri čemu bi ta energija bila 65% svetskog energetskog miksa. To zahteva povećanje učešća OIE za 1,2% godišnje, svake godine do 2050. </a:t>
            </a:r>
            <a:endParaRPr lang="en-US" sz="1100" b="1" i="1" dirty="0" smtClean="0">
              <a:solidFill>
                <a:srgbClr val="009A44"/>
              </a:solidFill>
            </a:endParaRPr>
          </a:p>
        </p:txBody>
      </p:sp>
      <p:sp>
        <p:nvSpPr>
          <p:cNvPr id="54" name="Rectangle 53"/>
          <p:cNvSpPr/>
          <p:nvPr/>
        </p:nvSpPr>
        <p:spPr>
          <a:xfrm>
            <a:off x="936120" y="2320054"/>
            <a:ext cx="2602356" cy="3054682"/>
          </a:xfrm>
          <a:prstGeom prst="rect">
            <a:avLst/>
          </a:prstGeom>
        </p:spPr>
        <p:txBody>
          <a:bodyPr wrap="square">
            <a:spAutoFit/>
          </a:bodyPr>
          <a:lstStyle/>
          <a:p>
            <a:pPr marL="171450" indent="-171450">
              <a:lnSpc>
                <a:spcPct val="125000"/>
              </a:lnSpc>
              <a:buFont typeface="Arial" panose="020B0604020202020204" pitchFamily="34" charset="0"/>
              <a:buChar char="•"/>
            </a:pPr>
            <a:r>
              <a:rPr lang="sr-Latn-RS" sz="1100" dirty="0" smtClean="0">
                <a:solidFill>
                  <a:schemeClr val="accent4"/>
                </a:solidFill>
              </a:rPr>
              <a:t>Ubrzano povećanje u primeni OIE i povećanje energetske efikasnosti su ključni elementi tranzicije energetskog sektora. Do 2050. godine uz pomoć ova dva elementa može se za 90% zadovoljiti potrebno smanjenje u emisiji CO</a:t>
            </a:r>
            <a:r>
              <a:rPr lang="sr-Latn-RS" sz="1100" baseline="-25000" dirty="0" smtClean="0">
                <a:solidFill>
                  <a:schemeClr val="accent4"/>
                </a:solidFill>
              </a:rPr>
              <a:t>2</a:t>
            </a:r>
            <a:r>
              <a:rPr lang="sr-Latn-RS" sz="1100" dirty="0" smtClean="0">
                <a:solidFill>
                  <a:schemeClr val="accent4"/>
                </a:solidFill>
              </a:rPr>
              <a:t>.   </a:t>
            </a:r>
          </a:p>
          <a:p>
            <a:pPr marL="171450" indent="-171450">
              <a:lnSpc>
                <a:spcPct val="125000"/>
              </a:lnSpc>
              <a:buFont typeface="Arial" panose="020B0604020202020204" pitchFamily="34" charset="0"/>
              <a:buChar char="•"/>
            </a:pPr>
            <a:r>
              <a:rPr lang="sr-Latn-RS" sz="1100" b="1" dirty="0" smtClean="0">
                <a:solidFill>
                  <a:schemeClr val="accent4"/>
                </a:solidFill>
              </a:rPr>
              <a:t>Učešće obnovljivih izvora energije u primarnoj proizvodnji energije mora da sa sadašnjih 15% poraste na 65% u 2050. godini. </a:t>
            </a:r>
          </a:p>
        </p:txBody>
      </p:sp>
      <p:sp>
        <p:nvSpPr>
          <p:cNvPr id="58" name="Tagline"/>
          <p:cNvSpPr txBox="1"/>
          <p:nvPr/>
        </p:nvSpPr>
        <p:spPr>
          <a:xfrm>
            <a:off x="376238" y="1010865"/>
            <a:ext cx="8451961"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Zaključci </a:t>
            </a:r>
            <a:r>
              <a:rPr lang="sr-Latn-CS" sz="1400" i="1" dirty="0" err="1" smtClean="0"/>
              <a:t>International</a:t>
            </a:r>
            <a:r>
              <a:rPr lang="sr-Latn-CS" sz="1400" i="1" dirty="0" smtClean="0"/>
              <a:t> </a:t>
            </a:r>
            <a:r>
              <a:rPr lang="sr-Latn-CS" sz="1400" i="1" dirty="0" err="1" smtClean="0"/>
              <a:t>Renewable</a:t>
            </a:r>
            <a:r>
              <a:rPr lang="sr-Latn-CS" sz="1400" i="1" dirty="0" smtClean="0"/>
              <a:t> Energy </a:t>
            </a:r>
            <a:r>
              <a:rPr lang="sr-Latn-CS" sz="1400" i="1" dirty="0" err="1" smtClean="0"/>
              <a:t>Agency</a:t>
            </a:r>
            <a:endParaRPr lang="en-US" sz="1400" b="1" i="1" dirty="0" smtClean="0"/>
          </a:p>
        </p:txBody>
      </p:sp>
      <p:pic>
        <p:nvPicPr>
          <p:cNvPr id="12" name="Picture 11"/>
          <p:cNvPicPr>
            <a:picLocks noChangeAspect="1"/>
          </p:cNvPicPr>
          <p:nvPr/>
        </p:nvPicPr>
        <p:blipFill>
          <a:blip r:embed="rId3"/>
          <a:stretch>
            <a:fillRect/>
          </a:stretch>
        </p:blipFill>
        <p:spPr>
          <a:xfrm>
            <a:off x="6187444" y="937442"/>
            <a:ext cx="2423242" cy="613747"/>
          </a:xfrm>
          <a:prstGeom prst="rect">
            <a:avLst/>
          </a:prstGeom>
        </p:spPr>
      </p:pic>
      <p:grpSp>
        <p:nvGrpSpPr>
          <p:cNvPr id="5" name="Group 4"/>
          <p:cNvGrpSpPr>
            <a:grpSpLocks noChangeAspect="1"/>
          </p:cNvGrpSpPr>
          <p:nvPr/>
        </p:nvGrpSpPr>
        <p:grpSpPr bwMode="auto">
          <a:xfrm>
            <a:off x="3346109" y="2148718"/>
            <a:ext cx="5360313" cy="3235607"/>
            <a:chOff x="1003" y="1027"/>
            <a:chExt cx="3754" cy="2266"/>
          </a:xfrm>
        </p:grpSpPr>
        <p:sp>
          <p:nvSpPr>
            <p:cNvPr id="6" name="AutoShape 3"/>
            <p:cNvSpPr>
              <a:spLocks noChangeAspect="1" noChangeArrowheads="1" noTextEdit="1"/>
            </p:cNvSpPr>
            <p:nvPr/>
          </p:nvSpPr>
          <p:spPr bwMode="auto">
            <a:xfrm>
              <a:off x="1003" y="1027"/>
              <a:ext cx="3754" cy="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 y="1027"/>
              <a:ext cx="3758" cy="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992899" y="5445496"/>
            <a:ext cx="7617787" cy="1150315"/>
          </a:xfrm>
          <a:prstGeom prst="rect">
            <a:avLst/>
          </a:prstGeom>
        </p:spPr>
        <p:txBody>
          <a:bodyPr wrap="square">
            <a:spAutoFit/>
          </a:bodyPr>
          <a:lstStyle/>
          <a:p>
            <a:pPr marL="171450" indent="-171450">
              <a:lnSpc>
                <a:spcPct val="125000"/>
              </a:lnSpc>
              <a:buFont typeface="Arial" panose="020B0604020202020204" pitchFamily="34" charset="0"/>
              <a:buChar char="•"/>
            </a:pPr>
            <a:r>
              <a:rPr lang="sr-Latn-RS" sz="1100" dirty="0" smtClean="0">
                <a:solidFill>
                  <a:schemeClr val="accent4"/>
                </a:solidFill>
              </a:rPr>
              <a:t>Energetski miks u 2050. godini mora da bude značajno različit od današnjeg. Upotreba fosilnih goriva u 2050. godini mora da bude na trećini današnjeg nivoa. Upotreba uglja mora da značajno opadne, dok bi upotreba nafte i naftnih derivata bila na 45% današnjeg nivoa.</a:t>
            </a:r>
          </a:p>
          <a:p>
            <a:pPr marL="171450" indent="-171450">
              <a:lnSpc>
                <a:spcPct val="125000"/>
              </a:lnSpc>
              <a:buFont typeface="Arial" panose="020B0604020202020204" pitchFamily="34" charset="0"/>
              <a:buChar char="•"/>
            </a:pPr>
            <a:r>
              <a:rPr lang="sr-Latn-RS" sz="1100" dirty="0" smtClean="0">
                <a:solidFill>
                  <a:schemeClr val="accent4"/>
                </a:solidFill>
              </a:rPr>
              <a:t>Energetska tranzicija takođe zahteva dodatne investicije u „</a:t>
            </a:r>
            <a:r>
              <a:rPr lang="sr-Latn-RS" sz="1100" dirty="0" err="1" smtClean="0">
                <a:solidFill>
                  <a:schemeClr val="accent4"/>
                </a:solidFill>
              </a:rPr>
              <a:t>low</a:t>
            </a:r>
            <a:r>
              <a:rPr lang="sr-Latn-RS" sz="1100" dirty="0" smtClean="0">
                <a:solidFill>
                  <a:schemeClr val="accent4"/>
                </a:solidFill>
              </a:rPr>
              <a:t> </a:t>
            </a:r>
            <a:r>
              <a:rPr lang="sr-Latn-RS" sz="1100" dirty="0" err="1" smtClean="0">
                <a:solidFill>
                  <a:schemeClr val="accent4"/>
                </a:solidFill>
              </a:rPr>
              <a:t>carbon</a:t>
            </a:r>
            <a:r>
              <a:rPr lang="sr-Latn-RS" sz="1100" dirty="0" smtClean="0">
                <a:solidFill>
                  <a:schemeClr val="accent4"/>
                </a:solidFill>
              </a:rPr>
              <a:t>“ tehnologije. Očekivano smanjenje troškova izgradnje OIE i povećanje efikasnosti biće glavni razlog za povećanje investicija. </a:t>
            </a:r>
          </a:p>
        </p:txBody>
      </p:sp>
      <p:sp>
        <p:nvSpPr>
          <p:cNvPr id="18" name="TextBox 17"/>
          <p:cNvSpPr txBox="1"/>
          <p:nvPr/>
        </p:nvSpPr>
        <p:spPr>
          <a:xfrm>
            <a:off x="4186239" y="5273555"/>
            <a:ext cx="2577830"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chemeClr val="accent3">
                    <a:lumMod val="50000"/>
                  </a:schemeClr>
                </a:solidFill>
              </a:rPr>
              <a:t>Izvor: IRENA, 2017</a:t>
            </a:r>
            <a:endParaRPr lang="en-US" sz="900" i="1" dirty="0" smtClean="0">
              <a:solidFill>
                <a:schemeClr val="accent3">
                  <a:lumMod val="50000"/>
                </a:schemeClr>
              </a:solidFill>
            </a:endParaRPr>
          </a:p>
        </p:txBody>
      </p:sp>
    </p:spTree>
    <p:extLst>
      <p:ext uri="{BB962C8B-B14F-4D97-AF65-F5344CB8AC3E}">
        <p14:creationId xmlns:p14="http://schemas.microsoft.com/office/powerpoint/2010/main" val="373644486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61816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Paris </a:t>
            </a:r>
            <a:r>
              <a:rPr lang="sr-Latn-CS" dirty="0" err="1" smtClean="0"/>
              <a:t>Agreement</a:t>
            </a:r>
            <a:r>
              <a:rPr lang="sr-Latn-CS" dirty="0" smtClean="0"/>
              <a:t> – limitiranje porasta globalne temperature ispod dva stepena </a:t>
            </a:r>
            <a:r>
              <a:rPr lang="sr-Latn-CS" dirty="0" err="1" smtClean="0"/>
              <a:t>Celizijusova</a:t>
            </a:r>
            <a:r>
              <a:rPr lang="sr-Latn-CS" dirty="0" smtClean="0"/>
              <a:t> (2°C) do 2100. godine</a:t>
            </a:r>
            <a:endParaRPr lang="nl-NL" dirty="0"/>
          </a:p>
        </p:txBody>
      </p:sp>
      <p:grpSp>
        <p:nvGrpSpPr>
          <p:cNvPr id="34" name="Group 118"/>
          <p:cNvGrpSpPr>
            <a:grpSpLocks noChangeAspect="1"/>
          </p:cNvGrpSpPr>
          <p:nvPr/>
        </p:nvGrpSpPr>
        <p:grpSpPr bwMode="auto">
          <a:xfrm>
            <a:off x="4280977" y="3219074"/>
            <a:ext cx="545588" cy="547448"/>
            <a:chOff x="1926" y="383"/>
            <a:chExt cx="341" cy="341"/>
          </a:xfrm>
          <a:solidFill>
            <a:schemeClr val="bg1"/>
          </a:solidFill>
        </p:grpSpPr>
        <p:sp>
          <p:nvSpPr>
            <p:cNvPr id="35" name="Freeform 119"/>
            <p:cNvSpPr>
              <a:spLocks noEditPoints="1"/>
            </p:cNvSpPr>
            <p:nvPr/>
          </p:nvSpPr>
          <p:spPr bwMode="auto">
            <a:xfrm>
              <a:off x="1926" y="383"/>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0"/>
            <p:cNvSpPr>
              <a:spLocks noEditPoints="1"/>
            </p:cNvSpPr>
            <p:nvPr/>
          </p:nvSpPr>
          <p:spPr bwMode="auto">
            <a:xfrm>
              <a:off x="2004" y="461"/>
              <a:ext cx="184" cy="184"/>
            </a:xfrm>
            <a:custGeom>
              <a:avLst/>
              <a:gdLst>
                <a:gd name="T0" fmla="*/ 267 w 277"/>
                <a:gd name="T1" fmla="*/ 0 h 277"/>
                <a:gd name="T2" fmla="*/ 11 w 277"/>
                <a:gd name="T3" fmla="*/ 0 h 277"/>
                <a:gd name="T4" fmla="*/ 0 w 277"/>
                <a:gd name="T5" fmla="*/ 11 h 277"/>
                <a:gd name="T6" fmla="*/ 0 w 277"/>
                <a:gd name="T7" fmla="*/ 267 h 277"/>
                <a:gd name="T8" fmla="*/ 11 w 277"/>
                <a:gd name="T9" fmla="*/ 277 h 277"/>
                <a:gd name="T10" fmla="*/ 267 w 277"/>
                <a:gd name="T11" fmla="*/ 277 h 277"/>
                <a:gd name="T12" fmla="*/ 277 w 277"/>
                <a:gd name="T13" fmla="*/ 267 h 277"/>
                <a:gd name="T14" fmla="*/ 277 w 277"/>
                <a:gd name="T15" fmla="*/ 11 h 277"/>
                <a:gd name="T16" fmla="*/ 267 w 277"/>
                <a:gd name="T17" fmla="*/ 0 h 277"/>
                <a:gd name="T18" fmla="*/ 107 w 277"/>
                <a:gd name="T19" fmla="*/ 171 h 277"/>
                <a:gd name="T20" fmla="*/ 107 w 277"/>
                <a:gd name="T21" fmla="*/ 107 h 277"/>
                <a:gd name="T22" fmla="*/ 171 w 277"/>
                <a:gd name="T23" fmla="*/ 107 h 277"/>
                <a:gd name="T24" fmla="*/ 171 w 277"/>
                <a:gd name="T25" fmla="*/ 171 h 277"/>
                <a:gd name="T26" fmla="*/ 107 w 277"/>
                <a:gd name="T27" fmla="*/ 171 h 277"/>
                <a:gd name="T28" fmla="*/ 171 w 277"/>
                <a:gd name="T29" fmla="*/ 192 h 277"/>
                <a:gd name="T30" fmla="*/ 171 w 277"/>
                <a:gd name="T31" fmla="*/ 256 h 277"/>
                <a:gd name="T32" fmla="*/ 107 w 277"/>
                <a:gd name="T33" fmla="*/ 256 h 277"/>
                <a:gd name="T34" fmla="*/ 107 w 277"/>
                <a:gd name="T35" fmla="*/ 192 h 277"/>
                <a:gd name="T36" fmla="*/ 171 w 277"/>
                <a:gd name="T37" fmla="*/ 192 h 277"/>
                <a:gd name="T38" fmla="*/ 21 w 277"/>
                <a:gd name="T39" fmla="*/ 107 h 277"/>
                <a:gd name="T40" fmla="*/ 85 w 277"/>
                <a:gd name="T41" fmla="*/ 107 h 277"/>
                <a:gd name="T42" fmla="*/ 85 w 277"/>
                <a:gd name="T43" fmla="*/ 171 h 277"/>
                <a:gd name="T44" fmla="*/ 21 w 277"/>
                <a:gd name="T45" fmla="*/ 171 h 277"/>
                <a:gd name="T46" fmla="*/ 21 w 277"/>
                <a:gd name="T47" fmla="*/ 107 h 277"/>
                <a:gd name="T48" fmla="*/ 107 w 277"/>
                <a:gd name="T49" fmla="*/ 85 h 277"/>
                <a:gd name="T50" fmla="*/ 107 w 277"/>
                <a:gd name="T51" fmla="*/ 21 h 277"/>
                <a:gd name="T52" fmla="*/ 171 w 277"/>
                <a:gd name="T53" fmla="*/ 21 h 277"/>
                <a:gd name="T54" fmla="*/ 171 w 277"/>
                <a:gd name="T55" fmla="*/ 85 h 277"/>
                <a:gd name="T56" fmla="*/ 107 w 277"/>
                <a:gd name="T57" fmla="*/ 85 h 277"/>
                <a:gd name="T58" fmla="*/ 192 w 277"/>
                <a:gd name="T59" fmla="*/ 107 h 277"/>
                <a:gd name="T60" fmla="*/ 256 w 277"/>
                <a:gd name="T61" fmla="*/ 107 h 277"/>
                <a:gd name="T62" fmla="*/ 256 w 277"/>
                <a:gd name="T63" fmla="*/ 171 h 277"/>
                <a:gd name="T64" fmla="*/ 192 w 277"/>
                <a:gd name="T65" fmla="*/ 171 h 277"/>
                <a:gd name="T66" fmla="*/ 192 w 277"/>
                <a:gd name="T67" fmla="*/ 107 h 277"/>
                <a:gd name="T68" fmla="*/ 256 w 277"/>
                <a:gd name="T69" fmla="*/ 85 h 277"/>
                <a:gd name="T70" fmla="*/ 192 w 277"/>
                <a:gd name="T71" fmla="*/ 85 h 277"/>
                <a:gd name="T72" fmla="*/ 192 w 277"/>
                <a:gd name="T73" fmla="*/ 21 h 277"/>
                <a:gd name="T74" fmla="*/ 256 w 277"/>
                <a:gd name="T75" fmla="*/ 21 h 277"/>
                <a:gd name="T76" fmla="*/ 256 w 277"/>
                <a:gd name="T77" fmla="*/ 85 h 277"/>
                <a:gd name="T78" fmla="*/ 85 w 277"/>
                <a:gd name="T79" fmla="*/ 21 h 277"/>
                <a:gd name="T80" fmla="*/ 85 w 277"/>
                <a:gd name="T81" fmla="*/ 85 h 277"/>
                <a:gd name="T82" fmla="*/ 21 w 277"/>
                <a:gd name="T83" fmla="*/ 85 h 277"/>
                <a:gd name="T84" fmla="*/ 21 w 277"/>
                <a:gd name="T85" fmla="*/ 21 h 277"/>
                <a:gd name="T86" fmla="*/ 85 w 277"/>
                <a:gd name="T87" fmla="*/ 21 h 277"/>
                <a:gd name="T88" fmla="*/ 21 w 277"/>
                <a:gd name="T89" fmla="*/ 192 h 277"/>
                <a:gd name="T90" fmla="*/ 85 w 277"/>
                <a:gd name="T91" fmla="*/ 192 h 277"/>
                <a:gd name="T92" fmla="*/ 85 w 277"/>
                <a:gd name="T93" fmla="*/ 256 h 277"/>
                <a:gd name="T94" fmla="*/ 21 w 277"/>
                <a:gd name="T95" fmla="*/ 256 h 277"/>
                <a:gd name="T96" fmla="*/ 21 w 277"/>
                <a:gd name="T97" fmla="*/ 192 h 277"/>
                <a:gd name="T98" fmla="*/ 192 w 277"/>
                <a:gd name="T99" fmla="*/ 256 h 277"/>
                <a:gd name="T100" fmla="*/ 192 w 277"/>
                <a:gd name="T101" fmla="*/ 192 h 277"/>
                <a:gd name="T102" fmla="*/ 256 w 277"/>
                <a:gd name="T103" fmla="*/ 192 h 277"/>
                <a:gd name="T104" fmla="*/ 256 w 277"/>
                <a:gd name="T105" fmla="*/ 256 h 277"/>
                <a:gd name="T106" fmla="*/ 192 w 277"/>
                <a:gd name="T107"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77">
                  <a:moveTo>
                    <a:pt x="267" y="0"/>
                  </a:moveTo>
                  <a:cubicBezTo>
                    <a:pt x="11" y="0"/>
                    <a:pt x="11" y="0"/>
                    <a:pt x="11" y="0"/>
                  </a:cubicBezTo>
                  <a:cubicBezTo>
                    <a:pt x="5" y="0"/>
                    <a:pt x="0" y="5"/>
                    <a:pt x="0" y="11"/>
                  </a:cubicBezTo>
                  <a:cubicBezTo>
                    <a:pt x="0" y="267"/>
                    <a:pt x="0" y="267"/>
                    <a:pt x="0" y="267"/>
                  </a:cubicBezTo>
                  <a:cubicBezTo>
                    <a:pt x="0" y="273"/>
                    <a:pt x="5" y="277"/>
                    <a:pt x="11" y="277"/>
                  </a:cubicBezTo>
                  <a:cubicBezTo>
                    <a:pt x="267" y="277"/>
                    <a:pt x="267" y="277"/>
                    <a:pt x="267" y="277"/>
                  </a:cubicBezTo>
                  <a:cubicBezTo>
                    <a:pt x="273" y="277"/>
                    <a:pt x="277" y="273"/>
                    <a:pt x="277" y="267"/>
                  </a:cubicBezTo>
                  <a:cubicBezTo>
                    <a:pt x="277" y="11"/>
                    <a:pt x="277" y="11"/>
                    <a:pt x="277" y="11"/>
                  </a:cubicBezTo>
                  <a:cubicBezTo>
                    <a:pt x="277" y="5"/>
                    <a:pt x="273" y="0"/>
                    <a:pt x="267" y="0"/>
                  </a:cubicBezTo>
                  <a:close/>
                  <a:moveTo>
                    <a:pt x="107" y="171"/>
                  </a:moveTo>
                  <a:cubicBezTo>
                    <a:pt x="107" y="107"/>
                    <a:pt x="107" y="107"/>
                    <a:pt x="107" y="107"/>
                  </a:cubicBezTo>
                  <a:cubicBezTo>
                    <a:pt x="171" y="107"/>
                    <a:pt x="171" y="107"/>
                    <a:pt x="171" y="107"/>
                  </a:cubicBezTo>
                  <a:cubicBezTo>
                    <a:pt x="171" y="171"/>
                    <a:pt x="171" y="171"/>
                    <a:pt x="171" y="171"/>
                  </a:cubicBezTo>
                  <a:lnTo>
                    <a:pt x="107" y="171"/>
                  </a:lnTo>
                  <a:close/>
                  <a:moveTo>
                    <a:pt x="171" y="192"/>
                  </a:moveTo>
                  <a:cubicBezTo>
                    <a:pt x="171" y="256"/>
                    <a:pt x="171" y="256"/>
                    <a:pt x="171" y="256"/>
                  </a:cubicBezTo>
                  <a:cubicBezTo>
                    <a:pt x="107" y="256"/>
                    <a:pt x="107" y="256"/>
                    <a:pt x="107" y="256"/>
                  </a:cubicBezTo>
                  <a:cubicBezTo>
                    <a:pt x="107" y="192"/>
                    <a:pt x="107" y="192"/>
                    <a:pt x="107" y="192"/>
                  </a:cubicBezTo>
                  <a:lnTo>
                    <a:pt x="171" y="192"/>
                  </a:lnTo>
                  <a:close/>
                  <a:moveTo>
                    <a:pt x="21" y="107"/>
                  </a:moveTo>
                  <a:cubicBezTo>
                    <a:pt x="85" y="107"/>
                    <a:pt x="85" y="107"/>
                    <a:pt x="85" y="107"/>
                  </a:cubicBezTo>
                  <a:cubicBezTo>
                    <a:pt x="85" y="171"/>
                    <a:pt x="85" y="171"/>
                    <a:pt x="85" y="171"/>
                  </a:cubicBezTo>
                  <a:cubicBezTo>
                    <a:pt x="21" y="171"/>
                    <a:pt x="21" y="171"/>
                    <a:pt x="21" y="171"/>
                  </a:cubicBezTo>
                  <a:lnTo>
                    <a:pt x="21" y="107"/>
                  </a:lnTo>
                  <a:close/>
                  <a:moveTo>
                    <a:pt x="107" y="85"/>
                  </a:moveTo>
                  <a:cubicBezTo>
                    <a:pt x="107" y="21"/>
                    <a:pt x="107" y="21"/>
                    <a:pt x="107" y="21"/>
                  </a:cubicBezTo>
                  <a:cubicBezTo>
                    <a:pt x="171" y="21"/>
                    <a:pt x="171" y="21"/>
                    <a:pt x="171" y="21"/>
                  </a:cubicBezTo>
                  <a:cubicBezTo>
                    <a:pt x="171" y="85"/>
                    <a:pt x="171" y="85"/>
                    <a:pt x="171" y="85"/>
                  </a:cubicBezTo>
                  <a:lnTo>
                    <a:pt x="107" y="85"/>
                  </a:lnTo>
                  <a:close/>
                  <a:moveTo>
                    <a:pt x="192" y="107"/>
                  </a:moveTo>
                  <a:cubicBezTo>
                    <a:pt x="256" y="107"/>
                    <a:pt x="256" y="107"/>
                    <a:pt x="256" y="107"/>
                  </a:cubicBezTo>
                  <a:cubicBezTo>
                    <a:pt x="256" y="171"/>
                    <a:pt x="256" y="171"/>
                    <a:pt x="256" y="171"/>
                  </a:cubicBezTo>
                  <a:cubicBezTo>
                    <a:pt x="192" y="171"/>
                    <a:pt x="192" y="171"/>
                    <a:pt x="192" y="171"/>
                  </a:cubicBezTo>
                  <a:lnTo>
                    <a:pt x="192" y="107"/>
                  </a:lnTo>
                  <a:close/>
                  <a:moveTo>
                    <a:pt x="256" y="85"/>
                  </a:moveTo>
                  <a:cubicBezTo>
                    <a:pt x="192" y="85"/>
                    <a:pt x="192" y="85"/>
                    <a:pt x="192" y="85"/>
                  </a:cubicBezTo>
                  <a:cubicBezTo>
                    <a:pt x="192" y="21"/>
                    <a:pt x="192" y="21"/>
                    <a:pt x="192" y="21"/>
                  </a:cubicBezTo>
                  <a:cubicBezTo>
                    <a:pt x="256" y="21"/>
                    <a:pt x="256" y="21"/>
                    <a:pt x="256" y="21"/>
                  </a:cubicBezTo>
                  <a:lnTo>
                    <a:pt x="256" y="85"/>
                  </a:lnTo>
                  <a:close/>
                  <a:moveTo>
                    <a:pt x="85" y="21"/>
                  </a:moveTo>
                  <a:cubicBezTo>
                    <a:pt x="85" y="85"/>
                    <a:pt x="85" y="85"/>
                    <a:pt x="85" y="85"/>
                  </a:cubicBezTo>
                  <a:cubicBezTo>
                    <a:pt x="21" y="85"/>
                    <a:pt x="21" y="85"/>
                    <a:pt x="21" y="85"/>
                  </a:cubicBezTo>
                  <a:cubicBezTo>
                    <a:pt x="21" y="21"/>
                    <a:pt x="21" y="21"/>
                    <a:pt x="21" y="21"/>
                  </a:cubicBezTo>
                  <a:lnTo>
                    <a:pt x="85" y="21"/>
                  </a:lnTo>
                  <a:close/>
                  <a:moveTo>
                    <a:pt x="21" y="192"/>
                  </a:moveTo>
                  <a:cubicBezTo>
                    <a:pt x="85" y="192"/>
                    <a:pt x="85" y="192"/>
                    <a:pt x="85" y="192"/>
                  </a:cubicBezTo>
                  <a:cubicBezTo>
                    <a:pt x="85" y="256"/>
                    <a:pt x="85" y="256"/>
                    <a:pt x="85" y="256"/>
                  </a:cubicBezTo>
                  <a:cubicBezTo>
                    <a:pt x="21" y="256"/>
                    <a:pt x="21" y="256"/>
                    <a:pt x="21" y="256"/>
                  </a:cubicBezTo>
                  <a:lnTo>
                    <a:pt x="21" y="192"/>
                  </a:lnTo>
                  <a:close/>
                  <a:moveTo>
                    <a:pt x="192" y="256"/>
                  </a:moveTo>
                  <a:cubicBezTo>
                    <a:pt x="192" y="192"/>
                    <a:pt x="192" y="192"/>
                    <a:pt x="192" y="192"/>
                  </a:cubicBezTo>
                  <a:cubicBezTo>
                    <a:pt x="256" y="192"/>
                    <a:pt x="256" y="192"/>
                    <a:pt x="256" y="192"/>
                  </a:cubicBezTo>
                  <a:cubicBezTo>
                    <a:pt x="256" y="256"/>
                    <a:pt x="256" y="256"/>
                    <a:pt x="256" y="256"/>
                  </a:cubicBezTo>
                  <a:lnTo>
                    <a:pt x="192"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7" name="TextBox 46"/>
          <p:cNvSpPr txBox="1"/>
          <p:nvPr/>
        </p:nvSpPr>
        <p:spPr>
          <a:xfrm>
            <a:off x="376238" y="1351327"/>
            <a:ext cx="2577830" cy="169277"/>
          </a:xfrm>
          <a:prstGeom prst="rect">
            <a:avLst/>
          </a:prstGeom>
          <a:noFill/>
        </p:spPr>
        <p:txBody>
          <a:bodyPr vert="horz" wrap="square" lIns="0" tIns="0" rIns="0" bIns="0" rtlCol="0">
            <a:spAutoFit/>
          </a:bodyPr>
          <a:lstStyle/>
          <a:p>
            <a:pPr>
              <a:spcBef>
                <a:spcPts val="200"/>
              </a:spcBef>
              <a:buSzPct val="100000"/>
            </a:pPr>
            <a:r>
              <a:rPr lang="sr-Latn-RS" sz="1100" b="1" i="1" dirty="0" smtClean="0">
                <a:solidFill>
                  <a:srgbClr val="009A44"/>
                </a:solidFill>
              </a:rPr>
              <a:t>Ključna poruka:</a:t>
            </a:r>
            <a:endParaRPr lang="en-US" sz="1100" b="1" i="1" dirty="0" smtClean="0">
              <a:solidFill>
                <a:srgbClr val="009A44"/>
              </a:solidFill>
            </a:endParaRPr>
          </a:p>
        </p:txBody>
      </p:sp>
      <p:sp>
        <p:nvSpPr>
          <p:cNvPr id="53" name="TextBox 52"/>
          <p:cNvSpPr txBox="1"/>
          <p:nvPr/>
        </p:nvSpPr>
        <p:spPr>
          <a:xfrm>
            <a:off x="1013680" y="1674868"/>
            <a:ext cx="5563765" cy="846386"/>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Po </a:t>
            </a:r>
            <a:r>
              <a:rPr lang="sr-Latn-CS" sz="1100" b="1" i="1" dirty="0" err="1" smtClean="0">
                <a:solidFill>
                  <a:srgbClr val="009A44"/>
                </a:solidFill>
              </a:rPr>
              <a:t>REmap</a:t>
            </a:r>
            <a:r>
              <a:rPr lang="sr-Latn-CS" sz="1100" b="1" i="1" dirty="0" smtClean="0">
                <a:solidFill>
                  <a:srgbClr val="009A44"/>
                </a:solidFill>
              </a:rPr>
              <a:t> scenariju, potrošnja energije iz obnovljivih izvora je 4 puta veća u 2050. godini u odnosu na danas. Potrošnja električne energije koristi 40% od ukupnog kapaciteta proizvodnje iz OIE, dok će se iz OIE na toplotu i ostale direktne upotrebe toplotne energije koristiti 44% od ukupnog kapaciteta proizvodnje energije iz OIE. </a:t>
            </a:r>
            <a:endParaRPr lang="en-US" sz="1100" b="1" i="1" dirty="0" smtClean="0">
              <a:solidFill>
                <a:srgbClr val="009A44"/>
              </a:solidFill>
            </a:endParaRPr>
          </a:p>
        </p:txBody>
      </p:sp>
      <p:sp>
        <p:nvSpPr>
          <p:cNvPr id="58" name="Tagline"/>
          <p:cNvSpPr txBox="1"/>
          <p:nvPr/>
        </p:nvSpPr>
        <p:spPr>
          <a:xfrm>
            <a:off x="376238" y="1010865"/>
            <a:ext cx="8451961"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Zaključci </a:t>
            </a:r>
            <a:r>
              <a:rPr lang="sr-Latn-CS" sz="1400" i="1" dirty="0" err="1" smtClean="0"/>
              <a:t>International</a:t>
            </a:r>
            <a:r>
              <a:rPr lang="sr-Latn-CS" sz="1400" i="1" dirty="0" smtClean="0"/>
              <a:t> </a:t>
            </a:r>
            <a:r>
              <a:rPr lang="sr-Latn-CS" sz="1400" i="1" dirty="0" err="1" smtClean="0"/>
              <a:t>Renewable</a:t>
            </a:r>
            <a:r>
              <a:rPr lang="sr-Latn-CS" sz="1400" i="1" dirty="0" smtClean="0"/>
              <a:t> Energy </a:t>
            </a:r>
            <a:r>
              <a:rPr lang="sr-Latn-CS" sz="1400" i="1" dirty="0" err="1" smtClean="0"/>
              <a:t>Agency</a:t>
            </a:r>
            <a:endParaRPr lang="en-US" sz="1400" b="1" i="1" dirty="0" smtClean="0"/>
          </a:p>
        </p:txBody>
      </p:sp>
      <p:pic>
        <p:nvPicPr>
          <p:cNvPr id="12" name="Picture 11"/>
          <p:cNvPicPr>
            <a:picLocks noChangeAspect="1"/>
          </p:cNvPicPr>
          <p:nvPr/>
        </p:nvPicPr>
        <p:blipFill>
          <a:blip r:embed="rId3"/>
          <a:stretch>
            <a:fillRect/>
          </a:stretch>
        </p:blipFill>
        <p:spPr>
          <a:xfrm>
            <a:off x="6187444" y="937442"/>
            <a:ext cx="2423242" cy="613747"/>
          </a:xfrm>
          <a:prstGeom prst="rect">
            <a:avLst/>
          </a:prstGeom>
        </p:spPr>
      </p:pic>
      <p:grpSp>
        <p:nvGrpSpPr>
          <p:cNvPr id="4" name="Group 4"/>
          <p:cNvGrpSpPr>
            <a:grpSpLocks noChangeAspect="1"/>
          </p:cNvGrpSpPr>
          <p:nvPr/>
        </p:nvGrpSpPr>
        <p:grpSpPr bwMode="auto">
          <a:xfrm>
            <a:off x="1139472" y="2614349"/>
            <a:ext cx="6803716" cy="3722951"/>
            <a:chOff x="901" y="1847"/>
            <a:chExt cx="3920" cy="2145"/>
          </a:xfrm>
        </p:grpSpPr>
        <p:sp>
          <p:nvSpPr>
            <p:cNvPr id="7" name="AutoShape 3"/>
            <p:cNvSpPr>
              <a:spLocks noChangeAspect="1" noChangeArrowheads="1" noTextEdit="1"/>
            </p:cNvSpPr>
            <p:nvPr/>
          </p:nvSpPr>
          <p:spPr bwMode="auto">
            <a:xfrm>
              <a:off x="901" y="1847"/>
              <a:ext cx="3920" cy="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p>
          </p:txBody>
        </p:sp>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 y="1847"/>
              <a:ext cx="3924" cy="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1411866" y="6337300"/>
            <a:ext cx="2577830"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chemeClr val="accent3">
                    <a:lumMod val="50000"/>
                  </a:schemeClr>
                </a:solidFill>
              </a:rPr>
              <a:t>Izvor: IRENA, 2017</a:t>
            </a:r>
            <a:endParaRPr lang="en-US" sz="900" i="1" dirty="0" smtClean="0">
              <a:solidFill>
                <a:schemeClr val="accent3">
                  <a:lumMod val="50000"/>
                </a:schemeClr>
              </a:solidFill>
            </a:endParaRPr>
          </a:p>
        </p:txBody>
      </p:sp>
    </p:spTree>
    <p:extLst>
      <p:ext uri="{BB962C8B-B14F-4D97-AF65-F5344CB8AC3E}">
        <p14:creationId xmlns:p14="http://schemas.microsoft.com/office/powerpoint/2010/main" val="304589612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dirty="0" smtClean="0"/>
              <a:t>Stanje i perspektive u Srbiji i regionu</a:t>
            </a:r>
            <a:endParaRPr lang="en-US" dirty="0"/>
          </a:p>
        </p:txBody>
      </p:sp>
    </p:spTree>
    <p:extLst>
      <p:ext uri="{BB962C8B-B14F-4D97-AF65-F5344CB8AC3E}">
        <p14:creationId xmlns:p14="http://schemas.microsoft.com/office/powerpoint/2010/main" val="24564007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Slovenija – status i perspektive</a:t>
            </a:r>
            <a:endParaRPr lang="nl-NL" dirty="0"/>
          </a:p>
        </p:txBody>
      </p:sp>
      <p:sp>
        <p:nvSpPr>
          <p:cNvPr id="53" name="TextBox 52"/>
          <p:cNvSpPr txBox="1"/>
          <p:nvPr/>
        </p:nvSpPr>
        <p:spPr>
          <a:xfrm>
            <a:off x="343060" y="1725866"/>
            <a:ext cx="4198270" cy="1041311"/>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CS" sz="1100" b="1" i="1" dirty="0" smtClean="0"/>
              <a:t>Investicioni bum u pogledu solarnih elektrana, koji je trajao do 2013. godine doveo je do velike ekspanzije u ovom sektoru, </a:t>
            </a:r>
            <a:r>
              <a:rPr lang="sr-Latn-RS" sz="1100" b="1" i="1" dirty="0" smtClean="0"/>
              <a:t>premašivši NREAP u pogledu solarne energije.</a:t>
            </a:r>
            <a:endParaRPr lang="sr-Latn-CS" sz="1100" b="1" i="1" dirty="0" smtClean="0"/>
          </a:p>
          <a:p>
            <a:pPr marL="171450" indent="-171450">
              <a:spcBef>
                <a:spcPts val="200"/>
              </a:spcBef>
              <a:buSzPct val="100000"/>
              <a:buFont typeface="Arial" panose="020B0604020202020204" pitchFamily="34" charset="0"/>
              <a:buChar char="•"/>
            </a:pPr>
            <a:r>
              <a:rPr lang="sr-Latn-CS" sz="1100" b="1" i="1" dirty="0" smtClean="0"/>
              <a:t>HE se suočavaju sa velikim problemima pri dobijanju ekoloških dozvola (Natura 2000).</a:t>
            </a:r>
          </a:p>
        </p:txBody>
      </p:sp>
      <p:sp>
        <p:nvSpPr>
          <p:cNvPr id="58" name="Tagline"/>
          <p:cNvSpPr txBox="1"/>
          <p:nvPr/>
        </p:nvSpPr>
        <p:spPr>
          <a:xfrm>
            <a:off x="376237" y="657626"/>
            <a:ext cx="6076517"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Učešće obnovljivih izvora </a:t>
            </a:r>
            <a:r>
              <a:rPr lang="sr-Latn-CS" sz="1400" b="1" i="1" dirty="0" smtClean="0"/>
              <a:t>manje</a:t>
            </a:r>
            <a:r>
              <a:rPr lang="sr-Latn-CS" sz="1400" i="1" dirty="0" smtClean="0"/>
              <a:t> od ciljanih 25% za 2020. godinu</a:t>
            </a:r>
            <a:endParaRPr lang="en-US" sz="1400" b="1" i="1" dirty="0" smtClean="0"/>
          </a:p>
        </p:txBody>
      </p:sp>
      <p:graphicFrame>
        <p:nvGraphicFramePr>
          <p:cNvPr id="2" name="Table 1"/>
          <p:cNvGraphicFramePr>
            <a:graphicFrameLocks noGrp="1"/>
          </p:cNvGraphicFramePr>
          <p:nvPr>
            <p:extLst>
              <p:ext uri="{D42A27DB-BD31-4B8C-83A1-F6EECF244321}">
                <p14:modId xmlns:p14="http://schemas.microsoft.com/office/powerpoint/2010/main" val="2083011462"/>
              </p:ext>
            </p:extLst>
          </p:nvPr>
        </p:nvGraphicFramePr>
        <p:xfrm>
          <a:off x="4655607" y="1131377"/>
          <a:ext cx="4050815" cy="1188720"/>
        </p:xfrm>
        <a:graphic>
          <a:graphicData uri="http://schemas.openxmlformats.org/drawingml/2006/table">
            <a:tbl>
              <a:tblPr firstRow="1" bandRow="1">
                <a:tableStyleId>{5C22544A-7EE6-4342-B048-85BDC9FD1C3A}</a:tableStyleId>
              </a:tblPr>
              <a:tblGrid>
                <a:gridCol w="1887311">
                  <a:extLst>
                    <a:ext uri="{9D8B030D-6E8A-4147-A177-3AD203B41FA5}">
                      <a16:colId xmlns:a16="http://schemas.microsoft.com/office/drawing/2014/main" val="20000"/>
                    </a:ext>
                  </a:extLst>
                </a:gridCol>
                <a:gridCol w="658657">
                  <a:extLst>
                    <a:ext uri="{9D8B030D-6E8A-4147-A177-3AD203B41FA5}">
                      <a16:colId xmlns:a16="http://schemas.microsoft.com/office/drawing/2014/main" val="20001"/>
                    </a:ext>
                  </a:extLst>
                </a:gridCol>
                <a:gridCol w="690113">
                  <a:extLst>
                    <a:ext uri="{9D8B030D-6E8A-4147-A177-3AD203B41FA5}">
                      <a16:colId xmlns:a16="http://schemas.microsoft.com/office/drawing/2014/main" val="20002"/>
                    </a:ext>
                  </a:extLst>
                </a:gridCol>
                <a:gridCol w="814734">
                  <a:extLst>
                    <a:ext uri="{9D8B030D-6E8A-4147-A177-3AD203B41FA5}">
                      <a16:colId xmlns:a16="http://schemas.microsoft.com/office/drawing/2014/main" val="20003"/>
                    </a:ext>
                  </a:extLst>
                </a:gridCol>
              </a:tblGrid>
              <a:tr h="379175">
                <a:tc>
                  <a:txBody>
                    <a:bodyPr/>
                    <a:lstStyle/>
                    <a:p>
                      <a:r>
                        <a:rPr lang="sr-Latn-RS" sz="1000" dirty="0" smtClean="0"/>
                        <a:t>Učešće OIE izraženo</a:t>
                      </a:r>
                      <a:r>
                        <a:rPr lang="sr-Latn-RS" sz="1000" baseline="0" dirty="0" smtClean="0"/>
                        <a:t> u procentima od</a:t>
                      </a:r>
                      <a:endParaRPr lang="sr-Latn-RS" sz="1000" dirty="0"/>
                    </a:p>
                  </a:txBody>
                  <a:tcPr anchor="ctr"/>
                </a:tc>
                <a:tc>
                  <a:txBody>
                    <a:bodyPr/>
                    <a:lstStyle/>
                    <a:p>
                      <a:pPr algn="ctr"/>
                      <a:r>
                        <a:rPr lang="sr-Latn-RS" sz="1000" dirty="0" smtClean="0"/>
                        <a:t>2009</a:t>
                      </a:r>
                      <a:endParaRPr lang="sr-Latn-RS" sz="1000" dirty="0"/>
                    </a:p>
                  </a:txBody>
                  <a:tcPr anchor="ctr"/>
                </a:tc>
                <a:tc>
                  <a:txBody>
                    <a:bodyPr/>
                    <a:lstStyle/>
                    <a:p>
                      <a:pPr algn="ctr"/>
                      <a:r>
                        <a:rPr lang="sr-Latn-RS" sz="1000" dirty="0" smtClean="0"/>
                        <a:t>2014</a:t>
                      </a:r>
                      <a:endParaRPr lang="sr-Latn-RS" sz="1000" dirty="0"/>
                    </a:p>
                  </a:txBody>
                  <a:tcPr anchor="ctr"/>
                </a:tc>
                <a:tc>
                  <a:txBody>
                    <a:bodyPr/>
                    <a:lstStyle/>
                    <a:p>
                      <a:pPr algn="ctr"/>
                      <a:r>
                        <a:rPr lang="sr-Latn-RS" sz="1000" dirty="0" smtClean="0"/>
                        <a:t>2020 (NREAP)</a:t>
                      </a:r>
                      <a:endParaRPr lang="sr-Latn-RS" sz="1000" dirty="0"/>
                    </a:p>
                  </a:txBody>
                  <a:tcPr anchor="ctr"/>
                </a:tc>
                <a:extLst>
                  <a:ext uri="{0D108BD9-81ED-4DB2-BD59-A6C34878D82A}">
                    <a16:rowId xmlns:a16="http://schemas.microsoft.com/office/drawing/2014/main" val="10000"/>
                  </a:ext>
                </a:extLst>
              </a:tr>
              <a:tr h="233338">
                <a:tc>
                  <a:txBody>
                    <a:bodyPr/>
                    <a:lstStyle/>
                    <a:p>
                      <a:r>
                        <a:rPr lang="sr-Latn-RS" sz="1000" dirty="0" smtClean="0"/>
                        <a:t>Ukupne potrošnje energije</a:t>
                      </a:r>
                      <a:endParaRPr lang="sr-Latn-RS" sz="1000" dirty="0"/>
                    </a:p>
                  </a:txBody>
                  <a:tcPr anchor="ctr"/>
                </a:tc>
                <a:tc>
                  <a:txBody>
                    <a:bodyPr/>
                    <a:lstStyle/>
                    <a:p>
                      <a:pPr algn="r"/>
                      <a:r>
                        <a:rPr lang="sr-Latn-RS" sz="1000" dirty="0" smtClean="0"/>
                        <a:t>16,2</a:t>
                      </a:r>
                      <a:endParaRPr lang="sr-Latn-RS" sz="1000" dirty="0"/>
                    </a:p>
                  </a:txBody>
                  <a:tcPr anchor="ctr"/>
                </a:tc>
                <a:tc>
                  <a:txBody>
                    <a:bodyPr/>
                    <a:lstStyle/>
                    <a:p>
                      <a:pPr algn="r"/>
                      <a:r>
                        <a:rPr lang="sr-Latn-RS" sz="1000" dirty="0" smtClean="0"/>
                        <a:t>21,9</a:t>
                      </a:r>
                      <a:endParaRPr lang="sr-Latn-RS" sz="1000" dirty="0"/>
                    </a:p>
                  </a:txBody>
                  <a:tcPr anchor="ctr"/>
                </a:tc>
                <a:tc>
                  <a:txBody>
                    <a:bodyPr/>
                    <a:lstStyle/>
                    <a:p>
                      <a:pPr algn="r"/>
                      <a:r>
                        <a:rPr lang="sr-Latn-RS" sz="1000" dirty="0" smtClean="0"/>
                        <a:t>25</a:t>
                      </a:r>
                      <a:endParaRPr lang="sr-Latn-RS" sz="1000" dirty="0"/>
                    </a:p>
                  </a:txBody>
                  <a:tcPr anchor="ctr"/>
                </a:tc>
                <a:extLst>
                  <a:ext uri="{0D108BD9-81ED-4DB2-BD59-A6C34878D82A}">
                    <a16:rowId xmlns:a16="http://schemas.microsoft.com/office/drawing/2014/main" val="10001"/>
                  </a:ext>
                </a:extLst>
              </a:tr>
              <a:tr h="307441">
                <a:tc>
                  <a:txBody>
                    <a:bodyPr/>
                    <a:lstStyle/>
                    <a:p>
                      <a:r>
                        <a:rPr lang="sr-Latn-RS" sz="1000" dirty="0" smtClean="0"/>
                        <a:t>Ukupne potrošnje električne energije</a:t>
                      </a:r>
                      <a:endParaRPr lang="sr-Latn-RS" sz="1000" dirty="0"/>
                    </a:p>
                  </a:txBody>
                  <a:tcPr anchor="ctr"/>
                </a:tc>
                <a:tc>
                  <a:txBody>
                    <a:bodyPr/>
                    <a:lstStyle/>
                    <a:p>
                      <a:pPr algn="r"/>
                      <a:r>
                        <a:rPr lang="sr-Latn-RS" sz="1000" dirty="0" smtClean="0"/>
                        <a:t>28,5</a:t>
                      </a:r>
                      <a:endParaRPr lang="sr-Latn-RS" sz="1000" dirty="0"/>
                    </a:p>
                  </a:txBody>
                  <a:tcPr anchor="ctr"/>
                </a:tc>
                <a:tc>
                  <a:txBody>
                    <a:bodyPr/>
                    <a:lstStyle/>
                    <a:p>
                      <a:pPr algn="r"/>
                      <a:r>
                        <a:rPr lang="sr-Latn-RS" sz="1000" dirty="0" smtClean="0"/>
                        <a:t>33,9</a:t>
                      </a:r>
                      <a:endParaRPr lang="sr-Latn-RS" sz="1000" dirty="0"/>
                    </a:p>
                  </a:txBody>
                  <a:tcPr anchor="ctr"/>
                </a:tc>
                <a:tc>
                  <a:txBody>
                    <a:bodyPr/>
                    <a:lstStyle/>
                    <a:p>
                      <a:pPr algn="r"/>
                      <a:r>
                        <a:rPr lang="sr-Latn-RS" sz="1000" dirty="0" smtClean="0"/>
                        <a:t>39,3</a:t>
                      </a:r>
                      <a:endParaRPr lang="sr-Latn-RS" sz="1000" dirty="0"/>
                    </a:p>
                  </a:txBody>
                  <a:tcPr anchor="ctr"/>
                </a:tc>
                <a:extLst>
                  <a:ext uri="{0D108BD9-81ED-4DB2-BD59-A6C34878D82A}">
                    <a16:rowId xmlns:a16="http://schemas.microsoft.com/office/drawing/2014/main" val="10002"/>
                  </a:ext>
                </a:extLst>
              </a:tr>
            </a:tbl>
          </a:graphicData>
        </a:graphic>
      </p:graphicFrame>
      <p:sp>
        <p:nvSpPr>
          <p:cNvPr id="16" name="TextBox 15"/>
          <p:cNvSpPr txBox="1"/>
          <p:nvPr/>
        </p:nvSpPr>
        <p:spPr>
          <a:xfrm>
            <a:off x="4654879" y="2344598"/>
            <a:ext cx="3357577"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5106464"/>
              </p:ext>
            </p:extLst>
          </p:nvPr>
        </p:nvGraphicFramePr>
        <p:xfrm>
          <a:off x="376238" y="4510333"/>
          <a:ext cx="8307236" cy="1854200"/>
        </p:xfrm>
        <a:graphic>
          <a:graphicData uri="http://schemas.openxmlformats.org/drawingml/2006/table">
            <a:tbl>
              <a:tblPr firstRow="1" bandRow="1">
                <a:tableStyleId>{5C22544A-7EE6-4342-B048-85BDC9FD1C3A}</a:tableStyleId>
              </a:tblPr>
              <a:tblGrid>
                <a:gridCol w="712330">
                  <a:extLst>
                    <a:ext uri="{9D8B030D-6E8A-4147-A177-3AD203B41FA5}">
                      <a16:colId xmlns:a16="http://schemas.microsoft.com/office/drawing/2014/main" val="20000"/>
                    </a:ext>
                  </a:extLst>
                </a:gridCol>
                <a:gridCol w="427397">
                  <a:extLst>
                    <a:ext uri="{9D8B030D-6E8A-4147-A177-3AD203B41FA5}">
                      <a16:colId xmlns:a16="http://schemas.microsoft.com/office/drawing/2014/main" val="20001"/>
                    </a:ext>
                  </a:extLst>
                </a:gridCol>
                <a:gridCol w="654597">
                  <a:extLst>
                    <a:ext uri="{9D8B030D-6E8A-4147-A177-3AD203B41FA5}">
                      <a16:colId xmlns:a16="http://schemas.microsoft.com/office/drawing/2014/main" val="20002"/>
                    </a:ext>
                  </a:extLst>
                </a:gridCol>
                <a:gridCol w="654597">
                  <a:extLst>
                    <a:ext uri="{9D8B030D-6E8A-4147-A177-3AD203B41FA5}">
                      <a16:colId xmlns:a16="http://schemas.microsoft.com/office/drawing/2014/main" val="20003"/>
                    </a:ext>
                  </a:extLst>
                </a:gridCol>
                <a:gridCol w="654597">
                  <a:extLst>
                    <a:ext uri="{9D8B030D-6E8A-4147-A177-3AD203B41FA5}">
                      <a16:colId xmlns:a16="http://schemas.microsoft.com/office/drawing/2014/main" val="20004"/>
                    </a:ext>
                  </a:extLst>
                </a:gridCol>
                <a:gridCol w="654597">
                  <a:extLst>
                    <a:ext uri="{9D8B030D-6E8A-4147-A177-3AD203B41FA5}">
                      <a16:colId xmlns:a16="http://schemas.microsoft.com/office/drawing/2014/main" val="20005"/>
                    </a:ext>
                  </a:extLst>
                </a:gridCol>
                <a:gridCol w="654597">
                  <a:extLst>
                    <a:ext uri="{9D8B030D-6E8A-4147-A177-3AD203B41FA5}">
                      <a16:colId xmlns:a16="http://schemas.microsoft.com/office/drawing/2014/main" val="20006"/>
                    </a:ext>
                  </a:extLst>
                </a:gridCol>
                <a:gridCol w="654597">
                  <a:extLst>
                    <a:ext uri="{9D8B030D-6E8A-4147-A177-3AD203B41FA5}">
                      <a16:colId xmlns:a16="http://schemas.microsoft.com/office/drawing/2014/main" val="20007"/>
                    </a:ext>
                  </a:extLst>
                </a:gridCol>
                <a:gridCol w="654597">
                  <a:extLst>
                    <a:ext uri="{9D8B030D-6E8A-4147-A177-3AD203B41FA5}">
                      <a16:colId xmlns:a16="http://schemas.microsoft.com/office/drawing/2014/main" val="20008"/>
                    </a:ext>
                  </a:extLst>
                </a:gridCol>
                <a:gridCol w="654597">
                  <a:extLst>
                    <a:ext uri="{9D8B030D-6E8A-4147-A177-3AD203B41FA5}">
                      <a16:colId xmlns:a16="http://schemas.microsoft.com/office/drawing/2014/main" val="20009"/>
                    </a:ext>
                  </a:extLst>
                </a:gridCol>
                <a:gridCol w="654597">
                  <a:extLst>
                    <a:ext uri="{9D8B030D-6E8A-4147-A177-3AD203B41FA5}">
                      <a16:colId xmlns:a16="http://schemas.microsoft.com/office/drawing/2014/main" val="20010"/>
                    </a:ext>
                  </a:extLst>
                </a:gridCol>
                <a:gridCol w="1276136">
                  <a:extLst>
                    <a:ext uri="{9D8B030D-6E8A-4147-A177-3AD203B41FA5}">
                      <a16:colId xmlns:a16="http://schemas.microsoft.com/office/drawing/2014/main" val="20011"/>
                    </a:ext>
                  </a:extLst>
                </a:gridCol>
              </a:tblGrid>
              <a:tr h="370840">
                <a:tc gridSpan="2">
                  <a:txBody>
                    <a:bodyPr/>
                    <a:lstStyle/>
                    <a:p>
                      <a:pPr algn="ctr"/>
                      <a:r>
                        <a:rPr lang="sr-Latn-RS" sz="800" dirty="0" smtClean="0"/>
                        <a:t>Vrsta</a:t>
                      </a:r>
                      <a:r>
                        <a:rPr lang="sr-Latn-RS" sz="800" baseline="0" dirty="0" smtClean="0"/>
                        <a:t> OIE</a:t>
                      </a:r>
                      <a:endParaRPr lang="sr-Latn-RS" sz="800" dirty="0"/>
                    </a:p>
                  </a:txBody>
                  <a:tcPr anchor="ctr"/>
                </a:tc>
                <a:tc hMerge="1">
                  <a:txBody>
                    <a:bodyPr/>
                    <a:lstStyle/>
                    <a:p>
                      <a:endParaRPr lang="sr-Latn-RS"/>
                    </a:p>
                  </a:txBody>
                  <a:tcPr/>
                </a:tc>
                <a:tc>
                  <a:txBody>
                    <a:bodyPr/>
                    <a:lstStyle/>
                    <a:p>
                      <a:pPr algn="ctr"/>
                      <a:r>
                        <a:rPr lang="sr-Latn-RS" sz="800" b="0" dirty="0" smtClean="0"/>
                        <a:t>Solar PV</a:t>
                      </a:r>
                      <a:endParaRPr lang="sr-Latn-RS" sz="800" b="0" dirty="0"/>
                    </a:p>
                  </a:txBody>
                  <a:tcPr anchor="ctr"/>
                </a:tc>
                <a:tc>
                  <a:txBody>
                    <a:bodyPr/>
                    <a:lstStyle/>
                    <a:p>
                      <a:pPr algn="ctr"/>
                      <a:r>
                        <a:rPr lang="sr-Latn-RS" sz="800" b="0" dirty="0" smtClean="0"/>
                        <a:t>Vetar</a:t>
                      </a:r>
                      <a:endParaRPr lang="sr-Latn-RS" sz="800" b="0" dirty="0"/>
                    </a:p>
                  </a:txBody>
                  <a:tcPr anchor="ctr"/>
                </a:tc>
                <a:tc>
                  <a:txBody>
                    <a:bodyPr/>
                    <a:lstStyle/>
                    <a:p>
                      <a:pPr algn="ctr"/>
                      <a:r>
                        <a:rPr lang="sr-Latn-RS" sz="800" b="0" dirty="0" smtClean="0"/>
                        <a:t>Hidro</a:t>
                      </a:r>
                    </a:p>
                    <a:p>
                      <a:pPr algn="ctr"/>
                      <a:r>
                        <a:rPr lang="sr-Latn-RS" sz="800" b="0" dirty="0" smtClean="0"/>
                        <a:t>≤10 MW</a:t>
                      </a:r>
                      <a:endParaRPr lang="sr-Latn-RS" sz="800" b="0" dirty="0"/>
                    </a:p>
                  </a:txBody>
                  <a:tcPr anchor="ctr"/>
                </a:tc>
                <a:tc>
                  <a:txBody>
                    <a:bodyPr/>
                    <a:lstStyle/>
                    <a:p>
                      <a:pPr algn="ctr"/>
                      <a:r>
                        <a:rPr lang="sr-Latn-RS" sz="800" b="0" dirty="0" smtClean="0"/>
                        <a:t>Hidro</a:t>
                      </a:r>
                    </a:p>
                    <a:p>
                      <a:pPr algn="ctr"/>
                      <a:r>
                        <a:rPr lang="sr-Latn-RS" sz="800" b="0" dirty="0" smtClean="0"/>
                        <a:t>&gt;10</a:t>
                      </a:r>
                      <a:r>
                        <a:rPr lang="sr-Latn-RS" sz="800" b="0" baseline="0" dirty="0" smtClean="0"/>
                        <a:t> MW</a:t>
                      </a:r>
                      <a:endParaRPr lang="sr-Latn-RS" sz="800" b="0" dirty="0"/>
                    </a:p>
                  </a:txBody>
                  <a:tcPr anchor="ctr"/>
                </a:tc>
                <a:tc>
                  <a:txBody>
                    <a:bodyPr/>
                    <a:lstStyle/>
                    <a:p>
                      <a:pPr algn="ctr"/>
                      <a:r>
                        <a:rPr lang="sr-Latn-RS" sz="800" b="0" dirty="0" smtClean="0"/>
                        <a:t>RHE</a:t>
                      </a:r>
                      <a:endParaRPr lang="sr-Latn-RS" sz="800" b="0" dirty="0"/>
                    </a:p>
                  </a:txBody>
                  <a:tcPr anchor="ctr"/>
                </a:tc>
                <a:tc>
                  <a:txBody>
                    <a:bodyPr/>
                    <a:lstStyle/>
                    <a:p>
                      <a:pPr algn="ctr"/>
                      <a:r>
                        <a:rPr lang="sr-Latn-RS" sz="800" b="0" dirty="0" smtClean="0"/>
                        <a:t>Biomasa</a:t>
                      </a:r>
                      <a:endParaRPr lang="sr-Latn-RS" sz="800" b="0" dirty="0"/>
                    </a:p>
                  </a:txBody>
                  <a:tcPr anchor="ctr"/>
                </a:tc>
                <a:tc>
                  <a:txBody>
                    <a:bodyPr/>
                    <a:lstStyle/>
                    <a:p>
                      <a:pPr algn="ctr"/>
                      <a:r>
                        <a:rPr lang="sr-Latn-RS" sz="800" b="0" dirty="0" smtClean="0"/>
                        <a:t>Biogas</a:t>
                      </a:r>
                      <a:endParaRPr lang="sr-Latn-RS" sz="800" b="0" dirty="0"/>
                    </a:p>
                  </a:txBody>
                  <a:tcPr anchor="ctr"/>
                </a:tc>
                <a:tc>
                  <a:txBody>
                    <a:bodyPr/>
                    <a:lstStyle/>
                    <a:p>
                      <a:pPr algn="ctr"/>
                      <a:r>
                        <a:rPr lang="sr-Latn-RS" sz="800" b="0" dirty="0" smtClean="0"/>
                        <a:t>Otpad</a:t>
                      </a:r>
                      <a:endParaRPr lang="sr-Latn-RS" sz="800" b="0" dirty="0"/>
                    </a:p>
                  </a:txBody>
                  <a:tcPr anchor="ctr"/>
                </a:tc>
                <a:tc>
                  <a:txBody>
                    <a:bodyPr/>
                    <a:lstStyle/>
                    <a:p>
                      <a:pPr algn="ctr"/>
                      <a:r>
                        <a:rPr lang="sr-Latn-RS" sz="800" b="0" dirty="0" smtClean="0"/>
                        <a:t>Geo-termalna</a:t>
                      </a:r>
                      <a:endParaRPr lang="sr-Latn-RS" sz="800" b="0" dirty="0"/>
                    </a:p>
                  </a:txBody>
                  <a:tcPr anchor="ctr"/>
                </a:tc>
                <a:tc>
                  <a:txBody>
                    <a:bodyPr/>
                    <a:lstStyle/>
                    <a:p>
                      <a:pPr algn="ctr"/>
                      <a:r>
                        <a:rPr lang="sr-Latn-RS" sz="800" b="1" dirty="0" smtClean="0"/>
                        <a:t>Ukupno</a:t>
                      </a:r>
                      <a:endParaRPr lang="sr-Latn-RS" sz="800" b="1" dirty="0"/>
                    </a:p>
                  </a:txBody>
                  <a:tcPr anchor="ctr"/>
                </a:tc>
                <a:extLst>
                  <a:ext uri="{0D108BD9-81ED-4DB2-BD59-A6C34878D82A}">
                    <a16:rowId xmlns:a16="http://schemas.microsoft.com/office/drawing/2014/main" val="10000"/>
                  </a:ext>
                </a:extLst>
              </a:tr>
              <a:tr h="370840">
                <a:tc>
                  <a:txBody>
                    <a:bodyPr/>
                    <a:lstStyle/>
                    <a:p>
                      <a:pPr algn="ctr"/>
                      <a:r>
                        <a:rPr lang="sr-Latn-RS" sz="800" b="1" dirty="0" smtClean="0"/>
                        <a:t>2005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145,0</a:t>
                      </a:r>
                      <a:endParaRPr lang="sr-Latn-RS" sz="800" dirty="0"/>
                    </a:p>
                  </a:txBody>
                  <a:tcPr anchor="ctr"/>
                </a:tc>
                <a:tc>
                  <a:txBody>
                    <a:bodyPr/>
                    <a:lstStyle/>
                    <a:p>
                      <a:pPr algn="r"/>
                      <a:r>
                        <a:rPr lang="sr-Latn-RS" sz="800" dirty="0" smtClean="0"/>
                        <a:t>836,0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15,0</a:t>
                      </a:r>
                      <a:endParaRPr lang="sr-Latn-RS" sz="800" dirty="0"/>
                    </a:p>
                  </a:txBody>
                  <a:tcPr anchor="ctr"/>
                </a:tc>
                <a:tc>
                  <a:txBody>
                    <a:bodyPr/>
                    <a:lstStyle/>
                    <a:p>
                      <a:pPr algn="r"/>
                      <a:r>
                        <a:rPr lang="sr-Latn-RS" sz="800" dirty="0" smtClean="0"/>
                        <a:t>3,0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999,0</a:t>
                      </a:r>
                      <a:endParaRPr lang="sr-Latn-RS" sz="800" b="1" dirty="0"/>
                    </a:p>
                  </a:txBody>
                  <a:tcPr anchor="ctr"/>
                </a:tc>
                <a:extLst>
                  <a:ext uri="{0D108BD9-81ED-4DB2-BD59-A6C34878D82A}">
                    <a16:rowId xmlns:a16="http://schemas.microsoft.com/office/drawing/2014/main" val="10001"/>
                  </a:ext>
                </a:extLst>
              </a:tr>
              <a:tr h="370840">
                <a:tc rowSpan="2">
                  <a:txBody>
                    <a:bodyPr/>
                    <a:lstStyle/>
                    <a:p>
                      <a:pPr algn="ctr"/>
                      <a:r>
                        <a:rPr lang="sr-Latn-RS" sz="800" b="1" dirty="0" smtClean="0"/>
                        <a:t>2015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240,0</a:t>
                      </a:r>
                      <a:endParaRPr lang="sr-Latn-RS" sz="800" dirty="0"/>
                    </a:p>
                  </a:txBody>
                  <a:tcPr anchor="ctr"/>
                </a:tc>
                <a:tc>
                  <a:txBody>
                    <a:bodyPr/>
                    <a:lstStyle/>
                    <a:p>
                      <a:pPr algn="r"/>
                      <a:r>
                        <a:rPr lang="sr-Latn-RS" sz="800" dirty="0" smtClean="0"/>
                        <a:t>4,0</a:t>
                      </a:r>
                      <a:endParaRPr lang="sr-Latn-RS" sz="800" dirty="0"/>
                    </a:p>
                  </a:txBody>
                  <a:tcPr anchor="ctr"/>
                </a:tc>
                <a:tc>
                  <a:txBody>
                    <a:bodyPr/>
                    <a:lstStyle/>
                    <a:p>
                      <a:pPr algn="r"/>
                      <a:r>
                        <a:rPr lang="sr-Latn-RS" sz="800" dirty="0" smtClean="0"/>
                        <a:t>157,0</a:t>
                      </a:r>
                      <a:endParaRPr lang="sr-Latn-RS" sz="800" dirty="0"/>
                    </a:p>
                  </a:txBody>
                  <a:tcPr anchor="ctr"/>
                </a:tc>
                <a:tc>
                  <a:txBody>
                    <a:bodyPr/>
                    <a:lstStyle/>
                    <a:p>
                      <a:pPr algn="r"/>
                      <a:r>
                        <a:rPr lang="sr-Latn-RS" sz="800" dirty="0" smtClean="0"/>
                        <a:t>959,0</a:t>
                      </a:r>
                      <a:endParaRPr lang="sr-Latn-RS" sz="800" dirty="0"/>
                    </a:p>
                  </a:txBody>
                  <a:tcPr anchor="ctr"/>
                </a:tc>
                <a:tc>
                  <a:txBody>
                    <a:bodyPr/>
                    <a:lstStyle/>
                    <a:p>
                      <a:pPr algn="r"/>
                      <a:r>
                        <a:rPr lang="sr-Latn-RS" sz="800" dirty="0" smtClean="0"/>
                        <a:t>180,0</a:t>
                      </a:r>
                      <a:endParaRPr lang="sr-Latn-RS" sz="800" dirty="0"/>
                    </a:p>
                  </a:txBody>
                  <a:tcPr anchor="ctr"/>
                </a:tc>
                <a:tc>
                  <a:txBody>
                    <a:bodyPr/>
                    <a:lstStyle/>
                    <a:p>
                      <a:pPr algn="r"/>
                      <a:r>
                        <a:rPr lang="sr-Latn-RS" sz="800" dirty="0" smtClean="0"/>
                        <a:t>31,0</a:t>
                      </a:r>
                      <a:endParaRPr lang="sr-Latn-RS" sz="800" dirty="0"/>
                    </a:p>
                  </a:txBody>
                  <a:tcPr anchor="ctr"/>
                </a:tc>
                <a:tc>
                  <a:txBody>
                    <a:bodyPr/>
                    <a:lstStyle/>
                    <a:p>
                      <a:pPr algn="r"/>
                      <a:r>
                        <a:rPr lang="sr-Latn-RS" sz="800" dirty="0" smtClean="0"/>
                        <a:t>32,0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1.603,0</a:t>
                      </a:r>
                      <a:endParaRPr lang="sr-Latn-RS" sz="800" b="1" dirty="0"/>
                    </a:p>
                  </a:txBody>
                  <a:tcPr anchor="ctr"/>
                </a:tc>
                <a:extLst>
                  <a:ext uri="{0D108BD9-81ED-4DB2-BD59-A6C34878D82A}">
                    <a16:rowId xmlns:a16="http://schemas.microsoft.com/office/drawing/2014/main" val="10002"/>
                  </a:ext>
                </a:extLst>
              </a:tr>
              <a:tr h="370840">
                <a:tc vMerge="1">
                  <a:txBody>
                    <a:bodyPr/>
                    <a:lstStyle/>
                    <a:p>
                      <a:endParaRPr lang="sr-Latn-RS" sz="800" dirty="0"/>
                    </a:p>
                  </a:txBody>
                  <a:tcPr anchor="ctr"/>
                </a:tc>
                <a:tc>
                  <a:txBody>
                    <a:bodyPr/>
                    <a:lstStyle/>
                    <a:p>
                      <a:r>
                        <a:rPr lang="sr-Latn-RS" sz="800" dirty="0" err="1" smtClean="0"/>
                        <a:t>GWh</a:t>
                      </a:r>
                      <a:endParaRPr lang="sr-Latn-RS" sz="800" dirty="0"/>
                    </a:p>
                  </a:txBody>
                  <a:tcPr anchor="ctr"/>
                </a:tc>
                <a:tc>
                  <a:txBody>
                    <a:bodyPr/>
                    <a:lstStyle/>
                    <a:p>
                      <a:pPr algn="r"/>
                      <a:r>
                        <a:rPr lang="sr-Latn-RS" sz="800" dirty="0" smtClean="0"/>
                        <a:t>276,6</a:t>
                      </a:r>
                      <a:endParaRPr lang="sr-Latn-RS" sz="800" dirty="0"/>
                    </a:p>
                  </a:txBody>
                  <a:tcPr anchor="ctr"/>
                </a:tc>
                <a:tc>
                  <a:txBody>
                    <a:bodyPr/>
                    <a:lstStyle/>
                    <a:p>
                      <a:pPr algn="r"/>
                      <a:r>
                        <a:rPr lang="sr-Latn-RS" sz="800" dirty="0" smtClean="0"/>
                        <a:t>5,0</a:t>
                      </a:r>
                      <a:endParaRPr lang="sr-Latn-RS" sz="800" dirty="0"/>
                    </a:p>
                  </a:txBody>
                  <a:tcPr anchor="ctr"/>
                </a:tc>
                <a:tc>
                  <a:txBody>
                    <a:bodyPr/>
                    <a:lstStyle/>
                    <a:p>
                      <a:pPr algn="r"/>
                      <a:r>
                        <a:rPr lang="sr-Latn-RS" sz="800" dirty="0" smtClean="0"/>
                        <a:t>389,0</a:t>
                      </a:r>
                      <a:endParaRPr lang="sr-Latn-RS" sz="800" dirty="0"/>
                    </a:p>
                  </a:txBody>
                  <a:tcPr anchor="ctr"/>
                </a:tc>
                <a:tc>
                  <a:txBody>
                    <a:bodyPr/>
                    <a:lstStyle/>
                    <a:p>
                      <a:pPr algn="r"/>
                      <a:r>
                        <a:rPr lang="sr-Latn-RS" sz="800" dirty="0" smtClean="0"/>
                        <a:t>4.001,0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129,2</a:t>
                      </a:r>
                      <a:endParaRPr lang="sr-Latn-RS" sz="800" dirty="0"/>
                    </a:p>
                  </a:txBody>
                  <a:tcPr anchor="ctr"/>
                </a:tc>
                <a:tc>
                  <a:txBody>
                    <a:bodyPr/>
                    <a:lstStyle/>
                    <a:p>
                      <a:pPr algn="r"/>
                      <a:r>
                        <a:rPr lang="sr-Latn-RS" sz="800" dirty="0" smtClean="0"/>
                        <a:t>134,2</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4.923,0</a:t>
                      </a:r>
                      <a:endParaRPr lang="sr-Latn-RS" sz="800" b="1" dirty="0"/>
                    </a:p>
                  </a:txBody>
                  <a:tcPr anchor="ctr"/>
                </a:tc>
                <a:extLst>
                  <a:ext uri="{0D108BD9-81ED-4DB2-BD59-A6C34878D82A}">
                    <a16:rowId xmlns:a16="http://schemas.microsoft.com/office/drawing/2014/main" val="10003"/>
                  </a:ext>
                </a:extLst>
              </a:tr>
              <a:tr h="370840">
                <a:tc>
                  <a:txBody>
                    <a:bodyPr/>
                    <a:lstStyle/>
                    <a:p>
                      <a:pPr algn="ctr"/>
                      <a:r>
                        <a:rPr lang="sr-Latn-RS" sz="800" b="1" dirty="0" smtClean="0"/>
                        <a:t>2020</a:t>
                      </a:r>
                    </a:p>
                    <a:p>
                      <a:pPr algn="ctr"/>
                      <a:r>
                        <a:rPr lang="sr-Latn-RS" sz="800" b="1" dirty="0" smtClean="0"/>
                        <a:t>(NREAP)</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139,0</a:t>
                      </a:r>
                      <a:endParaRPr lang="sr-Latn-RS" sz="800" dirty="0"/>
                    </a:p>
                  </a:txBody>
                  <a:tcPr anchor="ctr"/>
                </a:tc>
                <a:tc>
                  <a:txBody>
                    <a:bodyPr/>
                    <a:lstStyle/>
                    <a:p>
                      <a:pPr algn="r"/>
                      <a:r>
                        <a:rPr lang="sr-Latn-RS" sz="800" dirty="0" smtClean="0"/>
                        <a:t>106,0</a:t>
                      </a:r>
                      <a:endParaRPr lang="sr-Latn-RS" sz="800" dirty="0"/>
                    </a:p>
                  </a:txBody>
                  <a:tcPr anchor="ctr"/>
                </a:tc>
                <a:tc>
                  <a:txBody>
                    <a:bodyPr/>
                    <a:lstStyle/>
                    <a:p>
                      <a:pPr algn="r"/>
                      <a:r>
                        <a:rPr lang="sr-Latn-RS" sz="800" dirty="0" smtClean="0"/>
                        <a:t>177,0</a:t>
                      </a:r>
                      <a:endParaRPr lang="sr-Latn-RS" sz="800" dirty="0"/>
                    </a:p>
                  </a:txBody>
                  <a:tcPr anchor="ctr"/>
                </a:tc>
                <a:tc>
                  <a:txBody>
                    <a:bodyPr/>
                    <a:lstStyle/>
                    <a:p>
                      <a:pPr algn="r"/>
                      <a:r>
                        <a:rPr lang="sr-Latn-RS" sz="800" dirty="0" smtClean="0"/>
                        <a:t>1.176,0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34,0</a:t>
                      </a:r>
                      <a:endParaRPr lang="sr-Latn-RS" sz="800" dirty="0"/>
                    </a:p>
                  </a:txBody>
                  <a:tcPr anchor="ctr"/>
                </a:tc>
                <a:tc>
                  <a:txBody>
                    <a:bodyPr/>
                    <a:lstStyle/>
                    <a:p>
                      <a:pPr algn="r"/>
                      <a:r>
                        <a:rPr lang="sr-Latn-RS" sz="800" dirty="0" smtClean="0"/>
                        <a:t>61,0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1.695,0</a:t>
                      </a:r>
                      <a:endParaRPr lang="sr-Latn-RS" sz="800" b="1" dirty="0"/>
                    </a:p>
                  </a:txBody>
                  <a:tcPr anchor="ctr"/>
                </a:tc>
                <a:extLst>
                  <a:ext uri="{0D108BD9-81ED-4DB2-BD59-A6C34878D82A}">
                    <a16:rowId xmlns:a16="http://schemas.microsoft.com/office/drawing/2014/main" val="10004"/>
                  </a:ext>
                </a:extLst>
              </a:tr>
            </a:tbl>
          </a:graphicData>
        </a:graphic>
      </p:graphicFrame>
      <p:sp>
        <p:nvSpPr>
          <p:cNvPr id="18" name="TextBox 17"/>
          <p:cNvSpPr txBox="1"/>
          <p:nvPr/>
        </p:nvSpPr>
        <p:spPr>
          <a:xfrm>
            <a:off x="363339" y="6388180"/>
            <a:ext cx="335757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sp>
        <p:nvSpPr>
          <p:cNvPr id="19" name="TextBox 18"/>
          <p:cNvSpPr txBox="1"/>
          <p:nvPr/>
        </p:nvSpPr>
        <p:spPr>
          <a:xfrm>
            <a:off x="363339" y="1101002"/>
            <a:ext cx="4198270" cy="507831"/>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Slovenija poseduje značajan neiskorišćen hidro potencijal (Sava, Drava i </a:t>
            </a:r>
            <a:r>
              <a:rPr lang="sr-Latn-CS" sz="1100" b="1" i="1" dirty="0" err="1" smtClean="0">
                <a:solidFill>
                  <a:srgbClr val="009A44"/>
                </a:solidFill>
              </a:rPr>
              <a:t>Soča</a:t>
            </a:r>
            <a:r>
              <a:rPr lang="sr-Latn-CS" sz="1100" b="1" i="1" dirty="0" smtClean="0">
                <a:solidFill>
                  <a:srgbClr val="009A44"/>
                </a:solidFill>
              </a:rPr>
              <a:t>). Potencijal za solarne elektrane je 0,06 GW a za </a:t>
            </a:r>
            <a:r>
              <a:rPr lang="sr-Latn-CS" sz="1100" b="1" i="1" dirty="0" err="1" smtClean="0">
                <a:solidFill>
                  <a:srgbClr val="009A44"/>
                </a:solidFill>
              </a:rPr>
              <a:t>vetroelektrane</a:t>
            </a:r>
            <a:r>
              <a:rPr lang="sr-Latn-CS" sz="1100" b="1" i="1" dirty="0" smtClean="0">
                <a:solidFill>
                  <a:srgbClr val="009A44"/>
                </a:solidFill>
              </a:rPr>
              <a:t> 0,5 GW. </a:t>
            </a:r>
            <a:endParaRPr lang="en-US" sz="1100" b="1" i="1" dirty="0" smtClean="0">
              <a:solidFill>
                <a:srgbClr val="009A44"/>
              </a:solidFill>
            </a:endParaRPr>
          </a:p>
        </p:txBody>
      </p:sp>
      <p:sp>
        <p:nvSpPr>
          <p:cNvPr id="21" name="TextBox 20"/>
          <p:cNvSpPr txBox="1"/>
          <p:nvPr/>
        </p:nvSpPr>
        <p:spPr>
          <a:xfrm>
            <a:off x="376237" y="2884210"/>
            <a:ext cx="8298286" cy="1574790"/>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chemeClr val="accent3">
                    <a:lumMod val="50000"/>
                  </a:schemeClr>
                </a:solidFill>
              </a:rPr>
              <a:t>Investicioni okvir:</a:t>
            </a:r>
          </a:p>
          <a:p>
            <a:pPr>
              <a:spcBef>
                <a:spcPts val="200"/>
              </a:spcBef>
              <a:buSzPct val="100000"/>
            </a:pPr>
            <a:r>
              <a:rPr lang="sr-Latn-RS" sz="1100" b="1" i="1" dirty="0" smtClean="0">
                <a:solidFill>
                  <a:schemeClr val="accent3">
                    <a:lumMod val="50000"/>
                  </a:schemeClr>
                </a:solidFill>
              </a:rPr>
              <a:t>Podsticajne šeme u obliku FIT (</a:t>
            </a:r>
            <a:r>
              <a:rPr lang="sr-Latn-RS" sz="1100" b="1" i="1" dirty="0" err="1" smtClean="0">
                <a:solidFill>
                  <a:schemeClr val="accent3">
                    <a:lumMod val="50000"/>
                  </a:schemeClr>
                </a:solidFill>
              </a:rPr>
              <a:t>Feed</a:t>
            </a:r>
            <a:r>
              <a:rPr lang="sr-Latn-RS" sz="1100" b="1" i="1" dirty="0" smtClean="0">
                <a:solidFill>
                  <a:schemeClr val="accent3">
                    <a:lumMod val="50000"/>
                  </a:schemeClr>
                </a:solidFill>
              </a:rPr>
              <a:t> in tarifa) su uvedene 2009. godine, sa periodom podsticaja od 15 godina. To je dovelo do značajne izgradnje solarnih elektrana u periodu do 2012. godine, što je iscrpelo fond za OIE, pa je rezultovalo smanjenjem FIT sa 400 €/</a:t>
            </a:r>
            <a:r>
              <a:rPr lang="sr-Latn-RS" sz="1100" b="1" i="1" dirty="0" err="1" smtClean="0">
                <a:solidFill>
                  <a:schemeClr val="accent3">
                    <a:lumMod val="50000"/>
                  </a:schemeClr>
                </a:solidFill>
              </a:rPr>
              <a:t>MWh</a:t>
            </a:r>
            <a:r>
              <a:rPr lang="sr-Latn-RS" sz="1100" b="1" i="1" dirty="0" smtClean="0">
                <a:solidFill>
                  <a:schemeClr val="accent3">
                    <a:lumMod val="50000"/>
                  </a:schemeClr>
                </a:solidFill>
              </a:rPr>
              <a:t> na ispod 150 €/</a:t>
            </a:r>
            <a:r>
              <a:rPr lang="sr-Latn-RS" sz="1100" b="1" i="1" dirty="0" err="1" smtClean="0">
                <a:solidFill>
                  <a:schemeClr val="accent3">
                    <a:lumMod val="50000"/>
                  </a:schemeClr>
                </a:solidFill>
              </a:rPr>
              <a:t>MWh</a:t>
            </a:r>
            <a:r>
              <a:rPr lang="sr-Latn-RS" sz="1100" b="1" i="1" dirty="0" smtClean="0">
                <a:solidFill>
                  <a:schemeClr val="accent3">
                    <a:lumMod val="50000"/>
                  </a:schemeClr>
                </a:solidFill>
              </a:rPr>
              <a:t> 2013. godine. Za elektrane koje su manje od 1 MW, proizvođač može jednom godišnje da bira između FIT ili FIP (</a:t>
            </a:r>
            <a:r>
              <a:rPr lang="sr-Latn-RS" sz="1100" b="1" i="1" dirty="0" err="1" smtClean="0">
                <a:solidFill>
                  <a:schemeClr val="accent3">
                    <a:lumMod val="50000"/>
                  </a:schemeClr>
                </a:solidFill>
              </a:rPr>
              <a:t>Feed</a:t>
            </a:r>
            <a:r>
              <a:rPr lang="sr-Latn-RS" sz="1100" b="1" i="1" dirty="0" smtClean="0">
                <a:solidFill>
                  <a:schemeClr val="accent3">
                    <a:lumMod val="50000"/>
                  </a:schemeClr>
                </a:solidFill>
              </a:rPr>
              <a:t> in premija) koja se dodaje na tržišnu cenu po kojoj je energiju prodao na tržištu. Elektrane između 1 MW i 125 MW (200 MW za CHP) mogu da koriste samo FIP.</a:t>
            </a:r>
          </a:p>
          <a:p>
            <a:pPr>
              <a:spcBef>
                <a:spcPts val="200"/>
              </a:spcBef>
              <a:buSzPct val="100000"/>
            </a:pPr>
            <a:r>
              <a:rPr lang="sr-Latn-RS" sz="1100" b="1" i="1" dirty="0" smtClean="0">
                <a:solidFill>
                  <a:schemeClr val="accent3">
                    <a:lumMod val="50000"/>
                  </a:schemeClr>
                </a:solidFill>
              </a:rPr>
              <a:t>Od 2016. godine uvedena je i merna šema koju mogu da koriste korisnici sa elektranama do 11 </a:t>
            </a:r>
            <a:r>
              <a:rPr lang="sr-Latn-RS" sz="1100" b="1" i="1" dirty="0" err="1" smtClean="0">
                <a:solidFill>
                  <a:schemeClr val="accent3">
                    <a:lumMod val="50000"/>
                  </a:schemeClr>
                </a:solidFill>
              </a:rPr>
              <a:t>kW</a:t>
            </a:r>
            <a:r>
              <a:rPr lang="sr-Latn-RS" sz="1100" b="1" i="1" dirty="0" smtClean="0">
                <a:solidFill>
                  <a:schemeClr val="accent3">
                    <a:lumMod val="50000"/>
                  </a:schemeClr>
                </a:solidFill>
              </a:rPr>
              <a:t>, pri čemu se kontroliše broj ugrađenih jedinica. </a:t>
            </a:r>
            <a:endParaRPr lang="en-US" sz="1100" b="1" i="1" dirty="0" smtClean="0">
              <a:solidFill>
                <a:schemeClr val="accent3">
                  <a:lumMod val="50000"/>
                </a:schemeClr>
              </a:solidFill>
            </a:endParaRPr>
          </a:p>
        </p:txBody>
      </p:sp>
      <p:pic>
        <p:nvPicPr>
          <p:cNvPr id="4" name="Picture 3"/>
          <p:cNvPicPr>
            <a:picLocks noChangeAspect="1"/>
          </p:cNvPicPr>
          <p:nvPr/>
        </p:nvPicPr>
        <p:blipFill>
          <a:blip r:embed="rId3"/>
          <a:stretch>
            <a:fillRect/>
          </a:stretch>
        </p:blipFill>
        <p:spPr>
          <a:xfrm>
            <a:off x="7458970" y="317499"/>
            <a:ext cx="1247452" cy="62372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608370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76238" y="317499"/>
            <a:ext cx="8330184" cy="368486"/>
          </a:xfrm>
          <a:prstGeom prst="rect">
            <a:avLst/>
          </a:prstGeom>
        </p:spPr>
        <p:txBody>
          <a:bodyPr vert="horz" lIns="0" tIns="0" rIns="0" bIns="0" rtlCol="0" anchor="t" anchorCtr="0">
            <a:noAutofit/>
          </a:bodyPr>
          <a:lstStyle>
            <a:lvl1pPr>
              <a:spcBef>
                <a:spcPct val="0"/>
              </a:spcBef>
              <a:buNone/>
              <a:defRPr b="1">
                <a:latin typeface="+mj-lt"/>
                <a:ea typeface="+mj-ea"/>
                <a:cs typeface="+mj-cs"/>
              </a:defRPr>
            </a:lvl1pPr>
          </a:lstStyle>
          <a:p>
            <a:r>
              <a:rPr lang="sr-Latn-CS" dirty="0" smtClean="0"/>
              <a:t>Hrvatska – status i perspektive</a:t>
            </a:r>
            <a:endParaRPr lang="nl-NL" dirty="0"/>
          </a:p>
        </p:txBody>
      </p:sp>
      <p:sp>
        <p:nvSpPr>
          <p:cNvPr id="53" name="TextBox 52"/>
          <p:cNvSpPr txBox="1"/>
          <p:nvPr/>
        </p:nvSpPr>
        <p:spPr>
          <a:xfrm>
            <a:off x="363339" y="1689155"/>
            <a:ext cx="3921369" cy="1184940"/>
          </a:xfrm>
          <a:prstGeom prst="rect">
            <a:avLst/>
          </a:prstGeom>
          <a:noFill/>
        </p:spPr>
        <p:txBody>
          <a:bodyPr vert="horz" wrap="square" lIns="0" tIns="0" rIns="0" bIns="0" rtlCol="0">
            <a:spAutoFit/>
          </a:bodyPr>
          <a:lstStyle/>
          <a:p>
            <a:pPr marL="171450" indent="-171450">
              <a:spcBef>
                <a:spcPts val="200"/>
              </a:spcBef>
              <a:buSzPct val="100000"/>
              <a:buFont typeface="Arial" panose="020B0604020202020204" pitchFamily="34" charset="0"/>
              <a:buChar char="•"/>
            </a:pPr>
            <a:r>
              <a:rPr lang="sr-Latn-CS" sz="1100" b="1" i="1" dirty="0" smtClean="0"/>
              <a:t>Razvoj projekata solarnih elektrana (FIT) je obustavljen pri dostignutih 52 MW, tako da se od velikog broja planiranih projekata odustalo. Solarne elektrane za sopstvenu potrošnju u industriji se i dalje razvijaju jer je podsticaj 40% od investicije, pa je period otplate manji od 8 godina.</a:t>
            </a:r>
          </a:p>
        </p:txBody>
      </p:sp>
      <p:sp>
        <p:nvSpPr>
          <p:cNvPr id="58" name="Tagline"/>
          <p:cNvSpPr txBox="1"/>
          <p:nvPr/>
        </p:nvSpPr>
        <p:spPr>
          <a:xfrm>
            <a:off x="376238" y="657626"/>
            <a:ext cx="5712834" cy="215444"/>
          </a:xfrm>
          <a:prstGeom prst="rect">
            <a:avLst/>
          </a:prstGeom>
          <a:noFill/>
        </p:spPr>
        <p:txBody>
          <a:bodyPr vert="horz" wrap="square" lIns="0" tIns="0" rIns="0" bIns="0" rtlCol="0">
            <a:spAutoFit/>
          </a:bodyPr>
          <a:lstStyle/>
          <a:p>
            <a:pPr>
              <a:spcBef>
                <a:spcPts val="400"/>
              </a:spcBef>
              <a:spcAft>
                <a:spcPct val="0"/>
              </a:spcAft>
              <a:buSzPct val="100000"/>
            </a:pPr>
            <a:r>
              <a:rPr lang="sr-Latn-CS" sz="1400" i="1" dirty="0" smtClean="0"/>
              <a:t>Učešće obnovljivih izvora veće od ciljanih 20% za 2020. godinu</a:t>
            </a:r>
            <a:endParaRPr lang="en-US" sz="1400" b="1" i="1" dirty="0" smtClean="0"/>
          </a:p>
        </p:txBody>
      </p:sp>
      <p:graphicFrame>
        <p:nvGraphicFramePr>
          <p:cNvPr id="2" name="Table 1"/>
          <p:cNvGraphicFramePr>
            <a:graphicFrameLocks noGrp="1"/>
          </p:cNvGraphicFramePr>
          <p:nvPr>
            <p:extLst>
              <p:ext uri="{D42A27DB-BD31-4B8C-83A1-F6EECF244321}">
                <p14:modId xmlns:p14="http://schemas.microsoft.com/office/powerpoint/2010/main" val="1912116268"/>
              </p:ext>
            </p:extLst>
          </p:nvPr>
        </p:nvGraphicFramePr>
        <p:xfrm>
          <a:off x="4655607" y="1131377"/>
          <a:ext cx="4050815" cy="1188720"/>
        </p:xfrm>
        <a:graphic>
          <a:graphicData uri="http://schemas.openxmlformats.org/drawingml/2006/table">
            <a:tbl>
              <a:tblPr firstRow="1" bandRow="1">
                <a:tableStyleId>{5C22544A-7EE6-4342-B048-85BDC9FD1C3A}</a:tableStyleId>
              </a:tblPr>
              <a:tblGrid>
                <a:gridCol w="1887311">
                  <a:extLst>
                    <a:ext uri="{9D8B030D-6E8A-4147-A177-3AD203B41FA5}">
                      <a16:colId xmlns:a16="http://schemas.microsoft.com/office/drawing/2014/main" val="20000"/>
                    </a:ext>
                  </a:extLst>
                </a:gridCol>
                <a:gridCol w="658657">
                  <a:extLst>
                    <a:ext uri="{9D8B030D-6E8A-4147-A177-3AD203B41FA5}">
                      <a16:colId xmlns:a16="http://schemas.microsoft.com/office/drawing/2014/main" val="20001"/>
                    </a:ext>
                  </a:extLst>
                </a:gridCol>
                <a:gridCol w="690113">
                  <a:extLst>
                    <a:ext uri="{9D8B030D-6E8A-4147-A177-3AD203B41FA5}">
                      <a16:colId xmlns:a16="http://schemas.microsoft.com/office/drawing/2014/main" val="20002"/>
                    </a:ext>
                  </a:extLst>
                </a:gridCol>
                <a:gridCol w="814734">
                  <a:extLst>
                    <a:ext uri="{9D8B030D-6E8A-4147-A177-3AD203B41FA5}">
                      <a16:colId xmlns:a16="http://schemas.microsoft.com/office/drawing/2014/main" val="20003"/>
                    </a:ext>
                  </a:extLst>
                </a:gridCol>
              </a:tblGrid>
              <a:tr h="379175">
                <a:tc>
                  <a:txBody>
                    <a:bodyPr/>
                    <a:lstStyle/>
                    <a:p>
                      <a:r>
                        <a:rPr lang="sr-Latn-RS" sz="1000" dirty="0" smtClean="0"/>
                        <a:t>Učešće OIE izraženo</a:t>
                      </a:r>
                      <a:r>
                        <a:rPr lang="sr-Latn-RS" sz="1000" baseline="0" dirty="0" smtClean="0"/>
                        <a:t> u procentima od</a:t>
                      </a:r>
                      <a:endParaRPr lang="sr-Latn-RS" sz="1000" dirty="0"/>
                    </a:p>
                  </a:txBody>
                  <a:tcPr anchor="ctr"/>
                </a:tc>
                <a:tc>
                  <a:txBody>
                    <a:bodyPr/>
                    <a:lstStyle/>
                    <a:p>
                      <a:pPr algn="ctr"/>
                      <a:r>
                        <a:rPr lang="sr-Latn-RS" sz="1000" dirty="0" smtClean="0"/>
                        <a:t>2009</a:t>
                      </a:r>
                      <a:endParaRPr lang="sr-Latn-RS" sz="1000" dirty="0"/>
                    </a:p>
                  </a:txBody>
                  <a:tcPr anchor="ctr"/>
                </a:tc>
                <a:tc>
                  <a:txBody>
                    <a:bodyPr/>
                    <a:lstStyle/>
                    <a:p>
                      <a:pPr algn="ctr"/>
                      <a:r>
                        <a:rPr lang="sr-Latn-RS" sz="1000" dirty="0" smtClean="0"/>
                        <a:t>2014</a:t>
                      </a:r>
                      <a:endParaRPr lang="sr-Latn-RS" sz="1000" dirty="0"/>
                    </a:p>
                  </a:txBody>
                  <a:tcPr anchor="ctr"/>
                </a:tc>
                <a:tc>
                  <a:txBody>
                    <a:bodyPr/>
                    <a:lstStyle/>
                    <a:p>
                      <a:pPr algn="ctr"/>
                      <a:r>
                        <a:rPr lang="sr-Latn-RS" sz="1000" dirty="0" smtClean="0"/>
                        <a:t>2020 (NREAP)</a:t>
                      </a:r>
                      <a:endParaRPr lang="sr-Latn-RS" sz="1000" dirty="0"/>
                    </a:p>
                  </a:txBody>
                  <a:tcPr anchor="ctr"/>
                </a:tc>
                <a:extLst>
                  <a:ext uri="{0D108BD9-81ED-4DB2-BD59-A6C34878D82A}">
                    <a16:rowId xmlns:a16="http://schemas.microsoft.com/office/drawing/2014/main" val="10000"/>
                  </a:ext>
                </a:extLst>
              </a:tr>
              <a:tr h="233338">
                <a:tc>
                  <a:txBody>
                    <a:bodyPr/>
                    <a:lstStyle/>
                    <a:p>
                      <a:r>
                        <a:rPr lang="sr-Latn-RS" sz="1000" dirty="0" smtClean="0"/>
                        <a:t>Ukupne potrošnje energije</a:t>
                      </a:r>
                      <a:endParaRPr lang="sr-Latn-RS" sz="1000" dirty="0"/>
                    </a:p>
                  </a:txBody>
                  <a:tcPr anchor="ctr"/>
                </a:tc>
                <a:tc>
                  <a:txBody>
                    <a:bodyPr/>
                    <a:lstStyle/>
                    <a:p>
                      <a:pPr algn="r"/>
                      <a:r>
                        <a:rPr lang="sr-Latn-RS" sz="1000" dirty="0" smtClean="0"/>
                        <a:t>12,8</a:t>
                      </a:r>
                      <a:endParaRPr lang="sr-Latn-RS" sz="1000" dirty="0"/>
                    </a:p>
                  </a:txBody>
                  <a:tcPr anchor="ctr"/>
                </a:tc>
                <a:tc>
                  <a:txBody>
                    <a:bodyPr/>
                    <a:lstStyle/>
                    <a:p>
                      <a:pPr algn="r"/>
                      <a:r>
                        <a:rPr lang="sr-Latn-RS" sz="1000" dirty="0" smtClean="0"/>
                        <a:t>27,9</a:t>
                      </a:r>
                      <a:endParaRPr lang="sr-Latn-RS" sz="1000" dirty="0"/>
                    </a:p>
                  </a:txBody>
                  <a:tcPr anchor="ctr"/>
                </a:tc>
                <a:tc>
                  <a:txBody>
                    <a:bodyPr/>
                    <a:lstStyle/>
                    <a:p>
                      <a:pPr algn="r"/>
                      <a:r>
                        <a:rPr lang="sr-Latn-RS" sz="1000" dirty="0" smtClean="0"/>
                        <a:t>20</a:t>
                      </a:r>
                      <a:endParaRPr lang="sr-Latn-RS" sz="1000" dirty="0"/>
                    </a:p>
                  </a:txBody>
                  <a:tcPr anchor="ctr"/>
                </a:tc>
                <a:extLst>
                  <a:ext uri="{0D108BD9-81ED-4DB2-BD59-A6C34878D82A}">
                    <a16:rowId xmlns:a16="http://schemas.microsoft.com/office/drawing/2014/main" val="10001"/>
                  </a:ext>
                </a:extLst>
              </a:tr>
              <a:tr h="307441">
                <a:tc>
                  <a:txBody>
                    <a:bodyPr/>
                    <a:lstStyle/>
                    <a:p>
                      <a:r>
                        <a:rPr lang="sr-Latn-RS" sz="1000" dirty="0" smtClean="0"/>
                        <a:t>Ukupne potrošnje električne energije</a:t>
                      </a:r>
                      <a:endParaRPr lang="sr-Latn-RS" sz="1000" dirty="0"/>
                    </a:p>
                  </a:txBody>
                  <a:tcPr anchor="ctr"/>
                </a:tc>
                <a:tc>
                  <a:txBody>
                    <a:bodyPr/>
                    <a:lstStyle/>
                    <a:p>
                      <a:pPr algn="r"/>
                      <a:r>
                        <a:rPr lang="sr-Latn-RS" sz="1000" dirty="0" smtClean="0"/>
                        <a:t>33,3</a:t>
                      </a:r>
                      <a:endParaRPr lang="sr-Latn-RS" sz="1000" dirty="0"/>
                    </a:p>
                  </a:txBody>
                  <a:tcPr anchor="ctr"/>
                </a:tc>
                <a:tc>
                  <a:txBody>
                    <a:bodyPr/>
                    <a:lstStyle/>
                    <a:p>
                      <a:pPr algn="r"/>
                      <a:r>
                        <a:rPr lang="sr-Latn-RS" sz="1000" dirty="0" smtClean="0"/>
                        <a:t>45,3</a:t>
                      </a:r>
                      <a:endParaRPr lang="sr-Latn-RS" sz="1000" dirty="0"/>
                    </a:p>
                  </a:txBody>
                  <a:tcPr anchor="ctr"/>
                </a:tc>
                <a:tc>
                  <a:txBody>
                    <a:bodyPr/>
                    <a:lstStyle/>
                    <a:p>
                      <a:pPr algn="r"/>
                      <a:r>
                        <a:rPr lang="sr-Latn-RS" sz="1000" dirty="0" smtClean="0"/>
                        <a:t>39</a:t>
                      </a:r>
                      <a:endParaRPr lang="sr-Latn-RS" sz="1000" dirty="0"/>
                    </a:p>
                  </a:txBody>
                  <a:tcPr anchor="ctr"/>
                </a:tc>
                <a:extLst>
                  <a:ext uri="{0D108BD9-81ED-4DB2-BD59-A6C34878D82A}">
                    <a16:rowId xmlns:a16="http://schemas.microsoft.com/office/drawing/2014/main" val="10002"/>
                  </a:ext>
                </a:extLst>
              </a:tr>
            </a:tbl>
          </a:graphicData>
        </a:graphic>
      </p:graphicFrame>
      <p:sp>
        <p:nvSpPr>
          <p:cNvPr id="16" name="TextBox 15"/>
          <p:cNvSpPr txBox="1"/>
          <p:nvPr/>
        </p:nvSpPr>
        <p:spPr>
          <a:xfrm>
            <a:off x="4654879" y="2344598"/>
            <a:ext cx="3357577"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6032176"/>
              </p:ext>
            </p:extLst>
          </p:nvPr>
        </p:nvGraphicFramePr>
        <p:xfrm>
          <a:off x="376238" y="4510333"/>
          <a:ext cx="8307236" cy="1854200"/>
        </p:xfrm>
        <a:graphic>
          <a:graphicData uri="http://schemas.openxmlformats.org/drawingml/2006/table">
            <a:tbl>
              <a:tblPr firstRow="1" bandRow="1">
                <a:tableStyleId>{5C22544A-7EE6-4342-B048-85BDC9FD1C3A}</a:tableStyleId>
              </a:tblPr>
              <a:tblGrid>
                <a:gridCol w="712330">
                  <a:extLst>
                    <a:ext uri="{9D8B030D-6E8A-4147-A177-3AD203B41FA5}">
                      <a16:colId xmlns:a16="http://schemas.microsoft.com/office/drawing/2014/main" val="20000"/>
                    </a:ext>
                  </a:extLst>
                </a:gridCol>
                <a:gridCol w="427397">
                  <a:extLst>
                    <a:ext uri="{9D8B030D-6E8A-4147-A177-3AD203B41FA5}">
                      <a16:colId xmlns:a16="http://schemas.microsoft.com/office/drawing/2014/main" val="20001"/>
                    </a:ext>
                  </a:extLst>
                </a:gridCol>
                <a:gridCol w="654597">
                  <a:extLst>
                    <a:ext uri="{9D8B030D-6E8A-4147-A177-3AD203B41FA5}">
                      <a16:colId xmlns:a16="http://schemas.microsoft.com/office/drawing/2014/main" val="20002"/>
                    </a:ext>
                  </a:extLst>
                </a:gridCol>
                <a:gridCol w="654597">
                  <a:extLst>
                    <a:ext uri="{9D8B030D-6E8A-4147-A177-3AD203B41FA5}">
                      <a16:colId xmlns:a16="http://schemas.microsoft.com/office/drawing/2014/main" val="20003"/>
                    </a:ext>
                  </a:extLst>
                </a:gridCol>
                <a:gridCol w="654597">
                  <a:extLst>
                    <a:ext uri="{9D8B030D-6E8A-4147-A177-3AD203B41FA5}">
                      <a16:colId xmlns:a16="http://schemas.microsoft.com/office/drawing/2014/main" val="20004"/>
                    </a:ext>
                  </a:extLst>
                </a:gridCol>
                <a:gridCol w="654597">
                  <a:extLst>
                    <a:ext uri="{9D8B030D-6E8A-4147-A177-3AD203B41FA5}">
                      <a16:colId xmlns:a16="http://schemas.microsoft.com/office/drawing/2014/main" val="20005"/>
                    </a:ext>
                  </a:extLst>
                </a:gridCol>
                <a:gridCol w="654597">
                  <a:extLst>
                    <a:ext uri="{9D8B030D-6E8A-4147-A177-3AD203B41FA5}">
                      <a16:colId xmlns:a16="http://schemas.microsoft.com/office/drawing/2014/main" val="20006"/>
                    </a:ext>
                  </a:extLst>
                </a:gridCol>
                <a:gridCol w="654597">
                  <a:extLst>
                    <a:ext uri="{9D8B030D-6E8A-4147-A177-3AD203B41FA5}">
                      <a16:colId xmlns:a16="http://schemas.microsoft.com/office/drawing/2014/main" val="20007"/>
                    </a:ext>
                  </a:extLst>
                </a:gridCol>
                <a:gridCol w="654597">
                  <a:extLst>
                    <a:ext uri="{9D8B030D-6E8A-4147-A177-3AD203B41FA5}">
                      <a16:colId xmlns:a16="http://schemas.microsoft.com/office/drawing/2014/main" val="20008"/>
                    </a:ext>
                  </a:extLst>
                </a:gridCol>
                <a:gridCol w="654597">
                  <a:extLst>
                    <a:ext uri="{9D8B030D-6E8A-4147-A177-3AD203B41FA5}">
                      <a16:colId xmlns:a16="http://schemas.microsoft.com/office/drawing/2014/main" val="20009"/>
                    </a:ext>
                  </a:extLst>
                </a:gridCol>
                <a:gridCol w="654597">
                  <a:extLst>
                    <a:ext uri="{9D8B030D-6E8A-4147-A177-3AD203B41FA5}">
                      <a16:colId xmlns:a16="http://schemas.microsoft.com/office/drawing/2014/main" val="20010"/>
                    </a:ext>
                  </a:extLst>
                </a:gridCol>
                <a:gridCol w="1276136">
                  <a:extLst>
                    <a:ext uri="{9D8B030D-6E8A-4147-A177-3AD203B41FA5}">
                      <a16:colId xmlns:a16="http://schemas.microsoft.com/office/drawing/2014/main" val="20011"/>
                    </a:ext>
                  </a:extLst>
                </a:gridCol>
              </a:tblGrid>
              <a:tr h="370840">
                <a:tc gridSpan="2">
                  <a:txBody>
                    <a:bodyPr/>
                    <a:lstStyle/>
                    <a:p>
                      <a:pPr algn="ctr"/>
                      <a:r>
                        <a:rPr lang="sr-Latn-RS" sz="800" dirty="0" smtClean="0"/>
                        <a:t>Vrsta</a:t>
                      </a:r>
                      <a:r>
                        <a:rPr lang="sr-Latn-RS" sz="800" baseline="0" dirty="0" smtClean="0"/>
                        <a:t> OIE</a:t>
                      </a:r>
                      <a:endParaRPr lang="sr-Latn-RS" sz="800" dirty="0"/>
                    </a:p>
                  </a:txBody>
                  <a:tcPr anchor="ctr"/>
                </a:tc>
                <a:tc hMerge="1">
                  <a:txBody>
                    <a:bodyPr/>
                    <a:lstStyle/>
                    <a:p>
                      <a:endParaRPr lang="sr-Latn-RS"/>
                    </a:p>
                  </a:txBody>
                  <a:tcPr/>
                </a:tc>
                <a:tc>
                  <a:txBody>
                    <a:bodyPr/>
                    <a:lstStyle/>
                    <a:p>
                      <a:pPr algn="ctr"/>
                      <a:r>
                        <a:rPr lang="sr-Latn-RS" sz="800" b="0" dirty="0" smtClean="0"/>
                        <a:t>Solar PV</a:t>
                      </a:r>
                      <a:endParaRPr lang="sr-Latn-RS" sz="800" b="0" dirty="0"/>
                    </a:p>
                  </a:txBody>
                  <a:tcPr anchor="ctr"/>
                </a:tc>
                <a:tc>
                  <a:txBody>
                    <a:bodyPr/>
                    <a:lstStyle/>
                    <a:p>
                      <a:pPr algn="ctr"/>
                      <a:r>
                        <a:rPr lang="sr-Latn-RS" sz="800" b="0" dirty="0" smtClean="0"/>
                        <a:t>Vetar</a:t>
                      </a:r>
                      <a:endParaRPr lang="sr-Latn-RS" sz="800" b="0" dirty="0"/>
                    </a:p>
                  </a:txBody>
                  <a:tcPr anchor="ctr"/>
                </a:tc>
                <a:tc>
                  <a:txBody>
                    <a:bodyPr/>
                    <a:lstStyle/>
                    <a:p>
                      <a:pPr algn="ctr"/>
                      <a:r>
                        <a:rPr lang="sr-Latn-RS" sz="800" b="0" dirty="0" smtClean="0"/>
                        <a:t>Hidro</a:t>
                      </a:r>
                    </a:p>
                    <a:p>
                      <a:pPr algn="ctr"/>
                      <a:r>
                        <a:rPr lang="sr-Latn-RS" sz="800" b="0" dirty="0" smtClean="0"/>
                        <a:t>≤10 MW</a:t>
                      </a:r>
                      <a:endParaRPr lang="sr-Latn-RS" sz="800" b="0" dirty="0"/>
                    </a:p>
                  </a:txBody>
                  <a:tcPr anchor="ctr"/>
                </a:tc>
                <a:tc>
                  <a:txBody>
                    <a:bodyPr/>
                    <a:lstStyle/>
                    <a:p>
                      <a:pPr algn="ctr"/>
                      <a:r>
                        <a:rPr lang="sr-Latn-RS" sz="800" b="0" dirty="0" smtClean="0"/>
                        <a:t>Hidro</a:t>
                      </a:r>
                    </a:p>
                    <a:p>
                      <a:pPr algn="ctr"/>
                      <a:r>
                        <a:rPr lang="sr-Latn-RS" sz="800" b="0" dirty="0" smtClean="0"/>
                        <a:t>&gt;10</a:t>
                      </a:r>
                      <a:r>
                        <a:rPr lang="sr-Latn-RS" sz="800" b="0" baseline="0" dirty="0" smtClean="0"/>
                        <a:t> MW</a:t>
                      </a:r>
                      <a:endParaRPr lang="sr-Latn-RS" sz="800" b="0" dirty="0"/>
                    </a:p>
                  </a:txBody>
                  <a:tcPr anchor="ctr"/>
                </a:tc>
                <a:tc>
                  <a:txBody>
                    <a:bodyPr/>
                    <a:lstStyle/>
                    <a:p>
                      <a:pPr algn="ctr"/>
                      <a:r>
                        <a:rPr lang="sr-Latn-RS" sz="800" b="0" dirty="0" smtClean="0"/>
                        <a:t>RHE</a:t>
                      </a:r>
                      <a:endParaRPr lang="sr-Latn-RS" sz="800" b="0" dirty="0"/>
                    </a:p>
                  </a:txBody>
                  <a:tcPr anchor="ctr"/>
                </a:tc>
                <a:tc>
                  <a:txBody>
                    <a:bodyPr/>
                    <a:lstStyle/>
                    <a:p>
                      <a:pPr algn="ctr"/>
                      <a:r>
                        <a:rPr lang="sr-Latn-RS" sz="800" b="0" dirty="0" smtClean="0"/>
                        <a:t>Biomasa</a:t>
                      </a:r>
                      <a:endParaRPr lang="sr-Latn-RS" sz="800" b="0" dirty="0"/>
                    </a:p>
                  </a:txBody>
                  <a:tcPr anchor="ctr"/>
                </a:tc>
                <a:tc>
                  <a:txBody>
                    <a:bodyPr/>
                    <a:lstStyle/>
                    <a:p>
                      <a:pPr algn="ctr"/>
                      <a:r>
                        <a:rPr lang="sr-Latn-RS" sz="800" b="0" dirty="0" smtClean="0"/>
                        <a:t>Biogas</a:t>
                      </a:r>
                      <a:endParaRPr lang="sr-Latn-RS" sz="800" b="0" dirty="0"/>
                    </a:p>
                  </a:txBody>
                  <a:tcPr anchor="ctr"/>
                </a:tc>
                <a:tc>
                  <a:txBody>
                    <a:bodyPr/>
                    <a:lstStyle/>
                    <a:p>
                      <a:pPr algn="ctr"/>
                      <a:r>
                        <a:rPr lang="sr-Latn-RS" sz="800" b="0" dirty="0" smtClean="0"/>
                        <a:t>Otpad</a:t>
                      </a:r>
                      <a:endParaRPr lang="sr-Latn-RS" sz="800" b="0" dirty="0"/>
                    </a:p>
                  </a:txBody>
                  <a:tcPr anchor="ctr"/>
                </a:tc>
                <a:tc>
                  <a:txBody>
                    <a:bodyPr/>
                    <a:lstStyle/>
                    <a:p>
                      <a:pPr algn="ctr"/>
                      <a:r>
                        <a:rPr lang="sr-Latn-RS" sz="800" b="0" dirty="0" smtClean="0"/>
                        <a:t>Geo-termalna</a:t>
                      </a:r>
                      <a:endParaRPr lang="sr-Latn-RS" sz="800" b="0" dirty="0"/>
                    </a:p>
                  </a:txBody>
                  <a:tcPr anchor="ctr"/>
                </a:tc>
                <a:tc>
                  <a:txBody>
                    <a:bodyPr/>
                    <a:lstStyle/>
                    <a:p>
                      <a:pPr algn="ctr"/>
                      <a:r>
                        <a:rPr lang="sr-Latn-RS" sz="800" b="1" dirty="0" smtClean="0"/>
                        <a:t>Ukupno</a:t>
                      </a:r>
                      <a:endParaRPr lang="sr-Latn-RS" sz="800" b="1" dirty="0"/>
                    </a:p>
                  </a:txBody>
                  <a:tcPr anchor="ctr"/>
                </a:tc>
                <a:extLst>
                  <a:ext uri="{0D108BD9-81ED-4DB2-BD59-A6C34878D82A}">
                    <a16:rowId xmlns:a16="http://schemas.microsoft.com/office/drawing/2014/main" val="10000"/>
                  </a:ext>
                </a:extLst>
              </a:tr>
              <a:tr h="370840">
                <a:tc>
                  <a:txBody>
                    <a:bodyPr/>
                    <a:lstStyle/>
                    <a:p>
                      <a:pPr algn="ctr"/>
                      <a:r>
                        <a:rPr lang="sr-Latn-RS" sz="800" b="1" dirty="0" smtClean="0"/>
                        <a:t>2005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6,0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26,7</a:t>
                      </a:r>
                      <a:endParaRPr lang="sr-Latn-RS" sz="800" dirty="0"/>
                    </a:p>
                  </a:txBody>
                  <a:tcPr anchor="ctr"/>
                </a:tc>
                <a:tc>
                  <a:txBody>
                    <a:bodyPr/>
                    <a:lstStyle/>
                    <a:p>
                      <a:pPr algn="r"/>
                      <a:r>
                        <a:rPr lang="sr-Latn-RS" sz="800" dirty="0" smtClean="0"/>
                        <a:t>2.056,0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2,0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2.090,7</a:t>
                      </a:r>
                      <a:endParaRPr lang="sr-Latn-RS" sz="800" b="1" dirty="0"/>
                    </a:p>
                  </a:txBody>
                  <a:tcPr anchor="ctr"/>
                </a:tc>
                <a:extLst>
                  <a:ext uri="{0D108BD9-81ED-4DB2-BD59-A6C34878D82A}">
                    <a16:rowId xmlns:a16="http://schemas.microsoft.com/office/drawing/2014/main" val="10001"/>
                  </a:ext>
                </a:extLst>
              </a:tr>
              <a:tr h="370840">
                <a:tc rowSpan="2">
                  <a:txBody>
                    <a:bodyPr/>
                    <a:lstStyle/>
                    <a:p>
                      <a:pPr algn="ctr"/>
                      <a:r>
                        <a:rPr lang="sr-Latn-RS" sz="800" b="1" dirty="0" smtClean="0"/>
                        <a:t>2015</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44,0</a:t>
                      </a:r>
                      <a:endParaRPr lang="sr-Latn-RS" sz="800" dirty="0"/>
                    </a:p>
                  </a:txBody>
                  <a:tcPr anchor="ctr"/>
                </a:tc>
                <a:tc>
                  <a:txBody>
                    <a:bodyPr/>
                    <a:lstStyle/>
                    <a:p>
                      <a:pPr algn="r"/>
                      <a:r>
                        <a:rPr lang="sr-Latn-RS" sz="800" dirty="0" smtClean="0"/>
                        <a:t>422,7</a:t>
                      </a:r>
                      <a:endParaRPr lang="sr-Latn-RS" sz="800" dirty="0"/>
                    </a:p>
                  </a:txBody>
                  <a:tcPr anchor="ctr"/>
                </a:tc>
                <a:tc>
                  <a:txBody>
                    <a:bodyPr/>
                    <a:lstStyle/>
                    <a:p>
                      <a:pPr algn="r"/>
                      <a:r>
                        <a:rPr lang="sr-Latn-RS" sz="800" dirty="0" smtClean="0"/>
                        <a:t>32,0</a:t>
                      </a:r>
                      <a:endParaRPr lang="sr-Latn-RS" sz="800" dirty="0"/>
                    </a:p>
                  </a:txBody>
                  <a:tcPr anchor="ctr"/>
                </a:tc>
                <a:tc>
                  <a:txBody>
                    <a:bodyPr/>
                    <a:lstStyle/>
                    <a:p>
                      <a:pPr algn="r"/>
                      <a:r>
                        <a:rPr lang="sr-Latn-RS" sz="800" dirty="0" smtClean="0"/>
                        <a:t>2.163,0</a:t>
                      </a:r>
                      <a:endParaRPr lang="sr-Latn-RS" sz="800" dirty="0"/>
                    </a:p>
                  </a:txBody>
                  <a:tcPr anchor="ctr"/>
                </a:tc>
                <a:tc>
                  <a:txBody>
                    <a:bodyPr/>
                    <a:lstStyle/>
                    <a:p>
                      <a:pPr algn="r"/>
                      <a:r>
                        <a:rPr lang="sr-Latn-RS" sz="800" dirty="0" smtClean="0"/>
                        <a:t>293,0</a:t>
                      </a:r>
                      <a:endParaRPr lang="sr-Latn-RS" sz="800" dirty="0"/>
                    </a:p>
                  </a:txBody>
                  <a:tcPr anchor="ctr"/>
                </a:tc>
                <a:tc>
                  <a:txBody>
                    <a:bodyPr/>
                    <a:lstStyle/>
                    <a:p>
                      <a:pPr algn="r"/>
                      <a:r>
                        <a:rPr lang="sr-Latn-RS" sz="800" dirty="0" smtClean="0"/>
                        <a:t>24,6</a:t>
                      </a:r>
                      <a:endParaRPr lang="sr-Latn-RS" sz="800" dirty="0"/>
                    </a:p>
                  </a:txBody>
                  <a:tcPr anchor="ctr"/>
                </a:tc>
                <a:tc>
                  <a:txBody>
                    <a:bodyPr/>
                    <a:lstStyle/>
                    <a:p>
                      <a:pPr algn="r"/>
                      <a:r>
                        <a:rPr lang="sr-Latn-RS" sz="800" dirty="0" smtClean="0"/>
                        <a:t>26,4</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2.712,7</a:t>
                      </a:r>
                      <a:endParaRPr lang="sr-Latn-RS" sz="800" b="1" dirty="0"/>
                    </a:p>
                  </a:txBody>
                  <a:tcPr anchor="ctr"/>
                </a:tc>
                <a:extLst>
                  <a:ext uri="{0D108BD9-81ED-4DB2-BD59-A6C34878D82A}">
                    <a16:rowId xmlns:a16="http://schemas.microsoft.com/office/drawing/2014/main" val="10002"/>
                  </a:ext>
                </a:extLst>
              </a:tr>
              <a:tr h="370840">
                <a:tc vMerge="1">
                  <a:txBody>
                    <a:bodyPr/>
                    <a:lstStyle/>
                    <a:p>
                      <a:endParaRPr lang="sr-Latn-RS" sz="800" dirty="0"/>
                    </a:p>
                  </a:txBody>
                  <a:tcPr anchor="ctr"/>
                </a:tc>
                <a:tc>
                  <a:txBody>
                    <a:bodyPr/>
                    <a:lstStyle/>
                    <a:p>
                      <a:r>
                        <a:rPr lang="sr-Latn-RS" sz="800" dirty="0" err="1" smtClean="0"/>
                        <a:t>GWh</a:t>
                      </a:r>
                      <a:endParaRPr lang="sr-Latn-RS" sz="800" dirty="0"/>
                    </a:p>
                  </a:txBody>
                  <a:tcPr anchor="ctr"/>
                </a:tc>
                <a:tc>
                  <a:txBody>
                    <a:bodyPr/>
                    <a:lstStyle/>
                    <a:p>
                      <a:pPr algn="r"/>
                      <a:r>
                        <a:rPr lang="sr-Latn-RS" sz="800" dirty="0" smtClean="0"/>
                        <a:t>46,7</a:t>
                      </a:r>
                      <a:endParaRPr lang="sr-Latn-RS" sz="800" dirty="0"/>
                    </a:p>
                  </a:txBody>
                  <a:tcPr anchor="ctr"/>
                </a:tc>
                <a:tc>
                  <a:txBody>
                    <a:bodyPr/>
                    <a:lstStyle/>
                    <a:p>
                      <a:pPr algn="r"/>
                      <a:r>
                        <a:rPr lang="sr-Latn-RS" sz="800" dirty="0" smtClean="0"/>
                        <a:t>835,4</a:t>
                      </a:r>
                      <a:endParaRPr lang="sr-Latn-RS" sz="800" dirty="0"/>
                    </a:p>
                  </a:txBody>
                  <a:tcPr anchor="ctr"/>
                </a:tc>
                <a:tc>
                  <a:txBody>
                    <a:bodyPr/>
                    <a:lstStyle/>
                    <a:p>
                      <a:pPr algn="r"/>
                      <a:r>
                        <a:rPr lang="sr-Latn-RS" sz="800" dirty="0" smtClean="0"/>
                        <a:t>96,3</a:t>
                      </a:r>
                      <a:endParaRPr lang="sr-Latn-RS" sz="800" dirty="0"/>
                    </a:p>
                  </a:txBody>
                  <a:tcPr anchor="ctr"/>
                </a:tc>
                <a:tc>
                  <a:txBody>
                    <a:bodyPr/>
                    <a:lstStyle/>
                    <a:p>
                      <a:pPr algn="r"/>
                      <a:r>
                        <a:rPr lang="sr-Latn-RS" sz="800" dirty="0" smtClean="0"/>
                        <a:t>6.925,7</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153,8</a:t>
                      </a:r>
                      <a:endParaRPr lang="sr-Latn-RS" sz="800" dirty="0"/>
                    </a:p>
                  </a:txBody>
                  <a:tcPr anchor="ctr"/>
                </a:tc>
                <a:tc>
                  <a:txBody>
                    <a:bodyPr/>
                    <a:lstStyle/>
                    <a:p>
                      <a:pPr algn="r"/>
                      <a:r>
                        <a:rPr lang="sr-Latn-RS" sz="800" dirty="0" smtClean="0"/>
                        <a:t>188,1</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8.253,1</a:t>
                      </a:r>
                      <a:endParaRPr lang="sr-Latn-RS" sz="800" b="1" dirty="0"/>
                    </a:p>
                  </a:txBody>
                  <a:tcPr anchor="ctr"/>
                </a:tc>
                <a:extLst>
                  <a:ext uri="{0D108BD9-81ED-4DB2-BD59-A6C34878D82A}">
                    <a16:rowId xmlns:a16="http://schemas.microsoft.com/office/drawing/2014/main" val="10003"/>
                  </a:ext>
                </a:extLst>
              </a:tr>
              <a:tr h="370840">
                <a:tc>
                  <a:txBody>
                    <a:bodyPr/>
                    <a:lstStyle/>
                    <a:p>
                      <a:pPr algn="ctr"/>
                      <a:r>
                        <a:rPr lang="sr-Latn-RS" sz="800" b="1" dirty="0" smtClean="0"/>
                        <a:t>2020</a:t>
                      </a:r>
                    </a:p>
                    <a:p>
                      <a:pPr algn="ctr"/>
                      <a:r>
                        <a:rPr lang="sr-Latn-RS" sz="800" b="1" dirty="0" smtClean="0"/>
                        <a:t>(NREAP)</a:t>
                      </a:r>
                      <a:endParaRPr lang="sr-Latn-RS" sz="800" b="1" dirty="0"/>
                    </a:p>
                  </a:txBody>
                  <a:tcPr anchor="ctr"/>
                </a:tc>
                <a:tc>
                  <a:txBody>
                    <a:bodyPr/>
                    <a:lstStyle/>
                    <a:p>
                      <a:r>
                        <a:rPr lang="sr-Latn-RS" sz="800" dirty="0" smtClean="0"/>
                        <a:t>MW</a:t>
                      </a:r>
                      <a:endParaRPr lang="sr-Latn-RS" sz="800" dirty="0"/>
                    </a:p>
                  </a:txBody>
                  <a:tcPr anchor="ctr"/>
                </a:tc>
                <a:tc>
                  <a:txBody>
                    <a:bodyPr/>
                    <a:lstStyle/>
                    <a:p>
                      <a:pPr algn="r"/>
                      <a:r>
                        <a:rPr lang="sr-Latn-RS" sz="800" dirty="0" smtClean="0"/>
                        <a:t>52,0</a:t>
                      </a:r>
                      <a:endParaRPr lang="sr-Latn-RS" sz="800" dirty="0"/>
                    </a:p>
                  </a:txBody>
                  <a:tcPr anchor="ctr"/>
                </a:tc>
                <a:tc>
                  <a:txBody>
                    <a:bodyPr/>
                    <a:lstStyle/>
                    <a:p>
                      <a:pPr algn="r"/>
                      <a:r>
                        <a:rPr lang="sr-Latn-RS" sz="800" dirty="0" smtClean="0"/>
                        <a:t>400,0</a:t>
                      </a:r>
                      <a:endParaRPr lang="sr-Latn-RS" sz="800" dirty="0"/>
                    </a:p>
                  </a:txBody>
                  <a:tcPr anchor="ctr"/>
                </a:tc>
                <a:tc>
                  <a:txBody>
                    <a:bodyPr/>
                    <a:lstStyle/>
                    <a:p>
                      <a:pPr algn="r"/>
                      <a:r>
                        <a:rPr lang="sr-Latn-RS" sz="800" dirty="0" smtClean="0"/>
                        <a:t>100,0</a:t>
                      </a:r>
                      <a:endParaRPr lang="sr-Latn-RS" sz="800" dirty="0"/>
                    </a:p>
                  </a:txBody>
                  <a:tcPr anchor="ctr"/>
                </a:tc>
                <a:tc>
                  <a:txBody>
                    <a:bodyPr/>
                    <a:lstStyle/>
                    <a:p>
                      <a:pPr algn="r"/>
                      <a:r>
                        <a:rPr lang="sr-Latn-RS" sz="800" dirty="0" smtClean="0"/>
                        <a:t>2.356,0</a:t>
                      </a:r>
                      <a:endParaRPr lang="sr-Latn-RS" sz="800" dirty="0"/>
                    </a:p>
                  </a:txBody>
                  <a:tcPr anchor="ctr"/>
                </a:tc>
                <a:tc>
                  <a:txBody>
                    <a:bodyPr/>
                    <a:lstStyle/>
                    <a:p>
                      <a:pPr algn="r"/>
                      <a:r>
                        <a:rPr lang="sr-Latn-RS" sz="800" dirty="0" smtClean="0"/>
                        <a:t>-</a:t>
                      </a:r>
                      <a:endParaRPr lang="sr-Latn-RS" sz="800" dirty="0"/>
                    </a:p>
                  </a:txBody>
                  <a:tcPr anchor="ctr"/>
                </a:tc>
                <a:tc>
                  <a:txBody>
                    <a:bodyPr/>
                    <a:lstStyle/>
                    <a:p>
                      <a:pPr algn="r"/>
                      <a:r>
                        <a:rPr lang="sr-Latn-RS" sz="800" dirty="0" smtClean="0"/>
                        <a:t>85,0</a:t>
                      </a:r>
                      <a:endParaRPr lang="sr-Latn-RS" sz="800" dirty="0"/>
                    </a:p>
                  </a:txBody>
                  <a:tcPr anchor="ctr"/>
                </a:tc>
                <a:tc>
                  <a:txBody>
                    <a:bodyPr/>
                    <a:lstStyle/>
                    <a:p>
                      <a:pPr algn="r"/>
                      <a:r>
                        <a:rPr lang="sr-Latn-RS" sz="800" dirty="0" smtClean="0"/>
                        <a:t>40,0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dirty="0" smtClean="0"/>
                        <a:t>0,0</a:t>
                      </a:r>
                      <a:endParaRPr lang="sr-Latn-RS" sz="800" dirty="0"/>
                    </a:p>
                  </a:txBody>
                  <a:tcPr anchor="ctr"/>
                </a:tc>
                <a:tc>
                  <a:txBody>
                    <a:bodyPr/>
                    <a:lstStyle/>
                    <a:p>
                      <a:pPr algn="r"/>
                      <a:r>
                        <a:rPr lang="sr-Latn-RS" sz="800" b="1" dirty="0" smtClean="0"/>
                        <a:t>3.043,0</a:t>
                      </a:r>
                      <a:endParaRPr lang="sr-Latn-RS" sz="800" b="1" dirty="0"/>
                    </a:p>
                  </a:txBody>
                  <a:tcPr anchor="ctr"/>
                </a:tc>
                <a:extLst>
                  <a:ext uri="{0D108BD9-81ED-4DB2-BD59-A6C34878D82A}">
                    <a16:rowId xmlns:a16="http://schemas.microsoft.com/office/drawing/2014/main" val="10004"/>
                  </a:ext>
                </a:extLst>
              </a:tr>
            </a:tbl>
          </a:graphicData>
        </a:graphic>
      </p:graphicFrame>
      <p:sp>
        <p:nvSpPr>
          <p:cNvPr id="18" name="TextBox 17"/>
          <p:cNvSpPr txBox="1"/>
          <p:nvPr/>
        </p:nvSpPr>
        <p:spPr>
          <a:xfrm>
            <a:off x="363339" y="6388180"/>
            <a:ext cx="3357576" cy="138499"/>
          </a:xfrm>
          <a:prstGeom prst="rect">
            <a:avLst/>
          </a:prstGeom>
          <a:noFill/>
        </p:spPr>
        <p:txBody>
          <a:bodyPr vert="horz" wrap="square" lIns="0" tIns="0" rIns="0" bIns="0" rtlCol="0">
            <a:spAutoFit/>
          </a:bodyPr>
          <a:lstStyle/>
          <a:p>
            <a:pPr>
              <a:spcBef>
                <a:spcPts val="200"/>
              </a:spcBef>
              <a:buSzPct val="100000"/>
            </a:pPr>
            <a:r>
              <a:rPr lang="sr-Latn-RS" sz="900" i="1" dirty="0" smtClean="0">
                <a:solidFill>
                  <a:srgbClr val="00B050"/>
                </a:solidFill>
              </a:rPr>
              <a:t>Izvor: EUROSTAT, Energy </a:t>
            </a:r>
            <a:r>
              <a:rPr lang="sr-Latn-RS" sz="900" i="1" dirty="0" err="1" smtClean="0">
                <a:solidFill>
                  <a:srgbClr val="00B050"/>
                </a:solidFill>
              </a:rPr>
              <a:t>Community</a:t>
            </a:r>
            <a:r>
              <a:rPr lang="sr-Latn-RS" sz="900" i="1" dirty="0" smtClean="0">
                <a:solidFill>
                  <a:srgbClr val="00B050"/>
                </a:solidFill>
              </a:rPr>
              <a:t>, </a:t>
            </a:r>
            <a:r>
              <a:rPr lang="sr-Latn-RS" sz="900" i="1" dirty="0" err="1" smtClean="0">
                <a:solidFill>
                  <a:srgbClr val="00B050"/>
                </a:solidFill>
              </a:rPr>
              <a:t>Deloitte</a:t>
            </a:r>
            <a:r>
              <a:rPr lang="sr-Latn-RS" sz="900" i="1" dirty="0" smtClean="0">
                <a:solidFill>
                  <a:srgbClr val="00B050"/>
                </a:solidFill>
              </a:rPr>
              <a:t> i NREAP</a:t>
            </a:r>
            <a:endParaRPr lang="en-US" sz="900" i="1" dirty="0" smtClean="0">
              <a:solidFill>
                <a:srgbClr val="00B050"/>
              </a:solidFill>
            </a:endParaRPr>
          </a:p>
        </p:txBody>
      </p:sp>
      <p:sp>
        <p:nvSpPr>
          <p:cNvPr id="19" name="TextBox 18"/>
          <p:cNvSpPr txBox="1"/>
          <p:nvPr/>
        </p:nvSpPr>
        <p:spPr>
          <a:xfrm>
            <a:off x="363339" y="1101002"/>
            <a:ext cx="4070438" cy="507831"/>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rgbClr val="009A44"/>
                </a:solidFill>
              </a:rPr>
              <a:t>Hrvatska poseduje solidan potencijal za solarne elektrane (3,2 GW) i </a:t>
            </a:r>
            <a:r>
              <a:rPr lang="sr-Latn-CS" sz="1100" b="1" i="1" dirty="0" err="1" smtClean="0">
                <a:solidFill>
                  <a:srgbClr val="009A44"/>
                </a:solidFill>
              </a:rPr>
              <a:t>vetroelektrane</a:t>
            </a:r>
            <a:r>
              <a:rPr lang="sr-Latn-CS" sz="1100" b="1" i="1" dirty="0" smtClean="0">
                <a:solidFill>
                  <a:srgbClr val="009A44"/>
                </a:solidFill>
              </a:rPr>
              <a:t> (1,8 – 11,6 GW). Postoji i značajan potencijal za biomasu. </a:t>
            </a:r>
            <a:endParaRPr lang="en-US" sz="1100" b="1" i="1" dirty="0" smtClean="0">
              <a:solidFill>
                <a:srgbClr val="009A44"/>
              </a:solidFill>
            </a:endParaRPr>
          </a:p>
        </p:txBody>
      </p:sp>
      <p:sp>
        <p:nvSpPr>
          <p:cNvPr id="21" name="TextBox 20"/>
          <p:cNvSpPr txBox="1"/>
          <p:nvPr/>
        </p:nvSpPr>
        <p:spPr>
          <a:xfrm>
            <a:off x="376238" y="2928533"/>
            <a:ext cx="8298286" cy="1549142"/>
          </a:xfrm>
          <a:prstGeom prst="rect">
            <a:avLst/>
          </a:prstGeom>
          <a:noFill/>
        </p:spPr>
        <p:txBody>
          <a:bodyPr vert="horz" wrap="square" lIns="0" tIns="0" rIns="0" bIns="0" rtlCol="0">
            <a:spAutoFit/>
          </a:bodyPr>
          <a:lstStyle/>
          <a:p>
            <a:pPr>
              <a:spcBef>
                <a:spcPts val="200"/>
              </a:spcBef>
              <a:buSzPct val="100000"/>
            </a:pPr>
            <a:r>
              <a:rPr lang="sr-Latn-CS" sz="1100" b="1" i="1" dirty="0" smtClean="0">
                <a:solidFill>
                  <a:schemeClr val="accent3">
                    <a:lumMod val="50000"/>
                  </a:schemeClr>
                </a:solidFill>
              </a:rPr>
              <a:t>Investicioni okvir:</a:t>
            </a:r>
          </a:p>
          <a:p>
            <a:pPr>
              <a:spcBef>
                <a:spcPts val="200"/>
              </a:spcBef>
              <a:buSzPct val="100000"/>
            </a:pPr>
            <a:r>
              <a:rPr lang="sr-Latn-RS" sz="1100" b="1" i="1" dirty="0" smtClean="0">
                <a:solidFill>
                  <a:schemeClr val="accent3">
                    <a:lumMod val="50000"/>
                  </a:schemeClr>
                </a:solidFill>
              </a:rPr>
              <a:t>Zakon o OIE koji je donet 2016. godine, uneo je značajne izmene u postojeće šeme podsticaja. FIT je ostala kao podsticaj za elektrane do 30 </a:t>
            </a:r>
            <a:r>
              <a:rPr lang="sr-Latn-RS" sz="1100" b="1" i="1" dirty="0" err="1" smtClean="0">
                <a:solidFill>
                  <a:schemeClr val="accent3">
                    <a:lumMod val="50000"/>
                  </a:schemeClr>
                </a:solidFill>
              </a:rPr>
              <a:t>kW</a:t>
            </a:r>
            <a:r>
              <a:rPr lang="sr-Latn-RS" sz="1100" b="1" i="1" dirty="0" smtClean="0">
                <a:solidFill>
                  <a:schemeClr val="accent3">
                    <a:lumMod val="50000"/>
                  </a:schemeClr>
                </a:solidFill>
              </a:rPr>
              <a:t> i alocirana je kroz sistem aukcija i predefinisanom kvotom za svaku od tehnologija. Za elektrane veće od 30 </a:t>
            </a:r>
            <a:r>
              <a:rPr lang="sr-Latn-RS" sz="1100" b="1" i="1" dirty="0" err="1" smtClean="0">
                <a:solidFill>
                  <a:schemeClr val="accent3">
                    <a:lumMod val="50000"/>
                  </a:schemeClr>
                </a:solidFill>
              </a:rPr>
              <a:t>kW</a:t>
            </a:r>
            <a:r>
              <a:rPr lang="sr-Latn-RS" sz="1100" b="1" i="1" dirty="0" smtClean="0">
                <a:solidFill>
                  <a:schemeClr val="accent3">
                    <a:lumMod val="50000"/>
                  </a:schemeClr>
                </a:solidFill>
              </a:rPr>
              <a:t>, uvodi se FIP, koja je takođe alocirana kroz </a:t>
            </a:r>
            <a:r>
              <a:rPr lang="sr-Latn-RS" sz="1100" b="1" i="1" dirty="0">
                <a:solidFill>
                  <a:schemeClr val="accent3">
                    <a:lumMod val="50000"/>
                  </a:schemeClr>
                </a:solidFill>
              </a:rPr>
              <a:t>sistem aukcija i predefinisanom kvotom za svaku od tehnologija. </a:t>
            </a:r>
            <a:r>
              <a:rPr lang="sr-Latn-RS" sz="1100" b="1" i="1" dirty="0" smtClean="0">
                <a:solidFill>
                  <a:schemeClr val="accent3">
                    <a:lumMod val="50000"/>
                  </a:schemeClr>
                </a:solidFill>
              </a:rPr>
              <a:t>Takođe, uvedena je merna šema za male proizvođače i korisnike električne energije (tzv. „</a:t>
            </a:r>
            <a:r>
              <a:rPr lang="sr-Latn-RS" sz="1100" b="1" i="1" dirty="0" err="1" smtClean="0">
                <a:solidFill>
                  <a:schemeClr val="accent3">
                    <a:lumMod val="50000"/>
                  </a:schemeClr>
                </a:solidFill>
              </a:rPr>
              <a:t>prosumers</a:t>
            </a:r>
            <a:r>
              <a:rPr lang="sr-Latn-RS" sz="1100" b="1" i="1" dirty="0" smtClean="0">
                <a:solidFill>
                  <a:schemeClr val="accent3">
                    <a:lumMod val="50000"/>
                  </a:schemeClr>
                </a:solidFill>
              </a:rPr>
              <a:t>“) za kapacitete do 500 </a:t>
            </a:r>
            <a:r>
              <a:rPr lang="sr-Latn-RS" sz="1100" b="1" i="1" dirty="0" err="1" smtClean="0">
                <a:solidFill>
                  <a:schemeClr val="accent3">
                    <a:lumMod val="50000"/>
                  </a:schemeClr>
                </a:solidFill>
              </a:rPr>
              <a:t>kW</a:t>
            </a:r>
            <a:r>
              <a:rPr lang="sr-Latn-RS" sz="1100" b="1" i="1" dirty="0" smtClean="0">
                <a:solidFill>
                  <a:schemeClr val="accent3">
                    <a:lumMod val="50000"/>
                  </a:schemeClr>
                </a:solidFill>
              </a:rPr>
              <a:t>, sa kalkulacijom potrošnje/proizvodnje na mesečnom nivou. U prošlosti FIT podsticaji se nisu dodeljivali </a:t>
            </a:r>
            <a:r>
              <a:rPr lang="sr-Latn-RS" sz="1100" b="1" i="1" dirty="0" err="1" smtClean="0">
                <a:solidFill>
                  <a:schemeClr val="accent3">
                    <a:lumMod val="50000"/>
                  </a:schemeClr>
                </a:solidFill>
              </a:rPr>
              <a:t>transparnetno</a:t>
            </a:r>
            <a:r>
              <a:rPr lang="sr-Latn-RS" sz="1100" b="1" i="1" dirty="0" smtClean="0">
                <a:solidFill>
                  <a:schemeClr val="accent3">
                    <a:lumMod val="50000"/>
                  </a:schemeClr>
                </a:solidFill>
              </a:rPr>
              <a:t>, čime je opalo poverenje u institucije a zabeleženo je i više sudskih procesa. Merna šema je uglavnom ekonomski neisplativa, pa nema većeg interesovanja za ulaganje u navedene kapacitete.</a:t>
            </a:r>
            <a:endParaRPr lang="en-US" sz="1100" b="1" i="1" dirty="0" smtClean="0">
              <a:solidFill>
                <a:schemeClr val="accent3">
                  <a:lumMod val="50000"/>
                </a:schemeClr>
              </a:solidFill>
            </a:endParaRPr>
          </a:p>
        </p:txBody>
      </p:sp>
      <p:pic>
        <p:nvPicPr>
          <p:cNvPr id="6" name="Picture 5"/>
          <p:cNvPicPr>
            <a:picLocks noChangeAspect="1"/>
          </p:cNvPicPr>
          <p:nvPr/>
        </p:nvPicPr>
        <p:blipFill>
          <a:blip r:embed="rId3"/>
          <a:stretch>
            <a:fillRect/>
          </a:stretch>
        </p:blipFill>
        <p:spPr>
          <a:xfrm>
            <a:off x="7596000" y="408379"/>
            <a:ext cx="1110422" cy="55521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2379355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_US.potx" id="{97877E79-0918-4FF6-9082-81E96A60BC22}" vid="{5E0D3956-D4FC-4A60-89A0-B9E7DB5224AE}"/>
    </a:ext>
  </a:extLst>
</a:theme>
</file>

<file path=ppt/theme/theme2.xml><?xml version="1.0" encoding="utf-8"?>
<a:theme xmlns:a="http://schemas.openxmlformats.org/drawingml/2006/main" name="1_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_US.potx" id="{97877E79-0918-4FF6-9082-81E96A60BC22}" vid="{5E0D3956-D4FC-4A60-89A0-B9E7DB5224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New Document" ma:contentTypeID="0x0101002880177DFDC248C38C745E1D664A5FC5009719E0BD25D2CF469B2F90F29B02103B" ma:contentTypeVersion="44" ma:contentTypeDescription="Create a new Document" ma:contentTypeScope="" ma:versionID="6586cbee9670360b86333dc91bd2bdc8">
  <xsd:schema xmlns:xsd="http://www.w3.org/2001/XMLSchema" xmlns:xs="http://www.w3.org/2001/XMLSchema" xmlns:p="http://schemas.microsoft.com/office/2006/metadata/properties" xmlns:ns1="http://schemas.microsoft.com/sharepoint/v3" xmlns:ns2="e71e434d-2569-4eee-a461-280b29492d03" xmlns:ns3="7AF0C9C1-571A-469E-93FE-640E88AEF1EC" xmlns:ns4="a3273937-55e7-450c-ac1f-0f7de532f690" xmlns:ns5="994E32D3-2E21-4611-87E1-D68FC0813440" xmlns:ns6="8DD08C88-CC4C-4D35-9129-A70DAA36BE5E" xmlns:ns7="83DDB362-4C05-4E52-A8D9-EF2F47978B8D" xmlns:ns8="7D1768DD-F29E-4DC2-9191-F2636B9FA92C" xmlns:ns9="0DBE4740-AD0E-4EAB-9055-8EB1C48284D9" xmlns:ns10="39C40E9B-856B-46A7-8793-65A6FC1828D8" xmlns:ns12="3A0186DE-B11E-4A29-9C82-428D45BCA71F" xmlns:ns13="546D9DE3-080E-4EC6-B7DD-508C11F603C7" xmlns:ns14="5A51C775-C49C-428B-8C1E-2F89178D00F4" targetNamespace="http://schemas.microsoft.com/office/2006/metadata/properties" ma:root="true" ma:fieldsID="316dff01a103d112776ccb6515723165" ns1:_="" ns2:_="" ns3:_="" ns4:_="" ns5:_="" ns6:_="" ns7:_="" ns8:_="" ns9:_="" ns10:_="" ns12:_="" ns13:_="" ns14:_="">
    <xsd:import namespace="http://schemas.microsoft.com/sharepoint/v3"/>
    <xsd:import namespace="e71e434d-2569-4eee-a461-280b29492d03"/>
    <xsd:import namespace="7AF0C9C1-571A-469E-93FE-640E88AEF1EC"/>
    <xsd:import namespace="a3273937-55e7-450c-ac1f-0f7de532f690"/>
    <xsd:import namespace="994E32D3-2E21-4611-87E1-D68FC0813440"/>
    <xsd:import namespace="8DD08C88-CC4C-4D35-9129-A70DAA36BE5E"/>
    <xsd:import namespace="83DDB362-4C05-4E52-A8D9-EF2F47978B8D"/>
    <xsd:import namespace="7D1768DD-F29E-4DC2-9191-F2636B9FA92C"/>
    <xsd:import namespace="0DBE4740-AD0E-4EAB-9055-8EB1C48284D9"/>
    <xsd:import namespace="39C40E9B-856B-46A7-8793-65A6FC1828D8"/>
    <xsd:import namespace="3A0186DE-B11E-4A29-9C82-428D45BCA71F"/>
    <xsd:import namespace="546D9DE3-080E-4EC6-B7DD-508C11F603C7"/>
    <xsd:import namespace="5A51C775-C49C-428B-8C1E-2F89178D00F4"/>
    <xsd:element name="properties">
      <xsd:complexType>
        <xsd:sequence>
          <xsd:element name="documentManagement">
            <xsd:complexType>
              <xsd:all>
                <xsd:element ref="ns1:DescriptionHTML" minOccurs="0"/>
                <xsd:element ref="ns1:Author_selected" minOccurs="0"/>
                <xsd:element ref="ns3:Global_x0020_Internal_x0020_ServiceTaxHTField0" minOccurs="0"/>
                <xsd:element ref="ns4:TaxCatchAll" minOccurs="0"/>
                <xsd:element ref="ns4:TaxCatchAllLabel" minOccurs="0"/>
                <xsd:element ref="ns5:Geography_x0020_of_x0020_OriginTaxHTField0" minOccurs="0"/>
                <xsd:element ref="ns6:Local_x0020_Content_x0020_TypeTaxHTField0" minOccurs="0"/>
                <xsd:element ref="ns1:Client" minOccurs="0"/>
                <xsd:element ref="ns3:Local_x0020_Internal_x0020_ServiceTaxHTField0" minOccurs="0"/>
                <xsd:element ref="ns6:Global_x0020_Content_x0020_TypeTaxHTField0" minOccurs="0"/>
                <xsd:element ref="ns2:Abstract" minOccurs="0"/>
                <xsd:element ref="ns7:Primary_x0020_Global_x0020_IndustTaxHTField0" minOccurs="0"/>
                <xsd:element ref="ns8:Primary_x0020_Global_x0020_ClientTaxHTField0" minOccurs="0"/>
                <xsd:element ref="ns4:ClientLukup" minOccurs="0"/>
                <xsd:element ref="ns4:ClientID" minOccurs="0"/>
                <xsd:element ref="ns9:IPCO_x0020_DesignationTaxHTField0" minOccurs="0"/>
                <xsd:element ref="ns2:BusinessTitle" minOccurs="0"/>
                <xsd:element ref="ns10:KAM_x0020_LanguageTaxHTField0" minOccurs="0"/>
                <xsd:element ref="ns7:Primary_x0020_Local_x0020_IndustTaxHTField0" minOccurs="0"/>
                <xsd:element ref="ns1:Author_entered" minOccurs="0"/>
                <xsd:element ref="ns4:i67d27b5dd1e4ed29b03622e76ee750b" minOccurs="0"/>
                <xsd:element ref="ns12:Secondary_x0020_Global_x0020_ClieTaxHTField0" minOccurs="0"/>
                <xsd:element ref="ns13:Secondary_x0020_Local_x0020_InduTaxHTField0" minOccurs="0"/>
                <xsd:element ref="ns14:Applicable_x0020_GeographyTaxHTField0" minOccurs="0"/>
                <xsd:element ref="ns1:Contributor" minOccurs="0"/>
                <xsd:element ref="ns8:Primary_x0020_Local_x0020_ClientTaxHTField0" minOccurs="0"/>
                <xsd:element ref="ns13:Secondary_x0020_Global_x0020_InduTaxHTField0" minOccurs="0"/>
                <xsd:element ref="ns12:Secondary_x0020_Local_x0020_ClieTaxHTField0" minOccurs="0"/>
                <xsd:element ref="ns2:ContentDat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HTML" ma:index="8" nillable="true" ma:displayName="KAM Description" ma:internalName="DescriptionHTML">
      <xsd:simpleType>
        <xsd:restriction base="dms:Unknown"/>
      </xsd:simpleType>
    </xsd:element>
    <xsd:element name="Author_selected" ma:index="10" nillable="true" ma:displayName="KAM Author" ma:list="UserInfo" ma:SharePointGroup="0" ma:internalName="Author_selecte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lient" ma:index="19" nillable="true" ma:displayName="Client (text)" ma:internalName="Client" ma:readOnly="false">
      <xsd:simpleType>
        <xsd:restriction base="dms:Text">
          <xsd:maxLength value="255"/>
        </xsd:restriction>
      </xsd:simpleType>
    </xsd:element>
    <xsd:element name="Author_entered" ma:index="38" nillable="true" ma:displayName="KAM Author (text)" ma:internalName="Author_entered" ma:readOnly="false">
      <xsd:simpleType>
        <xsd:restriction base="dms:Text">
          <xsd:maxLength value="255"/>
        </xsd:restriction>
      </xsd:simpleType>
    </xsd:element>
    <xsd:element name="Contributor" ma:index="47" nillable="true" ma:displayName="KAM Contributor" ma:list="UserInfo" ma:SharePointGroup="0" ma:internalName="Contribu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1e434d-2569-4eee-a461-280b29492d03" elementFormDefault="qualified">
    <xsd:import namespace="http://schemas.microsoft.com/office/2006/documentManagement/types"/>
    <xsd:import namespace="http://schemas.microsoft.com/office/infopath/2007/PartnerControls"/>
    <xsd:element name="Abstract" ma:index="24" nillable="true" ma:displayName="Abstract" ma:internalName="Abstract">
      <xsd:simpleType>
        <xsd:restriction base="dms:Note">
          <xsd:maxLength value="150"/>
        </xsd:restriction>
      </xsd:simpleType>
    </xsd:element>
    <xsd:element name="BusinessTitle" ma:index="33" nillable="true" ma:displayName="Business Title" ma:indexed="true" ma:internalName="BusinessTitle">
      <xsd:simpleType>
        <xsd:restriction base="dms:Text"/>
      </xsd:simpleType>
    </xsd:element>
    <xsd:element name="ContentDate" ma:index="54" nillable="true" ma:displayName="Content Date" ma:format="DateOnly" ma:indexed="true" ma:internalName="Conten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AF0C9C1-571A-469E-93FE-640E88AEF1EC" elementFormDefault="qualified">
    <xsd:import namespace="http://schemas.microsoft.com/office/2006/documentManagement/types"/>
    <xsd:import namespace="http://schemas.microsoft.com/office/infopath/2007/PartnerControls"/>
    <xsd:element name="Global_x0020_Internal_x0020_ServiceTaxHTField0" ma:index="11" nillable="true" ma:taxonomy="true" ma:internalName="Global_x0020_Internal_x0020_ServiceTaxHTField" ma:taxonomyFieldName="Global_x0020_Internal_x0020_Service" ma:displayName="Global Internal Service" ma:readOnly="false" ma:default="" ma:fieldId="{78949fba-bdc1-4268-a377-2819f8f8cc22}" ma:taxonomyMulti="true" ma:sspId="155bb128-613e-4099-96fa-4403fd0cc87b" ma:termSetId="2d964c90-0fcb-4b60-9702-531635f17251" ma:anchorId="00000000-0000-0000-0000-000000000000" ma:open="false" ma:isKeyword="false">
      <xsd:complexType>
        <xsd:sequence>
          <xsd:element ref="pc:Terms" minOccurs="0" maxOccurs="1"/>
        </xsd:sequence>
      </xsd:complexType>
    </xsd:element>
    <xsd:element name="Local_x0020_Internal_x0020_ServiceTaxHTField0" ma:index="20" nillable="true" ma:taxonomy="true" ma:internalName="Local_x0020_Internal_x0020_ServiceTaxHTField" ma:taxonomyFieldName="Local_x0020_Internal_x0020_Service" ma:displayName="Local Internal Service" ma:readOnly="false" ma:default="" ma:fieldId="{3c6b9500-9e92-4dc8-ac80-766b07b1a639}" ma:taxonomyMulti="true" ma:sspId="155bb128-613e-4099-96fa-4403fd0cc87b" ma:termSetId="a6913820-b621-4796-b77e-fe7afb08f41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273937-55e7-450c-ac1f-0f7de532f690" elementFormDefault="qualified">
    <xsd:import namespace="http://schemas.microsoft.com/office/2006/documentManagement/types"/>
    <xsd:import namespace="http://schemas.microsoft.com/office/infopath/2007/PartnerControls"/>
    <xsd:element name="TaxCatchAll" ma:index="12" nillable="true" ma:displayName="Taxonomy Catch All Column" ma:description="" ma:hidden="true" ma:list="{253c3b3d-36fa-45f8-a3fb-22f6d3dbe847}" ma:internalName="TaxCatchAll" ma:showField="CatchAllData" ma:web="0419bdbe-371c-4968-8b6b-9a56fc2699df">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253c3b3d-36fa-45f8-a3fb-22f6d3dbe847}" ma:internalName="TaxCatchAllLabel" ma:readOnly="true" ma:showField="CatchAllDataLabel" ma:web="0419bdbe-371c-4968-8b6b-9a56fc2699df">
      <xsd:complexType>
        <xsd:complexContent>
          <xsd:extension base="dms:MultiChoiceLookup">
            <xsd:sequence>
              <xsd:element name="Value" type="dms:Lookup" maxOccurs="unbounded" minOccurs="0" nillable="true"/>
            </xsd:sequence>
          </xsd:extension>
        </xsd:complexContent>
      </xsd:complexType>
    </xsd:element>
    <xsd:element name="ClientLukup" ma:index="29" nillable="true" ma:displayName="Client" ma:internalName="ClientLukup" ma:readOnly="false">
      <xsd:simpleType>
        <xsd:restriction base="dms:Text"/>
      </xsd:simpleType>
    </xsd:element>
    <xsd:element name="ClientID" ma:index="30" nillable="true" ma:displayName="ClientID" ma:internalName="ClientID" ma:readOnly="false">
      <xsd:simpleType>
        <xsd:restriction base="dms:Text"/>
      </xsd:simpleType>
    </xsd:element>
    <xsd:element name="i67d27b5dd1e4ed29b03622e76ee750b" ma:index="39" nillable="true" ma:taxonomy="true" ma:internalName="i67d27b5dd1e4ed29b03622e76ee750b" ma:taxonomyFieldName="Badge" ma:displayName="Badge" ma:fieldId="{267d27b5-dd1e-4ed2-9b03-622e76ee750b}" ma:taxonomyMulti="true" ma:sspId="6fbc8ed7-f359-45a5-bf77-267ed0eb5b96" ma:termSetId="7a48158d-64ca-4430-ad6d-4a8049ec2f54" ma:anchorId="00000000-0000-0000-0000-000000000000" ma:open="false" ma:isKeyword="false">
      <xsd:complexType>
        <xsd:sequence>
          <xsd:element ref="pc:Terms" minOccurs="0" maxOccurs="1"/>
        </xsd:sequence>
      </xsd:complexType>
    </xsd:element>
    <xsd:element name="_dlc_DocId" ma:index="55" nillable="true" ma:displayName="Document ID Value" ma:description="The value of the document ID assigned to this item." ma:indexed="true" ma:internalName="_dlc_DocId" ma:readOnly="true">
      <xsd:simpleType>
        <xsd:restriction base="dms:Text"/>
      </xsd:simpleType>
    </xsd:element>
    <xsd:element name="_dlc_DocIdUrl" ma:index="5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94E32D3-2E21-4611-87E1-D68FC0813440" elementFormDefault="qualified">
    <xsd:import namespace="http://schemas.microsoft.com/office/2006/documentManagement/types"/>
    <xsd:import namespace="http://schemas.microsoft.com/office/infopath/2007/PartnerControls"/>
    <xsd:element name="Geography_x0020_of_x0020_OriginTaxHTField0" ma:index="15" ma:taxonomy="true" ma:internalName="Geography_x0020_of_x0020_OriginT" ma:taxonomyFieldName="Geography_x0020_of_x0020_Origin" ma:displayName="Geography of Origin" ma:indexed="true" ma:readOnly="false" ma:default="" ma:fieldId="{7a66e3fe-fcb6-4ce2-854d-45e09459c5a7}" ma:sspId="155bb128-613e-4099-96fa-4403fd0cc87b" ma:termSetId="e4340256-abf0-49e3-8918-ff7cf781b3e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D08C88-CC4C-4D35-9129-A70DAA36BE5E" elementFormDefault="qualified">
    <xsd:import namespace="http://schemas.microsoft.com/office/2006/documentManagement/types"/>
    <xsd:import namespace="http://schemas.microsoft.com/office/infopath/2007/PartnerControls"/>
    <xsd:element name="Local_x0020_Content_x0020_TypeTaxHTField0" ma:index="17" ma:taxonomy="true" ma:internalName="Local_x0020_Content_x0020_TypeTa" ma:taxonomyFieldName="Local_x0020_Content_x0020_Type" ma:displayName="Local Content Type" ma:indexed="true" ma:readOnly="false" ma:default="" ma:fieldId="{2366867c-77cd-4933-afd3-42beb1b807cf}" ma:sspId="155bb128-613e-4099-96fa-4403fd0cc87b" ma:termSetId="71325c3c-855f-4016-ae90-48a98c58e6a3" ma:anchorId="00000000-0000-0000-0000-000000000000" ma:open="false" ma:isKeyword="false">
      <xsd:complexType>
        <xsd:sequence>
          <xsd:element ref="pc:Terms" minOccurs="0" maxOccurs="1"/>
        </xsd:sequence>
      </xsd:complexType>
    </xsd:element>
    <xsd:element name="Global_x0020_Content_x0020_TypeTaxHTField0" ma:index="22" ma:taxonomy="true" ma:internalName="Global_x0020_Content_x0020_TypeTa" ma:taxonomyFieldName="Global_x0020_Content_x0020_Type" ma:displayName="Global Content Type" ma:indexed="true" ma:readOnly="false" ma:default="" ma:fieldId="{fcc52b76-f36e-4614-8493-5412b2f37375}" ma:sspId="155bb128-613e-4099-96fa-4403fd0cc87b" ma:termSetId="c1d74e5f-813e-428a-9d1d-e00dfcad313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DDB362-4C05-4E52-A8D9-EF2F47978B8D" elementFormDefault="qualified">
    <xsd:import namespace="http://schemas.microsoft.com/office/2006/documentManagement/types"/>
    <xsd:import namespace="http://schemas.microsoft.com/office/infopath/2007/PartnerControls"/>
    <xsd:element name="Primary_x0020_Global_x0020_IndustTaxHTField0" ma:index="25" nillable="true" ma:taxonomy="true" ma:internalName="Primary_x0020_Global_x0020_Indust0" ma:taxonomyFieldName="Primary_x0020_Global_x0020_Indust" ma:displayName="Primary Global Industry" ma:indexed="true" ma:readOnly="false" ma:default="" ma:fieldId="{9829ff8e-6819-48cd-ae85-b2213487d9e6}" ma:sspId="155bb128-613e-4099-96fa-4403fd0cc87b" ma:termSetId="30ef725a-a352-4b6b-b897-20d376f351a7" ma:anchorId="00000000-0000-0000-0000-000000000000" ma:open="false" ma:isKeyword="false">
      <xsd:complexType>
        <xsd:sequence>
          <xsd:element ref="pc:Terms" minOccurs="0" maxOccurs="1"/>
        </xsd:sequence>
      </xsd:complexType>
    </xsd:element>
    <xsd:element name="Primary_x0020_Local_x0020_IndustTaxHTField0" ma:index="36" nillable="true" ma:taxonomy="true" ma:internalName="Primary_x0020_Local_x0020_Indust0" ma:taxonomyFieldName="Primary_x0020_Local_x0020_Indust" ma:displayName="Primary Local Industry" ma:indexed="true" ma:readOnly="false" ma:default="" ma:fieldId="{6b32ec70-79ed-4643-bd98-fe19e9037b23}" ma:sspId="155bb128-613e-4099-96fa-4403fd0cc87b" ma:termSetId="0f50edd8-f180-4274-afbc-8048378743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1768DD-F29E-4DC2-9191-F2636B9FA92C" elementFormDefault="qualified">
    <xsd:import namespace="http://schemas.microsoft.com/office/2006/documentManagement/types"/>
    <xsd:import namespace="http://schemas.microsoft.com/office/infopath/2007/PartnerControls"/>
    <xsd:element name="Primary_x0020_Global_x0020_ClientTaxHTField0" ma:index="27" nillable="true" ma:taxonomy="true" ma:internalName="Primary_x0020_Global_x0020_Client0" ma:taxonomyFieldName="Primary_x0020_Global_x0020_Client" ma:displayName="Primary Global Client Service" ma:indexed="true" ma:readOnly="false" ma:default="" ma:fieldId="{6fa21800-7e1f-46b0-9b6b-749847137ef7}" ma:sspId="155bb128-613e-4099-96fa-4403fd0cc87b" ma:termSetId="44905aca-31e9-4e2c-a2a6-9ecd7fd47edd" ma:anchorId="00000000-0000-0000-0000-000000000000" ma:open="false" ma:isKeyword="false">
      <xsd:complexType>
        <xsd:sequence>
          <xsd:element ref="pc:Terms" minOccurs="0" maxOccurs="1"/>
        </xsd:sequence>
      </xsd:complexType>
    </xsd:element>
    <xsd:element name="Primary_x0020_Local_x0020_ClientTaxHTField0" ma:index="48" nillable="true" ma:taxonomy="true" ma:internalName="Primary_x0020_Local_x0020_Client0" ma:taxonomyFieldName="Primary_x0020_Local_x0020_Client" ma:displayName="Primary Local Client Service" ma:indexed="true" ma:readOnly="false" ma:default="" ma:fieldId="{d67f870b-bb8f-4192-92b2-8d437da53387}" ma:sspId="155bb128-613e-4099-96fa-4403fd0cc87b" ma:termSetId="587f4f2d-e2a8-4747-91a8-ad30e34638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BE4740-AD0E-4EAB-9055-8EB1C48284D9" elementFormDefault="qualified">
    <xsd:import namespace="http://schemas.microsoft.com/office/2006/documentManagement/types"/>
    <xsd:import namespace="http://schemas.microsoft.com/office/infopath/2007/PartnerControls"/>
    <xsd:element name="IPCO_x0020_DesignationTaxHTField0" ma:index="31" nillable="true" ma:taxonomy="true" ma:internalName="IPCO_x0020_DesignationTaxHTField" ma:taxonomyFieldName="IPCO_x0020_Designation" ma:displayName="IPCO Designation" ma:fieldId="{310648f3-cc93-44e0-b643-60c4ef2fcc62}" ma:sspId="155bb128-613e-4099-96fa-4403fd0cc87b" ma:termSetId="4cc4a969-8de7-4bb8-953e-ed88518a96a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C40E9B-856B-46A7-8793-65A6FC1828D8" elementFormDefault="qualified">
    <xsd:import namespace="http://schemas.microsoft.com/office/2006/documentManagement/types"/>
    <xsd:import namespace="http://schemas.microsoft.com/office/infopath/2007/PartnerControls"/>
    <xsd:element name="KAM_x0020_LanguageTaxHTField0" ma:index="34" ma:taxonomy="true" ma:internalName="KAM_x0020_LanguageTaxHTField0" ma:taxonomyFieldName="KAM_x0020_Language" ma:displayName="KAM Language" ma:fieldId="{03648da4-bfa7-4bd1-96dc-f553c5e5b276}" ma:taxonomyMulti="true" ma:sspId="155bb128-613e-4099-96fa-4403fd0cc87b" ma:termSetId="af9198f1-74aa-4e26-b87e-e1ce7d7e6bd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0186DE-B11E-4A29-9C82-428D45BCA71F" elementFormDefault="qualified">
    <xsd:import namespace="http://schemas.microsoft.com/office/2006/documentManagement/types"/>
    <xsd:import namespace="http://schemas.microsoft.com/office/infopath/2007/PartnerControls"/>
    <xsd:element name="Secondary_x0020_Global_x0020_ClieTaxHTField0" ma:index="41" nillable="true" ma:taxonomy="true" ma:internalName="Secondary_x0020_Global_x0020_Clie0" ma:taxonomyFieldName="Secondary_x0020_Global_x0020_Clie" ma:displayName="Secondary Global Client Service" ma:readOnly="false" ma:default="" ma:fieldId="{936248a3-a03a-4130-81ab-4d29e233dc55}" ma:taxonomyMulti="true" ma:sspId="155bb128-613e-4099-96fa-4403fd0cc87b" ma:termSetId="44905aca-31e9-4e2c-a2a6-9ecd7fd47edd" ma:anchorId="00000000-0000-0000-0000-000000000000" ma:open="false" ma:isKeyword="false">
      <xsd:complexType>
        <xsd:sequence>
          <xsd:element ref="pc:Terms" minOccurs="0" maxOccurs="1"/>
        </xsd:sequence>
      </xsd:complexType>
    </xsd:element>
    <xsd:element name="Secondary_x0020_Local_x0020_ClieTaxHTField0" ma:index="52" nillable="true" ma:taxonomy="true" ma:internalName="Secondary_x0020_Local_x0020_Clie0" ma:taxonomyFieldName="Secondary_x0020_Local_x0020_Clie" ma:displayName="Secondary Local Client Service" ma:readOnly="false" ma:default="" ma:fieldId="{28eebca6-6196-4823-bbf3-f044ece0fe5d}" ma:taxonomyMulti="true" ma:sspId="155bb128-613e-4099-96fa-4403fd0cc87b" ma:termSetId="587f4f2d-e2a8-4747-91a8-ad30e34638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6D9DE3-080E-4EC6-B7DD-508C11F603C7" elementFormDefault="qualified">
    <xsd:import namespace="http://schemas.microsoft.com/office/2006/documentManagement/types"/>
    <xsd:import namespace="http://schemas.microsoft.com/office/infopath/2007/PartnerControls"/>
    <xsd:element name="Secondary_x0020_Local_x0020_InduTaxHTField0" ma:index="43" nillable="true" ma:taxonomy="true" ma:internalName="Secondary_x0020_Local_x0020_Indu0" ma:taxonomyFieldName="Secondary_x0020_Local_x0020_Indu" ma:displayName="Secondary Local Industry" ma:readOnly="false" ma:default="" ma:fieldId="{9d641368-8359-4fe4-aecd-cff6926473b4}" ma:taxonomyMulti="true" ma:sspId="155bb128-613e-4099-96fa-4403fd0cc87b" ma:termSetId="0f50edd8-f180-4274-afbc-8048378743e9" ma:anchorId="00000000-0000-0000-0000-000000000000" ma:open="false" ma:isKeyword="false">
      <xsd:complexType>
        <xsd:sequence>
          <xsd:element ref="pc:Terms" minOccurs="0" maxOccurs="1"/>
        </xsd:sequence>
      </xsd:complexType>
    </xsd:element>
    <xsd:element name="Secondary_x0020_Global_x0020_InduTaxHTField0" ma:index="50" nillable="true" ma:taxonomy="true" ma:internalName="Secondary_x0020_Global_x0020_Indu0" ma:taxonomyFieldName="Secondary_x0020_Global_x0020_Indu" ma:displayName="Secondary Global Industry" ma:readOnly="false" ma:default="" ma:fieldId="{a5fbaf9d-c649-4b58-88fb-19e85bd08591}" ma:taxonomyMulti="true" ma:sspId="155bb128-613e-4099-96fa-4403fd0cc87b" ma:termSetId="30ef725a-a352-4b6b-b897-20d376f351a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51C775-C49C-428B-8C1E-2F89178D00F4" elementFormDefault="qualified">
    <xsd:import namespace="http://schemas.microsoft.com/office/2006/documentManagement/types"/>
    <xsd:import namespace="http://schemas.microsoft.com/office/infopath/2007/PartnerControls"/>
    <xsd:element name="Applicable_x0020_GeographyTaxHTField0" ma:index="45" ma:taxonomy="true" ma:internalName="Applicable_x0020_GeographyTaxHTF" ma:taxonomyFieldName="Applicable_x0020_Geography" ma:displayName="Applicable Geography" ma:readOnly="false" ma:default="" ma:fieldId="{c7b729d8-9a17-489c-8693-58538765e77f}" ma:taxonomyMulti="true" ma:sspId="155bb128-613e-4099-96fa-4403fd0cc87b" ma:termSetId="2da3d9cd-4380-47c9-85c9-ae28630408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Author_selected xmlns="http://schemas.microsoft.com/sharepoint/v3">
      <UserInfo>
        <DisplayName>O'Dell, Kathleen (US - Arlington)</DisplayName>
        <AccountId>69836</AccountId>
        <AccountType/>
      </UserInfo>
    </Author_selected>
    <Local_x0020_Internal_x0020_ServiceTaxHTField0 xmlns="7AF0C9C1-571A-469E-93FE-640E88AEF1EC">
      <Terms xmlns="http://schemas.microsoft.com/office/infopath/2007/PartnerControls"/>
    </Local_x0020_Internal_x0020_ServiceTaxHTField0>
    <DescriptionHTML xmlns="http://schemas.microsoft.com/sharepoint/v3" xsi:nil="true"/>
    <Global_x0020_Internal_x0020_ServiceTaxHTField0 xmlns="7AF0C9C1-571A-469E-93FE-640E88AEF1EC">
      <Terms xmlns="http://schemas.microsoft.com/office/infopath/2007/PartnerControls"/>
    </Global_x0020_Internal_x0020_ServiceTaxHTField0>
    <Local_x0020_Content_x0020_TypeTaxHTField0 xmlns="8DD08C88-CC4C-4D35-9129-A70DAA36BE5E">
      <Terms xmlns="http://schemas.microsoft.com/office/infopath/2007/PartnerControls">
        <TermInfo xmlns="http://schemas.microsoft.com/office/infopath/2007/PartnerControls">
          <TermName xmlns="http://schemas.microsoft.com/office/infopath/2007/PartnerControls">United States:Research and Publications:Industry and Market Analyses</TermName>
          <TermId xmlns="http://schemas.microsoft.com/office/infopath/2007/PartnerControls">b6aea915-f3df-4666-aaee-12d5960a4fb4</TermId>
        </TermInfo>
      </Terms>
    </Local_x0020_Content_x0020_TypeTaxHTField0>
    <Client xmlns="http://schemas.microsoft.com/sharepoint/v3" xsi:nil="true"/>
    <i67d27b5dd1e4ed29b03622e76ee750b xmlns="a3273937-55e7-450c-ac1f-0f7de532f690">
      <Terms xmlns="http://schemas.microsoft.com/office/infopath/2007/PartnerControls"/>
    </i67d27b5dd1e4ed29b03622e76ee750b>
    <Primary_x0020_Global_x0020_IndustTaxHTField0 xmlns="83DDB362-4C05-4E52-A8D9-EF2F47978B8D">
      <Terms xmlns="http://schemas.microsoft.com/office/infopath/2007/PartnerControls">
        <TermInfo xmlns="http://schemas.microsoft.com/office/infopath/2007/PartnerControls">
          <TermName xmlns="http://schemas.microsoft.com/office/infopath/2007/PartnerControls">Energy and Resources:Power</TermName>
          <TermId xmlns="http://schemas.microsoft.com/office/infopath/2007/PartnerControls">181be046-ef60-46a7-9156-7d6f99de3607</TermId>
        </TermInfo>
      </Terms>
    </Primary_x0020_Global_x0020_IndustTaxHTField0>
    <ClientID xmlns="a3273937-55e7-450c-ac1f-0f7de532f690" xsi:nil="true"/>
    <IPCO_x0020_DesignationTaxHTField0 xmlns="0DBE4740-AD0E-4EAB-9055-8EB1C48284D9">
      <Terms xmlns="http://schemas.microsoft.com/office/infopath/2007/PartnerControls">
        <TermInfo xmlns="http://schemas.microsoft.com/office/infopath/2007/PartnerControls">
          <TermName xmlns="http://schemas.microsoft.com/office/infopath/2007/PartnerControls">Internal Use Only unless granted permission by content owner (IPCO Alternative Use Restriction)</TermName>
          <TermId xmlns="http://schemas.microsoft.com/office/infopath/2007/PartnerControls">f38bdcd6-352a-4923-92e5-9a710e71be95</TermId>
        </TermInfo>
      </Terms>
    </IPCO_x0020_DesignationTaxHTField0>
    <Primary_x0020_Local_x0020_IndustTaxHTField0 xmlns="83DDB362-4C05-4E52-A8D9-EF2F47978B8D">
      <Terms xmlns="http://schemas.microsoft.com/office/infopath/2007/PartnerControls">
        <TermInfo xmlns="http://schemas.microsoft.com/office/infopath/2007/PartnerControls">
          <TermName xmlns="http://schemas.microsoft.com/office/infopath/2007/PartnerControls">United States:Energy and Resources:Power and Utilities</TermName>
          <TermId xmlns="http://schemas.microsoft.com/office/infopath/2007/PartnerControls">38006bb5-3208-48b7-9da7-8bc27b10a323</TermId>
        </TermInfo>
      </Terms>
    </Primary_x0020_Local_x0020_IndustTaxHTField0>
    <Author_entered xmlns="http://schemas.microsoft.com/sharepoint/v3" xsi:nil="true"/>
    <Contributor xmlns="http://schemas.microsoft.com/sharepoint/v3">
      <UserInfo>
        <DisplayName>Upadhyayula, Prashanthi (US - Hyderabad)</DisplayName>
        <AccountId>6111</AccountId>
        <AccountType/>
      </UserInfo>
    </Contributor>
    <Global_x0020_Content_x0020_TypeTaxHTField0 xmlns="8DD08C88-CC4C-4D35-9129-A70DAA36BE5E">
      <Terms xmlns="http://schemas.microsoft.com/office/infopath/2007/PartnerControls">
        <TermInfo xmlns="http://schemas.microsoft.com/office/infopath/2007/PartnerControls">
          <TermName xmlns="http://schemas.microsoft.com/office/infopath/2007/PartnerControls">Research and Publications:Industry and Market Analyses</TermName>
          <TermId xmlns="http://schemas.microsoft.com/office/infopath/2007/PartnerControls">f2314f2c-6043-4178-a0bc-5430333ffaac</TermId>
        </TermInfo>
      </Terms>
    </Global_x0020_Content_x0020_TypeTaxHTField0>
    <Primary_x0020_Global_x0020_ClientTaxHTField0 xmlns="7D1768DD-F29E-4DC2-9191-F2636B9FA92C">
      <Terms xmlns="http://schemas.microsoft.com/office/infopath/2007/PartnerControls"/>
    </Primary_x0020_Global_x0020_ClientTaxHTField0>
    <Applicable_x0020_GeographyTaxHTField0 xmlns="5A51C775-C49C-428B-8C1E-2F89178D00F4">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f12aef73-b423-4016-a43f-15722d3a0a5e</TermId>
        </TermInfo>
      </Terms>
    </Applicable_x0020_GeographyTaxHTField0>
    <KAM_x0020_LanguageTaxHTField0 xmlns="39C40E9B-856B-46A7-8793-65A6FC1828D8">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b169a262-1aaa-4ccb-9acf-78a36c1d9bab</TermId>
        </TermInfo>
      </Terms>
    </KAM_x0020_LanguageTaxHTField0>
    <Secondary_x0020_Local_x0020_InduTaxHTField0 xmlns="546D9DE3-080E-4EC6-B7DD-508C11F603C7">
      <Terms xmlns="http://schemas.microsoft.com/office/infopath/2007/PartnerControls"/>
    </Secondary_x0020_Local_x0020_InduTaxHTField0>
    <TaxCatchAll xmlns="a3273937-55e7-450c-ac1f-0f7de532f690">
      <Value>33</Value>
      <Value>12</Value>
      <Value>11</Value>
      <Value>10</Value>
      <Value>2067</Value>
      <Value>8</Value>
      <Value>6</Value>
      <Value>5</Value>
      <Value>2295</Value>
    </TaxCatchAll>
    <ClientLukup xmlns="a3273937-55e7-450c-ac1f-0f7de532f690" xsi:nil="true"/>
    <Geography_x0020_of_x0020_OriginTaxHTField0 xmlns="994E32D3-2E21-4611-87E1-D68FC0813440">
      <Terms xmlns="http://schemas.microsoft.com/office/infopath/2007/PartnerControls">
        <TermInfo xmlns="http://schemas.microsoft.com/office/infopath/2007/PartnerControls">
          <TermName xmlns="http://schemas.microsoft.com/office/infopath/2007/PartnerControls">Americas (Region):United States (MF):United States</TermName>
          <TermId xmlns="http://schemas.microsoft.com/office/infopath/2007/PartnerControls">8cb0099f-1dbf-4b3c-9b7f-d98051a79fa3</TermId>
        </TermInfo>
      </Terms>
    </Geography_x0020_of_x0020_OriginTaxHTField0>
    <Secondary_x0020_Global_x0020_ClieTaxHTField0 xmlns="3A0186DE-B11E-4A29-9C82-428D45BCA71F">
      <Terms xmlns="http://schemas.microsoft.com/office/infopath/2007/PartnerControls"/>
    </Secondary_x0020_Global_x0020_ClieTaxHTField0>
    <Primary_x0020_Local_x0020_ClientTaxHTField0 xmlns="7D1768DD-F29E-4DC2-9191-F2636B9FA92C">
      <Terms xmlns="http://schemas.microsoft.com/office/infopath/2007/PartnerControls"/>
    </Primary_x0020_Local_x0020_ClientTaxHTField0>
    <Secondary_x0020_Global_x0020_InduTaxHTField0 xmlns="546D9DE3-080E-4EC6-B7DD-508C11F603C7">
      <Terms xmlns="http://schemas.microsoft.com/office/infopath/2007/PartnerControls"/>
    </Secondary_x0020_Global_x0020_InduTaxHTField0>
    <Secondary_x0020_Local_x0020_ClieTaxHTField0 xmlns="3A0186DE-B11E-4A29-9C82-428D45BCA71F">
      <Terms xmlns="http://schemas.microsoft.com/office/infopath/2007/PartnerControls"/>
    </Secondary_x0020_Local_x0020_ClieTaxHTField0>
    <_dlc_DocIdPersistId xmlns="a3273937-55e7-450c-ac1f-0f7de532f690">true</_dlc_DocIdPersistId>
    <ContentDate xmlns="e71e434d-2569-4eee-a461-280b29492d03">2017-05-16T23:00:00+00:00</ContentDate>
    <Abstract xmlns="e71e434d-2569-4eee-a461-280b29492d03">Talks about US Federal Energy team, who they are and what they do and puts forward a few International Donor Power Sector Issues and Project Examples.</Abstract>
    <BusinessTitle xmlns="e71e434d-2569-4eee-a461-280b29492d03">Insights from Deloitte‘s International Donor Projects in the Power Sector </BusinessTitl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354C82-4852-4289-99AF-9B924CB6F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1e434d-2569-4eee-a461-280b29492d03"/>
    <ds:schemaRef ds:uri="7AF0C9C1-571A-469E-93FE-640E88AEF1EC"/>
    <ds:schemaRef ds:uri="a3273937-55e7-450c-ac1f-0f7de532f690"/>
    <ds:schemaRef ds:uri="994E32D3-2E21-4611-87E1-D68FC0813440"/>
    <ds:schemaRef ds:uri="8DD08C88-CC4C-4D35-9129-A70DAA36BE5E"/>
    <ds:schemaRef ds:uri="83DDB362-4C05-4E52-A8D9-EF2F47978B8D"/>
    <ds:schemaRef ds:uri="7D1768DD-F29E-4DC2-9191-F2636B9FA92C"/>
    <ds:schemaRef ds:uri="0DBE4740-AD0E-4EAB-9055-8EB1C48284D9"/>
    <ds:schemaRef ds:uri="39C40E9B-856B-46A7-8793-65A6FC1828D8"/>
    <ds:schemaRef ds:uri="3A0186DE-B11E-4A29-9C82-428D45BCA71F"/>
    <ds:schemaRef ds:uri="546D9DE3-080E-4EC6-B7DD-508C11F603C7"/>
    <ds:schemaRef ds:uri="5A51C775-C49C-428B-8C1E-2F89178D0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532FF2-9DCA-4493-A6EF-2ACC04222BA7}">
  <ds:schemaRefs>
    <ds:schemaRef ds:uri="http://schemas.microsoft.com/sharepoint/events"/>
  </ds:schemaRefs>
</ds:datastoreItem>
</file>

<file path=customXml/itemProps3.xml><?xml version="1.0" encoding="utf-8"?>
<ds:datastoreItem xmlns:ds="http://schemas.openxmlformats.org/officeDocument/2006/customXml" ds:itemID="{021664E2-7CEF-48C6-B5BF-13E065FB3B5F}">
  <ds:schemaRefs>
    <ds:schemaRef ds:uri="3A0186DE-B11E-4A29-9C82-428D45BCA71F"/>
    <ds:schemaRef ds:uri="546D9DE3-080E-4EC6-B7DD-508C11F603C7"/>
    <ds:schemaRef ds:uri="7D1768DD-F29E-4DC2-9191-F2636B9FA92C"/>
    <ds:schemaRef ds:uri="http://schemas.microsoft.com/office/infopath/2007/PartnerControls"/>
    <ds:schemaRef ds:uri="39C40E9B-856B-46A7-8793-65A6FC1828D8"/>
    <ds:schemaRef ds:uri="0DBE4740-AD0E-4EAB-9055-8EB1C48284D9"/>
    <ds:schemaRef ds:uri="7AF0C9C1-571A-469E-93FE-640E88AEF1EC"/>
    <ds:schemaRef ds:uri="994E32D3-2E21-4611-87E1-D68FC0813440"/>
    <ds:schemaRef ds:uri="http://schemas.openxmlformats.org/package/2006/metadata/core-properties"/>
    <ds:schemaRef ds:uri="http://purl.org/dc/dcmitype/"/>
    <ds:schemaRef ds:uri="http://schemas.microsoft.com/sharepoint/v3"/>
    <ds:schemaRef ds:uri="http://purl.org/dc/elements/1.1/"/>
    <ds:schemaRef ds:uri="http://www.w3.org/XML/1998/namespace"/>
    <ds:schemaRef ds:uri="a3273937-55e7-450c-ac1f-0f7de532f690"/>
    <ds:schemaRef ds:uri="http://purl.org/dc/terms/"/>
    <ds:schemaRef ds:uri="5A51C775-C49C-428B-8C1E-2F89178D00F4"/>
    <ds:schemaRef ds:uri="http://schemas.microsoft.com/office/2006/metadata/properties"/>
    <ds:schemaRef ds:uri="8DD08C88-CC4C-4D35-9129-A70DAA36BE5E"/>
    <ds:schemaRef ds:uri="83DDB362-4C05-4E52-A8D9-EF2F47978B8D"/>
    <ds:schemaRef ds:uri="e71e434d-2569-4eee-a461-280b29492d03"/>
    <ds:schemaRef ds:uri="http://schemas.microsoft.com/office/2006/documentManagement/types"/>
  </ds:schemaRefs>
</ds:datastoreItem>
</file>

<file path=customXml/itemProps4.xml><?xml version="1.0" encoding="utf-8"?>
<ds:datastoreItem xmlns:ds="http://schemas.openxmlformats.org/officeDocument/2006/customXml" ds:itemID="{E2E3D6E3-DBE5-4218-95F6-E1147CB5D0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Deloitte_4_3_Onscreen_US</Template>
  <TotalTime>10790</TotalTime>
  <Words>4673</Words>
  <Application>Microsoft Office PowerPoint</Application>
  <PresentationFormat>On-screen Show (4:3)</PresentationFormat>
  <Paragraphs>835</Paragraphs>
  <Slides>24</Slides>
  <Notes>24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2" baseType="lpstr">
      <vt:lpstr>Arial</vt:lpstr>
      <vt:lpstr>Cambria Math</vt:lpstr>
      <vt:lpstr>Open Sans</vt:lpstr>
      <vt:lpstr>Verdana</vt:lpstr>
      <vt:lpstr>Wingdings 2</vt:lpstr>
      <vt:lpstr>Deloitte 16_9 onscreen</vt:lpstr>
      <vt:lpstr>1_Deloitte 16_9 onscreen</vt:lpstr>
      <vt:lpstr>think-cell Slide</vt:lpstr>
      <vt:lpstr>PowerPoint Presentation</vt:lpstr>
      <vt:lpstr>Perspektiva OIE</vt:lpstr>
      <vt:lpstr>PowerPoint Presentation</vt:lpstr>
      <vt:lpstr>PowerPoint Presentation</vt:lpstr>
      <vt:lpstr>PowerPoint Presentation</vt:lpstr>
      <vt:lpstr>PowerPoint Presentation</vt:lpstr>
      <vt:lpstr>Stanje i perspektive u Srbiji i regionu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Šta dalje?</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Wijeyewickrema, Kesaaraa</dc:creator>
  <cp:lastModifiedBy>AutoBVT</cp:lastModifiedBy>
  <cp:revision>283</cp:revision>
  <cp:lastPrinted>2014-06-25T02:16:22Z</cp:lastPrinted>
  <dcterms:created xsi:type="dcterms:W3CDTF">2017-04-01T22:32:14Z</dcterms:created>
  <dcterms:modified xsi:type="dcterms:W3CDTF">2017-08-29T08:01:28Z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0x0101002880177DFDC248C38C745E1D664A5FC5009719E0BD25D2CF469B2F90F29B02103B</vt:lpwstr>
  </property>
  <property fmtid="{D5CDD505-2E9C-101B-9397-08002B2CF9AE}" pid="3" name="Local Content Type">
    <vt:lpwstr>2295;#United States:Research and Publications:Industry and Market Analyses|b6aea915-f3df-4666-aaee-12d5960a4fb4</vt:lpwstr>
  </property>
  <property fmtid="{D5CDD505-2E9C-101B-9397-08002B2CF9AE}" pid="4" name="Primary Local Client">
    <vt:lpwstr/>
  </property>
  <property fmtid="{D5CDD505-2E9C-101B-9397-08002B2CF9AE}" pid="5" name="Badge">
    <vt:lpwstr/>
  </property>
  <property fmtid="{D5CDD505-2E9C-101B-9397-08002B2CF9AE}" pid="6" name="Applicable Geography">
    <vt:lpwstr>5;#Global|f12aef73-b423-4016-a43f-15722d3a0a5e</vt:lpwstr>
  </property>
  <property fmtid="{D5CDD505-2E9C-101B-9397-08002B2CF9AE}" pid="7" name="Secondary Local Indu">
    <vt:lpwstr/>
  </property>
  <property fmtid="{D5CDD505-2E9C-101B-9397-08002B2CF9AE}" pid="8" name="Primary Local Indust">
    <vt:lpwstr>11;#United States:Energy and Resources:Power and Utilities|38006bb5-3208-48b7-9da7-8bc27b10a323</vt:lpwstr>
  </property>
  <property fmtid="{D5CDD505-2E9C-101B-9397-08002B2CF9AE}" pid="9" name="Geography of Origin">
    <vt:lpwstr>8;#Americas (Region):United States (MF):United States|8cb0099f-1dbf-4b3c-9b7f-d98051a79fa3</vt:lpwstr>
  </property>
  <property fmtid="{D5CDD505-2E9C-101B-9397-08002B2CF9AE}" pid="10" name="KAM Language">
    <vt:lpwstr>6;#English|b169a262-1aaa-4ccb-9acf-78a36c1d9bab</vt:lpwstr>
  </property>
  <property fmtid="{D5CDD505-2E9C-101B-9397-08002B2CF9AE}" pid="11" name="Primary Global Client">
    <vt:lpwstr/>
  </property>
  <property fmtid="{D5CDD505-2E9C-101B-9397-08002B2CF9AE}" pid="12" name="Secondary Global Indu">
    <vt:lpwstr/>
  </property>
  <property fmtid="{D5CDD505-2E9C-101B-9397-08002B2CF9AE}" pid="13" name="Secondary Global Clie">
    <vt:lpwstr/>
  </property>
  <property fmtid="{D5CDD505-2E9C-101B-9397-08002B2CF9AE}" pid="14" name="Primary Global Indust">
    <vt:lpwstr>12;#Energy and Resources:Power|181be046-ef60-46a7-9156-7d6f99de3607</vt:lpwstr>
  </property>
  <property fmtid="{D5CDD505-2E9C-101B-9397-08002B2CF9AE}" pid="15" name="Global Content Type">
    <vt:lpwstr>10;#Research and Publications:Industry and Market Analyses|f2314f2c-6043-4178-a0bc-5430333ffaac</vt:lpwstr>
  </property>
  <property fmtid="{D5CDD505-2E9C-101B-9397-08002B2CF9AE}" pid="16" name="Local Internal Service">
    <vt:lpwstr/>
  </property>
  <property fmtid="{D5CDD505-2E9C-101B-9397-08002B2CF9AE}" pid="17" name="Global Internal Service">
    <vt:lpwstr/>
  </property>
  <property fmtid="{D5CDD505-2E9C-101B-9397-08002B2CF9AE}" pid="18" name="Secondary Local Clie">
    <vt:lpwstr/>
  </property>
  <property fmtid="{D5CDD505-2E9C-101B-9397-08002B2CF9AE}" pid="19" name="IPCO Designation">
    <vt:lpwstr>33;#Internal Use Only unless granted permission by content owner (IPCO Alternative Use Restriction)|f38bdcd6-352a-4923-92e5-9a710e71be95</vt:lpwstr>
  </property>
  <property fmtid="{D5CDD505-2E9C-101B-9397-08002B2CF9AE}" pid="20" name="_dlc_policyId">
    <vt:lpwstr/>
  </property>
  <property fmtid="{D5CDD505-2E9C-101B-9397-08002B2CF9AE}" pid="21" name="ItemRetentionFormula">
    <vt:lpwstr/>
  </property>
  <property fmtid="{D5CDD505-2E9C-101B-9397-08002B2CF9AE}" pid="22" name="Publishing Owning Te">
    <vt:lpwstr>2067;#Financial Advisory|016c993c-3df8-4102-8fa2-edd0aecc30fd</vt:lpwstr>
  </property>
  <property fmtid="{D5CDD505-2E9C-101B-9397-08002B2CF9AE}" pid="23" name="Publishing Owning Te0">
    <vt:lpwstr>Financial Advisory|016c993c-3df8-4102-8fa2-edd0aecc30fd</vt:lpwstr>
  </property>
  <property fmtid="{D5CDD505-2E9C-101B-9397-08002B2CF9AE}" pid="24" name="_docset_NoMedatataSyncRequired">
    <vt:lpwstr>False</vt:lpwstr>
  </property>
</Properties>
</file>