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71" r:id="rId10"/>
    <p:sldId id="261" r:id="rId11"/>
    <p:sldId id="273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1048C-9145-4E30-A08D-4DE1099986F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5244-69B1-4161-A32B-860FB4EA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5244-69B1-4161-A32B-860FB4EA7D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Međunarodn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stručn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konferencij</a:t>
            </a:r>
            <a:r>
              <a:rPr lang="sr-Latn-RS" dirty="0" smtClean="0"/>
              <a:t>a „Kako iskoristiti pametnu energiju“, </a:t>
            </a:r>
            <a:r>
              <a:rPr lang="sr-Latn-RS" dirty="0" err="1" smtClean="0"/>
              <a:t>Balkanmagazin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Beograd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ekalkulator.mgsi.gov.rs/" TargetMode="External"/><Relationship Id="rId2" Type="http://schemas.openxmlformats.org/officeDocument/2006/relationships/hyperlink" Target="http://www.crep.gov.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Aktivnosti</a:t>
            </a:r>
            <a:r>
              <a:rPr lang="sr-Latn-RS" dirty="0" smtClean="0"/>
              <a:t> MGSI </a:t>
            </a:r>
            <a:r>
              <a:rPr lang="en-US" dirty="0" smtClean="0"/>
              <a:t>u </a:t>
            </a:r>
            <a:r>
              <a:rPr lang="en-US" dirty="0" err="1" smtClean="0"/>
              <a:t>kontekstu</a:t>
            </a:r>
            <a:r>
              <a:rPr lang="sr-Latn-RS" dirty="0" smtClean="0"/>
              <a:t> „pametnih gradova“ i energetske efikasnosti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b="1" dirty="0" smtClean="0"/>
              <a:t>Mr Tijana Živanović Milić, samostalni savetnik</a:t>
            </a:r>
          </a:p>
          <a:p>
            <a:r>
              <a:rPr lang="sr-Latn-RS" dirty="0" smtClean="0"/>
              <a:t>Ministarstvo građevinarstva, saobraćaja i infrastrukture</a:t>
            </a:r>
          </a:p>
          <a:p>
            <a:r>
              <a:rPr lang="en-US" dirty="0"/>
              <a:t>S</a:t>
            </a:r>
            <a:r>
              <a:rPr lang="sr-Cyrl-RS" dirty="0"/>
              <a:t>е</a:t>
            </a:r>
            <a:r>
              <a:rPr lang="en-US" dirty="0" err="1" smtClean="0"/>
              <a:t>ktor</a:t>
            </a:r>
            <a:r>
              <a:rPr lang="en-US" dirty="0" smtClean="0"/>
              <a:t> </a:t>
            </a:r>
            <a:r>
              <a:rPr lang="en-US" dirty="0"/>
              <a:t>za </a:t>
            </a:r>
            <a:r>
              <a:rPr lang="en-US" dirty="0" err="1"/>
              <a:t>stamb</a:t>
            </a:r>
            <a:r>
              <a:rPr lang="sr-Cyrl-RS" dirty="0"/>
              <a:t>е</a:t>
            </a:r>
            <a:r>
              <a:rPr lang="en-US" dirty="0"/>
              <a:t>nu i </a:t>
            </a:r>
            <a:r>
              <a:rPr lang="en-US" dirty="0" err="1"/>
              <a:t>arhit</a:t>
            </a:r>
            <a:r>
              <a:rPr lang="sr-Cyrl-RS" dirty="0"/>
              <a:t>е</a:t>
            </a:r>
            <a:r>
              <a:rPr lang="en-US" dirty="0" err="1"/>
              <a:t>ktonsku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, </a:t>
            </a:r>
            <a:r>
              <a:rPr lang="en-US" dirty="0" err="1" smtClean="0"/>
              <a:t>komunaln</a:t>
            </a:r>
            <a:r>
              <a:rPr lang="sr-Cyrl-RS" dirty="0"/>
              <a:t>е </a:t>
            </a:r>
            <a:r>
              <a:rPr lang="en-US" dirty="0"/>
              <a:t>d</a:t>
            </a:r>
            <a:r>
              <a:rPr lang="sr-Cyrl-RS" dirty="0"/>
              <a:t>е</a:t>
            </a:r>
            <a:r>
              <a:rPr lang="en-US" dirty="0" err="1"/>
              <a:t>latnosti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sr-Cyrl-RS" dirty="0"/>
              <a:t>е</a:t>
            </a:r>
            <a:r>
              <a:rPr lang="en-US" dirty="0"/>
              <a:t>n</a:t>
            </a:r>
            <a:r>
              <a:rPr lang="sr-Cyrl-RS" dirty="0"/>
              <a:t>е</a:t>
            </a:r>
            <a:r>
              <a:rPr lang="en-US" dirty="0" err="1"/>
              <a:t>rg</a:t>
            </a:r>
            <a:r>
              <a:rPr lang="sr-Cyrl-RS" dirty="0"/>
              <a:t>е</a:t>
            </a:r>
            <a:r>
              <a:rPr lang="en-US" dirty="0" err="1"/>
              <a:t>tsku</a:t>
            </a:r>
            <a:r>
              <a:rPr lang="en-US" dirty="0"/>
              <a:t> </a:t>
            </a:r>
            <a:r>
              <a:rPr lang="sr-Cyrl-RS" dirty="0"/>
              <a:t>е</a:t>
            </a:r>
            <a:r>
              <a:rPr lang="en-US" dirty="0" err="1" smtClean="0"/>
              <a:t>fikasnost</a:t>
            </a:r>
            <a:endParaRPr lang="sr-Latn-RS" dirty="0" smtClean="0"/>
          </a:p>
          <a:p>
            <a:r>
              <a:rPr lang="sr-Latn-RS" dirty="0" smtClean="0"/>
              <a:t>Odsek za arhitektonsku politiku i građevinske proizvode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Međunarodn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stručn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konferencij</a:t>
            </a:r>
            <a:r>
              <a:rPr lang="sr-Latn-RS" dirty="0" smtClean="0"/>
              <a:t>a „Kako iskoristiti pametnu energiju</a:t>
            </a:r>
            <a:r>
              <a:rPr lang="sr-Latn-RS" dirty="0"/>
              <a:t>“, </a:t>
            </a:r>
            <a:r>
              <a:rPr lang="sr-Latn-RS" dirty="0" err="1"/>
              <a:t>Balkanmagazin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Energetska efikasnost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010845" cy="3880772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 err="1"/>
              <a:t>O</a:t>
            </a:r>
            <a:r>
              <a:rPr lang="en-GB" dirty="0" err="1" smtClean="0"/>
              <a:t>bavezna</a:t>
            </a:r>
            <a:r>
              <a:rPr lang="en-GB" dirty="0" smtClean="0"/>
              <a:t> </a:t>
            </a:r>
            <a:r>
              <a:rPr lang="en-GB" dirty="0" err="1"/>
              <a:t>sertifikacija</a:t>
            </a:r>
            <a:r>
              <a:rPr lang="en-GB" dirty="0"/>
              <a:t> </a:t>
            </a:r>
            <a:r>
              <a:rPr lang="en-GB" dirty="0" err="1"/>
              <a:t>zgrada</a:t>
            </a:r>
            <a:r>
              <a:rPr lang="en-GB" dirty="0"/>
              <a:t> </a:t>
            </a:r>
            <a:r>
              <a:rPr lang="en-GB" dirty="0" err="1"/>
              <a:t>uvedena</a:t>
            </a:r>
            <a:r>
              <a:rPr lang="en-GB" dirty="0"/>
              <a:t> je </a:t>
            </a:r>
            <a:r>
              <a:rPr lang="en-GB" dirty="0" err="1"/>
              <a:t>Zakonom</a:t>
            </a:r>
            <a:r>
              <a:rPr lang="en-GB" dirty="0"/>
              <a:t> o </a:t>
            </a:r>
            <a:r>
              <a:rPr lang="en-GB" dirty="0" err="1"/>
              <a:t>planiranju</a:t>
            </a:r>
            <a:r>
              <a:rPr lang="en-GB" dirty="0"/>
              <a:t> i </a:t>
            </a:r>
            <a:r>
              <a:rPr lang="en-GB" dirty="0" err="1"/>
              <a:t>izgradnji</a:t>
            </a:r>
            <a:r>
              <a:rPr lang="en-GB" dirty="0"/>
              <a:t> </a:t>
            </a:r>
            <a:r>
              <a:rPr lang="sr-Latn-RS" dirty="0" smtClean="0"/>
              <a:t>(2014) </a:t>
            </a:r>
            <a:r>
              <a:rPr lang="en-GB" dirty="0" err="1" smtClean="0"/>
              <a:t>dok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podzakonskim</a:t>
            </a:r>
            <a:r>
              <a:rPr lang="en-GB" dirty="0"/>
              <a:t> </a:t>
            </a:r>
            <a:r>
              <a:rPr lang="en-GB" dirty="0" err="1"/>
              <a:t>aktima</a:t>
            </a:r>
            <a:r>
              <a:rPr lang="en-GB" dirty="0"/>
              <a:t> </a:t>
            </a:r>
            <a:r>
              <a:rPr lang="sr-Latn-RS" dirty="0" smtClean="0"/>
              <a:t>(</a:t>
            </a:r>
            <a:r>
              <a:rPr lang="en-GB" dirty="0" err="1" smtClean="0"/>
              <a:t>Pravilnikom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uslovima</a:t>
            </a:r>
            <a:r>
              <a:rPr lang="en-GB" dirty="0"/>
              <a:t>, </a:t>
            </a:r>
            <a:r>
              <a:rPr lang="en-GB" dirty="0" err="1"/>
              <a:t>sadržini</a:t>
            </a:r>
            <a:r>
              <a:rPr lang="en-GB" dirty="0"/>
              <a:t> i </a:t>
            </a:r>
            <a:r>
              <a:rPr lang="en-GB" dirty="0" err="1"/>
              <a:t>načinu</a:t>
            </a:r>
            <a:r>
              <a:rPr lang="en-GB" dirty="0"/>
              <a:t> </a:t>
            </a:r>
            <a:r>
              <a:rPr lang="en-GB" dirty="0" err="1"/>
              <a:t>izdavanja</a:t>
            </a:r>
            <a:r>
              <a:rPr lang="en-GB" dirty="0"/>
              <a:t> </a:t>
            </a:r>
            <a:r>
              <a:rPr lang="en-GB" dirty="0" err="1"/>
              <a:t>sertifikata</a:t>
            </a:r>
            <a:r>
              <a:rPr lang="en-GB" dirty="0"/>
              <a:t> o </a:t>
            </a:r>
            <a:r>
              <a:rPr lang="en-GB" dirty="0" err="1"/>
              <a:t>energetskim</a:t>
            </a:r>
            <a:r>
              <a:rPr lang="en-GB" dirty="0"/>
              <a:t> </a:t>
            </a:r>
            <a:r>
              <a:rPr lang="en-GB" dirty="0" err="1"/>
              <a:t>svojstvima</a:t>
            </a:r>
            <a:r>
              <a:rPr lang="en-GB" dirty="0"/>
              <a:t> </a:t>
            </a:r>
            <a:r>
              <a:rPr lang="en-GB" dirty="0" err="1"/>
              <a:t>zgrada</a:t>
            </a:r>
            <a:r>
              <a:rPr lang="en-GB" dirty="0"/>
              <a:t> </a:t>
            </a:r>
            <a:r>
              <a:rPr lang="en-GB" dirty="0" smtClean="0"/>
              <a:t>i </a:t>
            </a:r>
            <a:r>
              <a:rPr lang="en-GB" dirty="0" err="1"/>
              <a:t>Pravilnikom</a:t>
            </a:r>
            <a:r>
              <a:rPr lang="en-GB" dirty="0"/>
              <a:t> o </a:t>
            </a:r>
            <a:r>
              <a:rPr lang="en-GB" dirty="0" err="1"/>
              <a:t>energetskoj</a:t>
            </a:r>
            <a:r>
              <a:rPr lang="en-GB" dirty="0"/>
              <a:t> </a:t>
            </a:r>
            <a:r>
              <a:rPr lang="en-GB" dirty="0" err="1"/>
              <a:t>efikasnosti</a:t>
            </a:r>
            <a:r>
              <a:rPr lang="en-GB" dirty="0"/>
              <a:t> </a:t>
            </a:r>
            <a:r>
              <a:rPr lang="en-GB" dirty="0" err="1" smtClean="0"/>
              <a:t>zgrada</a:t>
            </a:r>
            <a:r>
              <a:rPr lang="en-GB" dirty="0" smtClean="0"/>
              <a:t>), </a:t>
            </a:r>
            <a:r>
              <a:rPr lang="en-GB" dirty="0" err="1"/>
              <a:t>bliže</a:t>
            </a:r>
            <a:r>
              <a:rPr lang="en-GB" dirty="0"/>
              <a:t> </a:t>
            </a:r>
            <a:r>
              <a:rPr lang="en-GB" dirty="0" err="1"/>
              <a:t>propisan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energetske</a:t>
            </a:r>
            <a:r>
              <a:rPr lang="en-GB" dirty="0"/>
              <a:t> </a:t>
            </a:r>
            <a:r>
              <a:rPr lang="en-GB" dirty="0" err="1"/>
              <a:t>sertifikacije</a:t>
            </a:r>
            <a:r>
              <a:rPr lang="en-GB" dirty="0"/>
              <a:t> i </a:t>
            </a:r>
            <a:r>
              <a:rPr lang="en-GB" dirty="0" err="1"/>
              <a:t>metodologija</a:t>
            </a:r>
            <a:r>
              <a:rPr lang="en-GB" dirty="0"/>
              <a:t> </a:t>
            </a:r>
            <a:r>
              <a:rPr lang="en-GB" dirty="0" err="1"/>
              <a:t>proračuna</a:t>
            </a:r>
            <a:r>
              <a:rPr lang="en-GB" dirty="0"/>
              <a:t> za </a:t>
            </a:r>
            <a:r>
              <a:rPr lang="en-GB" dirty="0" err="1"/>
              <a:t>izražavanje</a:t>
            </a:r>
            <a:r>
              <a:rPr lang="en-GB" dirty="0"/>
              <a:t> </a:t>
            </a:r>
            <a:r>
              <a:rPr lang="en-GB" dirty="0" err="1"/>
              <a:t>energetskog</a:t>
            </a:r>
            <a:r>
              <a:rPr lang="en-GB" dirty="0"/>
              <a:t> </a:t>
            </a:r>
            <a:r>
              <a:rPr lang="en-GB" dirty="0" err="1"/>
              <a:t>razreda</a:t>
            </a:r>
            <a:r>
              <a:rPr lang="en-GB" dirty="0"/>
              <a:t> </a:t>
            </a:r>
            <a:r>
              <a:rPr lang="en-GB" dirty="0" err="1"/>
              <a:t>zgrade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godišnje</a:t>
            </a:r>
            <a:r>
              <a:rPr lang="en-GB" dirty="0"/>
              <a:t> </a:t>
            </a:r>
            <a:r>
              <a:rPr lang="en-GB" dirty="0" err="1"/>
              <a:t>potrebne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za </a:t>
            </a:r>
            <a:r>
              <a:rPr lang="en-GB" dirty="0" err="1"/>
              <a:t>njeno</a:t>
            </a:r>
            <a:r>
              <a:rPr lang="en-GB" dirty="0"/>
              <a:t> </a:t>
            </a:r>
            <a:r>
              <a:rPr lang="en-GB" dirty="0" err="1" smtClean="0"/>
              <a:t>grejanje</a:t>
            </a:r>
            <a:endParaRPr lang="sr-Latn-RS" dirty="0" smtClean="0"/>
          </a:p>
          <a:p>
            <a:r>
              <a:rPr lang="es-ES" dirty="0" err="1"/>
              <a:t>Centralni</a:t>
            </a:r>
            <a:r>
              <a:rPr lang="es-ES" dirty="0"/>
              <a:t> </a:t>
            </a:r>
            <a:r>
              <a:rPr lang="es-ES" dirty="0" err="1"/>
              <a:t>registar</a:t>
            </a:r>
            <a:r>
              <a:rPr lang="es-ES" dirty="0"/>
              <a:t> </a:t>
            </a:r>
            <a:r>
              <a:rPr lang="es-ES" dirty="0" err="1"/>
              <a:t>energetskih</a:t>
            </a:r>
            <a:r>
              <a:rPr lang="es-ES" dirty="0"/>
              <a:t> </a:t>
            </a:r>
            <a:r>
              <a:rPr lang="es-ES" dirty="0" err="1"/>
              <a:t>pasoša</a:t>
            </a:r>
            <a:r>
              <a:rPr lang="es-ES" dirty="0"/>
              <a:t> (CREP</a:t>
            </a:r>
            <a:r>
              <a:rPr lang="es-ES" dirty="0" smtClean="0"/>
              <a:t>)</a:t>
            </a:r>
            <a:r>
              <a:rPr lang="sr-Latn-RS" dirty="0" smtClean="0"/>
              <a:t> - a</a:t>
            </a:r>
            <a:r>
              <a:rPr lang="es-ES" dirty="0" err="1" smtClean="0"/>
              <a:t>lat</a:t>
            </a:r>
            <a:r>
              <a:rPr lang="es-ES" dirty="0" smtClean="0"/>
              <a:t> </a:t>
            </a:r>
            <a:r>
              <a:rPr lang="es-ES" dirty="0"/>
              <a:t>za </a:t>
            </a:r>
            <a:r>
              <a:rPr lang="es-ES" dirty="0" err="1"/>
              <a:t>praćenje</a:t>
            </a:r>
            <a:r>
              <a:rPr lang="es-ES" dirty="0"/>
              <a:t> </a:t>
            </a:r>
            <a:r>
              <a:rPr lang="es-ES" dirty="0" err="1"/>
              <a:t>sertifikacije</a:t>
            </a:r>
            <a:r>
              <a:rPr lang="es-ES" dirty="0"/>
              <a:t> </a:t>
            </a:r>
            <a:r>
              <a:rPr lang="es-ES" dirty="0" err="1"/>
              <a:t>zgrada</a:t>
            </a:r>
            <a:r>
              <a:rPr lang="es-ES" dirty="0"/>
              <a:t> </a:t>
            </a:r>
            <a:r>
              <a:rPr lang="es-ES" dirty="0" err="1" smtClean="0"/>
              <a:t>predstavlja</a:t>
            </a:r>
            <a:r>
              <a:rPr lang="es-ES" dirty="0" smtClean="0"/>
              <a:t> </a:t>
            </a:r>
            <a:r>
              <a:rPr lang="es-ES" dirty="0" err="1"/>
              <a:t>objedinjenu</a:t>
            </a:r>
            <a:r>
              <a:rPr lang="es-ES" dirty="0"/>
              <a:t> </a:t>
            </a:r>
            <a:r>
              <a:rPr lang="es-ES" dirty="0" err="1"/>
              <a:t>bazu</a:t>
            </a:r>
            <a:r>
              <a:rPr lang="es-ES" dirty="0"/>
              <a:t> </a:t>
            </a:r>
            <a:r>
              <a:rPr lang="es-ES" dirty="0" err="1"/>
              <a:t>koja</a:t>
            </a:r>
            <a:r>
              <a:rPr lang="es-ES" dirty="0"/>
              <a:t> </a:t>
            </a:r>
            <a:r>
              <a:rPr lang="es-ES" dirty="0" err="1"/>
              <a:t>sadrži</a:t>
            </a:r>
            <a:r>
              <a:rPr lang="es-ES" dirty="0"/>
              <a:t> </a:t>
            </a:r>
            <a:r>
              <a:rPr lang="es-ES" dirty="0" err="1"/>
              <a:t>registar</a:t>
            </a:r>
            <a:r>
              <a:rPr lang="es-ES" dirty="0"/>
              <a:t> </a:t>
            </a:r>
            <a:r>
              <a:rPr lang="es-ES" dirty="0" err="1"/>
              <a:t>svih</a:t>
            </a:r>
            <a:r>
              <a:rPr lang="es-ES" dirty="0"/>
              <a:t> </a:t>
            </a:r>
            <a:r>
              <a:rPr lang="es-ES" dirty="0" err="1"/>
              <a:t>ovlašćenih</a:t>
            </a:r>
            <a:r>
              <a:rPr lang="es-ES" dirty="0"/>
              <a:t> </a:t>
            </a:r>
            <a:r>
              <a:rPr lang="es-ES" dirty="0" err="1"/>
              <a:t>organizacija</a:t>
            </a:r>
            <a:r>
              <a:rPr lang="es-ES" dirty="0"/>
              <a:t> </a:t>
            </a:r>
            <a:r>
              <a:rPr lang="es-ES" dirty="0" err="1"/>
              <a:t>koje</a:t>
            </a:r>
            <a:r>
              <a:rPr lang="es-ES" dirty="0"/>
              <a:t> </a:t>
            </a:r>
            <a:r>
              <a:rPr lang="es-ES" dirty="0" err="1"/>
              <a:t>mogu</a:t>
            </a:r>
            <a:r>
              <a:rPr lang="es-ES" dirty="0"/>
              <a:t> da </a:t>
            </a:r>
            <a:r>
              <a:rPr lang="es-ES" dirty="0" err="1"/>
              <a:t>izdaju</a:t>
            </a:r>
            <a:r>
              <a:rPr lang="es-ES" dirty="0"/>
              <a:t> </a:t>
            </a:r>
            <a:r>
              <a:rPr lang="es-ES" dirty="0" err="1"/>
              <a:t>energetske</a:t>
            </a:r>
            <a:r>
              <a:rPr lang="es-ES" dirty="0"/>
              <a:t> </a:t>
            </a:r>
            <a:r>
              <a:rPr lang="es-ES" dirty="0" err="1"/>
              <a:t>pasoše</a:t>
            </a:r>
            <a:r>
              <a:rPr lang="es-ES" dirty="0"/>
              <a:t> za </a:t>
            </a:r>
            <a:r>
              <a:rPr lang="es-ES" dirty="0" err="1"/>
              <a:t>zgrade</a:t>
            </a:r>
            <a:r>
              <a:rPr lang="es-ES" dirty="0"/>
              <a:t>, </a:t>
            </a:r>
            <a:r>
              <a:rPr lang="es-ES" dirty="0" err="1"/>
              <a:t>spisak</a:t>
            </a:r>
            <a:r>
              <a:rPr lang="es-ES" dirty="0"/>
              <a:t> </a:t>
            </a:r>
            <a:r>
              <a:rPr lang="es-ES" dirty="0" err="1"/>
              <a:t>svih</a:t>
            </a:r>
            <a:r>
              <a:rPr lang="es-ES" dirty="0"/>
              <a:t> </a:t>
            </a:r>
            <a:r>
              <a:rPr lang="es-ES" dirty="0" err="1"/>
              <a:t>inženjera</a:t>
            </a:r>
            <a:r>
              <a:rPr lang="es-ES" dirty="0"/>
              <a:t> </a:t>
            </a:r>
            <a:r>
              <a:rPr lang="es-ES" dirty="0" err="1"/>
              <a:t>energetske</a:t>
            </a:r>
            <a:r>
              <a:rPr lang="es-ES" dirty="0"/>
              <a:t> </a:t>
            </a:r>
            <a:r>
              <a:rPr lang="es-ES" dirty="0" err="1"/>
              <a:t>efikasnosti</a:t>
            </a:r>
            <a:r>
              <a:rPr lang="es-ES" dirty="0"/>
              <a:t>, </a:t>
            </a:r>
            <a:r>
              <a:rPr lang="es-ES" dirty="0" err="1"/>
              <a:t>kao</a:t>
            </a:r>
            <a:r>
              <a:rPr lang="es-ES" dirty="0"/>
              <a:t> i </a:t>
            </a:r>
            <a:r>
              <a:rPr lang="es-ES" dirty="0" err="1"/>
              <a:t>registar</a:t>
            </a:r>
            <a:r>
              <a:rPr lang="es-ES" dirty="0"/>
              <a:t> </a:t>
            </a:r>
            <a:r>
              <a:rPr lang="es-ES" dirty="0" err="1"/>
              <a:t>energetskih</a:t>
            </a:r>
            <a:r>
              <a:rPr lang="es-ES" dirty="0"/>
              <a:t> </a:t>
            </a:r>
            <a:r>
              <a:rPr lang="es-ES" dirty="0" err="1"/>
              <a:t>pasoša</a:t>
            </a:r>
            <a:r>
              <a:rPr lang="es-ES" dirty="0"/>
              <a:t> </a:t>
            </a:r>
            <a:r>
              <a:rPr lang="es-ES" dirty="0" err="1"/>
              <a:t>koji</a:t>
            </a:r>
            <a:r>
              <a:rPr lang="es-ES" dirty="0"/>
              <a:t> su </a:t>
            </a:r>
            <a:r>
              <a:rPr lang="es-ES" dirty="0" err="1"/>
              <a:t>izdati</a:t>
            </a:r>
            <a:r>
              <a:rPr lang="es-ES" dirty="0"/>
              <a:t> </a:t>
            </a:r>
            <a:r>
              <a:rPr lang="es-ES" dirty="0" err="1"/>
              <a:t>kroz</a:t>
            </a:r>
            <a:r>
              <a:rPr lang="es-ES" dirty="0"/>
              <a:t> </a:t>
            </a:r>
            <a:r>
              <a:rPr lang="es-ES" dirty="0" err="1"/>
              <a:t>njega</a:t>
            </a:r>
            <a:r>
              <a:rPr lang="es-ES" dirty="0"/>
              <a:t> (</a:t>
            </a:r>
            <a:r>
              <a:rPr lang="es-ES" dirty="0">
                <a:hlinkClick r:id="rId2"/>
              </a:rPr>
              <a:t>www.crep.gov.rs</a:t>
            </a:r>
            <a:r>
              <a:rPr lang="es-ES" dirty="0" smtClean="0"/>
              <a:t>)</a:t>
            </a:r>
            <a:endParaRPr lang="sr-Latn-RS" dirty="0" smtClean="0"/>
          </a:p>
          <a:p>
            <a:r>
              <a:rPr lang="es-ES" dirty="0"/>
              <a:t>„EE KALKULATOR</a:t>
            </a:r>
            <a:r>
              <a:rPr lang="es-ES" dirty="0" smtClean="0"/>
              <a:t>“</a:t>
            </a:r>
            <a:r>
              <a:rPr lang="sr-Latn-RS" dirty="0" smtClean="0"/>
              <a:t> - </a:t>
            </a:r>
            <a:r>
              <a:rPr lang="es-ES" dirty="0" err="1" smtClean="0"/>
              <a:t>softver</a:t>
            </a:r>
            <a:r>
              <a:rPr lang="es-ES" dirty="0" smtClean="0"/>
              <a:t> </a:t>
            </a:r>
            <a:r>
              <a:rPr lang="es-ES" dirty="0"/>
              <a:t>za </a:t>
            </a:r>
            <a:r>
              <a:rPr lang="es-ES" dirty="0" err="1"/>
              <a:t>izračunavanje</a:t>
            </a:r>
            <a:r>
              <a:rPr lang="es-ES" dirty="0"/>
              <a:t> </a:t>
            </a:r>
            <a:r>
              <a:rPr lang="es-ES" dirty="0" err="1"/>
              <a:t>podataka</a:t>
            </a:r>
            <a:r>
              <a:rPr lang="es-ES" dirty="0"/>
              <a:t> </a:t>
            </a:r>
            <a:r>
              <a:rPr lang="es-ES" dirty="0" err="1"/>
              <a:t>iz</a:t>
            </a:r>
            <a:r>
              <a:rPr lang="es-ES" dirty="0"/>
              <a:t> </a:t>
            </a:r>
            <a:r>
              <a:rPr lang="es-ES" dirty="0" err="1"/>
              <a:t>nacionalne</a:t>
            </a:r>
            <a:r>
              <a:rPr lang="es-ES" dirty="0"/>
              <a:t> </a:t>
            </a:r>
            <a:r>
              <a:rPr lang="es-ES" dirty="0" err="1"/>
              <a:t>tipologije</a:t>
            </a:r>
            <a:r>
              <a:rPr lang="es-ES" dirty="0"/>
              <a:t> i </a:t>
            </a:r>
            <a:r>
              <a:rPr lang="es-ES" dirty="0" err="1"/>
              <a:t>lokalnih</a:t>
            </a:r>
            <a:r>
              <a:rPr lang="es-ES" dirty="0"/>
              <a:t> </a:t>
            </a:r>
            <a:r>
              <a:rPr lang="es-ES" dirty="0" err="1"/>
              <a:t>tipologija</a:t>
            </a:r>
            <a:r>
              <a:rPr lang="es-ES" dirty="0"/>
              <a:t> </a:t>
            </a:r>
            <a:r>
              <a:rPr lang="es-ES" dirty="0" err="1"/>
              <a:t>stambenih</a:t>
            </a:r>
            <a:r>
              <a:rPr lang="es-ES" dirty="0"/>
              <a:t> </a:t>
            </a:r>
            <a:r>
              <a:rPr lang="es-ES" dirty="0" err="1"/>
              <a:t>zgrada</a:t>
            </a:r>
            <a:r>
              <a:rPr lang="es-ES" dirty="0"/>
              <a:t> </a:t>
            </a:r>
            <a:r>
              <a:rPr lang="es-ES" dirty="0" err="1" smtClean="0"/>
              <a:t>koji</a:t>
            </a:r>
            <a:r>
              <a:rPr lang="es-ES" dirty="0" smtClean="0"/>
              <a:t> </a:t>
            </a:r>
            <a:r>
              <a:rPr lang="es-ES" dirty="0" err="1"/>
              <a:t>omogućava</a:t>
            </a:r>
            <a:r>
              <a:rPr lang="es-ES" dirty="0"/>
              <a:t> </a:t>
            </a:r>
            <a:r>
              <a:rPr lang="es-ES" dirty="0" err="1" smtClean="0"/>
              <a:t>generi</a:t>
            </a:r>
            <a:r>
              <a:rPr lang="sr-Latn-RS" dirty="0" err="1" smtClean="0"/>
              <a:t>sanje</a:t>
            </a:r>
            <a:r>
              <a:rPr lang="es-ES" dirty="0" smtClean="0"/>
              <a:t> </a:t>
            </a:r>
            <a:r>
              <a:rPr lang="es-ES" dirty="0" err="1" smtClean="0"/>
              <a:t>informacij</a:t>
            </a:r>
            <a:r>
              <a:rPr lang="sr-Latn-RS" dirty="0" smtClean="0"/>
              <a:t>a</a:t>
            </a:r>
            <a:r>
              <a:rPr lang="es-ES" dirty="0" smtClean="0"/>
              <a:t> </a:t>
            </a:r>
            <a:r>
              <a:rPr lang="es-ES" dirty="0"/>
              <a:t>o </a:t>
            </a:r>
            <a:r>
              <a:rPr lang="es-ES" dirty="0" err="1"/>
              <a:t>investicijama</a:t>
            </a:r>
            <a:r>
              <a:rPr lang="es-ES" dirty="0"/>
              <a:t> i </a:t>
            </a:r>
            <a:r>
              <a:rPr lang="es-ES" dirty="0" err="1"/>
              <a:t>troškovima</a:t>
            </a:r>
            <a:r>
              <a:rPr lang="es-ES" dirty="0"/>
              <a:t> </a:t>
            </a:r>
            <a:r>
              <a:rPr lang="es-ES" dirty="0" err="1"/>
              <a:t>prilikom</a:t>
            </a:r>
            <a:r>
              <a:rPr lang="es-ES" dirty="0"/>
              <a:t> </a:t>
            </a:r>
            <a:r>
              <a:rPr lang="es-ES" dirty="0" err="1"/>
              <a:t>ulaganja</a:t>
            </a:r>
            <a:r>
              <a:rPr lang="es-ES" dirty="0"/>
              <a:t> u </a:t>
            </a:r>
            <a:r>
              <a:rPr lang="es-ES" dirty="0" err="1"/>
              <a:t>mere</a:t>
            </a:r>
            <a:r>
              <a:rPr lang="es-ES" dirty="0"/>
              <a:t> </a:t>
            </a:r>
            <a:r>
              <a:rPr lang="es-ES" dirty="0" err="1"/>
              <a:t>unapređenja</a:t>
            </a:r>
            <a:r>
              <a:rPr lang="es-ES" dirty="0"/>
              <a:t> </a:t>
            </a:r>
            <a:r>
              <a:rPr lang="es-ES" dirty="0" err="1"/>
              <a:t>energetske</a:t>
            </a:r>
            <a:r>
              <a:rPr lang="es-ES" dirty="0"/>
              <a:t> </a:t>
            </a:r>
            <a:r>
              <a:rPr lang="es-ES" dirty="0" err="1"/>
              <a:t>efikasnosti</a:t>
            </a:r>
            <a:r>
              <a:rPr lang="es-ES" dirty="0"/>
              <a:t> </a:t>
            </a:r>
            <a:r>
              <a:rPr lang="es-ES" dirty="0" err="1"/>
              <a:t>stambenih</a:t>
            </a:r>
            <a:r>
              <a:rPr lang="es-ES" dirty="0"/>
              <a:t> </a:t>
            </a:r>
            <a:r>
              <a:rPr lang="es-ES" dirty="0" err="1"/>
              <a:t>zgrada</a:t>
            </a:r>
            <a:r>
              <a:rPr lang="es-ES" dirty="0"/>
              <a:t>, </a:t>
            </a:r>
            <a:r>
              <a:rPr lang="es-ES" dirty="0" err="1"/>
              <a:t>periodu</a:t>
            </a:r>
            <a:r>
              <a:rPr lang="es-ES" dirty="0"/>
              <a:t> </a:t>
            </a:r>
            <a:r>
              <a:rPr lang="es-ES" dirty="0" err="1"/>
              <a:t>povraćaja</a:t>
            </a:r>
            <a:r>
              <a:rPr lang="es-ES" dirty="0"/>
              <a:t> te </a:t>
            </a:r>
            <a:r>
              <a:rPr lang="es-ES" dirty="0" err="1"/>
              <a:t>investicije</a:t>
            </a:r>
            <a:r>
              <a:rPr lang="es-ES" dirty="0"/>
              <a:t>, </a:t>
            </a:r>
            <a:r>
              <a:rPr lang="es-ES" dirty="0" err="1"/>
              <a:t>potencijalnim</a:t>
            </a:r>
            <a:r>
              <a:rPr lang="es-ES" dirty="0"/>
              <a:t> </a:t>
            </a:r>
            <a:r>
              <a:rPr lang="es-ES" dirty="0" err="1"/>
              <a:t>uštedama</a:t>
            </a:r>
            <a:r>
              <a:rPr lang="es-ES" dirty="0"/>
              <a:t> u </a:t>
            </a:r>
            <a:r>
              <a:rPr lang="es-ES" dirty="0" err="1"/>
              <a:t>novcu</a:t>
            </a:r>
            <a:r>
              <a:rPr lang="es-ES" dirty="0"/>
              <a:t> i </a:t>
            </a:r>
            <a:r>
              <a:rPr lang="es-ES" dirty="0" err="1"/>
              <a:t>energiji</a:t>
            </a:r>
            <a:r>
              <a:rPr lang="es-ES" dirty="0"/>
              <a:t>, </a:t>
            </a:r>
            <a:r>
              <a:rPr lang="es-ES" dirty="0" err="1"/>
              <a:t>kao</a:t>
            </a:r>
            <a:r>
              <a:rPr lang="es-ES" dirty="0"/>
              <a:t> i </a:t>
            </a:r>
            <a:r>
              <a:rPr lang="es-ES" dirty="0" err="1"/>
              <a:t>potencijalnim</a:t>
            </a:r>
            <a:r>
              <a:rPr lang="es-ES" dirty="0"/>
              <a:t> </a:t>
            </a:r>
            <a:r>
              <a:rPr lang="es-ES" dirty="0" err="1"/>
              <a:t>uštedama</a:t>
            </a:r>
            <a:r>
              <a:rPr lang="es-ES" dirty="0"/>
              <a:t> CO</a:t>
            </a:r>
            <a:r>
              <a:rPr lang="es-ES" baseline="-25000" dirty="0"/>
              <a:t>2</a:t>
            </a:r>
            <a:r>
              <a:rPr lang="es-ES" dirty="0"/>
              <a:t> (</a:t>
            </a:r>
            <a:r>
              <a:rPr lang="es-ES" dirty="0">
                <a:hlinkClick r:id="rId3"/>
              </a:rPr>
              <a:t>http://eekalkulator.mgsi.gov.rs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)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88180" y="2160589"/>
            <a:ext cx="2055056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 algn="r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://stanovanje.gov.rs/doc/energetska-efikasnost/Prirucnici/Prirucnik%20za%20energetsku%20sertifikaciju%20zgrada.pdf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70" y="3376351"/>
            <a:ext cx="1471863" cy="103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9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321" r="1199" b="9963"/>
          <a:stretch/>
        </p:blipFill>
        <p:spPr>
          <a:xfrm>
            <a:off x="168441" y="421105"/>
            <a:ext cx="5727032" cy="282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508" r="1020" b="9650"/>
          <a:stretch/>
        </p:blipFill>
        <p:spPr>
          <a:xfrm>
            <a:off x="6051884" y="421104"/>
            <a:ext cx="5729098" cy="282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508" r="1119" b="9474"/>
          <a:stretch/>
        </p:blipFill>
        <p:spPr>
          <a:xfrm>
            <a:off x="168441" y="3477126"/>
            <a:ext cx="5736151" cy="2839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08" r="1061" b="9650"/>
          <a:stretch/>
        </p:blipFill>
        <p:spPr>
          <a:xfrm>
            <a:off x="6051884" y="3477126"/>
            <a:ext cx="5751095" cy="2839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6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Arhitektonska politika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400" dirty="0" err="1" smtClean="0"/>
              <a:t>Osl</a:t>
            </a:r>
            <a:r>
              <a:rPr lang="sr-Latn-RS" sz="1400" dirty="0" err="1" smtClean="0"/>
              <a:t>onac</a:t>
            </a:r>
            <a:r>
              <a:rPr lang="sr-Latn-RS" sz="1400" dirty="0" smtClean="0"/>
              <a:t> u </a:t>
            </a:r>
            <a:r>
              <a:rPr lang="es-ES" sz="1400" dirty="0" err="1" smtClean="0"/>
              <a:t>prethodno</a:t>
            </a:r>
            <a:r>
              <a:rPr lang="es-ES" sz="1400" dirty="0" smtClean="0"/>
              <a:t> </a:t>
            </a:r>
            <a:r>
              <a:rPr lang="es-ES" sz="1400" dirty="0" err="1" smtClean="0"/>
              <a:t>naveden</a:t>
            </a:r>
            <a:r>
              <a:rPr lang="sr-Latn-RS" sz="1400" dirty="0" smtClean="0"/>
              <a:t>im</a:t>
            </a:r>
            <a:r>
              <a:rPr lang="es-ES" sz="1400" dirty="0" smtClean="0"/>
              <a:t> </a:t>
            </a:r>
            <a:r>
              <a:rPr lang="es-ES" sz="1400" dirty="0" err="1" smtClean="0"/>
              <a:t>aktivnosti</a:t>
            </a:r>
            <a:r>
              <a:rPr lang="sr-Latn-RS" sz="1400" dirty="0" smtClean="0"/>
              <a:t>ma</a:t>
            </a:r>
            <a:r>
              <a:rPr lang="es-ES" sz="1400" dirty="0" smtClean="0"/>
              <a:t>, </a:t>
            </a:r>
            <a:r>
              <a:rPr lang="es-ES" sz="1400" dirty="0" err="1" smtClean="0"/>
              <a:t>inicijativ</a:t>
            </a:r>
            <a:r>
              <a:rPr lang="sr-Latn-RS" sz="1400" dirty="0" smtClean="0"/>
              <a:t>ama, </a:t>
            </a:r>
            <a:r>
              <a:rPr lang="es-ES" sz="1400" dirty="0" smtClean="0"/>
              <a:t>propis</a:t>
            </a:r>
            <a:r>
              <a:rPr lang="sr-Latn-RS" sz="1400" dirty="0" smtClean="0"/>
              <a:t>ima</a:t>
            </a:r>
          </a:p>
          <a:p>
            <a:r>
              <a:rPr lang="sr-Latn-RS" sz="1400" dirty="0" smtClean="0"/>
              <a:t>P</a:t>
            </a:r>
            <a:r>
              <a:rPr lang="es-ES" sz="1400" dirty="0" err="1" smtClean="0"/>
              <a:t>rihvata</a:t>
            </a:r>
            <a:r>
              <a:rPr lang="sr-Latn-RS" sz="1400" dirty="0" smtClean="0"/>
              <a:t>nje</a:t>
            </a:r>
            <a:r>
              <a:rPr lang="es-ES" sz="1400" dirty="0" smtClean="0"/>
              <a:t> </a:t>
            </a:r>
            <a:r>
              <a:rPr lang="es-ES" sz="1400" dirty="0" err="1" smtClean="0"/>
              <a:t>evropsk</a:t>
            </a:r>
            <a:r>
              <a:rPr lang="sr-Latn-RS" sz="1400" dirty="0" smtClean="0"/>
              <a:t>ih</a:t>
            </a:r>
            <a:r>
              <a:rPr lang="es-ES" sz="1400" dirty="0" smtClean="0"/>
              <a:t> </a:t>
            </a:r>
            <a:r>
              <a:rPr lang="es-ES" sz="1400" dirty="0" err="1"/>
              <a:t>vrednosti</a:t>
            </a:r>
            <a:r>
              <a:rPr lang="es-ES" sz="1400" dirty="0"/>
              <a:t> u </a:t>
            </a:r>
            <a:r>
              <a:rPr lang="es-ES" sz="1400" dirty="0" err="1"/>
              <a:t>oblasti</a:t>
            </a:r>
            <a:r>
              <a:rPr lang="es-ES" sz="1400" dirty="0"/>
              <a:t> </a:t>
            </a:r>
            <a:r>
              <a:rPr lang="es-ES" sz="1400" dirty="0" err="1"/>
              <a:t>arhitekture</a:t>
            </a:r>
            <a:r>
              <a:rPr lang="es-ES" sz="1400" dirty="0"/>
              <a:t> i </a:t>
            </a:r>
            <a:r>
              <a:rPr lang="es-ES" sz="1400" dirty="0" err="1"/>
              <a:t>arhitektonske</a:t>
            </a:r>
            <a:r>
              <a:rPr lang="es-ES" sz="1400" dirty="0"/>
              <a:t> </a:t>
            </a:r>
            <a:r>
              <a:rPr lang="es-ES" sz="1400" dirty="0" err="1"/>
              <a:t>struke</a:t>
            </a:r>
            <a:r>
              <a:rPr lang="es-ES" sz="1400" dirty="0"/>
              <a:t> </a:t>
            </a:r>
            <a:r>
              <a:rPr lang="es-ES" sz="1400" dirty="0" smtClean="0"/>
              <a:t>(</a:t>
            </a:r>
            <a:r>
              <a:rPr lang="es-ES" sz="1400" dirty="0" err="1" smtClean="0"/>
              <a:t>uobličene</a:t>
            </a:r>
            <a:r>
              <a:rPr lang="es-ES" sz="1400" dirty="0" smtClean="0"/>
              <a:t> u </a:t>
            </a:r>
            <a:r>
              <a:rPr lang="es-ES" sz="1400" dirty="0" err="1" smtClean="0"/>
              <a:t>brojnim</a:t>
            </a:r>
            <a:r>
              <a:rPr lang="es-ES" sz="1400" dirty="0" smtClean="0"/>
              <a:t> </a:t>
            </a:r>
            <a:r>
              <a:rPr lang="es-ES" sz="1400" dirty="0" err="1" smtClean="0"/>
              <a:t>dokumentima</a:t>
            </a:r>
            <a:r>
              <a:rPr lang="es-ES" sz="1400" dirty="0" smtClean="0"/>
              <a:t> </a:t>
            </a:r>
            <a:r>
              <a:rPr lang="es-ES" sz="1400" dirty="0" err="1" smtClean="0"/>
              <a:t>donetim</a:t>
            </a:r>
            <a:r>
              <a:rPr lang="es-ES" sz="1400" dirty="0" smtClean="0"/>
              <a:t> u </a:t>
            </a:r>
            <a:r>
              <a:rPr lang="es-ES" sz="1400" dirty="0" err="1" smtClean="0"/>
              <a:t>poslednjih</a:t>
            </a:r>
            <a:r>
              <a:rPr lang="es-ES" sz="1400" dirty="0" smtClean="0"/>
              <a:t> 30 </a:t>
            </a:r>
            <a:r>
              <a:rPr lang="es-ES" sz="1400" dirty="0" err="1" smtClean="0"/>
              <a:t>godina</a:t>
            </a:r>
            <a:r>
              <a:rPr lang="es-ES" sz="1400" dirty="0" smtClean="0"/>
              <a:t>) i </a:t>
            </a:r>
            <a:r>
              <a:rPr lang="es-ES" sz="1400" dirty="0" err="1" smtClean="0"/>
              <a:t>prepozna</a:t>
            </a:r>
            <a:r>
              <a:rPr lang="sr-Latn-RS" sz="1400" dirty="0" err="1" smtClean="0"/>
              <a:t>vanje</a:t>
            </a:r>
            <a:r>
              <a:rPr lang="es-ES" sz="1400" dirty="0" smtClean="0"/>
              <a:t> </a:t>
            </a:r>
            <a:r>
              <a:rPr lang="es-ES" sz="1400" dirty="0" err="1" smtClean="0"/>
              <a:t>različit</a:t>
            </a:r>
            <a:r>
              <a:rPr lang="sr-Latn-RS" sz="1400" dirty="0" smtClean="0"/>
              <a:t>ih</a:t>
            </a:r>
            <a:r>
              <a:rPr lang="es-ES" sz="1400" dirty="0" smtClean="0"/>
              <a:t> </a:t>
            </a:r>
            <a:r>
              <a:rPr lang="es-ES" sz="1400" dirty="0" err="1" smtClean="0"/>
              <a:t>izazov</a:t>
            </a:r>
            <a:r>
              <a:rPr lang="sr-Latn-RS" sz="1400" dirty="0" smtClean="0"/>
              <a:t>a</a:t>
            </a:r>
            <a:r>
              <a:rPr lang="es-ES" sz="1400" dirty="0" smtClean="0"/>
              <a:t> </a:t>
            </a:r>
            <a:r>
              <a:rPr lang="es-ES" sz="1400" dirty="0" err="1"/>
              <a:t>sa</a:t>
            </a:r>
            <a:r>
              <a:rPr lang="es-ES" sz="1400" dirty="0"/>
              <a:t> </a:t>
            </a:r>
            <a:r>
              <a:rPr lang="es-ES" sz="1400" dirty="0" err="1"/>
              <a:t>kojima</a:t>
            </a:r>
            <a:r>
              <a:rPr lang="es-ES" sz="1400" dirty="0"/>
              <a:t> je </a:t>
            </a:r>
            <a:r>
              <a:rPr lang="es-ES" sz="1400" dirty="0" err="1"/>
              <a:t>suočena</a:t>
            </a:r>
            <a:r>
              <a:rPr lang="es-ES" sz="1400" dirty="0"/>
              <a:t> </a:t>
            </a:r>
            <a:r>
              <a:rPr lang="es-ES" sz="1400" dirty="0" err="1"/>
              <a:t>arhitektura</a:t>
            </a:r>
            <a:r>
              <a:rPr lang="es-ES" sz="1400" dirty="0"/>
              <a:t> u </a:t>
            </a:r>
            <a:r>
              <a:rPr lang="es-ES" sz="1400" dirty="0" err="1" smtClean="0"/>
              <a:t>Srbiji</a:t>
            </a:r>
            <a:endParaRPr lang="sr-Latn-RS" sz="1400" dirty="0" smtClean="0"/>
          </a:p>
          <a:p>
            <a:r>
              <a:rPr lang="sr-Latn-RS" sz="1400" dirty="0" smtClean="0"/>
              <a:t>Izrada predviđena </a:t>
            </a:r>
            <a:r>
              <a:rPr lang="es-ES" sz="1400" dirty="0" err="1" smtClean="0"/>
              <a:t>Akcionim</a:t>
            </a:r>
            <a:r>
              <a:rPr lang="es-ES" sz="1400" dirty="0" smtClean="0"/>
              <a:t> </a:t>
            </a:r>
            <a:r>
              <a:rPr lang="es-ES" sz="1400" dirty="0" err="1"/>
              <a:t>planom</a:t>
            </a:r>
            <a:r>
              <a:rPr lang="es-ES" sz="1400" dirty="0"/>
              <a:t> za </a:t>
            </a:r>
            <a:r>
              <a:rPr lang="es-ES" sz="1400" dirty="0" err="1"/>
              <a:t>održivo</a:t>
            </a:r>
            <a:r>
              <a:rPr lang="es-ES" sz="1400" dirty="0"/>
              <a:t> </a:t>
            </a:r>
            <a:r>
              <a:rPr lang="es-ES" sz="1400" dirty="0" err="1"/>
              <a:t>stanovanje</a:t>
            </a:r>
            <a:r>
              <a:rPr lang="es-ES" sz="1400" dirty="0"/>
              <a:t> i </a:t>
            </a:r>
            <a:r>
              <a:rPr lang="es-ES" sz="1400" dirty="0" err="1"/>
              <a:t>urbani</a:t>
            </a:r>
            <a:r>
              <a:rPr lang="es-ES" sz="1400" dirty="0"/>
              <a:t> razvoj </a:t>
            </a:r>
            <a:r>
              <a:rPr lang="es-ES" sz="1400" dirty="0" err="1"/>
              <a:t>Republike</a:t>
            </a:r>
            <a:r>
              <a:rPr lang="es-ES" sz="1400" dirty="0"/>
              <a:t> Srbije, </a:t>
            </a:r>
            <a:r>
              <a:rPr lang="es-ES" sz="1400" dirty="0" err="1"/>
              <a:t>pripremljenim</a:t>
            </a:r>
            <a:r>
              <a:rPr lang="es-ES" sz="1400" dirty="0"/>
              <a:t> </a:t>
            </a:r>
            <a:r>
              <a:rPr lang="sr-Latn-RS" sz="1400" dirty="0" smtClean="0"/>
              <a:t>u okviru </a:t>
            </a:r>
            <a:r>
              <a:rPr lang="es-ES" sz="1400" dirty="0" err="1" smtClean="0"/>
              <a:t>projekta</a:t>
            </a:r>
            <a:r>
              <a:rPr lang="es-ES" sz="1400" dirty="0" smtClean="0"/>
              <a:t> </a:t>
            </a:r>
            <a:r>
              <a:rPr lang="es-ES" sz="1400" dirty="0"/>
              <a:t>„</a:t>
            </a:r>
            <a:r>
              <a:rPr lang="es-ES" sz="1400" dirty="0" err="1"/>
              <a:t>Jačanje</a:t>
            </a:r>
            <a:r>
              <a:rPr lang="es-ES" sz="1400" dirty="0"/>
              <a:t> </a:t>
            </a:r>
            <a:r>
              <a:rPr lang="es-ES" sz="1400" dirty="0" err="1"/>
              <a:t>nacionalnih</a:t>
            </a:r>
            <a:r>
              <a:rPr lang="es-ES" sz="1400" dirty="0"/>
              <a:t> </a:t>
            </a:r>
            <a:r>
              <a:rPr lang="es-ES" sz="1400" dirty="0" err="1"/>
              <a:t>kapaciteta</a:t>
            </a:r>
            <a:r>
              <a:rPr lang="es-ES" sz="1400" dirty="0"/>
              <a:t> za </a:t>
            </a:r>
            <a:r>
              <a:rPr lang="es-ES" sz="1400" dirty="0" err="1"/>
              <a:t>održivo</a:t>
            </a:r>
            <a:r>
              <a:rPr lang="es-ES" sz="1400" dirty="0"/>
              <a:t> </a:t>
            </a:r>
            <a:r>
              <a:rPr lang="es-ES" sz="1400" dirty="0" err="1"/>
              <a:t>stanovanje</a:t>
            </a:r>
            <a:r>
              <a:rPr lang="es-ES" sz="1400" dirty="0"/>
              <a:t> i </a:t>
            </a:r>
            <a:r>
              <a:rPr lang="es-ES" sz="1400" dirty="0" err="1"/>
              <a:t>urbani</a:t>
            </a:r>
            <a:r>
              <a:rPr lang="es-ES" sz="1400" dirty="0"/>
              <a:t> razvoj za </a:t>
            </a:r>
            <a:r>
              <a:rPr lang="es-ES" sz="1400" dirty="0" err="1"/>
              <a:t>zemlje</a:t>
            </a:r>
            <a:r>
              <a:rPr lang="es-ES" sz="1400" dirty="0"/>
              <a:t> u </a:t>
            </a:r>
            <a:r>
              <a:rPr lang="es-ES" sz="1400" dirty="0" err="1"/>
              <a:t>privrednoj</a:t>
            </a:r>
            <a:r>
              <a:rPr lang="es-ES" sz="1400" dirty="0"/>
              <a:t> </a:t>
            </a:r>
            <a:r>
              <a:rPr lang="es-ES" sz="1400" dirty="0" err="1"/>
              <a:t>tranziciji</a:t>
            </a:r>
            <a:r>
              <a:rPr lang="es-ES" sz="1400" dirty="0"/>
              <a:t>” </a:t>
            </a:r>
            <a:r>
              <a:rPr lang="es-ES" sz="1400" dirty="0" err="1"/>
              <a:t>koji</a:t>
            </a:r>
            <a:r>
              <a:rPr lang="es-ES" sz="1400" dirty="0"/>
              <a:t> </a:t>
            </a:r>
            <a:r>
              <a:rPr lang="es-ES" sz="1400" dirty="0" err="1"/>
              <a:t>iz</a:t>
            </a:r>
            <a:r>
              <a:rPr lang="es-ES" sz="1400" dirty="0"/>
              <a:t> </a:t>
            </a:r>
            <a:r>
              <a:rPr lang="es-ES" sz="1400" dirty="0" err="1"/>
              <a:t>Razvojnog</a:t>
            </a:r>
            <a:r>
              <a:rPr lang="es-ES" sz="1400" dirty="0"/>
              <a:t> </a:t>
            </a:r>
            <a:r>
              <a:rPr lang="es-ES" sz="1400" dirty="0" err="1"/>
              <a:t>računa</a:t>
            </a:r>
            <a:r>
              <a:rPr lang="es-ES" sz="1400" dirty="0"/>
              <a:t> </a:t>
            </a:r>
            <a:r>
              <a:rPr lang="es-ES" sz="1400" dirty="0" err="1"/>
              <a:t>Ujedinjenih</a:t>
            </a:r>
            <a:r>
              <a:rPr lang="es-ES" sz="1400" dirty="0"/>
              <a:t> </a:t>
            </a:r>
            <a:r>
              <a:rPr lang="es-ES" sz="1400" dirty="0" err="1"/>
              <a:t>nacija</a:t>
            </a:r>
            <a:r>
              <a:rPr lang="es-ES" sz="1400" dirty="0"/>
              <a:t> (UNDA) u </a:t>
            </a:r>
            <a:r>
              <a:rPr lang="es-ES" sz="1400" dirty="0" err="1"/>
              <a:t>periodu</a:t>
            </a:r>
            <a:r>
              <a:rPr lang="es-ES" sz="1400" dirty="0"/>
              <a:t> </a:t>
            </a:r>
            <a:r>
              <a:rPr lang="es-ES" sz="1400" dirty="0" err="1"/>
              <a:t>od</a:t>
            </a:r>
            <a:r>
              <a:rPr lang="es-ES" sz="1400" dirty="0"/>
              <a:t> 2014. do 2017. </a:t>
            </a:r>
            <a:r>
              <a:rPr lang="es-ES" sz="1400" dirty="0" err="1"/>
              <a:t>godine</a:t>
            </a:r>
            <a:r>
              <a:rPr lang="es-ES" sz="1400" dirty="0"/>
              <a:t> u </a:t>
            </a:r>
            <a:r>
              <a:rPr lang="es-ES" sz="1400" dirty="0" err="1"/>
              <a:t>Jermeniji</a:t>
            </a:r>
            <a:r>
              <a:rPr lang="es-ES" sz="1400" dirty="0"/>
              <a:t>, </a:t>
            </a:r>
            <a:r>
              <a:rPr lang="es-ES" sz="1400" dirty="0" err="1"/>
              <a:t>Srbiji</a:t>
            </a:r>
            <a:r>
              <a:rPr lang="es-ES" sz="1400" dirty="0"/>
              <a:t>, </a:t>
            </a:r>
            <a:r>
              <a:rPr lang="es-ES" sz="1400" dirty="0" err="1"/>
              <a:t>Moldaviji</a:t>
            </a:r>
            <a:r>
              <a:rPr lang="es-ES" sz="1400" dirty="0"/>
              <a:t> i </a:t>
            </a:r>
            <a:r>
              <a:rPr lang="es-ES" sz="1400" dirty="0" err="1"/>
              <a:t>Tadžikistanu</a:t>
            </a:r>
            <a:r>
              <a:rPr lang="es-ES" sz="1400" dirty="0"/>
              <a:t> </a:t>
            </a:r>
            <a:r>
              <a:rPr lang="es-ES" sz="1400" dirty="0" err="1"/>
              <a:t>implementira</a:t>
            </a:r>
            <a:r>
              <a:rPr lang="es-ES" sz="1400" dirty="0"/>
              <a:t> </a:t>
            </a:r>
            <a:r>
              <a:rPr lang="es-ES" sz="1400" dirty="0" err="1"/>
              <a:t>Ekonomska</a:t>
            </a:r>
            <a:r>
              <a:rPr lang="es-ES" sz="1400" dirty="0"/>
              <a:t> </a:t>
            </a:r>
            <a:r>
              <a:rPr lang="es-ES" sz="1400" dirty="0" err="1"/>
              <a:t>komisija</a:t>
            </a:r>
            <a:r>
              <a:rPr lang="es-ES" sz="1400" dirty="0"/>
              <a:t> </a:t>
            </a:r>
            <a:r>
              <a:rPr lang="es-ES" sz="1400" dirty="0" err="1"/>
              <a:t>Ujedinjenih</a:t>
            </a:r>
            <a:r>
              <a:rPr lang="es-ES" sz="1400" dirty="0"/>
              <a:t> </a:t>
            </a:r>
            <a:r>
              <a:rPr lang="es-ES" sz="1400" dirty="0" err="1"/>
              <a:t>nacija</a:t>
            </a:r>
            <a:r>
              <a:rPr lang="es-ES" sz="1400" dirty="0"/>
              <a:t> za </a:t>
            </a:r>
            <a:r>
              <a:rPr lang="es-ES" sz="1400" dirty="0" err="1"/>
              <a:t>Evropu</a:t>
            </a:r>
            <a:r>
              <a:rPr lang="es-ES" sz="1400" dirty="0"/>
              <a:t> (UNECE) u </a:t>
            </a:r>
            <a:r>
              <a:rPr lang="es-ES" sz="1400" dirty="0" err="1"/>
              <a:t>partnerstvu</a:t>
            </a:r>
            <a:r>
              <a:rPr lang="es-ES" sz="1400" dirty="0"/>
              <a:t> </a:t>
            </a:r>
            <a:r>
              <a:rPr lang="es-ES" sz="1400" dirty="0" err="1"/>
              <a:t>sa</a:t>
            </a:r>
            <a:r>
              <a:rPr lang="es-ES" sz="1400" dirty="0"/>
              <a:t> </a:t>
            </a:r>
            <a:r>
              <a:rPr lang="es-ES" sz="1400" dirty="0" err="1"/>
              <a:t>programom</a:t>
            </a:r>
            <a:r>
              <a:rPr lang="es-ES" sz="1400" dirty="0"/>
              <a:t> </a:t>
            </a:r>
            <a:r>
              <a:rPr lang="es-ES" sz="1400" dirty="0" smtClean="0"/>
              <a:t>UN-</a:t>
            </a:r>
            <a:r>
              <a:rPr lang="es-ES" sz="1400" dirty="0" err="1" smtClean="0"/>
              <a:t>Habitat</a:t>
            </a:r>
            <a:endParaRPr lang="sr-Latn-RS" sz="1400" dirty="0" smtClean="0"/>
          </a:p>
          <a:p>
            <a:r>
              <a:rPr lang="sr-Latn-RS" sz="1400" dirty="0" smtClean="0"/>
              <a:t>P</a:t>
            </a:r>
            <a:r>
              <a:rPr lang="es-ES" sz="1400" dirty="0" err="1" smtClean="0"/>
              <a:t>redstavljala</a:t>
            </a:r>
            <a:r>
              <a:rPr lang="es-ES" sz="1400" dirty="0" smtClean="0"/>
              <a:t> </a:t>
            </a:r>
            <a:r>
              <a:rPr lang="es-ES" sz="1400" dirty="0" err="1"/>
              <a:t>bi</a:t>
            </a:r>
            <a:r>
              <a:rPr lang="es-ES" sz="1400" dirty="0"/>
              <a:t> set </a:t>
            </a:r>
            <a:r>
              <a:rPr lang="es-ES" sz="1400" dirty="0" err="1"/>
              <a:t>opredeljenja</a:t>
            </a:r>
            <a:r>
              <a:rPr lang="es-ES" sz="1400" dirty="0"/>
              <a:t> </a:t>
            </a:r>
            <a:r>
              <a:rPr lang="es-ES" sz="1400" dirty="0" err="1"/>
              <a:t>definisanih</a:t>
            </a:r>
            <a:r>
              <a:rPr lang="es-ES" sz="1400" dirty="0"/>
              <a:t> na </a:t>
            </a:r>
            <a:r>
              <a:rPr lang="es-ES" sz="1400" dirty="0" err="1"/>
              <a:t>nacionalnom</a:t>
            </a:r>
            <a:r>
              <a:rPr lang="es-ES" sz="1400" dirty="0"/>
              <a:t> </a:t>
            </a:r>
            <a:r>
              <a:rPr lang="es-ES" sz="1400" dirty="0" err="1"/>
              <a:t>nivou</a:t>
            </a:r>
            <a:r>
              <a:rPr lang="es-ES" sz="1400" dirty="0"/>
              <a:t> u </a:t>
            </a:r>
            <a:r>
              <a:rPr lang="es-ES" sz="1400" dirty="0" err="1"/>
              <a:t>pogledu</a:t>
            </a:r>
            <a:r>
              <a:rPr lang="es-ES" sz="1400" dirty="0"/>
              <a:t> </a:t>
            </a:r>
            <a:r>
              <a:rPr lang="es-ES" sz="1400" dirty="0" err="1"/>
              <a:t>stvaranja</a:t>
            </a:r>
            <a:r>
              <a:rPr lang="es-ES" sz="1400" dirty="0"/>
              <a:t> </a:t>
            </a:r>
            <a:r>
              <a:rPr lang="es-ES" sz="1400" dirty="0" err="1"/>
              <a:t>kvalitetne</a:t>
            </a:r>
            <a:r>
              <a:rPr lang="es-ES" sz="1400" dirty="0"/>
              <a:t> </a:t>
            </a:r>
            <a:r>
              <a:rPr lang="es-ES" sz="1400" dirty="0" err="1"/>
              <a:t>građene</a:t>
            </a:r>
            <a:r>
              <a:rPr lang="es-ES" sz="1400" dirty="0"/>
              <a:t> </a:t>
            </a:r>
            <a:r>
              <a:rPr lang="es-ES" sz="1400" dirty="0" err="1"/>
              <a:t>sredine</a:t>
            </a:r>
            <a:r>
              <a:rPr lang="es-ES" sz="1400" dirty="0"/>
              <a:t> i </a:t>
            </a:r>
            <a:r>
              <a:rPr lang="es-ES" sz="1400" dirty="0" err="1"/>
              <a:t>prostora</a:t>
            </a:r>
            <a:r>
              <a:rPr lang="es-ES" sz="1400" dirty="0"/>
              <a:t> </a:t>
            </a:r>
            <a:r>
              <a:rPr lang="es-ES" sz="1400" dirty="0" err="1"/>
              <a:t>uopšte</a:t>
            </a:r>
            <a:r>
              <a:rPr lang="es-ES" sz="1400" dirty="0"/>
              <a:t>, </a:t>
            </a:r>
            <a:r>
              <a:rPr lang="es-ES" sz="1400" dirty="0" err="1"/>
              <a:t>kako</a:t>
            </a:r>
            <a:r>
              <a:rPr lang="es-ES" sz="1400" dirty="0"/>
              <a:t> </a:t>
            </a:r>
            <a:r>
              <a:rPr lang="es-ES" sz="1400" dirty="0" err="1"/>
              <a:t>kroz</a:t>
            </a:r>
            <a:r>
              <a:rPr lang="es-ES" sz="1400" dirty="0"/>
              <a:t> </a:t>
            </a:r>
            <a:r>
              <a:rPr lang="es-ES" sz="1400" dirty="0" err="1"/>
              <a:t>načela</a:t>
            </a:r>
            <a:r>
              <a:rPr lang="es-ES" sz="1400" dirty="0"/>
              <a:t> i procese </a:t>
            </a:r>
            <a:r>
              <a:rPr lang="es-ES" sz="1400" dirty="0" err="1"/>
              <a:t>planiranja</a:t>
            </a:r>
            <a:r>
              <a:rPr lang="es-ES" sz="1400" dirty="0"/>
              <a:t> i </a:t>
            </a:r>
            <a:r>
              <a:rPr lang="es-ES" sz="1400" dirty="0" err="1"/>
              <a:t>projektovanja</a:t>
            </a:r>
            <a:r>
              <a:rPr lang="es-ES" sz="1400" dirty="0"/>
              <a:t>, </a:t>
            </a:r>
            <a:r>
              <a:rPr lang="es-ES" sz="1400" dirty="0" err="1"/>
              <a:t>tako</a:t>
            </a:r>
            <a:r>
              <a:rPr lang="es-ES" sz="1400" dirty="0"/>
              <a:t> i </a:t>
            </a:r>
            <a:r>
              <a:rPr lang="es-ES" sz="1400" dirty="0" err="1"/>
              <a:t>kroz</a:t>
            </a:r>
            <a:r>
              <a:rPr lang="es-ES" sz="1400" dirty="0"/>
              <a:t> procese i </a:t>
            </a:r>
            <a:r>
              <a:rPr lang="es-ES" sz="1400" dirty="0" err="1"/>
              <a:t>uslove</a:t>
            </a:r>
            <a:r>
              <a:rPr lang="es-ES" sz="1400" dirty="0"/>
              <a:t> </a:t>
            </a:r>
            <a:r>
              <a:rPr lang="es-ES" sz="1400" dirty="0" err="1"/>
              <a:t>obrazovanja</a:t>
            </a:r>
            <a:r>
              <a:rPr lang="es-ES" sz="1400" dirty="0"/>
              <a:t> i rada </a:t>
            </a:r>
            <a:r>
              <a:rPr lang="es-ES" sz="1400" dirty="0" err="1"/>
              <a:t>arhitekata</a:t>
            </a:r>
            <a:r>
              <a:rPr lang="es-ES" sz="1400" dirty="0"/>
              <a:t>, </a:t>
            </a:r>
            <a:r>
              <a:rPr lang="es-ES" sz="1400" dirty="0" err="1"/>
              <a:t>podizanja</a:t>
            </a:r>
            <a:r>
              <a:rPr lang="es-ES" sz="1400" dirty="0"/>
              <a:t> </a:t>
            </a:r>
            <a:r>
              <a:rPr lang="es-ES" sz="1400" dirty="0" err="1"/>
              <a:t>svesti</a:t>
            </a:r>
            <a:r>
              <a:rPr lang="es-ES" sz="1400" dirty="0"/>
              <a:t> o </a:t>
            </a:r>
            <a:r>
              <a:rPr lang="es-ES" sz="1400" dirty="0" err="1"/>
              <a:t>društvenoj</a:t>
            </a:r>
            <a:r>
              <a:rPr lang="es-ES" sz="1400" dirty="0"/>
              <a:t> </a:t>
            </a:r>
            <a:r>
              <a:rPr lang="es-ES" sz="1400" dirty="0" err="1"/>
              <a:t>odgovornosti</a:t>
            </a:r>
            <a:r>
              <a:rPr lang="es-ES" sz="1400" dirty="0"/>
              <a:t> </a:t>
            </a:r>
            <a:r>
              <a:rPr lang="es-ES" sz="1400" dirty="0" err="1"/>
              <a:t>arhitektonske</a:t>
            </a:r>
            <a:r>
              <a:rPr lang="es-ES" sz="1400" dirty="0"/>
              <a:t> </a:t>
            </a:r>
            <a:r>
              <a:rPr lang="es-ES" sz="1400" dirty="0" err="1"/>
              <a:t>delatnosti</a:t>
            </a:r>
            <a:r>
              <a:rPr lang="es-ES" sz="1400" dirty="0"/>
              <a:t>, </a:t>
            </a:r>
            <a:r>
              <a:rPr lang="es-ES" sz="1400" dirty="0" err="1"/>
              <a:t>ali</a:t>
            </a:r>
            <a:r>
              <a:rPr lang="es-ES" sz="1400" dirty="0"/>
              <a:t> i </a:t>
            </a:r>
            <a:r>
              <a:rPr lang="es-ES" sz="1400" dirty="0" err="1"/>
              <a:t>svesti</a:t>
            </a:r>
            <a:r>
              <a:rPr lang="es-ES" sz="1400" dirty="0"/>
              <a:t> </a:t>
            </a:r>
            <a:r>
              <a:rPr lang="es-ES" sz="1400" dirty="0" err="1"/>
              <a:t>društva</a:t>
            </a:r>
            <a:r>
              <a:rPr lang="es-ES" sz="1400" dirty="0"/>
              <a:t> o </a:t>
            </a:r>
            <a:r>
              <a:rPr lang="es-ES" sz="1400" dirty="0" err="1"/>
              <a:t>značaju</a:t>
            </a:r>
            <a:r>
              <a:rPr lang="es-ES" sz="1400" dirty="0"/>
              <a:t> </a:t>
            </a:r>
            <a:r>
              <a:rPr lang="es-ES" sz="1400" dirty="0" err="1"/>
              <a:t>arhitekture</a:t>
            </a:r>
            <a:r>
              <a:rPr lang="es-ES" sz="1400" dirty="0"/>
              <a:t> za </a:t>
            </a:r>
            <a:r>
              <a:rPr lang="es-ES" sz="1400" dirty="0" err="1"/>
              <a:t>kvalitet</a:t>
            </a:r>
            <a:r>
              <a:rPr lang="es-ES" sz="1400" dirty="0"/>
              <a:t> </a:t>
            </a:r>
            <a:r>
              <a:rPr lang="es-ES" sz="1400" dirty="0" err="1"/>
              <a:t>života</a:t>
            </a:r>
            <a:r>
              <a:rPr lang="es-ES" sz="1400" dirty="0"/>
              <a:t>, </a:t>
            </a:r>
            <a:r>
              <a:rPr lang="es-ES" sz="1400" dirty="0" err="1"/>
              <a:t>održivi</a:t>
            </a:r>
            <a:r>
              <a:rPr lang="es-ES" sz="1400" dirty="0"/>
              <a:t> razvoj, </a:t>
            </a:r>
            <a:r>
              <a:rPr lang="es-ES" sz="1400" dirty="0" err="1"/>
              <a:t>izgradnju</a:t>
            </a:r>
            <a:r>
              <a:rPr lang="es-ES" sz="1400" dirty="0"/>
              <a:t> i </a:t>
            </a:r>
            <a:r>
              <a:rPr lang="es-ES" sz="1400" dirty="0" err="1"/>
              <a:t>očuvanje</a:t>
            </a:r>
            <a:r>
              <a:rPr lang="es-ES" sz="1400" dirty="0"/>
              <a:t> </a:t>
            </a:r>
            <a:r>
              <a:rPr lang="es-ES" sz="1400" dirty="0" err="1" smtClean="0"/>
              <a:t>identiteta</a:t>
            </a:r>
            <a:endParaRPr lang="sr-Latn-RS" sz="1400" dirty="0" smtClean="0"/>
          </a:p>
          <a:p>
            <a:r>
              <a:rPr lang="sr-Latn-RS" sz="1400" dirty="0" err="1"/>
              <a:t>P</a:t>
            </a:r>
            <a:r>
              <a:rPr lang="es-ES" sz="1400" dirty="0" err="1" smtClean="0"/>
              <a:t>osebno</a:t>
            </a:r>
            <a:r>
              <a:rPr lang="es-ES" sz="1400" dirty="0" smtClean="0"/>
              <a:t> </a:t>
            </a:r>
            <a:r>
              <a:rPr lang="es-ES" sz="1400" dirty="0" err="1"/>
              <a:t>važne</a:t>
            </a:r>
            <a:r>
              <a:rPr lang="es-ES" sz="1400" dirty="0"/>
              <a:t> teme </a:t>
            </a:r>
            <a:r>
              <a:rPr lang="sr-Latn-RS" sz="1400" dirty="0" smtClean="0"/>
              <a:t>za ovu priliku</a:t>
            </a:r>
            <a:r>
              <a:rPr lang="es-ES" sz="1400" dirty="0" smtClean="0"/>
              <a:t>: </a:t>
            </a:r>
            <a:r>
              <a:rPr lang="es-ES" sz="1400" dirty="0"/>
              <a:t>urbana </a:t>
            </a:r>
            <a:r>
              <a:rPr lang="es-ES" sz="1400" dirty="0" err="1"/>
              <a:t>obnova</a:t>
            </a:r>
            <a:r>
              <a:rPr lang="es-ES" sz="1400" dirty="0"/>
              <a:t> i </a:t>
            </a:r>
            <a:r>
              <a:rPr lang="es-ES" sz="1400" dirty="0" err="1"/>
              <a:t>valorizacija</a:t>
            </a:r>
            <a:r>
              <a:rPr lang="es-ES" sz="1400" dirty="0"/>
              <a:t> </a:t>
            </a:r>
            <a:r>
              <a:rPr lang="es-ES" sz="1400" dirty="0" err="1"/>
              <a:t>braunfilda</a:t>
            </a:r>
            <a:r>
              <a:rPr lang="es-ES" sz="1400" dirty="0"/>
              <a:t>, </a:t>
            </a:r>
            <a:r>
              <a:rPr lang="es-ES" sz="1400" dirty="0" err="1"/>
              <a:t>oblikovanje</a:t>
            </a:r>
            <a:r>
              <a:rPr lang="es-ES" sz="1400" dirty="0"/>
              <a:t> </a:t>
            </a:r>
            <a:r>
              <a:rPr lang="es-ES" sz="1400" dirty="0" err="1"/>
              <a:t>javnih</a:t>
            </a:r>
            <a:r>
              <a:rPr lang="es-ES" sz="1400" dirty="0"/>
              <a:t> </a:t>
            </a:r>
            <a:r>
              <a:rPr lang="es-ES" sz="1400" dirty="0" err="1"/>
              <a:t>prostora</a:t>
            </a:r>
            <a:r>
              <a:rPr lang="es-ES" sz="1400" dirty="0"/>
              <a:t>, </a:t>
            </a:r>
            <a:r>
              <a:rPr lang="es-ES" sz="1400" dirty="0" err="1"/>
              <a:t>korišćenje</a:t>
            </a:r>
            <a:r>
              <a:rPr lang="es-ES" sz="1400" dirty="0"/>
              <a:t> </a:t>
            </a:r>
            <a:r>
              <a:rPr lang="es-ES" sz="1400" dirty="0" err="1"/>
              <a:t>ekoloških</a:t>
            </a:r>
            <a:r>
              <a:rPr lang="es-ES" sz="1400" dirty="0"/>
              <a:t> i </a:t>
            </a:r>
            <a:r>
              <a:rPr lang="es-ES" sz="1400" dirty="0" err="1"/>
              <a:t>recikliranih</a:t>
            </a:r>
            <a:r>
              <a:rPr lang="es-ES" sz="1400" dirty="0"/>
              <a:t> </a:t>
            </a:r>
            <a:r>
              <a:rPr lang="es-ES" sz="1400" dirty="0" err="1"/>
              <a:t>građevinskih</a:t>
            </a:r>
            <a:r>
              <a:rPr lang="es-ES" sz="1400" dirty="0"/>
              <a:t> </a:t>
            </a:r>
            <a:r>
              <a:rPr lang="es-ES" sz="1400" dirty="0" err="1"/>
              <a:t>materijala</a:t>
            </a:r>
            <a:r>
              <a:rPr lang="es-ES" sz="1400" dirty="0"/>
              <a:t> i </a:t>
            </a:r>
            <a:r>
              <a:rPr lang="es-ES" sz="1400" dirty="0" err="1"/>
              <a:t>subvencionisanje</a:t>
            </a:r>
            <a:r>
              <a:rPr lang="es-ES" sz="1400" dirty="0"/>
              <a:t> </a:t>
            </a:r>
            <a:r>
              <a:rPr lang="es-ES" sz="1400" dirty="0" err="1"/>
              <a:t>energetski</a:t>
            </a:r>
            <a:r>
              <a:rPr lang="es-ES" sz="1400" dirty="0"/>
              <a:t> </a:t>
            </a:r>
            <a:r>
              <a:rPr lang="es-ES" sz="1400" dirty="0" err="1"/>
              <a:t>efikasnih</a:t>
            </a:r>
            <a:r>
              <a:rPr lang="es-ES" sz="1400" dirty="0"/>
              <a:t> </a:t>
            </a:r>
            <a:r>
              <a:rPr lang="es-ES" sz="1400" dirty="0" err="1"/>
              <a:t>arhitektonskih</a:t>
            </a:r>
            <a:r>
              <a:rPr lang="es-ES" sz="1400" dirty="0"/>
              <a:t> </a:t>
            </a:r>
            <a:r>
              <a:rPr lang="es-ES" sz="1400" dirty="0" err="1"/>
              <a:t>projekata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714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Građevinski proizvodi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Kako bi se napravio </a:t>
            </a:r>
            <a:r>
              <a:rPr lang="es-ES" dirty="0" err="1" smtClean="0"/>
              <a:t>pravilan</a:t>
            </a:r>
            <a:r>
              <a:rPr lang="es-ES" dirty="0" smtClean="0"/>
              <a:t> </a:t>
            </a:r>
            <a:r>
              <a:rPr lang="es-ES" dirty="0"/>
              <a:t>i </a:t>
            </a:r>
            <a:r>
              <a:rPr lang="es-ES" dirty="0" err="1"/>
              <a:t>pouzdan</a:t>
            </a:r>
            <a:r>
              <a:rPr lang="es-ES" dirty="0"/>
              <a:t> </a:t>
            </a:r>
            <a:r>
              <a:rPr lang="es-ES" dirty="0" err="1"/>
              <a:t>izbor</a:t>
            </a:r>
            <a:r>
              <a:rPr lang="es-ES" dirty="0"/>
              <a:t> </a:t>
            </a:r>
            <a:r>
              <a:rPr lang="es-ES" dirty="0" err="1"/>
              <a:t>materijala</a:t>
            </a:r>
            <a:r>
              <a:rPr lang="es-ES" dirty="0"/>
              <a:t> za </a:t>
            </a:r>
            <a:r>
              <a:rPr lang="es-ES" dirty="0" err="1"/>
              <a:t>izgradnju</a:t>
            </a:r>
            <a:r>
              <a:rPr lang="es-ES" dirty="0"/>
              <a:t> na </a:t>
            </a:r>
            <a:r>
              <a:rPr lang="es-ES" dirty="0" err="1"/>
              <a:t>tržištu</a:t>
            </a:r>
            <a:r>
              <a:rPr lang="es-ES" dirty="0"/>
              <a:t> </a:t>
            </a:r>
            <a:r>
              <a:rPr lang="es-ES" dirty="0" err="1"/>
              <a:t>koje</a:t>
            </a:r>
            <a:r>
              <a:rPr lang="es-ES" dirty="0"/>
              <a:t> je </a:t>
            </a:r>
            <a:r>
              <a:rPr lang="es-ES" dirty="0" err="1"/>
              <a:t>preplavljeno</a:t>
            </a:r>
            <a:r>
              <a:rPr lang="es-ES" dirty="0"/>
              <a:t> </a:t>
            </a:r>
            <a:r>
              <a:rPr lang="es-ES" dirty="0" err="1"/>
              <a:t>raznovrsnim</a:t>
            </a:r>
            <a:r>
              <a:rPr lang="es-ES" dirty="0"/>
              <a:t> </a:t>
            </a:r>
            <a:r>
              <a:rPr lang="es-ES" dirty="0" err="1"/>
              <a:t>građevinskim</a:t>
            </a:r>
            <a:r>
              <a:rPr lang="es-ES" dirty="0"/>
              <a:t> </a:t>
            </a:r>
            <a:r>
              <a:rPr lang="es-ES" dirty="0" err="1"/>
              <a:t>proizvodima</a:t>
            </a:r>
            <a:r>
              <a:rPr lang="es-ES" dirty="0"/>
              <a:t>, MGSI </a:t>
            </a:r>
            <a:r>
              <a:rPr lang="es-ES" dirty="0" err="1"/>
              <a:t>intenzivno</a:t>
            </a:r>
            <a:r>
              <a:rPr lang="es-ES" dirty="0"/>
              <a:t> </a:t>
            </a:r>
            <a:r>
              <a:rPr lang="es-ES" dirty="0" err="1"/>
              <a:t>radi</a:t>
            </a:r>
            <a:r>
              <a:rPr lang="es-ES" dirty="0"/>
              <a:t> na  </a:t>
            </a:r>
            <a:r>
              <a:rPr lang="sr-Latn-RS" dirty="0" err="1" smtClean="0"/>
              <a:t>finalizaciji</a:t>
            </a:r>
            <a:r>
              <a:rPr lang="sr-Latn-RS" dirty="0" smtClean="0"/>
              <a:t> </a:t>
            </a:r>
            <a:r>
              <a:rPr lang="es-ES" dirty="0" err="1" smtClean="0"/>
              <a:t>Zakona</a:t>
            </a:r>
            <a:r>
              <a:rPr lang="es-ES" dirty="0" smtClean="0"/>
              <a:t> </a:t>
            </a:r>
            <a:r>
              <a:rPr lang="es-ES" dirty="0"/>
              <a:t>o </a:t>
            </a:r>
            <a:r>
              <a:rPr lang="es-ES" dirty="0" err="1"/>
              <a:t>građevinskim</a:t>
            </a:r>
            <a:r>
              <a:rPr lang="es-ES" dirty="0"/>
              <a:t> </a:t>
            </a:r>
            <a:r>
              <a:rPr lang="es-ES" dirty="0" err="1"/>
              <a:t>proizvodima</a:t>
            </a:r>
            <a:r>
              <a:rPr lang="es-ES" dirty="0"/>
              <a:t> </a:t>
            </a:r>
            <a:r>
              <a:rPr lang="es-ES" dirty="0" err="1"/>
              <a:t>kojim</a:t>
            </a:r>
            <a:r>
              <a:rPr lang="es-ES" dirty="0"/>
              <a:t> </a:t>
            </a:r>
            <a:r>
              <a:rPr lang="es-ES" dirty="0" err="1"/>
              <a:t>će</a:t>
            </a:r>
            <a:r>
              <a:rPr lang="es-ES" dirty="0"/>
              <a:t> </a:t>
            </a:r>
            <a:r>
              <a:rPr lang="es-ES" dirty="0" err="1"/>
              <a:t>po</a:t>
            </a:r>
            <a:r>
              <a:rPr lang="es-ES" dirty="0"/>
              <a:t> </a:t>
            </a:r>
            <a:r>
              <a:rPr lang="es-ES" dirty="0" err="1"/>
              <a:t>prvi</a:t>
            </a:r>
            <a:r>
              <a:rPr lang="es-ES" dirty="0"/>
              <a:t> </a:t>
            </a:r>
            <a:r>
              <a:rPr lang="es-ES" dirty="0" err="1"/>
              <a:t>put</a:t>
            </a:r>
            <a:r>
              <a:rPr lang="es-ES" dirty="0"/>
              <a:t> </a:t>
            </a:r>
            <a:r>
              <a:rPr lang="es-ES" dirty="0" err="1"/>
              <a:t>biti</a:t>
            </a:r>
            <a:r>
              <a:rPr lang="es-ES" dirty="0"/>
              <a:t> </a:t>
            </a:r>
            <a:r>
              <a:rPr lang="es-ES" dirty="0" err="1"/>
              <a:t>uređeni</a:t>
            </a:r>
            <a:r>
              <a:rPr lang="es-ES" dirty="0"/>
              <a:t> </a:t>
            </a:r>
            <a:r>
              <a:rPr lang="es-ES" dirty="0" err="1"/>
              <a:t>opšti</a:t>
            </a:r>
            <a:r>
              <a:rPr lang="es-ES" dirty="0"/>
              <a:t> </a:t>
            </a:r>
            <a:r>
              <a:rPr lang="es-ES" dirty="0" err="1"/>
              <a:t>uslovi</a:t>
            </a:r>
            <a:r>
              <a:rPr lang="es-ES" dirty="0"/>
              <a:t> za </a:t>
            </a:r>
            <a:r>
              <a:rPr lang="es-ES" dirty="0" err="1"/>
              <a:t>stavljanje</a:t>
            </a:r>
            <a:r>
              <a:rPr lang="es-ES" dirty="0"/>
              <a:t> na </a:t>
            </a:r>
            <a:r>
              <a:rPr lang="es-ES" dirty="0" err="1"/>
              <a:t>tržište</a:t>
            </a:r>
            <a:r>
              <a:rPr lang="es-ES" dirty="0"/>
              <a:t> </a:t>
            </a:r>
            <a:r>
              <a:rPr lang="es-ES" dirty="0" err="1"/>
              <a:t>građevinskih</a:t>
            </a:r>
            <a:r>
              <a:rPr lang="es-ES" dirty="0"/>
              <a:t> </a:t>
            </a:r>
            <a:r>
              <a:rPr lang="es-ES" dirty="0" err="1" smtClean="0"/>
              <a:t>proizvoda</a:t>
            </a:r>
            <a:endParaRPr lang="sr-Latn-RS" dirty="0" smtClean="0"/>
          </a:p>
          <a:p>
            <a:r>
              <a:rPr lang="sr-Latn-RS" dirty="0" err="1"/>
              <a:t>C</a:t>
            </a:r>
            <a:r>
              <a:rPr lang="es-ES" dirty="0" err="1" smtClean="0"/>
              <a:t>ilj</a:t>
            </a:r>
            <a:r>
              <a:rPr lang="es-ES" dirty="0" smtClean="0"/>
              <a:t> </a:t>
            </a:r>
            <a:r>
              <a:rPr lang="sr-Latn-RS" dirty="0" smtClean="0"/>
              <a:t>je </a:t>
            </a:r>
            <a:r>
              <a:rPr lang="es-ES" dirty="0" smtClean="0"/>
              <a:t>da </a:t>
            </a:r>
            <a:r>
              <a:rPr lang="es-ES" dirty="0" err="1"/>
              <a:t>građevinski</a:t>
            </a:r>
            <a:r>
              <a:rPr lang="es-ES" dirty="0"/>
              <a:t> </a:t>
            </a:r>
            <a:r>
              <a:rPr lang="es-ES" dirty="0" err="1"/>
              <a:t>proizvodi</a:t>
            </a:r>
            <a:r>
              <a:rPr lang="es-ES" dirty="0"/>
              <a:t> </a:t>
            </a:r>
            <a:r>
              <a:rPr lang="es-ES" dirty="0" err="1"/>
              <a:t>koji</a:t>
            </a:r>
            <a:r>
              <a:rPr lang="es-ES" dirty="0"/>
              <a:t> se </a:t>
            </a:r>
            <a:r>
              <a:rPr lang="es-ES" dirty="0" err="1"/>
              <a:t>ugrađuju</a:t>
            </a:r>
            <a:r>
              <a:rPr lang="es-ES" dirty="0"/>
              <a:t> u </a:t>
            </a:r>
            <a:r>
              <a:rPr lang="es-ES" dirty="0" err="1"/>
              <a:t>objekte</a:t>
            </a:r>
            <a:r>
              <a:rPr lang="es-ES" dirty="0"/>
              <a:t> pre </a:t>
            </a:r>
            <a:r>
              <a:rPr lang="es-ES" dirty="0" err="1"/>
              <a:t>svega</a:t>
            </a:r>
            <a:r>
              <a:rPr lang="es-ES" dirty="0"/>
              <a:t> </a:t>
            </a:r>
            <a:r>
              <a:rPr lang="es-ES" dirty="0" err="1"/>
              <a:t>ispune</a:t>
            </a:r>
            <a:r>
              <a:rPr lang="es-ES" dirty="0"/>
              <a:t> </a:t>
            </a:r>
            <a:r>
              <a:rPr lang="es-ES" dirty="0" err="1"/>
              <a:t>uslove</a:t>
            </a:r>
            <a:r>
              <a:rPr lang="es-ES" dirty="0"/>
              <a:t> </a:t>
            </a:r>
            <a:r>
              <a:rPr lang="es-ES" dirty="0" err="1"/>
              <a:t>bezbednosti</a:t>
            </a:r>
            <a:r>
              <a:rPr lang="es-ES" dirty="0"/>
              <a:t>, </a:t>
            </a:r>
            <a:r>
              <a:rPr lang="es-ES" dirty="0" err="1"/>
              <a:t>naročito</a:t>
            </a:r>
            <a:r>
              <a:rPr lang="es-ES" dirty="0"/>
              <a:t> </a:t>
            </a:r>
            <a:r>
              <a:rPr lang="es-ES" dirty="0" err="1"/>
              <a:t>uzimajući</a:t>
            </a:r>
            <a:r>
              <a:rPr lang="es-ES" dirty="0"/>
              <a:t> u </a:t>
            </a:r>
            <a:r>
              <a:rPr lang="es-ES" dirty="0" err="1"/>
              <a:t>obzir</a:t>
            </a:r>
            <a:r>
              <a:rPr lang="es-ES" dirty="0"/>
              <a:t>, </a:t>
            </a:r>
            <a:r>
              <a:rPr lang="es-ES" dirty="0" err="1"/>
              <a:t>zdravlje</a:t>
            </a:r>
            <a:r>
              <a:rPr lang="es-ES" dirty="0"/>
              <a:t> i </a:t>
            </a:r>
            <a:r>
              <a:rPr lang="es-ES" dirty="0" err="1"/>
              <a:t>bezbednost</a:t>
            </a:r>
            <a:r>
              <a:rPr lang="es-ES" dirty="0"/>
              <a:t> </a:t>
            </a:r>
            <a:r>
              <a:rPr lang="es-ES" dirty="0" err="1"/>
              <a:t>ljudi</a:t>
            </a:r>
            <a:r>
              <a:rPr lang="es-ES" dirty="0"/>
              <a:t>, </a:t>
            </a:r>
            <a:r>
              <a:rPr lang="es-ES" dirty="0" err="1"/>
              <a:t>zaštitu</a:t>
            </a:r>
            <a:r>
              <a:rPr lang="es-ES" dirty="0"/>
              <a:t> </a:t>
            </a:r>
            <a:r>
              <a:rPr lang="es-ES" dirty="0" err="1"/>
              <a:t>životne</a:t>
            </a:r>
            <a:r>
              <a:rPr lang="es-ES" dirty="0"/>
              <a:t> </a:t>
            </a:r>
            <a:r>
              <a:rPr lang="es-ES" dirty="0" err="1"/>
              <a:t>sredine</a:t>
            </a:r>
            <a:r>
              <a:rPr lang="es-ES" dirty="0"/>
              <a:t> </a:t>
            </a:r>
            <a:r>
              <a:rPr lang="es-ES" dirty="0" err="1"/>
              <a:t>kao</a:t>
            </a:r>
            <a:r>
              <a:rPr lang="es-ES" dirty="0"/>
              <a:t> i </a:t>
            </a:r>
            <a:r>
              <a:rPr lang="es-ES" dirty="0" err="1"/>
              <a:t>zaštitu</a:t>
            </a:r>
            <a:r>
              <a:rPr lang="es-ES" dirty="0"/>
              <a:t> </a:t>
            </a:r>
            <a:r>
              <a:rPr lang="es-ES" dirty="0" err="1" smtClean="0"/>
              <a:t>imovine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s-ES" dirty="0" err="1" smtClean="0"/>
              <a:t>odsticaj</a:t>
            </a:r>
            <a:r>
              <a:rPr lang="es-ES" dirty="0" smtClean="0"/>
              <a:t> </a:t>
            </a:r>
            <a:r>
              <a:rPr lang="es-ES" dirty="0" err="1"/>
              <a:t>razvoju</a:t>
            </a:r>
            <a:r>
              <a:rPr lang="es-ES" dirty="0"/>
              <a:t> </a:t>
            </a:r>
            <a:r>
              <a:rPr lang="es-ES" dirty="0" err="1"/>
              <a:t>građevinarstva</a:t>
            </a:r>
            <a:r>
              <a:rPr lang="es-ES" dirty="0"/>
              <a:t> </a:t>
            </a:r>
            <a:r>
              <a:rPr lang="es-ES" dirty="0" err="1" smtClean="0"/>
              <a:t>koj</a:t>
            </a:r>
            <a:r>
              <a:rPr lang="sr-Latn-RS" dirty="0" smtClean="0"/>
              <a:t>e</a:t>
            </a:r>
            <a:r>
              <a:rPr lang="es-ES" dirty="0" smtClean="0"/>
              <a:t> </a:t>
            </a:r>
            <a:r>
              <a:rPr lang="es-ES" dirty="0" err="1"/>
              <a:t>obuhvata</a:t>
            </a:r>
            <a:r>
              <a:rPr lang="es-ES" dirty="0"/>
              <a:t> </a:t>
            </a:r>
            <a:r>
              <a:rPr lang="es-ES" dirty="0" err="1"/>
              <a:t>usluge</a:t>
            </a:r>
            <a:r>
              <a:rPr lang="es-ES" dirty="0"/>
              <a:t> i procese (</a:t>
            </a:r>
            <a:r>
              <a:rPr lang="es-ES" dirty="0" err="1"/>
              <a:t>od</a:t>
            </a:r>
            <a:r>
              <a:rPr lang="es-ES" dirty="0"/>
              <a:t> </a:t>
            </a:r>
            <a:r>
              <a:rPr lang="es-ES" dirty="0" err="1"/>
              <a:t>projektovanja</a:t>
            </a:r>
            <a:r>
              <a:rPr lang="es-ES" dirty="0"/>
              <a:t> do </a:t>
            </a:r>
            <a:r>
              <a:rPr lang="es-ES" dirty="0" err="1"/>
              <a:t>izvođenja</a:t>
            </a:r>
            <a:r>
              <a:rPr lang="es-ES" dirty="0"/>
              <a:t>), </a:t>
            </a:r>
            <a:r>
              <a:rPr lang="es-ES" dirty="0" err="1"/>
              <a:t>pri</a:t>
            </a:r>
            <a:r>
              <a:rPr lang="es-ES" dirty="0"/>
              <a:t> </a:t>
            </a:r>
            <a:r>
              <a:rPr lang="es-ES" dirty="0" err="1"/>
              <a:t>čemu</a:t>
            </a:r>
            <a:r>
              <a:rPr lang="es-ES" dirty="0"/>
              <a:t> </a:t>
            </a:r>
            <a:r>
              <a:rPr lang="es-ES" dirty="0" err="1"/>
              <a:t>završni</a:t>
            </a:r>
            <a:r>
              <a:rPr lang="es-ES" dirty="0"/>
              <a:t> </a:t>
            </a:r>
            <a:r>
              <a:rPr lang="es-ES" dirty="0" err="1"/>
              <a:t>rezultat</a:t>
            </a:r>
            <a:r>
              <a:rPr lang="es-ES" dirty="0"/>
              <a:t> – </a:t>
            </a:r>
            <a:r>
              <a:rPr lang="es-ES" dirty="0" err="1"/>
              <a:t>objekat</a:t>
            </a:r>
            <a:r>
              <a:rPr lang="es-ES" dirty="0"/>
              <a:t> </a:t>
            </a:r>
            <a:r>
              <a:rPr lang="es-ES" dirty="0" err="1"/>
              <a:t>treba</a:t>
            </a:r>
            <a:r>
              <a:rPr lang="es-ES" dirty="0"/>
              <a:t> u </a:t>
            </a:r>
            <a:r>
              <a:rPr lang="es-ES" dirty="0" err="1"/>
              <a:t>svakom</a:t>
            </a:r>
            <a:r>
              <a:rPr lang="es-ES" dirty="0"/>
              <a:t> </a:t>
            </a:r>
            <a:r>
              <a:rPr lang="es-ES" dirty="0" err="1"/>
              <a:t>pogledu</a:t>
            </a:r>
            <a:r>
              <a:rPr lang="es-ES" dirty="0"/>
              <a:t> da </a:t>
            </a:r>
            <a:r>
              <a:rPr lang="es-ES" dirty="0" err="1"/>
              <a:t>zadovolji</a:t>
            </a:r>
            <a:r>
              <a:rPr lang="es-ES" dirty="0"/>
              <a:t> </a:t>
            </a:r>
            <a:r>
              <a:rPr lang="es-ES" dirty="0" err="1"/>
              <a:t>osnovne</a:t>
            </a:r>
            <a:r>
              <a:rPr lang="es-ES" dirty="0"/>
              <a:t> </a:t>
            </a:r>
            <a:r>
              <a:rPr lang="es-ES" dirty="0" err="1" smtClean="0"/>
              <a:t>zahteve</a:t>
            </a:r>
            <a:r>
              <a:rPr lang="es-ES" dirty="0" smtClean="0"/>
              <a:t>, </a:t>
            </a:r>
            <a:r>
              <a:rPr lang="es-ES" dirty="0"/>
              <a:t>pre </a:t>
            </a:r>
            <a:r>
              <a:rPr lang="es-ES" dirty="0" err="1"/>
              <a:t>svega</a:t>
            </a:r>
            <a:r>
              <a:rPr lang="es-ES" dirty="0"/>
              <a:t> u </a:t>
            </a:r>
            <a:r>
              <a:rPr lang="es-ES" dirty="0" err="1"/>
              <a:t>pogledu</a:t>
            </a:r>
            <a:r>
              <a:rPr lang="es-ES" dirty="0"/>
              <a:t> </a:t>
            </a:r>
            <a:r>
              <a:rPr lang="es-ES" dirty="0" err="1"/>
              <a:t>bezbednosti</a:t>
            </a:r>
            <a:r>
              <a:rPr lang="es-ES" dirty="0"/>
              <a:t> </a:t>
            </a:r>
            <a:r>
              <a:rPr lang="es-ES" dirty="0" err="1"/>
              <a:t>tokom</a:t>
            </a:r>
            <a:r>
              <a:rPr lang="es-ES" dirty="0"/>
              <a:t> </a:t>
            </a:r>
            <a:r>
              <a:rPr lang="es-ES" dirty="0" err="1"/>
              <a:t>čitavog</a:t>
            </a:r>
            <a:r>
              <a:rPr lang="es-ES" dirty="0"/>
              <a:t> </a:t>
            </a:r>
            <a:r>
              <a:rPr lang="es-ES" dirty="0" err="1"/>
              <a:t>veka</a:t>
            </a:r>
            <a:r>
              <a:rPr lang="es-ES" dirty="0"/>
              <a:t> </a:t>
            </a:r>
            <a:r>
              <a:rPr lang="es-ES" dirty="0" err="1" smtClean="0"/>
              <a:t>upotrebe</a:t>
            </a:r>
            <a:endParaRPr lang="sr-Latn-RS" dirty="0" smtClean="0"/>
          </a:p>
          <a:p>
            <a:r>
              <a:rPr lang="es-ES" dirty="0" err="1"/>
              <a:t>Donošenje</a:t>
            </a:r>
            <a:r>
              <a:rPr lang="es-ES" dirty="0"/>
              <a:t> </a:t>
            </a:r>
            <a:r>
              <a:rPr lang="es-ES" dirty="0" err="1"/>
              <a:t>zakona</a:t>
            </a:r>
            <a:r>
              <a:rPr lang="es-ES" dirty="0"/>
              <a:t> </a:t>
            </a:r>
            <a:r>
              <a:rPr lang="es-ES" dirty="0" err="1"/>
              <a:t>omogućiće</a:t>
            </a:r>
            <a:r>
              <a:rPr lang="es-ES" dirty="0"/>
              <a:t> </a:t>
            </a:r>
            <a:r>
              <a:rPr lang="es-ES" dirty="0" smtClean="0"/>
              <a:t>da </a:t>
            </a:r>
            <a:r>
              <a:rPr lang="es-ES" dirty="0"/>
              <a:t>se </a:t>
            </a:r>
            <a:r>
              <a:rPr lang="es-ES" dirty="0" err="1"/>
              <a:t>oblast</a:t>
            </a:r>
            <a:r>
              <a:rPr lang="es-ES" dirty="0"/>
              <a:t> </a:t>
            </a:r>
            <a:r>
              <a:rPr lang="es-ES" dirty="0" err="1"/>
              <a:t>građevinskih</a:t>
            </a:r>
            <a:r>
              <a:rPr lang="es-ES" dirty="0"/>
              <a:t> </a:t>
            </a:r>
            <a:r>
              <a:rPr lang="es-ES" dirty="0" err="1"/>
              <a:t>proizvoda</a:t>
            </a:r>
            <a:r>
              <a:rPr lang="es-ES" dirty="0"/>
              <a:t> </a:t>
            </a:r>
            <a:r>
              <a:rPr lang="es-ES" dirty="0" err="1"/>
              <a:t>nadalje</a:t>
            </a:r>
            <a:r>
              <a:rPr lang="es-ES" dirty="0"/>
              <a:t> </a:t>
            </a:r>
            <a:r>
              <a:rPr lang="es-ES" dirty="0" err="1"/>
              <a:t>uređuje</a:t>
            </a:r>
            <a:r>
              <a:rPr lang="es-ES" dirty="0"/>
              <a:t> </a:t>
            </a:r>
            <a:r>
              <a:rPr lang="sr-Latn-RS" dirty="0" smtClean="0"/>
              <a:t>tako da</a:t>
            </a:r>
            <a:r>
              <a:rPr lang="es-ES" dirty="0" smtClean="0"/>
              <a:t> </a:t>
            </a:r>
            <a:r>
              <a:rPr lang="es-ES" dirty="0" err="1"/>
              <a:t>prati</a:t>
            </a:r>
            <a:r>
              <a:rPr lang="es-ES" dirty="0"/>
              <a:t> </a:t>
            </a:r>
            <a:r>
              <a:rPr lang="es-ES" dirty="0" err="1"/>
              <a:t>napredak</a:t>
            </a:r>
            <a:r>
              <a:rPr lang="es-ES" dirty="0"/>
              <a:t> </a:t>
            </a:r>
            <a:r>
              <a:rPr lang="es-ES" dirty="0" err="1"/>
              <a:t>tehnologije</a:t>
            </a:r>
            <a:r>
              <a:rPr lang="es-ES" dirty="0"/>
              <a:t>, </a:t>
            </a:r>
            <a:r>
              <a:rPr lang="es-ES" dirty="0" err="1" smtClean="0"/>
              <a:t>pojav</a:t>
            </a:r>
            <a:r>
              <a:rPr lang="sr-Latn-RS" dirty="0" smtClean="0"/>
              <a:t>u</a:t>
            </a:r>
            <a:r>
              <a:rPr lang="es-ES" dirty="0" smtClean="0"/>
              <a:t> </a:t>
            </a:r>
            <a:r>
              <a:rPr lang="es-ES" dirty="0" err="1"/>
              <a:t>novih</a:t>
            </a:r>
            <a:r>
              <a:rPr lang="es-ES" dirty="0"/>
              <a:t> </a:t>
            </a:r>
            <a:r>
              <a:rPr lang="es-ES" dirty="0" err="1"/>
              <a:t>građevinskih</a:t>
            </a:r>
            <a:r>
              <a:rPr lang="es-ES" dirty="0"/>
              <a:t> </a:t>
            </a:r>
            <a:r>
              <a:rPr lang="es-ES" dirty="0" err="1"/>
              <a:t>proizvoda</a:t>
            </a:r>
            <a:r>
              <a:rPr lang="es-ES" dirty="0"/>
              <a:t>, </a:t>
            </a:r>
            <a:r>
              <a:rPr lang="sr-Latn-RS" dirty="0" smtClean="0"/>
              <a:t>da odgovori </a:t>
            </a:r>
            <a:r>
              <a:rPr lang="es-ES" dirty="0" err="1" smtClean="0"/>
              <a:t>zahtevi</a:t>
            </a:r>
            <a:r>
              <a:rPr lang="sr-Latn-RS" dirty="0" smtClean="0"/>
              <a:t>ma</a:t>
            </a:r>
            <a:r>
              <a:rPr lang="es-ES" dirty="0" smtClean="0"/>
              <a:t> </a:t>
            </a:r>
            <a:r>
              <a:rPr lang="es-ES" dirty="0" err="1"/>
              <a:t>razvijenih</a:t>
            </a:r>
            <a:r>
              <a:rPr lang="es-ES" dirty="0"/>
              <a:t> i </a:t>
            </a:r>
            <a:r>
              <a:rPr lang="es-ES" dirty="0" err="1"/>
              <a:t>izuzetno</a:t>
            </a:r>
            <a:r>
              <a:rPr lang="es-ES" dirty="0"/>
              <a:t> </a:t>
            </a:r>
            <a:r>
              <a:rPr lang="es-ES" dirty="0" err="1"/>
              <a:t>kompetitivnih</a:t>
            </a:r>
            <a:r>
              <a:rPr lang="es-ES" dirty="0"/>
              <a:t> </a:t>
            </a:r>
            <a:r>
              <a:rPr lang="es-ES" dirty="0" err="1"/>
              <a:t>tržišta</a:t>
            </a:r>
            <a:r>
              <a:rPr lang="es-ES" dirty="0"/>
              <a:t> </a:t>
            </a:r>
            <a:r>
              <a:rPr lang="sr-Latn-RS" dirty="0" smtClean="0"/>
              <a:t>(</a:t>
            </a:r>
            <a:r>
              <a:rPr lang="es-ES" dirty="0" err="1" smtClean="0"/>
              <a:t>kao</a:t>
            </a:r>
            <a:r>
              <a:rPr lang="es-ES" dirty="0" smtClean="0"/>
              <a:t> </a:t>
            </a:r>
            <a:r>
              <a:rPr lang="es-ES" dirty="0" err="1"/>
              <a:t>što</a:t>
            </a:r>
            <a:r>
              <a:rPr lang="es-ES" dirty="0"/>
              <a:t> je </a:t>
            </a:r>
            <a:r>
              <a:rPr lang="es-ES" dirty="0" err="1"/>
              <a:t>tržište</a:t>
            </a:r>
            <a:r>
              <a:rPr lang="es-ES" dirty="0"/>
              <a:t> </a:t>
            </a:r>
            <a:r>
              <a:rPr lang="es-ES" dirty="0" smtClean="0"/>
              <a:t>EU</a:t>
            </a:r>
            <a:r>
              <a:rPr lang="sr-Latn-R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Komunalne delatnosti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</a:t>
            </a:r>
            <a:r>
              <a:rPr lang="en-US" dirty="0" err="1" smtClean="0"/>
              <a:t>elatnosti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opšteg</a:t>
            </a:r>
            <a:r>
              <a:rPr lang="en-US" dirty="0"/>
              <a:t> </a:t>
            </a:r>
            <a:r>
              <a:rPr lang="en-US" dirty="0" err="1" smtClean="0"/>
              <a:t>interesa</a:t>
            </a:r>
            <a:r>
              <a:rPr lang="en-US" dirty="0" smtClean="0"/>
              <a:t> </a:t>
            </a:r>
            <a:r>
              <a:rPr lang="sr-Latn-RS" dirty="0" smtClean="0"/>
              <a:t>i </a:t>
            </a:r>
            <a:r>
              <a:rPr lang="en-US" dirty="0" smtClean="0"/>
              <a:t>od </a:t>
            </a:r>
            <a:r>
              <a:rPr lang="en-US" dirty="0" err="1" smtClean="0"/>
              <a:t>izuzetnog</a:t>
            </a:r>
            <a:r>
              <a:rPr lang="en-US" dirty="0" smtClean="0"/>
              <a:t> </a:t>
            </a:r>
            <a:r>
              <a:rPr lang="en-US" dirty="0" err="1"/>
              <a:t>značaja</a:t>
            </a:r>
            <a:r>
              <a:rPr lang="en-US" dirty="0"/>
              <a:t> za </a:t>
            </a:r>
            <a:r>
              <a:rPr lang="en-US" dirty="0" err="1"/>
              <a:t>normalno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 i </a:t>
            </a:r>
            <a:r>
              <a:rPr lang="en-US" dirty="0" err="1"/>
              <a:t>pravnih</a:t>
            </a:r>
            <a:r>
              <a:rPr lang="en-US" dirty="0"/>
              <a:t> </a:t>
            </a:r>
            <a:r>
              <a:rPr lang="en-US" dirty="0" err="1" smtClean="0"/>
              <a:t>lica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/>
              <a:t>fokusu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sprovođenje</a:t>
            </a:r>
            <a:r>
              <a:rPr lang="en-US" dirty="0" smtClean="0"/>
              <a:t> </a:t>
            </a:r>
            <a:r>
              <a:rPr lang="en-US" dirty="0" err="1"/>
              <a:t>Zakona</a:t>
            </a:r>
            <a:r>
              <a:rPr lang="en-US" dirty="0"/>
              <a:t> o </a:t>
            </a:r>
            <a:r>
              <a:rPr lang="en-US" dirty="0" err="1"/>
              <a:t>komunalnim</a:t>
            </a:r>
            <a:r>
              <a:rPr lang="en-US" dirty="0"/>
              <a:t> </a:t>
            </a:r>
            <a:r>
              <a:rPr lang="en-US" dirty="0" err="1"/>
              <a:t>delatnostima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sr-Latn-RS" dirty="0" smtClean="0"/>
              <a:t>kojeg</a:t>
            </a:r>
            <a:r>
              <a:rPr lang="en-US" dirty="0" smtClean="0"/>
              <a:t> </a:t>
            </a:r>
            <a:r>
              <a:rPr lang="en-US" dirty="0"/>
              <a:t>se,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ostalog</a:t>
            </a:r>
            <a:r>
              <a:rPr lang="en-US" dirty="0"/>
              <a:t>, od </a:t>
            </a:r>
            <a:r>
              <a:rPr lang="sr-Latn-RS" dirty="0" smtClean="0"/>
              <a:t>JLS </a:t>
            </a:r>
            <a:r>
              <a:rPr lang="en-US" dirty="0" err="1" smtClean="0"/>
              <a:t>prikupljaju</a:t>
            </a:r>
            <a:r>
              <a:rPr lang="en-US" dirty="0" smtClean="0"/>
              <a:t> </a:t>
            </a:r>
            <a:r>
              <a:rPr lang="en-US" dirty="0" err="1"/>
              <a:t>relevantni</a:t>
            </a:r>
            <a:r>
              <a:rPr lang="en-US" dirty="0"/>
              <a:t> </a:t>
            </a:r>
            <a:r>
              <a:rPr lang="en-US" dirty="0" err="1" smtClean="0"/>
              <a:t>podaci</a:t>
            </a:r>
            <a:endParaRPr lang="sr-Latn-RS" dirty="0" smtClean="0"/>
          </a:p>
          <a:p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prikupljenih</a:t>
            </a:r>
            <a:r>
              <a:rPr lang="en-US" dirty="0"/>
              <a:t> </a:t>
            </a:r>
            <a:r>
              <a:rPr lang="en-US" dirty="0" err="1"/>
              <a:t>proteklih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 smtClean="0"/>
              <a:t>uočen</a:t>
            </a:r>
            <a:r>
              <a:rPr lang="sr-Latn-RS" dirty="0" smtClean="0"/>
              <a:t> je</a:t>
            </a:r>
            <a:r>
              <a:rPr lang="en-US" dirty="0" smtClean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nepravilnosti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popunjavanja</a:t>
            </a:r>
            <a:r>
              <a:rPr lang="en-US" dirty="0"/>
              <a:t> </a:t>
            </a:r>
            <a:r>
              <a:rPr lang="en-US" dirty="0" err="1"/>
              <a:t>upitnika</a:t>
            </a:r>
            <a:r>
              <a:rPr lang="en-US" dirty="0"/>
              <a:t>, </a:t>
            </a:r>
            <a:r>
              <a:rPr lang="sr-Latn-RS" dirty="0" smtClean="0"/>
              <a:t>zbog čega će MGSI </a:t>
            </a:r>
            <a:r>
              <a:rPr lang="en-US" dirty="0" smtClean="0"/>
              <a:t>u </a:t>
            </a:r>
            <a:r>
              <a:rPr lang="en-US" dirty="0" err="1"/>
              <a:t>saradnji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Privrednom</a:t>
            </a:r>
            <a:r>
              <a:rPr lang="en-US" dirty="0"/>
              <a:t> </a:t>
            </a:r>
            <a:r>
              <a:rPr lang="en-US" dirty="0" err="1"/>
              <a:t>komorom</a:t>
            </a:r>
            <a:r>
              <a:rPr lang="en-US" dirty="0"/>
              <a:t> Srbije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izgledu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obrasca</a:t>
            </a:r>
            <a:r>
              <a:rPr lang="en-US" dirty="0"/>
              <a:t> </a:t>
            </a:r>
            <a:r>
              <a:rPr lang="en-US" dirty="0" err="1"/>
              <a:t>upitnika</a:t>
            </a:r>
            <a:r>
              <a:rPr lang="en-US" dirty="0"/>
              <a:t>,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početkom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i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za on-line </a:t>
            </a:r>
            <a:r>
              <a:rPr lang="en-US" dirty="0" err="1"/>
              <a:t>izveštaj</a:t>
            </a:r>
            <a:r>
              <a:rPr lang="en-US" dirty="0"/>
              <a:t> o </a:t>
            </a:r>
            <a:r>
              <a:rPr lang="en-US" dirty="0" err="1"/>
              <a:t>obavljanju</a:t>
            </a:r>
            <a:r>
              <a:rPr lang="en-US" dirty="0"/>
              <a:t> </a:t>
            </a:r>
            <a:r>
              <a:rPr lang="en-US" dirty="0" err="1"/>
              <a:t>komunalnih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postavljen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platformu</a:t>
            </a:r>
            <a:r>
              <a:rPr lang="en-US" dirty="0"/>
              <a:t> </a:t>
            </a:r>
            <a:r>
              <a:rPr lang="en-US" dirty="0" err="1"/>
              <a:t>Privredne</a:t>
            </a:r>
            <a:r>
              <a:rPr lang="en-US" dirty="0"/>
              <a:t> </a:t>
            </a:r>
            <a:r>
              <a:rPr lang="en-US" dirty="0" err="1"/>
              <a:t>komore</a:t>
            </a:r>
            <a:r>
              <a:rPr lang="en-US" dirty="0"/>
              <a:t> </a:t>
            </a:r>
            <a:r>
              <a:rPr lang="en-US" dirty="0" smtClean="0"/>
              <a:t>Srbije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Digitalizacija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Jedan od prioriteta </a:t>
            </a:r>
            <a:r>
              <a:rPr lang="en-GB" dirty="0" smtClean="0"/>
              <a:t>Vlade </a:t>
            </a:r>
            <a:r>
              <a:rPr lang="en-GB" dirty="0" err="1"/>
              <a:t>Republike</a:t>
            </a:r>
            <a:r>
              <a:rPr lang="en-GB" dirty="0"/>
              <a:t>  </a:t>
            </a:r>
            <a:r>
              <a:rPr lang="en-GB" dirty="0" smtClean="0"/>
              <a:t>Srbije</a:t>
            </a:r>
            <a:r>
              <a:rPr lang="sr-Latn-RS" dirty="0" smtClean="0"/>
              <a:t> i </a:t>
            </a:r>
            <a:r>
              <a:rPr lang="en-GB" dirty="0" err="1" smtClean="0"/>
              <a:t>preduslov</a:t>
            </a:r>
            <a:r>
              <a:rPr lang="en-GB" dirty="0" smtClean="0"/>
              <a:t> </a:t>
            </a:r>
            <a:r>
              <a:rPr lang="en-GB" dirty="0"/>
              <a:t>za </a:t>
            </a:r>
            <a:r>
              <a:rPr lang="en-GB" dirty="0" err="1"/>
              <a:t>funkcionisanje</a:t>
            </a:r>
            <a:r>
              <a:rPr lang="en-GB" dirty="0"/>
              <a:t> </a:t>
            </a:r>
            <a:r>
              <a:rPr lang="sr-Latn-RS" dirty="0" smtClean="0"/>
              <a:t>„</a:t>
            </a:r>
            <a:r>
              <a:rPr lang="en-GB" dirty="0" err="1" smtClean="0"/>
              <a:t>pametnih</a:t>
            </a:r>
            <a:r>
              <a:rPr lang="en-GB" dirty="0" smtClean="0"/>
              <a:t> </a:t>
            </a:r>
            <a:r>
              <a:rPr lang="en-GB" dirty="0" err="1" smtClean="0"/>
              <a:t>gradova</a:t>
            </a:r>
            <a:r>
              <a:rPr lang="sr-Latn-RS" dirty="0" smtClean="0"/>
              <a:t>“</a:t>
            </a:r>
          </a:p>
          <a:p>
            <a:r>
              <a:rPr lang="sr-Latn-RS" dirty="0" smtClean="0"/>
              <a:t>P</a:t>
            </a:r>
            <a:r>
              <a:rPr lang="en-GB" dirty="0" err="1" smtClean="0"/>
              <a:t>ored</a:t>
            </a:r>
            <a:r>
              <a:rPr lang="en-GB" dirty="0" smtClean="0"/>
              <a:t>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pomunutih</a:t>
            </a:r>
            <a:r>
              <a:rPr lang="en-GB" dirty="0"/>
              <a:t> </a:t>
            </a:r>
            <a:r>
              <a:rPr lang="en-GB" dirty="0" err="1"/>
              <a:t>informacionih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i </a:t>
            </a:r>
            <a:r>
              <a:rPr lang="en-GB" dirty="0" err="1"/>
              <a:t>aplikacija</a:t>
            </a:r>
            <a:r>
              <a:rPr lang="en-GB" dirty="0"/>
              <a:t> </a:t>
            </a:r>
            <a:r>
              <a:rPr lang="en-GB" dirty="0" err="1"/>
              <a:t>razvijenih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Sektora</a:t>
            </a:r>
            <a:r>
              <a:rPr lang="en-GB" dirty="0"/>
              <a:t> za </a:t>
            </a:r>
            <a:r>
              <a:rPr lang="en-GB" dirty="0" err="1"/>
              <a:t>stambenu</a:t>
            </a:r>
            <a:r>
              <a:rPr lang="en-GB" dirty="0"/>
              <a:t> i </a:t>
            </a:r>
            <a:r>
              <a:rPr lang="en-GB" dirty="0" err="1"/>
              <a:t>arhitektonsku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, </a:t>
            </a:r>
            <a:r>
              <a:rPr lang="en-GB" dirty="0" err="1"/>
              <a:t>komunalne</a:t>
            </a:r>
            <a:r>
              <a:rPr lang="en-GB" dirty="0"/>
              <a:t> </a:t>
            </a:r>
            <a:r>
              <a:rPr lang="en-GB" dirty="0" err="1"/>
              <a:t>delatnosti</a:t>
            </a:r>
            <a:r>
              <a:rPr lang="en-GB" dirty="0"/>
              <a:t> i </a:t>
            </a:r>
            <a:r>
              <a:rPr lang="en-GB" dirty="0" err="1"/>
              <a:t>energetsku</a:t>
            </a:r>
            <a:r>
              <a:rPr lang="en-GB" dirty="0"/>
              <a:t> </a:t>
            </a:r>
            <a:r>
              <a:rPr lang="en-GB" dirty="0" err="1"/>
              <a:t>efikasnost</a:t>
            </a:r>
            <a:r>
              <a:rPr lang="en-GB" dirty="0"/>
              <a:t>, </a:t>
            </a:r>
            <a:r>
              <a:rPr lang="sr-Latn-RS" dirty="0" smtClean="0"/>
              <a:t>MGSI je </a:t>
            </a:r>
            <a:r>
              <a:rPr lang="en-GB" dirty="0" err="1" smtClean="0"/>
              <a:t>razvil</a:t>
            </a:r>
            <a:r>
              <a:rPr lang="sr-Latn-RS" dirty="0" smtClean="0"/>
              <a:t>o</a:t>
            </a:r>
            <a:r>
              <a:rPr lang="en-GB" dirty="0" smtClean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razvijanje</a:t>
            </a:r>
            <a:r>
              <a:rPr lang="en-GB" dirty="0"/>
              <a:t> i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digitalnih</a:t>
            </a:r>
            <a:r>
              <a:rPr lang="en-GB" dirty="0"/>
              <a:t> </a:t>
            </a:r>
            <a:r>
              <a:rPr lang="en-GB" dirty="0" err="1"/>
              <a:t>rešenja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svojih</a:t>
            </a:r>
            <a:r>
              <a:rPr lang="en-GB" dirty="0"/>
              <a:t> </a:t>
            </a:r>
            <a:r>
              <a:rPr lang="en-GB" dirty="0" err="1"/>
              <a:t>nadležnosti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 smtClean="0"/>
              <a:t>su</a:t>
            </a:r>
            <a:r>
              <a:rPr lang="sr-Latn-RS" dirty="0" smtClean="0"/>
              <a:t>:</a:t>
            </a:r>
            <a:r>
              <a:rPr lang="en-GB" dirty="0" smtClean="0"/>
              <a:t> </a:t>
            </a:r>
            <a:r>
              <a:rPr lang="en-GB" dirty="0" err="1"/>
              <a:t>Centralni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planskih</a:t>
            </a:r>
            <a:r>
              <a:rPr lang="en-GB" dirty="0"/>
              <a:t> </a:t>
            </a:r>
            <a:r>
              <a:rPr lang="en-GB" dirty="0" err="1" smtClean="0"/>
              <a:t>dokumenata</a:t>
            </a:r>
            <a:r>
              <a:rPr lang="sr-Latn-RS" dirty="0" smtClean="0"/>
              <a:t>, </a:t>
            </a:r>
            <a:r>
              <a:rPr lang="en-GB" dirty="0" smtClean="0"/>
              <a:t>e-</a:t>
            </a:r>
            <a:r>
              <a:rPr lang="en-GB" dirty="0" err="1" smtClean="0"/>
              <a:t>dozvole</a:t>
            </a:r>
            <a:r>
              <a:rPr lang="en-GB" dirty="0" smtClean="0"/>
              <a:t> </a:t>
            </a:r>
            <a:r>
              <a:rPr lang="en-GB" dirty="0"/>
              <a:t>i </a:t>
            </a:r>
            <a:r>
              <a:rPr lang="en-GB" dirty="0" err="1"/>
              <a:t>softver</a:t>
            </a:r>
            <a:r>
              <a:rPr lang="en-GB" dirty="0"/>
              <a:t> za </a:t>
            </a:r>
            <a:r>
              <a:rPr lang="en-GB" dirty="0" err="1"/>
              <a:t>objedinjenu</a:t>
            </a:r>
            <a:r>
              <a:rPr lang="en-GB" dirty="0"/>
              <a:t> </a:t>
            </a:r>
            <a:r>
              <a:rPr lang="en-GB" dirty="0" err="1" smtClean="0"/>
              <a:t>proceduru</a:t>
            </a:r>
            <a:r>
              <a:rPr lang="en-GB" dirty="0" smtClean="0"/>
              <a:t>,</a:t>
            </a:r>
            <a:r>
              <a:rPr lang="sr-Latn-RS" dirty="0" smtClean="0"/>
              <a:t> GIS za nehigijenska naselja, G</a:t>
            </a:r>
            <a:r>
              <a:rPr lang="en-GB" dirty="0" err="1" smtClean="0"/>
              <a:t>eoportal</a:t>
            </a:r>
            <a:r>
              <a:rPr lang="en-GB" dirty="0"/>
              <a:t>, </a:t>
            </a:r>
            <a:r>
              <a:rPr lang="en-GB" dirty="0" err="1"/>
              <a:t>eKatastar</a:t>
            </a:r>
            <a:r>
              <a:rPr lang="en-GB" dirty="0"/>
              <a:t>, </a:t>
            </a:r>
            <a:r>
              <a:rPr lang="en-GB" dirty="0" err="1"/>
              <a:t>eŠalter</a:t>
            </a:r>
            <a:r>
              <a:rPr lang="en-GB" dirty="0"/>
              <a:t> RGZ-a i </a:t>
            </a:r>
            <a:r>
              <a:rPr lang="en-GB" dirty="0" err="1"/>
              <a:t>druga</a:t>
            </a:r>
            <a:r>
              <a:rPr lang="en-GB" dirty="0"/>
              <a:t> </a:t>
            </a:r>
            <a:r>
              <a:rPr lang="en-GB" dirty="0" err="1"/>
              <a:t>softverska</a:t>
            </a:r>
            <a:r>
              <a:rPr lang="en-GB" dirty="0"/>
              <a:t> </a:t>
            </a:r>
            <a:r>
              <a:rPr lang="en-GB" dirty="0" err="1"/>
              <a:t>rešenja</a:t>
            </a:r>
            <a:r>
              <a:rPr lang="en-GB" dirty="0"/>
              <a:t> za </a:t>
            </a:r>
            <a:r>
              <a:rPr lang="en-GB" dirty="0" err="1"/>
              <a:t>unapređenja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</a:t>
            </a:r>
            <a:r>
              <a:rPr lang="en-GB" dirty="0" err="1"/>
              <a:t>zemljištem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Svetske</a:t>
            </a:r>
            <a:r>
              <a:rPr lang="en-GB" dirty="0"/>
              <a:t> </a:t>
            </a:r>
            <a:r>
              <a:rPr lang="en-GB" dirty="0" err="1"/>
              <a:t>banke</a:t>
            </a:r>
            <a:r>
              <a:rPr lang="en-GB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061131"/>
            <a:ext cx="8596668" cy="2595460"/>
          </a:xfrm>
        </p:spPr>
        <p:txBody>
          <a:bodyPr/>
          <a:lstStyle/>
          <a:p>
            <a:pPr algn="ctr"/>
            <a:r>
              <a:rPr lang="sr-Latn-R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Smart</a:t>
            </a:r>
            <a:r>
              <a:rPr lang="sr-Latn-RS" dirty="0" smtClean="0"/>
              <a:t> </a:t>
            </a:r>
            <a:r>
              <a:rPr lang="sr-Latn-RS" dirty="0" err="1" smtClean="0"/>
              <a:t>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Rezime definicija: o</a:t>
            </a:r>
            <a:r>
              <a:rPr lang="en-US" dirty="0" err="1" smtClean="0"/>
              <a:t>bezbeđivanje</a:t>
            </a:r>
            <a:r>
              <a:rPr lang="en-US" dirty="0" smtClean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i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inteligentnih</a:t>
            </a:r>
            <a:r>
              <a:rPr lang="en-US" dirty="0"/>
              <a:t>, </a:t>
            </a:r>
            <a:r>
              <a:rPr lang="en-US" dirty="0" err="1"/>
              <a:t>efikasnih</a:t>
            </a:r>
            <a:r>
              <a:rPr lang="en-US" dirty="0"/>
              <a:t> i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da je </a:t>
            </a:r>
            <a:r>
              <a:rPr lang="en-US" dirty="0" err="1"/>
              <a:t>reč</a:t>
            </a:r>
            <a:r>
              <a:rPr lang="en-US" dirty="0"/>
              <a:t> o </a:t>
            </a:r>
            <a:r>
              <a:rPr lang="en-US" dirty="0" err="1"/>
              <a:t>ljudskim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materijalnim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o </a:t>
            </a:r>
            <a:r>
              <a:rPr lang="en-US" dirty="0" err="1"/>
              <a:t>upotrebi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i </a:t>
            </a:r>
            <a:r>
              <a:rPr lang="en-US" dirty="0" err="1"/>
              <a:t>komunikacionih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, a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adekvatnom</a:t>
            </a:r>
            <a:r>
              <a:rPr lang="en-US" dirty="0"/>
              <a:t> </a:t>
            </a:r>
            <a:r>
              <a:rPr lang="en-US" dirty="0" err="1" smtClean="0"/>
              <a:t>kombinacijom</a:t>
            </a:r>
            <a:endParaRPr lang="sr-Latn-RS" dirty="0" smtClean="0"/>
          </a:p>
          <a:p>
            <a:r>
              <a:rPr lang="sr-Latn-RS" dirty="0" smtClean="0"/>
              <a:t>U</a:t>
            </a:r>
            <a:r>
              <a:rPr lang="en-US" dirty="0" err="1" smtClean="0"/>
              <a:t>pravljanje</a:t>
            </a:r>
            <a:r>
              <a:rPr lang="en-US" dirty="0" smtClean="0"/>
              <a:t> </a:t>
            </a:r>
            <a:r>
              <a:rPr lang="en-US" dirty="0" err="1"/>
              <a:t>gradovoma</a:t>
            </a:r>
            <a:r>
              <a:rPr lang="en-U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nadležnost</a:t>
            </a:r>
            <a:r>
              <a:rPr lang="en-US" dirty="0" smtClean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 smtClean="0"/>
              <a:t>samouprave</a:t>
            </a:r>
            <a:endParaRPr lang="sr-Latn-RS" dirty="0" smtClean="0"/>
          </a:p>
          <a:p>
            <a:r>
              <a:rPr lang="en-US" dirty="0" smtClean="0"/>
              <a:t>MGSI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zakonodavne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i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iniciranje</a:t>
            </a:r>
            <a:r>
              <a:rPr lang="en-US" dirty="0"/>
              <a:t> i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/</a:t>
            </a:r>
            <a:r>
              <a:rPr lang="en-US" dirty="0" err="1"/>
              <a:t>planskih</a:t>
            </a:r>
            <a:r>
              <a:rPr lang="en-US" dirty="0"/>
              <a:t> </a:t>
            </a:r>
            <a:r>
              <a:rPr lang="en-US" dirty="0" err="1"/>
              <a:t>dokumenata</a:t>
            </a:r>
            <a:r>
              <a:rPr lang="en-US" dirty="0"/>
              <a:t>, </a:t>
            </a:r>
            <a:r>
              <a:rPr lang="sr-Latn-RS" dirty="0" smtClean="0"/>
              <a:t>digitalizacija usluga, </a:t>
            </a:r>
            <a:r>
              <a:rPr lang="en-US" dirty="0" err="1" smtClean="0"/>
              <a:t>učešće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domaćim</a:t>
            </a:r>
            <a:r>
              <a:rPr lang="en-US" dirty="0"/>
              <a:t> i </a:t>
            </a:r>
            <a:r>
              <a:rPr lang="en-US" dirty="0" err="1"/>
              <a:t>međunarodnim</a:t>
            </a:r>
            <a:r>
              <a:rPr lang="en-US" dirty="0"/>
              <a:t> </a:t>
            </a:r>
            <a:r>
              <a:rPr lang="en-US" dirty="0" err="1" smtClean="0"/>
              <a:t>projektima</a:t>
            </a:r>
            <a:r>
              <a:rPr lang="en-US" dirty="0" smtClean="0"/>
              <a:t>, </a:t>
            </a:r>
            <a:r>
              <a:rPr lang="en-US" dirty="0" err="1"/>
              <a:t>savetovanja</a:t>
            </a:r>
            <a:r>
              <a:rPr lang="en-US" dirty="0"/>
              <a:t>, </a:t>
            </a:r>
            <a:r>
              <a:rPr lang="en-US" dirty="0" err="1"/>
              <a:t>obuke</a:t>
            </a:r>
            <a:r>
              <a:rPr lang="en-US" dirty="0"/>
              <a:t>,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međunarodnim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r>
              <a:rPr lang="en-US" dirty="0"/>
              <a:t> i dr.) </a:t>
            </a:r>
            <a:r>
              <a:rPr lang="sr-Latn-RS" dirty="0" smtClean="0"/>
              <a:t>doprinosi</a:t>
            </a:r>
            <a:r>
              <a:rPr lang="en-US" dirty="0" smtClean="0"/>
              <a:t> </a:t>
            </a:r>
            <a:r>
              <a:rPr lang="en-US" dirty="0" err="1"/>
              <a:t>približavanju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u </a:t>
            </a:r>
            <a:r>
              <a:rPr lang="en-US" dirty="0" err="1"/>
              <a:t>Republici</a:t>
            </a:r>
            <a:r>
              <a:rPr lang="en-US" dirty="0"/>
              <a:t> </a:t>
            </a:r>
            <a:r>
              <a:rPr lang="en-US" dirty="0" err="1"/>
              <a:t>Srbiji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pametnih</a:t>
            </a:r>
            <a:r>
              <a:rPr lang="en-US" dirty="0"/>
              <a:t> </a:t>
            </a:r>
            <a:r>
              <a:rPr lang="en-US" dirty="0" err="1"/>
              <a:t>gradova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Održivi urbani razvoj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Do sada </a:t>
            </a:r>
            <a:r>
              <a:rPr lang="en-GB" dirty="0" err="1" smtClean="0"/>
              <a:t>tretiran</a:t>
            </a:r>
            <a:r>
              <a:rPr lang="en-GB" dirty="0" smtClean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sukcesivna</a:t>
            </a:r>
            <a:r>
              <a:rPr lang="en-GB" dirty="0"/>
              <a:t> </a:t>
            </a:r>
            <a:r>
              <a:rPr lang="en-GB" dirty="0" err="1"/>
              <a:t>Prostorna</a:t>
            </a:r>
            <a:r>
              <a:rPr lang="en-GB" dirty="0"/>
              <a:t> </a:t>
            </a:r>
            <a:r>
              <a:rPr lang="en-GB" dirty="0" err="1"/>
              <a:t>plana</a:t>
            </a:r>
            <a:r>
              <a:rPr lang="en-GB" dirty="0"/>
              <a:t> </a:t>
            </a:r>
            <a:r>
              <a:rPr lang="en-GB" dirty="0" err="1"/>
              <a:t>Republike</a:t>
            </a:r>
            <a:r>
              <a:rPr lang="en-GB" dirty="0"/>
              <a:t> Srbije (za </a:t>
            </a:r>
            <a:r>
              <a:rPr lang="en-GB" dirty="0" err="1"/>
              <a:t>periode</a:t>
            </a:r>
            <a:r>
              <a:rPr lang="en-GB" dirty="0"/>
              <a:t> 1996-2010. i 2010-2020.), </a:t>
            </a:r>
            <a:r>
              <a:rPr lang="en-GB" dirty="0" err="1"/>
              <a:t>regionalne</a:t>
            </a:r>
            <a:r>
              <a:rPr lang="en-GB" dirty="0"/>
              <a:t> </a:t>
            </a:r>
            <a:r>
              <a:rPr lang="en-GB" dirty="0" err="1"/>
              <a:t>prostorne</a:t>
            </a:r>
            <a:r>
              <a:rPr lang="en-GB" dirty="0"/>
              <a:t> </a:t>
            </a:r>
            <a:r>
              <a:rPr lang="en-GB" dirty="0" err="1"/>
              <a:t>planove</a:t>
            </a:r>
            <a:r>
              <a:rPr lang="en-GB" dirty="0"/>
              <a:t> i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njihove</a:t>
            </a:r>
            <a:r>
              <a:rPr lang="en-GB" dirty="0"/>
              <a:t> </a:t>
            </a:r>
            <a:r>
              <a:rPr lang="en-GB" dirty="0" err="1" smtClean="0"/>
              <a:t>implementacije</a:t>
            </a:r>
            <a:endParaRPr lang="sr-Latn-RS" dirty="0" smtClean="0"/>
          </a:p>
          <a:p>
            <a:r>
              <a:rPr lang="en-GB" dirty="0" err="1"/>
              <a:t>Zakon</a:t>
            </a:r>
            <a:r>
              <a:rPr lang="en-GB" dirty="0"/>
              <a:t> o </a:t>
            </a:r>
            <a:r>
              <a:rPr lang="en-GB" dirty="0" err="1"/>
              <a:t>planiranju</a:t>
            </a:r>
            <a:r>
              <a:rPr lang="en-GB" dirty="0"/>
              <a:t> i </a:t>
            </a:r>
            <a:r>
              <a:rPr lang="en-GB" dirty="0" err="1"/>
              <a:t>izgradnji</a:t>
            </a:r>
            <a:r>
              <a:rPr lang="en-GB" dirty="0"/>
              <a:t> </a:t>
            </a:r>
            <a:r>
              <a:rPr lang="en-GB" dirty="0" err="1"/>
              <a:t>nalaže</a:t>
            </a:r>
            <a:r>
              <a:rPr lang="en-GB" dirty="0"/>
              <a:t> da </a:t>
            </a:r>
            <a:r>
              <a:rPr lang="en-GB" dirty="0" err="1"/>
              <a:t>planovi</a:t>
            </a:r>
            <a:r>
              <a:rPr lang="en-GB" dirty="0"/>
              <a:t> </a:t>
            </a:r>
            <a:r>
              <a:rPr lang="en-GB" dirty="0" err="1"/>
              <a:t>nižeg</a:t>
            </a:r>
            <a:r>
              <a:rPr lang="en-GB" dirty="0"/>
              <a:t> </a:t>
            </a:r>
            <a:r>
              <a:rPr lang="en-GB" dirty="0" err="1"/>
              <a:t>reda</a:t>
            </a:r>
            <a:r>
              <a:rPr lang="en-GB" dirty="0"/>
              <a:t> (</a:t>
            </a:r>
            <a:r>
              <a:rPr lang="en-GB" dirty="0" err="1"/>
              <a:t>prostorni</a:t>
            </a:r>
            <a:r>
              <a:rPr lang="en-GB" dirty="0"/>
              <a:t> </a:t>
            </a:r>
            <a:r>
              <a:rPr lang="en-GB" dirty="0" err="1"/>
              <a:t>planovi</a:t>
            </a:r>
            <a:r>
              <a:rPr lang="en-GB" dirty="0"/>
              <a:t> </a:t>
            </a:r>
            <a:r>
              <a:rPr lang="en-GB" dirty="0" err="1"/>
              <a:t>jedinica</a:t>
            </a:r>
            <a:r>
              <a:rPr lang="en-GB" dirty="0"/>
              <a:t> </a:t>
            </a:r>
            <a:r>
              <a:rPr lang="en-GB" dirty="0" err="1"/>
              <a:t>lokalne</a:t>
            </a:r>
            <a:r>
              <a:rPr lang="en-GB" dirty="0"/>
              <a:t> </a:t>
            </a:r>
            <a:r>
              <a:rPr lang="en-GB" dirty="0" err="1"/>
              <a:t>samoupravne</a:t>
            </a:r>
            <a:r>
              <a:rPr lang="en-GB" dirty="0"/>
              <a:t> i </a:t>
            </a:r>
            <a:r>
              <a:rPr lang="en-GB" dirty="0" err="1"/>
              <a:t>urbanistički</a:t>
            </a:r>
            <a:r>
              <a:rPr lang="en-GB" dirty="0"/>
              <a:t> </a:t>
            </a:r>
            <a:r>
              <a:rPr lang="en-GB" dirty="0" err="1"/>
              <a:t>planovi</a:t>
            </a:r>
            <a:r>
              <a:rPr lang="en-GB" dirty="0"/>
              <a:t>)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usklađeni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planovima</a:t>
            </a:r>
            <a:r>
              <a:rPr lang="en-GB" dirty="0"/>
              <a:t> </a:t>
            </a:r>
            <a:r>
              <a:rPr lang="en-GB" dirty="0" err="1"/>
              <a:t>donetim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nacionalnom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 smtClean="0"/>
              <a:t>obezbe</a:t>
            </a:r>
            <a:r>
              <a:rPr lang="sr-Latn-RS" dirty="0" err="1" smtClean="0"/>
              <a:t>đujući</a:t>
            </a:r>
            <a:r>
              <a:rPr lang="en-GB" dirty="0" smtClean="0"/>
              <a:t> </a:t>
            </a:r>
            <a:r>
              <a:rPr lang="en-GB" dirty="0" err="1" smtClean="0"/>
              <a:t>primen</a:t>
            </a:r>
            <a:r>
              <a:rPr lang="sr-Latn-RS" dirty="0" smtClean="0"/>
              <a:t>u</a:t>
            </a:r>
            <a:r>
              <a:rPr lang="en-GB" dirty="0" smtClean="0"/>
              <a:t> </a:t>
            </a:r>
            <a:r>
              <a:rPr lang="en-GB" dirty="0" err="1"/>
              <a:t>nacionalnih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prostornog</a:t>
            </a:r>
            <a:r>
              <a:rPr lang="en-GB" dirty="0"/>
              <a:t> </a:t>
            </a:r>
            <a:r>
              <a:rPr lang="en-GB" dirty="0" err="1" smtClean="0"/>
              <a:t>razvoja</a:t>
            </a:r>
            <a:r>
              <a:rPr lang="sr-Latn-RS" dirty="0" smtClean="0"/>
              <a:t>,</a:t>
            </a:r>
            <a:r>
              <a:rPr lang="en-GB" dirty="0" smtClean="0"/>
              <a:t> </a:t>
            </a:r>
            <a:r>
              <a:rPr lang="en-GB" dirty="0" err="1"/>
              <a:t>čiji</a:t>
            </a:r>
            <a:r>
              <a:rPr lang="en-GB" dirty="0"/>
              <a:t> je </a:t>
            </a:r>
            <a:r>
              <a:rPr lang="en-GB" dirty="0" err="1"/>
              <a:t>urbani</a:t>
            </a:r>
            <a:r>
              <a:rPr lang="en-GB" dirty="0"/>
              <a:t> razvoj </a:t>
            </a:r>
            <a:r>
              <a:rPr lang="en-GB" dirty="0" err="1"/>
              <a:t>sastavni</a:t>
            </a:r>
            <a:r>
              <a:rPr lang="en-GB" dirty="0"/>
              <a:t> </a:t>
            </a:r>
            <a:r>
              <a:rPr lang="en-GB" dirty="0" err="1" smtClean="0"/>
              <a:t>deo</a:t>
            </a:r>
            <a:r>
              <a:rPr lang="sr-Latn-RS" dirty="0" smtClean="0"/>
              <a:t>, na svim teritorijalnim nivoima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4" y="4758336"/>
            <a:ext cx="6666232" cy="186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1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6" y="406549"/>
            <a:ext cx="8411834" cy="533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02325" y="5976257"/>
            <a:ext cx="1919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00" i="1" dirty="0" smtClean="0"/>
              <a:t>Izvor: PPRS 2010-2020. godine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606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Strategij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održivog</a:t>
            </a:r>
            <a:r>
              <a:rPr lang="en-US" dirty="0"/>
              <a:t> i </a:t>
            </a:r>
            <a:r>
              <a:rPr lang="en-US" dirty="0" err="1"/>
              <a:t>integralnog</a:t>
            </a:r>
            <a:r>
              <a:rPr lang="en-US" dirty="0"/>
              <a:t> </a:t>
            </a:r>
            <a:r>
              <a:rPr lang="en-US" dirty="0" err="1"/>
              <a:t>urbanog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Dominacija </a:t>
            </a:r>
            <a:r>
              <a:rPr lang="en-GB" dirty="0" err="1" smtClean="0"/>
              <a:t>urbano</a:t>
            </a:r>
            <a:r>
              <a:rPr lang="sr-Latn-RS" dirty="0" smtClean="0"/>
              <a:t>g</a:t>
            </a:r>
            <a:r>
              <a:rPr lang="en-GB" dirty="0" smtClean="0"/>
              <a:t> </a:t>
            </a:r>
            <a:r>
              <a:rPr lang="en-GB" dirty="0" err="1" smtClean="0"/>
              <a:t>stanovništv</a:t>
            </a:r>
            <a:r>
              <a:rPr lang="sr-Latn-RS" dirty="0" smtClean="0"/>
              <a:t>a kao</a:t>
            </a:r>
            <a:r>
              <a:rPr lang="en-GB" dirty="0" smtClean="0"/>
              <a:t> </a:t>
            </a:r>
            <a:r>
              <a:rPr lang="en-GB" dirty="0" err="1" smtClean="0"/>
              <a:t>globalni</a:t>
            </a:r>
            <a:r>
              <a:rPr lang="sr-Latn-RS" dirty="0"/>
              <a:t>,</a:t>
            </a:r>
            <a:r>
              <a:rPr lang="en-GB" dirty="0" smtClean="0"/>
              <a:t> </a:t>
            </a:r>
            <a:r>
              <a:rPr lang="en-GB" dirty="0" err="1"/>
              <a:t>evropski</a:t>
            </a:r>
            <a:r>
              <a:rPr lang="en-GB" dirty="0"/>
              <a:t> </a:t>
            </a:r>
            <a:r>
              <a:rPr lang="sr-Latn-RS" dirty="0" smtClean="0"/>
              <a:t>i </a:t>
            </a:r>
            <a:r>
              <a:rPr lang="en-GB" dirty="0" smtClean="0"/>
              <a:t>trend</a:t>
            </a:r>
            <a:r>
              <a:rPr lang="sr-Latn-RS" dirty="0" smtClean="0"/>
              <a:t> u Republici Srbiji</a:t>
            </a:r>
          </a:p>
          <a:p>
            <a:r>
              <a:rPr lang="sr-Latn-RS" dirty="0" smtClean="0"/>
              <a:t>Pored stanovništva, u gradovima Srbije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koncentriše</a:t>
            </a:r>
            <a:r>
              <a:rPr lang="en-GB" dirty="0"/>
              <a:t> </a:t>
            </a:r>
            <a:r>
              <a:rPr lang="en-GB" dirty="0" err="1"/>
              <a:t>najveći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i </a:t>
            </a:r>
            <a:r>
              <a:rPr lang="en-GB" dirty="0" err="1"/>
              <a:t>privrednih</a:t>
            </a:r>
            <a:r>
              <a:rPr lang="en-GB" dirty="0"/>
              <a:t> </a:t>
            </a:r>
            <a:r>
              <a:rPr lang="en-GB" dirty="0" err="1"/>
              <a:t>subjekata</a:t>
            </a:r>
            <a:r>
              <a:rPr lang="en-GB" dirty="0"/>
              <a:t>, </a:t>
            </a:r>
            <a:r>
              <a:rPr lang="sr-Latn-RS" dirty="0" smtClean="0"/>
              <a:t>pri čemu</a:t>
            </a:r>
            <a:r>
              <a:rPr lang="en-GB" dirty="0" smtClean="0"/>
              <a:t> </a:t>
            </a:r>
            <a:r>
              <a:rPr lang="en-GB" dirty="0" err="1"/>
              <a:t>urbani</a:t>
            </a:r>
            <a:r>
              <a:rPr lang="en-GB" dirty="0"/>
              <a:t> razvoj do </a:t>
            </a:r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tretiran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zasebna</a:t>
            </a:r>
            <a:r>
              <a:rPr lang="en-GB" dirty="0"/>
              <a:t> </a:t>
            </a:r>
            <a:r>
              <a:rPr lang="en-GB" dirty="0" err="1"/>
              <a:t>nacionalna</a:t>
            </a:r>
            <a:r>
              <a:rPr lang="en-GB" dirty="0"/>
              <a:t> </a:t>
            </a:r>
            <a:r>
              <a:rPr lang="en-GB" dirty="0" err="1" smtClean="0"/>
              <a:t>politika</a:t>
            </a:r>
            <a:endParaRPr lang="sr-Latn-RS" dirty="0" smtClean="0"/>
          </a:p>
          <a:p>
            <a:r>
              <a:rPr lang="en-GB" dirty="0" err="1"/>
              <a:t>Zaključak</a:t>
            </a:r>
            <a:r>
              <a:rPr lang="en-GB" dirty="0"/>
              <a:t> o </a:t>
            </a:r>
            <a:r>
              <a:rPr lang="en-GB" dirty="0" err="1"/>
              <a:t>pokretanju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smtClean="0"/>
              <a:t>u </a:t>
            </a:r>
            <a:r>
              <a:rPr lang="en-GB" dirty="0" err="1"/>
              <a:t>fazi</a:t>
            </a:r>
            <a:r>
              <a:rPr lang="en-GB" dirty="0"/>
              <a:t> </a:t>
            </a:r>
            <a:r>
              <a:rPr lang="en-GB" dirty="0" err="1"/>
              <a:t>usvajanja</a:t>
            </a:r>
            <a:r>
              <a:rPr lang="en-GB" dirty="0"/>
              <a:t> od </a:t>
            </a:r>
            <a:r>
              <a:rPr lang="en-GB" dirty="0" err="1"/>
              <a:t>strane</a:t>
            </a:r>
            <a:r>
              <a:rPr lang="en-GB" dirty="0"/>
              <a:t> Vlade </a:t>
            </a:r>
            <a:r>
              <a:rPr lang="en-GB" dirty="0" err="1"/>
              <a:t>Republike</a:t>
            </a:r>
            <a:r>
              <a:rPr lang="en-GB" dirty="0"/>
              <a:t> Srbije, a </a:t>
            </a:r>
            <a:r>
              <a:rPr lang="sr-Latn-RS" dirty="0" smtClean="0"/>
              <a:t>radiće </a:t>
            </a:r>
            <a:r>
              <a:rPr lang="en-GB" dirty="0" smtClean="0"/>
              <a:t>se </a:t>
            </a:r>
            <a:r>
              <a:rPr lang="en-GB" dirty="0"/>
              <a:t>u </a:t>
            </a:r>
            <a:r>
              <a:rPr lang="en-GB" dirty="0" err="1"/>
              <a:t>saradnji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Nemačkom</a:t>
            </a:r>
            <a:r>
              <a:rPr lang="en-GB" dirty="0"/>
              <a:t> </a:t>
            </a:r>
            <a:r>
              <a:rPr lang="en-GB" dirty="0" err="1"/>
              <a:t>organizacijom</a:t>
            </a:r>
            <a:r>
              <a:rPr lang="en-GB" dirty="0"/>
              <a:t> za </a:t>
            </a:r>
            <a:r>
              <a:rPr lang="en-GB" dirty="0" err="1"/>
              <a:t>međunarodnu</a:t>
            </a:r>
            <a:r>
              <a:rPr lang="en-GB" dirty="0"/>
              <a:t> </a:t>
            </a:r>
            <a:r>
              <a:rPr lang="en-GB" dirty="0" err="1"/>
              <a:t>saradnju</a:t>
            </a:r>
            <a:r>
              <a:rPr lang="en-GB" dirty="0"/>
              <a:t> (GIZ)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treću</a:t>
            </a:r>
            <a:r>
              <a:rPr lang="en-GB" dirty="0"/>
              <a:t> </a:t>
            </a:r>
            <a:r>
              <a:rPr lang="en-GB" dirty="0" err="1"/>
              <a:t>fazu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„</a:t>
            </a:r>
            <a:r>
              <a:rPr lang="en-GB" dirty="0" err="1"/>
              <a:t>Unapređenje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</a:t>
            </a:r>
            <a:r>
              <a:rPr lang="en-GB" dirty="0" err="1"/>
              <a:t>zemljištem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lokalnih</a:t>
            </a:r>
            <a:r>
              <a:rPr lang="en-GB" dirty="0"/>
              <a:t> </a:t>
            </a:r>
            <a:r>
              <a:rPr lang="en-GB" dirty="0" err="1"/>
              <a:t>samouprava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 smtClean="0"/>
              <a:t>“</a:t>
            </a:r>
            <a:endParaRPr lang="sr-Latn-RS" dirty="0" smtClean="0"/>
          </a:p>
          <a:p>
            <a:r>
              <a:rPr lang="sr-Latn-RS" dirty="0" smtClean="0"/>
              <a:t>M</a:t>
            </a:r>
            <a:r>
              <a:rPr lang="en-GB" dirty="0" err="1" smtClean="0"/>
              <a:t>eđunarodn</a:t>
            </a:r>
            <a:r>
              <a:rPr lang="sr-Latn-RS" dirty="0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smernic</a:t>
            </a:r>
            <a:r>
              <a:rPr lang="sr-Latn-RS" dirty="0" smtClean="0"/>
              <a:t>e</a:t>
            </a:r>
            <a:r>
              <a:rPr lang="en-GB" dirty="0" smtClean="0"/>
              <a:t> </a:t>
            </a:r>
            <a:r>
              <a:rPr lang="en-GB" dirty="0"/>
              <a:t>i </a:t>
            </a:r>
            <a:r>
              <a:rPr lang="en-GB" dirty="0" err="1" smtClean="0"/>
              <a:t>okviri</a:t>
            </a:r>
            <a:r>
              <a:rPr lang="sr-Latn-RS" dirty="0" smtClean="0"/>
              <a:t>: </a:t>
            </a:r>
            <a:r>
              <a:rPr lang="en-GB" dirty="0" err="1" smtClean="0"/>
              <a:t>Lajpcišk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povelj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održivim</a:t>
            </a:r>
            <a:r>
              <a:rPr lang="en-GB" dirty="0"/>
              <a:t> </a:t>
            </a:r>
            <a:r>
              <a:rPr lang="en-GB" dirty="0" err="1"/>
              <a:t>evropskim</a:t>
            </a:r>
            <a:r>
              <a:rPr lang="en-GB" dirty="0"/>
              <a:t> </a:t>
            </a:r>
            <a:r>
              <a:rPr lang="en-GB" dirty="0" err="1"/>
              <a:t>gradovima</a:t>
            </a:r>
            <a:r>
              <a:rPr lang="en-GB" dirty="0"/>
              <a:t> </a:t>
            </a:r>
            <a:r>
              <a:rPr lang="sr-Latn-RS" dirty="0" smtClean="0"/>
              <a:t>(</a:t>
            </a:r>
            <a:r>
              <a:rPr lang="en-GB" dirty="0" smtClean="0"/>
              <a:t>2007</a:t>
            </a:r>
            <a:r>
              <a:rPr lang="sr-Latn-RS" dirty="0" smtClean="0"/>
              <a:t>)</a:t>
            </a:r>
            <a:r>
              <a:rPr lang="en-GB" dirty="0" smtClean="0"/>
              <a:t>, </a:t>
            </a:r>
            <a:r>
              <a:rPr lang="en-GB" dirty="0" err="1" smtClean="0"/>
              <a:t>Deklaracij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urbanom</a:t>
            </a:r>
            <a:r>
              <a:rPr lang="en-GB" dirty="0"/>
              <a:t>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Toleda</a:t>
            </a:r>
            <a:r>
              <a:rPr lang="en-GB" dirty="0"/>
              <a:t> </a:t>
            </a:r>
            <a:r>
              <a:rPr lang="sr-Latn-RS" dirty="0" smtClean="0"/>
              <a:t>(</a:t>
            </a:r>
            <a:r>
              <a:rPr lang="en-GB" dirty="0" smtClean="0"/>
              <a:t>2010</a:t>
            </a:r>
            <a:r>
              <a:rPr lang="sr-Latn-RS" dirty="0" smtClean="0"/>
              <a:t>)</a:t>
            </a:r>
            <a:r>
              <a:rPr lang="en-GB" dirty="0" smtClean="0"/>
              <a:t>, Urban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agend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Evropske</a:t>
            </a:r>
            <a:r>
              <a:rPr lang="en-GB" dirty="0"/>
              <a:t> </a:t>
            </a:r>
            <a:r>
              <a:rPr lang="en-GB" dirty="0" err="1"/>
              <a:t>unije</a:t>
            </a:r>
            <a:r>
              <a:rPr lang="en-GB" dirty="0"/>
              <a:t> </a:t>
            </a:r>
            <a:r>
              <a:rPr lang="sr-Latn-RS" dirty="0" smtClean="0"/>
              <a:t>/ Pakt iz Amsterdama (</a:t>
            </a:r>
            <a:r>
              <a:rPr lang="en-GB" dirty="0" smtClean="0"/>
              <a:t>2016</a:t>
            </a:r>
            <a:r>
              <a:rPr lang="sr-Latn-RS" dirty="0" smtClean="0"/>
              <a:t>),</a:t>
            </a:r>
            <a:r>
              <a:rPr lang="en-GB" dirty="0" smtClean="0"/>
              <a:t> Nov</a:t>
            </a:r>
            <a:r>
              <a:rPr lang="sr-Latn-RS" dirty="0" smtClean="0"/>
              <a:t>a</a:t>
            </a:r>
            <a:r>
              <a:rPr lang="en-GB" dirty="0" smtClean="0"/>
              <a:t> urban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agend</a:t>
            </a:r>
            <a:r>
              <a:rPr lang="sr-Latn-RS" dirty="0" smtClean="0"/>
              <a:t>a</a:t>
            </a:r>
            <a:r>
              <a:rPr lang="en-GB" dirty="0" smtClean="0"/>
              <a:t> U</a:t>
            </a:r>
            <a:r>
              <a:rPr lang="sr-Latn-RS" dirty="0" smtClean="0"/>
              <a:t>N (</a:t>
            </a:r>
            <a:r>
              <a:rPr lang="en-GB" dirty="0" smtClean="0"/>
              <a:t>2016</a:t>
            </a:r>
            <a:r>
              <a:rPr lang="sr-Latn-RS" dirty="0" smtClean="0"/>
              <a:t>)</a:t>
            </a:r>
          </a:p>
          <a:p>
            <a:r>
              <a:rPr lang="sr-Latn-RS" dirty="0" smtClean="0"/>
              <a:t>Jedan od ciljeva: </a:t>
            </a:r>
            <a:r>
              <a:rPr lang="en-US" dirty="0" err="1"/>
              <a:t>promocija</a:t>
            </a:r>
            <a:r>
              <a:rPr lang="en-US" dirty="0"/>
              <a:t> </a:t>
            </a:r>
            <a:r>
              <a:rPr lang="en-US" dirty="0" err="1"/>
              <a:t>pametnog</a:t>
            </a:r>
            <a:r>
              <a:rPr lang="en-US" dirty="0"/>
              <a:t>, </a:t>
            </a:r>
            <a:r>
              <a:rPr lang="en-US" dirty="0" err="1"/>
              <a:t>održivog</a:t>
            </a:r>
            <a:r>
              <a:rPr lang="en-US" dirty="0"/>
              <a:t> i </a:t>
            </a:r>
            <a:r>
              <a:rPr lang="en-US" dirty="0" err="1"/>
              <a:t>socijalno</a:t>
            </a:r>
            <a:r>
              <a:rPr lang="en-US" dirty="0"/>
              <a:t> </a:t>
            </a:r>
            <a:r>
              <a:rPr lang="en-US" dirty="0" err="1"/>
              <a:t>inkluzivnog</a:t>
            </a:r>
            <a:r>
              <a:rPr lang="en-US" dirty="0"/>
              <a:t> </a:t>
            </a:r>
            <a:r>
              <a:rPr lang="en-US" dirty="0" err="1"/>
              <a:t>urbanog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ru-RU" dirty="0" smtClean="0"/>
              <a:t> 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61" t="21714" r="37321" b="15555"/>
          <a:stretch/>
        </p:blipFill>
        <p:spPr>
          <a:xfrm>
            <a:off x="1034142" y="602282"/>
            <a:ext cx="3233057" cy="430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64" t="16589" r="38256" b="21240"/>
          <a:stretch/>
        </p:blipFill>
        <p:spPr>
          <a:xfrm>
            <a:off x="5516058" y="1584866"/>
            <a:ext cx="3009014" cy="42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50670" y="591986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http://agendastad.nl/wp-content/uploads/2017/08/Ten-years-after-the-Leipzig-Charter-low-res.pdf</a:t>
            </a:r>
          </a:p>
        </p:txBody>
      </p:sp>
      <p:sp>
        <p:nvSpPr>
          <p:cNvPr id="8" name="Rectangle 7"/>
          <p:cNvSpPr/>
          <p:nvPr/>
        </p:nvSpPr>
        <p:spPr>
          <a:xfrm>
            <a:off x="949190" y="4970402"/>
            <a:ext cx="3629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http://habitat3.org/wp-content/uploads/NUA-Serbian.pdf</a:t>
            </a:r>
          </a:p>
        </p:txBody>
      </p:sp>
    </p:spTree>
    <p:extLst>
      <p:ext uri="{BB962C8B-B14F-4D97-AF65-F5344CB8AC3E}">
        <p14:creationId xmlns:p14="http://schemas.microsoft.com/office/powerpoint/2010/main" val="23785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Stanovanje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sz="2100" dirty="0" smtClean="0"/>
              <a:t>U</a:t>
            </a:r>
            <a:r>
              <a:rPr lang="en-GB" sz="2100" dirty="0" smtClean="0"/>
              <a:t> </a:t>
            </a:r>
            <a:r>
              <a:rPr lang="en-GB" sz="2100" dirty="0" err="1"/>
              <a:t>fokusu</a:t>
            </a:r>
            <a:r>
              <a:rPr lang="en-GB" sz="2100" dirty="0"/>
              <a:t> </a:t>
            </a:r>
            <a:r>
              <a:rPr lang="sr-Latn-RS" sz="2100" dirty="0" smtClean="0"/>
              <a:t>j</a:t>
            </a:r>
            <a:r>
              <a:rPr lang="en-GB" sz="2100" dirty="0" smtClean="0"/>
              <a:t>e </a:t>
            </a:r>
            <a:r>
              <a:rPr lang="en-GB" sz="2100" dirty="0" err="1"/>
              <a:t>sprovođenje</a:t>
            </a:r>
            <a:r>
              <a:rPr lang="en-GB" sz="2100" dirty="0"/>
              <a:t> </a:t>
            </a:r>
            <a:r>
              <a:rPr lang="en-GB" sz="2100" dirty="0" err="1"/>
              <a:t>Zakona</a:t>
            </a:r>
            <a:r>
              <a:rPr lang="en-GB" sz="2100" dirty="0"/>
              <a:t> o </a:t>
            </a:r>
            <a:r>
              <a:rPr lang="en-GB" sz="2100" dirty="0" err="1"/>
              <a:t>stanovanju</a:t>
            </a:r>
            <a:r>
              <a:rPr lang="en-GB" sz="2100" dirty="0"/>
              <a:t> i </a:t>
            </a:r>
            <a:r>
              <a:rPr lang="en-GB" sz="2100" dirty="0" err="1"/>
              <a:t>održavanju</a:t>
            </a:r>
            <a:r>
              <a:rPr lang="en-GB" sz="2100" dirty="0"/>
              <a:t> </a:t>
            </a:r>
            <a:r>
              <a:rPr lang="sr-Latn-RS" sz="2100" dirty="0" smtClean="0"/>
              <a:t>gde prvo </a:t>
            </a:r>
            <a:r>
              <a:rPr lang="en-GB" sz="2100" dirty="0" err="1" smtClean="0"/>
              <a:t>prvo</a:t>
            </a:r>
            <a:r>
              <a:rPr lang="en-GB" sz="2100" dirty="0" smtClean="0"/>
              <a:t> </a:t>
            </a:r>
            <a:r>
              <a:rPr lang="en-GB" sz="2100" dirty="0" err="1"/>
              <a:t>načelo</a:t>
            </a:r>
            <a:r>
              <a:rPr lang="en-GB" sz="2100" dirty="0"/>
              <a:t> </a:t>
            </a:r>
            <a:r>
              <a:rPr lang="sr-Latn-RS" sz="2100" dirty="0" smtClean="0"/>
              <a:t>održivog razvoja stanovanja podrazumeva</a:t>
            </a:r>
            <a:r>
              <a:rPr lang="en-GB" sz="2100" dirty="0" smtClean="0"/>
              <a:t>: </a:t>
            </a:r>
            <a:r>
              <a:rPr lang="en-GB" sz="2100" dirty="0"/>
              <a:t>„1) </a:t>
            </a:r>
            <a:r>
              <a:rPr lang="en-GB" sz="2100" dirty="0" err="1"/>
              <a:t>unapređenje</a:t>
            </a:r>
            <a:r>
              <a:rPr lang="en-GB" sz="2100" dirty="0"/>
              <a:t> </a:t>
            </a:r>
            <a:r>
              <a:rPr lang="en-GB" sz="2100" dirty="0" err="1"/>
              <a:t>uslova</a:t>
            </a:r>
            <a:r>
              <a:rPr lang="en-GB" sz="2100" dirty="0"/>
              <a:t> </a:t>
            </a:r>
            <a:r>
              <a:rPr lang="en-GB" sz="2100" dirty="0" err="1"/>
              <a:t>stanovanja</a:t>
            </a:r>
            <a:r>
              <a:rPr lang="en-GB" sz="2100" dirty="0"/>
              <a:t> </a:t>
            </a:r>
            <a:r>
              <a:rPr lang="en-GB" sz="2100" dirty="0" err="1"/>
              <a:t>građana</a:t>
            </a:r>
            <a:r>
              <a:rPr lang="en-GB" sz="2100" dirty="0"/>
              <a:t> i </a:t>
            </a:r>
            <a:r>
              <a:rPr lang="en-GB" sz="2100" dirty="0" err="1"/>
              <a:t>očuvanje</a:t>
            </a:r>
            <a:r>
              <a:rPr lang="en-GB" sz="2100" dirty="0"/>
              <a:t> i </a:t>
            </a:r>
            <a:r>
              <a:rPr lang="en-GB" sz="2100" dirty="0" err="1"/>
              <a:t>unapređenje</a:t>
            </a:r>
            <a:r>
              <a:rPr lang="en-GB" sz="2100" dirty="0"/>
              <a:t> </a:t>
            </a:r>
            <a:r>
              <a:rPr lang="en-GB" sz="2100" dirty="0" err="1"/>
              <a:t>vrednosti</a:t>
            </a:r>
            <a:r>
              <a:rPr lang="en-GB" sz="2100" dirty="0"/>
              <a:t> </a:t>
            </a:r>
            <a:r>
              <a:rPr lang="en-GB" sz="2100" dirty="0" err="1"/>
              <a:t>stambenog</a:t>
            </a:r>
            <a:r>
              <a:rPr lang="en-GB" sz="2100" dirty="0"/>
              <a:t> </a:t>
            </a:r>
            <a:r>
              <a:rPr lang="en-GB" sz="2100" dirty="0" err="1"/>
              <a:t>fonda</a:t>
            </a:r>
            <a:r>
              <a:rPr lang="en-GB" sz="2100" dirty="0"/>
              <a:t> </a:t>
            </a:r>
            <a:r>
              <a:rPr lang="en-GB" sz="2100" dirty="0" err="1"/>
              <a:t>uz</a:t>
            </a:r>
            <a:r>
              <a:rPr lang="en-GB" sz="2100" dirty="0"/>
              <a:t> </a:t>
            </a:r>
            <a:r>
              <a:rPr lang="en-GB" sz="2100" b="1" dirty="0" err="1"/>
              <a:t>unapređenje</a:t>
            </a:r>
            <a:r>
              <a:rPr lang="en-GB" sz="2100" b="1" dirty="0"/>
              <a:t> </a:t>
            </a:r>
            <a:r>
              <a:rPr lang="en-GB" sz="2100" b="1" dirty="0" err="1"/>
              <a:t>energetske</a:t>
            </a:r>
            <a:r>
              <a:rPr lang="en-GB" sz="2100" b="1" dirty="0"/>
              <a:t> </a:t>
            </a:r>
            <a:r>
              <a:rPr lang="en-GB" sz="2100" b="1" dirty="0" err="1"/>
              <a:t>efikasnosti</a:t>
            </a:r>
            <a:r>
              <a:rPr lang="en-GB" sz="2100" b="1" dirty="0"/>
              <a:t>, </a:t>
            </a:r>
            <a:r>
              <a:rPr lang="en-GB" sz="2100" b="1" dirty="0" err="1"/>
              <a:t>smanjenje</a:t>
            </a:r>
            <a:r>
              <a:rPr lang="en-GB" sz="2100" b="1" dirty="0"/>
              <a:t> </a:t>
            </a:r>
            <a:r>
              <a:rPr lang="en-GB" sz="2100" b="1" dirty="0" err="1"/>
              <a:t>negativnih</a:t>
            </a:r>
            <a:r>
              <a:rPr lang="en-GB" sz="2100" b="1" dirty="0"/>
              <a:t> </a:t>
            </a:r>
            <a:r>
              <a:rPr lang="en-GB" sz="2100" b="1" dirty="0" err="1"/>
              <a:t>uticaja</a:t>
            </a:r>
            <a:r>
              <a:rPr lang="en-GB" sz="2100" b="1" dirty="0"/>
              <a:t> </a:t>
            </a:r>
            <a:r>
              <a:rPr lang="en-GB" sz="2100" b="1" dirty="0" err="1"/>
              <a:t>na</a:t>
            </a:r>
            <a:r>
              <a:rPr lang="en-GB" sz="2100" b="1" dirty="0"/>
              <a:t> </a:t>
            </a:r>
            <a:r>
              <a:rPr lang="en-GB" sz="2100" b="1" dirty="0" err="1"/>
              <a:t>životnu</a:t>
            </a:r>
            <a:r>
              <a:rPr lang="en-GB" sz="2100" b="1" dirty="0"/>
              <a:t> </a:t>
            </a:r>
            <a:r>
              <a:rPr lang="en-GB" sz="2100" b="1" dirty="0" err="1"/>
              <a:t>sredinu</a:t>
            </a:r>
            <a:r>
              <a:rPr lang="en-GB" sz="2100" b="1" dirty="0"/>
              <a:t> i </a:t>
            </a:r>
            <a:r>
              <a:rPr lang="en-GB" sz="2100" b="1" dirty="0" err="1"/>
              <a:t>racionalno</a:t>
            </a:r>
            <a:r>
              <a:rPr lang="en-GB" sz="2100" b="1" dirty="0"/>
              <a:t> </a:t>
            </a:r>
            <a:r>
              <a:rPr lang="en-GB" sz="2100" b="1" dirty="0" err="1"/>
              <a:t>korišćenje</a:t>
            </a:r>
            <a:r>
              <a:rPr lang="en-GB" sz="2100" b="1" dirty="0"/>
              <a:t> </a:t>
            </a:r>
            <a:r>
              <a:rPr lang="en-GB" sz="2100" b="1" dirty="0" err="1"/>
              <a:t>resursa</a:t>
            </a:r>
            <a:r>
              <a:rPr lang="en-GB" sz="2100" dirty="0"/>
              <a:t>, </a:t>
            </a:r>
            <a:r>
              <a:rPr lang="en-GB" sz="2100" dirty="0" err="1"/>
              <a:t>odnosno</a:t>
            </a:r>
            <a:r>
              <a:rPr lang="en-GB" sz="2100" dirty="0"/>
              <a:t> </a:t>
            </a:r>
            <a:r>
              <a:rPr lang="en-GB" sz="2100" dirty="0" err="1"/>
              <a:t>usklađivanje</a:t>
            </a:r>
            <a:r>
              <a:rPr lang="en-GB" sz="2100" dirty="0"/>
              <a:t> </a:t>
            </a:r>
            <a:r>
              <a:rPr lang="en-GB" sz="2100" dirty="0" err="1"/>
              <a:t>ekonomskog</a:t>
            </a:r>
            <a:r>
              <a:rPr lang="en-GB" sz="2100" dirty="0"/>
              <a:t> i </a:t>
            </a:r>
            <a:r>
              <a:rPr lang="en-GB" sz="2100" dirty="0" err="1"/>
              <a:t>socijalnog</a:t>
            </a:r>
            <a:r>
              <a:rPr lang="en-GB" sz="2100" dirty="0"/>
              <a:t> </a:t>
            </a:r>
            <a:r>
              <a:rPr lang="en-GB" sz="2100" dirty="0" err="1"/>
              <a:t>razvoja</a:t>
            </a:r>
            <a:r>
              <a:rPr lang="en-GB" sz="2100" dirty="0"/>
              <a:t> i </a:t>
            </a:r>
            <a:r>
              <a:rPr lang="en-GB" sz="2100" dirty="0" err="1"/>
              <a:t>zaštite</a:t>
            </a:r>
            <a:r>
              <a:rPr lang="en-GB" sz="2100" dirty="0"/>
              <a:t> </a:t>
            </a:r>
            <a:r>
              <a:rPr lang="en-GB" sz="2100" dirty="0" err="1"/>
              <a:t>životne</a:t>
            </a:r>
            <a:r>
              <a:rPr lang="en-GB" sz="2100" dirty="0"/>
              <a:t> </a:t>
            </a:r>
            <a:r>
              <a:rPr lang="en-GB" sz="2100" dirty="0" err="1"/>
              <a:t>sredine</a:t>
            </a:r>
            <a:r>
              <a:rPr lang="en-GB" sz="2100" dirty="0"/>
              <a:t> </a:t>
            </a:r>
            <a:r>
              <a:rPr lang="en-GB" sz="2100" dirty="0" err="1"/>
              <a:t>prilikom</a:t>
            </a:r>
            <a:r>
              <a:rPr lang="en-GB" sz="2100" dirty="0"/>
              <a:t> </a:t>
            </a:r>
            <a:r>
              <a:rPr lang="en-GB" sz="2100" dirty="0" err="1"/>
              <a:t>razvoja</a:t>
            </a:r>
            <a:r>
              <a:rPr lang="en-GB" sz="2100" dirty="0"/>
              <a:t> </a:t>
            </a:r>
            <a:r>
              <a:rPr lang="en-GB" sz="2100" dirty="0" err="1"/>
              <a:t>stambenog</a:t>
            </a:r>
            <a:r>
              <a:rPr lang="en-GB" sz="2100" dirty="0"/>
              <a:t> </a:t>
            </a:r>
            <a:r>
              <a:rPr lang="en-GB" sz="2100" dirty="0" err="1"/>
              <a:t>sektora</a:t>
            </a:r>
            <a:r>
              <a:rPr lang="en-GB" sz="2100" dirty="0" smtClean="0"/>
              <a:t>.“</a:t>
            </a:r>
            <a:endParaRPr lang="sr-Latn-RS" sz="2100" dirty="0" smtClean="0"/>
          </a:p>
          <a:p>
            <a:r>
              <a:rPr lang="en-GB" sz="2100" dirty="0"/>
              <a:t>Novi </a:t>
            </a:r>
            <a:r>
              <a:rPr lang="en-GB" sz="2100" dirty="0" err="1"/>
              <a:t>zakon</a:t>
            </a:r>
            <a:r>
              <a:rPr lang="en-GB" sz="2100" dirty="0"/>
              <a:t> i </a:t>
            </a:r>
            <a:r>
              <a:rPr lang="en-GB" sz="2100" dirty="0" err="1"/>
              <a:t>podzakonska</a:t>
            </a:r>
            <a:r>
              <a:rPr lang="en-GB" sz="2100" dirty="0"/>
              <a:t> </a:t>
            </a:r>
            <a:r>
              <a:rPr lang="en-GB" sz="2100" dirty="0" err="1"/>
              <a:t>akta</a:t>
            </a:r>
            <a:r>
              <a:rPr lang="en-GB" sz="2100" dirty="0"/>
              <a:t> </a:t>
            </a:r>
            <a:r>
              <a:rPr lang="en-GB" sz="2100" dirty="0" err="1"/>
              <a:t>koja</a:t>
            </a:r>
            <a:r>
              <a:rPr lang="en-GB" sz="2100" dirty="0"/>
              <a:t> </a:t>
            </a:r>
            <a:r>
              <a:rPr lang="en-GB" sz="2100" dirty="0" err="1"/>
              <a:t>su</a:t>
            </a:r>
            <a:r>
              <a:rPr lang="en-GB" sz="2100" dirty="0"/>
              <a:t> </a:t>
            </a:r>
            <a:r>
              <a:rPr lang="en-GB" sz="2100" dirty="0" err="1"/>
              <a:t>na</a:t>
            </a:r>
            <a:r>
              <a:rPr lang="en-GB" sz="2100" dirty="0"/>
              <a:t> </a:t>
            </a:r>
            <a:r>
              <a:rPr lang="en-GB" sz="2100" dirty="0" err="1"/>
              <a:t>osnovu</a:t>
            </a:r>
            <a:r>
              <a:rPr lang="en-GB" sz="2100" dirty="0"/>
              <a:t> </a:t>
            </a:r>
            <a:r>
              <a:rPr lang="en-GB" sz="2100" dirty="0" err="1"/>
              <a:t>njega</a:t>
            </a:r>
            <a:r>
              <a:rPr lang="en-GB" sz="2100" dirty="0"/>
              <a:t> </a:t>
            </a:r>
            <a:r>
              <a:rPr lang="en-GB" sz="2100" dirty="0" err="1" smtClean="0"/>
              <a:t>doneta</a:t>
            </a:r>
            <a:r>
              <a:rPr lang="en-GB" sz="2100" dirty="0" smtClean="0"/>
              <a:t> </a:t>
            </a:r>
            <a:r>
              <a:rPr lang="en-GB" sz="2100" dirty="0" err="1"/>
              <a:t>postavili</a:t>
            </a:r>
            <a:r>
              <a:rPr lang="en-GB" sz="2100" dirty="0"/>
              <a:t> </a:t>
            </a:r>
            <a:r>
              <a:rPr lang="en-GB" sz="2100" dirty="0" err="1"/>
              <a:t>su</a:t>
            </a:r>
            <a:r>
              <a:rPr lang="en-GB" sz="2100" dirty="0"/>
              <a:t> </a:t>
            </a:r>
            <a:r>
              <a:rPr lang="en-GB" sz="2100" dirty="0" err="1"/>
              <a:t>dobar</a:t>
            </a:r>
            <a:r>
              <a:rPr lang="en-GB" sz="2100" dirty="0"/>
              <a:t> </a:t>
            </a:r>
            <a:r>
              <a:rPr lang="en-GB" sz="2100" dirty="0" err="1"/>
              <a:t>osnov</a:t>
            </a:r>
            <a:r>
              <a:rPr lang="en-GB" sz="2100" dirty="0"/>
              <a:t> za </a:t>
            </a:r>
            <a:r>
              <a:rPr lang="en-GB" sz="2100" dirty="0" err="1"/>
              <a:t>unapređenje</a:t>
            </a:r>
            <a:r>
              <a:rPr lang="en-GB" sz="2100" dirty="0"/>
              <a:t> </a:t>
            </a:r>
            <a:r>
              <a:rPr lang="en-GB" sz="2100" dirty="0" err="1"/>
              <a:t>stambenog</a:t>
            </a:r>
            <a:r>
              <a:rPr lang="en-GB" sz="2100" dirty="0"/>
              <a:t> </a:t>
            </a:r>
            <a:r>
              <a:rPr lang="en-GB" sz="2100" dirty="0" err="1"/>
              <a:t>fonda</a:t>
            </a:r>
            <a:r>
              <a:rPr lang="en-GB" sz="2100" dirty="0"/>
              <a:t>, </a:t>
            </a:r>
            <a:r>
              <a:rPr lang="en-GB" sz="2100" dirty="0" err="1"/>
              <a:t>uključujući</a:t>
            </a:r>
            <a:r>
              <a:rPr lang="en-GB" sz="2100" dirty="0"/>
              <a:t> i </a:t>
            </a:r>
            <a:r>
              <a:rPr lang="en-GB" sz="2100" dirty="0" err="1"/>
              <a:t>energetsku</a:t>
            </a:r>
            <a:r>
              <a:rPr lang="en-GB" sz="2100" dirty="0"/>
              <a:t> </a:t>
            </a:r>
            <a:r>
              <a:rPr lang="en-GB" sz="2100" dirty="0" err="1"/>
              <a:t>efikasnost</a:t>
            </a:r>
            <a:r>
              <a:rPr lang="en-GB" sz="2100" dirty="0"/>
              <a:t> (</a:t>
            </a:r>
            <a:r>
              <a:rPr lang="en-GB" sz="2100" dirty="0" err="1"/>
              <a:t>koja</a:t>
            </a:r>
            <a:r>
              <a:rPr lang="en-GB" sz="2100" dirty="0"/>
              <a:t> je </a:t>
            </a:r>
            <a:r>
              <a:rPr lang="en-GB" sz="2100" dirty="0" err="1"/>
              <a:t>dobila</a:t>
            </a:r>
            <a:r>
              <a:rPr lang="en-GB" sz="2100" dirty="0"/>
              <a:t> status </a:t>
            </a:r>
            <a:r>
              <a:rPr lang="en-GB" sz="2100" dirty="0" err="1"/>
              <a:t>javnog</a:t>
            </a:r>
            <a:r>
              <a:rPr lang="en-GB" sz="2100" dirty="0"/>
              <a:t> </a:t>
            </a:r>
            <a:r>
              <a:rPr lang="en-GB" sz="2100" dirty="0" err="1" smtClean="0"/>
              <a:t>interesa</a:t>
            </a:r>
            <a:r>
              <a:rPr lang="sr-Latn-RS" sz="2100" dirty="0" smtClean="0"/>
              <a:t>) u 2 segmenta:</a:t>
            </a:r>
          </a:p>
          <a:p>
            <a:pPr marL="631825" indent="-273050">
              <a:buFont typeface="+mj-lt"/>
              <a:buAutoNum type="arabicParenR"/>
            </a:pPr>
            <a:r>
              <a:rPr lang="sr-Latn-RS" sz="2100" dirty="0" smtClean="0"/>
              <a:t>O</a:t>
            </a:r>
            <a:r>
              <a:rPr lang="en-GB" sz="2100" dirty="0" err="1" smtClean="0"/>
              <a:t>državanja</a:t>
            </a:r>
            <a:r>
              <a:rPr lang="en-GB" sz="2100" dirty="0" smtClean="0"/>
              <a:t> </a:t>
            </a:r>
            <a:r>
              <a:rPr lang="en-GB" sz="2100" dirty="0" err="1" smtClean="0"/>
              <a:t>zgrad</a:t>
            </a:r>
            <a:r>
              <a:rPr lang="sr-Latn-RS" sz="2100" dirty="0" smtClean="0"/>
              <a:t>a</a:t>
            </a:r>
            <a:r>
              <a:rPr lang="en-GB" sz="2100" dirty="0" smtClean="0"/>
              <a:t> </a:t>
            </a:r>
            <a:r>
              <a:rPr lang="en-GB" sz="2100" dirty="0"/>
              <a:t>i </a:t>
            </a:r>
            <a:r>
              <a:rPr lang="en-GB" sz="2100" dirty="0" err="1" smtClean="0"/>
              <a:t>unapređenj</a:t>
            </a:r>
            <a:r>
              <a:rPr lang="sr-Latn-RS" sz="2100" dirty="0" smtClean="0"/>
              <a:t>e</a:t>
            </a:r>
            <a:r>
              <a:rPr lang="en-GB" sz="2100" dirty="0" smtClean="0"/>
              <a:t> </a:t>
            </a:r>
            <a:r>
              <a:rPr lang="en-GB" sz="2100" dirty="0" err="1" smtClean="0"/>
              <a:t>nj</a:t>
            </a:r>
            <a:r>
              <a:rPr lang="sr-Latn-RS" sz="2100" dirty="0" err="1" smtClean="0"/>
              <a:t>ihovih</a:t>
            </a:r>
            <a:r>
              <a:rPr lang="en-GB" sz="2100" dirty="0" smtClean="0"/>
              <a:t> </a:t>
            </a:r>
            <a:r>
              <a:rPr lang="en-GB" sz="2100" dirty="0" err="1" smtClean="0"/>
              <a:t>svojstava</a:t>
            </a:r>
            <a:r>
              <a:rPr lang="sr-Latn-RS" sz="2100" dirty="0" smtClean="0"/>
              <a:t> kroz</a:t>
            </a:r>
            <a:r>
              <a:rPr lang="en-GB" sz="2100" dirty="0" smtClean="0"/>
              <a:t> </a:t>
            </a:r>
            <a:r>
              <a:rPr lang="en-GB" sz="2100" dirty="0" err="1" smtClean="0"/>
              <a:t>investiciono</a:t>
            </a:r>
            <a:r>
              <a:rPr lang="en-GB" sz="2100" dirty="0" smtClean="0"/>
              <a:t> </a:t>
            </a:r>
            <a:r>
              <a:rPr lang="en-GB" sz="2100" dirty="0" err="1" smtClean="0"/>
              <a:t>održavanj</a:t>
            </a:r>
            <a:r>
              <a:rPr lang="sr-Latn-RS" sz="2100" dirty="0" smtClean="0"/>
              <a:t>e</a:t>
            </a:r>
            <a:r>
              <a:rPr lang="en-GB" sz="2100" dirty="0" smtClean="0"/>
              <a:t> </a:t>
            </a:r>
            <a:r>
              <a:rPr lang="sr-Latn-RS" sz="2100" dirty="0" smtClean="0"/>
              <a:t>(</a:t>
            </a:r>
            <a:r>
              <a:rPr lang="en-GB" sz="2100" dirty="0" err="1" smtClean="0"/>
              <a:t>izvođenje</a:t>
            </a:r>
            <a:r>
              <a:rPr lang="en-GB" sz="2100" dirty="0" smtClean="0"/>
              <a:t> </a:t>
            </a:r>
            <a:r>
              <a:rPr lang="en-GB" sz="2100" dirty="0" err="1"/>
              <a:t>građevinsko-zanatskih</a:t>
            </a:r>
            <a:r>
              <a:rPr lang="en-GB" sz="2100" dirty="0"/>
              <a:t>, </a:t>
            </a:r>
            <a:r>
              <a:rPr lang="en-GB" sz="2100" dirty="0" err="1"/>
              <a:t>odnosno</a:t>
            </a:r>
            <a:r>
              <a:rPr lang="en-GB" sz="2100" dirty="0"/>
              <a:t> </a:t>
            </a:r>
            <a:r>
              <a:rPr lang="en-GB" sz="2100" dirty="0" err="1"/>
              <a:t>drugih</a:t>
            </a:r>
            <a:r>
              <a:rPr lang="en-GB" sz="2100" dirty="0"/>
              <a:t> </a:t>
            </a:r>
            <a:r>
              <a:rPr lang="en-GB" sz="2100" dirty="0" err="1"/>
              <a:t>radova</a:t>
            </a:r>
            <a:r>
              <a:rPr lang="en-GB" sz="2100" dirty="0"/>
              <a:t> u </a:t>
            </a:r>
            <a:r>
              <a:rPr lang="en-GB" sz="2100" dirty="0" err="1"/>
              <a:t>zavisnosti</a:t>
            </a:r>
            <a:r>
              <a:rPr lang="en-GB" sz="2100" dirty="0"/>
              <a:t> od </a:t>
            </a:r>
            <a:r>
              <a:rPr lang="en-GB" sz="2100" dirty="0" err="1"/>
              <a:t>vrste</a:t>
            </a:r>
            <a:r>
              <a:rPr lang="en-GB" sz="2100" dirty="0"/>
              <a:t> </a:t>
            </a:r>
            <a:r>
              <a:rPr lang="en-GB" sz="2100" dirty="0" err="1"/>
              <a:t>objekta</a:t>
            </a:r>
            <a:r>
              <a:rPr lang="en-GB" sz="2100" dirty="0"/>
              <a:t> u </a:t>
            </a:r>
            <a:r>
              <a:rPr lang="en-GB" sz="2100" dirty="0" err="1"/>
              <a:t>cilju</a:t>
            </a:r>
            <a:r>
              <a:rPr lang="en-GB" sz="2100" dirty="0"/>
              <a:t> </a:t>
            </a:r>
            <a:r>
              <a:rPr lang="en-GB" sz="2100" dirty="0" err="1"/>
              <a:t>poboljšanja</a:t>
            </a:r>
            <a:r>
              <a:rPr lang="en-GB" sz="2100" dirty="0"/>
              <a:t> </a:t>
            </a:r>
            <a:r>
              <a:rPr lang="en-GB" sz="2100" dirty="0" err="1"/>
              <a:t>uslova</a:t>
            </a:r>
            <a:r>
              <a:rPr lang="en-GB" sz="2100" dirty="0"/>
              <a:t> </a:t>
            </a:r>
            <a:r>
              <a:rPr lang="en-GB" sz="2100" dirty="0" err="1"/>
              <a:t>korišćenja</a:t>
            </a:r>
            <a:r>
              <a:rPr lang="en-GB" sz="2100" dirty="0"/>
              <a:t> </a:t>
            </a:r>
            <a:r>
              <a:rPr lang="en-GB" sz="2100" dirty="0" err="1"/>
              <a:t>zgrade</a:t>
            </a:r>
            <a:r>
              <a:rPr lang="en-GB" sz="2100" dirty="0"/>
              <a:t> u </a:t>
            </a:r>
            <a:r>
              <a:rPr lang="en-GB" sz="2100" dirty="0" err="1"/>
              <a:t>toku</a:t>
            </a:r>
            <a:r>
              <a:rPr lang="en-GB" sz="2100" dirty="0"/>
              <a:t> </a:t>
            </a:r>
            <a:r>
              <a:rPr lang="en-GB" sz="2100" dirty="0" err="1" smtClean="0"/>
              <a:t>eksploatacije</a:t>
            </a:r>
            <a:r>
              <a:rPr lang="sr-Latn-RS" sz="2100" dirty="0" smtClean="0"/>
              <a:t>),</a:t>
            </a:r>
            <a:r>
              <a:rPr lang="en-GB" sz="2100" dirty="0" smtClean="0"/>
              <a:t> </a:t>
            </a:r>
            <a:r>
              <a:rPr lang="en-GB" sz="2100" dirty="0"/>
              <a:t>u </a:t>
            </a:r>
            <a:r>
              <a:rPr lang="en-GB" sz="2100" dirty="0" err="1"/>
              <a:t>skladu</a:t>
            </a:r>
            <a:r>
              <a:rPr lang="en-GB" sz="2100" dirty="0"/>
              <a:t> </a:t>
            </a:r>
            <a:r>
              <a:rPr lang="en-GB" sz="2100" dirty="0" err="1"/>
              <a:t>sa</a:t>
            </a:r>
            <a:r>
              <a:rPr lang="en-GB" sz="2100" dirty="0"/>
              <a:t> </a:t>
            </a:r>
            <a:r>
              <a:rPr lang="en-GB" sz="2100" dirty="0" err="1"/>
              <a:t>programom</a:t>
            </a:r>
            <a:r>
              <a:rPr lang="en-GB" sz="2100" dirty="0"/>
              <a:t> </a:t>
            </a:r>
            <a:r>
              <a:rPr lang="en-GB" sz="2100" dirty="0" err="1" smtClean="0"/>
              <a:t>održavanja</a:t>
            </a:r>
            <a:r>
              <a:rPr lang="sr-Latn-RS" sz="2100" dirty="0"/>
              <a:t> (JLS može doneti odluku o bespovratnom </a:t>
            </a:r>
            <a:r>
              <a:rPr lang="sr-Latn-RS" sz="2100" dirty="0" err="1" smtClean="0"/>
              <a:t>sufinansiranju</a:t>
            </a:r>
            <a:r>
              <a:rPr lang="sr-Latn-RS" sz="2100" dirty="0" smtClean="0"/>
              <a:t> ovih aktivnosti)</a:t>
            </a:r>
          </a:p>
          <a:p>
            <a:pPr marL="631825" indent="-273050">
              <a:buFont typeface="+mj-lt"/>
              <a:buAutoNum type="arabicParenR"/>
            </a:pPr>
            <a:r>
              <a:rPr lang="sr-Latn-RS" sz="2100" dirty="0" smtClean="0"/>
              <a:t>K</a:t>
            </a:r>
            <a:r>
              <a:rPr lang="en-GB" sz="2100" dirty="0" err="1" smtClean="0"/>
              <a:t>ao</a:t>
            </a:r>
            <a:r>
              <a:rPr lang="en-GB" sz="2100" dirty="0" smtClean="0"/>
              <a:t> </a:t>
            </a:r>
            <a:r>
              <a:rPr lang="en-GB" sz="2100" dirty="0"/>
              <a:t>vid </a:t>
            </a:r>
            <a:r>
              <a:rPr lang="en-GB" sz="2100" dirty="0" err="1"/>
              <a:t>stambene</a:t>
            </a:r>
            <a:r>
              <a:rPr lang="en-GB" sz="2100" dirty="0"/>
              <a:t> </a:t>
            </a:r>
            <a:r>
              <a:rPr lang="en-GB" sz="2100" dirty="0" err="1"/>
              <a:t>podrške</a:t>
            </a:r>
            <a:r>
              <a:rPr lang="en-GB" sz="2100" dirty="0"/>
              <a:t> za </a:t>
            </a:r>
            <a:r>
              <a:rPr lang="en-GB" sz="2100" dirty="0" err="1"/>
              <a:t>unapređenje</a:t>
            </a:r>
            <a:r>
              <a:rPr lang="en-GB" sz="2100" dirty="0"/>
              <a:t> </a:t>
            </a:r>
            <a:r>
              <a:rPr lang="en-GB" sz="2100" dirty="0" err="1"/>
              <a:t>uslova</a:t>
            </a:r>
            <a:r>
              <a:rPr lang="en-GB" sz="2100" dirty="0"/>
              <a:t> </a:t>
            </a:r>
            <a:r>
              <a:rPr lang="en-GB" sz="2100" dirty="0" err="1"/>
              <a:t>stanovanja</a:t>
            </a:r>
            <a:r>
              <a:rPr lang="en-GB" sz="2100" dirty="0"/>
              <a:t> </a:t>
            </a:r>
            <a:r>
              <a:rPr lang="sr-Latn-RS" sz="2100" dirty="0" smtClean="0"/>
              <a:t>koji se </a:t>
            </a:r>
            <a:r>
              <a:rPr lang="en-GB" sz="2100" dirty="0" err="1" smtClean="0"/>
              <a:t>ostvaruje</a:t>
            </a:r>
            <a:r>
              <a:rPr lang="en-GB" sz="2100" dirty="0" smtClean="0"/>
              <a:t> </a:t>
            </a:r>
            <a:r>
              <a:rPr lang="en-GB" sz="2100" dirty="0" err="1" smtClean="0"/>
              <a:t>kroz</a:t>
            </a:r>
            <a:r>
              <a:rPr lang="en-GB" sz="2100" dirty="0" smtClean="0"/>
              <a:t> </a:t>
            </a:r>
            <a:r>
              <a:rPr lang="en-GB" sz="2100" dirty="0" err="1"/>
              <a:t>dodelu</a:t>
            </a:r>
            <a:r>
              <a:rPr lang="en-GB" sz="2100" dirty="0"/>
              <a:t> </a:t>
            </a:r>
            <a:r>
              <a:rPr lang="en-GB" sz="2100" dirty="0" err="1"/>
              <a:t>građevinskog</a:t>
            </a:r>
            <a:r>
              <a:rPr lang="en-GB" sz="2100" dirty="0"/>
              <a:t> </a:t>
            </a:r>
            <a:r>
              <a:rPr lang="en-GB" sz="2100" dirty="0" err="1"/>
              <a:t>materijala</a:t>
            </a:r>
            <a:r>
              <a:rPr lang="en-GB" sz="2100" dirty="0"/>
              <a:t> i/</a:t>
            </a:r>
            <a:r>
              <a:rPr lang="en-GB" sz="2100" dirty="0" err="1"/>
              <a:t>ili</a:t>
            </a:r>
            <a:r>
              <a:rPr lang="en-GB" sz="2100" dirty="0"/>
              <a:t> </a:t>
            </a:r>
            <a:r>
              <a:rPr lang="en-GB" sz="2100" dirty="0" err="1"/>
              <a:t>pružanje</a:t>
            </a:r>
            <a:r>
              <a:rPr lang="en-GB" sz="2100" dirty="0"/>
              <a:t> </a:t>
            </a:r>
            <a:r>
              <a:rPr lang="en-GB" sz="2100" dirty="0" err="1"/>
              <a:t>stručne</a:t>
            </a:r>
            <a:r>
              <a:rPr lang="en-GB" sz="2100" dirty="0"/>
              <a:t> </a:t>
            </a:r>
            <a:r>
              <a:rPr lang="en-GB" sz="2100" dirty="0" err="1"/>
              <a:t>podrške</a:t>
            </a:r>
            <a:r>
              <a:rPr lang="en-GB" sz="2100" dirty="0"/>
              <a:t> za </a:t>
            </a:r>
            <a:r>
              <a:rPr lang="en-GB" sz="2100" dirty="0" err="1"/>
              <a:t>sanaciju</a:t>
            </a:r>
            <a:r>
              <a:rPr lang="en-GB" sz="2100" dirty="0"/>
              <a:t>, </a:t>
            </a:r>
            <a:r>
              <a:rPr lang="en-GB" sz="2100" dirty="0" err="1"/>
              <a:t>adaptaciju</a:t>
            </a:r>
            <a:r>
              <a:rPr lang="en-GB" sz="2100" dirty="0"/>
              <a:t>, </a:t>
            </a:r>
            <a:r>
              <a:rPr lang="en-GB" sz="2100" dirty="0" err="1"/>
              <a:t>rekonstrukciju</a:t>
            </a:r>
            <a:r>
              <a:rPr lang="en-GB" sz="2100" dirty="0"/>
              <a:t> </a:t>
            </a:r>
            <a:r>
              <a:rPr lang="en-GB" sz="2100" dirty="0" err="1"/>
              <a:t>ili</a:t>
            </a:r>
            <a:r>
              <a:rPr lang="en-GB" sz="2100" dirty="0"/>
              <a:t> </a:t>
            </a:r>
            <a:r>
              <a:rPr lang="en-GB" sz="2100" dirty="0" err="1"/>
              <a:t>dogradnju</a:t>
            </a:r>
            <a:r>
              <a:rPr lang="en-GB" sz="2100" dirty="0"/>
              <a:t> </a:t>
            </a:r>
            <a:r>
              <a:rPr lang="en-GB" sz="2100" dirty="0" err="1"/>
              <a:t>stana</a:t>
            </a:r>
            <a:r>
              <a:rPr lang="en-GB" sz="2100" dirty="0"/>
              <a:t> </a:t>
            </a:r>
            <a:r>
              <a:rPr lang="en-GB" sz="2100" dirty="0" err="1"/>
              <a:t>ili</a:t>
            </a:r>
            <a:r>
              <a:rPr lang="en-GB" sz="2100" dirty="0"/>
              <a:t> </a:t>
            </a:r>
            <a:r>
              <a:rPr lang="en-GB" sz="2100" dirty="0" err="1"/>
              <a:t>porodične</a:t>
            </a:r>
            <a:r>
              <a:rPr lang="en-GB" sz="2100" dirty="0"/>
              <a:t> </a:t>
            </a:r>
            <a:r>
              <a:rPr lang="en-GB" sz="2100" dirty="0" err="1" smtClean="0"/>
              <a:t>kuće</a:t>
            </a:r>
            <a:endParaRPr lang="sr-Latn-R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, JLS je </a:t>
            </a:r>
            <a:r>
              <a:rPr lang="en-US" dirty="0" err="1"/>
              <a:t>dužna</a:t>
            </a:r>
            <a:r>
              <a:rPr lang="en-US" dirty="0"/>
              <a:t> da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nedeljno</a:t>
            </a:r>
            <a:r>
              <a:rPr lang="en-US" dirty="0"/>
              <a:t> </a:t>
            </a:r>
            <a:r>
              <a:rPr lang="en-US" dirty="0" err="1"/>
              <a:t>licima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zgradom</a:t>
            </a:r>
            <a:r>
              <a:rPr lang="en-US" dirty="0"/>
              <a:t> (</a:t>
            </a:r>
            <a:r>
              <a:rPr lang="en-US" dirty="0" err="1"/>
              <a:t>vlasnicima</a:t>
            </a:r>
            <a:r>
              <a:rPr lang="en-US" dirty="0"/>
              <a:t> i </a:t>
            </a:r>
            <a:r>
              <a:rPr lang="en-US" dirty="0" err="1"/>
              <a:t>stambenim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)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savetodavnu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energetske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 (</a:t>
            </a:r>
            <a:r>
              <a:rPr lang="en-US" dirty="0" err="1"/>
              <a:t>lica</a:t>
            </a:r>
            <a:r>
              <a:rPr lang="en-US" dirty="0"/>
              <a:t> 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imenovana</a:t>
            </a:r>
            <a:r>
              <a:rPr lang="en-US" dirty="0"/>
              <a:t> u 43 JLS)</a:t>
            </a:r>
          </a:p>
          <a:p>
            <a:r>
              <a:rPr lang="en-US" dirty="0"/>
              <a:t>Za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efikasnog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prikupljanja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i </a:t>
            </a:r>
            <a:r>
              <a:rPr lang="en-US" dirty="0" err="1"/>
              <a:t>razmene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formiraju</a:t>
            </a:r>
            <a:r>
              <a:rPr lang="en-US" dirty="0"/>
              <a:t> se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i </a:t>
            </a:r>
            <a:r>
              <a:rPr lang="en-US" dirty="0" err="1"/>
              <a:t>dokumenata</a:t>
            </a:r>
            <a:r>
              <a:rPr lang="en-US" dirty="0"/>
              <a:t> - 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stambenih</a:t>
            </a:r>
            <a:r>
              <a:rPr lang="en-US" dirty="0"/>
              <a:t> </a:t>
            </a:r>
            <a:r>
              <a:rPr lang="en-US" dirty="0" err="1"/>
              <a:t>zajednica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Jedinstvena</a:t>
            </a:r>
            <a:r>
              <a:rPr lang="en-US" dirty="0"/>
              <a:t> </a:t>
            </a:r>
            <a:r>
              <a:rPr lang="en-US" dirty="0" err="1"/>
              <a:t>evidencija</a:t>
            </a:r>
            <a:r>
              <a:rPr lang="en-US" dirty="0"/>
              <a:t> </a:t>
            </a:r>
            <a:r>
              <a:rPr lang="en-US" dirty="0" err="1"/>
              <a:t>stambenih</a:t>
            </a:r>
            <a:r>
              <a:rPr lang="en-US" dirty="0"/>
              <a:t> </a:t>
            </a:r>
            <a:r>
              <a:rPr lang="en-US" dirty="0" err="1"/>
              <a:t>zajednica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RGZ i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objedinjeni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stambenim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registara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teritoriji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Srbije,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profesionalnih</a:t>
            </a:r>
            <a:r>
              <a:rPr lang="en-US" dirty="0"/>
              <a:t> </a:t>
            </a:r>
            <a:r>
              <a:rPr lang="en-US" dirty="0" err="1"/>
              <a:t>upravnika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Privredna</a:t>
            </a:r>
            <a:r>
              <a:rPr lang="en-US" dirty="0"/>
              <a:t> komora Srbije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5" t="17054" r="34942" b="7286"/>
          <a:stretch/>
        </p:blipFill>
        <p:spPr>
          <a:xfrm>
            <a:off x="1851746" y="215694"/>
            <a:ext cx="3138782" cy="312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866" t="21086" r="19331" b="11628"/>
          <a:stretch/>
        </p:blipFill>
        <p:spPr>
          <a:xfrm>
            <a:off x="278064" y="3478625"/>
            <a:ext cx="3039540" cy="312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779" t="20930" r="19331" b="11783"/>
          <a:stretch/>
        </p:blipFill>
        <p:spPr>
          <a:xfrm>
            <a:off x="3467158" y="3478626"/>
            <a:ext cx="3046741" cy="312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6715" t="6976" r="38168" b="9302"/>
          <a:stretch/>
        </p:blipFill>
        <p:spPr>
          <a:xfrm>
            <a:off x="7377694" y="-555202"/>
            <a:ext cx="3540643" cy="66387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133155" y="5707727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http://www.stanovanje.gov.rs/</a:t>
            </a:r>
          </a:p>
        </p:txBody>
      </p:sp>
    </p:spTree>
    <p:extLst>
      <p:ext uri="{BB962C8B-B14F-4D97-AF65-F5344CB8AC3E}">
        <p14:creationId xmlns:p14="http://schemas.microsoft.com/office/powerpoint/2010/main" val="14747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1472</Words>
  <Application>Microsoft Office PowerPoint</Application>
  <PresentationFormat>Widescreen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Aktivnosti MGSI u kontekstu „pametnih gradova“ i energetske efikasnosti</vt:lpstr>
      <vt:lpstr>Smart City</vt:lpstr>
      <vt:lpstr>Održivi urbani razvoj</vt:lpstr>
      <vt:lpstr>PowerPoint Presentation</vt:lpstr>
      <vt:lpstr>Strategija održivog i integralnog urbanog razvoja</vt:lpstr>
      <vt:lpstr>PowerPoint Presentation</vt:lpstr>
      <vt:lpstr>Stanovanje</vt:lpstr>
      <vt:lpstr>PowerPoint Presentation</vt:lpstr>
      <vt:lpstr>PowerPoint Presentation</vt:lpstr>
      <vt:lpstr>Energetska efikasnost</vt:lpstr>
      <vt:lpstr>PowerPoint Presentation</vt:lpstr>
      <vt:lpstr>Arhitektonska politika</vt:lpstr>
      <vt:lpstr>Građevinski proizvodi</vt:lpstr>
      <vt:lpstr>Komunalne delatnosti</vt:lpstr>
      <vt:lpstr>Digitalizacija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Tijana Zivanovic</dc:creator>
  <cp:lastModifiedBy>Tijana Zivanovic</cp:lastModifiedBy>
  <cp:revision>45</cp:revision>
  <dcterms:created xsi:type="dcterms:W3CDTF">2017-12-11T10:46:03Z</dcterms:created>
  <dcterms:modified xsi:type="dcterms:W3CDTF">2017-12-12T12:45:31Z</dcterms:modified>
</cp:coreProperties>
</file>