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notesSlides/_rels/notesSlide11.xml.rels" ContentType="application/vnd.openxmlformats-package.relationships+xml"/>
  <Override PartName="/ppt/notesSlides/notesSlide11.xml" ContentType="application/vnd.openxmlformats-officedocument.presentationml.notesSlide+xml"/>
  <Override PartName="/ppt/_rels/presentation.xml.rels" ContentType="application/vnd.openxmlformats-package.relationships+xml"/>
  <Override PartName="/ppt/media/image10.png" ContentType="image/png"/>
  <Override PartName="/ppt/media/image4.png" ContentType="image/png"/>
  <Override PartName="/ppt/media/image8.png" ContentType="image/png"/>
  <Override PartName="/ppt/media/image13.png" ContentType="image/png"/>
  <Override PartName="/ppt/media/image3.png" ContentType="image/png"/>
  <Override PartName="/ppt/media/image7.png" ContentType="image/png"/>
  <Override PartName="/ppt/media/image12.png" ContentType="image/png"/>
  <Override PartName="/ppt/media/image2.png" ContentType="image/png"/>
  <Override PartName="/ppt/media/image6.png" ContentType="image/png"/>
  <Override PartName="/ppt/media/image11.png" ContentType="image/png"/>
  <Override PartName="/ppt/media/image1.png" ContentType="image/png"/>
  <Override PartName="/ppt/media/image14.jpeg" ContentType="image/jpeg"/>
  <Override PartName="/ppt/media/image5.png" ContentType="image/png"/>
  <Override PartName="/ppt/media/image9.png" ContentType="image/png"/>
  <Override PartName="/ppt/slideLayouts/slideLayout2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_rels/slideLayout37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6.xml.rels" ContentType="application/vnd.openxmlformats-package.relationships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19.xml" ContentType="application/vnd.openxmlformats-officedocument.presentationml.slideLayout+xml"/>
  <Override PartName="/ppt/charts/chart4.xml" ContentType="application/vnd.openxmlformats-officedocument.drawingml.chart+xml"/>
  <Override PartName="/ppt/charts/chart1.xml" ContentType="application/vnd.openxmlformats-officedocument.drawingml.chart+xml"/>
  <Override PartName="/ppt/charts/chart5.xml" ContentType="application/vnd.openxmlformats-officedocument.drawingml.chart+xml"/>
  <Override PartName="/ppt/charts/chart2.xml" ContentType="application/vnd.openxmlformats-officedocument.drawingml.char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11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4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theme/theme4.xml" ContentType="application/vnd.openxmlformats-officedocument.theme+xml"/>
  <Override PartName="/ppt/theme/theme1.xml" ContentType="application/vnd.openxmlformats-officedocument.theme+xml"/>
  <Override PartName="/ppt/theme/theme5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  <p:sldMasterId id="214748368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
</Relationships>
</file>

<file path=ppt/charts/chart1.xml><?xml version="1.0" encoding="utf-8"?>
<c:chartSpace xmlns:a="http://schemas.openxmlformats.org/drawingml/2006/main" xmlns:c="http://schemas.openxmlformats.org/drawingml/2006/chart" xmlns:r="http://schemas.openxmlformats.org/officeDocument/2006/relationships">
  <c:lang val="en-US"/>
  <c:chart>
    <c:title>
      <c:layout/>
      <c:tx>
        <c:rich>
          <a:bodyPr/>
          <a:lstStyle/>
          <a:p>
            <a:pPr>
              <a:defRPr/>
            </a:pPr>
            <a:r>
              <a:rPr b="1" sz="2160">
                <a:solidFill>
                  <a:srgbClr val="000000"/>
                </a:solidFill>
                <a:latin typeface="Calibri"/>
              </a:rPr>
              <a:t>4653.90 MWt</a:t>
            </a:r>
          </a:p>
        </c:rich>
      </c:tx>
    </c:title>
    <c:plotArea>
      <c:layout/>
      <c:barChart>
        <c:barDir val="bar"/>
        <c:grouping val="clustered"/>
        <c:ser>
          <c:idx val="0"/>
          <c:order val="0"/>
          <c:tx>
            <c:strRef>
              <c:f>label 1</c:f>
              <c:strCache>
                <c:ptCount val="1"/>
                <c:pt idx="0">
                  <c:v>4653.90 MWt</c:v>
                </c:pt>
              </c:strCache>
            </c:strRef>
          </c:tx>
          <c:spPr>
            <a:solidFill>
              <a:srgbClr val="4f81bd"/>
            </a:solidFill>
          </c:spPr>
          <c:cat>
            <c:strRef>
              <c:f>categories</c:f>
              <c:strCache>
                <c:ptCount val="17"/>
                <c:pt idx="0">
                  <c:v>Bajina Bašta</c:v>
                </c:pt>
                <c:pt idx="1">
                  <c:v>Batočina</c:v>
                </c:pt>
                <c:pt idx="2">
                  <c:v>Beograd</c:v>
                </c:pt>
                <c:pt idx="3">
                  <c:v>Blace</c:v>
                </c:pt>
                <c:pt idx="4">
                  <c:v>Bor</c:v>
                </c:pt>
                <c:pt idx="5">
                  <c:v>Čačak</c:v>
                </c:pt>
                <c:pt idx="6">
                  <c:v>Gornji Milanovac</c:v>
                </c:pt>
                <c:pt idx="7">
                  <c:v>Jagodina</c:v>
                </c:pt>
                <c:pt idx="8">
                  <c:v>Kladovo</c:v>
                </c:pt>
                <c:pt idx="9">
                  <c:v>Knjaževac</c:v>
                </c:pt>
                <c:pt idx="10">
                  <c:v>Kosjerić</c:v>
                </c:pt>
                <c:pt idx="11">
                  <c:v>Kragujevac</c:v>
                </c:pt>
                <c:pt idx="12">
                  <c:v>Kraljevo</c:v>
                </c:pt>
                <c:pt idx="13">
                  <c:v>Kruševac</c:v>
                </c:pt>
                <c:pt idx="14">
                  <c:v>Lazarevac</c:v>
                </c:pt>
                <c:pt idx="15">
                  <c:v>Leskovac</c:v>
                </c:pt>
                <c:pt idx="16">
                  <c:v>Loznica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17"/>
                <c:pt idx="0">
                  <c:v>16.66</c:v>
                </c:pt>
                <c:pt idx="1">
                  <c:v>6.5</c:v>
                </c:pt>
                <c:pt idx="2">
                  <c:v>2868</c:v>
                </c:pt>
                <c:pt idx="3">
                  <c:v>4.8</c:v>
                </c:pt>
                <c:pt idx="4">
                  <c:v>116</c:v>
                </c:pt>
                <c:pt idx="5">
                  <c:v>97</c:v>
                </c:pt>
                <c:pt idx="6">
                  <c:v>10.53</c:v>
                </c:pt>
                <c:pt idx="7">
                  <c:v>55.75</c:v>
                </c:pt>
                <c:pt idx="8">
                  <c:v>28.51</c:v>
                </c:pt>
                <c:pt idx="9">
                  <c:v>10.94</c:v>
                </c:pt>
                <c:pt idx="10">
                  <c:v>7.5</c:v>
                </c:pt>
                <c:pt idx="11">
                  <c:v>358.05</c:v>
                </c:pt>
                <c:pt idx="12">
                  <c:v>85.7</c:v>
                </c:pt>
                <c:pt idx="13">
                  <c:v>89.8</c:v>
                </c:pt>
                <c:pt idx="14">
                  <c:v>47.5</c:v>
                </c:pt>
                <c:pt idx="15">
                  <c:v>36.8</c:v>
                </c:pt>
                <c:pt idx="16">
                  <c:v/>
                </c:pt>
              </c:numCache>
            </c:numRef>
          </c:val>
        </c:ser>
        <c:gapWidth val="150"/>
        <c:axId val="28225278"/>
        <c:axId val="18192502"/>
      </c:barChart>
      <c:catAx>
        <c:axId val="28225278"/>
        <c:scaling>
          <c:orientation val="maxMin"/>
        </c:scaling>
        <c:delete val="0"/>
        <c:axPos val="b"/>
        <c:majorTickMark val="out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crossAx val="18192502"/>
        <c:crossesAt val="0"/>
        <c:lblAlgn val="ctr"/>
        <c:auto val="1"/>
        <c:lblOffset val="100"/>
      </c:catAx>
      <c:valAx>
        <c:axId val="18192502"/>
        <c:scaling>
          <c:orientation val="minMax"/>
          <c:max val="3000"/>
        </c:scaling>
        <c:delete val="0"/>
        <c:axPos val="l"/>
        <c:majorGridlines>
          <c:spPr>
            <a:ln w="9360">
              <a:solidFill>
                <a:srgbClr val="878787"/>
              </a:solidFill>
              <a:round/>
            </a:ln>
          </c:spPr>
        </c:majorGridlines>
        <c:majorTickMark val="out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crossAx val="28225278"/>
        <c:crossesAt val="0"/>
        <c:majorUnit val="500"/>
        <c:minorUnit val="50"/>
      </c:valAx>
      <c:spPr>
        <a:solidFill>
          <a:srgbClr val="ffffff"/>
        </a:solidFill>
      </c:spPr>
    </c:plotArea>
    <c:legend>
      <c:legendPos val="r"/>
      <c:spPr>
        <a:noFill/>
      </c:spPr>
    </c:legend>
    <c:plotVisOnly val="1"/>
  </c:chart>
  <c:spPr>
    <a:noFill/>
  </c:spPr>
</c:chartSpace>
</file>

<file path=ppt/charts/chart2.xml><?xml version="1.0" encoding="utf-8"?>
<c:chartSpace xmlns:a="http://schemas.openxmlformats.org/drawingml/2006/main" xmlns:c="http://schemas.openxmlformats.org/drawingml/2006/chart" xmlns:r="http://schemas.openxmlformats.org/officeDocument/2006/relationships">
  <c:lang val="en-US"/>
  <c:chart>
    <c:title>
      <c:layout/>
      <c:tx>
        <c:rich>
          <a:bodyPr/>
          <a:lstStyle/>
          <a:p>
            <a:pPr>
              <a:defRPr/>
            </a:pPr>
            <a:r>
              <a:rPr b="1" sz="2160">
                <a:solidFill>
                  <a:srgbClr val="000000"/>
                </a:solidFill>
                <a:latin typeface="Calibri"/>
              </a:rPr>
              <a:t>MWt</a:t>
            </a:r>
          </a:p>
        </c:rich>
      </c:tx>
    </c:title>
    <c:plotArea>
      <c:layout/>
      <c:barChart>
        <c:barDir val="bar"/>
        <c:grouping val="clustered"/>
        <c:ser>
          <c:idx val="0"/>
          <c:order val="0"/>
          <c:tx>
            <c:strRef>
              <c:f>label 1</c:f>
              <c:strCache>
                <c:ptCount val="1"/>
                <c:pt idx="0">
                  <c:v>MWt</c:v>
                </c:pt>
              </c:strCache>
            </c:strRef>
          </c:tx>
          <c:spPr>
            <a:solidFill>
              <a:srgbClr val="4f81bd"/>
            </a:solidFill>
          </c:spPr>
          <c:cat>
            <c:strRef>
              <c:f>categories</c:f>
              <c:strCache>
                <c:ptCount val="21"/>
                <c:pt idx="0">
                  <c:v>Majdanpek</c:v>
                </c:pt>
                <c:pt idx="1">
                  <c:v>Mali Zvornik</c:v>
                </c:pt>
                <c:pt idx="2">
                  <c:v>Negotin</c:v>
                </c:pt>
                <c:pt idx="3">
                  <c:v>Niš</c:v>
                </c:pt>
                <c:pt idx="4">
                  <c:v>Nova Varoš</c:v>
                </c:pt>
                <c:pt idx="5">
                  <c:v>Novi Pazar</c:v>
                </c:pt>
                <c:pt idx="6">
                  <c:v>Obrenovac</c:v>
                </c:pt>
                <c:pt idx="7">
                  <c:v>Petrovac na Mlavi</c:v>
                </c:pt>
                <c:pt idx="8">
                  <c:v>Pirot</c:v>
                </c:pt>
                <c:pt idx="9">
                  <c:v>Požarevac</c:v>
                </c:pt>
                <c:pt idx="10">
                  <c:v>Priboj</c:v>
                </c:pt>
                <c:pt idx="11">
                  <c:v>Prijepolje</c:v>
                </c:pt>
                <c:pt idx="12">
                  <c:v>Šabac</c:v>
                </c:pt>
                <c:pt idx="13">
                  <c:v>Smederevo</c:v>
                </c:pt>
                <c:pt idx="14">
                  <c:v>Trstenik</c:v>
                </c:pt>
                <c:pt idx="15">
                  <c:v>Ub</c:v>
                </c:pt>
                <c:pt idx="16">
                  <c:v>Užice</c:v>
                </c:pt>
                <c:pt idx="17">
                  <c:v>Valjevo</c:v>
                </c:pt>
                <c:pt idx="18">
                  <c:v>Velika Plana</c:v>
                </c:pt>
                <c:pt idx="19">
                  <c:v>Vranje</c:v>
                </c:pt>
                <c:pt idx="20">
                  <c:v>Zaječar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21"/>
                <c:pt idx="0">
                  <c:v>31.2</c:v>
                </c:pt>
                <c:pt idx="1">
                  <c:v>6.4</c:v>
                </c:pt>
                <c:pt idx="2">
                  <c:v>18</c:v>
                </c:pt>
                <c:pt idx="3">
                  <c:v>250.54</c:v>
                </c:pt>
                <c:pt idx="4">
                  <c:v>6.6</c:v>
                </c:pt>
                <c:pt idx="5">
                  <c:v>19.4</c:v>
                </c:pt>
                <c:pt idx="6">
                  <c:v>9.24</c:v>
                </c:pt>
                <c:pt idx="7">
                  <c:v>50</c:v>
                </c:pt>
                <c:pt idx="8">
                  <c:v>54</c:v>
                </c:pt>
                <c:pt idx="9">
                  <c:v>6.55</c:v>
                </c:pt>
                <c:pt idx="10">
                  <c:v>69.38</c:v>
                </c:pt>
                <c:pt idx="11">
                  <c:v>68</c:v>
                </c:pt>
                <c:pt idx="12">
                  <c:v>22.25</c:v>
                </c:pt>
                <c:pt idx="13">
                  <c:v>3.15</c:v>
                </c:pt>
                <c:pt idx="14">
                  <c:v>43</c:v>
                </c:pt>
                <c:pt idx="15">
                  <c:v>86.377</c:v>
                </c:pt>
                <c:pt idx="16">
                  <c:v>9.15</c:v>
                </c:pt>
                <c:pt idx="17">
                  <c:v>27.018</c:v>
                </c:pt>
                <c:pt idx="18">
                  <c:v>33.6</c:v>
                </c:pt>
                <c:pt idx="19">
                  <c:v/>
                </c:pt>
                <c:pt idx="20">
                  <c:v/>
                </c:pt>
              </c:numCache>
            </c:numRef>
          </c:val>
        </c:ser>
        <c:gapWidth val="150"/>
        <c:axId val="8558907"/>
        <c:axId val="2235310"/>
      </c:barChart>
      <c:catAx>
        <c:axId val="8558907"/>
        <c:scaling>
          <c:orientation val="maxMin"/>
        </c:scaling>
        <c:delete val="0"/>
        <c:axPos val="b"/>
        <c:majorTickMark val="out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crossAx val="2235310"/>
        <c:crossesAt val="0"/>
        <c:lblAlgn val="ctr"/>
        <c:auto val="1"/>
        <c:lblOffset val="100"/>
      </c:catAx>
      <c:valAx>
        <c:axId val="2235310"/>
        <c:scaling>
          <c:orientation val="minMax"/>
        </c:scaling>
        <c:delete val="0"/>
        <c:axPos val="l"/>
        <c:majorGridlines>
          <c:spPr>
            <a:ln w="9360">
              <a:solidFill>
                <a:srgbClr val="878787"/>
              </a:solidFill>
              <a:round/>
            </a:ln>
          </c:spPr>
        </c:majorGridlines>
        <c:majorTickMark val="out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crossAx val="8558907"/>
        <c:crossesAt val="0"/>
      </c:valAx>
      <c:spPr>
        <a:solidFill>
          <a:srgbClr val="ffffff"/>
        </a:solidFill>
      </c:spPr>
    </c:plotArea>
    <c:legend>
      <c:legendPos val="r"/>
      <c:spPr>
        <a:noFill/>
      </c:spPr>
    </c:legend>
    <c:plotVisOnly val="1"/>
  </c:chart>
  <c:spPr>
    <a:noFill/>
  </c:spPr>
</c:chartSpace>
</file>

<file path=ppt/charts/chart3.xml><?xml version="1.0" encoding="utf-8"?>
<c:chartSpace xmlns:a="http://schemas.openxmlformats.org/drawingml/2006/main" xmlns:c="http://schemas.openxmlformats.org/drawingml/2006/chart" xmlns:r="http://schemas.openxmlformats.org/officeDocument/2006/relationships">
  <c:lang val="en-US"/>
  <c:chart>
    <c:title>
      <c:layout/>
      <c:tx>
        <c:rich>
          <a:bodyPr/>
          <a:lstStyle/>
          <a:p>
            <a:pPr>
              <a:defRPr/>
            </a:pPr>
            <a:r>
              <a:rPr b="1" sz="2160">
                <a:solidFill>
                  <a:srgbClr val="000000"/>
                </a:solidFill>
                <a:latin typeface="Calibri"/>
              </a:rPr>
              <a:t>1171.86 MWt </a:t>
            </a:r>
          </a:p>
        </c:rich>
      </c:tx>
    </c:title>
    <c:plotArea>
      <c:layout/>
      <c:barChart>
        <c:barDir val="bar"/>
        <c:grouping val="clustered"/>
        <c:ser>
          <c:idx val="0"/>
          <c:order val="0"/>
          <c:tx>
            <c:strRef>
              <c:f>label 1</c:f>
              <c:strCache>
                <c:ptCount val="1"/>
                <c:pt idx="0">
                  <c:v>1171.86 MWt</c:v>
                </c:pt>
              </c:strCache>
            </c:strRef>
          </c:tx>
          <c:spPr>
            <a:solidFill>
              <a:srgbClr val="4f81bd"/>
            </a:solidFill>
          </c:spPr>
          <c:cat>
            <c:strRef>
              <c:f>categories</c:f>
              <c:strCache>
                <c:ptCount val="19"/>
                <c:pt idx="0">
                  <c:v>Bačka Palanka</c:v>
                </c:pt>
                <c:pt idx="1">
                  <c:v>Bečej</c:v>
                </c:pt>
                <c:pt idx="2">
                  <c:v>Beočin</c:v>
                </c:pt>
                <c:pt idx="3">
                  <c:v>Zemun</c:v>
                </c:pt>
                <c:pt idx="4">
                  <c:v>Kikinda</c:v>
                </c:pt>
                <c:pt idx="5">
                  <c:v>Kovin</c:v>
                </c:pt>
                <c:pt idx="6">
                  <c:v>Novi Sad</c:v>
                </c:pt>
                <c:pt idx="7">
                  <c:v>Odžaci</c:v>
                </c:pt>
                <c:pt idx="8">
                  <c:v>Pančevo</c:v>
                </c:pt>
                <c:pt idx="9">
                  <c:v>Pećinci</c:v>
                </c:pt>
                <c:pt idx="10">
                  <c:v>Ruma</c:v>
                </c:pt>
                <c:pt idx="11">
                  <c:v>Sombor</c:v>
                </c:pt>
                <c:pt idx="12">
                  <c:v>Srbobran</c:v>
                </c:pt>
                <c:pt idx="13">
                  <c:v>Sremska Mitrovica</c:v>
                </c:pt>
                <c:pt idx="14">
                  <c:v>Subotica</c:v>
                </c:pt>
                <c:pt idx="15">
                  <c:v>Temerin</c:v>
                </c:pt>
                <c:pt idx="16">
                  <c:v>Vrbas</c:v>
                </c:pt>
                <c:pt idx="17">
                  <c:v>Žitište</c:v>
                </c:pt>
                <c:pt idx="18">
                  <c:v>Zrenjanin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19"/>
                <c:pt idx="0">
                  <c:v>12.11</c:v>
                </c:pt>
                <c:pt idx="1">
                  <c:v>18.6</c:v>
                </c:pt>
                <c:pt idx="2">
                  <c:v>11.4</c:v>
                </c:pt>
                <c:pt idx="3">
                  <c:v>27.9</c:v>
                </c:pt>
                <c:pt idx="4">
                  <c:v>58.83</c:v>
                </c:pt>
                <c:pt idx="5">
                  <c:v>8</c:v>
                </c:pt>
                <c:pt idx="6">
                  <c:v>648</c:v>
                </c:pt>
                <c:pt idx="7">
                  <c:v>5.46</c:v>
                </c:pt>
                <c:pt idx="8">
                  <c:v>113.676</c:v>
                </c:pt>
                <c:pt idx="9">
                  <c:v>3.9</c:v>
                </c:pt>
                <c:pt idx="10">
                  <c:v>26.51</c:v>
                </c:pt>
                <c:pt idx="11">
                  <c:v>35.658</c:v>
                </c:pt>
                <c:pt idx="12">
                  <c:v>6.9</c:v>
                </c:pt>
                <c:pt idx="13">
                  <c:v>8.78</c:v>
                </c:pt>
                <c:pt idx="14">
                  <c:v>85</c:v>
                </c:pt>
                <c:pt idx="15">
                  <c:v>8.73</c:v>
                </c:pt>
                <c:pt idx="16">
                  <c:v>16.407</c:v>
                </c:pt>
                <c:pt idx="17">
                  <c:v>6</c:v>
                </c:pt>
                <c:pt idx="18">
                  <c:v>70</c:v>
                </c:pt>
              </c:numCache>
            </c:numRef>
          </c:val>
        </c:ser>
        <c:gapWidth val="150"/>
        <c:axId val="50102271"/>
        <c:axId val="74374510"/>
      </c:barChart>
      <c:catAx>
        <c:axId val="50102271"/>
        <c:scaling>
          <c:orientation val="maxMin"/>
        </c:scaling>
        <c:delete val="0"/>
        <c:axPos val="b"/>
        <c:majorTickMark val="out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crossAx val="74374510"/>
        <c:crossesAt val="0"/>
        <c:lblAlgn val="ctr"/>
        <c:auto val="1"/>
        <c:lblOffset val="100"/>
      </c:catAx>
      <c:valAx>
        <c:axId val="74374510"/>
        <c:scaling>
          <c:orientation val="minMax"/>
        </c:scaling>
        <c:delete val="0"/>
        <c:axPos val="l"/>
        <c:majorGridlines>
          <c:spPr>
            <a:ln w="9360">
              <a:solidFill>
                <a:srgbClr val="878787"/>
              </a:solidFill>
              <a:round/>
            </a:ln>
          </c:spPr>
        </c:majorGridlines>
        <c:majorTickMark val="out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crossAx val="50102271"/>
        <c:crossesAt val="0"/>
      </c:valAx>
      <c:spPr>
        <a:solidFill>
          <a:srgbClr val="ffffff"/>
        </a:solidFill>
      </c:spPr>
    </c:plotArea>
    <c:legend>
      <c:legendPos val="r"/>
      <c:spPr>
        <a:noFill/>
      </c:spPr>
    </c:legend>
    <c:plotVisOnly val="1"/>
  </c:chart>
  <c:spPr>
    <a:noFill/>
  </c:spPr>
</c:chartSpace>
</file>

<file path=ppt/charts/chart4.xml><?xml version="1.0" encoding="utf-8"?>
<c:chartSpace xmlns:a="http://schemas.openxmlformats.org/drawingml/2006/main" xmlns:c="http://schemas.openxmlformats.org/drawingml/2006/chart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label 1</c:f>
              <c:strCache>
                <c:ptCount val="1"/>
                <c:pt idx="0">
                  <c:v>Potrebne količine</c:v>
                </c:pt>
              </c:strCache>
            </c:strRef>
          </c:tx>
          <c:spPr>
            <a:solidFill>
              <a:srgbClr val="4f81bd"/>
            </a:solidFill>
          </c:spPr>
          <c:cat>
            <c:strRef>
              <c:f>categories</c:f>
              <c:strCache>
                <c:ptCount val="4"/>
                <c:pt idx="0">
                  <c:v>Prirodni gas (x1000 sm3)</c:v>
                </c:pt>
                <c:pt idx="1">
                  <c:v>Mazut(t)</c:v>
                </c:pt>
                <c:pt idx="2">
                  <c:v>Čvrsta goriva (t)</c:v>
                </c:pt>
                <c:pt idx="3">
                  <c:v>Kupovina energije (MWh)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596291.972</c:v>
                </c:pt>
                <c:pt idx="1">
                  <c:v>84431</c:v>
                </c:pt>
                <c:pt idx="2">
                  <c:v>178097</c:v>
                </c:pt>
                <c:pt idx="3">
                  <c:v>721145</c:v>
                </c:pt>
              </c:numCache>
            </c:numRef>
          </c:val>
        </c:ser>
        <c:ser>
          <c:idx val="1"/>
          <c:order val="1"/>
          <c:tx>
            <c:strRef>
              <c:f>label 2</c:f>
              <c:strCache>
                <c:ptCount val="1"/>
                <c:pt idx="0">
                  <c:v>Zalihe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categories</c:f>
              <c:strCache>
                <c:ptCount val="4"/>
                <c:pt idx="0">
                  <c:v>Prirodni gas (x1000 sm3)</c:v>
                </c:pt>
                <c:pt idx="1">
                  <c:v>Mazut(t)</c:v>
                </c:pt>
                <c:pt idx="2">
                  <c:v>Čvrsta goriva (t)</c:v>
                </c:pt>
                <c:pt idx="3">
                  <c:v>Kupovina energije (MWh)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4"/>
                <c:pt idx="0">
                  <c:v>42256</c:v>
                </c:pt>
                <c:pt idx="1">
                  <c:v>12239</c:v>
                </c:pt>
                <c:pt idx="2">
                  <c:v/>
                </c:pt>
                <c:pt idx="3">
                  <c:v/>
                </c:pt>
              </c:numCache>
            </c:numRef>
          </c:val>
        </c:ser>
        <c:gapWidth val="219"/>
        <c:axId val="13709575"/>
        <c:axId val="16906146"/>
      </c:barChart>
      <c:catAx>
        <c:axId val="13709575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 w="9360">
            <a:solidFill>
              <a:srgbClr val="d9d9d9"/>
            </a:solidFill>
            <a:round/>
          </a:ln>
        </c:spPr>
        <c:crossAx val="16906146"/>
        <c:crossesAt val="0"/>
        <c:lblAlgn val="ctr"/>
        <c:auto val="1"/>
        <c:lblOffset val="100"/>
      </c:catAx>
      <c:valAx>
        <c:axId val="16906146"/>
        <c:scaling>
          <c:orientation val="minMax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majorTickMark val="none"/>
        <c:minorTickMark val="none"/>
        <c:tickLblPos val="nextTo"/>
        <c:spPr/>
        <c:crossAx val="13709575"/>
        <c:crossesAt val="0"/>
      </c:valAx>
      <c:spPr>
        <a:noFill/>
      </c:spPr>
    </c:plotArea>
    <c:legend>
      <c:legendPos val="b"/>
      <c:spPr>
        <a:noFill/>
      </c:spPr>
    </c:legend>
    <c:plotVisOnly val="1"/>
  </c:chart>
  <c:spPr>
    <a:noFill/>
  </c:spPr>
</c:chartSpace>
</file>

<file path=ppt/charts/chart5.xml><?xml version="1.0" encoding="utf-8"?>
<c:chartSpace xmlns:a="http://schemas.openxmlformats.org/drawingml/2006/main" xmlns:c="http://schemas.openxmlformats.org/drawingml/2006/chart" xmlns:r="http://schemas.openxmlformats.org/officeDocument/2006/relationships">
  <c:lang val="en-US"/>
  <c:chart>
    <c:title>
      <c:layout/>
      <c:tx>
        <c:rich>
          <a:bodyPr/>
          <a:lstStyle/>
          <a:p>
            <a:pPr>
              <a:defRPr/>
            </a:pPr>
            <a:r>
              <a:rPr sz="1862">
                <a:solidFill>
                  <a:srgbClr val="595959"/>
                </a:solidFill>
              </a:rPr>
              <a:t>€/GJ</a:t>
            </a:r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label 1</c:f>
              <c:strCache>
                <c:ptCount val="1"/>
                <c:pt idx="0">
                  <c:v>Cene TE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categories</c:f>
              <c:strCache>
                <c:ptCount val="23"/>
                <c:pt idx="0">
                  <c:v>Column1</c:v>
                </c:pt>
                <c:pt idx="1">
                  <c:v>Bulgaria</c:v>
                </c:pt>
                <c:pt idx="2">
                  <c:v>Croatia</c:v>
                </c:pt>
                <c:pt idx="3">
                  <c:v>Czech Republik</c:v>
                </c:pt>
                <c:pt idx="4">
                  <c:v>Denmark</c:v>
                </c:pt>
                <c:pt idx="5">
                  <c:v>Estonia</c:v>
                </c:pt>
                <c:pt idx="6">
                  <c:v>Finland</c:v>
                </c:pt>
                <c:pt idx="7">
                  <c:v>France</c:v>
                </c:pt>
                <c:pt idx="8">
                  <c:v>Germany</c:v>
                </c:pt>
                <c:pt idx="9">
                  <c:v>Hungary</c:v>
                </c:pt>
                <c:pt idx="10">
                  <c:v>Iceland</c:v>
                </c:pt>
                <c:pt idx="11">
                  <c:v>Latvia</c:v>
                </c:pt>
                <c:pt idx="12">
                  <c:v>Lithuania</c:v>
                </c:pt>
                <c:pt idx="13">
                  <c:v>Netherlands</c:v>
                </c:pt>
                <c:pt idx="14">
                  <c:v>Norway</c:v>
                </c:pt>
                <c:pt idx="15">
                  <c:v>Poland</c:v>
                </c:pt>
                <c:pt idx="16">
                  <c:v>Slovak Republic</c:v>
                </c:pt>
                <c:pt idx="17">
                  <c:v>Slovenia</c:v>
                </c:pt>
                <c:pt idx="18">
                  <c:v>Sweden</c:v>
                </c:pt>
                <c:pt idx="19">
                  <c:v>Switzerland</c:v>
                </c:pt>
                <c:pt idx="20">
                  <c:v>United Kigdomn</c:v>
                </c:pt>
                <c:pt idx="21">
                  <c:v>Serbia</c:v>
                </c:pt>
                <c:pt idx="22">
                  <c:v>All countries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23"/>
                <c:pt idx="0">
                  <c:v>18.9</c:v>
                </c:pt>
                <c:pt idx="1">
                  <c:v>9.3</c:v>
                </c:pt>
                <c:pt idx="2">
                  <c:v>14.7</c:v>
                </c:pt>
                <c:pt idx="3">
                  <c:v>18.7</c:v>
                </c:pt>
                <c:pt idx="4">
                  <c:v>28.9</c:v>
                </c:pt>
                <c:pt idx="5">
                  <c:v>16.9</c:v>
                </c:pt>
                <c:pt idx="6">
                  <c:v>16.3</c:v>
                </c:pt>
                <c:pt idx="7">
                  <c:v>18.7</c:v>
                </c:pt>
                <c:pt idx="8">
                  <c:v>21.2</c:v>
                </c:pt>
                <c:pt idx="9">
                  <c:v>12</c:v>
                </c:pt>
                <c:pt idx="10">
                  <c:v>4.4</c:v>
                </c:pt>
                <c:pt idx="11">
                  <c:v>15</c:v>
                </c:pt>
                <c:pt idx="12">
                  <c:v>19.5</c:v>
                </c:pt>
                <c:pt idx="13">
                  <c:v>19.4</c:v>
                </c:pt>
                <c:pt idx="14">
                  <c:v>20.4</c:v>
                </c:pt>
                <c:pt idx="15">
                  <c:v>12.1</c:v>
                </c:pt>
                <c:pt idx="16">
                  <c:v>17.3</c:v>
                </c:pt>
                <c:pt idx="17">
                  <c:v>16.5</c:v>
                </c:pt>
                <c:pt idx="18">
                  <c:v>20.3</c:v>
                </c:pt>
                <c:pt idx="19">
                  <c:v>11.4</c:v>
                </c:pt>
                <c:pt idx="20">
                  <c:v>12.7</c:v>
                </c:pt>
                <c:pt idx="21">
                  <c:v>15.8</c:v>
                </c:pt>
                <c:pt idx="22">
                  <c:v>18.1</c:v>
                </c:pt>
              </c:numCache>
            </c:numRef>
          </c:val>
        </c:ser>
        <c:ser>
          <c:idx val="1"/>
          <c:order val="1"/>
          <c:tx>
            <c:strRef>
              <c:f>label 2</c:f>
              <c:strCache>
                <c:ptCount val="1"/>
                <c:pt idx="0">
                  <c:v>Cene PG (€/MJ)</c:v>
                </c:pt>
              </c:strCache>
            </c:strRef>
          </c:tx>
          <c:spPr>
            <a:solidFill>
              <a:srgbClr val="336ca6"/>
            </a:solidFill>
          </c:spPr>
          <c:cat>
            <c:strRef>
              <c:f>categories</c:f>
              <c:strCache>
                <c:ptCount val="23"/>
                <c:pt idx="0">
                  <c:v>Column1</c:v>
                </c:pt>
                <c:pt idx="1">
                  <c:v>Bulgaria</c:v>
                </c:pt>
                <c:pt idx="2">
                  <c:v>Croatia</c:v>
                </c:pt>
                <c:pt idx="3">
                  <c:v>Czech Republik</c:v>
                </c:pt>
                <c:pt idx="4">
                  <c:v>Denmark</c:v>
                </c:pt>
                <c:pt idx="5">
                  <c:v>Estonia</c:v>
                </c:pt>
                <c:pt idx="6">
                  <c:v>Finland</c:v>
                </c:pt>
                <c:pt idx="7">
                  <c:v>France</c:v>
                </c:pt>
                <c:pt idx="8">
                  <c:v>Germany</c:v>
                </c:pt>
                <c:pt idx="9">
                  <c:v>Hungary</c:v>
                </c:pt>
                <c:pt idx="10">
                  <c:v>Iceland</c:v>
                </c:pt>
                <c:pt idx="11">
                  <c:v>Latvia</c:v>
                </c:pt>
                <c:pt idx="12">
                  <c:v>Lithuania</c:v>
                </c:pt>
                <c:pt idx="13">
                  <c:v>Netherlands</c:v>
                </c:pt>
                <c:pt idx="14">
                  <c:v>Norway</c:v>
                </c:pt>
                <c:pt idx="15">
                  <c:v>Poland</c:v>
                </c:pt>
                <c:pt idx="16">
                  <c:v>Slovak Republic</c:v>
                </c:pt>
                <c:pt idx="17">
                  <c:v>Slovenia</c:v>
                </c:pt>
                <c:pt idx="18">
                  <c:v>Sweden</c:v>
                </c:pt>
                <c:pt idx="19">
                  <c:v>Switzerland</c:v>
                </c:pt>
                <c:pt idx="20">
                  <c:v>United Kigdomn</c:v>
                </c:pt>
                <c:pt idx="21">
                  <c:v>Serbia</c:v>
                </c:pt>
                <c:pt idx="22">
                  <c:v>All countries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23"/>
                <c:pt idx="0">
                  <c:v>40</c:v>
                </c:pt>
                <c:pt idx="1">
                  <c:v>34</c:v>
                </c:pt>
                <c:pt idx="2">
                  <c:v>40</c:v>
                </c:pt>
                <c:pt idx="3">
                  <c:v>30</c:v>
                </c:pt>
                <c:pt idx="4">
                  <c:v>37</c:v>
                </c:pt>
                <c:pt idx="5">
                  <c:v>37</c:v>
                </c:pt>
                <c:pt idx="6">
                  <c:v>47</c:v>
                </c:pt>
                <c:pt idx="7">
                  <c:v>38</c:v>
                </c:pt>
                <c:pt idx="8">
                  <c:v>40</c:v>
                </c:pt>
                <c:pt idx="9">
                  <c:v>39</c:v>
                </c:pt>
                <c:pt idx="10">
                  <c:v>36</c:v>
                </c:pt>
                <c:pt idx="11">
                  <c:v>37</c:v>
                </c:pt>
                <c:pt idx="12">
                  <c:v>34</c:v>
                </c:pt>
                <c:pt idx="13">
                  <c:v>36</c:v>
                </c:pt>
                <c:pt idx="14">
                  <c:v>38</c:v>
                </c:pt>
                <c:pt idx="15">
                  <c:v>44</c:v>
                </c:pt>
                <c:pt idx="16">
                  <c:v>44</c:v>
                </c:pt>
                <c:pt idx="17">
                  <c:v>35</c:v>
                </c:pt>
                <c:pt idx="18">
                  <c:v>38</c:v>
                </c:pt>
                <c:pt idx="19">
                  <c:v/>
                </c:pt>
                <c:pt idx="20">
                  <c:v/>
                </c:pt>
                <c:pt idx="21">
                  <c:v/>
                </c:pt>
                <c:pt idx="22">
                  <c:v/>
                </c:pt>
              </c:numCache>
            </c:numRef>
          </c:val>
        </c:ser>
        <c:ser>
          <c:idx val="2"/>
          <c:order val="2"/>
          <c:spPr>
            <a:solidFill>
              <a:srgbClr val="dfe9f4"/>
            </a:solidFill>
          </c:spPr>
          <c:cat>
            <c:strRef>
              <c:f>categories</c:f>
              <c:strCache>
                <c:ptCount val="23"/>
                <c:pt idx="0">
                  <c:v>Column1</c:v>
                </c:pt>
                <c:pt idx="1">
                  <c:v>Bulgaria</c:v>
                </c:pt>
                <c:pt idx="2">
                  <c:v>Croatia</c:v>
                </c:pt>
                <c:pt idx="3">
                  <c:v>Czech Republik</c:v>
                </c:pt>
                <c:pt idx="4">
                  <c:v>Denmark</c:v>
                </c:pt>
                <c:pt idx="5">
                  <c:v>Estonia</c:v>
                </c:pt>
                <c:pt idx="6">
                  <c:v>Finland</c:v>
                </c:pt>
                <c:pt idx="7">
                  <c:v>France</c:v>
                </c:pt>
                <c:pt idx="8">
                  <c:v>Germany</c:v>
                </c:pt>
                <c:pt idx="9">
                  <c:v>Hungary</c:v>
                </c:pt>
                <c:pt idx="10">
                  <c:v>Iceland</c:v>
                </c:pt>
                <c:pt idx="11">
                  <c:v>Latvia</c:v>
                </c:pt>
                <c:pt idx="12">
                  <c:v>Lithuania</c:v>
                </c:pt>
                <c:pt idx="13">
                  <c:v>Netherlands</c:v>
                </c:pt>
                <c:pt idx="14">
                  <c:v>Norway</c:v>
                </c:pt>
                <c:pt idx="15">
                  <c:v>Poland</c:v>
                </c:pt>
                <c:pt idx="16">
                  <c:v>Slovak Republic</c:v>
                </c:pt>
                <c:pt idx="17">
                  <c:v>Slovenia</c:v>
                </c:pt>
                <c:pt idx="18">
                  <c:v>Sweden</c:v>
                </c:pt>
                <c:pt idx="19">
                  <c:v>Switzerland</c:v>
                </c:pt>
                <c:pt idx="20">
                  <c:v>United Kigdomn</c:v>
                </c:pt>
                <c:pt idx="21">
                  <c:v>Serbia</c:v>
                </c:pt>
                <c:pt idx="22">
                  <c:v>All countries</c:v>
                </c:pt>
              </c:strCache>
            </c:strRef>
          </c:cat>
        </c:ser>
        <c:gapWidth val="219"/>
        <c:axId val="15784391"/>
        <c:axId val="18326916"/>
      </c:barChart>
      <c:catAx>
        <c:axId val="15784391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 w="9360">
            <a:solidFill>
              <a:srgbClr val="ff0000"/>
            </a:solidFill>
            <a:round/>
          </a:ln>
        </c:spPr>
        <c:crossAx val="18326916"/>
        <c:crossesAt val="0"/>
        <c:lblAlgn val="ctr"/>
        <c:auto val="1"/>
        <c:lblOffset val="100"/>
      </c:catAx>
      <c:valAx>
        <c:axId val="18326916"/>
        <c:scaling>
          <c:orientation val="minMax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majorTickMark val="none"/>
        <c:minorTickMark val="none"/>
        <c:tickLblPos val="nextTo"/>
        <c:spPr/>
        <c:crossAx val="15784391"/>
        <c:crossesAt val="0"/>
      </c:valAx>
      <c:spPr>
        <a:noFill/>
      </c:spPr>
    </c:plotArea>
    <c:legend>
      <c:legendPos val="b"/>
      <c:spPr>
        <a:noFill/>
      </c:spPr>
    </c:legend>
    <c:plotVisOnly val="1"/>
  </c:chart>
  <c:spPr>
    <a:noFill/>
  </c:spPr>
</c:chartSpace>
</file>

<file path=ppt/charts/chart6.xml><?xml version="1.0" encoding="utf-8"?>
<c:chartSpace xmlns:a="http://schemas.openxmlformats.org/drawingml/2006/main" xmlns:c="http://schemas.openxmlformats.org/drawingml/2006/chart" xmlns:r="http://schemas.openxmlformats.org/officeDocument/2006/relationships">
  <c:lang val="en-US"/>
  <c:chart>
    <c:plotArea>
      <c:layout/>
      <c:barChart>
        <c:barDir val="col"/>
        <c:grouping val="stacked"/>
        <c:ser>
          <c:idx val="0"/>
          <c:order val="0"/>
          <c:tx>
            <c:strRef>
              <c:f>label 1</c:f>
              <c:strCache>
                <c:ptCount val="1"/>
                <c:pt idx="0">
                  <c:v>Glavni dug ( u 1000000 rsd)</c:v>
                </c:pt>
              </c:strCache>
            </c:strRef>
          </c:tx>
          <c:spPr>
            <a:solidFill>
              <a:srgbClr val="4f81bd"/>
            </a:solidFill>
          </c:spPr>
          <c:cat>
            <c:strRef>
              <c:f>categories</c:f>
              <c:strCache>
                <c:ptCount val="3"/>
                <c:pt idx="0">
                  <c:v>Gas</c:v>
                </c:pt>
                <c:pt idx="1">
                  <c:v>Mazut</c:v>
                </c:pt>
                <c:pt idx="2">
                  <c:v>Čvrsta goriva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3"/>
                <c:pt idx="0">
                  <c:v>4320</c:v>
                </c:pt>
                <c:pt idx="1">
                  <c:v>1023</c:v>
                </c:pt>
                <c:pt idx="2">
                  <c:v>1478</c:v>
                </c:pt>
              </c:numCache>
            </c:numRef>
          </c:val>
        </c:ser>
        <c:ser>
          <c:idx val="1"/>
          <c:order val="1"/>
          <c:tx>
            <c:strRef>
              <c:f>label 2</c:f>
              <c:strCache>
                <c:ptCount val="1"/>
                <c:pt idx="0">
                  <c:v>Kamata ( u 1000000 rsd)</c:v>
                </c:pt>
              </c:strCache>
            </c:strRef>
          </c:tx>
          <c:spPr>
            <a:solidFill>
              <a:srgbClr val="c0504d"/>
            </a:solidFill>
          </c:spPr>
          <c:cat>
            <c:strRef>
              <c:f>categories</c:f>
              <c:strCache>
                <c:ptCount val="3"/>
                <c:pt idx="0">
                  <c:v>Gas</c:v>
                </c:pt>
                <c:pt idx="1">
                  <c:v>Mazut</c:v>
                </c:pt>
                <c:pt idx="2">
                  <c:v>Čvrsta goriva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3"/>
                <c:pt idx="0">
                  <c:v>5069</c:v>
                </c:pt>
                <c:pt idx="1">
                  <c:v>20</c:v>
                </c:pt>
                <c:pt idx="2">
                  <c:v>218</c:v>
                </c:pt>
              </c:numCache>
            </c:numRef>
          </c:val>
        </c:ser>
        <c:overlap val="100"/>
        <c:gapWidth val="150"/>
        <c:axId val="56572290"/>
        <c:axId val="42438792"/>
      </c:barChart>
      <c:catAx>
        <c:axId val="56572290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crossAx val="42438792"/>
        <c:crossesAt val="0"/>
        <c:lblAlgn val="ctr"/>
        <c:auto val="1"/>
        <c:lblOffset val="100"/>
      </c:catAx>
      <c:valAx>
        <c:axId val="42438792"/>
        <c:scaling>
          <c:orientation val="minMax"/>
        </c:scaling>
        <c:delete val="0"/>
        <c:axPos val="l"/>
        <c:majorGridlines>
          <c:spPr>
            <a:ln w="9360">
              <a:solidFill>
                <a:srgbClr val="878787"/>
              </a:solidFill>
              <a:round/>
            </a:ln>
          </c:spPr>
        </c:majorGridlines>
        <c:majorTickMark val="out"/>
        <c:minorTickMark val="none"/>
        <c:tickLblPos val="nextTo"/>
        <c:spPr>
          <a:ln w="9360">
            <a:solidFill>
              <a:srgbClr val="878787"/>
            </a:solidFill>
            <a:round/>
          </a:ln>
        </c:spPr>
        <c:crossAx val="56572290"/>
        <c:crossesAt val="0"/>
      </c:valAx>
      <c:spPr>
        <a:solidFill>
          <a:srgbClr val="ffffff"/>
        </a:solidFill>
      </c:spPr>
    </c:plotArea>
    <c:legend>
      <c:legendPos val="r"/>
      <c:spPr>
        <a:noFill/>
      </c:spPr>
    </c:legend>
    <c:plotVisOnly val="1"/>
  </c:chart>
  <c:spPr>
    <a:noFill/>
  </c:spPr>
</c:chartSpace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5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/>
              <a:t>Click to edit the notes format</a:t>
            </a:r>
            <a:endParaRPr/>
          </a:p>
        </p:txBody>
      </p:sp>
      <p:sp>
        <p:nvSpPr>
          <p:cNvPr id="171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bIns="0" lIns="0" rIns="0" tIns="0" wrap="none"/>
          <a:p>
            <a:r>
              <a:rPr lang="en-US"/>
              <a:t>&lt;header&gt;</a:t>
            </a:r>
            <a:endParaRPr/>
          </a:p>
        </p:txBody>
      </p:sp>
      <p:sp>
        <p:nvSpPr>
          <p:cNvPr id="172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bIns="0" lIns="0" rIns="0" tIns="0" wrap="none"/>
          <a:p>
            <a:pPr algn="r"/>
            <a:r>
              <a:rPr lang="en-US"/>
              <a:t>&lt;date/time&gt;</a:t>
            </a:r>
            <a:endParaRPr/>
          </a:p>
        </p:txBody>
      </p:sp>
      <p:sp>
        <p:nvSpPr>
          <p:cNvPr id="173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anchor="b" bIns="0" lIns="0" rIns="0" tIns="0" wrap="none"/>
          <a:p>
            <a:r>
              <a:rPr lang="en-US"/>
              <a:t>&lt;footer&gt;</a:t>
            </a:r>
            <a:endParaRPr/>
          </a:p>
        </p:txBody>
      </p:sp>
      <p:sp>
        <p:nvSpPr>
          <p:cNvPr id="174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anchor="b" bIns="0" lIns="0" rIns="0" tIns="0" wrap="none"/>
          <a:p>
            <a:pPr algn="r"/>
            <a:fld id="{D6336424-5918-480F-A608-6058F26438DA}" type="slidenum">
              <a:rPr lang="en-US"/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</p:notesMaster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230" name="TextShape 2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C6639B53-1ABE-4529-9F05-9538D6EBAEB0}" type="slidenum">
              <a:rPr lang="en-US" sz="1200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/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7.png"/><Relationship Id="rId3" Type="http://schemas.openxmlformats.org/officeDocument/2006/relationships/image" Target="../media/image8.png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37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328720" y="3963240"/>
            <a:ext cx="2704680" cy="2158200"/>
          </a:xfrm>
          <a:prstGeom prst="rect">
            <a:avLst/>
          </a:prstGeom>
        </p:spPr>
      </p:pic>
      <p:pic>
        <p:nvPicPr>
          <p:cNvPr descr="" id="38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112400" y="3963240"/>
            <a:ext cx="2704680" cy="2158200"/>
          </a:xfrm>
          <a:prstGeom prst="rect">
            <a:avLst/>
          </a:prstGeom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8510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852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76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328720" y="3963240"/>
            <a:ext cx="2704680" cy="2158200"/>
          </a:xfrm>
          <a:prstGeom prst="rect">
            <a:avLst/>
          </a:prstGeom>
        </p:spPr>
      </p:pic>
      <p:pic>
        <p:nvPicPr>
          <p:cNvPr descr="" id="77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112400" y="3963240"/>
            <a:ext cx="2704680" cy="2158200"/>
          </a:xfrm>
          <a:prstGeom prst="rect">
            <a:avLst/>
          </a:prstGeom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91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8510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852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8" name="PlaceHolder 5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122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328720" y="3963240"/>
            <a:ext cx="2704680" cy="2158200"/>
          </a:xfrm>
          <a:prstGeom prst="rect">
            <a:avLst/>
          </a:prstGeom>
        </p:spPr>
      </p:pic>
      <p:pic>
        <p:nvPicPr>
          <p:cNvPr descr="" id="123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112400" y="3963240"/>
            <a:ext cx="2704680" cy="2158200"/>
          </a:xfrm>
          <a:prstGeom prst="rect">
            <a:avLst/>
          </a:prstGeom>
        </p:spPr>
      </p:pic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37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2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8510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8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51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52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55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56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852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59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92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61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2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3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4" name="PlaceHolder 5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6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7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168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328720" y="3963240"/>
            <a:ext cx="2704680" cy="2158200"/>
          </a:xfrm>
          <a:prstGeom prst="rect">
            <a:avLst/>
          </a:prstGeom>
        </p:spPr>
      </p:pic>
      <p:pic>
        <p:nvPicPr>
          <p:cNvPr descr="" id="169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112400" y="3963240"/>
            <a:ext cx="2704680" cy="2158200"/>
          </a:xfrm>
          <a:prstGeom prst="rect">
            <a:avLst/>
          </a:prstGeom>
        </p:spPr>
      </p:pic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8510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45255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3520" y="39636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30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44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3600"/>
            <a:ext cx="8228520" cy="21582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Click to edit the title text formatClick to edit Master title style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1200">
                <a:solidFill>
                  <a:srgbClr val="8b8b8b"/>
                </a:solidFill>
                <a:latin typeface="Calibri"/>
              </a:rPr>
              <a:t>10/23/17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55A339E8-399D-4373-884D-5078B0EDAE65}" type="slidenum">
              <a:rPr lang="en-US" sz="1200">
                <a:solidFill>
                  <a:srgbClr val="8b8b8b"/>
                </a:solidFill>
                <a:latin typeface="Calibri"/>
              </a:rPr>
              <a:t>&lt;number&gt;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6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Calibri"/>
              </a:rPr>
              <a:t>Click to edit the title text formatClick to edit Master title style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buSzPct val="2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3200">
                <a:solidFill>
                  <a:srgbClr val="000000"/>
                </a:solidFill>
                <a:latin typeface="Calibri"/>
              </a:rPr>
              <a:t>Seventh Outline LevelClick to edit Master text styles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en-US" sz="2800">
                <a:solidFill>
                  <a:srgbClr val="000000"/>
                </a:solidFill>
                <a:latin typeface="Calibri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en-US" sz="2400">
                <a:solidFill>
                  <a:srgbClr val="000000"/>
                </a:solidFill>
                <a:latin typeface="Calibri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en-US" sz="2000">
                <a:solidFill>
                  <a:srgbClr val="000000"/>
                </a:solidFill>
                <a:latin typeface="Calibri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en-US" sz="2000">
                <a:solidFill>
                  <a:srgbClr val="000000"/>
                </a:solidFill>
                <a:latin typeface="Calibri"/>
              </a:rPr>
              <a:t>Fifth level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en-US" sz="1200">
                <a:solidFill>
                  <a:srgbClr val="8b8b8b"/>
                </a:solidFill>
                <a:latin typeface="Calibri"/>
              </a:rPr>
              <a:t>10/23/17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D8A273B4-96D7-4BC9-8DFF-12D7B7C6A8A2}" type="slidenum">
              <a:rPr lang="en-US" sz="1200">
                <a:solidFill>
                  <a:srgbClr val="8b8b8b"/>
                </a:solidFill>
                <a:latin typeface="Calibri"/>
              </a:rPr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0" y="3981600"/>
            <a:ext cx="3400200" cy="2863440"/>
          </a:xfrm>
          <a:prstGeom prst="rect">
            <a:avLst/>
          </a:prstGeom>
          <a:gradFill>
            <a:gsLst>
              <a:gs pos="0">
                <a:srgbClr val="c5d9ed"/>
              </a:gs>
              <a:gs pos="50000">
                <a:srgbClr val="ffffff"/>
              </a:gs>
              <a:gs pos="100000">
                <a:srgbClr val="c5d9ed"/>
              </a:gs>
            </a:gsLst>
            <a:lin ang="2700000"/>
          </a:gradFill>
        </p:spPr>
      </p:sp>
      <p:sp>
        <p:nvSpPr>
          <p:cNvPr id="79" name="CustomShape 2"/>
          <p:cNvSpPr/>
          <p:nvPr/>
        </p:nvSpPr>
        <p:spPr>
          <a:xfrm>
            <a:off x="0" y="3902040"/>
            <a:ext cx="2943000" cy="2949120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c5d9ed"/>
              </a:gs>
              <a:gs pos="100000">
                <a:srgbClr val="ffffff"/>
              </a:gs>
            </a:gsLst>
            <a:lin ang="18900000"/>
          </a:gradFill>
        </p:spPr>
      </p:sp>
      <p:sp>
        <p:nvSpPr>
          <p:cNvPr id="80" name="CustomShape 3"/>
          <p:cNvSpPr/>
          <p:nvPr/>
        </p:nvSpPr>
        <p:spPr>
          <a:xfrm>
            <a:off x="0" y="4341960"/>
            <a:ext cx="2769840" cy="2503080"/>
          </a:xfrm>
          <a:prstGeom prst="rect">
            <a:avLst/>
          </a:prstGeom>
          <a:gradFill>
            <a:gsLst>
              <a:gs pos="0">
                <a:srgbClr val="c5d9ed"/>
              </a:gs>
              <a:gs pos="50000">
                <a:srgbClr val="ffffff"/>
              </a:gs>
              <a:gs pos="100000">
                <a:srgbClr val="c5d9ed"/>
              </a:gs>
            </a:gsLst>
            <a:lin ang="2700000"/>
          </a:gradFill>
        </p:spPr>
      </p:sp>
      <p:sp>
        <p:nvSpPr>
          <p:cNvPr id="81" name="CustomShape 4"/>
          <p:cNvSpPr/>
          <p:nvPr/>
        </p:nvSpPr>
        <p:spPr>
          <a:xfrm>
            <a:off x="0" y="4038480"/>
            <a:ext cx="2769840" cy="2806200"/>
          </a:xfrm>
          <a:prstGeom prst="rect">
            <a:avLst/>
          </a:prstGeom>
          <a:gradFill>
            <a:gsLst>
              <a:gs pos="0">
                <a:srgbClr val="c5d9ed"/>
              </a:gs>
              <a:gs pos="50000">
                <a:srgbClr val="ffffff"/>
              </a:gs>
              <a:gs pos="100000">
                <a:srgbClr val="c5d9ed"/>
              </a:gs>
            </a:gsLst>
            <a:lin ang="2700000"/>
          </a:gradFill>
        </p:spPr>
      </p:sp>
      <p:sp>
        <p:nvSpPr>
          <p:cNvPr id="82" name="CustomShape 5"/>
          <p:cNvSpPr/>
          <p:nvPr/>
        </p:nvSpPr>
        <p:spPr>
          <a:xfrm>
            <a:off x="331920" y="4419720"/>
            <a:ext cx="136080" cy="136080"/>
          </a:xfrm>
          <a:prstGeom prst="ellipse">
            <a:avLst/>
          </a:prstGeom>
          <a:gradFill>
            <a:gsLst>
              <a:gs pos="0">
                <a:srgbClr val="ffffff"/>
              </a:gs>
              <a:gs pos="100000">
                <a:srgbClr val="c5d9ed"/>
              </a:gs>
            </a:gsLst>
            <a:lin ang="18900000"/>
          </a:gradFill>
        </p:spPr>
      </p:sp>
      <p:sp>
        <p:nvSpPr>
          <p:cNvPr id="83" name="CustomShape 6"/>
          <p:cNvSpPr/>
          <p:nvPr/>
        </p:nvSpPr>
        <p:spPr>
          <a:xfrm>
            <a:off x="2438280" y="6165720"/>
            <a:ext cx="145800" cy="145800"/>
          </a:xfrm>
          <a:prstGeom prst="ellipse">
            <a:avLst/>
          </a:prstGeom>
          <a:gradFill>
            <a:gsLst>
              <a:gs pos="0">
                <a:srgbClr val="ffffff"/>
              </a:gs>
              <a:gs pos="100000">
                <a:srgbClr val="c5d9ed"/>
              </a:gs>
            </a:gsLst>
            <a:lin ang="2700000"/>
          </a:gradFill>
        </p:spPr>
      </p:sp>
      <p:sp>
        <p:nvSpPr>
          <p:cNvPr id="84" name="CustomShape 7"/>
          <p:cNvSpPr/>
          <p:nvPr/>
        </p:nvSpPr>
        <p:spPr>
          <a:xfrm>
            <a:off x="1255680" y="4322880"/>
            <a:ext cx="191880" cy="191880"/>
          </a:xfrm>
          <a:prstGeom prst="ellipse">
            <a:avLst/>
          </a:prstGeom>
          <a:gradFill>
            <a:gsLst>
              <a:gs pos="0">
                <a:srgbClr val="ffffff"/>
              </a:gs>
              <a:gs pos="100000">
                <a:srgbClr val="c5d9ed"/>
              </a:gs>
            </a:gsLst>
            <a:lin ang="18900000"/>
          </a:gradFill>
        </p:spPr>
      </p:sp>
      <p:sp>
        <p:nvSpPr>
          <p:cNvPr id="85" name="PlaceHolder 8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240" cy="1139400"/>
          </a:xfrm>
          <a:prstGeom prst="rect">
            <a:avLst/>
          </a:prstGeom>
        </p:spPr>
        <p:txBody>
          <a:bodyPr anchor="ctr" anchorCtr="1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Arial"/>
              </a:rPr>
              <a:t>Click to edit the title text formatClick to edit Master title style</a:t>
            </a:r>
            <a:endParaRPr/>
          </a:p>
        </p:txBody>
      </p:sp>
      <p:sp>
        <p:nvSpPr>
          <p:cNvPr id="86" name="PlaceHolder 9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30240"/>
          </a:xfrm>
          <a:prstGeom prst="rect">
            <a:avLst/>
          </a:prstGeom>
        </p:spPr>
        <p:txBody>
          <a:bodyPr/>
          <a:p>
            <a:pPr>
              <a:buSzPct val="2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 sz="3200">
                <a:solidFill>
                  <a:srgbClr val="000000"/>
                </a:solidFill>
                <a:latin typeface="Arial"/>
              </a:rPr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Arial"/>
              </a:rPr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 sz="3200">
                <a:solidFill>
                  <a:srgbClr val="000000"/>
                </a:solidFill>
                <a:latin typeface="Arial"/>
              </a:rPr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Arial"/>
              </a:rPr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Arial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"/>
              <a:buChar char=""/>
            </a:pPr>
            <a:r>
              <a:rPr lang="en-US" sz="3200">
                <a:solidFill>
                  <a:srgbClr val="000000"/>
                </a:solidFill>
                <a:latin typeface="Arial"/>
              </a:rPr>
              <a:t>Seventh Outline LevelClick to edit Master text styles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en-US" sz="2800">
                <a:solidFill>
                  <a:srgbClr val="000000"/>
                </a:solidFill>
                <a:latin typeface="Arial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en-US" sz="2400">
                <a:solidFill>
                  <a:srgbClr val="000000"/>
                </a:solidFill>
                <a:latin typeface="Arial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en-US" sz="2000">
                <a:solidFill>
                  <a:srgbClr val="000000"/>
                </a:solidFill>
                <a:latin typeface="Arial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en-US" sz="2000">
                <a:solidFill>
                  <a:srgbClr val="000000"/>
                </a:solidFill>
                <a:latin typeface="Arial"/>
              </a:rPr>
              <a:t>Fifth level</a:t>
            </a:r>
            <a:endParaRPr/>
          </a:p>
        </p:txBody>
      </p:sp>
      <p:sp>
        <p:nvSpPr>
          <p:cNvPr id="87" name="PlaceHolder 10"/>
          <p:cNvSpPr>
            <a:spLocks noGrp="1"/>
          </p:cNvSpPr>
          <p:nvPr>
            <p:ph type="dt"/>
          </p:nvPr>
        </p:nvSpPr>
        <p:spPr>
          <a:xfrm>
            <a:off x="457200" y="6248520"/>
            <a:ext cx="2133360" cy="4568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n-US" sz="1000">
                <a:solidFill>
                  <a:srgbClr val="000000"/>
                </a:solidFill>
                <a:latin typeface="Arial"/>
              </a:rPr>
              <a:t>10/23/17</a:t>
            </a:r>
            <a:endParaRPr/>
          </a:p>
        </p:txBody>
      </p:sp>
      <p:sp>
        <p:nvSpPr>
          <p:cNvPr id="88" name="PlaceHolder 11"/>
          <p:cNvSpPr>
            <a:spLocks noGrp="1"/>
          </p:cNvSpPr>
          <p:nvPr>
            <p:ph type="ftr"/>
          </p:nvPr>
        </p:nvSpPr>
        <p:spPr>
          <a:xfrm>
            <a:off x="3124080" y="6248520"/>
            <a:ext cx="2895120" cy="45684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89" name="PlaceHolder 12"/>
          <p:cNvSpPr>
            <a:spLocks noGrp="1"/>
          </p:cNvSpPr>
          <p:nvPr>
            <p:ph type="sldNum"/>
          </p:nvPr>
        </p:nvSpPr>
        <p:spPr>
          <a:xfrm>
            <a:off x="6553080" y="6248520"/>
            <a:ext cx="2133360" cy="456840"/>
          </a:xfrm>
          <a:prstGeom prst="rect">
            <a:avLst/>
          </a:prstGeom>
        </p:spPr>
        <p:txBody>
          <a:bodyPr/>
          <a:p>
            <a:pPr algn="r">
              <a:lnSpc>
                <a:spcPct val="100000"/>
              </a:lnSpc>
            </a:pPr>
            <a:fld id="{4661C5A8-D947-4962-B9F9-32C618418A05}" type="slidenum">
              <a:rPr lang="en-US" sz="1000">
                <a:solidFill>
                  <a:srgbClr val="000000"/>
                </a:solidFill>
                <a:latin typeface="Arial"/>
              </a:rPr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1"/>
          <p:cNvSpPr/>
          <p:nvPr/>
        </p:nvSpPr>
        <p:spPr>
          <a:xfrm>
            <a:off x="0" y="3981600"/>
            <a:ext cx="3400200" cy="2863440"/>
          </a:xfrm>
          <a:prstGeom prst="rect">
            <a:avLst/>
          </a:prstGeom>
          <a:gradFill>
            <a:gsLst>
              <a:gs pos="0">
                <a:srgbClr val="c5d9ed"/>
              </a:gs>
              <a:gs pos="50000">
                <a:srgbClr val="ffffff"/>
              </a:gs>
              <a:gs pos="100000">
                <a:srgbClr val="c5d9ed"/>
              </a:gs>
            </a:gsLst>
            <a:lin ang="2700000"/>
          </a:gradFill>
        </p:spPr>
      </p:sp>
      <p:sp>
        <p:nvSpPr>
          <p:cNvPr id="125" name="CustomShape 2"/>
          <p:cNvSpPr/>
          <p:nvPr/>
        </p:nvSpPr>
        <p:spPr>
          <a:xfrm>
            <a:off x="0" y="3902040"/>
            <a:ext cx="2943000" cy="2949120"/>
          </a:xfrm>
          <a:prstGeom prst="rect">
            <a:avLst/>
          </a:prstGeom>
          <a:gradFill>
            <a:gsLst>
              <a:gs pos="0">
                <a:srgbClr val="ffffff"/>
              </a:gs>
              <a:gs pos="50000">
                <a:srgbClr val="c5d9ed"/>
              </a:gs>
              <a:gs pos="100000">
                <a:srgbClr val="ffffff"/>
              </a:gs>
            </a:gsLst>
            <a:lin ang="18900000"/>
          </a:gradFill>
        </p:spPr>
      </p:sp>
      <p:sp>
        <p:nvSpPr>
          <p:cNvPr id="126" name="CustomShape 3"/>
          <p:cNvSpPr/>
          <p:nvPr/>
        </p:nvSpPr>
        <p:spPr>
          <a:xfrm>
            <a:off x="0" y="4341960"/>
            <a:ext cx="2769840" cy="2503080"/>
          </a:xfrm>
          <a:prstGeom prst="rect">
            <a:avLst/>
          </a:prstGeom>
          <a:gradFill>
            <a:gsLst>
              <a:gs pos="0">
                <a:srgbClr val="c5d9ed"/>
              </a:gs>
              <a:gs pos="50000">
                <a:srgbClr val="ffffff"/>
              </a:gs>
              <a:gs pos="100000">
                <a:srgbClr val="c5d9ed"/>
              </a:gs>
            </a:gsLst>
            <a:lin ang="2700000"/>
          </a:gradFill>
        </p:spPr>
      </p:sp>
      <p:sp>
        <p:nvSpPr>
          <p:cNvPr id="127" name="CustomShape 4"/>
          <p:cNvSpPr/>
          <p:nvPr/>
        </p:nvSpPr>
        <p:spPr>
          <a:xfrm>
            <a:off x="0" y="4038480"/>
            <a:ext cx="2769840" cy="2806200"/>
          </a:xfrm>
          <a:prstGeom prst="rect">
            <a:avLst/>
          </a:prstGeom>
          <a:gradFill>
            <a:gsLst>
              <a:gs pos="0">
                <a:srgbClr val="c5d9ed"/>
              </a:gs>
              <a:gs pos="50000">
                <a:srgbClr val="ffffff"/>
              </a:gs>
              <a:gs pos="100000">
                <a:srgbClr val="c5d9ed"/>
              </a:gs>
            </a:gsLst>
            <a:lin ang="2700000"/>
          </a:gradFill>
        </p:spPr>
      </p:sp>
      <p:sp>
        <p:nvSpPr>
          <p:cNvPr id="128" name="CustomShape 5"/>
          <p:cNvSpPr/>
          <p:nvPr/>
        </p:nvSpPr>
        <p:spPr>
          <a:xfrm>
            <a:off x="331920" y="4419720"/>
            <a:ext cx="136080" cy="136080"/>
          </a:xfrm>
          <a:prstGeom prst="ellipse">
            <a:avLst/>
          </a:prstGeom>
          <a:gradFill>
            <a:gsLst>
              <a:gs pos="0">
                <a:srgbClr val="ffffff"/>
              </a:gs>
              <a:gs pos="100000">
                <a:srgbClr val="c5d9ed"/>
              </a:gs>
            </a:gsLst>
            <a:lin ang="18900000"/>
          </a:gradFill>
        </p:spPr>
      </p:sp>
      <p:sp>
        <p:nvSpPr>
          <p:cNvPr id="129" name="CustomShape 6"/>
          <p:cNvSpPr/>
          <p:nvPr/>
        </p:nvSpPr>
        <p:spPr>
          <a:xfrm>
            <a:off x="2438280" y="6165720"/>
            <a:ext cx="145800" cy="145800"/>
          </a:xfrm>
          <a:prstGeom prst="ellipse">
            <a:avLst/>
          </a:prstGeom>
          <a:gradFill>
            <a:gsLst>
              <a:gs pos="0">
                <a:srgbClr val="ffffff"/>
              </a:gs>
              <a:gs pos="100000">
                <a:srgbClr val="c5d9ed"/>
              </a:gs>
            </a:gsLst>
            <a:lin ang="2700000"/>
          </a:gradFill>
        </p:spPr>
      </p:sp>
      <p:sp>
        <p:nvSpPr>
          <p:cNvPr id="130" name="CustomShape 7"/>
          <p:cNvSpPr/>
          <p:nvPr/>
        </p:nvSpPr>
        <p:spPr>
          <a:xfrm>
            <a:off x="1255680" y="4322880"/>
            <a:ext cx="191880" cy="191880"/>
          </a:xfrm>
          <a:prstGeom prst="ellipse">
            <a:avLst/>
          </a:prstGeom>
          <a:gradFill>
            <a:gsLst>
              <a:gs pos="0">
                <a:srgbClr val="ffffff"/>
              </a:gs>
              <a:gs pos="100000">
                <a:srgbClr val="c5d9ed"/>
              </a:gs>
            </a:gsLst>
            <a:lin ang="18900000"/>
          </a:gradFill>
        </p:spPr>
      </p:sp>
      <p:sp>
        <p:nvSpPr>
          <p:cNvPr id="131" name="PlaceHolder 8"/>
          <p:cNvSpPr>
            <a:spLocks noGrp="1"/>
          </p:cNvSpPr>
          <p:nvPr>
            <p:ph type="title"/>
          </p:nvPr>
        </p:nvSpPr>
        <p:spPr>
          <a:xfrm>
            <a:off x="457200" y="277920"/>
            <a:ext cx="8229240" cy="1139400"/>
          </a:xfrm>
          <a:prstGeom prst="rect">
            <a:avLst/>
          </a:prstGeom>
        </p:spPr>
        <p:txBody>
          <a:bodyPr anchor="ctr" anchorCtr="1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0000"/>
                </a:solidFill>
                <a:latin typeface="Arial"/>
              </a:rPr>
              <a:t>Click to edit the title text formatClick to edit Master title style</a:t>
            </a:r>
            <a:endParaRPr/>
          </a:p>
        </p:txBody>
      </p:sp>
      <p:sp>
        <p:nvSpPr>
          <p:cNvPr id="132" name="PlaceHolder 9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30240"/>
          </a:xfrm>
          <a:prstGeom prst="rect">
            <a:avLst/>
          </a:prstGeom>
        </p:spPr>
        <p:txBody>
          <a:bodyPr/>
          <a:p>
            <a:pPr>
              <a:buSzPct val="2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 sz="3200">
                <a:solidFill>
                  <a:srgbClr val="000000"/>
                </a:solidFill>
                <a:latin typeface="Arial"/>
              </a:rPr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Arial"/>
              </a:rPr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 sz="3200">
                <a:solidFill>
                  <a:srgbClr val="000000"/>
                </a:solidFill>
                <a:latin typeface="Arial"/>
              </a:rPr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Arial"/>
              </a:rPr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Arial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"/>
              <a:buChar char=""/>
            </a:pPr>
            <a:r>
              <a:rPr lang="en-US" sz="3200">
                <a:solidFill>
                  <a:srgbClr val="000000"/>
                </a:solidFill>
                <a:latin typeface="Arial"/>
              </a:rPr>
              <a:t>Seventh Outline LevelClick to edit Master text styles</a:t>
            </a:r>
            <a:endParaRPr/>
          </a:p>
          <a:p>
            <a:pPr lvl="1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en-US" sz="2800">
                <a:solidFill>
                  <a:srgbClr val="000000"/>
                </a:solidFill>
                <a:latin typeface="Arial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en-US" sz="2400">
                <a:solidFill>
                  <a:srgbClr val="000000"/>
                </a:solidFill>
                <a:latin typeface="Arial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SzPct val="25000"/>
              <a:buFont typeface="StarSymbol"/>
              <a:buChar char=""/>
            </a:pPr>
            <a:r>
              <a:rPr lang="en-US" sz="2000">
                <a:solidFill>
                  <a:srgbClr val="000000"/>
                </a:solidFill>
                <a:latin typeface="Arial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SzPct val="25000"/>
              <a:buFont typeface="StarSymbol"/>
              <a:buChar char=""/>
            </a:pPr>
            <a:r>
              <a:rPr lang="en-US" sz="2000">
                <a:solidFill>
                  <a:srgbClr val="000000"/>
                </a:solidFill>
                <a:latin typeface="Arial"/>
              </a:rPr>
              <a:t>Fifth level</a:t>
            </a:r>
            <a:endParaRPr/>
          </a:p>
        </p:txBody>
      </p:sp>
      <p:sp>
        <p:nvSpPr>
          <p:cNvPr id="133" name="PlaceHolder 10"/>
          <p:cNvSpPr>
            <a:spLocks noGrp="1"/>
          </p:cNvSpPr>
          <p:nvPr>
            <p:ph type="dt"/>
          </p:nvPr>
        </p:nvSpPr>
        <p:spPr>
          <a:xfrm>
            <a:off x="457200" y="6248520"/>
            <a:ext cx="2133360" cy="45684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n-US" sz="1000">
                <a:solidFill>
                  <a:srgbClr val="000000"/>
                </a:solidFill>
                <a:latin typeface="Arial"/>
              </a:rPr>
              <a:t>10/23/17</a:t>
            </a:r>
            <a:endParaRPr/>
          </a:p>
        </p:txBody>
      </p:sp>
      <p:sp>
        <p:nvSpPr>
          <p:cNvPr id="134" name="PlaceHolder 11"/>
          <p:cNvSpPr>
            <a:spLocks noGrp="1"/>
          </p:cNvSpPr>
          <p:nvPr>
            <p:ph type="ftr"/>
          </p:nvPr>
        </p:nvSpPr>
        <p:spPr>
          <a:xfrm>
            <a:off x="3124080" y="6248520"/>
            <a:ext cx="2895120" cy="45684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135" name="PlaceHolder 12"/>
          <p:cNvSpPr>
            <a:spLocks noGrp="1"/>
          </p:cNvSpPr>
          <p:nvPr>
            <p:ph type="sldNum"/>
          </p:nvPr>
        </p:nvSpPr>
        <p:spPr>
          <a:xfrm>
            <a:off x="6553080" y="6248520"/>
            <a:ext cx="2133360" cy="456840"/>
          </a:xfrm>
          <a:prstGeom prst="rect">
            <a:avLst/>
          </a:prstGeom>
        </p:spPr>
        <p:txBody>
          <a:bodyPr/>
          <a:p>
            <a:pPr algn="r">
              <a:lnSpc>
                <a:spcPct val="100000"/>
              </a:lnSpc>
            </a:pPr>
            <a:fld id="{4274AAAD-10F9-4622-8840-956CC0143C76}" type="slidenum">
              <a:rPr lang="en-US" sz="1000">
                <a:solidFill>
                  <a:srgbClr val="000000"/>
                </a:solidFill>
                <a:latin typeface="Arial"/>
              </a:rPr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image" Target="../media/image10.png"/><Relationship Id="rId3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4.jpeg"/><Relationship Id="rId2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chart" Target="../charts/chart1.xml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chart" Target="../charts/chart2.xml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chart" Target="../charts/chart3.xml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chart" Target="../charts/chart4.xml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chart" Target="../charts/chart5.xml"/><Relationship Id="rId2" Type="http://schemas.openxmlformats.org/officeDocument/2006/relationships/slideLayout" Target="../slideLayouts/slideLayout2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chart" Target="../charts/chart6.xml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TextShape 1"/>
          <p:cNvSpPr txBox="1"/>
          <p:nvPr/>
        </p:nvSpPr>
        <p:spPr>
          <a:xfrm>
            <a:off x="838080" y="21412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0070c0"/>
                </a:solidFill>
                <a:latin typeface="Calibri"/>
              </a:rPr>
              <a:t>Stepen spremnosti sistema daljinskog grejanja  </a:t>
            </a:r>
            <a:r>
              <a:rPr lang="en-US" sz="4400">
                <a:solidFill>
                  <a:srgbClr val="0070c0"/>
                </a:solidFill>
                <a:latin typeface="Calibri"/>
              </a:rPr>
              <a:t>
</a:t>
            </a:r>
            <a:r>
              <a:rPr lang="en-US" sz="4400">
                <a:solidFill>
                  <a:srgbClr val="0070c0"/>
                </a:solidFill>
                <a:latin typeface="Calibri"/>
              </a:rPr>
              <a:t>2017/2018</a:t>
            </a:r>
            <a:endParaRPr/>
          </a:p>
        </p:txBody>
      </p:sp>
      <p:sp>
        <p:nvSpPr>
          <p:cNvPr id="176" name="TextShape 2"/>
          <p:cNvSpPr txBox="1"/>
          <p:nvPr/>
        </p:nvSpPr>
        <p:spPr>
          <a:xfrm>
            <a:off x="2133720" y="4267080"/>
            <a:ext cx="5638320" cy="137124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lang="en-US" sz="3200">
                <a:solidFill>
                  <a:srgbClr val="8b8b8b"/>
                </a:solidFill>
                <a:latin typeface="Calibri"/>
              </a:rPr>
              <a:t>Dejan Stojanović dipl.maš.inž.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3200">
                <a:solidFill>
                  <a:srgbClr val="8b8b8b"/>
                </a:solidFill>
                <a:latin typeface="Calibri"/>
              </a:rPr>
              <a:t>Beograd, 23.10.2017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3200">
                <a:solidFill>
                  <a:srgbClr val="8b8b8b"/>
                </a:solidFill>
                <a:latin typeface="Calibri"/>
              </a:rPr>
              <a:t>. </a:t>
            </a:r>
            <a:endParaRPr/>
          </a:p>
        </p:txBody>
      </p:sp>
      <p:pic>
        <p:nvPicPr>
          <p:cNvPr descr="" id="177" name="Picture 3"/>
          <p:cNvPicPr/>
          <p:nvPr/>
        </p:nvPicPr>
        <p:blipFill>
          <a:blip r:embed="rId1"/>
          <a:stretch>
            <a:fillRect/>
          </a:stretch>
        </p:blipFill>
        <p:spPr>
          <a:xfrm>
            <a:off x="685800" y="5638680"/>
            <a:ext cx="1083600" cy="664200"/>
          </a:xfrm>
          <a:prstGeom prst="rect">
            <a:avLst/>
          </a:prstGeom>
        </p:spPr>
      </p:pic>
      <p:pic>
        <p:nvPicPr>
          <p:cNvPr descr="" id="178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6477120" y="5638680"/>
            <a:ext cx="1438560" cy="792360"/>
          </a:xfrm>
          <a:prstGeom prst="rect">
            <a:avLst/>
          </a:prstGeom>
        </p:spPr>
      </p:pic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CustomShape 1"/>
          <p:cNvSpPr/>
          <p:nvPr/>
        </p:nvSpPr>
        <p:spPr>
          <a:xfrm>
            <a:off x="457200" y="1711080"/>
            <a:ext cx="8229240" cy="1171440"/>
          </a:xfrm>
          <a:prstGeom prst="rect">
            <a:avLst/>
          </a:prstGeom>
          <a:solidFill>
            <a:srgbClr val="c5d9ed"/>
          </a:solidFill>
          <a:ln w="25560">
            <a:solidFill>
              <a:srgbClr val="f3f6ff"/>
            </a:solidFill>
            <a:round/>
          </a:ln>
        </p:spPr>
        <p:txBody>
          <a:bodyPr bIns="113760" lIns="638640" rIns="638640" tIns="124920"/>
          <a:p>
            <a:pPr lvl="1">
              <a:lnSpc>
                <a:spcPct val="90000"/>
              </a:lnSpc>
              <a:buSzPct val="25000"/>
              <a:buFont typeface="StarSymbol"/>
              <a:buChar char=""/>
            </a:pPr>
            <a:r>
              <a:rPr lang="en-US" sz="1600">
                <a:solidFill>
                  <a:srgbClr val="000000"/>
                </a:solidFill>
                <a:latin typeface="Calibri"/>
              </a:rPr>
              <a:t>Zakonodavni okvir</a:t>
            </a:r>
            <a:endParaRPr/>
          </a:p>
          <a:p>
            <a:pPr lvl="1">
              <a:lnSpc>
                <a:spcPct val="90000"/>
              </a:lnSpc>
              <a:buSzPct val="25000"/>
              <a:buFont typeface="StarSymbol"/>
              <a:buChar char=""/>
            </a:pPr>
            <a:r>
              <a:rPr lang="en-US" sz="1600">
                <a:solidFill>
                  <a:srgbClr val="000000"/>
                </a:solidFill>
                <a:latin typeface="Calibri"/>
              </a:rPr>
              <a:t>Regulatorni ciljevi i smernice</a:t>
            </a:r>
            <a:endParaRPr/>
          </a:p>
          <a:p>
            <a:pPr lvl="1">
              <a:lnSpc>
                <a:spcPct val="90000"/>
              </a:lnSpc>
              <a:buSzPct val="25000"/>
              <a:buFont typeface="StarSymbol"/>
              <a:buChar char=""/>
            </a:pPr>
            <a:r>
              <a:rPr lang="en-US" sz="1600">
                <a:solidFill>
                  <a:srgbClr val="000000"/>
                </a:solidFill>
                <a:latin typeface="Calibri"/>
              </a:rPr>
              <a:t>Ekološke takse</a:t>
            </a:r>
            <a:endParaRPr/>
          </a:p>
          <a:p>
            <a:pPr>
              <a:lnSpc>
                <a:spcPct val="90000"/>
              </a:lnSpc>
            </a:pPr>
            <a:endParaRPr/>
          </a:p>
        </p:txBody>
      </p:sp>
      <p:sp>
        <p:nvSpPr>
          <p:cNvPr id="199" name="CustomShape 2"/>
          <p:cNvSpPr/>
          <p:nvPr/>
        </p:nvSpPr>
        <p:spPr>
          <a:xfrm>
            <a:off x="473760" y="1627920"/>
            <a:ext cx="1645560" cy="176760"/>
          </a:xfrm>
          <a:prstGeom prst="roundRect">
            <a:avLst>
              <a:gd fmla="val 16667" name="adj"/>
            </a:avLst>
          </a:prstGeom>
          <a:solidFill>
            <a:srgbClr val="f3f6ff"/>
          </a:solidFill>
          <a:ln w="38160">
            <a:solidFill>
              <a:srgbClr val="c5d9ed"/>
            </a:solidFill>
            <a:round/>
          </a:ln>
        </p:spPr>
        <p:txBody>
          <a:bodyPr anchor="ctr" bIns="0" lIns="226440" rIns="217800" tIns="8640"/>
          <a:p>
            <a:pPr>
              <a:lnSpc>
                <a:spcPct val="90000"/>
              </a:lnSpc>
            </a:pPr>
            <a:r>
              <a:rPr b="1" lang="en-US" sz="1400">
                <a:solidFill>
                  <a:srgbClr val="ff0000"/>
                </a:solidFill>
                <a:latin typeface="Calibri"/>
              </a:rPr>
              <a:t>Energetska politika</a:t>
            </a:r>
            <a:endParaRPr/>
          </a:p>
        </p:txBody>
      </p:sp>
      <p:sp>
        <p:nvSpPr>
          <p:cNvPr id="200" name="CustomShape 3"/>
          <p:cNvSpPr/>
          <p:nvPr/>
        </p:nvSpPr>
        <p:spPr>
          <a:xfrm>
            <a:off x="457200" y="3003840"/>
            <a:ext cx="8229240" cy="736920"/>
          </a:xfrm>
          <a:prstGeom prst="rect">
            <a:avLst/>
          </a:prstGeom>
          <a:solidFill>
            <a:srgbClr val="c5d9ed"/>
          </a:solidFill>
          <a:ln w="25560">
            <a:solidFill>
              <a:srgbClr val="f3f6ff"/>
            </a:solidFill>
            <a:round/>
          </a:ln>
        </p:spPr>
        <p:txBody>
          <a:bodyPr bIns="113760" lIns="638640" rIns="638640" tIns="124920"/>
          <a:p>
            <a:pPr lvl="1">
              <a:lnSpc>
                <a:spcPct val="90000"/>
              </a:lnSpc>
              <a:buSzPct val="25000"/>
              <a:buFont typeface="StarSymbol"/>
              <a:buChar char=""/>
            </a:pPr>
            <a:r>
              <a:rPr lang="en-US" sz="1600">
                <a:solidFill>
                  <a:srgbClr val="000000"/>
                </a:solidFill>
                <a:latin typeface="Calibri"/>
              </a:rPr>
              <a:t>Strategija cena i ciljevi Osnivača</a:t>
            </a:r>
            <a:endParaRPr/>
          </a:p>
          <a:p>
            <a:pPr lvl="1">
              <a:lnSpc>
                <a:spcPct val="90000"/>
              </a:lnSpc>
              <a:buSzPct val="25000"/>
              <a:buFont typeface="StarSymbol"/>
              <a:buChar char=""/>
            </a:pPr>
            <a:r>
              <a:rPr lang="en-US" sz="1600">
                <a:solidFill>
                  <a:srgbClr val="000000"/>
                </a:solidFill>
                <a:latin typeface="Calibri"/>
              </a:rPr>
              <a:t>Investicioni planovi i načini finansiranja</a:t>
            </a:r>
            <a:endParaRPr/>
          </a:p>
        </p:txBody>
      </p:sp>
      <p:sp>
        <p:nvSpPr>
          <p:cNvPr id="201" name="CustomShape 4"/>
          <p:cNvSpPr/>
          <p:nvPr/>
        </p:nvSpPr>
        <p:spPr>
          <a:xfrm>
            <a:off x="465120" y="2859480"/>
            <a:ext cx="1728000" cy="176760"/>
          </a:xfrm>
          <a:prstGeom prst="roundRect">
            <a:avLst>
              <a:gd fmla="val 16667" name="adj"/>
            </a:avLst>
          </a:prstGeom>
          <a:solidFill>
            <a:srgbClr val="f3f6ff"/>
          </a:solidFill>
          <a:ln w="38160">
            <a:solidFill>
              <a:srgbClr val="c5d9ed"/>
            </a:solidFill>
            <a:round/>
          </a:ln>
        </p:spPr>
        <p:txBody>
          <a:bodyPr anchor="ctr" bIns="0" lIns="226440" rIns="217800" tIns="8640"/>
          <a:p>
            <a:pPr>
              <a:lnSpc>
                <a:spcPct val="90000"/>
              </a:lnSpc>
            </a:pPr>
            <a:r>
              <a:rPr b="1" lang="en-US" sz="1400">
                <a:solidFill>
                  <a:srgbClr val="ff0000"/>
                </a:solidFill>
                <a:latin typeface="Calibri"/>
              </a:rPr>
              <a:t>Strategija osnivača</a:t>
            </a:r>
            <a:endParaRPr/>
          </a:p>
        </p:txBody>
      </p:sp>
      <p:sp>
        <p:nvSpPr>
          <p:cNvPr id="202" name="CustomShape 5"/>
          <p:cNvSpPr/>
          <p:nvPr/>
        </p:nvSpPr>
        <p:spPr>
          <a:xfrm>
            <a:off x="457200" y="3889800"/>
            <a:ext cx="8229240" cy="982440"/>
          </a:xfrm>
          <a:prstGeom prst="rect">
            <a:avLst/>
          </a:prstGeom>
          <a:solidFill>
            <a:srgbClr val="c5d9ed"/>
          </a:solidFill>
          <a:ln w="25560">
            <a:solidFill>
              <a:srgbClr val="f3f6ff"/>
            </a:solidFill>
            <a:round/>
          </a:ln>
        </p:spPr>
        <p:txBody>
          <a:bodyPr bIns="113760" lIns="638640" rIns="638640" tIns="124920"/>
          <a:p>
            <a:pPr lvl="1">
              <a:lnSpc>
                <a:spcPct val="90000"/>
              </a:lnSpc>
              <a:buSzPct val="25000"/>
              <a:buFont typeface="StarSymbol"/>
              <a:buChar char=""/>
            </a:pPr>
            <a:r>
              <a:rPr lang="en-US" sz="1600">
                <a:solidFill>
                  <a:srgbClr val="000000"/>
                </a:solidFill>
                <a:latin typeface="Calibri"/>
              </a:rPr>
              <a:t>Miks energenata</a:t>
            </a:r>
            <a:endParaRPr/>
          </a:p>
          <a:p>
            <a:pPr lvl="1">
              <a:lnSpc>
                <a:spcPct val="90000"/>
              </a:lnSpc>
              <a:buSzPct val="25000"/>
              <a:buFont typeface="StarSymbol"/>
              <a:buChar char=""/>
            </a:pPr>
            <a:r>
              <a:rPr lang="en-US" sz="1600">
                <a:solidFill>
                  <a:srgbClr val="000000"/>
                </a:solidFill>
                <a:latin typeface="Calibri"/>
              </a:rPr>
              <a:t>Definisanje tehnički prihvatljivog koncepta (CHP/Toplota)</a:t>
            </a:r>
            <a:endParaRPr/>
          </a:p>
          <a:p>
            <a:pPr lvl="1">
              <a:lnSpc>
                <a:spcPct val="90000"/>
              </a:lnSpc>
              <a:buSzPct val="25000"/>
              <a:buFont typeface="StarSymbol"/>
              <a:buChar char=""/>
            </a:pPr>
            <a:r>
              <a:rPr lang="en-US" sz="1600">
                <a:solidFill>
                  <a:srgbClr val="000000"/>
                </a:solidFill>
                <a:latin typeface="Calibri"/>
              </a:rPr>
              <a:t>Smanjenje varijabilnih i fiksnih troškova</a:t>
            </a:r>
            <a:endParaRPr/>
          </a:p>
        </p:txBody>
      </p:sp>
      <p:sp>
        <p:nvSpPr>
          <p:cNvPr id="203" name="CustomShape 6"/>
          <p:cNvSpPr/>
          <p:nvPr/>
        </p:nvSpPr>
        <p:spPr>
          <a:xfrm>
            <a:off x="465120" y="3727800"/>
            <a:ext cx="1901880" cy="204840"/>
          </a:xfrm>
          <a:prstGeom prst="roundRect">
            <a:avLst>
              <a:gd fmla="val 16667" name="adj"/>
            </a:avLst>
          </a:prstGeom>
          <a:solidFill>
            <a:srgbClr val="f3f6ff"/>
          </a:solidFill>
          <a:ln w="38160">
            <a:solidFill>
              <a:srgbClr val="c5d9ed"/>
            </a:solidFill>
            <a:round/>
          </a:ln>
        </p:spPr>
        <p:txBody>
          <a:bodyPr anchor="ctr" bIns="0" lIns="227880" rIns="217800" tIns="10080"/>
          <a:p>
            <a:pPr>
              <a:lnSpc>
                <a:spcPct val="90000"/>
              </a:lnSpc>
            </a:pPr>
            <a:r>
              <a:rPr b="1" lang="en-US" sz="1400">
                <a:solidFill>
                  <a:srgbClr val="ff0000"/>
                </a:solidFill>
                <a:latin typeface="Calibri"/>
              </a:rPr>
              <a:t>Energenti i efikasnost</a:t>
            </a:r>
            <a:endParaRPr/>
          </a:p>
        </p:txBody>
      </p:sp>
      <p:sp>
        <p:nvSpPr>
          <p:cNvPr id="204" name="CustomShape 7"/>
          <p:cNvSpPr/>
          <p:nvPr/>
        </p:nvSpPr>
        <p:spPr>
          <a:xfrm>
            <a:off x="457200" y="4993560"/>
            <a:ext cx="8229240" cy="1114920"/>
          </a:xfrm>
          <a:prstGeom prst="rect">
            <a:avLst/>
          </a:prstGeom>
          <a:solidFill>
            <a:srgbClr val="c5d9ed"/>
          </a:solidFill>
          <a:ln w="25560">
            <a:solidFill>
              <a:srgbClr val="f3f6ff"/>
            </a:solidFill>
            <a:round/>
          </a:ln>
        </p:spPr>
        <p:txBody>
          <a:bodyPr bIns="113760" lIns="638640" rIns="638640" tIns="124920"/>
          <a:p>
            <a:pPr lvl="1">
              <a:lnSpc>
                <a:spcPct val="90000"/>
              </a:lnSpc>
              <a:buSzPct val="25000"/>
              <a:buFont typeface="StarSymbol"/>
              <a:buChar char=""/>
            </a:pPr>
            <a:r>
              <a:rPr lang="en-US" sz="1600">
                <a:solidFill>
                  <a:srgbClr val="000000"/>
                </a:solidFill>
                <a:latin typeface="Calibri"/>
              </a:rPr>
              <a:t>Edukacija novih kupaca za korišćenje alternativnih načina grejanja prednosti/mane (biomasa, toplotne pumpe, otpadna ulja, otpadna toplota...)</a:t>
            </a:r>
            <a:endParaRPr/>
          </a:p>
          <a:p>
            <a:pPr lvl="1">
              <a:lnSpc>
                <a:spcPct val="90000"/>
              </a:lnSpc>
              <a:buSzPct val="25000"/>
              <a:buFont typeface="StarSymbol"/>
              <a:buChar char=""/>
            </a:pPr>
            <a:r>
              <a:rPr lang="en-US" sz="1600">
                <a:solidFill>
                  <a:srgbClr val="000000"/>
                </a:solidFill>
                <a:latin typeface="Calibri"/>
              </a:rPr>
              <a:t>Isključenje sa sistema </a:t>
            </a:r>
            <a:endParaRPr/>
          </a:p>
          <a:p>
            <a:pPr>
              <a:lnSpc>
                <a:spcPct val="90000"/>
              </a:lnSpc>
            </a:pPr>
            <a:endParaRPr/>
          </a:p>
        </p:txBody>
      </p:sp>
      <p:sp>
        <p:nvSpPr>
          <p:cNvPr id="205" name="CustomShape 8"/>
          <p:cNvSpPr/>
          <p:nvPr/>
        </p:nvSpPr>
        <p:spPr>
          <a:xfrm>
            <a:off x="539640" y="4865040"/>
            <a:ext cx="1666080" cy="176760"/>
          </a:xfrm>
          <a:prstGeom prst="roundRect">
            <a:avLst>
              <a:gd fmla="val 16667" name="adj"/>
            </a:avLst>
          </a:prstGeom>
          <a:solidFill>
            <a:srgbClr val="f3f6ff"/>
          </a:solidFill>
          <a:ln w="38160">
            <a:solidFill>
              <a:srgbClr val="c5d9ed"/>
            </a:solidFill>
            <a:round/>
          </a:ln>
        </p:spPr>
        <p:txBody>
          <a:bodyPr anchor="ctr" bIns="0" lIns="226440" rIns="217800" tIns="8640"/>
          <a:p>
            <a:pPr>
              <a:lnSpc>
                <a:spcPct val="90000"/>
              </a:lnSpc>
            </a:pPr>
            <a:r>
              <a:rPr b="1" lang="en-US" sz="1400">
                <a:solidFill>
                  <a:srgbClr val="ff0000"/>
                </a:solidFill>
                <a:latin typeface="Calibri"/>
              </a:rPr>
              <a:t>Konkurencija</a:t>
            </a:r>
            <a:endParaRPr/>
          </a:p>
        </p:txBody>
      </p:sp>
      <p:sp>
        <p:nvSpPr>
          <p:cNvPr id="206" name="TextShape 9"/>
          <p:cNvSpPr txBox="1"/>
          <p:nvPr/>
        </p:nvSpPr>
        <p:spPr>
          <a:xfrm>
            <a:off x="457200" y="277920"/>
            <a:ext cx="8229240" cy="1139400"/>
          </a:xfrm>
          <a:prstGeom prst="rect">
            <a:avLst/>
          </a:prstGeom>
        </p:spPr>
        <p:txBody>
          <a:bodyPr anchor="ctr" anchorCtr="1"/>
          <a:p>
            <a:pPr algn="ctr">
              <a:lnSpc>
                <a:spcPct val="100000"/>
              </a:lnSpc>
            </a:pPr>
            <a:r>
              <a:rPr lang="en-US" sz="3200">
                <a:solidFill>
                  <a:srgbClr val="0070c0"/>
                </a:solidFill>
                <a:latin typeface="Calibri"/>
              </a:rPr>
              <a:t>Strategija razvoja </a:t>
            </a:r>
            <a:endParaRPr/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3200">
                <a:solidFill>
                  <a:srgbClr val="0070c0"/>
                </a:solidFill>
                <a:latin typeface="Calibri"/>
              </a:rPr>
              <a:t>Primena mera energetske efikasnosti  i merenje isporučene toplotne energije</a:t>
            </a:r>
            <a:endParaRPr/>
          </a:p>
        </p:txBody>
      </p:sp>
      <p:pic>
        <p:nvPicPr>
          <p:cNvPr descr="" id="208" name="Content Placeholder 3"/>
          <p:cNvPicPr/>
          <p:nvPr/>
        </p:nvPicPr>
        <p:blipFill>
          <a:blip r:embed="rId1"/>
          <a:stretch>
            <a:fillRect/>
          </a:stretch>
        </p:blipFill>
        <p:spPr>
          <a:xfrm>
            <a:off x="1127160" y="1600200"/>
            <a:ext cx="7482960" cy="4915800"/>
          </a:xfrm>
          <a:prstGeom prst="rect">
            <a:avLst/>
          </a:prstGeom>
        </p:spPr>
      </p:pic>
      <p:sp>
        <p:nvSpPr>
          <p:cNvPr id="209" name="CustomShape 2"/>
          <p:cNvSpPr/>
          <p:nvPr/>
        </p:nvSpPr>
        <p:spPr>
          <a:xfrm>
            <a:off x="7212960" y="5833800"/>
            <a:ext cx="1447560" cy="837720"/>
          </a:xfrm>
          <a:prstGeom prst="ellipse">
            <a:avLst/>
          </a:prstGeom>
          <a:noFill/>
          <a:ln w="25560">
            <a:solidFill>
              <a:srgbClr val="3a5f8b"/>
            </a:solidFill>
            <a:round/>
          </a:ln>
        </p:spPr>
      </p:sp>
      <p:sp>
        <p:nvSpPr>
          <p:cNvPr id="210" name="CustomShape 3"/>
          <p:cNvSpPr/>
          <p:nvPr/>
        </p:nvSpPr>
        <p:spPr>
          <a:xfrm>
            <a:off x="7848720" y="5105520"/>
            <a:ext cx="1066320" cy="609120"/>
          </a:xfrm>
          <a:prstGeom prst="ellipse">
            <a:avLst/>
          </a:prstGeom>
          <a:noFill/>
          <a:ln w="25560">
            <a:solidFill>
              <a:srgbClr val="3a5f8b"/>
            </a:solidFill>
            <a:round/>
          </a:ln>
        </p:spPr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TextShape 1"/>
          <p:cNvSpPr txBox="1"/>
          <p:nvPr/>
        </p:nvSpPr>
        <p:spPr>
          <a:xfrm>
            <a:off x="457200" y="380880"/>
            <a:ext cx="8229240" cy="10364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3200">
                <a:solidFill>
                  <a:srgbClr val="0070c0"/>
                </a:solidFill>
                <a:latin typeface="Calibri"/>
              </a:rPr>
              <a:t>Sistemi daljinskog grejanja i izazovi tržišta </a:t>
            </a:r>
            <a:endParaRPr/>
          </a:p>
        </p:txBody>
      </p:sp>
      <p:sp>
        <p:nvSpPr>
          <p:cNvPr id="212" name="CustomShape 2"/>
          <p:cNvSpPr/>
          <p:nvPr/>
        </p:nvSpPr>
        <p:spPr>
          <a:xfrm>
            <a:off x="3200400" y="3371040"/>
            <a:ext cx="1676160" cy="1218960"/>
          </a:xfrm>
          <a:prstGeom prst="ellipse">
            <a:avLst/>
          </a:prstGeom>
          <a:solidFill>
            <a:srgbClr val="ffffff"/>
          </a:solidFill>
          <a:ln w="25560">
            <a:solidFill>
              <a:srgbClr val="3a5f8b"/>
            </a:solidFill>
            <a:round/>
          </a:ln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Daljinski sistem grejanja</a:t>
            </a:r>
            <a:r>
              <a:rPr lang="en-US">
                <a:solidFill>
                  <a:srgbClr val="ffffff"/>
                </a:solidFill>
                <a:latin typeface="Calibri"/>
              </a:rPr>
              <a:t> </a:t>
            </a:r>
            <a:endParaRPr/>
          </a:p>
        </p:txBody>
      </p:sp>
      <p:sp>
        <p:nvSpPr>
          <p:cNvPr id="213" name="CustomShape 3"/>
          <p:cNvSpPr/>
          <p:nvPr/>
        </p:nvSpPr>
        <p:spPr>
          <a:xfrm>
            <a:off x="1219320" y="3124080"/>
            <a:ext cx="1752120" cy="837720"/>
          </a:xfrm>
          <a:prstGeom prst="ellipse">
            <a:avLst/>
          </a:prstGeom>
          <a:solidFill>
            <a:srgbClr val="00b0f0"/>
          </a:solidFill>
          <a:ln w="25560">
            <a:solidFill>
              <a:srgbClr val="3a5f8b"/>
            </a:solidFill>
            <a:round/>
          </a:ln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lang="en-US" sz="1400">
                <a:solidFill>
                  <a:srgbClr val="000000"/>
                </a:solidFill>
                <a:latin typeface="Calibri"/>
              </a:rPr>
              <a:t>Konkurencija u snabdevanju energentima</a:t>
            </a:r>
            <a:endParaRPr/>
          </a:p>
        </p:txBody>
      </p:sp>
      <p:sp>
        <p:nvSpPr>
          <p:cNvPr id="214" name="CustomShape 4"/>
          <p:cNvSpPr/>
          <p:nvPr/>
        </p:nvSpPr>
        <p:spPr>
          <a:xfrm>
            <a:off x="1752480" y="4903920"/>
            <a:ext cx="2133360" cy="914040"/>
          </a:xfrm>
          <a:prstGeom prst="ellipse">
            <a:avLst/>
          </a:prstGeom>
          <a:solidFill>
            <a:srgbClr val="00b050"/>
          </a:solidFill>
          <a:ln w="25560">
            <a:solidFill>
              <a:srgbClr val="3a5f8b"/>
            </a:solidFill>
            <a:round/>
          </a:ln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lang="en-US" sz="1400">
                <a:solidFill>
                  <a:srgbClr val="000000"/>
                </a:solidFill>
                <a:latin typeface="Calibri"/>
              </a:rPr>
              <a:t>Toplotna energija iz alternativnih goriva i ee</a:t>
            </a:r>
            <a:endParaRPr/>
          </a:p>
        </p:txBody>
      </p:sp>
      <p:sp>
        <p:nvSpPr>
          <p:cNvPr id="215" name="CustomShape 5"/>
          <p:cNvSpPr/>
          <p:nvPr/>
        </p:nvSpPr>
        <p:spPr>
          <a:xfrm>
            <a:off x="2819520" y="2158920"/>
            <a:ext cx="2778120" cy="937440"/>
          </a:xfrm>
          <a:prstGeom prst="ellipse">
            <a:avLst/>
          </a:prstGeom>
          <a:solidFill>
            <a:srgbClr val="c3d69b"/>
          </a:solidFill>
          <a:ln w="25560">
            <a:solidFill>
              <a:srgbClr val="3a5f8b"/>
            </a:solidFill>
            <a:round/>
          </a:ln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lang="en-US" sz="1400">
                <a:solidFill>
                  <a:srgbClr val="000000"/>
                </a:solidFill>
                <a:latin typeface="Calibri"/>
              </a:rPr>
              <a:t>Liberalizacija tržišta, prirodnog gasa, nafte i  električne energije</a:t>
            </a:r>
            <a:endParaRPr/>
          </a:p>
        </p:txBody>
      </p:sp>
      <p:sp>
        <p:nvSpPr>
          <p:cNvPr id="216" name="CustomShape 6"/>
          <p:cNvSpPr/>
          <p:nvPr/>
        </p:nvSpPr>
        <p:spPr>
          <a:xfrm>
            <a:off x="5638680" y="2819520"/>
            <a:ext cx="1828440" cy="761760"/>
          </a:xfrm>
          <a:prstGeom prst="ellipse">
            <a:avLst/>
          </a:prstGeom>
          <a:solidFill>
            <a:srgbClr val="ffffff"/>
          </a:solidFill>
          <a:ln w="25560">
            <a:solidFill>
              <a:srgbClr val="3a5f8b"/>
            </a:solidFill>
            <a:round/>
          </a:ln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CO2 ??</a:t>
            </a:r>
            <a:endParaRPr/>
          </a:p>
        </p:txBody>
      </p:sp>
      <p:sp>
        <p:nvSpPr>
          <p:cNvPr id="217" name="CustomShape 7"/>
          <p:cNvSpPr/>
          <p:nvPr/>
        </p:nvSpPr>
        <p:spPr>
          <a:xfrm>
            <a:off x="5791320" y="3962520"/>
            <a:ext cx="2285640" cy="837720"/>
          </a:xfrm>
          <a:prstGeom prst="ellipse">
            <a:avLst/>
          </a:prstGeom>
          <a:solidFill>
            <a:srgbClr val="fac090"/>
          </a:solidFill>
          <a:ln w="25560">
            <a:solidFill>
              <a:srgbClr val="3a5f8b"/>
            </a:solidFill>
            <a:round/>
          </a:ln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Kupci toplotne energije</a:t>
            </a:r>
            <a:endParaRPr/>
          </a:p>
        </p:txBody>
      </p:sp>
      <p:sp>
        <p:nvSpPr>
          <p:cNvPr id="218" name="CustomShape 8"/>
          <p:cNvSpPr/>
          <p:nvPr/>
        </p:nvSpPr>
        <p:spPr>
          <a:xfrm>
            <a:off x="5334120" y="5105520"/>
            <a:ext cx="2590560" cy="990360"/>
          </a:xfrm>
          <a:prstGeom prst="ellipse">
            <a:avLst/>
          </a:prstGeom>
          <a:solidFill>
            <a:srgbClr val="e46c0a"/>
          </a:solidFill>
          <a:ln w="25560">
            <a:solidFill>
              <a:srgbClr val="3a5f8b"/>
            </a:solidFill>
            <a:round/>
          </a:ln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lang="en-US" sz="1400">
                <a:solidFill>
                  <a:srgbClr val="000000"/>
                </a:solidFill>
                <a:latin typeface="Calibri"/>
              </a:rPr>
              <a:t>Pritisak konkurencije  </a:t>
            </a:r>
            <a:endParaRPr/>
          </a:p>
        </p:txBody>
      </p:sp>
      <p:sp>
        <p:nvSpPr>
          <p:cNvPr id="219" name="CustomShape 9"/>
          <p:cNvSpPr/>
          <p:nvPr/>
        </p:nvSpPr>
        <p:spPr>
          <a:xfrm>
            <a:off x="2971800" y="3581280"/>
            <a:ext cx="228240" cy="38052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</p:sp>
      <p:sp>
        <p:nvSpPr>
          <p:cNvPr id="220" name="CustomShape 10"/>
          <p:cNvSpPr/>
          <p:nvPr/>
        </p:nvSpPr>
        <p:spPr>
          <a:xfrm>
            <a:off x="3962520" y="3096720"/>
            <a:ext cx="151920" cy="228240"/>
          </a:xfrm>
          <a:prstGeom prst="rect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</p:sp>
      <p:sp>
        <p:nvSpPr>
          <p:cNvPr id="221" name="CustomShape 11"/>
          <p:cNvSpPr/>
          <p:nvPr/>
        </p:nvSpPr>
        <p:spPr>
          <a:xfrm rot="759600">
            <a:off x="4895640" y="4158000"/>
            <a:ext cx="917640" cy="27252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</p:sp>
      <p:sp>
        <p:nvSpPr>
          <p:cNvPr id="222" name="CustomShape 12"/>
          <p:cNvSpPr/>
          <p:nvPr/>
        </p:nvSpPr>
        <p:spPr>
          <a:xfrm rot="20611200">
            <a:off x="4647960" y="3272040"/>
            <a:ext cx="914040" cy="38052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</p:sp>
      <p:sp>
        <p:nvSpPr>
          <p:cNvPr id="223" name="CustomShape 13"/>
          <p:cNvSpPr/>
          <p:nvPr/>
        </p:nvSpPr>
        <p:spPr>
          <a:xfrm>
            <a:off x="6699600" y="4800600"/>
            <a:ext cx="151920" cy="289440"/>
          </a:xfrm>
          <a:prstGeom prst="rect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</p:sp>
      <p:sp>
        <p:nvSpPr>
          <p:cNvPr id="224" name="CustomShape 14"/>
          <p:cNvSpPr/>
          <p:nvPr/>
        </p:nvSpPr>
        <p:spPr>
          <a:xfrm rot="2372400">
            <a:off x="3147840" y="4377240"/>
            <a:ext cx="282240" cy="492480"/>
          </a:xfrm>
          <a:prstGeom prst="rect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</a:ln>
        </p:spPr>
      </p:sp>
      <p:sp>
        <p:nvSpPr>
          <p:cNvPr id="225" name="TextShape 15"/>
          <p:cNvSpPr txBox="1"/>
          <p:nvPr/>
        </p:nvSpPr>
        <p:spPr>
          <a:xfrm>
            <a:off x="419040" y="156996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r>
              <a:rPr lang="en-US" sz="3200">
                <a:solidFill>
                  <a:srgbClr val="000000"/>
                </a:solidFill>
                <a:latin typeface="Calibri"/>
              </a:rPr>
              <a:t>      </a:t>
            </a:r>
            <a:endParaRPr/>
          </a:p>
        </p:txBody>
      </p:sp>
      <p:sp>
        <p:nvSpPr>
          <p:cNvPr id="226" name="CustomShape 16"/>
          <p:cNvSpPr/>
          <p:nvPr/>
        </p:nvSpPr>
        <p:spPr>
          <a:xfrm>
            <a:off x="5105520" y="3462480"/>
            <a:ext cx="1142640" cy="728280"/>
          </a:xfrm>
          <a:prstGeom prst="wedgeEllipseCallout">
            <a:avLst>
              <a:gd fmla="val -20833" name="adj1"/>
              <a:gd fmla="val 62500" name="adj2"/>
            </a:avLst>
          </a:prstGeom>
          <a:solidFill>
            <a:srgbClr val="d99694"/>
          </a:solidFill>
          <a:ln w="25560">
            <a:solidFill>
              <a:srgbClr val="3a5f8b"/>
            </a:solidFill>
            <a:round/>
          </a:ln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lang="en-US" sz="1100">
                <a:solidFill>
                  <a:srgbClr val="000000"/>
                </a:solidFill>
                <a:latin typeface="Calibri"/>
              </a:rPr>
              <a:t>Smanjenje cena </a:t>
            </a:r>
            <a:endParaRPr/>
          </a:p>
        </p:txBody>
      </p:sp>
      <p:sp>
        <p:nvSpPr>
          <p:cNvPr id="227" name="CustomShape 17"/>
          <p:cNvSpPr/>
          <p:nvPr/>
        </p:nvSpPr>
        <p:spPr>
          <a:xfrm>
            <a:off x="3886200" y="6629400"/>
            <a:ext cx="1294920" cy="151920"/>
          </a:xfrm>
          <a:prstGeom prst="rect">
            <a:avLst/>
          </a:prstGeom>
          <a:noFill/>
          <a:ln w="25560">
            <a:solidFill>
              <a:srgbClr val="ffffff"/>
            </a:solidFill>
            <a:round/>
          </a:ln>
        </p:spPr>
      </p:sp>
      <p:pic>
        <p:nvPicPr>
          <p:cNvPr descr="" id="228" name="Picture 3"/>
          <p:cNvPicPr/>
          <p:nvPr/>
        </p:nvPicPr>
        <p:blipFill>
          <a:blip r:embed="rId1"/>
          <a:stretch>
            <a:fillRect/>
          </a:stretch>
        </p:blipFill>
        <p:spPr>
          <a:xfrm>
            <a:off x="6641640" y="1498680"/>
            <a:ext cx="1980720" cy="1320480"/>
          </a:xfrm>
          <a:prstGeom prst="rect">
            <a:avLst/>
          </a:prstGeom>
        </p:spPr>
      </p:pic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3200">
                <a:solidFill>
                  <a:srgbClr val="0070c0"/>
                </a:solidFill>
                <a:latin typeface="Calibri"/>
              </a:rPr>
              <a:t>Osnovni podaci o sistemu daljinskog grejanja </a:t>
            </a:r>
            <a:endParaRPr/>
          </a:p>
        </p:txBody>
      </p:sp>
      <p:sp>
        <p:nvSpPr>
          <p:cNvPr id="180" name="TextShape 2"/>
          <p:cNvSpPr txBox="1"/>
          <p:nvPr/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Calibri"/>
              </a:rPr>
              <a:t>Organizovani u 58 opština i gradova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Calibri"/>
              </a:rPr>
              <a:t>Instalisani toplotni izvori 5826  MWt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Calibri"/>
              </a:rPr>
              <a:t>Dužina distributivnih mreža 2 000 km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Calibri"/>
              </a:rPr>
              <a:t>Broj toplotno predajnih stanica 20 000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Calibri"/>
              </a:rPr>
              <a:t>Cena energenata  cca 300 000 000 €/god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en-US" sz="2000">
                <a:solidFill>
                  <a:srgbClr val="000000"/>
                </a:solidFill>
                <a:latin typeface="Calibri"/>
              </a:rPr>
              <a:t>Snabdevaju toplotnom energijom 25 % domaćinstava u Srbiji</a:t>
            </a:r>
            <a:endParaRPr/>
          </a:p>
        </p:txBody>
      </p:sp>
      <p:pic>
        <p:nvPicPr>
          <p:cNvPr descr="" id="181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5334120" y="1752480"/>
            <a:ext cx="2620440" cy="2042640"/>
          </a:xfrm>
          <a:prstGeom prst="rect">
            <a:avLst/>
          </a:prstGeom>
        </p:spPr>
      </p:pic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3200">
                <a:solidFill>
                  <a:srgbClr val="0070c0"/>
                </a:solidFill>
                <a:latin typeface="Calibri"/>
              </a:rPr>
              <a:t>Sistemi daljinskog grejanja u Srbiji </a:t>
            </a:r>
            <a:endParaRPr/>
          </a:p>
        </p:txBody>
      </p:sp>
      <p:graphicFrame>
        <p:nvGraphicFramePr>
          <p:cNvPr id="183" name="Content Placeholder 3"/>
          <p:cNvGraphicFramePr/>
          <p:nvPr/>
        </p:nvGraphicFramePr>
        <p:xfrm>
          <a:off x="609480" y="1676520"/>
          <a:ext cx="8152920" cy="483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3200">
                <a:solidFill>
                  <a:srgbClr val="0070c0"/>
                </a:solidFill>
                <a:latin typeface="Calibri"/>
              </a:rPr>
              <a:t>Sistemi daljinskog grejanja u Srbiji </a:t>
            </a:r>
            <a:endParaRPr/>
          </a:p>
        </p:txBody>
      </p:sp>
      <p:graphicFrame>
        <p:nvGraphicFramePr>
          <p:cNvPr id="185" name="Content Placeholder 3"/>
          <p:cNvGraphicFramePr/>
          <p:nvPr/>
        </p:nvGraphicFramePr>
        <p:xfrm>
          <a:off x="457200" y="1600200"/>
          <a:ext cx="8229240" cy="4525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3200">
                <a:solidFill>
                  <a:srgbClr val="0070c0"/>
                </a:solidFill>
                <a:latin typeface="Calibri"/>
              </a:rPr>
              <a:t>Sistemi daljinskog grejanja u Vojvodini</a:t>
            </a:r>
            <a:endParaRPr/>
          </a:p>
        </p:txBody>
      </p:sp>
      <p:graphicFrame>
        <p:nvGraphicFramePr>
          <p:cNvPr id="187" name="Content Placeholder 5"/>
          <p:cNvGraphicFramePr/>
          <p:nvPr/>
        </p:nvGraphicFramePr>
        <p:xfrm>
          <a:off x="457200" y="1447920"/>
          <a:ext cx="8229240" cy="4525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TextShape 1"/>
          <p:cNvSpPr txBox="1"/>
          <p:nvPr/>
        </p:nvSpPr>
        <p:spPr>
          <a:xfrm>
            <a:off x="457200" y="274680"/>
            <a:ext cx="8229240" cy="9518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3200">
                <a:solidFill>
                  <a:srgbClr val="0070c0"/>
                </a:solidFill>
                <a:latin typeface="Calibri"/>
              </a:rPr>
              <a:t>Količina energenata</a:t>
            </a:r>
            <a:endParaRPr/>
          </a:p>
        </p:txBody>
      </p:sp>
      <p:graphicFrame>
        <p:nvGraphicFramePr>
          <p:cNvPr id="189" name="Content Placeholder 5"/>
          <p:cNvGraphicFramePr/>
          <p:nvPr/>
        </p:nvGraphicFramePr>
        <p:xfrm>
          <a:off x="457200" y="1600200"/>
          <a:ext cx="8229240" cy="4525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3200">
                <a:solidFill>
                  <a:srgbClr val="0070c0"/>
                </a:solidFill>
                <a:latin typeface="Calibri"/>
              </a:rPr>
              <a:t>Cena prirodnog gasa</a:t>
            </a:r>
            <a:endParaRPr/>
          </a:p>
        </p:txBody>
      </p:sp>
      <p:pic>
        <p:nvPicPr>
          <p:cNvPr descr="" id="191" name="Content Placeholder 4"/>
          <p:cNvPicPr/>
          <p:nvPr/>
        </p:nvPicPr>
        <p:blipFill>
          <a:blip r:embed="rId1"/>
          <a:stretch>
            <a:fillRect/>
          </a:stretch>
        </p:blipFill>
        <p:spPr>
          <a:xfrm>
            <a:off x="1295280" y="2034360"/>
            <a:ext cx="5663160" cy="3160440"/>
          </a:xfrm>
          <a:prstGeom prst="rect">
            <a:avLst/>
          </a:prstGeom>
        </p:spPr>
      </p:pic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TextShape 1"/>
          <p:cNvSpPr txBox="1"/>
          <p:nvPr/>
        </p:nvSpPr>
        <p:spPr>
          <a:xfrm>
            <a:off x="457200" y="277920"/>
            <a:ext cx="8229240" cy="1139400"/>
          </a:xfrm>
          <a:prstGeom prst="rect">
            <a:avLst/>
          </a:prstGeom>
        </p:spPr>
        <p:txBody>
          <a:bodyPr anchor="ctr" anchorCtr="1"/>
          <a:p>
            <a:pPr algn="ctr">
              <a:lnSpc>
                <a:spcPct val="100000"/>
              </a:lnSpc>
            </a:pPr>
            <a:r>
              <a:rPr lang="en-US" sz="3200">
                <a:solidFill>
                  <a:srgbClr val="0070c0"/>
                </a:solidFill>
                <a:latin typeface="Calibri"/>
              </a:rPr>
              <a:t>Cene toplotne energije i prirodnog gasa</a:t>
            </a:r>
            <a:endParaRPr/>
          </a:p>
        </p:txBody>
      </p:sp>
      <p:graphicFrame>
        <p:nvGraphicFramePr>
          <p:cNvPr id="193" name="Content Placeholder 6"/>
          <p:cNvGraphicFramePr/>
          <p:nvPr/>
        </p:nvGraphicFramePr>
        <p:xfrm>
          <a:off x="457200" y="1600200"/>
          <a:ext cx="8229240" cy="453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94" name="CustomShape 2"/>
          <p:cNvSpPr/>
          <p:nvPr/>
        </p:nvSpPr>
        <p:spPr>
          <a:xfrm rot="1544400">
            <a:off x="7740360" y="4725000"/>
            <a:ext cx="359640" cy="647640"/>
          </a:xfrm>
          <a:prstGeom prst="ellipse">
            <a:avLst/>
          </a:prstGeom>
          <a:noFill/>
          <a:ln w="25560">
            <a:solidFill>
              <a:srgbClr val="ff0000"/>
            </a:solidFill>
            <a:round/>
          </a:ln>
        </p:spPr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en-US" sz="3200">
                <a:solidFill>
                  <a:srgbClr val="0070c0"/>
                </a:solidFill>
                <a:latin typeface="Calibri"/>
              </a:rPr>
              <a:t>
</a:t>
            </a:r>
            <a:r>
              <a:rPr lang="en-US" sz="3600">
                <a:solidFill>
                  <a:srgbClr val="0070c0"/>
                </a:solidFill>
                <a:latin typeface="Calibri"/>
              </a:rPr>
              <a:t>Dug sistema daljinskog grejanja za energente cca 12 milijardi rsd</a:t>
            </a:r>
            <a:r>
              <a:rPr lang="en-US" sz="3600">
                <a:solidFill>
                  <a:srgbClr val="0070c0"/>
                </a:solidFill>
                <a:latin typeface="Calibri"/>
              </a:rPr>
              <a:t>
</a:t>
            </a:r>
            <a:r>
              <a:rPr lang="en-US" sz="3200">
                <a:solidFill>
                  <a:srgbClr val="0070c0"/>
                </a:solidFill>
                <a:latin typeface="Calibri"/>
              </a:rPr>
              <a:t>  </a:t>
            </a:r>
            <a:endParaRPr/>
          </a:p>
        </p:txBody>
      </p:sp>
      <p:graphicFrame>
        <p:nvGraphicFramePr>
          <p:cNvPr id="196" name="Content Placeholder 3"/>
          <p:cNvGraphicFramePr/>
          <p:nvPr/>
        </p:nvGraphicFramePr>
        <p:xfrm>
          <a:off x="685800" y="1752480"/>
          <a:ext cx="7162560" cy="3611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97" name="CustomShape 2"/>
          <p:cNvSpPr/>
          <p:nvPr/>
        </p:nvSpPr>
        <p:spPr>
          <a:xfrm>
            <a:off x="2057400" y="5638680"/>
            <a:ext cx="5105160" cy="990360"/>
          </a:xfrm>
          <a:prstGeom prst="rect">
            <a:avLst/>
          </a:prstGeom>
          <a:solidFill>
            <a:srgbClr val="ff0000"/>
          </a:solidFill>
          <a:ln w="25560">
            <a:solidFill>
              <a:srgbClr val="3a5f8b"/>
            </a:solidFill>
            <a:round/>
          </a:ln>
        </p:spPr>
        <p:txBody>
          <a:bodyPr anchor="ctr" bIns="45000" lIns="90000" rIns="90000" tIns="45000"/>
          <a:p>
            <a:pPr algn="ctr">
              <a:lnSpc>
                <a:spcPct val="100000"/>
              </a:lnSpc>
            </a:pPr>
            <a:r>
              <a:rPr lang="en-US">
                <a:solidFill>
                  <a:srgbClr val="ffffff"/>
                </a:solidFill>
                <a:latin typeface="Calibri"/>
              </a:rPr>
              <a:t>Ukupan dug kupaca toplotne energije prema SDG iznosi cca 20 milijardi rsd! </a:t>
            </a:r>
            <a:endParaRPr/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