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  <p:sldMasterId id="2147484038" r:id="rId2"/>
  </p:sldMasterIdLst>
  <p:notesMasterIdLst>
    <p:notesMasterId r:id="rId20"/>
  </p:notesMasterIdLst>
  <p:handoutMasterIdLst>
    <p:handoutMasterId r:id="rId21"/>
  </p:handoutMasterIdLst>
  <p:sldIdLst>
    <p:sldId id="535" r:id="rId3"/>
    <p:sldId id="536" r:id="rId4"/>
    <p:sldId id="537" r:id="rId5"/>
    <p:sldId id="543" r:id="rId6"/>
    <p:sldId id="552" r:id="rId7"/>
    <p:sldId id="579" r:id="rId8"/>
    <p:sldId id="580" r:id="rId9"/>
    <p:sldId id="583" r:id="rId10"/>
    <p:sldId id="584" r:id="rId11"/>
    <p:sldId id="581" r:id="rId12"/>
    <p:sldId id="556" r:id="rId13"/>
    <p:sldId id="531" r:id="rId14"/>
    <p:sldId id="562" r:id="rId15"/>
    <p:sldId id="559" r:id="rId16"/>
    <p:sldId id="563" r:id="rId17"/>
    <p:sldId id="578" r:id="rId18"/>
    <p:sldId id="555" r:id="rId19"/>
  </p:sldIdLst>
  <p:sldSz cx="12192000" cy="6858000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  <p15:guide id="3" pos="11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FF0066"/>
    <a:srgbClr val="107996"/>
    <a:srgbClr val="F2F2F2"/>
    <a:srgbClr val="5C5C9C"/>
    <a:srgbClr val="0B5D73"/>
    <a:srgbClr val="FEFEFE"/>
    <a:srgbClr val="FDFDFD"/>
    <a:srgbClr val="FCFCFC"/>
    <a:srgbClr val="A9C0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vetel slo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etel slog 1 – poudarek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el slog 1 – poudarek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el slog 1 – poudarek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Svetel slog 2 – poudarek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Brez sloga, brez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Svetel slog 2 – poudarek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Svetel slog 2 – poudarek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6433" autoAdjust="0"/>
  </p:normalViewPr>
  <p:slideViewPr>
    <p:cSldViewPr snapToGrid="0">
      <p:cViewPr>
        <p:scale>
          <a:sx n="83" d="100"/>
          <a:sy n="83" d="100"/>
        </p:scale>
        <p:origin x="-96" y="-516"/>
      </p:cViewPr>
      <p:guideLst>
        <p:guide orient="horz" pos="2160"/>
        <p:guide pos="3847"/>
        <p:guide pos="1145"/>
      </p:guideLst>
    </p:cSldViewPr>
  </p:slideViewPr>
  <p:outlineViewPr>
    <p:cViewPr>
      <p:scale>
        <a:sx n="33" d="100"/>
        <a:sy n="33" d="100"/>
      </p:scale>
      <p:origin x="0" y="-6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C39F76E-F327-46FA-B8D3-209B37ED19A6}" type="datetimeFigureOut">
              <a:rPr lang="sl-SI"/>
              <a:pPr>
                <a:defRPr/>
              </a:pPr>
              <a:t>27.3.2017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7F4257-6CEE-4819-937A-41826CD94CE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218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171E2D-E510-4BCC-AA94-E048954486E5}" type="datetimeFigureOut">
              <a:rPr lang="en-GB"/>
              <a:pPr>
                <a:defRPr/>
              </a:pPr>
              <a:t>27/03/2017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D33422B-4AAE-4737-8C7B-DD5C2F27AB78}" type="slidenum">
              <a:rPr lang="en-GB" altLang="sl-SI"/>
              <a:pPr>
                <a:defRPr/>
              </a:pPr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540811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62133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8CEFD-6088-463A-800E-91D6F395413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67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63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0E1A2-E0A6-4CD5-B30E-FA5F35117C7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1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F0249-4123-43F7-B57A-3CF9DB9E85FE}" type="slidenum">
              <a:rPr lang="en-US" altLang="sl-SI" smtClean="0"/>
              <a:pPr>
                <a:defRPr/>
              </a:pPr>
              <a:t>6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10102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F0249-4123-43F7-B57A-3CF9DB9E85FE}" type="slidenum">
              <a:rPr lang="en-US" altLang="sl-SI" smtClean="0"/>
              <a:pPr>
                <a:defRPr/>
              </a:pPr>
              <a:t>7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083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F0249-4123-43F7-B57A-3CF9DB9E85FE}" type="slidenum">
              <a:rPr lang="en-US" altLang="sl-SI" smtClean="0"/>
              <a:pPr>
                <a:defRPr/>
              </a:pPr>
              <a:t>8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1010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2F0249-4123-43F7-B57A-3CF9DB9E85FE}" type="slidenum">
              <a:rPr lang="en-US" altLang="sl-SI" smtClean="0"/>
              <a:pPr>
                <a:defRPr/>
              </a:pPr>
              <a:t>9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1010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6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6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-1"/>
            <a:ext cx="12192000" cy="5760000"/>
          </a:xfrm>
          <a:prstGeom prst="rect">
            <a:avLst/>
          </a:prstGeom>
          <a:solidFill>
            <a:srgbClr val="1C336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032770"/>
            <a:ext cx="6708648" cy="2176272"/>
          </a:xfrm>
          <a:prstGeom prst="rect">
            <a:avLst/>
          </a:prstGeom>
        </p:spPr>
      </p:pic>
      <p:sp>
        <p:nvSpPr>
          <p:cNvPr id="2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1654268" y="5030254"/>
            <a:ext cx="9996557" cy="37782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sl-SI" smtClean="0"/>
              <a:t>Date:</a:t>
            </a:r>
            <a:endParaRPr lang="sl-SI" dirty="0"/>
          </a:p>
        </p:txBody>
      </p:sp>
      <p:sp>
        <p:nvSpPr>
          <p:cNvPr id="31" name="Rectangle 30"/>
          <p:cNvSpPr/>
          <p:nvPr/>
        </p:nvSpPr>
        <p:spPr>
          <a:xfrm>
            <a:off x="0" y="5760000"/>
            <a:ext cx="12192000" cy="10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200" y="5958747"/>
            <a:ext cx="1563624" cy="6736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92" y="6113751"/>
            <a:ext cx="2869279" cy="363600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H="1">
            <a:off x="4919870" y="6028566"/>
            <a:ext cx="4896443" cy="0"/>
          </a:xfrm>
          <a:prstGeom prst="line">
            <a:avLst/>
          </a:prstGeom>
          <a:ln>
            <a:solidFill>
              <a:srgbClr val="C7C8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53709" y="3816171"/>
            <a:ext cx="9997116" cy="697402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z="3375" b="1" dirty="0" smtClean="0">
                <a:latin typeface="Calibri" charset="0"/>
                <a:ea typeface="Calibri" charset="0"/>
                <a:cs typeface="Calibri" charset="0"/>
              </a:rPr>
              <a:t>Click to edit title</a:t>
            </a:r>
            <a:endParaRPr lang="en-US" sz="3375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654268" y="4513574"/>
            <a:ext cx="9996557" cy="377825"/>
          </a:xfrm>
        </p:spPr>
        <p:txBody>
          <a:bodyPr>
            <a:normAutofit/>
          </a:bodyPr>
          <a:lstStyle>
            <a:lvl1pPr marL="0" indent="0">
              <a:buNone/>
              <a:defRPr sz="135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sl-SI" dirty="0" smtClean="0"/>
              <a:t>Authors:</a:t>
            </a:r>
            <a:endParaRPr lang="sl-SI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1653709" y="3473397"/>
            <a:ext cx="9997116" cy="38724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132160" indent="0">
              <a:buNone/>
              <a:defRPr sz="1800" b="1">
                <a:latin typeface="+mn-lt"/>
              </a:defRPr>
            </a:lvl2pPr>
            <a:lvl3pPr marL="270272" indent="0">
              <a:buNone/>
              <a:defRPr sz="1800" b="1">
                <a:latin typeface="+mn-lt"/>
              </a:defRPr>
            </a:lvl3pPr>
            <a:lvl4pPr marL="402431" indent="0">
              <a:buNone/>
              <a:defRPr sz="1800" b="1">
                <a:latin typeface="+mn-lt"/>
              </a:defRPr>
            </a:lvl4pPr>
            <a:lvl5pPr marL="540544" indent="0">
              <a:buNone/>
              <a:defRPr sz="1800" b="1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2" r="27185"/>
          <a:stretch/>
        </p:blipFill>
        <p:spPr>
          <a:xfrm>
            <a:off x="4812424" y="-3"/>
            <a:ext cx="7379576" cy="43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6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0002" y="1987553"/>
            <a:ext cx="11454372" cy="4333875"/>
          </a:xfrm>
        </p:spPr>
        <p:txBody>
          <a:bodyPr anchor="ctr">
            <a:normAutofit/>
          </a:bodyPr>
          <a:lstStyle>
            <a:lvl1pPr marL="335756" marR="0" indent="-335756" algn="l" defTabSz="342900" rtl="0" eaLnBrk="1" fontAlgn="auto" latinLnBrk="0" hangingPunct="1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CCDCE9"/>
              </a:buClr>
              <a:buSzPct val="200000"/>
              <a:buFont typeface="+mj-lt"/>
              <a:buAutoNum type="arabicPeriod"/>
              <a:tabLst/>
              <a:defRPr sz="2400" b="0" i="0">
                <a:solidFill>
                  <a:srgbClr val="1C336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67916" indent="-125016">
              <a:lnSpc>
                <a:spcPct val="150000"/>
              </a:lnSpc>
              <a:buClr>
                <a:srgbClr val="CCDCE9"/>
              </a:buClr>
              <a:buSzPct val="100000"/>
              <a:buFont typeface="Wingdings" panose="05000000000000000000" pitchFamily="2" charset="2"/>
              <a:buChar char="§"/>
              <a:defRPr sz="1800" b="0" i="0">
                <a:solidFill>
                  <a:srgbClr val="1C336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942975" indent="-257175">
              <a:buClr>
                <a:srgbClr val="CCDCE9"/>
              </a:buClr>
              <a:buSzPct val="100000"/>
              <a:buFont typeface="Wingdings" panose="05000000000000000000" pitchFamily="2" charset="2"/>
              <a:buChar char="§"/>
              <a:defRPr sz="1600" b="0" i="0">
                <a:solidFill>
                  <a:srgbClr val="1C336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200150" indent="-171450">
              <a:buClr>
                <a:srgbClr val="CCDCE9"/>
              </a:buClr>
              <a:buSzPct val="100000"/>
              <a:buFont typeface="Wingdings" panose="05000000000000000000" pitchFamily="2" charset="2"/>
              <a:buChar char="§"/>
              <a:defRPr sz="1600" b="0" i="0">
                <a:solidFill>
                  <a:srgbClr val="1C336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1543050" indent="-171450">
              <a:buClr>
                <a:srgbClr val="CCDCE9"/>
              </a:buClr>
              <a:buSzPct val="100000"/>
              <a:buFont typeface="Wingdings" panose="05000000000000000000" pitchFamily="2" charset="2"/>
              <a:buChar char="§"/>
              <a:defRPr sz="1050" b="0" i="0">
                <a:solidFill>
                  <a:srgbClr val="1C3360"/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1080000"/>
            <a:ext cx="12192000" cy="720000"/>
          </a:xfrm>
          <a:prstGeom prst="rect">
            <a:avLst/>
          </a:prstGeom>
          <a:solidFill>
            <a:srgbClr val="1C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1080000"/>
            <a:ext cx="7258556" cy="720000"/>
          </a:xfrm>
          <a:prstGeom prst="rect">
            <a:avLst/>
          </a:prstGeom>
        </p:spPr>
        <p:txBody>
          <a:bodyPr anchor="ctr"/>
          <a:lstStyle>
            <a:lvl1pPr>
              <a:defRPr sz="21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Kick-off meeting: ACTION PLAN, Belgrade, 27th January 2016</a:t>
            </a:r>
            <a:endParaRPr lang="en-US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618557" y="1080000"/>
            <a:ext cx="4195817" cy="72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sl-SI" dirty="0" smtClean="0"/>
              <a:t>Click to edit 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633266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512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359999" y="5653824"/>
            <a:ext cx="11454375" cy="894613"/>
          </a:xfrm>
        </p:spPr>
        <p:txBody>
          <a:bodyPr>
            <a:normAutofit/>
          </a:bodyPr>
          <a:lstStyle>
            <a:lvl1pPr marL="0" indent="0">
              <a:buNone/>
              <a:defRPr sz="825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sl-SI" dirty="0" smtClean="0"/>
              <a:t>NOTE:</a:t>
            </a:r>
            <a:endParaRPr lang="en-US" dirty="0" smtClean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60000" y="1800000"/>
            <a:ext cx="11454373" cy="481495"/>
          </a:xfrm>
        </p:spPr>
        <p:txBody>
          <a:bodyPr anchor="ctr">
            <a:normAutofit/>
          </a:bodyPr>
          <a:lstStyle>
            <a:lvl1pPr marL="0" indent="0">
              <a:buNone/>
              <a:defRPr sz="1800" b="0">
                <a:solidFill>
                  <a:srgbClr val="1C3360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8"/>
          <p:cNvSpPr>
            <a:spLocks noGrp="1"/>
          </p:cNvSpPr>
          <p:nvPr>
            <p:ph sz="quarter" idx="13"/>
          </p:nvPr>
        </p:nvSpPr>
        <p:spPr>
          <a:xfrm>
            <a:off x="360000" y="2343410"/>
            <a:ext cx="11454373" cy="32484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Kick-off meeting: ACTION PLAN, Belgrade, 27th January 2016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80000"/>
            <a:ext cx="12192000" cy="720000"/>
          </a:xfrm>
          <a:prstGeom prst="rect">
            <a:avLst/>
          </a:prstGeom>
          <a:solidFill>
            <a:srgbClr val="1C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60001" y="1080000"/>
            <a:ext cx="7258556" cy="720000"/>
          </a:xfrm>
          <a:prstGeom prst="rect">
            <a:avLst/>
          </a:prstGeom>
        </p:spPr>
        <p:txBody>
          <a:bodyPr anchor="ctr"/>
          <a:lstStyle>
            <a:lvl1pPr>
              <a:defRPr sz="2100" b="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7618557" y="1080000"/>
            <a:ext cx="4195817" cy="72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105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sl-SI" dirty="0" smtClean="0"/>
              <a:t>Click to edit title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8079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2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18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0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9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0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7" y="-3"/>
            <a:ext cx="8516815" cy="97130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2" name="Flowchart: Off-page Connector 11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1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lowchart: Off-page Connector 15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8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9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81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l-SI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4430F-39DB-40AB-8168-BDBAFF3CAD62}" type="slidenum">
              <a:rPr lang="sl-SI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sl-SI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3951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lowchart: Off-page Connector 2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597" y="-3"/>
            <a:ext cx="8516815" cy="97130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76286" y="6312293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1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283376" y="6329688"/>
            <a:ext cx="426575" cy="449842"/>
            <a:chOff x="8880685" y="3071336"/>
            <a:chExt cx="687003" cy="724475"/>
          </a:xfrm>
        </p:grpSpPr>
        <p:sp>
          <p:nvSpPr>
            <p:cNvPr id="12" name="Hexagon 11"/>
            <p:cNvSpPr/>
            <p:nvPr/>
          </p:nvSpPr>
          <p:spPr>
            <a:xfrm rot="16200000">
              <a:off x="8861949" y="3090072"/>
              <a:ext cx="724475" cy="687003"/>
            </a:xfrm>
            <a:prstGeom prst="hexagon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9023538" y="3256023"/>
              <a:ext cx="401295" cy="355100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5C5C5C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709954" y="6471760"/>
            <a:ext cx="2360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solidFill>
                  <a:srgbClr val="3F3F3F">
                    <a:lumMod val="60000"/>
                    <a:lumOff val="40000"/>
                  </a:srgbClr>
                </a:solidFill>
                <a:latin typeface="Lato"/>
                <a:cs typeface="+mn-cs"/>
              </a:rPr>
              <a:t>Plus Presentation Template</a:t>
            </a:r>
            <a:endParaRPr lang="en-GB" sz="1400">
              <a:solidFill>
                <a:srgbClr val="3F3F3F">
                  <a:lumMod val="60000"/>
                  <a:lumOff val="40000"/>
                </a:srgbClr>
              </a:solidFill>
              <a:latin typeface="Lato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>
            <a:lvl1pPr algn="ctr"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6" name="Flowchart: Off-page Connector 15"/>
          <p:cNvSpPr/>
          <p:nvPr userDrawn="1"/>
        </p:nvSpPr>
        <p:spPr>
          <a:xfrm>
            <a:off x="11579925" y="6400719"/>
            <a:ext cx="380407" cy="380406"/>
          </a:xfrm>
          <a:prstGeom prst="flowChartOffpageConnector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23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C5C5C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8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6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51" r:id="rId12"/>
    <p:sldLayoutId id="2147484052" r:id="rId13"/>
    <p:sldLayoutId id="21474840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0C262CF-5CC9-4929-99CD-9F101191856B}" type="slidenum">
              <a:rPr lang="en-GB" smtClean="0">
                <a:solidFill>
                  <a:srgbClr val="5C5C5C">
                    <a:tint val="75000"/>
                  </a:srgb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5C5C5C">
                  <a:tint val="75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04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1.emf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13.emf"/><Relationship Id="rId4" Type="http://schemas.openxmlformats.org/officeDocument/2006/relationships/image" Target="../media/image23.jpe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09800" y="1690689"/>
            <a:ext cx="7772400" cy="18621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sz="2800" b="1" dirty="0">
              <a:latin typeface="Calibri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152400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GB" altLang="sl-SI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6365" y="2847430"/>
            <a:ext cx="10098557" cy="17070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l-SI" sz="3200" b="1" dirty="0" err="1" smtClean="0"/>
              <a:t>The</a:t>
            </a:r>
            <a:r>
              <a:rPr lang="sl-SI" sz="3200" b="1" dirty="0" smtClean="0"/>
              <a:t> SEESARI </a:t>
            </a:r>
            <a:r>
              <a:rPr lang="sl-SI" sz="3200" b="1" dirty="0" err="1" smtClean="0"/>
              <a:t>initiative</a:t>
            </a:r>
            <a:r>
              <a:rPr lang="sl-SI" sz="3200" b="1" dirty="0" smtClean="0"/>
              <a:t> – “</a:t>
            </a:r>
            <a:r>
              <a:rPr lang="sl-SI" sz="3200" b="1" dirty="0" err="1" smtClean="0"/>
              <a:t>From</a:t>
            </a:r>
            <a:r>
              <a:rPr lang="sl-SI" sz="3200" b="1" dirty="0" smtClean="0"/>
              <a:t> </a:t>
            </a:r>
            <a:r>
              <a:rPr lang="sl-SI" sz="3200" b="1" dirty="0" err="1" smtClean="0"/>
              <a:t>vision</a:t>
            </a:r>
            <a:r>
              <a:rPr lang="sl-SI" sz="3200" b="1" dirty="0" smtClean="0"/>
              <a:t> to </a:t>
            </a:r>
            <a:r>
              <a:rPr lang="sl-SI" sz="3200" b="1" dirty="0" err="1" smtClean="0"/>
              <a:t>action</a:t>
            </a:r>
            <a:r>
              <a:rPr lang="sl-SI" sz="3200" b="1" dirty="0" smtClean="0"/>
              <a:t>“</a:t>
            </a:r>
            <a:endParaRPr lang="en-US" sz="3200" b="1" dirty="0"/>
          </a:p>
        </p:txBody>
      </p:sp>
      <p:sp>
        <p:nvSpPr>
          <p:cNvPr id="2" name="Pravokotnik 1"/>
          <p:cNvSpPr/>
          <p:nvPr/>
        </p:nvSpPr>
        <p:spPr>
          <a:xfrm>
            <a:off x="1708731" y="411854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dirty="0">
                <a:solidFill>
                  <a:schemeClr val="bg1"/>
                </a:solidFill>
                <a:latin typeface="Calibri"/>
              </a:rPr>
              <a:t>Dr. Peter Verlič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200" dirty="0">
              <a:solidFill>
                <a:schemeClr val="bg1"/>
              </a:solidFill>
              <a:latin typeface="Calibri"/>
            </a:endParaRPr>
          </a:p>
          <a:p>
            <a:r>
              <a:rPr lang="sl-SI" b="1" dirty="0" err="1">
                <a:solidFill>
                  <a:schemeClr val="bg1"/>
                </a:solidFill>
                <a:latin typeface="Calibri"/>
              </a:rPr>
              <a:t>International</a:t>
            </a:r>
            <a:r>
              <a:rPr lang="sl-SI" b="1" dirty="0">
                <a:solidFill>
                  <a:schemeClr val="bg1"/>
                </a:solidFill>
                <a:latin typeface="Calibri"/>
              </a:rPr>
              <a:t> Forum- </a:t>
            </a:r>
            <a:r>
              <a:rPr lang="en-US" b="1" dirty="0">
                <a:solidFill>
                  <a:schemeClr val="bg1"/>
                </a:solidFill>
                <a:latin typeface="Calibri"/>
              </a:rPr>
              <a:t>Corridors - Chance for Development of Serbia and </a:t>
            </a:r>
            <a:r>
              <a:rPr lang="en-US" b="1" dirty="0" smtClean="0">
                <a:solidFill>
                  <a:schemeClr val="bg1"/>
                </a:solidFill>
                <a:latin typeface="Calibri"/>
              </a:rPr>
              <a:t>Region</a:t>
            </a:r>
            <a:endParaRPr lang="sl-SI" b="1" dirty="0" smtClean="0">
              <a:solidFill>
                <a:schemeClr val="bg1"/>
              </a:solidFill>
              <a:latin typeface="Calibri"/>
            </a:endParaRPr>
          </a:p>
          <a:p>
            <a:endParaRPr lang="sl-SI" sz="800" b="1" dirty="0">
              <a:solidFill>
                <a:schemeClr val="bg1"/>
              </a:solidFill>
              <a:latin typeface="Calibri"/>
            </a:endParaRPr>
          </a:p>
          <a:p>
            <a:r>
              <a:rPr lang="sl-SI" dirty="0" err="1">
                <a:solidFill>
                  <a:schemeClr val="bg1"/>
                </a:solidFill>
                <a:latin typeface="Calibri"/>
              </a:rPr>
              <a:t>Belgrade</a:t>
            </a:r>
            <a:r>
              <a:rPr lang="sl-SI" dirty="0">
                <a:solidFill>
                  <a:schemeClr val="bg1"/>
                </a:solidFill>
                <a:latin typeface="Calibri"/>
              </a:rPr>
              <a:t>, 29th </a:t>
            </a:r>
            <a:r>
              <a:rPr lang="sl-SI" dirty="0" err="1">
                <a:solidFill>
                  <a:schemeClr val="bg1"/>
                </a:solidFill>
                <a:latin typeface="Calibri"/>
              </a:rPr>
              <a:t>March</a:t>
            </a:r>
            <a:r>
              <a:rPr lang="sl-SI" dirty="0">
                <a:solidFill>
                  <a:schemeClr val="bg1"/>
                </a:solidFill>
                <a:latin typeface="Calibri"/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36401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78597"/>
              </p:ext>
            </p:extLst>
          </p:nvPr>
        </p:nvGraphicFramePr>
        <p:xfrm>
          <a:off x="701669" y="963613"/>
          <a:ext cx="10778067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8067"/>
              </a:tblGrid>
              <a:tr h="3698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20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INTEGRATION OF CROSS-BORDER PASSENGER TRANSPORT (IT, TICKETING)</a:t>
                      </a:r>
                      <a:endParaRPr lang="sl-SI" altLang="sl-SI" sz="2000" b="1" kern="1200" dirty="0" smtClean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08" marR="121908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PoljeZBesedilom 2"/>
          <p:cNvSpPr txBox="1"/>
          <p:nvPr/>
        </p:nvSpPr>
        <p:spPr>
          <a:xfrm>
            <a:off x="879369" y="1982019"/>
            <a:ext cx="1078390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alibri" panose="020F0502020204030204" pitchFamily="34" charset="0"/>
              </a:rPr>
              <a:t>Good opportunity to integrate the Ticketing systems and IT solutions in </a:t>
            </a:r>
            <a:r>
              <a:rPr lang="sl-SI" sz="2400" dirty="0" err="1" smtClean="0">
                <a:latin typeface="Calibri" panose="020F0502020204030204" pitchFamily="34" charset="0"/>
              </a:rPr>
              <a:t>rail</a:t>
            </a:r>
            <a:r>
              <a:rPr lang="sl-SI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</a:rPr>
              <a:t>passenger transport</a:t>
            </a:r>
          </a:p>
          <a:p>
            <a:pPr algn="ctr"/>
            <a:r>
              <a:rPr lang="en-GB" sz="2600" b="1" dirty="0" smtClean="0">
                <a:latin typeface="Calibri" panose="020F0502020204030204" pitchFamily="34" charset="0"/>
              </a:rPr>
              <a:t>MAIN GOALS:</a:t>
            </a:r>
          </a:p>
          <a:p>
            <a:pPr algn="ctr">
              <a:lnSpc>
                <a:spcPct val="150000"/>
              </a:lnSpc>
            </a:pPr>
            <a:r>
              <a:rPr lang="sl-SI" sz="2400" b="1" dirty="0" smtClean="0">
                <a:latin typeface="Calibri" panose="020F0502020204030204" pitchFamily="34" charset="0"/>
              </a:rPr>
              <a:t>=&gt; </a:t>
            </a:r>
            <a:r>
              <a:rPr lang="en-GB" sz="2400" b="1" dirty="0" smtClean="0">
                <a:latin typeface="Calibri" panose="020F0502020204030204" pitchFamily="34" charset="0"/>
              </a:rPr>
              <a:t>Better competitiveness</a:t>
            </a:r>
            <a:r>
              <a:rPr lang="sl-SI" sz="2400" b="1" dirty="0" smtClean="0">
                <a:latin typeface="Calibri" panose="020F0502020204030204" pitchFamily="34" charset="0"/>
              </a:rPr>
              <a:t> </a:t>
            </a:r>
            <a:r>
              <a:rPr lang="sl-SI" sz="2400" b="1" dirty="0" err="1" smtClean="0">
                <a:latin typeface="Calibri" panose="020F0502020204030204" pitchFamily="34" charset="0"/>
              </a:rPr>
              <a:t>of</a:t>
            </a:r>
            <a:r>
              <a:rPr lang="sl-SI" sz="2400" b="1" dirty="0" smtClean="0">
                <a:latin typeface="Calibri" panose="020F0502020204030204" pitchFamily="34" charset="0"/>
              </a:rPr>
              <a:t> </a:t>
            </a:r>
            <a:r>
              <a:rPr lang="sl-SI" sz="2400" b="1" dirty="0" err="1" smtClean="0">
                <a:latin typeface="Calibri" panose="020F0502020204030204" pitchFamily="34" charset="0"/>
              </a:rPr>
              <a:t>rail</a:t>
            </a:r>
            <a:r>
              <a:rPr lang="sl-SI" sz="2400" b="1" dirty="0" smtClean="0">
                <a:latin typeface="Calibri" panose="020F0502020204030204" pitchFamily="34" charset="0"/>
              </a:rPr>
              <a:t> transport</a:t>
            </a:r>
            <a:endParaRPr lang="en-GB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2400" b="1" dirty="0"/>
              <a:t>=&gt; </a:t>
            </a:r>
            <a:r>
              <a:rPr lang="en-GB" sz="2400" b="1" dirty="0" smtClean="0">
                <a:latin typeface="Calibri" panose="020F0502020204030204" pitchFamily="34" charset="0"/>
              </a:rPr>
              <a:t>More passengers</a:t>
            </a:r>
            <a:endParaRPr lang="sl-SI" sz="2400" b="1" dirty="0" smtClean="0"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sl-SI" sz="2400" b="1" dirty="0"/>
              <a:t>=&gt; </a:t>
            </a:r>
            <a:r>
              <a:rPr lang="sl-SI" sz="2400" b="1" dirty="0" err="1"/>
              <a:t>Integrated</a:t>
            </a:r>
            <a:r>
              <a:rPr lang="sl-SI" sz="2400" b="1" dirty="0"/>
              <a:t> </a:t>
            </a:r>
            <a:r>
              <a:rPr lang="sl-SI" sz="2400" b="1" dirty="0" err="1" smtClean="0">
                <a:latin typeface="Calibri" panose="020F0502020204030204" pitchFamily="34" charset="0"/>
              </a:rPr>
              <a:t>rail</a:t>
            </a:r>
            <a:r>
              <a:rPr lang="sl-SI" sz="2400" b="1" dirty="0" smtClean="0">
                <a:latin typeface="Calibri" panose="020F0502020204030204" pitchFamily="34" charset="0"/>
              </a:rPr>
              <a:t> </a:t>
            </a:r>
            <a:r>
              <a:rPr lang="sl-SI" sz="2400" b="1" dirty="0" err="1" smtClean="0">
                <a:latin typeface="Calibri" panose="020F0502020204030204" pitchFamily="34" charset="0"/>
              </a:rPr>
              <a:t>passenger</a:t>
            </a:r>
            <a:r>
              <a:rPr lang="sl-SI" sz="2400" b="1" dirty="0" smtClean="0">
                <a:latin typeface="Calibri" panose="020F0502020204030204" pitchFamily="34" charset="0"/>
              </a:rPr>
              <a:t> transport</a:t>
            </a:r>
          </a:p>
          <a:p>
            <a:pPr algn="ctr"/>
            <a:endParaRPr lang="en-GB" sz="2400" b="1" dirty="0" smtClean="0">
              <a:latin typeface="Calibri" panose="020F0502020204030204" pitchFamily="34" charset="0"/>
            </a:endParaRPr>
          </a:p>
          <a:p>
            <a:endParaRPr lang="en-GB" sz="24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b="1" dirty="0" smtClean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7" b="29194"/>
          <a:stretch/>
        </p:blipFill>
        <p:spPr>
          <a:xfrm>
            <a:off x="701669" y="4996980"/>
            <a:ext cx="4784732" cy="1452269"/>
          </a:xfrm>
          <a:prstGeom prst="rect">
            <a:avLst/>
          </a:prstGeom>
        </p:spPr>
      </p:pic>
      <p:pic>
        <p:nvPicPr>
          <p:cNvPr id="7" name="Picture 6" descr="PNG - 24.2 ko - next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7558" y="181746"/>
            <a:ext cx="1800724" cy="643831"/>
          </a:xfrm>
          <a:prstGeom prst="rect">
            <a:avLst/>
          </a:prstGeom>
          <a:noFill/>
        </p:spPr>
      </p:pic>
      <p:pic>
        <p:nvPicPr>
          <p:cNvPr id="10" name="Picture 4" descr="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81747"/>
            <a:ext cx="5181601" cy="5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783" y="253313"/>
            <a:ext cx="1586768" cy="44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Predmet 1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6" name="CorelDRAW" r:id="rId8" imgW="2721859" imgH="309394" progId="">
                  <p:embed/>
                </p:oleObj>
              </mc:Choice>
              <mc:Fallback>
                <p:oleObj name="CorelDRAW" r:id="rId8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sz="quarter" idx="11"/>
          </p:nvPr>
        </p:nvSpPr>
        <p:spPr>
          <a:xfrm>
            <a:off x="372427" y="2597426"/>
            <a:ext cx="11454372" cy="3631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sl-SI" dirty="0"/>
              <a:t> </a:t>
            </a:r>
            <a:r>
              <a:rPr lang="sl-SI" dirty="0" smtClean="0">
                <a:solidFill>
                  <a:schemeClr val="tx1"/>
                </a:solidFill>
                <a:latin typeface="Calibri" panose="020F0502020204030204" pitchFamily="34" charset="0"/>
              </a:rPr>
              <a:t>SEESARI </a:t>
            </a:r>
            <a:r>
              <a:rPr lang="sl-SI" altLang="sl-SI" dirty="0" smtClean="0">
                <a:solidFill>
                  <a:schemeClr val="tx1"/>
                </a:solidFill>
                <a:latin typeface="Calibri" panose="020F0502020204030204" pitchFamily="34" charset="0"/>
              </a:rPr>
              <a:t>MEMBERSHIP</a:t>
            </a:r>
            <a:r>
              <a:rPr lang="sl-SI" altLang="sl-SI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endParaRPr lang="sl-SI" altLang="sl-SI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altLang="sl-SI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 currently around 50 members from 12 countries</a:t>
            </a:r>
          </a:p>
          <a:p>
            <a:pPr marL="0" indent="0">
              <a:buNone/>
            </a:pPr>
            <a:r>
              <a:rPr lang="en-GB" altLang="sl-SI" dirty="0" smtClean="0">
                <a:solidFill>
                  <a:schemeClr val="tx1"/>
                </a:solidFill>
                <a:latin typeface="Calibri" panose="020F0502020204030204" pitchFamily="34" charset="0"/>
              </a:rPr>
              <a:t> -  open for participation</a:t>
            </a:r>
          </a:p>
          <a:p>
            <a:pPr marL="0" indent="0">
              <a:buNone/>
            </a:pPr>
            <a:endParaRPr lang="en-GB" altLang="sl-SI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=&gt; Your participation is invited!</a:t>
            </a:r>
            <a:endParaRPr lang="en-GB" altLang="sl-SI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altLang="sl-SI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SEESARI – </a:t>
            </a:r>
            <a:r>
              <a:rPr lang="sl-SI" dirty="0" err="1" smtClean="0"/>
              <a:t>Participation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3F3F3F">
                    <a:lumMod val="60000"/>
                    <a:lumOff val="40000"/>
                  </a:srgbClr>
                </a:solidFill>
              </a:rPr>
              <a:pPr/>
              <a:t>12</a:t>
            </a:fld>
            <a:endParaRPr lang="en-GB">
              <a:solidFill>
                <a:srgbClr val="3F3F3F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21" y="-1841115"/>
            <a:ext cx="13916027" cy="877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5663952" y="393305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4000" b="1" dirty="0">
              <a:solidFill>
                <a:srgbClr val="5C5C5C"/>
              </a:solidFill>
              <a:latin typeface="Calibri"/>
              <a:cs typeface="+mn-cs"/>
            </a:endParaRPr>
          </a:p>
        </p:txBody>
      </p:sp>
      <p:grpSp>
        <p:nvGrpSpPr>
          <p:cNvPr id="5" name="Skupina 7"/>
          <p:cNvGrpSpPr/>
          <p:nvPr/>
        </p:nvGrpSpPr>
        <p:grpSpPr>
          <a:xfrm flipH="1">
            <a:off x="142875" y="596900"/>
            <a:ext cx="18234000" cy="4364453"/>
            <a:chOff x="-6915245" y="1266770"/>
            <a:chExt cx="17663000" cy="419471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6915245" y="1266770"/>
              <a:ext cx="17663000" cy="419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Pravokotnik 6"/>
            <p:cNvSpPr/>
            <p:nvPr/>
          </p:nvSpPr>
          <p:spPr>
            <a:xfrm>
              <a:off x="1112804" y="3709409"/>
              <a:ext cx="6696744" cy="1224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sl-SI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232722"/>
            <a:ext cx="5763840" cy="62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7107560" y="1666189"/>
            <a:ext cx="422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3600" dirty="0" err="1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Slovenian</a:t>
            </a:r>
            <a:r>
              <a:rPr lang="sl-SI" sz="3600" dirty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3600" dirty="0" err="1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Railways</a:t>
            </a:r>
            <a:endParaRPr lang="sl-SI" sz="3600" dirty="0">
              <a:solidFill>
                <a:srgbClr val="3F3F3F">
                  <a:lumMod val="50000"/>
                </a:srgbClr>
              </a:solidFill>
              <a:latin typeface="Calibri"/>
              <a:cs typeface="+mn-cs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3791965" y="2487210"/>
            <a:ext cx="85810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Support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and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contribution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of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Slovenian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Railways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towards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transport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research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,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development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and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better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connectivity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in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South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</a:t>
            </a:r>
            <a:r>
              <a:rPr lang="sl-SI" sz="2000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East</a:t>
            </a: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EUROPE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2000" dirty="0" smtClean="0">
              <a:solidFill>
                <a:srgbClr val="3F3F3F">
                  <a:lumMod val="50000"/>
                </a:srgbClr>
              </a:solidFill>
              <a:latin typeface="Calibri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2000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Dr. Peter Verlič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dirty="0">
              <a:solidFill>
                <a:srgbClr val="3F3F3F">
                  <a:lumMod val="50000"/>
                </a:srgbClr>
              </a:solidFill>
              <a:latin typeface="Calibri"/>
              <a:cs typeface="+mn-cs"/>
            </a:endParaRPr>
          </a:p>
          <a:p>
            <a:r>
              <a:rPr lang="sl-SI" sz="2000" b="1" dirty="0" err="1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International</a:t>
            </a:r>
            <a:r>
              <a:rPr lang="sl-SI" sz="2000" b="1" dirty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Forum- </a:t>
            </a:r>
            <a:r>
              <a:rPr lang="en-US" sz="2000" b="1" dirty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Corridors - Chance for Development of Serbia and Region</a:t>
            </a:r>
            <a:endParaRPr lang="sl-SI" sz="2000" b="1" dirty="0">
              <a:solidFill>
                <a:srgbClr val="3F3F3F">
                  <a:lumMod val="50000"/>
                </a:srgbClr>
              </a:solidFill>
              <a:latin typeface="Calibri"/>
              <a:cs typeface="+mn-cs"/>
            </a:endParaRPr>
          </a:p>
          <a:p>
            <a:r>
              <a:rPr lang="sl-SI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Belgrade</a:t>
            </a:r>
            <a:r>
              <a:rPr lang="sl-SI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, 29th </a:t>
            </a:r>
            <a:r>
              <a:rPr lang="sl-SI" dirty="0" err="1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March</a:t>
            </a:r>
            <a:r>
              <a:rPr lang="sl-SI" dirty="0" smtClean="0">
                <a:solidFill>
                  <a:srgbClr val="3F3F3F">
                    <a:lumMod val="50000"/>
                  </a:srgbClr>
                </a:solidFill>
                <a:latin typeface="Calibri"/>
                <a:cs typeface="+mn-cs"/>
              </a:rPr>
              <a:t> 2017</a:t>
            </a:r>
            <a:endParaRPr lang="sl-SI" dirty="0">
              <a:solidFill>
                <a:srgbClr val="3F3F3F">
                  <a:lumMod val="50000"/>
                </a:srgbClr>
              </a:solidFill>
              <a:latin typeface="Calibri"/>
              <a:cs typeface="+mn-cs"/>
            </a:endParaRPr>
          </a:p>
          <a:p>
            <a:endParaRPr lang="sl-SI" dirty="0">
              <a:solidFill>
                <a:srgbClr val="3F3F3F">
                  <a:lumMod val="50000"/>
                </a:srgb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9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795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Skupina 2"/>
          <p:cNvGrpSpPr/>
          <p:nvPr/>
        </p:nvGrpSpPr>
        <p:grpSpPr>
          <a:xfrm>
            <a:off x="192088" y="6475413"/>
            <a:ext cx="11271669" cy="242887"/>
            <a:chOff x="192088" y="6475413"/>
            <a:chExt cx="11271669" cy="242887"/>
          </a:xfrm>
        </p:grpSpPr>
        <p:graphicFrame>
          <p:nvGraphicFramePr>
            <p:cNvPr id="4" name="Predmet 3"/>
            <p:cNvGraphicFramePr>
              <a:graphicFrameLocks noChangeAspect="1"/>
            </p:cNvGraphicFramePr>
            <p:nvPr>
              <p:extLst/>
            </p:nvPr>
          </p:nvGraphicFramePr>
          <p:xfrm>
            <a:off x="192088" y="6475413"/>
            <a:ext cx="2098675" cy="242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998" name="CorelDRAW" r:id="rId4" imgW="2721859" imgH="309394" progId="">
                    <p:embed/>
                  </p:oleObj>
                </mc:Choice>
                <mc:Fallback>
                  <p:oleObj name="CorelDRAW" r:id="rId4" imgW="2721859" imgH="30939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88" y="6475413"/>
                          <a:ext cx="2098675" cy="2428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Straight Connector 99"/>
            <p:cNvCxnSpPr/>
            <p:nvPr/>
          </p:nvCxnSpPr>
          <p:spPr>
            <a:xfrm flipV="1">
              <a:off x="2495600" y="6573121"/>
              <a:ext cx="8968157" cy="24231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Ograda številke diapozitiva 2"/>
          <p:cNvSpPr>
            <a:spLocks noGrp="1"/>
          </p:cNvSpPr>
          <p:nvPr>
            <p:ph type="sldNum" sz="quarter" idx="12"/>
          </p:nvPr>
        </p:nvSpPr>
        <p:spPr>
          <a:xfrm>
            <a:off x="11552935" y="6379404"/>
            <a:ext cx="434380" cy="387433"/>
          </a:xfrm>
        </p:spPr>
        <p:txBody>
          <a:bodyPr/>
          <a:lstStyle/>
          <a:p>
            <a:fld id="{70C262CF-5CC9-4929-99CD-9F101191856B}" type="slidenum">
              <a:rPr lang="en-GB" smtClean="0">
                <a:solidFill>
                  <a:schemeClr val="bg1">
                    <a:lumMod val="65000"/>
                  </a:schemeClr>
                </a:solidFill>
              </a:rPr>
              <a:pPr/>
              <a:t>13</a:t>
            </a:fld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24680" y="73536"/>
            <a:ext cx="12193200" cy="97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00" dirty="0" err="1">
                <a:solidFill>
                  <a:schemeClr val="bg1"/>
                </a:solidFill>
                <a:latin typeface="+mn-lt"/>
              </a:rPr>
              <a:t>Slovenian</a:t>
            </a:r>
            <a:r>
              <a:rPr lang="sl-SI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3600" dirty="0" err="1">
                <a:solidFill>
                  <a:schemeClr val="bg1"/>
                </a:solidFill>
                <a:latin typeface="+mn-lt"/>
              </a:rPr>
              <a:t>Railways</a:t>
            </a:r>
            <a:r>
              <a:rPr lang="sl-SI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4000" dirty="0">
                <a:solidFill>
                  <a:schemeClr val="bg1"/>
                </a:solidFill>
              </a:rPr>
              <a:t>– </a:t>
            </a:r>
            <a:r>
              <a:rPr lang="sl-SI" sz="4000" dirty="0" err="1">
                <a:solidFill>
                  <a:schemeClr val="bg1"/>
                </a:solidFill>
                <a:latin typeface="+mn-lt"/>
              </a:rPr>
              <a:t>Connecting</a:t>
            </a:r>
            <a:r>
              <a:rPr lang="sl-SI" sz="4000" dirty="0">
                <a:solidFill>
                  <a:schemeClr val="bg1"/>
                </a:solidFill>
                <a:latin typeface="+mn-lt"/>
              </a:rPr>
              <a:t> Central </a:t>
            </a:r>
            <a:r>
              <a:rPr lang="sl-SI" sz="4000" dirty="0" err="1">
                <a:solidFill>
                  <a:schemeClr val="bg1"/>
                </a:solidFill>
                <a:latin typeface="+mn-lt"/>
              </a:rPr>
              <a:t>Europe</a:t>
            </a:r>
            <a:r>
              <a:rPr lang="sl-SI" sz="4000" dirty="0">
                <a:solidFill>
                  <a:schemeClr val="bg1"/>
                </a:solidFill>
                <a:latin typeface="+mn-lt"/>
              </a:rPr>
              <a:t> to </a:t>
            </a:r>
            <a:r>
              <a:rPr lang="sl-SI" sz="4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sl-SI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sz="4000" dirty="0" err="1">
                <a:solidFill>
                  <a:schemeClr val="bg1"/>
                </a:solidFill>
                <a:latin typeface="+mn-lt"/>
              </a:rPr>
              <a:t>Sea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7939338" y="1268760"/>
            <a:ext cx="3773286" cy="1253204"/>
            <a:chOff x="7800518" y="1435694"/>
            <a:chExt cx="5710645" cy="1990400"/>
          </a:xfrm>
        </p:grpSpPr>
        <p:grpSp>
          <p:nvGrpSpPr>
            <p:cNvPr id="10" name="Skupina 9"/>
            <p:cNvGrpSpPr/>
            <p:nvPr/>
          </p:nvGrpSpPr>
          <p:grpSpPr>
            <a:xfrm>
              <a:off x="8294155" y="1435694"/>
              <a:ext cx="5217008" cy="1990400"/>
              <a:chOff x="8440457" y="1477247"/>
              <a:chExt cx="5217008" cy="1990400"/>
            </a:xfrm>
          </p:grpSpPr>
          <p:sp>
            <p:nvSpPr>
              <p:cNvPr id="16" name="PoljeZBesedilom 15"/>
              <p:cNvSpPr txBox="1"/>
              <p:nvPr/>
            </p:nvSpPr>
            <p:spPr>
              <a:xfrm>
                <a:off x="8450294" y="1477247"/>
                <a:ext cx="3637757" cy="488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C5C5C"/>
                    </a:solidFill>
                    <a:cs typeface="Arial" pitchFamily="34" charset="0"/>
                  </a:rPr>
                  <a:t>Baltic-Adriatic Corridor RFC 5</a:t>
                </a:r>
              </a:p>
            </p:txBody>
          </p:sp>
          <p:sp>
            <p:nvSpPr>
              <p:cNvPr id="17" name="PoljeZBesedilom 16"/>
              <p:cNvSpPr txBox="1"/>
              <p:nvPr/>
            </p:nvSpPr>
            <p:spPr>
              <a:xfrm>
                <a:off x="8491716" y="2636643"/>
                <a:ext cx="5165749" cy="831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C5C5C"/>
                    </a:solidFill>
                    <a:cs typeface="Arial" pitchFamily="34" charset="0"/>
                  </a:rPr>
                  <a:t>Alpine-Western Balkan Corridor</a:t>
                </a:r>
                <a:r>
                  <a:rPr lang="sl-SI" sz="1400" dirty="0">
                    <a:solidFill>
                      <a:srgbClr val="5C5C5C"/>
                    </a:solidFill>
                    <a:cs typeface="Arial" pitchFamily="34" charset="0"/>
                  </a:rPr>
                  <a:t> </a:t>
                </a:r>
                <a:r>
                  <a:rPr lang="sl-SI" sz="1400" dirty="0">
                    <a:cs typeface="Arial" pitchFamily="34" charset="0"/>
                  </a:rPr>
                  <a:t>(RFC 10 – in </a:t>
                </a:r>
                <a:r>
                  <a:rPr lang="sl-SI" sz="1400" dirty="0" err="1">
                    <a:cs typeface="Arial" pitchFamily="34" charset="0"/>
                  </a:rPr>
                  <a:t>preparation</a:t>
                </a:r>
                <a:r>
                  <a:rPr lang="sl-SI" sz="1400" dirty="0">
                    <a:cs typeface="Arial" pitchFamily="34" charset="0"/>
                  </a:rPr>
                  <a:t>)</a:t>
                </a:r>
                <a:endParaRPr lang="en-GB" sz="1400" dirty="0">
                  <a:cs typeface="Arial" pitchFamily="34" charset="0"/>
                </a:endParaRPr>
              </a:p>
            </p:txBody>
          </p:sp>
          <p:sp>
            <p:nvSpPr>
              <p:cNvPr id="18" name="PoljeZBesedilom 17"/>
              <p:cNvSpPr txBox="1"/>
              <p:nvPr/>
            </p:nvSpPr>
            <p:spPr>
              <a:xfrm>
                <a:off x="8440457" y="2045940"/>
                <a:ext cx="3974533" cy="488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5C5C5C"/>
                    </a:solidFill>
                    <a:cs typeface="Arial" pitchFamily="34" charset="0"/>
                  </a:rPr>
                  <a:t>Mediterranean Corridor RFC 6</a:t>
                </a: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7800518" y="1481818"/>
              <a:ext cx="383714" cy="3837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noFill/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椭圆 10"/>
            <p:cNvSpPr/>
            <p:nvPr/>
          </p:nvSpPr>
          <p:spPr>
            <a:xfrm>
              <a:off x="7800518" y="2091303"/>
              <a:ext cx="382231" cy="382231"/>
            </a:xfrm>
            <a:prstGeom prst="ellipse">
              <a:avLst/>
            </a:prstGeom>
            <a:solidFill>
              <a:srgbClr val="FFC000"/>
            </a:solidFill>
            <a:ln w="28575">
              <a:noFill/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椭圆 10"/>
            <p:cNvSpPr/>
            <p:nvPr/>
          </p:nvSpPr>
          <p:spPr>
            <a:xfrm>
              <a:off x="7800518" y="2699303"/>
              <a:ext cx="382232" cy="378944"/>
            </a:xfrm>
            <a:prstGeom prst="ellipse">
              <a:avLst/>
            </a:prstGeom>
            <a:solidFill>
              <a:srgbClr val="FF0066"/>
            </a:solidFill>
            <a:ln w="28575">
              <a:noFill/>
            </a:ln>
            <a:effectLst>
              <a:outerShdw blurRad="228600" dist="101600" dir="2700000" algn="tl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075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43" y="1157852"/>
            <a:ext cx="7137617" cy="486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5"/>
          <p:cNvSpPr/>
          <p:nvPr/>
        </p:nvSpPr>
        <p:spPr>
          <a:xfrm>
            <a:off x="7896200" y="3073192"/>
            <a:ext cx="34349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5C5C5C"/>
                </a:solidFill>
                <a:cs typeface="Arial" pitchFamily="34" charset="0"/>
              </a:rPr>
              <a:t>SŽ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-Cargo</a:t>
            </a:r>
            <a:r>
              <a:rPr lang="en-GB" sz="20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is a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regional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 operator on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the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crossroads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of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European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rail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freight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 </a:t>
            </a:r>
            <a:r>
              <a:rPr lang="sl-SI" sz="2000" dirty="0" err="1">
                <a:solidFill>
                  <a:srgbClr val="5C5C5C"/>
                </a:solidFill>
                <a:cs typeface="Arial" pitchFamily="34" charset="0"/>
              </a:rPr>
              <a:t>corridors</a:t>
            </a:r>
            <a:r>
              <a:rPr lang="sl-SI" sz="2000" dirty="0">
                <a:solidFill>
                  <a:srgbClr val="5C5C5C"/>
                </a:solidFill>
                <a:cs typeface="Arial" pitchFamily="34" charset="0"/>
              </a:rPr>
              <a:t>.</a:t>
            </a:r>
            <a:endParaRPr lang="en-GB" sz="2000" dirty="0">
              <a:solidFill>
                <a:srgbClr val="5C5C5C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582" y="-5860032"/>
            <a:ext cx="12529392" cy="756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/>
          <a:lstStyle/>
          <a:p>
            <a:fld id="{70C262CF-5CC9-4929-99CD-9F101191856B}" type="slidenum">
              <a:rPr lang="en-GB" sz="1600" smtClean="0">
                <a:solidFill>
                  <a:schemeClr val="bg1">
                    <a:lumMod val="65000"/>
                  </a:schemeClr>
                </a:solidFill>
              </a:rPr>
              <a:pPr/>
              <a:t>14</a:t>
            </a:fld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821384" y="3024736"/>
            <a:ext cx="184730" cy="793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2000" b="1" dirty="0">
              <a:solidFill>
                <a:srgbClr val="7DBC2D"/>
              </a:solidFill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0" y="-70480"/>
            <a:ext cx="12191999" cy="866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err="1">
                <a:solidFill>
                  <a:schemeClr val="bg1"/>
                </a:solidFill>
                <a:latin typeface="+mn-lt"/>
              </a:rPr>
              <a:t>Slovenian</a:t>
            </a:r>
            <a:r>
              <a:rPr lang="sl-SI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dirty="0" err="1">
                <a:solidFill>
                  <a:schemeClr val="bg1"/>
                </a:solidFill>
                <a:latin typeface="+mn-lt"/>
              </a:rPr>
              <a:t>Railways</a:t>
            </a:r>
            <a:r>
              <a:rPr lang="sl-SI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sl-SI" dirty="0" err="1">
                <a:solidFill>
                  <a:schemeClr val="bg1"/>
                </a:solidFill>
                <a:latin typeface="+mn-lt"/>
              </a:rPr>
              <a:t>Strategic</a:t>
            </a:r>
            <a:r>
              <a:rPr lang="sl-SI" dirty="0">
                <a:solidFill>
                  <a:schemeClr val="bg1"/>
                </a:solidFill>
                <a:latin typeface="+mn-lt"/>
              </a:rPr>
              <a:t> A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ctivities</a:t>
            </a: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4" name="Skupina 4"/>
          <p:cNvGrpSpPr/>
          <p:nvPr/>
        </p:nvGrpSpPr>
        <p:grpSpPr>
          <a:xfrm>
            <a:off x="7306605" y="2929226"/>
            <a:ext cx="2696788" cy="1647628"/>
            <a:chOff x="7306605" y="3304362"/>
            <a:chExt cx="2696788" cy="1647628"/>
          </a:xfrm>
        </p:grpSpPr>
        <p:sp>
          <p:nvSpPr>
            <p:cNvPr id="101" name="TextBox 100"/>
            <p:cNvSpPr txBox="1"/>
            <p:nvPr/>
          </p:nvSpPr>
          <p:spPr>
            <a:xfrm>
              <a:off x="7306605" y="3304362"/>
              <a:ext cx="268923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TRACTION </a:t>
              </a:r>
              <a:r>
                <a:rPr lang="sl-SI" b="1" dirty="0">
                  <a:solidFill>
                    <a:schemeClr val="accent1"/>
                  </a:solidFill>
                </a:rPr>
                <a:t>-</a:t>
              </a:r>
              <a:r>
                <a:rPr lang="en-US" b="1" dirty="0">
                  <a:solidFill>
                    <a:schemeClr val="accent1"/>
                  </a:solidFill>
                </a:rPr>
                <a:t> TECHNICAL SERVICES - MAINTENANCE</a:t>
              </a:r>
            </a:p>
            <a:p>
              <a:pPr algn="ctr"/>
              <a:endParaRPr lang="en-GB" sz="2000" b="1" dirty="0">
                <a:solidFill>
                  <a:srgbClr val="EEA81D"/>
                </a:solidFill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7432058" y="3981468"/>
              <a:ext cx="2571335" cy="970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Traction service for freight and passenger trains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Technical wagon services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Maintenance of rolling stock</a:t>
              </a:r>
            </a:p>
          </p:txBody>
        </p:sp>
      </p:grpSp>
      <p:grpSp>
        <p:nvGrpSpPr>
          <p:cNvPr id="5" name="Skupina 3"/>
          <p:cNvGrpSpPr/>
          <p:nvPr/>
        </p:nvGrpSpPr>
        <p:grpSpPr>
          <a:xfrm>
            <a:off x="9995845" y="2929224"/>
            <a:ext cx="2004812" cy="1200568"/>
            <a:chOff x="9995845" y="3304360"/>
            <a:chExt cx="2004812" cy="1200568"/>
          </a:xfrm>
        </p:grpSpPr>
        <p:sp>
          <p:nvSpPr>
            <p:cNvPr id="109" name="TextBox 108"/>
            <p:cNvSpPr txBox="1"/>
            <p:nvPr/>
          </p:nvSpPr>
          <p:spPr>
            <a:xfrm>
              <a:off x="10090269" y="3304360"/>
              <a:ext cx="177208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CONSTRUCTION</a:t>
              </a:r>
            </a:p>
            <a:p>
              <a:pPr algn="ctr"/>
              <a:endParaRPr lang="en-GB" sz="2000" b="1" dirty="0">
                <a:solidFill>
                  <a:srgbClr val="E23761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9995845" y="3728305"/>
              <a:ext cx="2004812" cy="776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Engineering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Renewals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New construction works</a:t>
              </a:r>
            </a:p>
          </p:txBody>
        </p:sp>
      </p:grpSp>
      <p:pic>
        <p:nvPicPr>
          <p:cNvPr id="115" name="Picture 2" descr="http://www.sz-zgp.si/images/sized/images/uploads/MerkurNaklo-470x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340" y="1250389"/>
            <a:ext cx="2105496" cy="15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4" descr="F:\SLIKE\Slike 13.4.2015\PROSPEKT MUENCHEN 2015\LO-RES\ZEL15-5096_Koper_tovorna_C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" y="1250389"/>
            <a:ext cx="2391031" cy="15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58" y="1250389"/>
            <a:ext cx="2390812" cy="159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F:\SLIKE\Slike 13.4.2015\PROSPEKT MUENCHEN 2015\LO-RES\ZEL14-8173_VelikiKras_C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57" y="1250389"/>
            <a:ext cx="2391034" cy="15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5"/>
          <p:cNvGrpSpPr/>
          <p:nvPr/>
        </p:nvGrpSpPr>
        <p:grpSpPr>
          <a:xfrm>
            <a:off x="2775661" y="2983837"/>
            <a:ext cx="4441133" cy="1707647"/>
            <a:chOff x="2775661" y="3358973"/>
            <a:chExt cx="4441133" cy="1707647"/>
          </a:xfrm>
        </p:grpSpPr>
        <p:sp>
          <p:nvSpPr>
            <p:cNvPr id="124" name="TextBox 114"/>
            <p:cNvSpPr txBox="1"/>
            <p:nvPr/>
          </p:nvSpPr>
          <p:spPr>
            <a:xfrm>
              <a:off x="2775661" y="3358973"/>
              <a:ext cx="2218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FREIGHT TRANSPORT</a:t>
              </a:r>
            </a:p>
          </p:txBody>
        </p:sp>
        <p:sp>
          <p:nvSpPr>
            <p:cNvPr id="125" name="Rectangle 115"/>
            <p:cNvSpPr/>
            <p:nvPr/>
          </p:nvSpPr>
          <p:spPr>
            <a:xfrm>
              <a:off x="5211985" y="4044802"/>
              <a:ext cx="2004809" cy="10218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Rail services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Bus services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Passenger terminals </a:t>
              </a:r>
              <a:endParaRPr lang="sl-SI" sz="1400" b="1" dirty="0"/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(rail and bus)</a:t>
              </a:r>
            </a:p>
          </p:txBody>
        </p:sp>
      </p:grpSp>
      <p:grpSp>
        <p:nvGrpSpPr>
          <p:cNvPr id="7" name="Group 116"/>
          <p:cNvGrpSpPr/>
          <p:nvPr/>
        </p:nvGrpSpPr>
        <p:grpSpPr>
          <a:xfrm>
            <a:off x="310119" y="2929222"/>
            <a:ext cx="4683643" cy="2062344"/>
            <a:chOff x="5225897" y="2930176"/>
            <a:chExt cx="4119109" cy="1783164"/>
          </a:xfrm>
        </p:grpSpPr>
        <p:sp>
          <p:nvSpPr>
            <p:cNvPr id="127" name="TextBox 117"/>
            <p:cNvSpPr txBox="1"/>
            <p:nvPr/>
          </p:nvSpPr>
          <p:spPr>
            <a:xfrm>
              <a:off x="5225897" y="2930176"/>
              <a:ext cx="1720674" cy="5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INFRASTRUCTURE 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MANAGEMENT</a:t>
              </a:r>
            </a:p>
          </p:txBody>
        </p:sp>
        <p:sp>
          <p:nvSpPr>
            <p:cNvPr id="128" name="Rectangle 118"/>
            <p:cNvSpPr/>
            <p:nvPr/>
          </p:nvSpPr>
          <p:spPr>
            <a:xfrm>
              <a:off x="7340196" y="3296733"/>
              <a:ext cx="2004810" cy="14166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/>
                <a:t>Rail freight services</a:t>
              </a:r>
            </a:p>
            <a:p>
              <a:pPr marL="6286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5C5C5C"/>
                  </a:solidFill>
                </a:rPr>
                <a:t>Conventional</a:t>
              </a:r>
            </a:p>
            <a:p>
              <a:pPr marL="628650" lvl="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rgbClr val="5C5C5C"/>
                  </a:solidFill>
                </a:rPr>
                <a:t>Combined</a:t>
              </a:r>
            </a:p>
            <a:p>
              <a:pPr lvl="0"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FCFCFC"/>
                </a:buClr>
              </a:pPr>
              <a:r>
                <a:rPr lang="en-US" sz="1400" b="1" dirty="0"/>
                <a:t>Logistics and forwarding</a:t>
              </a:r>
            </a:p>
            <a:p>
              <a:pPr lvl="0"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FCFCFC"/>
                </a:buClr>
              </a:pPr>
              <a:r>
                <a:rPr lang="en-US" sz="1400" b="1" dirty="0"/>
                <a:t>Freight terminals and distribution</a:t>
              </a:r>
            </a:p>
            <a:p>
              <a:pPr algn="ctr"/>
              <a:r>
                <a:rPr lang="en-GB" sz="1400" dirty="0">
                  <a:solidFill>
                    <a:srgbClr val="5C5C5C"/>
                  </a:solidFill>
                </a:rPr>
                <a:t> </a:t>
              </a:r>
            </a:p>
          </p:txBody>
        </p:sp>
      </p:grpSp>
      <p:pic>
        <p:nvPicPr>
          <p:cNvPr id="14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85" y="1250389"/>
            <a:ext cx="2094620" cy="159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10"/>
          <p:cNvGrpSpPr/>
          <p:nvPr/>
        </p:nvGrpSpPr>
        <p:grpSpPr>
          <a:xfrm>
            <a:off x="207925" y="2959994"/>
            <a:ext cx="6719671" cy="2051846"/>
            <a:chOff x="129411" y="2737873"/>
            <a:chExt cx="6719668" cy="1145816"/>
          </a:xfrm>
        </p:grpSpPr>
        <p:sp>
          <p:nvSpPr>
            <p:cNvPr id="146" name="TextBox 111"/>
            <p:cNvSpPr txBox="1"/>
            <p:nvPr/>
          </p:nvSpPr>
          <p:spPr>
            <a:xfrm>
              <a:off x="5499672" y="2737873"/>
              <a:ext cx="1349407" cy="360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PUBLIC</a:t>
              </a: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TRANSPORT</a:t>
              </a:r>
            </a:p>
          </p:txBody>
        </p:sp>
        <p:sp>
          <p:nvSpPr>
            <p:cNvPr id="147" name="Rectangle 112"/>
            <p:cNvSpPr/>
            <p:nvPr/>
          </p:nvSpPr>
          <p:spPr>
            <a:xfrm>
              <a:off x="129411" y="3098806"/>
              <a:ext cx="2160866" cy="784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Management of public rail infrastructure (PRI)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Management of traffic on</a:t>
              </a:r>
              <a:r>
                <a:rPr lang="sl-SI" sz="1400" b="1" dirty="0"/>
                <a:t> </a:t>
              </a:r>
              <a:r>
                <a:rPr lang="sl-SI" sz="1400" b="1" dirty="0" err="1"/>
                <a:t>the</a:t>
              </a:r>
              <a:r>
                <a:rPr lang="en-US" sz="1400" b="1" dirty="0"/>
                <a:t> PRI</a:t>
              </a:r>
            </a:p>
            <a:p>
              <a:pPr algn="ctr" eaLnBrk="0" hangingPunct="0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  <a:buClr>
                  <a:schemeClr val="bg2"/>
                </a:buClr>
              </a:pPr>
              <a:r>
                <a:rPr lang="en-US" sz="1400" b="1" dirty="0"/>
                <a:t>Maintenance of </a:t>
              </a:r>
              <a:r>
                <a:rPr lang="sl-SI" sz="1400" b="1" dirty="0" err="1"/>
                <a:t>the</a:t>
              </a:r>
              <a:r>
                <a:rPr lang="sl-SI" sz="1400" b="1" dirty="0"/>
                <a:t> </a:t>
              </a:r>
              <a:r>
                <a:rPr lang="en-US" sz="1400" b="1" dirty="0"/>
                <a:t>PRI</a:t>
              </a:r>
            </a:p>
            <a:p>
              <a:pPr algn="ctr"/>
              <a:r>
                <a:rPr lang="en-US" sz="1400" dirty="0">
                  <a:solidFill>
                    <a:srgbClr val="5C5C5C"/>
                  </a:solidFill>
                </a:rPr>
                <a:t> </a:t>
              </a:r>
            </a:p>
          </p:txBody>
        </p:sp>
      </p:grpSp>
      <p:graphicFrame>
        <p:nvGraphicFramePr>
          <p:cNvPr id="2" name="Predmet 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26" name="CorelDRAW" r:id="rId9" imgW="2721859" imgH="309394" progId="">
                  <p:embed/>
                </p:oleObj>
              </mc:Choice>
              <mc:Fallback>
                <p:oleObj name="CorelDRAW" r:id="rId9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otnik 7"/>
          <p:cNvSpPr/>
          <p:nvPr/>
        </p:nvSpPr>
        <p:spPr>
          <a:xfrm>
            <a:off x="4310743" y="5109652"/>
            <a:ext cx="3752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SUPPORTING SERVICES</a:t>
            </a:r>
            <a:r>
              <a:rPr lang="sl-SI" b="1" dirty="0">
                <a:solidFill>
                  <a:schemeClr val="accent1"/>
                </a:solidFill>
              </a:rPr>
              <a:t> OF </a:t>
            </a:r>
            <a:r>
              <a:rPr lang="sl-SI" b="1" dirty="0" err="1">
                <a:solidFill>
                  <a:schemeClr val="accent1"/>
                </a:solidFill>
              </a:rPr>
              <a:t>SŽ</a:t>
            </a:r>
            <a:r>
              <a:rPr lang="sl-SI" b="1" dirty="0">
                <a:solidFill>
                  <a:schemeClr val="accent1"/>
                </a:solidFill>
              </a:rPr>
              <a:t> </a:t>
            </a:r>
            <a:r>
              <a:rPr lang="sl-SI" b="1" dirty="0" err="1">
                <a:solidFill>
                  <a:schemeClr val="accent1"/>
                </a:solidFill>
              </a:rPr>
              <a:t>GROUP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0" name="Rectangle 115"/>
          <p:cNvSpPr/>
          <p:nvPr/>
        </p:nvSpPr>
        <p:spPr>
          <a:xfrm>
            <a:off x="1367073" y="5615609"/>
            <a:ext cx="9587619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r>
              <a:rPr lang="en-US" b="1" dirty="0"/>
              <a:t>Facility management, cleaning service, security, printing service, research and development, expert ancillary services</a:t>
            </a:r>
          </a:p>
          <a:p>
            <a:pPr algn="ctr" eaLnBrk="0" hangingPunct="0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Clr>
                <a:schemeClr val="bg2"/>
              </a:buClr>
            </a:pPr>
            <a:endParaRPr lang="en-US" sz="1400" b="1" dirty="0"/>
          </a:p>
        </p:txBody>
      </p:sp>
      <p:sp>
        <p:nvSpPr>
          <p:cNvPr id="9" name="Pravokotnik 8"/>
          <p:cNvSpPr/>
          <p:nvPr/>
        </p:nvSpPr>
        <p:spPr>
          <a:xfrm>
            <a:off x="1216726" y="5011845"/>
            <a:ext cx="9732474" cy="119895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7183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/>
          <p:cNvSpPr>
            <a:spLocks noGrp="1"/>
          </p:cNvSpPr>
          <p:nvPr>
            <p:ph type="sldNum" sz="quarter" idx="4294967295"/>
          </p:nvPr>
        </p:nvSpPr>
        <p:spPr>
          <a:xfrm>
            <a:off x="11552935" y="6379404"/>
            <a:ext cx="434380" cy="387433"/>
          </a:xfrm>
          <a:prstGeom prst="rect">
            <a:avLst/>
          </a:prstGeom>
        </p:spPr>
        <p:txBody>
          <a:bodyPr/>
          <a:lstStyle/>
          <a:p>
            <a:fld id="{70C262CF-5CC9-4929-99CD-9F101191856B}" type="slidenum">
              <a:rPr lang="en-GB" sz="1600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n-GB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84" y="-6102409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Predmet 1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2" name="CorelDRAW" r:id="rId4" imgW="2721859" imgH="309394" progId="">
                  <p:embed/>
                </p:oleObj>
              </mc:Choice>
              <mc:Fallback>
                <p:oleObj name="CorelDRAW" r:id="rId4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slov 1"/>
          <p:cNvSpPr>
            <a:spLocks noGrp="1"/>
          </p:cNvSpPr>
          <p:nvPr>
            <p:ph type="title"/>
          </p:nvPr>
        </p:nvSpPr>
        <p:spPr>
          <a:xfrm>
            <a:off x="0" y="-27384"/>
            <a:ext cx="12193200" cy="979200"/>
          </a:xfrm>
        </p:spPr>
        <p:txBody>
          <a:bodyPr>
            <a:noAutofit/>
          </a:bodyPr>
          <a:lstStyle/>
          <a:p>
            <a:pPr eaLnBrk="1" hangingPunct="1"/>
            <a:r>
              <a:rPr lang="sl-SI" altLang="sl-SI" dirty="0" err="1">
                <a:solidFill>
                  <a:schemeClr val="bg1"/>
                </a:solidFill>
                <a:latin typeface="+mn-lt"/>
              </a:rPr>
              <a:t>Slovenian</a:t>
            </a:r>
            <a:r>
              <a:rPr lang="sl-SI" altLang="sl-SI" dirty="0">
                <a:solidFill>
                  <a:schemeClr val="bg1"/>
                </a:solidFill>
                <a:latin typeface="+mn-lt"/>
              </a:rPr>
              <a:t> </a:t>
            </a:r>
            <a:r>
              <a:rPr lang="sl-SI" altLang="sl-SI" dirty="0" err="1">
                <a:solidFill>
                  <a:schemeClr val="bg1"/>
                </a:solidFill>
                <a:latin typeface="+mn-lt"/>
              </a:rPr>
              <a:t>Railways</a:t>
            </a:r>
            <a:r>
              <a:rPr lang="sl-SI" altLang="sl-SI" dirty="0">
                <a:solidFill>
                  <a:schemeClr val="bg1"/>
                </a:solidFill>
                <a:latin typeface="+mn-lt"/>
              </a:rPr>
              <a:t> – K</a:t>
            </a:r>
            <a:r>
              <a:rPr lang="en-GB" altLang="sl-SI" dirty="0" err="1">
                <a:solidFill>
                  <a:schemeClr val="bg1"/>
                </a:solidFill>
                <a:latin typeface="+mn-lt"/>
              </a:rPr>
              <a:t>ey</a:t>
            </a:r>
            <a:r>
              <a:rPr lang="en-GB" altLang="sl-SI" dirty="0">
                <a:solidFill>
                  <a:schemeClr val="bg1"/>
                </a:solidFill>
                <a:latin typeface="+mn-lt"/>
              </a:rPr>
              <a:t> Facts of SŽ Rail Network</a:t>
            </a:r>
          </a:p>
        </p:txBody>
      </p:sp>
      <p:sp>
        <p:nvSpPr>
          <p:cNvPr id="16" name="PoljeZBesedilom 12"/>
          <p:cNvSpPr txBox="1">
            <a:spLocks noChangeArrowheads="1"/>
          </p:cNvSpPr>
          <p:nvPr/>
        </p:nvSpPr>
        <p:spPr bwMode="auto">
          <a:xfrm>
            <a:off x="9193496" y="5303530"/>
            <a:ext cx="115097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sl-SI" sz="1800" dirty="0"/>
              <a:t>	</a:t>
            </a:r>
            <a:r>
              <a:rPr lang="en-GB" altLang="sl-SI" sz="1200" dirty="0">
                <a:solidFill>
                  <a:schemeClr val="tx2"/>
                </a:solidFill>
              </a:rPr>
              <a:t>double  track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sl-SI" sz="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sl-SI" sz="1200" dirty="0">
                <a:solidFill>
                  <a:schemeClr val="tx2"/>
                </a:solidFill>
              </a:rPr>
              <a:t>single  track</a:t>
            </a:r>
          </a:p>
        </p:txBody>
      </p:sp>
      <p:sp>
        <p:nvSpPr>
          <p:cNvPr id="17" name="Ograda vsebine 2"/>
          <p:cNvSpPr txBox="1">
            <a:spLocks/>
          </p:cNvSpPr>
          <p:nvPr/>
        </p:nvSpPr>
        <p:spPr>
          <a:xfrm>
            <a:off x="8400256" y="1196752"/>
            <a:ext cx="274214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sl-SI" sz="1600" b="1" dirty="0"/>
              <a:t>Line </a:t>
            </a:r>
            <a:r>
              <a:rPr lang="en-GB" sz="1600" b="1" dirty="0"/>
              <a:t>length:</a:t>
            </a:r>
          </a:p>
          <a:p>
            <a:pPr>
              <a:buFontTx/>
              <a:buNone/>
              <a:defRPr/>
            </a:pPr>
            <a:r>
              <a:rPr lang="en-GB" sz="1600" dirty="0"/>
              <a:t>Total	</a:t>
            </a:r>
            <a:r>
              <a:rPr lang="sl-SI" sz="1600" dirty="0"/>
              <a:t>                 </a:t>
            </a:r>
            <a:r>
              <a:rPr lang="en-GB" sz="1600" dirty="0"/>
              <a:t>1</a:t>
            </a:r>
            <a:r>
              <a:rPr lang="sl-SI" sz="1600" dirty="0"/>
              <a:t>,</a:t>
            </a:r>
            <a:r>
              <a:rPr lang="en-GB" sz="1600" dirty="0"/>
              <a:t>207</a:t>
            </a:r>
            <a:r>
              <a:rPr lang="sl-SI" sz="1600" dirty="0"/>
              <a:t> </a:t>
            </a:r>
            <a:r>
              <a:rPr lang="en-GB" sz="1600" dirty="0"/>
              <a:t>km</a:t>
            </a:r>
          </a:p>
          <a:p>
            <a:pPr>
              <a:buFontTx/>
              <a:buNone/>
              <a:defRPr/>
            </a:pPr>
            <a:r>
              <a:rPr lang="en-GB" sz="1600" dirty="0"/>
              <a:t>Double-track  	</a:t>
            </a:r>
            <a:r>
              <a:rPr lang="sl-SI" sz="1600" dirty="0"/>
              <a:t> </a:t>
            </a:r>
            <a:r>
              <a:rPr lang="en-GB" sz="1600" dirty="0"/>
              <a:t>330 km</a:t>
            </a:r>
          </a:p>
          <a:p>
            <a:pPr>
              <a:buFontTx/>
              <a:buNone/>
              <a:defRPr/>
            </a:pPr>
            <a:r>
              <a:rPr lang="en-GB" sz="1600" dirty="0"/>
              <a:t>Single-track   	</a:t>
            </a:r>
            <a:r>
              <a:rPr lang="sl-SI" sz="1600" dirty="0"/>
              <a:t> </a:t>
            </a:r>
            <a:r>
              <a:rPr lang="en-GB" sz="1600" dirty="0"/>
              <a:t>877 km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Electrified		</a:t>
            </a:r>
            <a:r>
              <a:rPr lang="sl-SI" sz="1600" dirty="0"/>
              <a:t> 503 km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sl-SI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Corridor RFC 6	 365 km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Corridor RFC 5	 337 km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16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b="1" dirty="0"/>
              <a:t>Number of: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Rail Freight Stations	       105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Rail Passenger Stations      115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GB" sz="1600" dirty="0"/>
              <a:t>Railroad Crossings	       </a:t>
            </a:r>
            <a:r>
              <a:rPr lang="sl-SI" sz="1600" dirty="0"/>
              <a:t>888</a:t>
            </a:r>
          </a:p>
          <a:p>
            <a:pPr>
              <a:defRPr/>
            </a:pPr>
            <a:endParaRPr lang="sl-SI" dirty="0"/>
          </a:p>
        </p:txBody>
      </p:sp>
      <p:cxnSp>
        <p:nvCxnSpPr>
          <p:cNvPr id="18" name="Raven povezovalnik 17"/>
          <p:cNvCxnSpPr/>
          <p:nvPr/>
        </p:nvCxnSpPr>
        <p:spPr>
          <a:xfrm>
            <a:off x="8472264" y="5734417"/>
            <a:ext cx="647700" cy="0"/>
          </a:xfrm>
          <a:prstGeom prst="line">
            <a:avLst/>
          </a:prstGeom>
          <a:ln w="444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/>
          <p:cNvCxnSpPr/>
          <p:nvPr/>
        </p:nvCxnSpPr>
        <p:spPr>
          <a:xfrm>
            <a:off x="8472264" y="6052532"/>
            <a:ext cx="647700" cy="0"/>
          </a:xfrm>
          <a:prstGeom prst="line">
            <a:avLst/>
          </a:prstGeom>
          <a:ln w="44450">
            <a:solidFill>
              <a:srgbClr val="585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57" name="Picture 2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5389" r="5435" b="7677"/>
          <a:stretch/>
        </p:blipFill>
        <p:spPr bwMode="auto">
          <a:xfrm>
            <a:off x="1181073" y="1317872"/>
            <a:ext cx="6816383" cy="484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22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262CF-5CC9-4929-99CD-9F101191856B}" type="slidenum">
              <a:rPr lang="en-GB" smtClean="0">
                <a:solidFill>
                  <a:srgbClr val="5C5C5C"/>
                </a:solidFill>
              </a:rPr>
              <a:pPr/>
              <a:t>16</a:t>
            </a:fld>
            <a:endParaRPr lang="en-GB" dirty="0">
              <a:solidFill>
                <a:srgbClr val="5C5C5C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751" y="-6076056"/>
            <a:ext cx="12529392" cy="790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Predmet 6"/>
          <p:cNvGraphicFramePr>
            <a:graphicFrameLocks noChangeAspect="1"/>
          </p:cNvGraphicFramePr>
          <p:nvPr>
            <p:extLst/>
          </p:nvPr>
        </p:nvGraphicFramePr>
        <p:xfrm>
          <a:off x="192088" y="6475413"/>
          <a:ext cx="20986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8" name="CorelDRAW" r:id="rId5" imgW="2721859" imgH="309394" progId="">
                  <p:embed/>
                </p:oleObj>
              </mc:Choice>
              <mc:Fallback>
                <p:oleObj name="CorelDRAW" r:id="rId5" imgW="2721859" imgH="30939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8" y="6475413"/>
                        <a:ext cx="2098675" cy="242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99"/>
          <p:cNvCxnSpPr/>
          <p:nvPr/>
        </p:nvCxnSpPr>
        <p:spPr>
          <a:xfrm flipV="1">
            <a:off x="2495600" y="6573121"/>
            <a:ext cx="8968157" cy="242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Naslov 1"/>
          <p:cNvSpPr txBox="1">
            <a:spLocks/>
          </p:cNvSpPr>
          <p:nvPr/>
        </p:nvSpPr>
        <p:spPr>
          <a:xfrm>
            <a:off x="0" y="1"/>
            <a:ext cx="12191999" cy="97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  <a:latin typeface="+mn-lt"/>
              </a:rPr>
              <a:t>Planned Major </a:t>
            </a:r>
            <a:r>
              <a:rPr lang="sl-SI" dirty="0" smtClean="0">
                <a:solidFill>
                  <a:schemeClr val="bg1"/>
                </a:solidFill>
                <a:latin typeface="+mn-lt"/>
              </a:rPr>
              <a:t>Long-term </a:t>
            </a:r>
            <a:r>
              <a:rPr lang="en-GB" dirty="0" smtClean="0">
                <a:solidFill>
                  <a:schemeClr val="bg1"/>
                </a:solidFill>
                <a:latin typeface="+mn-lt"/>
              </a:rPr>
              <a:t>Rail Investments</a:t>
            </a:r>
            <a:endParaRPr lang="en-GB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Rectangle 80"/>
          <p:cNvSpPr/>
          <p:nvPr/>
        </p:nvSpPr>
        <p:spPr>
          <a:xfrm>
            <a:off x="1743521" y="1157372"/>
            <a:ext cx="9542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Construction of a new second track (27</a:t>
            </a:r>
            <a:r>
              <a:rPr lang="sl-SI" sz="2000" dirty="0" smtClean="0"/>
              <a:t> </a:t>
            </a:r>
            <a:r>
              <a:rPr lang="en-GB" sz="2000" dirty="0" smtClean="0"/>
              <a:t>km) on the </a:t>
            </a:r>
            <a:r>
              <a:rPr lang="en-GB" sz="2000" dirty="0" err="1" smtClean="0"/>
              <a:t>Divača</a:t>
            </a:r>
            <a:r>
              <a:rPr lang="en-GB" sz="2000" dirty="0" smtClean="0"/>
              <a:t>-Koper line; upgrading of the </a:t>
            </a:r>
            <a:r>
              <a:rPr lang="en-GB" sz="2000" dirty="0" err="1" smtClean="0"/>
              <a:t>Divača</a:t>
            </a:r>
            <a:r>
              <a:rPr lang="en-GB" sz="2000" dirty="0" smtClean="0"/>
              <a:t>-Ljubljana line</a:t>
            </a:r>
            <a:endParaRPr lang="en-GB" sz="2000" dirty="0"/>
          </a:p>
        </p:txBody>
      </p:sp>
      <p:sp>
        <p:nvSpPr>
          <p:cNvPr id="21" name="Rectangle 85"/>
          <p:cNvSpPr/>
          <p:nvPr/>
        </p:nvSpPr>
        <p:spPr>
          <a:xfrm>
            <a:off x="1740869" y="1995984"/>
            <a:ext cx="9545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/>
              <a:t>Upgrading of all major lines to D4 category, </a:t>
            </a:r>
            <a:r>
              <a:rPr lang="en-GB" sz="2000" dirty="0" err="1" smtClean="0"/>
              <a:t>Zidani</a:t>
            </a:r>
            <a:r>
              <a:rPr lang="en-GB" sz="2000" dirty="0" smtClean="0"/>
              <a:t> Most-</a:t>
            </a:r>
            <a:r>
              <a:rPr lang="en-GB" sz="2000" dirty="0" err="1" smtClean="0"/>
              <a:t>Celje</a:t>
            </a:r>
            <a:r>
              <a:rPr lang="en-GB" sz="2000" dirty="0" smtClean="0"/>
              <a:t>, </a:t>
            </a:r>
            <a:r>
              <a:rPr lang="en-GB" sz="2000" dirty="0" err="1" smtClean="0"/>
              <a:t>Poljčane-Slovenska</a:t>
            </a:r>
            <a:r>
              <a:rPr lang="en-GB" sz="2000" dirty="0" smtClean="0"/>
              <a:t> Bistrica and </a:t>
            </a:r>
            <a:r>
              <a:rPr lang="en-GB" sz="2000" dirty="0" err="1" smtClean="0"/>
              <a:t>Pragersko</a:t>
            </a:r>
            <a:r>
              <a:rPr lang="en-GB" sz="2000" dirty="0" smtClean="0"/>
              <a:t> node</a:t>
            </a:r>
            <a:endParaRPr lang="en-GB" sz="2000" dirty="0"/>
          </a:p>
        </p:txBody>
      </p:sp>
      <p:sp>
        <p:nvSpPr>
          <p:cNvPr id="17" name="Rectangle 90"/>
          <p:cNvSpPr/>
          <p:nvPr/>
        </p:nvSpPr>
        <p:spPr>
          <a:xfrm>
            <a:off x="1740868" y="2834598"/>
            <a:ext cx="95452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Infrastructure upgrades to facilitate interoperability on rail freight corridors (ETCS, double-track lines, remote control traffic management system…)</a:t>
            </a:r>
            <a:endParaRPr lang="en-GB" sz="2000" dirty="0"/>
          </a:p>
        </p:txBody>
      </p:sp>
      <p:sp>
        <p:nvSpPr>
          <p:cNvPr id="13" name="Rectangle 95"/>
          <p:cNvSpPr/>
          <p:nvPr/>
        </p:nvSpPr>
        <p:spPr>
          <a:xfrm>
            <a:off x="1740867" y="3673211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/>
              <a:t>Construction of a second track (</a:t>
            </a:r>
            <a:r>
              <a:rPr lang="en-GB" sz="2000" dirty="0" smtClean="0"/>
              <a:t>16.5</a:t>
            </a:r>
            <a:r>
              <a:rPr lang="sl-SI" sz="2000" dirty="0" smtClean="0"/>
              <a:t> </a:t>
            </a:r>
            <a:r>
              <a:rPr lang="en-GB" sz="2000" dirty="0" smtClean="0"/>
              <a:t>km</a:t>
            </a:r>
            <a:r>
              <a:rPr lang="en-GB" sz="2000" dirty="0"/>
              <a:t>) on the Maribor-</a:t>
            </a:r>
            <a:r>
              <a:rPr lang="en-GB" sz="2000" dirty="0" err="1"/>
              <a:t>Šentilj</a:t>
            </a:r>
            <a:r>
              <a:rPr lang="en-GB" sz="2000" dirty="0"/>
              <a:t> line</a:t>
            </a:r>
            <a:endParaRPr lang="sl-SI" sz="2000" dirty="0" smtClean="0"/>
          </a:p>
        </p:txBody>
      </p:sp>
      <p:sp>
        <p:nvSpPr>
          <p:cNvPr id="38" name="Rectangle 95"/>
          <p:cNvSpPr/>
          <p:nvPr/>
        </p:nvSpPr>
        <p:spPr>
          <a:xfrm>
            <a:off x="1740863" y="4213427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/>
              <a:t>Construction of a second track (</a:t>
            </a:r>
            <a:r>
              <a:rPr lang="en-GB" sz="2000" dirty="0" smtClean="0"/>
              <a:t>71</a:t>
            </a:r>
            <a:r>
              <a:rPr lang="sl-SI" sz="2000" dirty="0" smtClean="0"/>
              <a:t> </a:t>
            </a:r>
            <a:r>
              <a:rPr lang="en-GB" sz="2000" dirty="0" smtClean="0"/>
              <a:t>km</a:t>
            </a:r>
            <a:r>
              <a:rPr lang="en-GB" sz="2000" dirty="0"/>
              <a:t>) on the Ljubljana-</a:t>
            </a:r>
            <a:r>
              <a:rPr lang="en-GB" sz="2000" dirty="0" err="1"/>
              <a:t>Jesenice</a:t>
            </a:r>
            <a:r>
              <a:rPr lang="en-GB" sz="2000" dirty="0"/>
              <a:t> line</a:t>
            </a:r>
            <a:endParaRPr lang="en-GB" sz="2000" dirty="0" smtClean="0"/>
          </a:p>
        </p:txBody>
      </p:sp>
      <p:sp>
        <p:nvSpPr>
          <p:cNvPr id="40" name="Rectangle 95"/>
          <p:cNvSpPr/>
          <p:nvPr/>
        </p:nvSpPr>
        <p:spPr>
          <a:xfrm>
            <a:off x="1740862" y="4734885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Reconstruction of the Ljubljana Traffic Node; upgrading of the switch yard Ljubljana-</a:t>
            </a:r>
            <a:r>
              <a:rPr lang="en-GB" sz="2000" dirty="0" err="1" smtClean="0"/>
              <a:t>Zalog</a:t>
            </a:r>
            <a:endParaRPr lang="en-GB" sz="2000" dirty="0" smtClean="0"/>
          </a:p>
        </p:txBody>
      </p:sp>
      <p:sp>
        <p:nvSpPr>
          <p:cNvPr id="43" name="Rectangle 95"/>
          <p:cNvSpPr/>
          <p:nvPr/>
        </p:nvSpPr>
        <p:spPr>
          <a:xfrm>
            <a:off x="1740865" y="5265720"/>
            <a:ext cx="9545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GB" sz="2000" dirty="0" smtClean="0"/>
              <a:t>Modernization and expansion of the Ljubljana Intermodal Terminal</a:t>
            </a:r>
          </a:p>
        </p:txBody>
      </p:sp>
      <p:sp>
        <p:nvSpPr>
          <p:cNvPr id="36" name="Oval 48"/>
          <p:cNvSpPr/>
          <p:nvPr/>
        </p:nvSpPr>
        <p:spPr>
          <a:xfrm>
            <a:off x="981695" y="1362472"/>
            <a:ext cx="291356" cy="29768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64"/>
          <p:cNvSpPr/>
          <p:nvPr/>
        </p:nvSpPr>
        <p:spPr>
          <a:xfrm>
            <a:off x="981695" y="2201084"/>
            <a:ext cx="291356" cy="297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67"/>
          <p:cNvSpPr/>
          <p:nvPr/>
        </p:nvSpPr>
        <p:spPr>
          <a:xfrm>
            <a:off x="981695" y="3039698"/>
            <a:ext cx="291356" cy="29768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70"/>
          <p:cNvSpPr/>
          <p:nvPr/>
        </p:nvSpPr>
        <p:spPr>
          <a:xfrm>
            <a:off x="981695" y="3724423"/>
            <a:ext cx="291356" cy="2976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70"/>
          <p:cNvSpPr/>
          <p:nvPr/>
        </p:nvSpPr>
        <p:spPr>
          <a:xfrm>
            <a:off x="981695" y="4264639"/>
            <a:ext cx="291356" cy="29768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70"/>
          <p:cNvSpPr/>
          <p:nvPr/>
        </p:nvSpPr>
        <p:spPr>
          <a:xfrm>
            <a:off x="981695" y="4786097"/>
            <a:ext cx="291356" cy="29768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70"/>
          <p:cNvSpPr/>
          <p:nvPr/>
        </p:nvSpPr>
        <p:spPr>
          <a:xfrm>
            <a:off x="981695" y="5316932"/>
            <a:ext cx="291356" cy="297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0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l-SI" sz="2400" dirty="0" err="1" smtClean="0"/>
              <a:t>Thank</a:t>
            </a:r>
            <a:r>
              <a:rPr lang="sl-SI" sz="2400" dirty="0" smtClean="0"/>
              <a:t> </a:t>
            </a:r>
            <a:r>
              <a:rPr lang="sl-SI" sz="2400" dirty="0" err="1" smtClean="0"/>
              <a:t>you</a:t>
            </a:r>
            <a:r>
              <a:rPr lang="sl-SI" sz="2400" dirty="0" smtClean="0"/>
              <a:t>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your</a:t>
            </a:r>
            <a:r>
              <a:rPr lang="sl-SI" sz="2400" dirty="0" smtClean="0"/>
              <a:t> </a:t>
            </a:r>
            <a:r>
              <a:rPr lang="sl-SI" sz="2400" dirty="0" err="1" smtClean="0"/>
              <a:t>attention</a:t>
            </a:r>
            <a:r>
              <a:rPr lang="sl-SI" sz="2400" dirty="0" smtClean="0"/>
              <a:t>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Dr. Peter </a:t>
            </a:r>
            <a:r>
              <a:rPr lang="en-US" sz="2400" dirty="0" smtClean="0"/>
              <a:t>Verlič</a:t>
            </a:r>
            <a:r>
              <a:rPr lang="sl-SI" sz="24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sl-SI" sz="1400" dirty="0" err="1"/>
              <a:t>Chairman</a:t>
            </a:r>
            <a:r>
              <a:rPr lang="sl-SI" sz="1400" dirty="0"/>
              <a:t> </a:t>
            </a:r>
            <a:r>
              <a:rPr lang="sl-SI" sz="1400" dirty="0" err="1"/>
              <a:t>of</a:t>
            </a:r>
            <a:r>
              <a:rPr lang="sl-SI" sz="1400" dirty="0"/>
              <a:t> SEESARI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sl-SI" sz="1400" dirty="0" err="1" smtClean="0"/>
              <a:t>Slovenian</a:t>
            </a:r>
            <a:r>
              <a:rPr lang="sl-SI" sz="1400" dirty="0" smtClean="0"/>
              <a:t> </a:t>
            </a:r>
            <a:r>
              <a:rPr lang="sl-SI" sz="1400" dirty="0" err="1" smtClean="0"/>
              <a:t>Railways</a:t>
            </a:r>
            <a:r>
              <a:rPr lang="sl-SI" sz="1400" dirty="0" smtClean="0"/>
              <a:t>/Institute </a:t>
            </a:r>
            <a:r>
              <a:rPr lang="sl-SI" sz="1400" dirty="0" err="1" smtClean="0"/>
              <a:t>of</a:t>
            </a:r>
            <a:r>
              <a:rPr lang="sl-SI" sz="1400" dirty="0" smtClean="0"/>
              <a:t> </a:t>
            </a:r>
            <a:r>
              <a:rPr lang="sl-SI" sz="1400" dirty="0" err="1" smtClean="0"/>
              <a:t>Traffic</a:t>
            </a:r>
            <a:r>
              <a:rPr lang="sl-SI" sz="1400" dirty="0" smtClean="0"/>
              <a:t> </a:t>
            </a:r>
            <a:r>
              <a:rPr lang="sl-SI" sz="1400" dirty="0" err="1" smtClean="0"/>
              <a:t>and</a:t>
            </a:r>
            <a:r>
              <a:rPr lang="sl-SI" sz="1400" dirty="0" smtClean="0"/>
              <a:t> Transport Ljubljana </a:t>
            </a:r>
            <a:r>
              <a:rPr lang="sl-SI" sz="1400" dirty="0" err="1" smtClean="0"/>
              <a:t>l.l.c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err="1" smtClean="0"/>
              <a:t>Kolodvorska</a:t>
            </a:r>
            <a:r>
              <a:rPr lang="en-US" sz="1400" dirty="0" smtClean="0"/>
              <a:t> </a:t>
            </a:r>
            <a:r>
              <a:rPr lang="en-US" sz="1400" dirty="0"/>
              <a:t>11, SI-1000 Ljubljana </a:t>
            </a:r>
            <a:br>
              <a:rPr lang="en-US" sz="1400" dirty="0"/>
            </a:br>
            <a:r>
              <a:rPr lang="en-US" sz="1400" dirty="0"/>
              <a:t>Tel.: +38612914623, +38612914626 </a:t>
            </a:r>
            <a:br>
              <a:rPr lang="en-US" sz="1400" dirty="0"/>
            </a:br>
            <a:r>
              <a:rPr lang="en-US" sz="1400" dirty="0"/>
              <a:t>Fax.:+38612319277 </a:t>
            </a:r>
          </a:p>
          <a:p>
            <a:r>
              <a:rPr lang="en-US" sz="1600" dirty="0" err="1"/>
              <a:t>peter.verlic@prometni-institut.si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/>
              <a:t>www.prometni-institut.si</a:t>
            </a:r>
            <a:endParaRPr lang="en-US" sz="1600" dirty="0"/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524000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2" name="PoljeZBesedilom 1"/>
          <p:cNvSpPr txBox="1"/>
          <p:nvPr/>
        </p:nvSpPr>
        <p:spPr>
          <a:xfrm>
            <a:off x="6023943" y="4424868"/>
            <a:ext cx="557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/>
              <a:t>info@seesari.org</a:t>
            </a:r>
            <a:endParaRPr lang="sl-SI" sz="3200" dirty="0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436583" cy="720000"/>
          </a:xfrm>
        </p:spPr>
        <p:txBody>
          <a:bodyPr/>
          <a:lstStyle/>
          <a:p>
            <a:pPr defTabSz="914400">
              <a:spcBef>
                <a:spcPts val="0"/>
              </a:spcBef>
              <a:defRPr/>
            </a:pPr>
            <a:r>
              <a:rPr lang="sl-SI" dirty="0"/>
              <a:t>SEESARI - SOUTH EAST EUROPE STRATEGIC ALLIANCE FOR RAIL INNOVATION</a:t>
            </a:r>
            <a:endParaRPr lang="sl-SI" altLang="sl-S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ravokotnik 8"/>
          <p:cNvSpPr/>
          <p:nvPr/>
        </p:nvSpPr>
        <p:spPr>
          <a:xfrm>
            <a:off x="4674478" y="2857423"/>
            <a:ext cx="729067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/>
              <a:t>V</a:t>
            </a:r>
            <a:r>
              <a:rPr lang="en-GB" dirty="0" err="1" smtClean="0"/>
              <a:t>ery</a:t>
            </a:r>
            <a:r>
              <a:rPr lang="en-GB" dirty="0" smtClean="0"/>
              <a:t> </a:t>
            </a:r>
            <a:r>
              <a:rPr lang="en-GB" dirty="0"/>
              <a:t>strong </a:t>
            </a:r>
            <a:r>
              <a:rPr lang="en-GB" dirty="0" smtClean="0"/>
              <a:t>economic </a:t>
            </a:r>
            <a:r>
              <a:rPr lang="en-GB" dirty="0"/>
              <a:t>potential as </a:t>
            </a:r>
            <a:r>
              <a:rPr lang="en-GB" dirty="0" smtClean="0"/>
              <a:t>the strategic </a:t>
            </a:r>
            <a:r>
              <a:rPr lang="en-GB" dirty="0"/>
              <a:t>commercial node between Europe and Asia or/and the Middle East in collaboration with </a:t>
            </a:r>
            <a:r>
              <a:rPr lang="en-GB" dirty="0" smtClean="0"/>
              <a:t>Turkey</a:t>
            </a: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 smtClean="0"/>
              <a:t>More </a:t>
            </a:r>
            <a:r>
              <a:rPr lang="sl-SI" dirty="0" err="1" smtClean="0"/>
              <a:t>than</a:t>
            </a:r>
            <a:r>
              <a:rPr lang="sl-SI" dirty="0" smtClean="0"/>
              <a:t> 45.000 km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railway</a:t>
            </a:r>
            <a:r>
              <a:rPr lang="sl-SI" dirty="0"/>
              <a:t> </a:t>
            </a:r>
            <a:r>
              <a:rPr lang="sl-SI" dirty="0" err="1" smtClean="0"/>
              <a:t>network</a:t>
            </a:r>
            <a:r>
              <a:rPr lang="sl-SI" dirty="0" smtClean="0"/>
              <a:t> </a:t>
            </a:r>
            <a:r>
              <a:rPr lang="sl-SI" sz="1000" dirty="0" smtClean="0"/>
              <a:t>(</a:t>
            </a:r>
            <a:r>
              <a:rPr lang="sl-SI" sz="1000" dirty="0"/>
              <a:t>UIC </a:t>
            </a:r>
            <a:r>
              <a:rPr lang="sl-SI" sz="1000" dirty="0" err="1"/>
              <a:t>Statistics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sz="1000" dirty="0"/>
          </a:p>
          <a:p>
            <a:pPr marL="285750" indent="-285750">
              <a:buFontTx/>
              <a:buChar char="-"/>
            </a:pPr>
            <a:r>
              <a:rPr lang="sl-SI" dirty="0" smtClean="0"/>
              <a:t>147 </a:t>
            </a:r>
            <a:r>
              <a:rPr lang="sl-SI" dirty="0" err="1" smtClean="0"/>
              <a:t>million</a:t>
            </a:r>
            <a:r>
              <a:rPr lang="sl-SI" dirty="0" smtClean="0"/>
              <a:t> </a:t>
            </a:r>
            <a:r>
              <a:rPr lang="sl-SI" dirty="0" err="1" smtClean="0"/>
              <a:t>tons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goods</a:t>
            </a:r>
            <a:r>
              <a:rPr lang="sl-SI" dirty="0" smtClean="0"/>
              <a:t> (</a:t>
            </a:r>
            <a:r>
              <a:rPr lang="sl-SI" dirty="0" err="1" smtClean="0"/>
              <a:t>railways</a:t>
            </a:r>
            <a:r>
              <a:rPr lang="sl-SI" dirty="0"/>
              <a:t>) </a:t>
            </a:r>
            <a:r>
              <a:rPr lang="sl-SI" sz="1000" dirty="0"/>
              <a:t>(UIC </a:t>
            </a:r>
            <a:r>
              <a:rPr lang="sl-SI" sz="1000" dirty="0" err="1"/>
              <a:t>Statistics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sz="1000" dirty="0"/>
          </a:p>
          <a:p>
            <a:pPr marL="285750" indent="-285750">
              <a:buFontTx/>
              <a:buChar char="-"/>
            </a:pPr>
            <a:r>
              <a:rPr lang="sl-SI" dirty="0" smtClean="0"/>
              <a:t>352 </a:t>
            </a:r>
            <a:r>
              <a:rPr lang="sl-SI" dirty="0" err="1" smtClean="0"/>
              <a:t>million</a:t>
            </a:r>
            <a:r>
              <a:rPr lang="sl-SI" dirty="0" smtClean="0"/>
              <a:t> </a:t>
            </a:r>
            <a:r>
              <a:rPr lang="sl-SI" dirty="0" err="1" smtClean="0"/>
              <a:t>railway</a:t>
            </a:r>
            <a:r>
              <a:rPr lang="sl-SI" dirty="0" smtClean="0"/>
              <a:t> </a:t>
            </a:r>
            <a:r>
              <a:rPr lang="sl-SI" dirty="0" err="1" smtClean="0"/>
              <a:t>passengerss</a:t>
            </a:r>
            <a:r>
              <a:rPr lang="sl-SI" dirty="0" smtClean="0"/>
              <a:t> </a:t>
            </a:r>
            <a:r>
              <a:rPr lang="sl-SI" sz="1000" dirty="0"/>
              <a:t>(UIC </a:t>
            </a:r>
            <a:r>
              <a:rPr lang="sl-SI" sz="1000" dirty="0" err="1"/>
              <a:t>Statistics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sz="1000" dirty="0"/>
          </a:p>
          <a:p>
            <a:pPr marL="285750" indent="-285750">
              <a:buFontTx/>
              <a:buChar char="-"/>
            </a:pPr>
            <a:r>
              <a:rPr lang="en-GB" dirty="0"/>
              <a:t>only 2% of the total freight between Europe and Turkey </a:t>
            </a:r>
            <a:r>
              <a:rPr lang="sl-SI" dirty="0" smtClean="0"/>
              <a:t>is </a:t>
            </a:r>
            <a:r>
              <a:rPr lang="en-GB" dirty="0" smtClean="0"/>
              <a:t>carried </a:t>
            </a:r>
            <a:r>
              <a:rPr lang="en-GB" dirty="0"/>
              <a:t>by </a:t>
            </a:r>
            <a:r>
              <a:rPr lang="en-GB" dirty="0" smtClean="0"/>
              <a:t>rail</a:t>
            </a:r>
            <a:r>
              <a:rPr lang="sl-SI" dirty="0" smtClean="0"/>
              <a:t> </a:t>
            </a:r>
            <a:r>
              <a:rPr lang="sl-SI" sz="1000" dirty="0" smtClean="0"/>
              <a:t>(</a:t>
            </a:r>
            <a:r>
              <a:rPr lang="sl-SI" sz="1000" dirty="0"/>
              <a:t>T</a:t>
            </a:r>
            <a:r>
              <a:rPr lang="en-GB" sz="1000" dirty="0" smtClean="0"/>
              <a:t>he economist 2010</a:t>
            </a:r>
            <a:r>
              <a:rPr lang="sl-SI" sz="1000" dirty="0" smtClean="0"/>
              <a:t>)</a:t>
            </a:r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0" y="2282729"/>
            <a:ext cx="4024691" cy="318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00">
              <a:spcBef>
                <a:spcPts val="0"/>
              </a:spcBef>
              <a:defRPr/>
            </a:pPr>
            <a:r>
              <a:rPr lang="sl-SI" dirty="0"/>
              <a:t>CHALLENGE  2050</a:t>
            </a:r>
            <a:endParaRPr lang="sl-SI" altLang="sl-S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Naslov 1"/>
          <p:cNvSpPr txBox="1">
            <a:spLocks/>
          </p:cNvSpPr>
          <p:nvPr/>
        </p:nvSpPr>
        <p:spPr>
          <a:xfrm>
            <a:off x="821265" y="1841823"/>
            <a:ext cx="10610851" cy="792163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00" b="1" i="0" kern="12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sl-SI" altLang="sl-SI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Huge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Investments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 SEE </a:t>
            </a:r>
            <a:r>
              <a:rPr lang="sl-SI" altLang="sl-SI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  <a:br>
              <a:rPr lang="en-US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l-SI" altLang="sl-SI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</a:pPr>
            <a:r>
              <a:rPr lang="en-US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sl-SI" altLang="sl-SI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“Future </a:t>
            </a:r>
            <a:r>
              <a:rPr lang="sl-SI" altLang="sl-SI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altLang="sl-SI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Railway</a:t>
            </a:r>
            <a:r>
              <a:rPr lang="sl-SI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l-SI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System”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8" y="3210103"/>
            <a:ext cx="5456767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"/>
          <p:cNvSpPr txBox="1">
            <a:spLocks noChangeArrowheads="1"/>
          </p:cNvSpPr>
          <p:nvPr/>
        </p:nvSpPr>
        <p:spPr bwMode="auto">
          <a:xfrm>
            <a:off x="930975" y="2738403"/>
            <a:ext cx="393488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sl-SI" altLang="sl-SI" dirty="0"/>
              <a:t>EU TEN – T </a:t>
            </a:r>
            <a:r>
              <a:rPr lang="sl-SI" altLang="sl-SI" dirty="0" err="1"/>
              <a:t>Corridors</a:t>
            </a:r>
            <a:endParaRPr lang="sl-SI" altLang="sl-SI" dirty="0"/>
          </a:p>
        </p:txBody>
      </p:sp>
      <p:pic>
        <p:nvPicPr>
          <p:cNvPr id="27" name="Picture 2" descr="helsinki koridor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542" y="3210103"/>
            <a:ext cx="5594351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7084125" y="2720939"/>
            <a:ext cx="390101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sl-SI" altLang="sl-SI" dirty="0"/>
              <a:t>Pan </a:t>
            </a:r>
            <a:r>
              <a:rPr lang="sl-SI" altLang="sl-SI" dirty="0" err="1" smtClean="0"/>
              <a:t>European</a:t>
            </a:r>
            <a:r>
              <a:rPr lang="sl-SI" altLang="sl-SI" dirty="0" smtClean="0"/>
              <a:t> </a:t>
            </a:r>
            <a:r>
              <a:rPr lang="sl-SI" altLang="sl-SI" dirty="0" err="1"/>
              <a:t>Corridors</a:t>
            </a:r>
            <a:r>
              <a:rPr lang="sl-SI" altLang="sl-SI" dirty="0"/>
              <a:t>  </a:t>
            </a:r>
          </a:p>
        </p:txBody>
      </p:sp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6263086" y="6146529"/>
            <a:ext cx="5863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sl-SI" altLang="sl-SI" dirty="0" err="1"/>
              <a:t>Extension</a:t>
            </a:r>
            <a:r>
              <a:rPr lang="sl-SI" altLang="sl-SI" dirty="0"/>
              <a:t> </a:t>
            </a:r>
            <a:r>
              <a:rPr lang="sl-SI" altLang="sl-SI" dirty="0" err="1"/>
              <a:t>of</a:t>
            </a:r>
            <a:r>
              <a:rPr lang="sl-SI" altLang="sl-SI" dirty="0"/>
              <a:t> </a:t>
            </a:r>
            <a:r>
              <a:rPr lang="sl-SI" altLang="sl-SI" dirty="0" err="1"/>
              <a:t>the</a:t>
            </a:r>
            <a:r>
              <a:rPr lang="sl-SI" altLang="sl-SI" dirty="0"/>
              <a:t> </a:t>
            </a:r>
            <a:r>
              <a:rPr lang="sl-SI" altLang="sl-SI" dirty="0" err="1"/>
              <a:t>main</a:t>
            </a:r>
            <a:r>
              <a:rPr lang="sl-SI" altLang="sl-SI" dirty="0"/>
              <a:t> EU TEN –T </a:t>
            </a:r>
            <a:r>
              <a:rPr lang="sl-SI" altLang="sl-SI" dirty="0" err="1"/>
              <a:t>Railway</a:t>
            </a:r>
            <a:r>
              <a:rPr lang="sl-SI" altLang="sl-SI" dirty="0"/>
              <a:t> </a:t>
            </a:r>
            <a:r>
              <a:rPr lang="sl-SI" altLang="sl-SI" dirty="0" err="1"/>
              <a:t>Corridors</a:t>
            </a:r>
            <a:r>
              <a:rPr lang="sl-SI" altLang="sl-SI" dirty="0"/>
              <a:t> to SEE  </a:t>
            </a: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1001184" y="6145391"/>
            <a:ext cx="34996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altLang="sl-SI" dirty="0"/>
              <a:t>NB: South Eastern Europe – Blank!</a:t>
            </a:r>
            <a:endParaRPr lang="fr-FR" altLang="sl-SI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12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0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331" y="1140960"/>
            <a:ext cx="8418239" cy="565920"/>
          </a:xfrm>
        </p:spPr>
        <p:txBody>
          <a:bodyPr/>
          <a:lstStyle/>
          <a:p>
            <a:r>
              <a:rPr lang="sl-SI" dirty="0" smtClean="0"/>
              <a:t>SEESARI </a:t>
            </a:r>
            <a:r>
              <a:rPr lang="sl-SI" dirty="0"/>
              <a:t>- MAIN </a:t>
            </a:r>
            <a:r>
              <a:rPr lang="sl-SI" dirty="0" smtClean="0"/>
              <a:t>PRIORITIES (7 PILLARS):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ravokotnik 4"/>
          <p:cNvSpPr/>
          <p:nvPr/>
        </p:nvSpPr>
        <p:spPr>
          <a:xfrm>
            <a:off x="501895" y="6408746"/>
            <a:ext cx="10915389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553776" y="2749008"/>
            <a:ext cx="10773197" cy="11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nakokraki trikotnik 8"/>
          <p:cNvSpPr/>
          <p:nvPr/>
        </p:nvSpPr>
        <p:spPr>
          <a:xfrm>
            <a:off x="553777" y="1931176"/>
            <a:ext cx="10773196" cy="7196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501895" y="2984316"/>
            <a:ext cx="1224836" cy="332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HIGH SPEED RAIL NETWORK</a:t>
            </a:r>
            <a:endParaRPr lang="sl-SI" sz="2400" b="1" dirty="0"/>
          </a:p>
        </p:txBody>
      </p:sp>
      <p:sp>
        <p:nvSpPr>
          <p:cNvPr id="12" name="Pravokotnik 11"/>
          <p:cNvSpPr/>
          <p:nvPr/>
        </p:nvSpPr>
        <p:spPr>
          <a:xfrm>
            <a:off x="1778613" y="2990308"/>
            <a:ext cx="1394055" cy="330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INTERGATION OF PASSENGER TRANSPORT</a:t>
            </a:r>
            <a:endParaRPr lang="sl-SI" sz="2400" b="1" dirty="0"/>
          </a:p>
        </p:txBody>
      </p:sp>
      <p:sp>
        <p:nvSpPr>
          <p:cNvPr id="13" name="Pravokotnik 12"/>
          <p:cNvSpPr/>
          <p:nvPr/>
        </p:nvSpPr>
        <p:spPr>
          <a:xfrm>
            <a:off x="3307257" y="2969141"/>
            <a:ext cx="1530287" cy="332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REGIONAL RAILWAY NETWORK</a:t>
            </a:r>
            <a:endParaRPr lang="sl-SI" sz="2400" b="1" dirty="0"/>
          </a:p>
        </p:txBody>
      </p:sp>
      <p:sp>
        <p:nvSpPr>
          <p:cNvPr id="14" name="Pravokotnik 13"/>
          <p:cNvSpPr/>
          <p:nvPr/>
        </p:nvSpPr>
        <p:spPr>
          <a:xfrm>
            <a:off x="4994793" y="2990308"/>
            <a:ext cx="1509372" cy="330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RAILWAY ROLLING</a:t>
            </a:r>
            <a:r>
              <a:rPr lang="sl-SI" sz="2400" dirty="0" smtClean="0"/>
              <a:t> </a:t>
            </a:r>
            <a:r>
              <a:rPr lang="sl-SI" sz="2400" b="1" dirty="0" smtClean="0"/>
              <a:t>STOCK</a:t>
            </a:r>
            <a:endParaRPr lang="sl-SI" sz="2400" b="1" dirty="0"/>
          </a:p>
        </p:txBody>
      </p:sp>
      <p:sp>
        <p:nvSpPr>
          <p:cNvPr id="15" name="Pravokotnik 14"/>
          <p:cNvSpPr/>
          <p:nvPr/>
        </p:nvSpPr>
        <p:spPr>
          <a:xfrm>
            <a:off x="10098959" y="2990308"/>
            <a:ext cx="1318325" cy="3302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COOPERATION IN FREIGHT TRANSPORT</a:t>
            </a:r>
            <a:endParaRPr lang="sl-SI" sz="2400" b="1" dirty="0"/>
          </a:p>
        </p:txBody>
      </p:sp>
      <p:sp>
        <p:nvSpPr>
          <p:cNvPr id="16" name="Pravokotnik 15"/>
          <p:cNvSpPr/>
          <p:nvPr/>
        </p:nvSpPr>
        <p:spPr>
          <a:xfrm>
            <a:off x="8802239" y="2969140"/>
            <a:ext cx="1141407" cy="3323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HUMAN  RESOURCES  </a:t>
            </a:r>
            <a:endParaRPr lang="sl-SI" sz="2400" b="1" dirty="0"/>
          </a:p>
        </p:txBody>
      </p:sp>
      <p:sp>
        <p:nvSpPr>
          <p:cNvPr id="17" name="Pravokotnik 16"/>
          <p:cNvSpPr/>
          <p:nvPr/>
        </p:nvSpPr>
        <p:spPr>
          <a:xfrm>
            <a:off x="6705704" y="2999490"/>
            <a:ext cx="1902176" cy="3293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sl-SI" sz="2400" b="1" dirty="0" smtClean="0"/>
              <a:t>INTEROPETABILITY AND TECHNICAL STANDARDS</a:t>
            </a:r>
            <a:endParaRPr lang="sl-SI" sz="2400" b="1" dirty="0"/>
          </a:p>
        </p:txBody>
      </p:sp>
      <p:pic>
        <p:nvPicPr>
          <p:cNvPr id="1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1080000"/>
            <a:ext cx="11436583" cy="720000"/>
          </a:xfrm>
        </p:spPr>
        <p:txBody>
          <a:bodyPr/>
          <a:lstStyle/>
          <a:p>
            <a:pPr defTabSz="914400">
              <a:spcBef>
                <a:spcPts val="0"/>
              </a:spcBef>
              <a:defRPr/>
            </a:pPr>
            <a:r>
              <a:rPr lang="sl-SI" dirty="0"/>
              <a:t>SEESARI - SOUTH EAST EUROPE STRATEGIC ALLIANCE FOR RAIL INNOVATION</a:t>
            </a:r>
            <a:endParaRPr lang="sl-SI" altLang="sl-SI" dirty="0"/>
          </a:p>
        </p:txBody>
      </p:sp>
      <p:sp>
        <p:nvSpPr>
          <p:cNvPr id="9" name="Pravokotnik 8"/>
          <p:cNvSpPr/>
          <p:nvPr/>
        </p:nvSpPr>
        <p:spPr>
          <a:xfrm>
            <a:off x="434987" y="2359655"/>
            <a:ext cx="941076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SEESARI </a:t>
            </a:r>
            <a:r>
              <a:rPr lang="sl-SI" sz="2400" b="1" dirty="0" err="1" smtClean="0"/>
              <a:t>priority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projects</a:t>
            </a:r>
            <a:r>
              <a:rPr lang="sl-SI" sz="2400" b="1" dirty="0" smtClean="0"/>
              <a:t> (</a:t>
            </a:r>
            <a:r>
              <a:rPr lang="sl-SI" sz="2400" b="1" dirty="0" err="1" smtClean="0"/>
              <a:t>currently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under</a:t>
            </a:r>
            <a:r>
              <a:rPr lang="sl-SI" sz="2400" b="1" dirty="0" smtClean="0"/>
              <a:t> UIC </a:t>
            </a:r>
            <a:r>
              <a:rPr lang="sl-SI" sz="2400" b="1" dirty="0" err="1" smtClean="0"/>
              <a:t>review</a:t>
            </a:r>
            <a:r>
              <a:rPr lang="sl-SI" sz="2400" b="1" dirty="0" smtClean="0"/>
              <a:t>):</a:t>
            </a:r>
          </a:p>
          <a:p>
            <a:endParaRPr lang="sl-SI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 err="1" smtClean="0"/>
              <a:t>Harmonization</a:t>
            </a:r>
            <a:r>
              <a:rPr lang="sl-SI" sz="2000" dirty="0" smtClean="0"/>
              <a:t> </a:t>
            </a:r>
            <a:r>
              <a:rPr lang="en-GB" sz="2000" dirty="0"/>
              <a:t>of regional railway lines and services (</a:t>
            </a:r>
            <a:r>
              <a:rPr lang="en-GB" sz="2000" dirty="0" err="1"/>
              <a:t>ReVitaRail</a:t>
            </a:r>
            <a:r>
              <a:rPr lang="sl-SI" sz="20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l-SI" sz="2000" dirty="0" err="1" smtClean="0"/>
              <a:t>Integrated</a:t>
            </a:r>
            <a:r>
              <a:rPr lang="sl-SI" sz="2000" dirty="0" smtClean="0"/>
              <a:t> </a:t>
            </a:r>
            <a:r>
              <a:rPr lang="sl-SI" sz="2000" dirty="0" err="1" smtClean="0"/>
              <a:t>cross</a:t>
            </a:r>
            <a:r>
              <a:rPr lang="sl-SI" sz="2000" dirty="0" smtClean="0"/>
              <a:t>-</a:t>
            </a:r>
            <a:r>
              <a:rPr lang="sl-SI" sz="2000" dirty="0" err="1" smtClean="0"/>
              <a:t>border</a:t>
            </a:r>
            <a:r>
              <a:rPr lang="sl-SI" sz="2000" dirty="0"/>
              <a:t> </a:t>
            </a:r>
            <a:r>
              <a:rPr lang="sl-SI" sz="2000" dirty="0" smtClean="0"/>
              <a:t>E-</a:t>
            </a:r>
            <a:r>
              <a:rPr lang="sl-SI" sz="2000" dirty="0" err="1" smtClean="0"/>
              <a:t>ticketing</a:t>
            </a:r>
            <a:endParaRPr lang="sl-SI" sz="2000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Development of the High Speed Rail </a:t>
            </a:r>
            <a:r>
              <a:rPr lang="en-US" sz="2000" dirty="0" smtClean="0"/>
              <a:t>S</a:t>
            </a:r>
            <a:r>
              <a:rPr lang="sl-SI" sz="2000" dirty="0" err="1" smtClean="0"/>
              <a:t>outh</a:t>
            </a:r>
            <a:r>
              <a:rPr lang="sl-SI" sz="2000" dirty="0" smtClean="0"/>
              <a:t> </a:t>
            </a:r>
            <a:r>
              <a:rPr lang="sl-SI" sz="2000" dirty="0" err="1" smtClean="0"/>
              <a:t>East</a:t>
            </a:r>
            <a:r>
              <a:rPr lang="en-US" sz="2000" dirty="0" smtClean="0"/>
              <a:t> Europe</a:t>
            </a:r>
            <a:endParaRPr lang="sl-SI" sz="2000" dirty="0" smtClean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Establishment of Regional Railway </a:t>
            </a:r>
            <a:r>
              <a:rPr lang="en-US" sz="2000" dirty="0" smtClean="0"/>
              <a:t>Training </a:t>
            </a:r>
            <a:r>
              <a:rPr lang="en-US" sz="2000" dirty="0"/>
              <a:t>Center </a:t>
            </a:r>
            <a:endParaRPr lang="sl-SI" sz="2000" dirty="0" smtClean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en-US" sz="2000" dirty="0"/>
              <a:t>Development of an innovative incident management system</a:t>
            </a:r>
            <a:endParaRPr lang="sl-SI" sz="2000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000" dirty="0" smtClean="0"/>
              <a:t>Optimisation </a:t>
            </a:r>
            <a:r>
              <a:rPr lang="en-GB" sz="2000" dirty="0"/>
              <a:t>of railway maintenance </a:t>
            </a:r>
            <a:endParaRPr lang="sl-SI" sz="2000" dirty="0"/>
          </a:p>
          <a:p>
            <a:pPr lvl="0"/>
            <a:endParaRPr lang="sl-SI" dirty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"/>
          <p:cNvSpPr/>
          <p:nvPr/>
        </p:nvSpPr>
        <p:spPr>
          <a:xfrm>
            <a:off x="698501" y="4075114"/>
            <a:ext cx="2139951" cy="13477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sl-SI" sz="2000" b="1" dirty="0" smtClean="0"/>
              <a:t>OBJECTIVES</a:t>
            </a:r>
            <a:endParaRPr lang="sl-SI" sz="2000" b="1" dirty="0"/>
          </a:p>
        </p:txBody>
      </p:sp>
      <p:sp>
        <p:nvSpPr>
          <p:cNvPr id="11" name="Enakokraki trikotnik 21"/>
          <p:cNvSpPr/>
          <p:nvPr/>
        </p:nvSpPr>
        <p:spPr>
          <a:xfrm rot="5400000">
            <a:off x="2406916" y="4652699"/>
            <a:ext cx="1347787" cy="192617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2" name="Rectangle 26"/>
          <p:cNvSpPr/>
          <p:nvPr/>
        </p:nvSpPr>
        <p:spPr>
          <a:xfrm>
            <a:off x="3335867" y="4075114"/>
            <a:ext cx="8125884" cy="134778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anchor="ctr"/>
          <a:lstStyle/>
          <a:p>
            <a:pPr eaLnBrk="1" hangingPunct="1">
              <a:defRPr/>
            </a:pPr>
            <a:r>
              <a:rPr lang="sl-SI" dirty="0"/>
              <a:t>To </a:t>
            </a:r>
            <a:r>
              <a:rPr lang="en-US" dirty="0"/>
              <a:t>define and to develop </a:t>
            </a:r>
            <a:r>
              <a:rPr lang="en-US" b="1" dirty="0"/>
              <a:t>innovative</a:t>
            </a:r>
            <a:r>
              <a:rPr lang="en-US" dirty="0"/>
              <a:t>, </a:t>
            </a:r>
            <a:r>
              <a:rPr lang="en-US" b="1" dirty="0"/>
              <a:t>technical</a:t>
            </a:r>
            <a:r>
              <a:rPr lang="en-US" dirty="0"/>
              <a:t> and </a:t>
            </a:r>
            <a:r>
              <a:rPr lang="en-US" b="1" dirty="0"/>
              <a:t>technological advanced solutions and services </a:t>
            </a:r>
            <a:r>
              <a:rPr lang="en-US" dirty="0"/>
              <a:t>in regional railway network with minimum investments in basic infrastructure and </a:t>
            </a:r>
            <a:r>
              <a:rPr lang="en-US" b="1" dirty="0"/>
              <a:t>maximum added value towards advanced solutions for </a:t>
            </a:r>
            <a:r>
              <a:rPr lang="sl-SI" b="1" dirty="0" err="1"/>
              <a:t>regional</a:t>
            </a:r>
            <a:r>
              <a:rPr lang="sl-SI" b="1" dirty="0"/>
              <a:t> </a:t>
            </a:r>
            <a:r>
              <a:rPr lang="en-US" b="1" dirty="0"/>
              <a:t>network</a:t>
            </a:r>
            <a:endParaRPr lang="sl-SI" b="1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3" name="Rectangle 26"/>
          <p:cNvSpPr/>
          <p:nvPr/>
        </p:nvSpPr>
        <p:spPr>
          <a:xfrm>
            <a:off x="698501" y="2428875"/>
            <a:ext cx="2139951" cy="1347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sl-SI" sz="2000" b="1" dirty="0" err="1" smtClean="0"/>
              <a:t>Main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idea</a:t>
            </a:r>
            <a:endParaRPr lang="sl-SI" sz="2000" b="1" dirty="0"/>
          </a:p>
        </p:txBody>
      </p:sp>
      <p:sp>
        <p:nvSpPr>
          <p:cNvPr id="14" name="Enakokraki trikotnik 21"/>
          <p:cNvSpPr/>
          <p:nvPr/>
        </p:nvSpPr>
        <p:spPr>
          <a:xfrm rot="5400000">
            <a:off x="2406915" y="3006461"/>
            <a:ext cx="1347788" cy="192617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sp>
        <p:nvSpPr>
          <p:cNvPr id="15" name="Rectangle 26"/>
          <p:cNvSpPr/>
          <p:nvPr/>
        </p:nvSpPr>
        <p:spPr>
          <a:xfrm>
            <a:off x="3335867" y="2428875"/>
            <a:ext cx="8125884" cy="13477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anchor="ctr"/>
          <a:lstStyle/>
          <a:p>
            <a:pPr eaLnBrk="1" hangingPunct="1">
              <a:defRPr/>
            </a:pPr>
            <a:r>
              <a:rPr lang="sl-SI" b="1" dirty="0" err="1">
                <a:solidFill>
                  <a:schemeClr val="tx1"/>
                </a:solidFill>
              </a:rPr>
              <a:t>Harmonization</a:t>
            </a:r>
            <a:r>
              <a:rPr lang="sl-SI" b="1" dirty="0">
                <a:solidFill>
                  <a:schemeClr val="tx1"/>
                </a:solidFill>
              </a:rPr>
              <a:t> </a:t>
            </a:r>
            <a:r>
              <a:rPr lang="en-US" b="1" dirty="0" smtClean="0"/>
              <a:t>of </a:t>
            </a:r>
            <a:r>
              <a:rPr lang="sl-SI" b="1" dirty="0" smtClean="0"/>
              <a:t> </a:t>
            </a:r>
            <a:r>
              <a:rPr lang="en-US" b="1" dirty="0"/>
              <a:t>regional railway network and </a:t>
            </a:r>
            <a:r>
              <a:rPr lang="en-US" b="1" dirty="0" smtClean="0"/>
              <a:t>services</a:t>
            </a:r>
            <a:endParaRPr lang="sl-SI" b="1" dirty="0"/>
          </a:p>
        </p:txBody>
      </p:sp>
      <p:pic>
        <p:nvPicPr>
          <p:cNvPr id="13330" name="Picture 18" descr="C:\Users\blaz.jemensek\Desktop\12275_ERTMS-brochure-diagram-2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94" y="5015250"/>
            <a:ext cx="3588228" cy="184960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37297"/>
              </p:ext>
            </p:extLst>
          </p:nvPr>
        </p:nvGraphicFramePr>
        <p:xfrm>
          <a:off x="2429692" y="1481319"/>
          <a:ext cx="7365032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5032"/>
              </a:tblGrid>
              <a:tr h="36988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altLang="sl-SI" sz="1800" b="1" dirty="0" err="1" smtClean="0">
                          <a:solidFill>
                            <a:schemeClr val="tx1"/>
                          </a:solidFill>
                        </a:rPr>
                        <a:t>Challenge</a:t>
                      </a:r>
                      <a:r>
                        <a:rPr lang="sl-SI" altLang="sl-SI" sz="1800" b="1" baseline="0" dirty="0" smtClean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sl-SI" altLang="sl-SI" sz="1800" b="1" baseline="0" dirty="0" err="1" smtClean="0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sl-SI" altLang="sl-SI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altLang="sl-SI" sz="1800" b="1" baseline="0" dirty="0" err="1" smtClean="0">
                          <a:solidFill>
                            <a:schemeClr val="tx1"/>
                          </a:solidFill>
                        </a:rPr>
                        <a:t>field</a:t>
                      </a:r>
                      <a:r>
                        <a:rPr lang="sl-SI" altLang="sl-SI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altLang="sl-SI" sz="1800" b="1" baseline="0" dirty="0" err="1" smtClean="0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sl-SI" altLang="sl-SI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l-SI" altLang="sl-SI" sz="1800" b="1" baseline="0" dirty="0" err="1" smtClean="0">
                          <a:solidFill>
                            <a:schemeClr val="tx1"/>
                          </a:solidFill>
                        </a:rPr>
                        <a:t>railway</a:t>
                      </a:r>
                      <a:r>
                        <a:rPr lang="sl-SI" altLang="sl-SI" sz="1800" b="1" baseline="0" dirty="0" smtClean="0">
                          <a:solidFill>
                            <a:schemeClr val="tx1"/>
                          </a:solidFill>
                        </a:rPr>
                        <a:t> transport</a:t>
                      </a:r>
                      <a:endParaRPr lang="sl-SI" altLang="sl-SI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7" marR="121917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5791200" y="1920875"/>
            <a:ext cx="496359" cy="419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45307"/>
              </p:ext>
            </p:extLst>
          </p:nvPr>
        </p:nvGraphicFramePr>
        <p:xfrm>
          <a:off x="734486" y="1023486"/>
          <a:ext cx="10593036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3036"/>
              </a:tblGrid>
              <a:tr h="369887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REVITARAIL – HARMONIZATION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REGIONAL RAILWAY NETWORK AND SERVICES</a:t>
                      </a:r>
                      <a:endParaRPr lang="sl-S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7" marR="121917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1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6"/>
          <p:cNvSpPr/>
          <p:nvPr/>
        </p:nvSpPr>
        <p:spPr>
          <a:xfrm>
            <a:off x="990595" y="2024577"/>
            <a:ext cx="10471151" cy="20997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2000" tIns="0" rIns="0" bIns="0" anchor="ctr"/>
          <a:lstStyle/>
          <a:p>
            <a:pPr marL="285750" indent="-285750" eaLnBrk="1" hangingPunct="1">
              <a:buFontTx/>
              <a:buChar char="-"/>
              <a:defRPr/>
            </a:pPr>
            <a:r>
              <a:rPr lang="en-US" sz="1600" dirty="0" smtClean="0"/>
              <a:t>Better connection of </a:t>
            </a:r>
            <a:r>
              <a:rPr lang="sl-SI" sz="1600" dirty="0" err="1" smtClean="0"/>
              <a:t>regions</a:t>
            </a:r>
            <a:r>
              <a:rPr lang="sl-SI" sz="1600" dirty="0" smtClean="0"/>
              <a:t> </a:t>
            </a:r>
            <a:r>
              <a:rPr lang="sl-SI" sz="1600" dirty="0" err="1" smtClean="0"/>
              <a:t>and</a:t>
            </a:r>
            <a:r>
              <a:rPr lang="sl-SI" sz="1600" dirty="0" smtClean="0"/>
              <a:t> </a:t>
            </a:r>
            <a:r>
              <a:rPr lang="sl-SI" sz="1600" dirty="0" err="1" smtClean="0"/>
              <a:t>sub</a:t>
            </a:r>
            <a:r>
              <a:rPr lang="sl-SI" sz="1600" dirty="0" smtClean="0"/>
              <a:t>-</a:t>
            </a:r>
            <a:r>
              <a:rPr lang="en-US" sz="1600" dirty="0" smtClean="0"/>
              <a:t>regions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sz="900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600" dirty="0" smtClean="0"/>
              <a:t>Revitalization and development of rural, neglected and less developed area 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sz="900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600" dirty="0" smtClean="0"/>
              <a:t>Strengthening international cooperation (cross</a:t>
            </a:r>
            <a:r>
              <a:rPr lang="sl-SI" sz="1600" dirty="0" smtClean="0"/>
              <a:t>-</a:t>
            </a:r>
            <a:r>
              <a:rPr lang="en-US" sz="1600" dirty="0" smtClean="0"/>
              <a:t>border regions)</a:t>
            </a:r>
          </a:p>
          <a:p>
            <a:pPr marL="285750" indent="-285750" eaLnBrk="1" hangingPunct="1">
              <a:buFontTx/>
              <a:buChar char="-"/>
              <a:defRPr/>
            </a:pPr>
            <a:endParaRPr lang="en-US" sz="900" dirty="0" smtClean="0"/>
          </a:p>
          <a:p>
            <a:pPr marL="285750" indent="-285750" eaLnBrk="1" hangingPunct="1">
              <a:buFontTx/>
              <a:buChar char="-"/>
              <a:defRPr/>
            </a:pPr>
            <a:r>
              <a:rPr lang="en-US" sz="1600" dirty="0" smtClean="0"/>
              <a:t>Integration of low costs systems (innovative measures with low minimum investments</a:t>
            </a:r>
            <a:r>
              <a:rPr lang="sl-SI" sz="1600" dirty="0" smtClean="0"/>
              <a:t>)</a:t>
            </a:r>
            <a:endParaRPr lang="sl-SI" sz="1600" dirty="0"/>
          </a:p>
          <a:p>
            <a:pPr marL="285750" indent="-285750" eaLnBrk="1" hangingPunct="1">
              <a:buFontTx/>
              <a:buChar char="-"/>
              <a:defRPr/>
            </a:pPr>
            <a:endParaRPr lang="sl-SI" sz="1600" dirty="0"/>
          </a:p>
        </p:txBody>
      </p:sp>
      <p:sp>
        <p:nvSpPr>
          <p:cNvPr id="17" name="Enakokraki trikotnik 21"/>
          <p:cNvSpPr/>
          <p:nvPr/>
        </p:nvSpPr>
        <p:spPr>
          <a:xfrm rot="10800000">
            <a:off x="4896395" y="1630630"/>
            <a:ext cx="1797051" cy="144463"/>
          </a:xfrm>
          <a:prstGeom prst="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4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70" y="4350607"/>
            <a:ext cx="4484244" cy="230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672398"/>
              </p:ext>
            </p:extLst>
          </p:nvPr>
        </p:nvGraphicFramePr>
        <p:xfrm>
          <a:off x="760610" y="1040903"/>
          <a:ext cx="10593036" cy="396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3036"/>
              </a:tblGrid>
              <a:tr h="369887">
                <a:tc>
                  <a:txBody>
                    <a:bodyPr/>
                    <a:lstStyle/>
                    <a:p>
                      <a:pPr eaLnBrk="1" hangingPunct="1">
                        <a:defRPr/>
                      </a:pP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REVITARAIL – HARMONIZATION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OF </a:t>
                      </a:r>
                      <a:r>
                        <a:rPr lang="sl-SI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REGIONAL RAILWAY NETWORK AND SERVICES</a:t>
                      </a:r>
                      <a:endParaRPr lang="sl-SI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121917" marR="121917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10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grada številke diapozitiva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52935" y="6379404"/>
            <a:ext cx="434380" cy="3874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74537-987E-43A2-913D-E601A68B03DE}" type="slidenum">
              <a:rPr lang="en-US" altLang="sl-SI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sl-SI" smtClean="0">
              <a:solidFill>
                <a:srgbClr val="898989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083989"/>
              </p:ext>
            </p:extLst>
          </p:nvPr>
        </p:nvGraphicFramePr>
        <p:xfrm>
          <a:off x="708359" y="1110571"/>
          <a:ext cx="10593036" cy="5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3036"/>
              </a:tblGrid>
              <a:tr h="3698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the High Speed Rail S</a:t>
                      </a:r>
                      <a:r>
                        <a:rPr lang="sl-SI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outh</a:t>
                      </a: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Europe </a:t>
                      </a:r>
                      <a:endParaRPr lang="sl-SI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7" marR="121917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84624" y="5907101"/>
            <a:ext cx="6209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High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speed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network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plan (</a:t>
            </a:r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sl-SI" sz="1400" b="1" dirty="0">
                <a:solidFill>
                  <a:schemeClr val="tx1">
                    <a:lumMod val="50000"/>
                  </a:schemeClr>
                </a:solidFill>
              </a:rPr>
              <a:t>: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UIC)</a:t>
            </a:r>
          </a:p>
          <a:p>
            <a:endParaRPr lang="sl-SI" sz="800" b="1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884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24" y="1792333"/>
            <a:ext cx="55245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Ograda številke diapozitiva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1552935" y="6379404"/>
            <a:ext cx="434380" cy="3874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574537-987E-43A2-913D-E601A68B03DE}" type="slidenum">
              <a:rPr lang="en-US" altLang="sl-SI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sl-SI" smtClean="0">
              <a:solidFill>
                <a:srgbClr val="898989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861712"/>
              </p:ext>
            </p:extLst>
          </p:nvPr>
        </p:nvGraphicFramePr>
        <p:xfrm>
          <a:off x="708359" y="1110571"/>
          <a:ext cx="10593036" cy="54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3036"/>
              </a:tblGrid>
              <a:tr h="36988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Development of the High Speed Rail S</a:t>
                      </a:r>
                      <a:r>
                        <a:rPr lang="sl-SI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outh</a:t>
                      </a:r>
                      <a:r>
                        <a:rPr lang="sl-SI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East</a:t>
                      </a:r>
                      <a:r>
                        <a:rPr lang="en-US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Europe </a:t>
                      </a:r>
                      <a:endParaRPr lang="sl-SI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17" marR="121917" marT="45603" marB="45603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8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57" y="235068"/>
            <a:ext cx="1563624" cy="673608"/>
          </a:xfrm>
          <a:prstGeom prst="rect">
            <a:avLst/>
          </a:prstGeom>
        </p:spPr>
      </p:pic>
      <p:pic>
        <p:nvPicPr>
          <p:cNvPr id="19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01" y="390000"/>
            <a:ext cx="2869279" cy="3636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90800"/>
            <a:ext cx="2212848" cy="762000"/>
          </a:xfrm>
          <a:prstGeom prst="rect">
            <a:avLst/>
          </a:prstGeom>
        </p:spPr>
      </p:pic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80" y="1828855"/>
            <a:ext cx="6078494" cy="416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812921" y="6191795"/>
            <a:ext cx="620921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High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speed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network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in 2008 (</a:t>
            </a:r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blue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), </a:t>
            </a:r>
            <a:r>
              <a:rPr lang="sl-SI" sz="1400" b="1" dirty="0" err="1" smtClean="0">
                <a:solidFill>
                  <a:schemeClr val="tx1">
                    <a:lumMod val="50000"/>
                  </a:schemeClr>
                </a:solidFill>
              </a:rPr>
              <a:t>compared</a:t>
            </a:r>
            <a:r>
              <a:rPr lang="sl-SI" sz="1400" b="1" dirty="0" smtClean="0">
                <a:solidFill>
                  <a:schemeClr val="tx1">
                    <a:lumMod val="50000"/>
                  </a:schemeClr>
                </a:solidFill>
              </a:rPr>
              <a:t> to 2025</a:t>
            </a:r>
          </a:p>
          <a:p>
            <a:endParaRPr lang="sl-SI" sz="8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sl-SI" sz="800" dirty="0" err="1" smtClean="0">
                <a:solidFill>
                  <a:schemeClr val="tx1">
                    <a:lumMod val="50000"/>
                  </a:schemeClr>
                </a:solidFill>
              </a:rPr>
              <a:t>Source</a:t>
            </a:r>
            <a:r>
              <a:rPr lang="sl-SI" sz="800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sl-SI" sz="800" dirty="0" err="1" smtClean="0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sl-SI" sz="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sl-SI" sz="800" dirty="0" err="1" smtClean="0">
                <a:solidFill>
                  <a:schemeClr val="tx1">
                    <a:lumMod val="50000"/>
                  </a:schemeClr>
                </a:solidFill>
              </a:rPr>
              <a:t>Guardian</a:t>
            </a:r>
            <a:r>
              <a:rPr lang="sl-SI" sz="800" dirty="0">
                <a:solidFill>
                  <a:schemeClr val="tx1">
                    <a:lumMod val="50000"/>
                  </a:schemeClr>
                </a:solidFill>
              </a:rPr>
              <a:t> (https://www.theguardian.com/news/datablog/2009/aug/05/rail-transport-transport</a:t>
            </a:r>
            <a:r>
              <a:rPr lang="sl-SI" sz="900" dirty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63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Ž Group General presentation">
  <a:themeElements>
    <a:clrScheme name="thang 4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15A1C8"/>
      </a:accent1>
      <a:accent2>
        <a:srgbClr val="099480"/>
      </a:accent2>
      <a:accent3>
        <a:srgbClr val="7DBC2D"/>
      </a:accent3>
      <a:accent4>
        <a:srgbClr val="EEA81D"/>
      </a:accent4>
      <a:accent5>
        <a:srgbClr val="E23761"/>
      </a:accent5>
      <a:accent6>
        <a:srgbClr val="9234A6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hang 4">
      <a:dk1>
        <a:srgbClr val="5C5C5C"/>
      </a:dk1>
      <a:lt1>
        <a:srgbClr val="FFFFFF"/>
      </a:lt1>
      <a:dk2>
        <a:srgbClr val="3F3F3F"/>
      </a:dk2>
      <a:lt2>
        <a:srgbClr val="FCFCFC"/>
      </a:lt2>
      <a:accent1>
        <a:srgbClr val="15A1C8"/>
      </a:accent1>
      <a:accent2>
        <a:srgbClr val="099480"/>
      </a:accent2>
      <a:accent3>
        <a:srgbClr val="7DBC2D"/>
      </a:accent3>
      <a:accent4>
        <a:srgbClr val="EEA81D"/>
      </a:accent4>
      <a:accent5>
        <a:srgbClr val="E23761"/>
      </a:accent5>
      <a:accent6>
        <a:srgbClr val="9234A6"/>
      </a:accent6>
      <a:hlink>
        <a:srgbClr val="0563C1"/>
      </a:hlink>
      <a:folHlink>
        <a:srgbClr val="954F72"/>
      </a:folHlink>
    </a:clrScheme>
    <a:fontScheme name="Custom 12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16060</TotalTime>
  <Words>779</Words>
  <Application>Microsoft Office PowerPoint</Application>
  <PresentationFormat>Custom</PresentationFormat>
  <Paragraphs>165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SŽ Group General presentation</vt:lpstr>
      <vt:lpstr>1_Office Theme</vt:lpstr>
      <vt:lpstr>CorelDRAW</vt:lpstr>
      <vt:lpstr>The SEESARI initiative – “From vision to action“</vt:lpstr>
      <vt:lpstr>SEESARI - SOUTH EAST EUROPE STRATEGIC ALLIANCE FOR RAIL INNOVATION</vt:lpstr>
      <vt:lpstr>CHALLENGE  2050</vt:lpstr>
      <vt:lpstr>SEESARI - MAIN PRIORITIES (7 PILLARS):</vt:lpstr>
      <vt:lpstr>SEESARI - SOUTH EAST EUROPE STRATEGIC ALLIANCE FOR RAIL INNOVATION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SEESARI – Participation</vt:lpstr>
      <vt:lpstr>PowerPoint Presentation</vt:lpstr>
      <vt:lpstr>PowerPoint Presentation</vt:lpstr>
      <vt:lpstr>PowerPoint Presentation</vt:lpstr>
      <vt:lpstr>Slovenian Railways – Key Facts of SŽ Rail Network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Thanh Binh</dc:creator>
  <cp:lastModifiedBy>Peter</cp:lastModifiedBy>
  <cp:revision>925</cp:revision>
  <cp:lastPrinted>2016-03-22T12:32:11Z</cp:lastPrinted>
  <dcterms:created xsi:type="dcterms:W3CDTF">2015-03-19T05:35:21Z</dcterms:created>
  <dcterms:modified xsi:type="dcterms:W3CDTF">2017-03-27T13:12:20Z</dcterms:modified>
</cp:coreProperties>
</file>