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57" r:id="rId2"/>
    <p:sldId id="290" r:id="rId3"/>
    <p:sldId id="345" r:id="rId4"/>
    <p:sldId id="390" r:id="rId5"/>
    <p:sldId id="373" r:id="rId6"/>
    <p:sldId id="353" r:id="rId7"/>
    <p:sldId id="357" r:id="rId8"/>
    <p:sldId id="371" r:id="rId9"/>
    <p:sldId id="359" r:id="rId10"/>
    <p:sldId id="366" r:id="rId11"/>
    <p:sldId id="364" r:id="rId12"/>
    <p:sldId id="391" r:id="rId13"/>
    <p:sldId id="372" r:id="rId14"/>
    <p:sldId id="374" r:id="rId15"/>
    <p:sldId id="368" r:id="rId16"/>
    <p:sldId id="367" r:id="rId17"/>
    <p:sldId id="343" r:id="rId18"/>
    <p:sldId id="388" r:id="rId19"/>
    <p:sldId id="392" r:id="rId20"/>
    <p:sldId id="346" r:id="rId21"/>
    <p:sldId id="393" r:id="rId22"/>
    <p:sldId id="350" r:id="rId23"/>
    <p:sldId id="386" r:id="rId24"/>
    <p:sldId id="387" r:id="rId25"/>
    <p:sldId id="395" r:id="rId26"/>
    <p:sldId id="396" r:id="rId27"/>
    <p:sldId id="389" r:id="rId28"/>
    <p:sldId id="394" r:id="rId29"/>
    <p:sldId id="397" r:id="rId30"/>
    <p:sldId id="399" r:id="rId31"/>
    <p:sldId id="398" r:id="rId32"/>
    <p:sldId id="301" r:id="rId33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E6"/>
    <a:srgbClr val="1F5463"/>
    <a:srgbClr val="27697B"/>
    <a:srgbClr val="00729A"/>
    <a:srgbClr val="7171FF"/>
    <a:srgbClr val="3B3BFF"/>
    <a:srgbClr val="CC00CC"/>
    <a:srgbClr val="005A58"/>
    <a:srgbClr val="009999"/>
    <a:srgbClr val="FFBD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446" autoAdjust="0"/>
    <p:restoredTop sz="94660"/>
  </p:normalViewPr>
  <p:slideViewPr>
    <p:cSldViewPr>
      <p:cViewPr varScale="1">
        <p:scale>
          <a:sx n="88" d="100"/>
          <a:sy n="88" d="100"/>
        </p:scale>
        <p:origin x="43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aers15\HomeFolders\ljiljana.hadzibabic\MyDocuments\001%20Izvestaji%20Agencije%20-%20publikacije\01%20Godisnji%20izvestaj\GOD%202016\00%20Finalne%20verzije\Slike\Slike%20za%20stampara\Sl%202-1,2%20%20Eng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450443663544593"/>
          <c:y val="0.11986559787049694"/>
          <c:w val="0.6840501445827063"/>
          <c:h val="0.86162519646523716"/>
        </c:manualLayout>
      </c:layout>
      <c:pieChart>
        <c:varyColors val="1"/>
        <c:ser>
          <c:idx val="0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40EE-41C7-BCCA-1E8DD95CA849}"/>
              </c:ext>
            </c:extLst>
          </c:dPt>
          <c:dPt>
            <c:idx val="1"/>
            <c:bubble3D val="0"/>
            <c:spPr>
              <a:solidFill>
                <a:srgbClr val="72A2DC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3-40EE-41C7-BCCA-1E8DD95CA849}"/>
              </c:ext>
            </c:extLst>
          </c:dPt>
          <c:dPt>
            <c:idx val="2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5-40EE-41C7-BCCA-1E8DD95CA849}"/>
              </c:ext>
            </c:extLst>
          </c:dPt>
          <c:dPt>
            <c:idx val="3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7-40EE-41C7-BCCA-1E8DD95CA849}"/>
              </c:ext>
            </c:extLst>
          </c:dPt>
          <c:dLbls>
            <c:dLbl>
              <c:idx val="0"/>
              <c:layout>
                <c:manualLayout>
                  <c:x val="-2.3894858108755978E-3"/>
                  <c:y val="3.0303044666099153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0EE-41C7-BCCA-1E8DD95CA849}"/>
                </c:ext>
              </c:extLst>
            </c:dLbl>
            <c:dLbl>
              <c:idx val="1"/>
              <c:layout>
                <c:manualLayout>
                  <c:x val="5.6788134041384358E-3"/>
                  <c:y val="-4.677299513567835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0EE-41C7-BCCA-1E8DD95CA849}"/>
                </c:ext>
              </c:extLst>
            </c:dLbl>
            <c:dLbl>
              <c:idx val="2"/>
              <c:layout>
                <c:manualLayout>
                  <c:x val="-6.3692967254072572E-2"/>
                  <c:y val="4.0572796887649379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0EE-41C7-BCCA-1E8DD95CA849}"/>
                </c:ext>
              </c:extLst>
            </c:dLbl>
            <c:dLbl>
              <c:idx val="3"/>
              <c:layout>
                <c:manualLayout>
                  <c:x val="-7.2965865536672803E-3"/>
                  <c:y val="3.4721498084167701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0EE-41C7-BCCA-1E8DD95CA849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'SL 2-1 EE'!$B$4:$B$7</c:f>
              <c:strCache>
                <c:ptCount val="4"/>
                <c:pt idx="0">
                  <c:v>Domaćinstva</c:v>
                </c:pt>
                <c:pt idx="1">
                  <c:v>Slobodno tržište</c:v>
                </c:pt>
                <c:pt idx="2">
                  <c:v>Rezervno snabdevanje</c:v>
                </c:pt>
                <c:pt idx="3">
                  <c:v>Mali kupci</c:v>
                </c:pt>
              </c:strCache>
            </c:strRef>
          </c:cat>
          <c:val>
            <c:numRef>
              <c:f>'SL 2-1 EE'!$C$4:$C$7</c:f>
              <c:numCache>
                <c:formatCode>General</c:formatCode>
                <c:ptCount val="4"/>
                <c:pt idx="0">
                  <c:v>48.3</c:v>
                </c:pt>
                <c:pt idx="1">
                  <c:v>43.3</c:v>
                </c:pt>
                <c:pt idx="2">
                  <c:v>0.7</c:v>
                </c:pt>
                <c:pt idx="3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0EE-41C7-BCCA-1E8DD95CA8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26"/>
      </c:pieChart>
      <c:spPr>
        <a:noFill/>
        <a:ln>
          <a:noFill/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6400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188CBB-2DD2-4C1D-A8C7-822E502834A4}" type="datetimeFigureOut">
              <a:rPr lang="en-US" smtClean="0"/>
              <a:pPr/>
              <a:t>11/15/2017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430220"/>
            <a:ext cx="2946400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30220"/>
            <a:ext cx="2946400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6F898-DECF-4267-8D94-4DA753B716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3382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46400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EE8CF0-FECE-401D-9803-89126B658237}" type="datetimeFigureOut">
              <a:rPr lang="en-US" smtClean="0"/>
              <a:pPr/>
              <a:t>11/15/2017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5" y="4716707"/>
            <a:ext cx="5438775" cy="4467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9430222"/>
            <a:ext cx="2946400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30222"/>
            <a:ext cx="2946400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F509EF-FE05-4D41-9B23-F656CE646A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055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48BD4D9-2564-4934-B296-8B17628F3FE2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7</a:t>
            </a:fld>
            <a:endParaRPr lang="en-US" altLang="en-US" smtClean="0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72772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13F3FF-A42B-4152-BFE2-FD45481146D9}" type="slidenum">
              <a:rPr lang="de-AT" smtClean="0"/>
              <a:pPr/>
              <a:t>11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0384345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29785-2374-4A44-B5D6-2868FDAD69E2}" type="slidenum">
              <a:rPr lang="en-US" altLang="en-US" smtClean="0"/>
              <a:pPr/>
              <a:t>32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052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59B58-FAFF-461E-9579-DD5B0BB547FE}" type="datetime1">
              <a:rPr lang="en-US" smtClean="0"/>
              <a:pPr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8706A-FCBB-4084-8CC1-2CB3294292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985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A5B4C-8309-4434-8CD0-57FC7311CBED}" type="datetime1">
              <a:rPr lang="en-US" smtClean="0"/>
              <a:pPr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8706A-FCBB-4084-8CC1-2CB3294292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879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C1868-7EB0-42C2-BA69-FA07E626DBC9}" type="datetime1">
              <a:rPr lang="en-US" smtClean="0"/>
              <a:pPr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8706A-FCBB-4084-8CC1-2CB3294292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2288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4AB6D-5945-4022-85C9-1877A717881F}" type="datetime1">
              <a:rPr lang="sr-Latn-CS"/>
              <a:pPr>
                <a:defRPr/>
              </a:pPr>
              <a:t>15.11.2017</a:t>
            </a:fld>
            <a:endParaRPr lang="sr-Latn-C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A52D4-491C-4095-902A-81D044F0A913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180003620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A2B62-171D-4F8B-9D9B-8E41889844F5}" type="datetime1">
              <a:rPr lang="en-US" smtClean="0"/>
              <a:pPr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8706A-FCBB-4084-8CC1-2CB3294292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906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1DEF7-A065-4542-BE6B-8F906E78BA1E}" type="datetime1">
              <a:rPr lang="en-US" smtClean="0"/>
              <a:pPr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8706A-FCBB-4084-8CC1-2CB3294292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07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421B3-E7F5-476E-8FB5-A4EB4FD7AAC5}" type="datetime1">
              <a:rPr lang="en-US" smtClean="0"/>
              <a:pPr/>
              <a:t>11/15/2017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8706A-FCBB-4084-8CC1-2CB3294292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262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BF945-FBDA-4873-9189-31DA7A36CA89}" type="datetime1">
              <a:rPr lang="en-US" smtClean="0"/>
              <a:pPr/>
              <a:t>11/15/2017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8706A-FCBB-4084-8CC1-2CB3294292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344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82A5B-445E-4961-BCC5-1820FE57AD1D}" type="datetime1">
              <a:rPr lang="en-US" smtClean="0"/>
              <a:pPr/>
              <a:t>11/15/2017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8706A-FCBB-4084-8CC1-2CB3294292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398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D4BF4-5796-417C-B6B8-0C1BB23A71BE}" type="datetime1">
              <a:rPr lang="en-US" smtClean="0"/>
              <a:pPr/>
              <a:t>11/15/2017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8706A-FCBB-4084-8CC1-2CB3294292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082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A73E9-6AA4-40B5-B907-12AAE65092FB}" type="datetime1">
              <a:rPr lang="en-US" smtClean="0"/>
              <a:pPr/>
              <a:t>11/15/2017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8706A-FCBB-4084-8CC1-2CB3294292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586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8FA8F-C626-46E6-B4F7-98D06AB658D1}" type="datetime1">
              <a:rPr lang="en-US" smtClean="0"/>
              <a:pPr/>
              <a:t>11/15/2017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8706A-FCBB-4084-8CC1-2CB3294292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959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32EA1-58D0-42E1-83A5-26D12D579625}" type="datetime1">
              <a:rPr lang="en-US" smtClean="0"/>
              <a:pPr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8706A-FCBB-4084-8CC1-2CB3294292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512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ers.rs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ers.org.yu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eepex-spot.com/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B7E9A7E-10C9-4750-BD3D-D885A8B155F8}" type="slidenum">
              <a:rPr lang="en-US" smtClean="0"/>
              <a:pPr eaLnBrk="1" hangingPunct="1"/>
              <a:t>1</a:t>
            </a:fld>
            <a:endParaRPr lang="en-US" smtClean="0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" y="2209800"/>
            <a:ext cx="8991600" cy="1470025"/>
          </a:xfrm>
        </p:spPr>
        <p:txBody>
          <a:bodyPr>
            <a:normAutofit/>
          </a:bodyPr>
          <a:lstStyle/>
          <a:p>
            <a:r>
              <a:rPr lang="x-none" sz="4000" b="1" dirty="0">
                <a:solidFill>
                  <a:srgbClr val="0000FF"/>
                </a:solidFill>
              </a:rPr>
              <a:t>R</a:t>
            </a:r>
            <a:r>
              <a:rPr lang="x-none" sz="4000" b="1" dirty="0" smtClean="0">
                <a:solidFill>
                  <a:srgbClr val="0000FF"/>
                </a:solidFill>
              </a:rPr>
              <a:t>egionalno tržište električne energije</a:t>
            </a:r>
            <a:r>
              <a:rPr lang="en-US" sz="4000" b="1" dirty="0" smtClean="0">
                <a:solidFill>
                  <a:srgbClr val="0000FF"/>
                </a:solidFill>
              </a:rPr>
              <a:t/>
            </a:r>
            <a:br>
              <a:rPr lang="en-US" sz="4000" b="1" dirty="0" smtClean="0">
                <a:solidFill>
                  <a:srgbClr val="0000FF"/>
                </a:solidFill>
              </a:rPr>
            </a:br>
            <a:r>
              <a:rPr lang="en-US" sz="4000" dirty="0" smtClean="0">
                <a:solidFill>
                  <a:srgbClr val="0000FF"/>
                </a:solidFill>
              </a:rPr>
              <a:t>- </a:t>
            </a:r>
            <a:r>
              <a:rPr lang="en-US" sz="4000" dirty="0" err="1" smtClean="0">
                <a:solidFill>
                  <a:srgbClr val="0000FF"/>
                </a:solidFill>
              </a:rPr>
              <a:t>novi</a:t>
            </a:r>
            <a:r>
              <a:rPr lang="en-US" sz="4000" dirty="0" smtClean="0">
                <a:solidFill>
                  <a:srgbClr val="0000FF"/>
                </a:solidFill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</a:rPr>
              <a:t>momenti</a:t>
            </a:r>
            <a:r>
              <a:rPr lang="en-US" sz="4000" dirty="0" smtClean="0">
                <a:solidFill>
                  <a:srgbClr val="0000FF"/>
                </a:solidFill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</a:rPr>
              <a:t>i</a:t>
            </a:r>
            <a:r>
              <a:rPr lang="en-US" sz="4000" dirty="0" smtClean="0">
                <a:solidFill>
                  <a:srgbClr val="0000FF"/>
                </a:solidFill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</a:rPr>
              <a:t>uloga</a:t>
            </a:r>
            <a:r>
              <a:rPr lang="en-US" sz="4000" dirty="0" smtClean="0">
                <a:solidFill>
                  <a:srgbClr val="0000FF"/>
                </a:solidFill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</a:rPr>
              <a:t>Regulatora</a:t>
            </a:r>
            <a:r>
              <a:rPr lang="en-US" sz="4000" dirty="0" smtClean="0">
                <a:solidFill>
                  <a:srgbClr val="0000FF"/>
                </a:solidFill>
              </a:rPr>
              <a:t> -</a:t>
            </a:r>
            <a:endParaRPr lang="en-US" sz="4000" dirty="0" smtClean="0">
              <a:solidFill>
                <a:srgbClr val="3333FF"/>
              </a:solidFill>
            </a:endParaRP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0"/>
            <a:ext cx="6400800" cy="5334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x-none" sz="2000" b="1" dirty="0" smtClean="0">
                <a:solidFill>
                  <a:srgbClr val="215A69"/>
                </a:solidFill>
              </a:rPr>
              <a:t>Beograd</a:t>
            </a:r>
            <a:r>
              <a:rPr lang="en-US" sz="2000" b="1" dirty="0" smtClean="0">
                <a:solidFill>
                  <a:srgbClr val="215A69"/>
                </a:solidFill>
              </a:rPr>
              <a:t>,</a:t>
            </a:r>
            <a:r>
              <a:rPr lang="x-none" sz="2000" b="1" dirty="0" smtClean="0">
                <a:solidFill>
                  <a:srgbClr val="215A69"/>
                </a:solidFill>
              </a:rPr>
              <a:t> </a:t>
            </a:r>
            <a:r>
              <a:rPr lang="en-US" sz="2000" b="1" dirty="0" smtClean="0">
                <a:solidFill>
                  <a:srgbClr val="215A69"/>
                </a:solidFill>
              </a:rPr>
              <a:t>15</a:t>
            </a:r>
            <a:r>
              <a:rPr lang="x-none" sz="2000" b="1" dirty="0" smtClean="0">
                <a:solidFill>
                  <a:srgbClr val="215A69"/>
                </a:solidFill>
              </a:rPr>
              <a:t>. novembr</a:t>
            </a:r>
            <a:r>
              <a:rPr lang="en-US" sz="2000" b="1" dirty="0">
                <a:solidFill>
                  <a:srgbClr val="215A69"/>
                </a:solidFill>
              </a:rPr>
              <a:t>a</a:t>
            </a:r>
            <a:r>
              <a:rPr lang="x-none" sz="2000" b="1" dirty="0" smtClean="0">
                <a:solidFill>
                  <a:srgbClr val="215A69"/>
                </a:solidFill>
              </a:rPr>
              <a:t> </a:t>
            </a:r>
            <a:r>
              <a:rPr lang="en-US" sz="2000" b="1" dirty="0" smtClean="0">
                <a:solidFill>
                  <a:srgbClr val="215A69"/>
                </a:solidFill>
              </a:rPr>
              <a:t>2017.</a:t>
            </a:r>
            <a:endParaRPr lang="en-US" sz="2000" b="1" i="1" dirty="0">
              <a:solidFill>
                <a:srgbClr val="215A69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2057400" y="4038600"/>
            <a:ext cx="67056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algn="r" eaLnBrk="0" hangingPunct="0"/>
            <a:r>
              <a:rPr lang="en-US" sz="2400" i="1" dirty="0" smtClean="0">
                <a:solidFill>
                  <a:srgbClr val="0000FF"/>
                </a:solidFill>
              </a:rPr>
              <a:t>Ljiljana Had</a:t>
            </a:r>
            <a:r>
              <a:rPr lang="x-none" sz="2400" i="1" dirty="0" smtClean="0">
                <a:solidFill>
                  <a:srgbClr val="0000FF"/>
                </a:solidFill>
              </a:rPr>
              <a:t>žibabić</a:t>
            </a:r>
          </a:p>
          <a:p>
            <a:pPr marL="342900" algn="r" eaLnBrk="0" hangingPunct="0"/>
            <a:r>
              <a:rPr lang="x-none" sz="2400" i="1" dirty="0" smtClean="0">
                <a:solidFill>
                  <a:srgbClr val="0000FF"/>
                </a:solidFill>
              </a:rPr>
              <a:t>Član Saveta</a:t>
            </a:r>
          </a:p>
          <a:p>
            <a:pPr marL="342900" algn="r" eaLnBrk="0" hangingPunct="0"/>
            <a:r>
              <a:rPr lang="x-none" sz="2400" i="1" dirty="0" smtClean="0">
                <a:solidFill>
                  <a:srgbClr val="0000FF"/>
                </a:solidFill>
              </a:rPr>
              <a:t>Agencije za energetiku RS</a:t>
            </a:r>
            <a:endParaRPr lang="en-US" sz="2400" i="1" dirty="0">
              <a:solidFill>
                <a:srgbClr val="0000FF"/>
              </a:solidFill>
            </a:endParaRPr>
          </a:p>
        </p:txBody>
      </p:sp>
      <p:pic>
        <p:nvPicPr>
          <p:cNvPr id="2054" name="Picture 6" descr="S_memo-te_q30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134127"/>
            <a:ext cx="2017777" cy="1205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64722"/>
            <a:ext cx="2285999" cy="1195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367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1055" y="152400"/>
            <a:ext cx="7772400" cy="609600"/>
          </a:xfrm>
        </p:spPr>
        <p:txBody>
          <a:bodyPr>
            <a:noAutofit/>
          </a:bodyPr>
          <a:lstStyle/>
          <a:p>
            <a:pPr lvl="1" algn="ctr"/>
            <a:r>
              <a:rPr lang="sr-Latn-RS" sz="3600" b="1" dirty="0" smtClean="0">
                <a:solidFill>
                  <a:srgbClr val="CC00CC"/>
                </a:solidFill>
              </a:rPr>
              <a:t>Snabdevači EE - Licence</a:t>
            </a:r>
            <a:endParaRPr lang="x-none" sz="4000" b="1" dirty="0">
              <a:solidFill>
                <a:srgbClr val="CC00CC"/>
              </a:solidFill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609600" y="800100"/>
            <a:ext cx="8153400" cy="762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tx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tx2">
                  <a:lumMod val="40000"/>
                  <a:lumOff val="60000"/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txBody>
          <a:bodyPr wrap="none" anchor="ctr"/>
          <a:lstStyle/>
          <a:p>
            <a:pPr algn="ctr"/>
            <a:endParaRPr lang="sr-Latn-CS">
              <a:solidFill>
                <a:srgbClr val="0000FF"/>
              </a:solidFill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8706A-FCBB-4084-8CC1-2CB3294292C4}" type="slidenum">
              <a:rPr lang="en-US" sz="1600" smtClean="0">
                <a:solidFill>
                  <a:schemeClr val="tx1"/>
                </a:solidFill>
              </a:rPr>
              <a:pPr/>
              <a:t>10</a:t>
            </a:fld>
            <a:endParaRPr lang="en-US" sz="1600" dirty="0">
              <a:solidFill>
                <a:schemeClr val="tx1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1760444"/>
              </p:ext>
            </p:extLst>
          </p:nvPr>
        </p:nvGraphicFramePr>
        <p:xfrm>
          <a:off x="1143000" y="1111276"/>
          <a:ext cx="6755971" cy="428368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10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05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4043">
                <a:tc>
                  <a:txBody>
                    <a:bodyPr/>
                    <a:lstStyle/>
                    <a:p>
                      <a:pPr algn="l"/>
                      <a:r>
                        <a:rPr lang="sr-Latn-RS" sz="3200" b="1" kern="1200" dirty="0" smtClean="0">
                          <a:solidFill>
                            <a:srgbClr val="0000E6"/>
                          </a:solidFill>
                          <a:latin typeface="+mn-lt"/>
                          <a:ea typeface="+mn-ea"/>
                          <a:cs typeface="+mn-cs"/>
                        </a:rPr>
                        <a:t>Delatnost</a:t>
                      </a:r>
                      <a:r>
                        <a:rPr lang="sr-Latn-RS" sz="3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r-Latn-RS" sz="3200" b="1" kern="1200" dirty="0" smtClean="0">
                          <a:solidFill>
                            <a:schemeClr val="tx2">
                              <a:lumMod val="40000"/>
                              <a:lumOff val="6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sr-Latn-RS" sz="3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r-Latn-RS" sz="3200" b="1" kern="1200" dirty="0" smtClean="0">
                          <a:solidFill>
                            <a:srgbClr val="0099CC"/>
                          </a:solidFill>
                          <a:latin typeface="+mn-lt"/>
                          <a:ea typeface="+mn-ea"/>
                          <a:cs typeface="+mn-cs"/>
                        </a:rPr>
                        <a:t>Aktivnost</a:t>
                      </a:r>
                      <a:endParaRPr lang="en-US" sz="2800" b="0" kern="1200" dirty="0">
                        <a:solidFill>
                          <a:srgbClr val="0099CC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rgbClr val="3B3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3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6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800" b="0" kern="1200" dirty="0" smtClean="0">
                          <a:solidFill>
                            <a:srgbClr val="3B3B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Broj ES</a:t>
                      </a:r>
                      <a:endParaRPr lang="en-US" sz="2800" b="0" kern="1200" dirty="0">
                        <a:solidFill>
                          <a:srgbClr val="3B3B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rgbClr val="3B3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3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FF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sr-Latn-RS" sz="2800" b="1" kern="12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Snabdevač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3B3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800" b="1" dirty="0" smtClean="0">
                          <a:solidFill>
                            <a:srgbClr val="0000FF"/>
                          </a:solidFill>
                        </a:rPr>
                        <a:t>63</a:t>
                      </a:r>
                      <a:endParaRPr lang="en-US" sz="2800" b="1" dirty="0">
                        <a:solidFill>
                          <a:srgbClr val="0000FF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rgbClr val="3B3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56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FF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sr-Latn-RS" sz="2800" b="1" kern="12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Snabdevač na veliko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RS" sz="2800" b="1" dirty="0" smtClean="0">
                          <a:solidFill>
                            <a:srgbClr val="0000FF"/>
                          </a:solidFill>
                        </a:rPr>
                        <a:t>43</a:t>
                      </a:r>
                      <a:endParaRPr lang="en-US" sz="2800" b="1" dirty="0" smtClean="0">
                        <a:solidFill>
                          <a:srgbClr val="0000FF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6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FF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sr-Latn-RS" sz="2800" kern="12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Ukupno snabdevača</a:t>
                      </a:r>
                      <a:endParaRPr lang="en-US" sz="2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B w="12700" cap="flat" cmpd="sng" algn="ctr">
                      <a:solidFill>
                        <a:srgbClr val="3B3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0" lvl="1" indent="-4572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sr-Latn-RS" sz="2800" b="0" kern="1200" dirty="0" smtClean="0">
                          <a:solidFill>
                            <a:srgbClr val="3B3BFF"/>
                          </a:solidFill>
                          <a:latin typeface="+mn-lt"/>
                          <a:ea typeface="+mn-ea"/>
                          <a:cs typeface="+mn-cs"/>
                        </a:rPr>
                        <a:t>106</a:t>
                      </a:r>
                      <a:endParaRPr lang="en-US" sz="2800" b="0" kern="1200" dirty="0">
                        <a:solidFill>
                          <a:srgbClr val="3B3B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B w="12700" cap="flat" cmpd="sng" algn="ctr">
                      <a:solidFill>
                        <a:srgbClr val="3B3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5349717"/>
                  </a:ext>
                </a:extLst>
              </a:tr>
              <a:tr h="394637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sr-Latn-RS" sz="2800" b="0" kern="1200" dirty="0" smtClean="0">
                          <a:solidFill>
                            <a:srgbClr val="0099CC"/>
                          </a:solidFill>
                          <a:latin typeface="+mn-lt"/>
                          <a:ea typeface="+mn-ea"/>
                          <a:cs typeface="+mn-cs"/>
                        </a:rPr>
                        <a:t>Aktivnih snabdevača</a:t>
                      </a:r>
                      <a:endParaRPr lang="en-US" sz="2800" b="0" kern="1200" dirty="0" smtClean="0">
                        <a:solidFill>
                          <a:srgbClr val="0099CC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rgbClr val="3B3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-373063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sr-Latn-RS" sz="2800" b="0" kern="1200" dirty="0" smtClean="0">
                          <a:solidFill>
                            <a:srgbClr val="0099CC"/>
                          </a:solidFill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  <a:endParaRPr lang="en-US" sz="2800" b="0" kern="1200" dirty="0">
                        <a:solidFill>
                          <a:srgbClr val="0099CC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rgbClr val="3B3B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4990417"/>
                  </a:ext>
                </a:extLst>
              </a:tr>
              <a:tr h="394637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sr-Latn-RS" sz="2800" b="0" kern="1200" dirty="0" smtClean="0">
                          <a:solidFill>
                            <a:srgbClr val="0099CC"/>
                          </a:solidFill>
                          <a:latin typeface="+mn-lt"/>
                          <a:ea typeface="+mn-ea"/>
                          <a:cs typeface="+mn-cs"/>
                        </a:rPr>
                        <a:t>Snabdevača krajnjih kupaca</a:t>
                      </a:r>
                      <a:endParaRPr lang="en-US" sz="2800" b="0" kern="1200" dirty="0" smtClean="0">
                        <a:solidFill>
                          <a:srgbClr val="0099CC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-4572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sr-Latn-RS" sz="2800" b="0" kern="1200" dirty="0" smtClean="0">
                          <a:solidFill>
                            <a:srgbClr val="0099CC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endParaRPr lang="en-US" sz="2800" b="0" kern="1200" dirty="0">
                        <a:solidFill>
                          <a:srgbClr val="0099CC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2083465"/>
                  </a:ext>
                </a:extLst>
              </a:tr>
              <a:tr h="394637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sr-Latn-RS" sz="2800" b="0" kern="1200" dirty="0" smtClean="0">
                          <a:solidFill>
                            <a:srgbClr val="0099CC"/>
                          </a:solidFill>
                          <a:latin typeface="+mn-lt"/>
                          <a:ea typeface="+mn-ea"/>
                          <a:cs typeface="+mn-cs"/>
                        </a:rPr>
                        <a:t>Garantovani snabdevač</a:t>
                      </a:r>
                      <a:endParaRPr lang="en-US" sz="2800" b="0" kern="1200" dirty="0" smtClean="0">
                        <a:solidFill>
                          <a:srgbClr val="0099CC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sr-Latn-RS" sz="2800" b="1" kern="1200" dirty="0" smtClean="0">
                          <a:solidFill>
                            <a:srgbClr val="0099CC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sr-Latn-RS" sz="2800" b="0" kern="1200" dirty="0" smtClean="0">
                          <a:solidFill>
                            <a:srgbClr val="0099CC"/>
                          </a:solidFill>
                          <a:latin typeface="+mn-lt"/>
                          <a:ea typeface="+mn-ea"/>
                          <a:cs typeface="+mn-cs"/>
                        </a:rPr>
                        <a:t> (EPS)</a:t>
                      </a:r>
                      <a:endParaRPr lang="en-US" sz="2800" b="0" kern="1200" dirty="0">
                        <a:solidFill>
                          <a:srgbClr val="0099CC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4637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sr-Latn-RS" sz="2800" b="0" kern="1200" dirty="0" smtClean="0">
                          <a:solidFill>
                            <a:srgbClr val="0099CC"/>
                          </a:solidFill>
                          <a:latin typeface="+mn-lt"/>
                          <a:ea typeface="+mn-ea"/>
                          <a:cs typeface="+mn-cs"/>
                        </a:rPr>
                        <a:t>Rezervni snabdevač</a:t>
                      </a:r>
                      <a:endParaRPr lang="en-US" sz="2800" b="0" kern="1200" dirty="0" smtClean="0">
                        <a:solidFill>
                          <a:srgbClr val="0099CC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sr-Latn-RS" sz="2800" b="1" kern="1200" dirty="0" smtClean="0">
                          <a:solidFill>
                            <a:srgbClr val="0099CC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sr-Latn-RS" sz="2800" b="0" kern="1200" dirty="0" smtClean="0">
                          <a:solidFill>
                            <a:srgbClr val="0099CC"/>
                          </a:solidFill>
                          <a:latin typeface="+mn-lt"/>
                          <a:ea typeface="+mn-ea"/>
                          <a:cs typeface="+mn-cs"/>
                        </a:rPr>
                        <a:t> (EPS)</a:t>
                      </a:r>
                      <a:endParaRPr lang="en-US" sz="2800" b="0" kern="1200" dirty="0">
                        <a:solidFill>
                          <a:srgbClr val="0099CC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0066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6012160" y="62825"/>
            <a:ext cx="2736304" cy="5814448"/>
          </a:xfrm>
          <a:prstGeom prst="roundRect">
            <a:avLst/>
          </a:prstGeom>
          <a:solidFill>
            <a:srgbClr val="D5EEFF"/>
          </a:solidFill>
          <a:ln w="38100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6269796" y="1939783"/>
            <a:ext cx="2213857" cy="120246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>
            <a:solidFill>
              <a:schemeClr val="accent5">
                <a:lumMod val="7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</a:p>
          <a:p>
            <a:pPr algn="ctr"/>
            <a:endParaRPr lang="en-US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sr-Cyrl-BA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sr-Latn-RS" sz="24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ODS</a:t>
            </a:r>
            <a:endParaRPr lang="sr-Cyrl-BA" sz="24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sr-Latn-RS" b="1" dirty="0">
                <a:solidFill>
                  <a:srgbClr val="0000FF"/>
                </a:solidFill>
                <a:latin typeface="Arial Narrow" panose="020B0606020202030204" pitchFamily="34" charset="0"/>
              </a:rPr>
              <a:t>Operator </a:t>
            </a:r>
            <a:r>
              <a:rPr lang="sr-Latn-RS" sz="1600" b="1" dirty="0" smtClean="0">
                <a:solidFill>
                  <a:srgbClr val="0000FF"/>
                </a:solidFill>
              </a:rPr>
              <a:t>distributivnog sistema</a:t>
            </a:r>
            <a:endParaRPr lang="sr-Cyrl-BA" sz="1600" b="1" dirty="0">
              <a:solidFill>
                <a:srgbClr val="0000FF"/>
              </a:solidFill>
            </a:endParaRPr>
          </a:p>
          <a:p>
            <a:pPr algn="ctr"/>
            <a:endParaRPr lang="en-US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x-none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  <a:endParaRPr lang="en-US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217877" y="253737"/>
            <a:ext cx="1499696" cy="654983"/>
          </a:xfrm>
          <a:prstGeom prst="roundRect">
            <a:avLst/>
          </a:prstGeom>
          <a:solidFill>
            <a:srgbClr val="B7E2FF"/>
          </a:solidFill>
          <a:ln w="28575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RS" b="1" dirty="0">
                <a:solidFill>
                  <a:srgbClr val="0000FF"/>
                </a:solidFill>
                <a:latin typeface="Arial Narrow" panose="020B0606020202030204" pitchFamily="34" charset="0"/>
              </a:rPr>
              <a:t>Proizvođač</a:t>
            </a:r>
            <a:endParaRPr lang="en-US" b="1" dirty="0">
              <a:solidFill>
                <a:srgbClr val="0000FF"/>
              </a:solidFill>
              <a:latin typeface="Arial Narrow" panose="020B0606020202030204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515155" y="4491063"/>
            <a:ext cx="1988807" cy="1266891"/>
          </a:xfrm>
          <a:prstGeom prst="roundRect">
            <a:avLst/>
          </a:prstGeom>
          <a:solidFill>
            <a:srgbClr val="B7FFE7"/>
          </a:solidFill>
          <a:ln w="28575">
            <a:solidFill>
              <a:srgbClr val="335885"/>
            </a:solidFill>
            <a:prstDash val="dash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RS" b="1" dirty="0">
                <a:solidFill>
                  <a:srgbClr val="0000FF"/>
                </a:solidFill>
                <a:latin typeface="Arial Narrow" panose="020B0606020202030204" pitchFamily="34" charset="0"/>
              </a:rPr>
              <a:t>Snabdevač</a:t>
            </a:r>
            <a:endParaRPr lang="x-none" b="1" dirty="0">
              <a:solidFill>
                <a:srgbClr val="0000FF"/>
              </a:solidFill>
              <a:latin typeface="Arial Narrow" panose="020B0606020202030204" pitchFamily="34" charset="0"/>
            </a:endParaRPr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lang="sr-Latn-RS" sz="1400" dirty="0" smtClean="0">
                <a:solidFill>
                  <a:srgbClr val="0000FF"/>
                </a:solidFill>
                <a:latin typeface="Arial Narrow" panose="020B0606020202030204" pitchFamily="34" charset="0"/>
              </a:rPr>
              <a:t>Na slobodnom tržištu</a:t>
            </a:r>
            <a:endParaRPr lang="en-US" sz="1400" dirty="0">
              <a:solidFill>
                <a:srgbClr val="0000FF"/>
              </a:solidFill>
              <a:latin typeface="Arial Narrow" panose="020B0606020202030204" pitchFamily="34" charset="0"/>
            </a:endParaRPr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lang="sr-Latn-RS" sz="1400" dirty="0" smtClean="0">
                <a:solidFill>
                  <a:srgbClr val="0000FF"/>
                </a:solidFill>
                <a:latin typeface="Arial Narrow" panose="020B0606020202030204" pitchFamily="34" charset="0"/>
              </a:rPr>
              <a:t>Garantovani / javni</a:t>
            </a:r>
            <a:endParaRPr lang="en-US" sz="1400" dirty="0">
              <a:solidFill>
                <a:srgbClr val="0000FF"/>
              </a:solidFill>
              <a:latin typeface="Arial Narrow" panose="020B0606020202030204" pitchFamily="34" charset="0"/>
            </a:endParaRPr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lang="sr-Latn-RS" sz="1400" dirty="0" smtClean="0">
                <a:solidFill>
                  <a:srgbClr val="0000FF"/>
                </a:solidFill>
                <a:latin typeface="Arial Narrow" panose="020B0606020202030204" pitchFamily="34" charset="0"/>
              </a:rPr>
              <a:t>Rezervni</a:t>
            </a:r>
            <a:endParaRPr lang="x-none" sz="1600" b="1" dirty="0">
              <a:solidFill>
                <a:srgbClr val="0000FF"/>
              </a:solidFill>
              <a:latin typeface="Arial Narrow" panose="020B0606020202030204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7112589" y="3496516"/>
            <a:ext cx="1391373" cy="702199"/>
          </a:xfrm>
          <a:prstGeom prst="roundRect">
            <a:avLst/>
          </a:prstGeom>
          <a:solidFill>
            <a:srgbClr val="BBF3E6"/>
          </a:solidFill>
          <a:ln w="28575">
            <a:solidFill>
              <a:srgbClr val="335885"/>
            </a:solidFill>
            <a:prstDash val="dash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RS" b="1" dirty="0">
                <a:solidFill>
                  <a:srgbClr val="0000FF"/>
                </a:solidFill>
                <a:latin typeface="Arial Narrow" panose="020B0606020202030204" pitchFamily="34" charset="0"/>
              </a:rPr>
              <a:t>Snabdevač </a:t>
            </a:r>
          </a:p>
          <a:p>
            <a:pPr algn="ctr"/>
            <a:r>
              <a:rPr lang="sr-Latn-RS" b="1" dirty="0">
                <a:solidFill>
                  <a:srgbClr val="0000FF"/>
                </a:solidFill>
                <a:latin typeface="Arial Narrow" panose="020B0606020202030204" pitchFamily="34" charset="0"/>
              </a:rPr>
              <a:t>na veliko</a:t>
            </a:r>
            <a:endParaRPr lang="en-US" b="1" dirty="0">
              <a:solidFill>
                <a:srgbClr val="0000FF"/>
              </a:solidFill>
              <a:latin typeface="Arial Narrow" panose="020B0606020202030204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2589191" y="204465"/>
            <a:ext cx="1527290" cy="704256"/>
          </a:xfrm>
          <a:prstGeom prst="roundRect">
            <a:avLst/>
          </a:prstGeom>
          <a:solidFill>
            <a:srgbClr val="B9E3FF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dk1"/>
          </a:lnRef>
          <a:fillRef idx="1002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RS" b="1" dirty="0">
                <a:solidFill>
                  <a:srgbClr val="0000FF"/>
                </a:solidFill>
                <a:latin typeface="Arial Narrow" panose="020B0606020202030204" pitchFamily="34" charset="0"/>
              </a:rPr>
              <a:t>Nezavisni proizvođači</a:t>
            </a:r>
            <a:endParaRPr lang="en-US" b="1" dirty="0">
              <a:solidFill>
                <a:srgbClr val="0000FF"/>
              </a:solidFill>
              <a:latin typeface="Arial Narrow" panose="020B0606020202030204" pitchFamily="34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271556" y="193431"/>
            <a:ext cx="1452572" cy="787297"/>
          </a:xfrm>
          <a:prstGeom prst="roundRect">
            <a:avLst/>
          </a:prstGeom>
          <a:solidFill>
            <a:srgbClr val="B9E3FF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dk1"/>
          </a:lnRef>
          <a:fillRef idx="1002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RS" b="1" dirty="0">
                <a:solidFill>
                  <a:srgbClr val="0000FF"/>
                </a:solidFill>
                <a:latin typeface="Arial Narrow" panose="020B0606020202030204" pitchFamily="34" charset="0"/>
              </a:rPr>
              <a:t>Povlašćeni</a:t>
            </a:r>
          </a:p>
          <a:p>
            <a:pPr algn="ctr"/>
            <a:r>
              <a:rPr lang="sr-Latn-RS" b="1" dirty="0">
                <a:solidFill>
                  <a:srgbClr val="0000FF"/>
                </a:solidFill>
                <a:latin typeface="Arial Narrow" panose="020B0606020202030204" pitchFamily="34" charset="0"/>
              </a:rPr>
              <a:t>proizvođači</a:t>
            </a:r>
            <a:endParaRPr lang="en-US" b="1" dirty="0">
              <a:solidFill>
                <a:srgbClr val="0000FF"/>
              </a:solidFill>
              <a:latin typeface="Arial Narrow" panose="020B0606020202030204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96536" y="186925"/>
            <a:ext cx="1698423" cy="793804"/>
          </a:xfrm>
          <a:prstGeom prst="roundRect">
            <a:avLst/>
          </a:prstGeom>
          <a:solidFill>
            <a:srgbClr val="B9E3FF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dk1"/>
          </a:lnRef>
          <a:fillRef idx="1002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RS" b="1" dirty="0" err="1" smtClean="0">
                <a:solidFill>
                  <a:srgbClr val="0000FF"/>
                </a:solidFill>
                <a:latin typeface="Arial Narrow" panose="020B0606020202030204" pitchFamily="34" charset="0"/>
              </a:rPr>
              <a:t>Prekogranični</a:t>
            </a:r>
            <a:endParaRPr lang="sr-Latn-RS" b="1" dirty="0" smtClean="0">
              <a:solidFill>
                <a:srgbClr val="0000FF"/>
              </a:solidFill>
              <a:latin typeface="Arial Narrow" panose="020B0606020202030204" pitchFamily="34" charset="0"/>
            </a:endParaRPr>
          </a:p>
          <a:p>
            <a:pPr algn="ctr"/>
            <a:r>
              <a:rPr lang="sr-Latn-RS" b="1" dirty="0" smtClean="0">
                <a:solidFill>
                  <a:srgbClr val="0000FF"/>
                </a:solidFill>
                <a:latin typeface="Arial Narrow" panose="020B0606020202030204" pitchFamily="34" charset="0"/>
              </a:rPr>
              <a:t>tokovi</a:t>
            </a:r>
            <a:endParaRPr lang="en-US" b="1" dirty="0">
              <a:solidFill>
                <a:srgbClr val="0000FF"/>
              </a:solidFill>
              <a:latin typeface="Arial Narrow" panose="020B0606020202030204" pitchFamily="34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755576" y="1939782"/>
            <a:ext cx="3487264" cy="134172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>
            <a:solidFill>
              <a:schemeClr val="accent5">
                <a:lumMod val="7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246508" y="1939782"/>
            <a:ext cx="8435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x-none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EMS</a:t>
            </a:r>
            <a:endParaRPr lang="de-AT" sz="2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71600" y="1988840"/>
            <a:ext cx="288032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8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OPS</a:t>
            </a:r>
            <a:endParaRPr lang="sr-Cyrl-BA" sz="28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sr-Latn-RS" b="1" dirty="0">
                <a:solidFill>
                  <a:srgbClr val="0000FF"/>
                </a:solidFill>
                <a:latin typeface="Arial Narrow" panose="020B0606020202030204" pitchFamily="34" charset="0"/>
              </a:rPr>
              <a:t>Operator </a:t>
            </a:r>
            <a:r>
              <a:rPr lang="sr-Latn-RS" sz="1600" b="1" dirty="0" smtClean="0">
                <a:solidFill>
                  <a:srgbClr val="0000FF"/>
                </a:solidFill>
              </a:rPr>
              <a:t>prenosnog sistema </a:t>
            </a:r>
            <a:r>
              <a:rPr lang="x-none" sz="1600" b="1" smtClean="0">
                <a:solidFill>
                  <a:srgbClr val="0000FF"/>
                </a:solidFill>
              </a:rPr>
              <a:t>+</a:t>
            </a:r>
            <a:r>
              <a:rPr lang="en-US" sz="1600" b="1" dirty="0" smtClean="0">
                <a:solidFill>
                  <a:srgbClr val="0000FF"/>
                </a:solidFill>
              </a:rPr>
              <a:t> </a:t>
            </a:r>
            <a:endParaRPr lang="sr-Latn-RS" sz="1600" b="1" dirty="0" smtClean="0">
              <a:solidFill>
                <a:srgbClr val="0000FF"/>
              </a:solidFill>
            </a:endParaRPr>
          </a:p>
          <a:p>
            <a:r>
              <a:rPr lang="sr-Latn-RS" sz="1600" b="1" dirty="0" err="1" smtClean="0">
                <a:solidFill>
                  <a:srgbClr val="0000FF"/>
                </a:solidFill>
              </a:rPr>
              <a:t>Administator</a:t>
            </a:r>
            <a:r>
              <a:rPr lang="sr-Latn-RS" sz="1600" b="1" dirty="0" smtClean="0">
                <a:solidFill>
                  <a:srgbClr val="0000FF"/>
                </a:solidFill>
              </a:rPr>
              <a:t> bilateralnog i balansnog tržišta</a:t>
            </a:r>
            <a:endParaRPr lang="x-none" sz="1600" b="1" dirty="0">
              <a:solidFill>
                <a:srgbClr val="0000FF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693220" y="4767117"/>
            <a:ext cx="1502516" cy="894131"/>
          </a:xfrm>
          <a:prstGeom prst="roundRect">
            <a:avLst/>
          </a:prstGeom>
          <a:solidFill>
            <a:srgbClr val="B7FFE7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RS" b="1" dirty="0" smtClean="0">
                <a:solidFill>
                  <a:srgbClr val="0000FF"/>
                </a:solidFill>
                <a:latin typeface="Arial Narrow" panose="020B0606020202030204" pitchFamily="34" charset="0"/>
              </a:rPr>
              <a:t>Snabdevač</a:t>
            </a:r>
            <a:r>
              <a:rPr lang="sr-Latn-RS" b="1" dirty="0">
                <a:solidFill>
                  <a:srgbClr val="0000FF"/>
                </a:solidFill>
                <a:latin typeface="Arial Narrow" panose="020B0606020202030204" pitchFamily="34" charset="0"/>
              </a:rPr>
              <a:t>i</a:t>
            </a:r>
          </a:p>
        </p:txBody>
      </p:sp>
      <p:sp>
        <p:nvSpPr>
          <p:cNvPr id="24" name="Snip Single Corner Rectangle 23"/>
          <p:cNvSpPr/>
          <p:nvPr/>
        </p:nvSpPr>
        <p:spPr>
          <a:xfrm>
            <a:off x="2647927" y="4658102"/>
            <a:ext cx="1440159" cy="1099852"/>
          </a:xfrm>
          <a:prstGeom prst="snip1Rect">
            <a:avLst/>
          </a:prstGeom>
          <a:solidFill>
            <a:srgbClr val="D2D9FE"/>
          </a:solidFill>
          <a:ln w="28575">
            <a:solidFill>
              <a:srgbClr val="0000FF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RS" sz="1600" b="1" dirty="0" smtClean="0">
                <a:solidFill>
                  <a:srgbClr val="0000FF"/>
                </a:solidFill>
                <a:latin typeface="Arial Narrow" panose="020B0606020202030204" pitchFamily="34" charset="0"/>
              </a:rPr>
              <a:t>Krajnji kupci</a:t>
            </a:r>
          </a:p>
          <a:p>
            <a:pPr algn="ctr"/>
            <a:r>
              <a:rPr lang="sr-Latn-RS" sz="1500" b="1" dirty="0" smtClean="0">
                <a:solidFill>
                  <a:srgbClr val="0000FF"/>
                </a:solidFill>
                <a:latin typeface="Arial Narrow" panose="020B0606020202030204" pitchFamily="34" charset="0"/>
              </a:rPr>
              <a:t>na slobodnom tržištu</a:t>
            </a:r>
            <a:endParaRPr lang="de-AT" sz="1500" b="1" dirty="0">
              <a:solidFill>
                <a:srgbClr val="0000FF"/>
              </a:solidFill>
              <a:latin typeface="Arial Narrow" panose="020B0606020202030204" pitchFamily="34" charset="0"/>
            </a:endParaRPr>
          </a:p>
        </p:txBody>
      </p:sp>
      <p:sp>
        <p:nvSpPr>
          <p:cNvPr id="25" name="Snip Single Corner Rectangle 24"/>
          <p:cNvSpPr/>
          <p:nvPr/>
        </p:nvSpPr>
        <p:spPr>
          <a:xfrm>
            <a:off x="4314848" y="4549442"/>
            <a:ext cx="1440159" cy="823773"/>
          </a:xfrm>
          <a:prstGeom prst="snip1Rect">
            <a:avLst/>
          </a:prstGeom>
          <a:solidFill>
            <a:schemeClr val="accent6">
              <a:lumMod val="20000"/>
              <a:lumOff val="80000"/>
            </a:schemeClr>
          </a:solidFill>
          <a:ln w="28575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RS" sz="1600" b="1" dirty="0">
                <a:solidFill>
                  <a:srgbClr val="0000FF"/>
                </a:solidFill>
                <a:latin typeface="Arial Narrow" panose="020B0606020202030204" pitchFamily="34" charset="0"/>
              </a:rPr>
              <a:t>Krajnji kupci</a:t>
            </a:r>
          </a:p>
          <a:p>
            <a:pPr algn="ctr"/>
            <a:r>
              <a:rPr lang="sr-Latn-RS" sz="1500" b="1" dirty="0">
                <a:solidFill>
                  <a:srgbClr val="0000FF"/>
                </a:solidFill>
                <a:latin typeface="Arial Narrow" panose="020B0606020202030204" pitchFamily="34" charset="0"/>
              </a:rPr>
              <a:t>na </a:t>
            </a:r>
            <a:r>
              <a:rPr lang="sr-Latn-RS" sz="1500" b="1" dirty="0" smtClean="0">
                <a:solidFill>
                  <a:srgbClr val="0000FF"/>
                </a:solidFill>
                <a:latin typeface="Arial Narrow" panose="020B0606020202030204" pitchFamily="34" charset="0"/>
              </a:rPr>
              <a:t>regulisanom tržištu</a:t>
            </a:r>
            <a:endParaRPr lang="de-AT" sz="1500" b="1" dirty="0">
              <a:solidFill>
                <a:srgbClr val="0000FF"/>
              </a:solidFill>
              <a:latin typeface="Arial Narrow" panose="020B060602020203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912421" y="620688"/>
            <a:ext cx="7200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Latn-R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EPS</a:t>
            </a:r>
            <a:endParaRPr lang="de-AT" sz="2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4314848" y="3142250"/>
            <a:ext cx="1437909" cy="947305"/>
          </a:xfrm>
          <a:prstGeom prst="roundRect">
            <a:avLst/>
          </a:prstGeom>
          <a:solidFill>
            <a:srgbClr val="D1FA04"/>
          </a:solidFill>
          <a:ln w="19050">
            <a:solidFill>
              <a:srgbClr val="1A4652"/>
            </a:solidFill>
            <a:prstDash val="soli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SEEPEX</a:t>
            </a:r>
          </a:p>
          <a:p>
            <a:pPr algn="ctr"/>
            <a:r>
              <a:rPr lang="sr-Latn-RS" sz="1600" b="1" dirty="0" smtClean="0">
                <a:solidFill>
                  <a:srgbClr val="0000FF"/>
                </a:solidFill>
              </a:rPr>
              <a:t>Dan unapred tržište</a:t>
            </a:r>
            <a:endParaRPr lang="en-US" sz="1600" b="1" dirty="0">
              <a:solidFill>
                <a:srgbClr val="0000FF"/>
              </a:solidFill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3491880" y="908721"/>
            <a:ext cx="15170" cy="395501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Arrow Connector 235"/>
          <p:cNvCxnSpPr/>
          <p:nvPr/>
        </p:nvCxnSpPr>
        <p:spPr>
          <a:xfrm>
            <a:off x="5737908" y="4894171"/>
            <a:ext cx="777247" cy="1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5257284" y="998268"/>
            <a:ext cx="0" cy="305954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7092280" y="908721"/>
            <a:ext cx="0" cy="395501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>
            <a:off x="7524328" y="1374120"/>
            <a:ext cx="0" cy="574364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>
            <a:off x="6588224" y="3140968"/>
            <a:ext cx="0" cy="1091849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endCxn id="25" idx="3"/>
          </p:cNvCxnSpPr>
          <p:nvPr/>
        </p:nvCxnSpPr>
        <p:spPr>
          <a:xfrm>
            <a:off x="5012430" y="4314768"/>
            <a:ext cx="22498" cy="234674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3419872" y="4314768"/>
            <a:ext cx="0" cy="352590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0" name="Rounded Rectangle 79"/>
          <p:cNvSpPr/>
          <p:nvPr/>
        </p:nvSpPr>
        <p:spPr>
          <a:xfrm>
            <a:off x="693219" y="3594896"/>
            <a:ext cx="1543227" cy="921002"/>
          </a:xfrm>
          <a:prstGeom prst="roundRect">
            <a:avLst/>
          </a:prstGeom>
          <a:solidFill>
            <a:srgbClr val="B7FFE7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RS" b="1" dirty="0">
                <a:solidFill>
                  <a:srgbClr val="0000FF"/>
                </a:solidFill>
                <a:latin typeface="Arial Narrow" panose="020B0606020202030204" pitchFamily="34" charset="0"/>
              </a:rPr>
              <a:t>Snabdevači </a:t>
            </a:r>
          </a:p>
          <a:p>
            <a:pPr algn="ctr"/>
            <a:r>
              <a:rPr lang="sr-Latn-RS" sz="1600" b="1" dirty="0" smtClean="0">
                <a:solidFill>
                  <a:srgbClr val="0000FF"/>
                </a:solidFill>
              </a:rPr>
              <a:t>na veliko</a:t>
            </a:r>
            <a:endParaRPr lang="en-US" sz="1600" b="1" dirty="0">
              <a:solidFill>
                <a:srgbClr val="0000FF"/>
              </a:solidFill>
            </a:endParaRPr>
          </a:p>
        </p:txBody>
      </p:sp>
      <p:cxnSp>
        <p:nvCxnSpPr>
          <p:cNvPr id="98" name="Straight Arrow Connector 97"/>
          <p:cNvCxnSpPr>
            <a:endCxn id="80" idx="1"/>
          </p:cNvCxnSpPr>
          <p:nvPr/>
        </p:nvCxnSpPr>
        <p:spPr>
          <a:xfrm>
            <a:off x="263019" y="4049602"/>
            <a:ext cx="430200" cy="5795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>
            <a:off x="4116481" y="5589240"/>
            <a:ext cx="2427069" cy="0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/>
          <p:nvPr/>
        </p:nvCxnSpPr>
        <p:spPr>
          <a:xfrm>
            <a:off x="2195736" y="5140587"/>
            <a:ext cx="418783" cy="0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/>
          <p:nvPr/>
        </p:nvCxnSpPr>
        <p:spPr>
          <a:xfrm>
            <a:off x="2123728" y="950088"/>
            <a:ext cx="0" cy="608276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/>
          <p:nvPr/>
        </p:nvCxnSpPr>
        <p:spPr>
          <a:xfrm>
            <a:off x="3131840" y="899024"/>
            <a:ext cx="0" cy="665597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>
            <a:off x="5148064" y="1556792"/>
            <a:ext cx="10794" cy="1584176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Arrow Connector 144"/>
          <p:cNvCxnSpPr/>
          <p:nvPr/>
        </p:nvCxnSpPr>
        <p:spPr>
          <a:xfrm>
            <a:off x="258410" y="5301208"/>
            <a:ext cx="438126" cy="0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Arrow Connector 178"/>
          <p:cNvCxnSpPr/>
          <p:nvPr/>
        </p:nvCxnSpPr>
        <p:spPr>
          <a:xfrm>
            <a:off x="8483653" y="5238898"/>
            <a:ext cx="552843" cy="1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Arrow Connector 179"/>
          <p:cNvCxnSpPr/>
          <p:nvPr/>
        </p:nvCxnSpPr>
        <p:spPr>
          <a:xfrm>
            <a:off x="8483653" y="3847616"/>
            <a:ext cx="552843" cy="0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" name="TextBox 255"/>
          <p:cNvSpPr txBox="1"/>
          <p:nvPr/>
        </p:nvSpPr>
        <p:spPr>
          <a:xfrm>
            <a:off x="3729477" y="6202179"/>
            <a:ext cx="119449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500" dirty="0" smtClean="0">
                <a:solidFill>
                  <a:srgbClr val="0000CC"/>
                </a:solidFill>
              </a:rPr>
              <a:t>Legenda</a:t>
            </a:r>
            <a:r>
              <a:rPr lang="en-US" sz="1500" dirty="0" smtClean="0">
                <a:solidFill>
                  <a:srgbClr val="0000CC"/>
                </a:solidFill>
              </a:rPr>
              <a:t>:  </a:t>
            </a:r>
            <a:endParaRPr lang="de-AT" sz="1500" dirty="0">
              <a:solidFill>
                <a:srgbClr val="0000CC"/>
              </a:solidFill>
            </a:endParaRPr>
          </a:p>
        </p:txBody>
      </p:sp>
      <p:cxnSp>
        <p:nvCxnSpPr>
          <p:cNvPr id="257" name="Straight Arrow Connector 256"/>
          <p:cNvCxnSpPr/>
          <p:nvPr/>
        </p:nvCxnSpPr>
        <p:spPr>
          <a:xfrm>
            <a:off x="4728383" y="6381328"/>
            <a:ext cx="538918" cy="0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8" name="TextBox 257"/>
          <p:cNvSpPr txBox="1"/>
          <p:nvPr/>
        </p:nvSpPr>
        <p:spPr>
          <a:xfrm>
            <a:off x="5277154" y="6217567"/>
            <a:ext cx="19671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400" dirty="0" smtClean="0">
                <a:solidFill>
                  <a:srgbClr val="0000FF"/>
                </a:solidFill>
              </a:rPr>
              <a:t>- Tokovi energije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sp>
        <p:nvSpPr>
          <p:cNvPr id="259" name="TextBox 258"/>
          <p:cNvSpPr txBox="1"/>
          <p:nvPr/>
        </p:nvSpPr>
        <p:spPr>
          <a:xfrm>
            <a:off x="7333930" y="6195338"/>
            <a:ext cx="187705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r-Latn-RS" sz="1400" dirty="0" smtClean="0">
                <a:solidFill>
                  <a:srgbClr val="FF0000"/>
                </a:solidFill>
              </a:rPr>
              <a:t>- Trgovina energijom</a:t>
            </a:r>
            <a:endParaRPr lang="sr-Cyrl-CS" sz="1400" dirty="0" smtClean="0">
              <a:solidFill>
                <a:srgbClr val="FF0000"/>
              </a:solidFill>
            </a:endParaRPr>
          </a:p>
          <a:p>
            <a:r>
              <a:rPr lang="sr-Latn-RS" sz="1400" dirty="0" smtClean="0">
                <a:solidFill>
                  <a:srgbClr val="FF0000"/>
                </a:solidFill>
              </a:rPr>
              <a:t> - Nadoknada gubitaka</a:t>
            </a:r>
            <a:endParaRPr lang="de-AT" sz="1400" dirty="0">
              <a:solidFill>
                <a:srgbClr val="FF0000"/>
              </a:solidFill>
            </a:endParaRPr>
          </a:p>
        </p:txBody>
      </p:sp>
      <p:cxnSp>
        <p:nvCxnSpPr>
          <p:cNvPr id="260" name="Straight Arrow Connector 259"/>
          <p:cNvCxnSpPr/>
          <p:nvPr/>
        </p:nvCxnSpPr>
        <p:spPr>
          <a:xfrm>
            <a:off x="6805532" y="6381328"/>
            <a:ext cx="574780" cy="0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3242733" y="1298946"/>
            <a:ext cx="4713643" cy="75174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3174799" y="4232818"/>
            <a:ext cx="3792926" cy="81950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1" name="Straight Connector 60"/>
          <p:cNvCxnSpPr/>
          <p:nvPr/>
        </p:nvCxnSpPr>
        <p:spPr>
          <a:xfrm>
            <a:off x="179512" y="1556792"/>
            <a:ext cx="7026901" cy="0"/>
          </a:xfrm>
          <a:prstGeom prst="line">
            <a:avLst/>
          </a:prstGeom>
          <a:ln w="1079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>
            <a:off x="6515155" y="930190"/>
            <a:ext cx="0" cy="648072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/>
          <p:nvPr/>
        </p:nvCxnSpPr>
        <p:spPr>
          <a:xfrm>
            <a:off x="4716016" y="950088"/>
            <a:ext cx="0" cy="608275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241783" y="1556792"/>
            <a:ext cx="40675" cy="4561336"/>
          </a:xfrm>
          <a:prstGeom prst="line">
            <a:avLst/>
          </a:prstGeom>
          <a:ln w="1079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9036496" y="3246366"/>
            <a:ext cx="0" cy="2871762"/>
          </a:xfrm>
          <a:prstGeom prst="line">
            <a:avLst/>
          </a:prstGeom>
          <a:ln w="1079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251520" y="6093296"/>
            <a:ext cx="8784976" cy="0"/>
          </a:xfrm>
          <a:prstGeom prst="line">
            <a:avLst/>
          </a:prstGeom>
          <a:ln w="1079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/>
          <p:nvPr/>
        </p:nvCxnSpPr>
        <p:spPr>
          <a:xfrm>
            <a:off x="3779912" y="1340768"/>
            <a:ext cx="0" cy="574364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Arrow Connector 225"/>
          <p:cNvCxnSpPr/>
          <p:nvPr/>
        </p:nvCxnSpPr>
        <p:spPr>
          <a:xfrm>
            <a:off x="2843808" y="3776551"/>
            <a:ext cx="1440160" cy="0"/>
          </a:xfrm>
          <a:prstGeom prst="straightConnector1">
            <a:avLst/>
          </a:prstGeom>
          <a:ln w="28575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>
            <a:off x="2843808" y="3776551"/>
            <a:ext cx="0" cy="881551"/>
          </a:xfrm>
          <a:prstGeom prst="straightConnector1">
            <a:avLst/>
          </a:prstGeom>
          <a:ln w="28575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H="1">
            <a:off x="2394959" y="1593117"/>
            <a:ext cx="10168" cy="355367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2394959" y="1566848"/>
            <a:ext cx="34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*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67" name="Straight Arrow Connector 66"/>
          <p:cNvCxnSpPr/>
          <p:nvPr/>
        </p:nvCxnSpPr>
        <p:spPr>
          <a:xfrm flipH="1">
            <a:off x="6807480" y="1612403"/>
            <a:ext cx="10168" cy="355367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6807480" y="1556792"/>
            <a:ext cx="34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*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52238" y="6444044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*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78" name="Straight Arrow Connector 77"/>
          <p:cNvCxnSpPr/>
          <p:nvPr/>
        </p:nvCxnSpPr>
        <p:spPr>
          <a:xfrm>
            <a:off x="1587422" y="972027"/>
            <a:ext cx="0" cy="967755"/>
          </a:xfrm>
          <a:prstGeom prst="straightConnector1">
            <a:avLst/>
          </a:prstGeom>
          <a:ln w="38100">
            <a:solidFill>
              <a:srgbClr val="0000FF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>
            <a:off x="3851920" y="3281502"/>
            <a:ext cx="0" cy="958372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 flipH="1">
            <a:off x="4242840" y="2735834"/>
            <a:ext cx="2063618" cy="0"/>
          </a:xfrm>
          <a:prstGeom prst="straightConnector1">
            <a:avLst/>
          </a:prstGeom>
          <a:ln w="38100">
            <a:solidFill>
              <a:srgbClr val="0000FF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79512" y="6267917"/>
            <a:ext cx="35569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2800" b="1" dirty="0" smtClean="0">
                <a:solidFill>
                  <a:srgbClr val="CC00CC"/>
                </a:solidFill>
              </a:rPr>
              <a:t>Šema tržišta EE u Srbiji</a:t>
            </a:r>
            <a:endParaRPr lang="en-US" sz="2800" b="1" dirty="0">
              <a:solidFill>
                <a:srgbClr val="CC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5145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1502" y="152400"/>
            <a:ext cx="7772400" cy="609600"/>
          </a:xfrm>
        </p:spPr>
        <p:txBody>
          <a:bodyPr>
            <a:noAutofit/>
          </a:bodyPr>
          <a:lstStyle/>
          <a:p>
            <a:pPr lvl="1" algn="ctr"/>
            <a:r>
              <a:rPr lang="sr-Latn-RS" sz="3600" b="1" dirty="0" smtClean="0">
                <a:solidFill>
                  <a:srgbClr val="CC00CC"/>
                </a:solidFill>
              </a:rPr>
              <a:t>Tržište EE u Srbiji</a:t>
            </a:r>
            <a:endParaRPr lang="x-none" sz="3600" b="1" dirty="0" smtClean="0">
              <a:solidFill>
                <a:srgbClr val="CC00CC"/>
              </a:solidFill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533400" y="914400"/>
            <a:ext cx="8153400" cy="762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tx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tx2">
                  <a:lumMod val="40000"/>
                  <a:lumOff val="60000"/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txBody>
          <a:bodyPr wrap="none" anchor="ctr"/>
          <a:lstStyle/>
          <a:p>
            <a:pPr algn="ctr"/>
            <a:endParaRPr lang="sr-Latn-CS">
              <a:solidFill>
                <a:srgbClr val="0000FF"/>
              </a:solidFill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8706A-FCBB-4084-8CC1-2CB3294292C4}" type="slidenum">
              <a:rPr lang="en-US" sz="1600" smtClean="0">
                <a:solidFill>
                  <a:schemeClr val="tx1"/>
                </a:solidFill>
              </a:rPr>
              <a:pPr/>
              <a:t>12</a:t>
            </a:fld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type="subTitle" idx="1"/>
          </p:nvPr>
        </p:nvSpPr>
        <p:spPr>
          <a:xfrm>
            <a:off x="76200" y="990600"/>
            <a:ext cx="8915400" cy="5486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1371600" indent="-909638" algn="just"/>
            <a:endParaRPr lang="bs-Latn-BA" sz="1050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0837" lvl="3" algn="l">
              <a:spcBef>
                <a:spcPts val="600"/>
              </a:spcBef>
              <a:buClr>
                <a:srgbClr val="0000E6"/>
              </a:buClr>
              <a:buSzPct val="85000"/>
            </a:pPr>
            <a:endParaRPr lang="sr-Latn-RS" sz="3200" b="1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328863" lvl="3" indent="-457200" algn="l">
              <a:spcBef>
                <a:spcPts val="600"/>
              </a:spcBef>
              <a:buClr>
                <a:srgbClr val="0000E6"/>
              </a:buClr>
              <a:buSzPct val="85000"/>
              <a:buFont typeface="Arial" panose="020B0604020202020204" pitchFamily="34" charset="0"/>
              <a:buChar char="•"/>
            </a:pPr>
            <a:r>
              <a:rPr lang="sr-Latn-RS" sz="32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Veleprodajno</a:t>
            </a:r>
          </a:p>
          <a:p>
            <a:pPr marL="2328863" lvl="3" indent="-457200" algn="l">
              <a:spcBef>
                <a:spcPts val="600"/>
              </a:spcBef>
              <a:buClr>
                <a:srgbClr val="0000E6"/>
              </a:buClr>
              <a:buSzPct val="85000"/>
              <a:buFont typeface="Arial" panose="020B0604020202020204" pitchFamily="34" charset="0"/>
              <a:buChar char="•"/>
            </a:pPr>
            <a:r>
              <a:rPr lang="sr-Latn-RS" sz="32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Maloprodajno</a:t>
            </a:r>
            <a:endParaRPr lang="x-none" sz="32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7063" lvl="5" indent="-361950" algn="l">
              <a:spcBef>
                <a:spcPts val="1200"/>
              </a:spcBef>
              <a:buClr>
                <a:srgbClr val="0000E6"/>
              </a:buClr>
              <a:buSzPct val="85000"/>
              <a:buFont typeface="Wingdings" panose="05000000000000000000" pitchFamily="2" charset="2"/>
              <a:buChar char="§"/>
            </a:pPr>
            <a:endParaRPr lang="x-none" sz="24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954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59552"/>
            <a:ext cx="8952270" cy="838200"/>
          </a:xfrm>
        </p:spPr>
        <p:txBody>
          <a:bodyPr>
            <a:noAutofit/>
          </a:bodyPr>
          <a:lstStyle/>
          <a:p>
            <a:pPr lvl="1" algn="ctr"/>
            <a:r>
              <a:rPr lang="sr-Latn-RS" sz="3600" b="1" dirty="0" smtClean="0">
                <a:solidFill>
                  <a:srgbClr val="CC00CC"/>
                </a:solidFill>
              </a:rPr>
              <a:t>Veleprodajno tržište</a:t>
            </a:r>
            <a:br>
              <a:rPr lang="sr-Latn-RS" sz="3600" b="1" dirty="0" smtClean="0">
                <a:solidFill>
                  <a:srgbClr val="CC00CC"/>
                </a:solidFill>
              </a:rPr>
            </a:br>
            <a:r>
              <a:rPr lang="sr-Latn-RS" sz="2800" b="1" dirty="0" smtClean="0">
                <a:solidFill>
                  <a:srgbClr val="7030A0"/>
                </a:solidFill>
              </a:rPr>
              <a:t>Aktivnosti snabdevača</a:t>
            </a:r>
            <a:r>
              <a:rPr lang="sr-Cyrl-BA" sz="2800" b="1" dirty="0" smtClean="0">
                <a:solidFill>
                  <a:srgbClr val="7030A0"/>
                </a:solidFill>
              </a:rPr>
              <a:t> ЕЕ </a:t>
            </a:r>
            <a:r>
              <a:rPr lang="sr-Latn-RS" sz="2800" b="1" dirty="0" smtClean="0">
                <a:solidFill>
                  <a:srgbClr val="7030A0"/>
                </a:solidFill>
              </a:rPr>
              <a:t> 2015-2016.</a:t>
            </a:r>
            <a:endParaRPr lang="x-none" sz="2800" b="1" dirty="0" smtClean="0">
              <a:solidFill>
                <a:srgbClr val="7030A0"/>
              </a:solidFill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81000" y="1009928"/>
            <a:ext cx="8153400" cy="762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tx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tx2">
                  <a:lumMod val="40000"/>
                  <a:lumOff val="60000"/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txBody>
          <a:bodyPr wrap="none" anchor="ctr"/>
          <a:lstStyle/>
          <a:p>
            <a:pPr algn="ctr"/>
            <a:endParaRPr lang="sr-Latn-CS">
              <a:solidFill>
                <a:srgbClr val="0000FF"/>
              </a:solidFill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8706A-FCBB-4084-8CC1-2CB3294292C4}" type="slidenum">
              <a:rPr lang="en-US" sz="1600" smtClean="0">
                <a:solidFill>
                  <a:schemeClr val="tx1"/>
                </a:solidFill>
              </a:rPr>
              <a:pPr/>
              <a:t>13</a:t>
            </a:fld>
            <a:endParaRPr lang="en-US" sz="1600" dirty="0">
              <a:solidFill>
                <a:schemeClr val="tx1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199" y="1268690"/>
            <a:ext cx="6978467" cy="49168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6200" y="6356350"/>
            <a:ext cx="891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 smtClean="0">
                <a:solidFill>
                  <a:srgbClr val="FF0000"/>
                </a:solidFill>
              </a:rPr>
              <a:t>Koncentrisanost tržišta je visoka i sporo opada – veliko je učešće malog broja učesnika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6449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38100"/>
            <a:ext cx="6858000" cy="609600"/>
          </a:xfrm>
        </p:spPr>
        <p:txBody>
          <a:bodyPr>
            <a:noAutofit/>
          </a:bodyPr>
          <a:lstStyle/>
          <a:p>
            <a:pPr lvl="1" algn="ctr"/>
            <a:r>
              <a:rPr lang="sr-Latn-RS" sz="3600" b="1" dirty="0" smtClean="0">
                <a:solidFill>
                  <a:srgbClr val="CC00CC"/>
                </a:solidFill>
              </a:rPr>
              <a:t>Maloprodajno tržišta EE</a:t>
            </a:r>
            <a:endParaRPr lang="x-none" sz="3600" b="1" dirty="0" smtClean="0">
              <a:solidFill>
                <a:srgbClr val="CC00CC"/>
              </a:solidFill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533400" y="647700"/>
            <a:ext cx="8153400" cy="762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tx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tx2">
                  <a:lumMod val="40000"/>
                  <a:lumOff val="60000"/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txBody>
          <a:bodyPr wrap="none" anchor="ctr"/>
          <a:lstStyle/>
          <a:p>
            <a:pPr algn="ctr"/>
            <a:endParaRPr lang="sr-Latn-CS">
              <a:solidFill>
                <a:srgbClr val="0000FF"/>
              </a:solidFill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8706A-FCBB-4084-8CC1-2CB3294292C4}" type="slidenum">
              <a:rPr lang="en-US" sz="1600" smtClean="0">
                <a:solidFill>
                  <a:schemeClr val="tx1"/>
                </a:solidFill>
              </a:rPr>
              <a:pPr/>
              <a:t>14</a:t>
            </a:fld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type="subTitle" idx="1"/>
          </p:nvPr>
        </p:nvSpPr>
        <p:spPr>
          <a:xfrm>
            <a:off x="292395" y="990600"/>
            <a:ext cx="8623005" cy="5289550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1371600" indent="-909638" algn="just"/>
            <a:endParaRPr lang="bs-Latn-BA" sz="1050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2" algn="just">
              <a:buClr>
                <a:srgbClr val="0000E6"/>
              </a:buClr>
              <a:buSzPct val="85000"/>
            </a:pPr>
            <a:r>
              <a:rPr lang="sr-Latn-RS" sz="32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Maloprodajno tržište EE u Srbiji</a:t>
            </a:r>
          </a:p>
          <a:p>
            <a:pPr marL="0" lvl="2" algn="just">
              <a:buClr>
                <a:srgbClr val="0000E6"/>
              </a:buClr>
              <a:buSzPct val="85000"/>
            </a:pPr>
            <a:r>
              <a:rPr lang="sr-Latn-RS" sz="32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 liberalizovano:</a:t>
            </a:r>
          </a:p>
          <a:p>
            <a:pPr marL="0" lvl="2" algn="just">
              <a:buClr>
                <a:srgbClr val="0000E6"/>
              </a:buClr>
              <a:buSzPct val="85000"/>
            </a:pPr>
            <a:endParaRPr lang="sr-Latn-RS" sz="3200" b="1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3" indent="-457200" algn="just">
              <a:buClr>
                <a:schemeClr val="tx2">
                  <a:lumMod val="50000"/>
                </a:schemeClr>
              </a:buClr>
              <a:buSzPct val="85000"/>
              <a:buFont typeface="Symbol" panose="05050102010706020507" pitchFamily="18" charset="2"/>
              <a:buChar char="-"/>
            </a:pPr>
            <a:r>
              <a:rPr lang="sr-Latn-RS" sz="28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2008. za sve kupce osim za domaćinstva</a:t>
            </a:r>
          </a:p>
          <a:p>
            <a:pPr marL="914400" lvl="3" indent="-457200" algn="just">
              <a:buClr>
                <a:schemeClr val="tx2">
                  <a:lumMod val="50000"/>
                </a:schemeClr>
              </a:buClr>
              <a:buSzPct val="85000"/>
              <a:buFont typeface="Symbol" panose="05050102010706020507" pitchFamily="18" charset="2"/>
              <a:buChar char="-"/>
            </a:pPr>
            <a:r>
              <a:rPr lang="sr-Latn-RS" sz="28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2015. i za domaćinstva</a:t>
            </a:r>
          </a:p>
          <a:p>
            <a:pPr marL="0" lvl="2" algn="just">
              <a:buClr>
                <a:srgbClr val="0000E6"/>
              </a:buClr>
              <a:buSzPct val="85000"/>
            </a:pPr>
            <a:endParaRPr lang="sr-Latn-RS" sz="3200" b="1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2" algn="just">
              <a:buClr>
                <a:srgbClr val="0000E6"/>
              </a:buClr>
              <a:buSzPct val="85000"/>
            </a:pPr>
            <a:r>
              <a:rPr lang="sr-Latn-R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Pravo na slobodan izbor snabdevača koriste samo oni koji nemaju pravo na regulisano </a:t>
            </a:r>
            <a:r>
              <a:rPr lang="sr-Latn-RS" sz="32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snabdevanje</a:t>
            </a:r>
            <a:endParaRPr lang="sr-Latn-RS" sz="28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4138" lvl="3" algn="l">
              <a:buClr>
                <a:schemeClr val="tx2">
                  <a:lumMod val="50000"/>
                </a:schemeClr>
              </a:buClr>
              <a:buSzPct val="85000"/>
            </a:pPr>
            <a:r>
              <a:rPr lang="sr-Latn-RS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Regulisana cena snabdevanja je ispod ekonomski opravdane</a:t>
            </a:r>
            <a:endParaRPr lang="x-none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668463" lvl="4" indent="-571500" algn="l">
              <a:spcBef>
                <a:spcPts val="600"/>
              </a:spcBef>
              <a:buClr>
                <a:srgbClr val="0000E6"/>
              </a:buClr>
              <a:buSzPct val="85000"/>
              <a:buFont typeface="Arial" panose="020B0604020202020204" pitchFamily="34" charset="0"/>
              <a:buChar char="•"/>
            </a:pPr>
            <a:endParaRPr lang="x-none" sz="3600" b="1" dirty="0" smtClean="0">
              <a:solidFill>
                <a:srgbClr val="0079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655763" lvl="4" indent="-558800" algn="l">
              <a:spcBef>
                <a:spcPts val="600"/>
              </a:spcBef>
              <a:buClr>
                <a:srgbClr val="0000E6"/>
              </a:buClr>
              <a:buSzPct val="85000"/>
              <a:buFont typeface="Wingdings" panose="05000000000000000000" pitchFamily="2" charset="2"/>
              <a:buChar char="§"/>
            </a:pPr>
            <a:endParaRPr lang="en-US" sz="2800" b="1" dirty="0">
              <a:solidFill>
                <a:srgbClr val="0079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4123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88" y="152400"/>
            <a:ext cx="9060712" cy="609600"/>
          </a:xfrm>
        </p:spPr>
        <p:txBody>
          <a:bodyPr>
            <a:noAutofit/>
          </a:bodyPr>
          <a:lstStyle/>
          <a:p>
            <a:pPr lvl="1" algn="ctr"/>
            <a:r>
              <a:rPr lang="sr-Latn-RS" sz="3200" b="1" dirty="0" smtClean="0">
                <a:solidFill>
                  <a:srgbClr val="CC00CC"/>
                </a:solidFill>
              </a:rPr>
              <a:t>Maloprodajno tržište EE u 2016.</a:t>
            </a:r>
            <a:endParaRPr lang="x-none" sz="3200" b="1" dirty="0" smtClean="0">
              <a:solidFill>
                <a:srgbClr val="CC00CC"/>
              </a:solidFill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533400" y="762000"/>
            <a:ext cx="8153400" cy="762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tx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tx2">
                  <a:lumMod val="40000"/>
                  <a:lumOff val="60000"/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txBody>
          <a:bodyPr wrap="none" anchor="ctr"/>
          <a:lstStyle/>
          <a:p>
            <a:pPr algn="ctr"/>
            <a:endParaRPr lang="sr-Latn-CS">
              <a:solidFill>
                <a:srgbClr val="0000FF"/>
              </a:solidFill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8706A-FCBB-4084-8CC1-2CB3294292C4}" type="slidenum">
              <a:rPr lang="en-US" sz="1600" smtClean="0">
                <a:solidFill>
                  <a:schemeClr val="tx1"/>
                </a:solidFill>
              </a:rPr>
              <a:pPr/>
              <a:t>15</a:t>
            </a:fld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3400" y="914401"/>
            <a:ext cx="79515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/>
            <a:r>
              <a:rPr lang="sr-Latn-RS" sz="2800" b="1" dirty="0">
                <a:solidFill>
                  <a:srgbClr val="0000FF"/>
                </a:solidFill>
              </a:rPr>
              <a:t>Proizvodnja   36,8 </a:t>
            </a:r>
            <a:r>
              <a:rPr lang="sr-Latn-RS" sz="2800" dirty="0">
                <a:solidFill>
                  <a:srgbClr val="0000FF"/>
                </a:solidFill>
              </a:rPr>
              <a:t>TWh </a:t>
            </a:r>
            <a:r>
              <a:rPr lang="sr-Latn-RS" sz="2800" dirty="0" smtClean="0">
                <a:solidFill>
                  <a:srgbClr val="0000FF"/>
                </a:solidFill>
              </a:rPr>
              <a:t>,  </a:t>
            </a:r>
            <a:r>
              <a:rPr lang="sr-Latn-RS" sz="2800" b="1" dirty="0" smtClean="0">
                <a:solidFill>
                  <a:srgbClr val="0000FF"/>
                </a:solidFill>
              </a:rPr>
              <a:t>Bruto </a:t>
            </a:r>
            <a:r>
              <a:rPr lang="sr-Latn-RS" sz="2800" b="1" dirty="0">
                <a:solidFill>
                  <a:srgbClr val="0000FF"/>
                </a:solidFill>
              </a:rPr>
              <a:t>potrošnja 34,0 </a:t>
            </a:r>
            <a:r>
              <a:rPr lang="sr-Latn-RS" sz="2800" dirty="0">
                <a:solidFill>
                  <a:srgbClr val="0000FF"/>
                </a:solidFill>
              </a:rPr>
              <a:t>TWh</a:t>
            </a:r>
          </a:p>
          <a:p>
            <a:pPr marL="0" lvl="1"/>
            <a:r>
              <a:rPr lang="sr-Latn-RS" sz="2800" b="1" dirty="0" smtClean="0">
                <a:solidFill>
                  <a:srgbClr val="0000FF"/>
                </a:solidFill>
              </a:rPr>
              <a:t>Finalna potrošnja 29,2 </a:t>
            </a:r>
            <a:r>
              <a:rPr lang="sr-Latn-RS" sz="2800" dirty="0" smtClean="0">
                <a:solidFill>
                  <a:srgbClr val="0000FF"/>
                </a:solidFill>
              </a:rPr>
              <a:t>TWh</a:t>
            </a:r>
            <a:r>
              <a:rPr lang="sr-Latn-RS" sz="2800" b="1" dirty="0" smtClean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 flipH="1">
            <a:off x="457200" y="6344370"/>
            <a:ext cx="739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sr-Latn-RS" sz="2800" b="1" dirty="0">
                <a:solidFill>
                  <a:srgbClr val="FF0000"/>
                </a:solidFill>
              </a:rPr>
              <a:t>Otvorenost tržišta 44% </a:t>
            </a:r>
            <a:r>
              <a:rPr lang="sr-Latn-RS" sz="2800" dirty="0">
                <a:solidFill>
                  <a:srgbClr val="FF0000"/>
                </a:solidFill>
              </a:rPr>
              <a:t>finalne potrošnje</a:t>
            </a:r>
            <a:endParaRPr lang="en-US" sz="2800" dirty="0">
              <a:solidFill>
                <a:srgbClr val="FF0000"/>
              </a:solidFill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5187820"/>
              </p:ext>
            </p:extLst>
          </p:nvPr>
        </p:nvGraphicFramePr>
        <p:xfrm>
          <a:off x="1600200" y="1852208"/>
          <a:ext cx="5314951" cy="4219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64941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52400"/>
            <a:ext cx="7772400" cy="609600"/>
          </a:xfrm>
        </p:spPr>
        <p:txBody>
          <a:bodyPr>
            <a:noAutofit/>
          </a:bodyPr>
          <a:lstStyle/>
          <a:p>
            <a:pPr lvl="1" algn="ctr"/>
            <a:r>
              <a:rPr lang="sr-Latn-RS" sz="4000" b="1" dirty="0" smtClean="0">
                <a:solidFill>
                  <a:srgbClr val="CC00CC"/>
                </a:solidFill>
              </a:rPr>
              <a:t>Promena snabdevača</a:t>
            </a:r>
            <a:endParaRPr lang="x-none" sz="4000" b="1" dirty="0">
              <a:solidFill>
                <a:srgbClr val="CC00CC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363" y="990600"/>
            <a:ext cx="8328838" cy="5715000"/>
          </a:xfrm>
        </p:spPr>
        <p:txBody>
          <a:bodyPr>
            <a:noAutofit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sr-Latn-RS" sz="2600" kern="700" spc="-60" dirty="0" smtClean="0">
                <a:solidFill>
                  <a:srgbClr val="0000FF"/>
                </a:solidFill>
              </a:rPr>
              <a:t>Pravila su u skladu sa ZoE iz </a:t>
            </a:r>
            <a:r>
              <a:rPr lang="en-US" sz="2600" kern="700" spc="-60" dirty="0" smtClean="0">
                <a:solidFill>
                  <a:srgbClr val="0000FF"/>
                </a:solidFill>
              </a:rPr>
              <a:t>2014 </a:t>
            </a:r>
            <a:endParaRPr lang="sr-Latn-RS" sz="2600" kern="700" spc="-60" dirty="0" smtClean="0">
              <a:solidFill>
                <a:srgbClr val="0000FF"/>
              </a:solidFill>
            </a:endParaRPr>
          </a:p>
          <a:p>
            <a:pPr marL="457200" indent="-457200" algn="l">
              <a:spcBef>
                <a:spcPts val="300"/>
              </a:spcBef>
              <a:buFont typeface="Arial" pitchFamily="34" charset="0"/>
              <a:buChar char="•"/>
            </a:pPr>
            <a:r>
              <a:rPr lang="sr-Latn-RS" sz="2600" kern="700" spc="-60" dirty="0" smtClean="0">
                <a:solidFill>
                  <a:srgbClr val="0000FF"/>
                </a:solidFill>
              </a:rPr>
              <a:t>Osnovne karakteristike pravila:</a:t>
            </a:r>
          </a:p>
          <a:p>
            <a:pPr marL="914400" lvl="1" indent="-457200" algn="l">
              <a:spcBef>
                <a:spcPts val="0"/>
              </a:spcBef>
              <a:buFont typeface="Arial" panose="020B0604020202020204" pitchFamily="34" charset="0"/>
              <a:buChar char="-"/>
            </a:pPr>
            <a:r>
              <a:rPr lang="sr-Latn-RS" sz="2400" dirty="0" smtClean="0">
                <a:solidFill>
                  <a:srgbClr val="0000CC"/>
                </a:solidFill>
              </a:rPr>
              <a:t>Definisani su uslovi i procedura</a:t>
            </a:r>
            <a:endParaRPr lang="sr-Latn-RS" sz="2400" dirty="0">
              <a:solidFill>
                <a:srgbClr val="0000CC"/>
              </a:solidFill>
            </a:endParaRPr>
          </a:p>
          <a:p>
            <a:pPr marL="914400" lvl="1" indent="-457200" algn="l">
              <a:spcBef>
                <a:spcPts val="0"/>
              </a:spcBef>
              <a:buFont typeface="Arial" panose="020B0604020202020204" pitchFamily="34" charset="0"/>
              <a:buChar char="-"/>
            </a:pPr>
            <a:r>
              <a:rPr lang="sr-Latn-RS" sz="2400" dirty="0" smtClean="0">
                <a:solidFill>
                  <a:srgbClr val="0000CC"/>
                </a:solidFill>
              </a:rPr>
              <a:t>Pravila su zajednička za EE i PG</a:t>
            </a:r>
          </a:p>
          <a:p>
            <a:pPr marL="914400" lvl="1" indent="-457200" algn="l">
              <a:spcBef>
                <a:spcPts val="0"/>
              </a:spcBef>
              <a:buFont typeface="Arial" panose="020B0604020202020204" pitchFamily="34" charset="0"/>
              <a:buChar char="-"/>
            </a:pPr>
            <a:r>
              <a:rPr lang="sr-Latn-RS" sz="2400" dirty="0" smtClean="0">
                <a:solidFill>
                  <a:srgbClr val="0000CC"/>
                </a:solidFill>
              </a:rPr>
              <a:t>Primenjuju se </a:t>
            </a:r>
            <a:r>
              <a:rPr lang="sr-Latn-RS" sz="2400" dirty="0" smtClean="0">
                <a:solidFill>
                  <a:srgbClr val="FF0000"/>
                </a:solidFill>
              </a:rPr>
              <a:t>u slučaju ugovora o potpunom snabdevanju</a:t>
            </a:r>
          </a:p>
          <a:p>
            <a:pPr marL="914400" lvl="1" indent="-457200" algn="l">
              <a:spcBef>
                <a:spcPts val="0"/>
              </a:spcBef>
              <a:buFont typeface="Arial" panose="020B0604020202020204" pitchFamily="34" charset="0"/>
              <a:buChar char="-"/>
            </a:pPr>
            <a:r>
              <a:rPr lang="sr-Latn-RS" sz="2400" dirty="0" smtClean="0">
                <a:solidFill>
                  <a:srgbClr val="0000CC"/>
                </a:solidFill>
              </a:rPr>
              <a:t>Definisane su obaveze i rokovi za: izabranog novog snabdevača,</a:t>
            </a:r>
            <a:r>
              <a:rPr lang="en-US" sz="2400" dirty="0" smtClean="0">
                <a:solidFill>
                  <a:srgbClr val="0000CC"/>
                </a:solidFill>
              </a:rPr>
              <a:t> </a:t>
            </a:r>
            <a:r>
              <a:rPr lang="sr-Latn-RS" sz="2400" dirty="0" smtClean="0">
                <a:solidFill>
                  <a:srgbClr val="0000CC"/>
                </a:solidFill>
              </a:rPr>
              <a:t>sistem operatora, trenutnog snabdevača i krajnjeg kupca </a:t>
            </a:r>
          </a:p>
          <a:p>
            <a:pPr marL="914400" lvl="1" indent="-457200" algn="l">
              <a:spcBef>
                <a:spcPts val="0"/>
              </a:spcBef>
              <a:buFont typeface="Arial" panose="020B0604020202020204" pitchFamily="34" charset="0"/>
              <a:buChar char="-"/>
            </a:pPr>
            <a:r>
              <a:rPr lang="sr-Latn-RS" sz="2400" dirty="0" smtClean="0">
                <a:solidFill>
                  <a:srgbClr val="FF0000"/>
                </a:solidFill>
              </a:rPr>
              <a:t>Besplatna za krajnjeg kupca i</a:t>
            </a:r>
          </a:p>
          <a:p>
            <a:pPr marL="914400" lvl="1" indent="-457200" algn="l">
              <a:spcBef>
                <a:spcPts val="0"/>
              </a:spcBef>
              <a:buFont typeface="Arial" panose="020B0604020202020204" pitchFamily="34" charset="0"/>
              <a:buChar char="-"/>
            </a:pPr>
            <a:r>
              <a:rPr lang="sr-Latn-RS" sz="2400" dirty="0" smtClean="0">
                <a:solidFill>
                  <a:srgbClr val="FF0000"/>
                </a:solidFill>
              </a:rPr>
              <a:t>Traje max 21 dan</a:t>
            </a:r>
          </a:p>
          <a:p>
            <a:pPr marL="914400" lvl="1" indent="-457200" algn="l">
              <a:spcBef>
                <a:spcPts val="0"/>
              </a:spcBef>
              <a:buFont typeface="Arial" panose="020B0604020202020204" pitchFamily="34" charset="0"/>
              <a:buChar char="-"/>
            </a:pPr>
            <a:endParaRPr lang="sr-Latn-RS" sz="2400" dirty="0">
              <a:solidFill>
                <a:srgbClr val="FF0000"/>
              </a:solidFill>
            </a:endParaRPr>
          </a:p>
          <a:p>
            <a:pPr lvl="1" algn="l">
              <a:spcBef>
                <a:spcPts val="0"/>
              </a:spcBef>
            </a:pPr>
            <a:r>
              <a:rPr lang="sr-Latn-RS" sz="2400" dirty="0" smtClean="0">
                <a:solidFill>
                  <a:srgbClr val="FF0000"/>
                </a:solidFill>
              </a:rPr>
              <a:t>2016:  	0,3% mernih mesta</a:t>
            </a:r>
          </a:p>
          <a:p>
            <a:pPr lvl="1" algn="l">
              <a:spcBef>
                <a:spcPts val="0"/>
              </a:spcBef>
            </a:pPr>
            <a:r>
              <a:rPr lang="sr-Latn-RS" sz="2400" dirty="0">
                <a:solidFill>
                  <a:srgbClr val="FF0000"/>
                </a:solidFill>
              </a:rPr>
              <a:t>	</a:t>
            </a:r>
            <a:r>
              <a:rPr lang="sr-Latn-RS" sz="2400" dirty="0" smtClean="0">
                <a:solidFill>
                  <a:srgbClr val="FF0000"/>
                </a:solidFill>
              </a:rPr>
              <a:t>	3,5% potrošnje</a:t>
            </a:r>
          </a:p>
          <a:p>
            <a:pPr lvl="1" algn="l">
              <a:spcBef>
                <a:spcPts val="0"/>
              </a:spcBef>
            </a:pPr>
            <a:r>
              <a:rPr lang="sr-Latn-RS" sz="2400" dirty="0" smtClean="0">
                <a:solidFill>
                  <a:srgbClr val="FF0000"/>
                </a:solidFill>
              </a:rPr>
              <a:t>Trajalo:	OPS – 1 dan;  	ODS – blizu 21 dan </a:t>
            </a:r>
          </a:p>
          <a:p>
            <a:pPr marL="914400" lvl="1" indent="-457200" algn="l">
              <a:spcBef>
                <a:spcPts val="200"/>
              </a:spcBef>
              <a:buFont typeface="Arial" panose="020B0604020202020204" pitchFamily="34" charset="0"/>
              <a:buChar char="-"/>
            </a:pPr>
            <a:endParaRPr lang="en-US" sz="2400" dirty="0">
              <a:solidFill>
                <a:srgbClr val="0000CC"/>
              </a:solidFill>
            </a:endParaRPr>
          </a:p>
          <a:p>
            <a:pPr marL="446088" lvl="1" algn="l">
              <a:buFont typeface="Arial" pitchFamily="34" charset="0"/>
              <a:buChar char="•"/>
            </a:pPr>
            <a:endParaRPr lang="x-none" sz="2400" dirty="0">
              <a:solidFill>
                <a:srgbClr val="713605"/>
              </a:solidFill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510363" y="762000"/>
            <a:ext cx="8153400" cy="762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tx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tx2">
                  <a:lumMod val="40000"/>
                  <a:lumOff val="60000"/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txBody>
          <a:bodyPr wrap="none" anchor="ctr"/>
          <a:lstStyle/>
          <a:p>
            <a:pPr algn="ctr"/>
            <a:endParaRPr lang="sr-Latn-CS">
              <a:solidFill>
                <a:srgbClr val="0000FF"/>
              </a:solidFill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8706A-FCBB-4084-8CC1-2CB3294292C4}" type="slidenum">
              <a:rPr lang="en-US" sz="1600" smtClean="0">
                <a:solidFill>
                  <a:schemeClr val="tx1"/>
                </a:solidFill>
              </a:rPr>
              <a:pPr/>
              <a:t>16</a:t>
            </a:fld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5998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6943" y="228600"/>
            <a:ext cx="7772400" cy="609600"/>
          </a:xfrm>
        </p:spPr>
        <p:txBody>
          <a:bodyPr>
            <a:noAutofit/>
          </a:bodyPr>
          <a:lstStyle/>
          <a:p>
            <a:pPr lvl="1" algn="ctr"/>
            <a:r>
              <a:rPr lang="x-none" sz="3600" b="1" dirty="0" smtClean="0">
                <a:solidFill>
                  <a:srgbClr val="CC00CC"/>
                </a:solidFill>
              </a:rPr>
              <a:t>Regionalne sličnosti</a:t>
            </a:r>
            <a:r>
              <a:rPr lang="sr-Latn-RS" sz="3600" b="1" dirty="0" smtClean="0">
                <a:solidFill>
                  <a:srgbClr val="CC00CC"/>
                </a:solidFill>
              </a:rPr>
              <a:t> i razlike</a:t>
            </a:r>
            <a:endParaRPr lang="x-none" sz="3600" b="1" dirty="0" smtClean="0">
              <a:solidFill>
                <a:srgbClr val="CC00CC"/>
              </a:solidFill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510362" y="914400"/>
            <a:ext cx="8153400" cy="762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tx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tx2">
                  <a:lumMod val="40000"/>
                  <a:lumOff val="60000"/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txBody>
          <a:bodyPr wrap="none" anchor="ctr"/>
          <a:lstStyle/>
          <a:p>
            <a:pPr algn="ctr"/>
            <a:endParaRPr lang="sr-Latn-CS">
              <a:solidFill>
                <a:srgbClr val="0000FF"/>
              </a:solidFill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8706A-FCBB-4084-8CC1-2CB3294292C4}" type="slidenum">
              <a:rPr lang="en-US" sz="1600" smtClean="0">
                <a:solidFill>
                  <a:schemeClr val="tx1"/>
                </a:solidFill>
              </a:rPr>
              <a:pPr/>
              <a:t>17</a:t>
            </a:fld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type="subTitle" idx="1"/>
          </p:nvPr>
        </p:nvSpPr>
        <p:spPr>
          <a:xfrm>
            <a:off x="152400" y="1066800"/>
            <a:ext cx="8924260" cy="57912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1371600" indent="-909638" algn="just"/>
            <a:endParaRPr lang="bs-Latn-BA" sz="1050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1363" lvl="2" indent="-558800" algn="just">
              <a:buClr>
                <a:srgbClr val="0000E6"/>
              </a:buClr>
              <a:buSzPct val="85000"/>
              <a:buFont typeface="Wingdings" panose="05000000000000000000" pitchFamily="2" charset="2"/>
              <a:buChar char="Ø"/>
            </a:pPr>
            <a:r>
              <a:rPr lang="x-none" b="1" dirty="0" smtClean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Proizvodnja</a:t>
            </a:r>
          </a:p>
          <a:p>
            <a:pPr marL="1347788" lvl="4" indent="-357188" algn="l">
              <a:spcBef>
                <a:spcPts val="600"/>
              </a:spcBef>
              <a:buClr>
                <a:srgbClr val="0000E6"/>
              </a:buClr>
              <a:buSzPct val="85000"/>
              <a:buFont typeface="Arial" panose="020B0604020202020204" pitchFamily="34" charset="0"/>
              <a:buChar char="•"/>
            </a:pPr>
            <a:r>
              <a:rPr lang="x-none" sz="24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Nema novih baznih elektrana - grad</a:t>
            </a:r>
            <a:r>
              <a:rPr lang="sr-Latn-RS" sz="24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x-none" sz="24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samo </a:t>
            </a:r>
            <a:r>
              <a:rPr lang="sr-Latn-RS" sz="24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 </a:t>
            </a:r>
            <a:r>
              <a:rPr lang="x-none" sz="24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podsticaje</a:t>
            </a:r>
            <a:endParaRPr lang="sr-Latn-RS" sz="2400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47788" lvl="4" indent="-357188" algn="l">
              <a:spcBef>
                <a:spcPts val="600"/>
              </a:spcBef>
              <a:buClr>
                <a:srgbClr val="0000E6"/>
              </a:buClr>
              <a:buSzPct val="85000"/>
              <a:buFont typeface="Arial" panose="020B0604020202020204" pitchFamily="34" charset="0"/>
              <a:buChar char="•"/>
            </a:pPr>
            <a:r>
              <a:rPr lang="sr-Latn-RS" sz="24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Zaštita životne sredine zahteva velika ulaganja</a:t>
            </a:r>
          </a:p>
          <a:p>
            <a:pPr marL="1347788" lvl="4" indent="-357188" algn="l">
              <a:spcBef>
                <a:spcPts val="600"/>
              </a:spcBef>
              <a:buClr>
                <a:srgbClr val="0000E6"/>
              </a:buClr>
              <a:buSzPct val="85000"/>
              <a:buFont typeface="Arial" panose="020B0604020202020204" pitchFamily="34" charset="0"/>
              <a:buChar char="•"/>
            </a:pPr>
            <a:r>
              <a:rPr lang="sr-Latn-RS" sz="24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Povećanje efikasnosti elektrana - skupo</a:t>
            </a:r>
          </a:p>
          <a:p>
            <a:pPr marL="741363" lvl="2" indent="-558800" algn="just">
              <a:buClr>
                <a:srgbClr val="0000E6"/>
              </a:buClr>
              <a:buSzPct val="85000"/>
              <a:buFont typeface="Wingdings" panose="05000000000000000000" pitchFamily="2" charset="2"/>
              <a:buChar char="Ø"/>
            </a:pPr>
            <a:r>
              <a:rPr lang="x-none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Potrošnja</a:t>
            </a:r>
            <a:endParaRPr lang="x-none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47788" lvl="4" indent="-357188" algn="l">
              <a:spcBef>
                <a:spcPts val="600"/>
              </a:spcBef>
              <a:buClr>
                <a:srgbClr val="0000E6"/>
              </a:buClr>
              <a:buSzPct val="85000"/>
              <a:buFont typeface="Arial" panose="020B0604020202020204" pitchFamily="34" charset="0"/>
              <a:buChar char="•"/>
            </a:pPr>
            <a:r>
              <a:rPr lang="sr-Latn-RS" sz="24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Niska</a:t>
            </a:r>
            <a:r>
              <a:rPr lang="x-none" sz="24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x-none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efikasnost </a:t>
            </a:r>
            <a:r>
              <a:rPr lang="sr-Latn-RS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potrošnji</a:t>
            </a:r>
            <a:endParaRPr lang="x-none" sz="24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47788" lvl="4" indent="-357188" algn="l">
              <a:spcBef>
                <a:spcPts val="600"/>
              </a:spcBef>
              <a:buClr>
                <a:srgbClr val="0000E6"/>
              </a:buClr>
              <a:buSzPct val="85000"/>
              <a:buFont typeface="Arial" panose="020B0604020202020204" pitchFamily="34" charset="0"/>
              <a:buChar char="•"/>
            </a:pPr>
            <a:r>
              <a:rPr lang="sr-Latn-RS" sz="24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Visoko učešće </a:t>
            </a:r>
            <a:r>
              <a:rPr lang="sr-Latn-RS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regulisanog </a:t>
            </a:r>
            <a:r>
              <a:rPr lang="sr-Latn-RS" sz="24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tržišta (</a:t>
            </a:r>
            <a:r>
              <a:rPr lang="sr-Latn-RS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41% – 60% tržišta su domaćinstva, u SR 48,3%)</a:t>
            </a:r>
            <a:r>
              <a:rPr lang="x-none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347788" lvl="4" indent="-357188" algn="l">
              <a:spcBef>
                <a:spcPts val="600"/>
              </a:spcBef>
              <a:buClr>
                <a:srgbClr val="0000E6"/>
              </a:buClr>
              <a:buSzPct val="85000"/>
              <a:buFont typeface="Arial" panose="020B0604020202020204" pitchFamily="34" charset="0"/>
              <a:buChar char="•"/>
            </a:pPr>
            <a:r>
              <a:rPr lang="sr-Latn-RS" sz="24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Prepreke ukidanju regulacije </a:t>
            </a:r>
            <a:r>
              <a:rPr lang="sr-Latn-RS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x-none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sr-Latn-RS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x-none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garantovanog </a:t>
            </a:r>
            <a:r>
              <a:rPr lang="x-none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snabdevanja</a:t>
            </a:r>
            <a:r>
              <a:rPr lang="sr-Latn-RS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(socijalne, političke...)</a:t>
            </a:r>
            <a:endParaRPr lang="sr-Latn-RS" sz="24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1363" lvl="2" indent="-558800" algn="l">
              <a:buClr>
                <a:srgbClr val="0000E6"/>
              </a:buClr>
              <a:buSzPct val="85000"/>
              <a:buFont typeface="Wingdings" panose="05000000000000000000" pitchFamily="2" charset="2"/>
              <a:buChar char="Ø"/>
            </a:pPr>
            <a:r>
              <a:rPr lang="sr-Latn-RS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Nacionalna tržišta </a:t>
            </a:r>
            <a:r>
              <a:rPr lang="sr-Latn-RS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velike razlike u stepenu razvijenosti</a:t>
            </a:r>
            <a:endParaRPr lang="x-none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655763" lvl="4" indent="-558800" algn="l">
              <a:spcBef>
                <a:spcPts val="600"/>
              </a:spcBef>
              <a:buClr>
                <a:srgbClr val="0000E6"/>
              </a:buClr>
              <a:buSzPct val="85000"/>
              <a:buFont typeface="Wingdings" panose="05000000000000000000" pitchFamily="2" charset="2"/>
              <a:buChar char="§"/>
            </a:pPr>
            <a:endParaRPr lang="x-none" sz="2800" b="1" dirty="0" smtClean="0">
              <a:solidFill>
                <a:srgbClr val="0079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655763" lvl="4" indent="-558800" algn="l">
              <a:spcBef>
                <a:spcPts val="600"/>
              </a:spcBef>
              <a:buClr>
                <a:srgbClr val="0000E6"/>
              </a:buClr>
              <a:buSzPct val="85000"/>
              <a:buFont typeface="Wingdings" panose="05000000000000000000" pitchFamily="2" charset="2"/>
              <a:buChar char="§"/>
            </a:pPr>
            <a:endParaRPr lang="en-US" sz="2800" b="1" dirty="0">
              <a:solidFill>
                <a:srgbClr val="0079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320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0884" y="246275"/>
            <a:ext cx="8444345" cy="609600"/>
          </a:xfrm>
        </p:spPr>
        <p:txBody>
          <a:bodyPr>
            <a:noAutofit/>
          </a:bodyPr>
          <a:lstStyle/>
          <a:p>
            <a:pPr lvl="1" algn="ctr"/>
            <a:r>
              <a:rPr lang="x-none" sz="3600" b="1" dirty="0">
                <a:solidFill>
                  <a:srgbClr val="CC00CC"/>
                </a:solidFill>
              </a:rPr>
              <a:t>Ciljevi razvoja </a:t>
            </a:r>
            <a:r>
              <a:rPr lang="en-US" sz="3600" b="1" dirty="0" err="1">
                <a:solidFill>
                  <a:srgbClr val="CC00CC"/>
                </a:solidFill>
              </a:rPr>
              <a:t>i</a:t>
            </a:r>
            <a:r>
              <a:rPr lang="en-US" sz="3600" b="1" dirty="0">
                <a:solidFill>
                  <a:srgbClr val="CC00CC"/>
                </a:solidFill>
              </a:rPr>
              <a:t> </a:t>
            </a:r>
            <a:r>
              <a:rPr lang="en-US" sz="3600" b="1" dirty="0" err="1">
                <a:solidFill>
                  <a:srgbClr val="CC00CC"/>
                </a:solidFill>
              </a:rPr>
              <a:t>povezivanja</a:t>
            </a:r>
            <a:r>
              <a:rPr lang="en-US" sz="3600" b="1" dirty="0">
                <a:solidFill>
                  <a:srgbClr val="CC00CC"/>
                </a:solidFill>
              </a:rPr>
              <a:t> </a:t>
            </a:r>
            <a:r>
              <a:rPr lang="x-none" sz="3600" b="1" dirty="0">
                <a:solidFill>
                  <a:srgbClr val="CC00CC"/>
                </a:solidFill>
              </a:rPr>
              <a:t>tržišta</a:t>
            </a:r>
            <a:r>
              <a:rPr lang="en-US" sz="3600" b="1" dirty="0">
                <a:solidFill>
                  <a:srgbClr val="CC00CC"/>
                </a:solidFill>
              </a:rPr>
              <a:t> EE</a:t>
            </a:r>
            <a:endParaRPr lang="x-none" sz="3600" b="1" dirty="0">
              <a:solidFill>
                <a:srgbClr val="CC00CC"/>
              </a:solidFill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40884" y="882650"/>
            <a:ext cx="8445916" cy="10795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tx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tx2">
                  <a:lumMod val="40000"/>
                  <a:lumOff val="60000"/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txBody>
          <a:bodyPr wrap="none" anchor="ctr"/>
          <a:lstStyle/>
          <a:p>
            <a:pPr algn="ctr"/>
            <a:endParaRPr lang="sr-Latn-CS">
              <a:solidFill>
                <a:srgbClr val="0000FF"/>
              </a:solidFill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8706A-FCBB-4084-8CC1-2CB3294292C4}" type="slidenum">
              <a:rPr lang="en-US" sz="1600" smtClean="0">
                <a:solidFill>
                  <a:schemeClr val="tx1"/>
                </a:solidFill>
              </a:rPr>
              <a:pPr/>
              <a:t>18</a:t>
            </a:fld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type="subTitle" idx="1"/>
          </p:nvPr>
        </p:nvSpPr>
        <p:spPr>
          <a:xfrm>
            <a:off x="76200" y="1295400"/>
            <a:ext cx="906780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1371600" indent="-909638" algn="just"/>
            <a:endParaRPr lang="bs-Latn-BA" sz="1050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1363" lvl="2" indent="-558800" algn="l">
              <a:buClr>
                <a:srgbClr val="0000E6"/>
              </a:buClr>
              <a:buSzPct val="85000"/>
              <a:buFont typeface="Wingdings" panose="05000000000000000000" pitchFamily="2" charset="2"/>
              <a:buChar char="Ø"/>
            </a:pPr>
            <a:r>
              <a:rPr lang="sr-Latn-RS" sz="32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Optimizacija korišćenja raspoloživih resursa na što većem prostoru</a:t>
            </a:r>
          </a:p>
          <a:p>
            <a:pPr marL="741363" lvl="2" indent="-558800" algn="l">
              <a:buClr>
                <a:srgbClr val="0000E6"/>
              </a:buClr>
              <a:buSzPct val="85000"/>
              <a:buFont typeface="Wingdings" panose="05000000000000000000" pitchFamily="2" charset="2"/>
              <a:buChar char="Ø"/>
            </a:pPr>
            <a:r>
              <a:rPr lang="sr-Latn-RS" sz="32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Izgradnja najisplativijih kapaciteta </a:t>
            </a:r>
          </a:p>
          <a:p>
            <a:pPr marL="741363" lvl="2" indent="-558800" algn="l">
              <a:buClr>
                <a:srgbClr val="0000E6"/>
              </a:buClr>
              <a:buSzPct val="85000"/>
              <a:buFont typeface="Wingdings" panose="05000000000000000000" pitchFamily="2" charset="2"/>
              <a:buChar char="Ø"/>
            </a:pPr>
            <a:r>
              <a:rPr lang="x-none" sz="32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Minimizacija ukupnih troškova</a:t>
            </a:r>
            <a:r>
              <a:rPr lang="sr-Latn-RS" sz="32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razvoja i eksploatacije</a:t>
            </a:r>
          </a:p>
          <a:p>
            <a:pPr marL="741363" lvl="2" indent="-558800" algn="l">
              <a:buClr>
                <a:srgbClr val="0000E6"/>
              </a:buClr>
              <a:buSzPct val="85000"/>
              <a:buFont typeface="Wingdings" panose="05000000000000000000" pitchFamily="2" charset="2"/>
              <a:buChar char="Ø"/>
            </a:pPr>
            <a:r>
              <a:rPr lang="sr-Latn-RS" sz="3200" b="1" dirty="0" smtClean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Harmonizacija cena</a:t>
            </a:r>
            <a:endParaRPr lang="x-none" sz="3200" dirty="0" smtClean="0">
              <a:solidFill>
                <a:schemeClr val="accent5">
                  <a:lumMod val="7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4019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1502" y="152400"/>
            <a:ext cx="7772400" cy="838200"/>
          </a:xfrm>
        </p:spPr>
        <p:txBody>
          <a:bodyPr>
            <a:noAutofit/>
          </a:bodyPr>
          <a:lstStyle/>
          <a:p>
            <a:pPr lvl="1" algn="ctr"/>
            <a:r>
              <a:rPr lang="sr-Latn-RS" sz="3600" b="1" dirty="0" smtClean="0">
                <a:solidFill>
                  <a:srgbClr val="CC00CC"/>
                </a:solidFill>
              </a:rPr>
              <a:t>Mogućnosti za razvoj i spajanje organizovanih tržišta</a:t>
            </a:r>
            <a:endParaRPr lang="x-none" sz="3600" b="1" dirty="0" smtClean="0">
              <a:solidFill>
                <a:srgbClr val="CC00CC"/>
              </a:solidFill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501502" y="1143000"/>
            <a:ext cx="8153400" cy="762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tx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tx2">
                  <a:lumMod val="40000"/>
                  <a:lumOff val="60000"/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txBody>
          <a:bodyPr wrap="none" anchor="ctr"/>
          <a:lstStyle/>
          <a:p>
            <a:pPr algn="ctr"/>
            <a:endParaRPr lang="sr-Latn-CS">
              <a:solidFill>
                <a:srgbClr val="0000FF"/>
              </a:solidFill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8706A-FCBB-4084-8CC1-2CB3294292C4}" type="slidenum">
              <a:rPr lang="en-US" sz="1600" smtClean="0">
                <a:solidFill>
                  <a:schemeClr val="tx1"/>
                </a:solidFill>
              </a:rPr>
              <a:pPr/>
              <a:t>19</a:t>
            </a:fld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type="subTitle" idx="1"/>
          </p:nvPr>
        </p:nvSpPr>
        <p:spPr>
          <a:xfrm>
            <a:off x="76200" y="990600"/>
            <a:ext cx="9067800" cy="5486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1371600" indent="-909638" algn="just"/>
            <a:endParaRPr lang="bs-Latn-BA" sz="1050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0837" lvl="3" algn="l">
              <a:spcBef>
                <a:spcPts val="600"/>
              </a:spcBef>
              <a:buClr>
                <a:srgbClr val="0000E6"/>
              </a:buClr>
              <a:buSzPct val="85000"/>
            </a:pPr>
            <a:endParaRPr lang="sr-Latn-RS" sz="3200" b="1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9625" lvl="3" indent="-366713" algn="l">
              <a:spcBef>
                <a:spcPts val="600"/>
              </a:spcBef>
              <a:buClr>
                <a:srgbClr val="0000E6"/>
              </a:buClr>
              <a:buSzPct val="85000"/>
              <a:buFont typeface="Arial" panose="020B0604020202020204" pitchFamily="34" charset="0"/>
              <a:buChar char="•"/>
            </a:pPr>
            <a:r>
              <a:rPr lang="sr-Latn-RS" sz="32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Nacionalno konkurentno tržište</a:t>
            </a:r>
          </a:p>
          <a:p>
            <a:pPr marL="809625" lvl="3" indent="-366713" algn="l">
              <a:spcBef>
                <a:spcPts val="600"/>
              </a:spcBef>
              <a:buClr>
                <a:srgbClr val="0000E6"/>
              </a:buClr>
              <a:buSzPct val="85000"/>
              <a:buFont typeface="Arial" panose="020B0604020202020204" pitchFamily="34" charset="0"/>
              <a:buChar char="•"/>
            </a:pPr>
            <a:r>
              <a:rPr lang="sr-Latn-RS" sz="32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Regionalno </a:t>
            </a:r>
            <a:r>
              <a:rPr lang="sr-Latn-RS" sz="2400" dirty="0" smtClean="0">
                <a:solidFill>
                  <a:srgbClr val="0072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spajanje sa </a:t>
            </a:r>
            <a:r>
              <a:rPr lang="sr-Latn-RS" sz="2400" dirty="0">
                <a:solidFill>
                  <a:srgbClr val="0072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nekim iz regiona</a:t>
            </a:r>
          </a:p>
          <a:p>
            <a:pPr marL="809625" lvl="3" indent="-366713" algn="l">
              <a:spcBef>
                <a:spcPts val="600"/>
              </a:spcBef>
              <a:buClr>
                <a:srgbClr val="0000E6"/>
              </a:buClr>
              <a:buSzPct val="85000"/>
              <a:buFont typeface="Arial" panose="020B0604020202020204" pitchFamily="34" charset="0"/>
              <a:buChar char="•"/>
            </a:pPr>
            <a:r>
              <a:rPr lang="sr-Latn-RS" sz="32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Povezivanje sa drugim tržištima: </a:t>
            </a:r>
          </a:p>
          <a:p>
            <a:pPr marL="1625600" lvl="3" indent="-457200" algn="l">
              <a:spcBef>
                <a:spcPts val="600"/>
              </a:spcBef>
              <a:buClr>
                <a:srgbClr val="0000E6"/>
              </a:buClr>
              <a:buSzPct val="85000"/>
              <a:buFont typeface="Symbol" panose="05050102010706020507" pitchFamily="18" charset="2"/>
              <a:buChar char="-"/>
            </a:pPr>
            <a:r>
              <a:rPr lang="sr-Latn-RS" sz="2400" dirty="0" smtClean="0">
                <a:solidFill>
                  <a:srgbClr val="0072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4M MC (</a:t>
            </a:r>
            <a:r>
              <a:rPr lang="en-US" sz="2400" dirty="0">
                <a:solidFill>
                  <a:srgbClr val="0072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CZ-SK-HU-RO Market Coupling</a:t>
            </a:r>
            <a:r>
              <a:rPr lang="en-US" sz="2400" b="1" dirty="0"/>
              <a:t>​</a:t>
            </a:r>
            <a:r>
              <a:rPr lang="sr-Latn-RS" sz="2400" dirty="0" smtClean="0">
                <a:solidFill>
                  <a:srgbClr val="0072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1625600" lvl="3" indent="-457200" algn="l">
              <a:spcBef>
                <a:spcPts val="600"/>
              </a:spcBef>
              <a:buClr>
                <a:srgbClr val="0000E6"/>
              </a:buClr>
              <a:buSzPct val="85000"/>
              <a:buFont typeface="Symbol" panose="05050102010706020507" pitchFamily="18" charset="2"/>
              <a:buChar char="-"/>
            </a:pPr>
            <a:r>
              <a:rPr lang="sr-Latn-RS" sz="2400" dirty="0" smtClean="0">
                <a:solidFill>
                  <a:srgbClr val="0072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Crna Gora, Italija, ...</a:t>
            </a:r>
            <a:endParaRPr lang="en-US" sz="2400" dirty="0" smtClean="0">
              <a:solidFill>
                <a:srgbClr val="0072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9625" lvl="3" indent="-366713" algn="l">
              <a:spcBef>
                <a:spcPts val="600"/>
              </a:spcBef>
              <a:buClr>
                <a:srgbClr val="0000E6"/>
              </a:buClr>
              <a:buSzPct val="85000"/>
              <a:buFont typeface="Arial" panose="020B0604020202020204" pitchFamily="34" charset="0"/>
              <a:buChar char="•"/>
            </a:pPr>
            <a:r>
              <a:rPr lang="sr-Latn-RS" sz="32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Jedinstveno tržište EU</a:t>
            </a:r>
            <a:r>
              <a:rPr lang="en-US" sz="32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sr-Latn-RS" sz="3200" b="1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1325" lvl="3" indent="454025" algn="l">
              <a:spcBef>
                <a:spcPts val="600"/>
              </a:spcBef>
              <a:buClr>
                <a:srgbClr val="0000E6"/>
              </a:buClr>
              <a:buSzPct val="85000"/>
            </a:pPr>
            <a:r>
              <a:rPr lang="sr-Latn-RS" sz="2400" dirty="0" smtClean="0">
                <a:solidFill>
                  <a:srgbClr val="0072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GB" sz="2400" dirty="0">
                <a:solidFill>
                  <a:srgbClr val="0072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MRC - Multi-Regional Coupling</a:t>
            </a:r>
            <a:r>
              <a:rPr lang="sr-Latn-RS" sz="2400" dirty="0">
                <a:solidFill>
                  <a:srgbClr val="0072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x-none" sz="2400" dirty="0">
              <a:solidFill>
                <a:srgbClr val="0072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9625" lvl="5" indent="-366713" algn="l">
              <a:spcBef>
                <a:spcPts val="1200"/>
              </a:spcBef>
              <a:buClr>
                <a:srgbClr val="0000E6"/>
              </a:buClr>
              <a:buSzPct val="85000"/>
              <a:buFont typeface="Wingdings" panose="05000000000000000000" pitchFamily="2" charset="2"/>
              <a:buChar char="§"/>
            </a:pPr>
            <a:endParaRPr lang="x-none" sz="24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22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1055" y="152400"/>
            <a:ext cx="7772400" cy="609600"/>
          </a:xfrm>
        </p:spPr>
        <p:txBody>
          <a:bodyPr>
            <a:noAutofit/>
          </a:bodyPr>
          <a:lstStyle/>
          <a:p>
            <a:r>
              <a:rPr lang="x-none" sz="4000" b="1" dirty="0" smtClean="0">
                <a:solidFill>
                  <a:srgbClr val="CC00CC"/>
                </a:solidFill>
              </a:rPr>
              <a:t>Sadržaj</a:t>
            </a:r>
            <a:endParaRPr lang="en-US" sz="4000" dirty="0">
              <a:solidFill>
                <a:srgbClr val="CC00CC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9550" y="1143000"/>
            <a:ext cx="8934450" cy="6019800"/>
          </a:xfrm>
        </p:spPr>
        <p:txBody>
          <a:bodyPr>
            <a:noAutofit/>
          </a:bodyPr>
          <a:lstStyle/>
          <a:p>
            <a:pPr marL="715963" lvl="1" indent="-452438" algn="l">
              <a:spcBef>
                <a:spcPts val="0"/>
              </a:spcBef>
              <a:buSzPct val="75000"/>
              <a:buFont typeface="Arial" pitchFamily="34" charset="0"/>
              <a:buChar char="•"/>
            </a:pPr>
            <a:r>
              <a:rPr lang="en-US" sz="3600" dirty="0" err="1" smtClean="0">
                <a:solidFill>
                  <a:srgbClr val="0000FF"/>
                </a:solidFill>
              </a:rPr>
              <a:t>Ciljevi</a:t>
            </a:r>
            <a:r>
              <a:rPr lang="en-US" sz="3600" dirty="0" smtClean="0">
                <a:solidFill>
                  <a:srgbClr val="0000FF"/>
                </a:solidFill>
              </a:rPr>
              <a:t> </a:t>
            </a:r>
            <a:r>
              <a:rPr lang="sr-Latn-RS" sz="3600" dirty="0" smtClean="0">
                <a:solidFill>
                  <a:srgbClr val="0000FF"/>
                </a:solidFill>
              </a:rPr>
              <a:t>r</a:t>
            </a:r>
            <a:r>
              <a:rPr lang="en-US" sz="3600" dirty="0" err="1" smtClean="0">
                <a:solidFill>
                  <a:srgbClr val="0000FF"/>
                </a:solidFill>
              </a:rPr>
              <a:t>azvoj</a:t>
            </a:r>
            <a:r>
              <a:rPr lang="sr-Latn-RS" sz="3600" dirty="0" smtClean="0">
                <a:solidFill>
                  <a:srgbClr val="0000FF"/>
                </a:solidFill>
              </a:rPr>
              <a:t>a</a:t>
            </a:r>
            <a:r>
              <a:rPr lang="en-US" sz="3600" dirty="0" smtClean="0">
                <a:solidFill>
                  <a:srgbClr val="0000FF"/>
                </a:solidFill>
              </a:rPr>
              <a:t> </a:t>
            </a:r>
            <a:r>
              <a:rPr lang="sr-Latn-RS" sz="3600" dirty="0" smtClean="0">
                <a:solidFill>
                  <a:srgbClr val="0000FF"/>
                </a:solidFill>
              </a:rPr>
              <a:t>elektro-</a:t>
            </a:r>
            <a:r>
              <a:rPr lang="en-US" sz="3600" dirty="0" err="1" smtClean="0">
                <a:solidFill>
                  <a:srgbClr val="0000FF"/>
                </a:solidFill>
              </a:rPr>
              <a:t>energet</a:t>
            </a:r>
            <a:r>
              <a:rPr lang="sr-Latn-RS" sz="3600" dirty="0" smtClean="0">
                <a:solidFill>
                  <a:srgbClr val="0000FF"/>
                </a:solidFill>
              </a:rPr>
              <a:t>skog sektora</a:t>
            </a:r>
            <a:endParaRPr lang="en-US" sz="3600" dirty="0" smtClean="0">
              <a:solidFill>
                <a:srgbClr val="0000FF"/>
              </a:solidFill>
            </a:endParaRPr>
          </a:p>
          <a:p>
            <a:pPr marL="715963" lvl="1" indent="-452438" algn="l">
              <a:spcBef>
                <a:spcPts val="0"/>
              </a:spcBef>
              <a:buSzPct val="75000"/>
              <a:buFont typeface="Arial" pitchFamily="34" charset="0"/>
              <a:buChar char="•"/>
            </a:pPr>
            <a:r>
              <a:rPr lang="x-none" sz="3600" dirty="0" smtClean="0">
                <a:solidFill>
                  <a:srgbClr val="0000FF"/>
                </a:solidFill>
              </a:rPr>
              <a:t>Zakonski </a:t>
            </a:r>
            <a:r>
              <a:rPr lang="en-US" sz="3600" dirty="0" err="1" smtClean="0">
                <a:solidFill>
                  <a:srgbClr val="0000FF"/>
                </a:solidFill>
              </a:rPr>
              <a:t>i</a:t>
            </a:r>
            <a:r>
              <a:rPr lang="en-US" sz="3600" dirty="0" smtClean="0">
                <a:solidFill>
                  <a:srgbClr val="0000FF"/>
                </a:solidFill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</a:rPr>
              <a:t>regulatorni</a:t>
            </a:r>
            <a:r>
              <a:rPr lang="en-US" sz="3600" dirty="0" smtClean="0">
                <a:solidFill>
                  <a:srgbClr val="0000FF"/>
                </a:solidFill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</a:rPr>
              <a:t>okvir</a:t>
            </a:r>
            <a:endParaRPr lang="en-US" sz="3600" dirty="0" smtClean="0">
              <a:solidFill>
                <a:srgbClr val="0000FF"/>
              </a:solidFill>
            </a:endParaRPr>
          </a:p>
          <a:p>
            <a:pPr marL="715963" lvl="1" indent="-452438" algn="l">
              <a:spcBef>
                <a:spcPts val="0"/>
              </a:spcBef>
              <a:buSzPct val="75000"/>
              <a:buFont typeface="Arial" pitchFamily="34" charset="0"/>
              <a:buChar char="•"/>
            </a:pPr>
            <a:r>
              <a:rPr lang="en-US" sz="3600" dirty="0" err="1" smtClean="0">
                <a:solidFill>
                  <a:srgbClr val="0000FF"/>
                </a:solidFill>
              </a:rPr>
              <a:t>Vrste</a:t>
            </a:r>
            <a:r>
              <a:rPr lang="en-US" sz="3600" dirty="0" smtClean="0">
                <a:solidFill>
                  <a:srgbClr val="0000FF"/>
                </a:solidFill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</a:rPr>
              <a:t>tr</a:t>
            </a:r>
            <a:r>
              <a:rPr lang="sr-Latn-RS" sz="3600" dirty="0" smtClean="0">
                <a:solidFill>
                  <a:srgbClr val="0000FF"/>
                </a:solidFill>
              </a:rPr>
              <a:t>žiš</a:t>
            </a:r>
            <a:r>
              <a:rPr lang="en-US" sz="3600" dirty="0" smtClean="0">
                <a:solidFill>
                  <a:srgbClr val="0000FF"/>
                </a:solidFill>
              </a:rPr>
              <a:t>ta </a:t>
            </a:r>
            <a:r>
              <a:rPr lang="sr-Latn-RS" sz="3600" dirty="0" smtClean="0">
                <a:solidFill>
                  <a:srgbClr val="0000FF"/>
                </a:solidFill>
              </a:rPr>
              <a:t>EE u Srbiji</a:t>
            </a:r>
            <a:endParaRPr lang="en-US" sz="3600" dirty="0">
              <a:solidFill>
                <a:srgbClr val="0000FF"/>
              </a:solidFill>
            </a:endParaRPr>
          </a:p>
          <a:p>
            <a:pPr marL="715963" lvl="1" indent="-452438" algn="l">
              <a:spcBef>
                <a:spcPts val="0"/>
              </a:spcBef>
              <a:buSzPct val="75000"/>
              <a:buFont typeface="Arial" pitchFamily="34" charset="0"/>
              <a:buChar char="•"/>
            </a:pPr>
            <a:r>
              <a:rPr lang="x-none" sz="3600" dirty="0">
                <a:solidFill>
                  <a:srgbClr val="0000FF"/>
                </a:solidFill>
              </a:rPr>
              <a:t>Učesnici na tržištu i njihove uloge</a:t>
            </a:r>
          </a:p>
          <a:p>
            <a:pPr marL="715963" lvl="1" indent="-452438" algn="l">
              <a:spcBef>
                <a:spcPts val="0"/>
              </a:spcBef>
              <a:buSzPct val="75000"/>
              <a:buFont typeface="Arial" pitchFamily="34" charset="0"/>
              <a:buChar char="•"/>
            </a:pPr>
            <a:r>
              <a:rPr lang="sr-Latn-RS" sz="3600" dirty="0" smtClean="0">
                <a:solidFill>
                  <a:srgbClr val="0000FF"/>
                </a:solidFill>
              </a:rPr>
              <a:t>Slobod</a:t>
            </a:r>
            <a:r>
              <a:rPr lang="en-US" sz="3600" dirty="0" smtClean="0">
                <a:solidFill>
                  <a:srgbClr val="0000FF"/>
                </a:solidFill>
              </a:rPr>
              <a:t>no </a:t>
            </a:r>
            <a:r>
              <a:rPr lang="en-US" sz="3600" dirty="0" err="1" smtClean="0">
                <a:solidFill>
                  <a:srgbClr val="0000FF"/>
                </a:solidFill>
              </a:rPr>
              <a:t>i</a:t>
            </a:r>
            <a:r>
              <a:rPr lang="en-US" sz="3600" dirty="0" smtClean="0">
                <a:solidFill>
                  <a:srgbClr val="0000FF"/>
                </a:solidFill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</a:rPr>
              <a:t>regulisano</a:t>
            </a:r>
            <a:r>
              <a:rPr lang="sr-Latn-RS" sz="3600" dirty="0" smtClean="0">
                <a:solidFill>
                  <a:srgbClr val="0000FF"/>
                </a:solidFill>
              </a:rPr>
              <a:t> tržište </a:t>
            </a:r>
          </a:p>
          <a:p>
            <a:pPr marL="715963" lvl="1" indent="-452438" algn="l">
              <a:spcBef>
                <a:spcPts val="0"/>
              </a:spcBef>
              <a:buSzPct val="75000"/>
              <a:buFont typeface="Arial" pitchFamily="34" charset="0"/>
              <a:buChar char="•"/>
            </a:pPr>
            <a:r>
              <a:rPr lang="sr-Latn-RS" sz="3600" dirty="0" smtClean="0">
                <a:solidFill>
                  <a:srgbClr val="0000FF"/>
                </a:solidFill>
              </a:rPr>
              <a:t>Regionalno povezivanje tržišta </a:t>
            </a:r>
          </a:p>
          <a:p>
            <a:pPr marL="715963" lvl="1" indent="-452438" algn="l">
              <a:spcBef>
                <a:spcPts val="0"/>
              </a:spcBef>
              <a:buSzPct val="75000"/>
              <a:buFont typeface="Arial" pitchFamily="34" charset="0"/>
              <a:buChar char="•"/>
            </a:pPr>
            <a:r>
              <a:rPr lang="x-none" sz="3600" dirty="0" smtClean="0">
                <a:solidFill>
                  <a:srgbClr val="0000FF"/>
                </a:solidFill>
              </a:rPr>
              <a:t>Ciljevi </a:t>
            </a:r>
            <a:r>
              <a:rPr lang="x-none" sz="3600" dirty="0">
                <a:solidFill>
                  <a:srgbClr val="0000FF"/>
                </a:solidFill>
              </a:rPr>
              <a:t>razvoja </a:t>
            </a:r>
            <a:r>
              <a:rPr lang="en-US" sz="3600" dirty="0" err="1">
                <a:solidFill>
                  <a:srgbClr val="0000FF"/>
                </a:solidFill>
              </a:rPr>
              <a:t>i</a:t>
            </a:r>
            <a:r>
              <a:rPr lang="en-US" sz="3600" dirty="0">
                <a:solidFill>
                  <a:srgbClr val="0000FF"/>
                </a:solidFill>
              </a:rPr>
              <a:t> </a:t>
            </a:r>
            <a:r>
              <a:rPr lang="en-US" sz="3600" dirty="0" err="1">
                <a:solidFill>
                  <a:srgbClr val="0000FF"/>
                </a:solidFill>
              </a:rPr>
              <a:t>povezivanja</a:t>
            </a:r>
            <a:r>
              <a:rPr lang="en-US" sz="3600" dirty="0">
                <a:solidFill>
                  <a:srgbClr val="0000FF"/>
                </a:solidFill>
              </a:rPr>
              <a:t> </a:t>
            </a:r>
            <a:r>
              <a:rPr lang="x-none" sz="3600" dirty="0" smtClean="0">
                <a:solidFill>
                  <a:srgbClr val="0000FF"/>
                </a:solidFill>
              </a:rPr>
              <a:t>tržišta</a:t>
            </a:r>
            <a:endParaRPr lang="en-US" sz="3600" dirty="0">
              <a:solidFill>
                <a:srgbClr val="0000FF"/>
              </a:solidFill>
            </a:endParaRPr>
          </a:p>
          <a:p>
            <a:pPr marL="715963" lvl="1" indent="-452438" algn="l">
              <a:spcBef>
                <a:spcPts val="0"/>
              </a:spcBef>
              <a:buSzPct val="75000"/>
              <a:buFont typeface="Arial" pitchFamily="34" charset="0"/>
              <a:buChar char="•"/>
            </a:pPr>
            <a:r>
              <a:rPr lang="sr-Latn-RS" sz="3600" dirty="0" smtClean="0">
                <a:solidFill>
                  <a:srgbClr val="0000FF"/>
                </a:solidFill>
              </a:rPr>
              <a:t>I</a:t>
            </a:r>
            <a:r>
              <a:rPr lang="x-none" sz="3600" dirty="0" smtClean="0">
                <a:solidFill>
                  <a:srgbClr val="0000FF"/>
                </a:solidFill>
              </a:rPr>
              <a:t>nstitucije </a:t>
            </a:r>
            <a:r>
              <a:rPr lang="sr-Latn-RS" sz="3600" dirty="0" smtClean="0">
                <a:solidFill>
                  <a:srgbClr val="0000FF"/>
                </a:solidFill>
              </a:rPr>
              <a:t>i preuzete obaveze</a:t>
            </a:r>
          </a:p>
          <a:p>
            <a:pPr marL="715963" lvl="1" indent="-452438" algn="l">
              <a:spcBef>
                <a:spcPts val="0"/>
              </a:spcBef>
              <a:buSzPct val="75000"/>
              <a:buFont typeface="Arial" pitchFamily="34" charset="0"/>
              <a:buChar char="•"/>
            </a:pPr>
            <a:r>
              <a:rPr lang="sr-Latn-RS" sz="3600" dirty="0" smtClean="0">
                <a:solidFill>
                  <a:srgbClr val="0000FF"/>
                </a:solidFill>
              </a:rPr>
              <a:t>Mogući pravci daljeg razvoja tržišta</a:t>
            </a:r>
            <a:endParaRPr lang="en-US" sz="3600" dirty="0">
              <a:solidFill>
                <a:srgbClr val="0000FF"/>
              </a:solidFill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533400" y="685800"/>
            <a:ext cx="8153400" cy="762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tx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tx2">
                  <a:lumMod val="40000"/>
                  <a:lumOff val="60000"/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txBody>
          <a:bodyPr wrap="none" anchor="ctr"/>
          <a:lstStyle/>
          <a:p>
            <a:pPr algn="ctr"/>
            <a:endParaRPr lang="sr-Latn-CS">
              <a:solidFill>
                <a:srgbClr val="0000FF"/>
              </a:solidFill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8706A-FCBB-4084-8CC1-2CB3294292C4}" type="slidenum">
              <a:rPr lang="en-US" sz="1600" smtClean="0">
                <a:solidFill>
                  <a:schemeClr val="tx1"/>
                </a:solidFill>
              </a:rPr>
              <a:pPr/>
              <a:t>2</a:t>
            </a:fld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823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62" y="76200"/>
            <a:ext cx="9144000" cy="609600"/>
          </a:xfrm>
        </p:spPr>
        <p:txBody>
          <a:bodyPr>
            <a:noAutofit/>
          </a:bodyPr>
          <a:lstStyle/>
          <a:p>
            <a:pPr lvl="1" algn="ctr"/>
            <a:r>
              <a:rPr lang="sr-Latn-RS" sz="3600" b="1" dirty="0" smtClean="0">
                <a:solidFill>
                  <a:srgbClr val="CC00CC"/>
                </a:solidFill>
              </a:rPr>
              <a:t>Srbija u WB-6 u 2016.</a:t>
            </a:r>
            <a:endParaRPr lang="x-none" sz="3600" b="1" dirty="0" smtClean="0">
              <a:solidFill>
                <a:srgbClr val="CC00CC"/>
              </a:solidFill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542260" y="685800"/>
            <a:ext cx="8153400" cy="762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tx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tx2">
                  <a:lumMod val="40000"/>
                  <a:lumOff val="60000"/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txBody>
          <a:bodyPr wrap="none" anchor="ctr"/>
          <a:lstStyle/>
          <a:p>
            <a:pPr algn="ctr"/>
            <a:endParaRPr lang="sr-Latn-CS">
              <a:solidFill>
                <a:srgbClr val="0000FF"/>
              </a:solidFill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8706A-FCBB-4084-8CC1-2CB3294292C4}" type="slidenum">
              <a:rPr lang="en-US" sz="1600" smtClean="0">
                <a:solidFill>
                  <a:schemeClr val="tx1"/>
                </a:solidFill>
              </a:rPr>
              <a:pPr/>
              <a:t>20</a:t>
            </a:fld>
            <a:endParaRPr lang="en-US" sz="1600" dirty="0">
              <a:solidFill>
                <a:schemeClr val="tx1"/>
              </a:solidFill>
            </a:endParaRPr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90" y="1423987"/>
            <a:ext cx="9146381" cy="401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28600" y="5615582"/>
            <a:ext cx="4953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b="1" dirty="0" smtClean="0">
                <a:solidFill>
                  <a:srgbClr val="3B3BFF"/>
                </a:solidFill>
              </a:rPr>
              <a:t>WB-6 u 2016.</a:t>
            </a:r>
          </a:p>
          <a:p>
            <a:r>
              <a:rPr lang="sr-Latn-RS" sz="2400" b="1" dirty="0" smtClean="0">
                <a:solidFill>
                  <a:srgbClr val="3B3BFF"/>
                </a:solidFill>
              </a:rPr>
              <a:t>Proizvodnja	  74,6 TWh</a:t>
            </a:r>
          </a:p>
          <a:p>
            <a:r>
              <a:rPr lang="sr-Latn-RS" sz="2400" b="1" dirty="0" smtClean="0">
                <a:solidFill>
                  <a:srgbClr val="3B3BFF"/>
                </a:solidFill>
              </a:rPr>
              <a:t>Fin. Potrošnja    58,3 TWh</a:t>
            </a:r>
            <a:endParaRPr lang="en-US" sz="2400" b="1" dirty="0">
              <a:solidFill>
                <a:srgbClr val="3B3B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5098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51038"/>
            <a:ext cx="9144000" cy="609600"/>
          </a:xfrm>
        </p:spPr>
        <p:txBody>
          <a:bodyPr>
            <a:noAutofit/>
          </a:bodyPr>
          <a:lstStyle/>
          <a:p>
            <a:pPr lvl="1" algn="ctr"/>
            <a:r>
              <a:rPr lang="sr-Latn-RS" sz="3600" b="1" dirty="0" smtClean="0">
                <a:solidFill>
                  <a:srgbClr val="CC00CC"/>
                </a:solidFill>
              </a:rPr>
              <a:t>Razvoj r</a:t>
            </a:r>
            <a:r>
              <a:rPr lang="x-none" sz="3600" b="1" dirty="0" smtClean="0">
                <a:solidFill>
                  <a:srgbClr val="CC00CC"/>
                </a:solidFill>
              </a:rPr>
              <a:t>egionaln</a:t>
            </a:r>
            <a:r>
              <a:rPr lang="sr-Latn-RS" sz="3600" b="1" dirty="0" smtClean="0">
                <a:solidFill>
                  <a:srgbClr val="CC00CC"/>
                </a:solidFill>
              </a:rPr>
              <a:t>og tržišta</a:t>
            </a:r>
            <a:endParaRPr lang="x-none" sz="3600" b="1" dirty="0" smtClean="0">
              <a:solidFill>
                <a:srgbClr val="CC00CC"/>
              </a:solidFill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57200" y="1051516"/>
            <a:ext cx="8153400" cy="762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tx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tx2">
                  <a:lumMod val="40000"/>
                  <a:lumOff val="60000"/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txBody>
          <a:bodyPr wrap="none" anchor="ctr"/>
          <a:lstStyle/>
          <a:p>
            <a:pPr algn="ctr"/>
            <a:endParaRPr lang="sr-Latn-CS">
              <a:solidFill>
                <a:srgbClr val="0000FF"/>
              </a:solidFill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8706A-FCBB-4084-8CC1-2CB3294292C4}" type="slidenum">
              <a:rPr lang="en-US" sz="1600" smtClean="0">
                <a:solidFill>
                  <a:schemeClr val="tx1"/>
                </a:solidFill>
              </a:rPr>
              <a:pPr/>
              <a:t>21</a:t>
            </a:fld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type="subTitle" idx="1"/>
          </p:nvPr>
        </p:nvSpPr>
        <p:spPr>
          <a:xfrm>
            <a:off x="76200" y="1218595"/>
            <a:ext cx="9067800" cy="55028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1371600" indent="-909638" algn="just"/>
            <a:endParaRPr lang="bs-Latn-BA" sz="1050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6088" lvl="2" indent="-446088" algn="l">
              <a:buClr>
                <a:srgbClr val="0000E6"/>
              </a:buClr>
              <a:buSzPct val="85000"/>
              <a:buFont typeface="Wingdings" panose="05000000000000000000" pitchFamily="2" charset="2"/>
              <a:buChar char="Ø"/>
            </a:pPr>
            <a:r>
              <a:rPr lang="sr-Latn-RS" sz="32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Prirodni korak u razvoju tržišta</a:t>
            </a:r>
            <a:endParaRPr lang="en-US" sz="3200" b="1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6088" lvl="2" indent="-446088" algn="l">
              <a:buClr>
                <a:srgbClr val="0000E6"/>
              </a:buClr>
              <a:buSzPct val="85000"/>
              <a:buFont typeface="Wingdings" panose="05000000000000000000" pitchFamily="2" charset="2"/>
              <a:buChar char="Ø"/>
            </a:pPr>
            <a:r>
              <a:rPr lang="en-US" sz="3200" b="1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Evropske</a:t>
            </a:r>
            <a:r>
              <a:rPr lang="en-US" sz="32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integracije</a:t>
            </a:r>
            <a:r>
              <a:rPr lang="en-US" sz="32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32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pritisak za </a:t>
            </a:r>
            <a:r>
              <a:rPr lang="en-US" sz="3200" b="1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ubr</a:t>
            </a:r>
            <a:r>
              <a:rPr lang="sr-Latn-RS" sz="32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zavanje razvoja tržišta</a:t>
            </a:r>
          </a:p>
          <a:p>
            <a:pPr marL="446088" lvl="2" indent="-446088" algn="l">
              <a:buClr>
                <a:srgbClr val="0000E6"/>
              </a:buClr>
              <a:buSzPct val="85000"/>
              <a:buFont typeface="Wingdings" panose="05000000000000000000" pitchFamily="2" charset="2"/>
              <a:buChar char="Ø"/>
            </a:pPr>
            <a:r>
              <a:rPr lang="sr-Latn-RS" sz="32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Preuzete obaveze - h</a:t>
            </a:r>
            <a:r>
              <a:rPr lang="en-US" sz="3200" b="1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armoni</a:t>
            </a:r>
            <a:r>
              <a:rPr lang="sr-Latn-RS" sz="32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en-US" sz="3200" b="1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acija</a:t>
            </a:r>
            <a:r>
              <a:rPr lang="sr-Latn-RS" sz="32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razvoja u regionu</a:t>
            </a:r>
            <a:r>
              <a:rPr lang="en-US" sz="32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sr-Latn-RS" sz="3200" b="1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4125" lvl="3" indent="-442913" algn="l">
              <a:buClr>
                <a:srgbClr val="0000E6"/>
              </a:buClr>
              <a:buSzPct val="85000"/>
              <a:buFont typeface="Arial" panose="020B0604020202020204" pitchFamily="34" charset="0"/>
              <a:buChar char="•"/>
            </a:pPr>
            <a:r>
              <a:rPr lang="x-none" sz="28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Energetska zajednica</a:t>
            </a:r>
          </a:p>
          <a:p>
            <a:pPr marL="1254125" lvl="3" indent="-442913" algn="l">
              <a:buClr>
                <a:srgbClr val="0000E6"/>
              </a:buClr>
              <a:buSzPct val="85000"/>
              <a:buFont typeface="Arial" panose="020B0604020202020204" pitchFamily="34" charset="0"/>
              <a:buChar char="•"/>
            </a:pPr>
            <a:r>
              <a:rPr lang="sr-Latn-RS" sz="28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x-none" sz="28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nicijativa za </a:t>
            </a:r>
            <a:r>
              <a:rPr lang="x-none" sz="28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Zapadni Balkan </a:t>
            </a:r>
            <a:r>
              <a:rPr lang="sr-Latn-RS" sz="28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-6</a:t>
            </a:r>
            <a:endParaRPr lang="x-none" sz="28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4125" lvl="3" indent="-442913" algn="l">
              <a:buClr>
                <a:srgbClr val="0000E6"/>
              </a:buClr>
              <a:buSzPct val="85000"/>
              <a:buFont typeface="Arial" panose="020B0604020202020204" pitchFamily="34" charset="0"/>
              <a:buChar char="•"/>
            </a:pPr>
            <a:r>
              <a:rPr lang="sr-Latn-RS" sz="28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Predvidjeni v</a:t>
            </a:r>
            <a:r>
              <a:rPr lang="x-none" sz="28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idovi saradnje i zajednički </a:t>
            </a:r>
            <a:r>
              <a:rPr lang="x-none" sz="28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projekti </a:t>
            </a:r>
            <a:endParaRPr lang="sr-Latn-RS" sz="2800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4125" lvl="3" indent="-442913" algn="l">
              <a:buClr>
                <a:srgbClr val="0000E6"/>
              </a:buClr>
              <a:buSzPct val="85000"/>
              <a:buFont typeface="Arial" panose="020B0604020202020204" pitchFamily="34" charset="0"/>
              <a:buChar char="•"/>
            </a:pPr>
            <a:r>
              <a:rPr lang="sr-Latn-RS" sz="28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Preuzete obaveze</a:t>
            </a:r>
            <a:endParaRPr lang="x-none" sz="28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655763" lvl="4" indent="-558800" algn="l">
              <a:spcBef>
                <a:spcPts val="600"/>
              </a:spcBef>
              <a:buClr>
                <a:srgbClr val="0000E6"/>
              </a:buClr>
              <a:buSzPct val="85000"/>
              <a:buFont typeface="Wingdings" panose="05000000000000000000" pitchFamily="2" charset="2"/>
              <a:buChar char="§"/>
            </a:pPr>
            <a:endParaRPr lang="x-none" sz="3600" b="1" dirty="0" smtClean="0">
              <a:solidFill>
                <a:srgbClr val="0079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655763" lvl="4" indent="-558800" algn="l">
              <a:spcBef>
                <a:spcPts val="600"/>
              </a:spcBef>
              <a:buClr>
                <a:srgbClr val="0000E6"/>
              </a:buClr>
              <a:buSzPct val="85000"/>
              <a:buFont typeface="Wingdings" panose="05000000000000000000" pitchFamily="2" charset="2"/>
              <a:buChar char="§"/>
            </a:pPr>
            <a:endParaRPr lang="en-US" sz="2800" b="1" dirty="0">
              <a:solidFill>
                <a:srgbClr val="0079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3966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1502" y="152400"/>
            <a:ext cx="7772400" cy="609600"/>
          </a:xfrm>
        </p:spPr>
        <p:txBody>
          <a:bodyPr>
            <a:noAutofit/>
          </a:bodyPr>
          <a:lstStyle/>
          <a:p>
            <a:pPr lvl="1" algn="ctr"/>
            <a:r>
              <a:rPr lang="sr-Latn-RS" sz="3600" b="1" dirty="0" smtClean="0">
                <a:solidFill>
                  <a:srgbClr val="CC00CC"/>
                </a:solidFill>
              </a:rPr>
              <a:t>Preuzete obaveze za WB-6</a:t>
            </a:r>
            <a:endParaRPr lang="x-none" sz="3600" b="1" dirty="0" smtClean="0">
              <a:solidFill>
                <a:srgbClr val="CC00CC"/>
              </a:solidFill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533400" y="914400"/>
            <a:ext cx="8153400" cy="762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tx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tx2">
                  <a:lumMod val="40000"/>
                  <a:lumOff val="60000"/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txBody>
          <a:bodyPr wrap="none" anchor="ctr"/>
          <a:lstStyle/>
          <a:p>
            <a:pPr algn="ctr"/>
            <a:endParaRPr lang="sr-Latn-CS">
              <a:solidFill>
                <a:srgbClr val="0000FF"/>
              </a:solidFill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8706A-FCBB-4084-8CC1-2CB3294292C4}" type="slidenum">
              <a:rPr lang="en-US" sz="1600" smtClean="0">
                <a:solidFill>
                  <a:schemeClr val="tx1"/>
                </a:solidFill>
              </a:rPr>
              <a:pPr/>
              <a:t>22</a:t>
            </a:fld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type="subTitle" idx="1"/>
          </p:nvPr>
        </p:nvSpPr>
        <p:spPr>
          <a:xfrm>
            <a:off x="76200" y="990600"/>
            <a:ext cx="8915400" cy="54864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1371600" indent="-909638" algn="just"/>
            <a:endParaRPr lang="bs-Latn-BA" sz="1050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0837" lvl="3" algn="l">
              <a:spcBef>
                <a:spcPts val="600"/>
              </a:spcBef>
              <a:buClr>
                <a:srgbClr val="0000E6"/>
              </a:buClr>
              <a:buSzPct val="85000"/>
            </a:pPr>
            <a:r>
              <a:rPr lang="x-none" sz="32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sr-Latn-RS" sz="32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x-none" sz="32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alkanskih </a:t>
            </a:r>
            <a:r>
              <a:rPr lang="x-none" sz="32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zemalja+</a:t>
            </a:r>
            <a:r>
              <a:rPr lang="sr-Latn-RS" sz="32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Kosovo*</a:t>
            </a:r>
            <a:r>
              <a:rPr lang="x-none" sz="32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627063" lvl="5" indent="-361950" algn="l">
              <a:spcBef>
                <a:spcPts val="1200"/>
              </a:spcBef>
              <a:buClr>
                <a:srgbClr val="0000E6"/>
              </a:buClr>
              <a:buSzPct val="85000"/>
              <a:buFont typeface="Arial" panose="020B0604020202020204" pitchFamily="34" charset="0"/>
              <a:buChar char="•"/>
            </a:pPr>
            <a:r>
              <a:rPr lang="x-none" sz="24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Izgradnja </a:t>
            </a:r>
            <a:r>
              <a:rPr lang="sr-Latn-RS" sz="24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prekograničnih vodova</a:t>
            </a:r>
            <a:r>
              <a:rPr lang="x-none" sz="24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x-none" sz="24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otklanjanje uskih grla – preduslov za punu integraciju tržišta: Transbalkanski koridor, Albanija-Makedonija</a:t>
            </a:r>
            <a:r>
              <a:rPr lang="sr-Latn-CS" sz="24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</a:t>
            </a:r>
            <a:endParaRPr lang="x-none" sz="2400" b="1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7063" lvl="5" indent="-361950" algn="l">
              <a:spcBef>
                <a:spcPts val="1200"/>
              </a:spcBef>
              <a:buClr>
                <a:srgbClr val="0000E6"/>
              </a:buClr>
              <a:buSzPct val="85000"/>
              <a:buFont typeface="Arial" panose="020B0604020202020204" pitchFamily="34" charset="0"/>
              <a:buChar char="•"/>
            </a:pPr>
            <a:r>
              <a:rPr lang="sr-Latn-CS" sz="24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Koordinisana alokacija prekograničnih kapaciteta </a:t>
            </a:r>
          </a:p>
          <a:p>
            <a:pPr marL="627063" lvl="5" indent="-361950" algn="l">
              <a:spcBef>
                <a:spcPts val="1200"/>
              </a:spcBef>
              <a:buClr>
                <a:srgbClr val="0000E6"/>
              </a:buClr>
              <a:buSzPct val="85000"/>
              <a:buFont typeface="Arial" panose="020B0604020202020204" pitchFamily="34" charset="0"/>
              <a:buChar char="•"/>
            </a:pPr>
            <a:r>
              <a:rPr lang="x-none" sz="24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Razvoj prekograničnog balansnog tržišta</a:t>
            </a:r>
          </a:p>
          <a:p>
            <a:pPr marL="627063" lvl="5" indent="-361950" algn="l">
              <a:spcBef>
                <a:spcPts val="1200"/>
              </a:spcBef>
              <a:buClr>
                <a:srgbClr val="0000E6"/>
              </a:buClr>
              <a:buSzPct val="85000"/>
              <a:buFont typeface="Arial" panose="020B0604020202020204" pitchFamily="34" charset="0"/>
              <a:buChar char="•"/>
            </a:pPr>
            <a:r>
              <a:rPr lang="x-none" sz="24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Razvoj i spajanje </a:t>
            </a:r>
            <a:r>
              <a:rPr lang="sr-Latn-RS" sz="24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organizovanog</a:t>
            </a:r>
            <a:r>
              <a:rPr lang="x-none" sz="24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tržišta</a:t>
            </a:r>
          </a:p>
          <a:p>
            <a:pPr marL="627063" lvl="5" indent="-361950" algn="l">
              <a:spcBef>
                <a:spcPts val="1200"/>
              </a:spcBef>
              <a:buClr>
                <a:srgbClr val="0000E6"/>
              </a:buClr>
              <a:buSzPct val="85000"/>
              <a:buFont typeface="Arial" panose="020B0604020202020204" pitchFamily="34" charset="0"/>
              <a:buChar char="•"/>
            </a:pPr>
            <a:r>
              <a:rPr lang="sr-Latn-RS" sz="24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Modernizacija merne opreme</a:t>
            </a:r>
          </a:p>
          <a:p>
            <a:pPr marL="627063" lvl="5" indent="-361950" algn="l">
              <a:spcBef>
                <a:spcPts val="1200"/>
              </a:spcBef>
              <a:buClr>
                <a:srgbClr val="0000E6"/>
              </a:buClr>
              <a:buSzPct val="85000"/>
              <a:buFont typeface="Arial" panose="020B0604020202020204" pitchFamily="34" charset="0"/>
              <a:buChar char="•"/>
            </a:pPr>
            <a:r>
              <a:rPr lang="x-none" sz="24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Razvoj </a:t>
            </a:r>
            <a:r>
              <a:rPr lang="x-none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podrške tržištu (hw/sw</a:t>
            </a:r>
            <a:r>
              <a:rPr lang="x-none" sz="24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627063" lvl="5" indent="-361950" algn="l">
              <a:spcBef>
                <a:spcPts val="1200"/>
              </a:spcBef>
              <a:buClr>
                <a:srgbClr val="0000E6"/>
              </a:buClr>
              <a:buSzPct val="85000"/>
              <a:buFont typeface="Arial" panose="020B0604020202020204" pitchFamily="34" charset="0"/>
              <a:buChar char="•"/>
            </a:pPr>
            <a:r>
              <a:rPr lang="x-none" sz="24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Prestanak regulacije cena snabdevanja</a:t>
            </a:r>
          </a:p>
          <a:p>
            <a:pPr marL="627063" lvl="5" indent="-361950" algn="l">
              <a:spcBef>
                <a:spcPts val="1200"/>
              </a:spcBef>
              <a:buClr>
                <a:srgbClr val="0000E6"/>
              </a:buClr>
              <a:buSzPct val="85000"/>
              <a:buFont typeface="Arial" panose="020B0604020202020204" pitchFamily="34" charset="0"/>
              <a:buChar char="•"/>
            </a:pPr>
            <a:r>
              <a:rPr lang="x-none" sz="24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…………….</a:t>
            </a:r>
            <a:endParaRPr lang="x-none" sz="24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7063" lvl="5" indent="-361950" algn="l">
              <a:spcBef>
                <a:spcPts val="1200"/>
              </a:spcBef>
              <a:buClr>
                <a:srgbClr val="0000E6"/>
              </a:buClr>
              <a:buSzPct val="85000"/>
              <a:buFont typeface="Wingdings" panose="05000000000000000000" pitchFamily="2" charset="2"/>
              <a:buChar char="§"/>
            </a:pPr>
            <a:endParaRPr lang="x-none" sz="24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7349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1502" y="152400"/>
            <a:ext cx="7772400" cy="609600"/>
          </a:xfrm>
        </p:spPr>
        <p:txBody>
          <a:bodyPr>
            <a:noAutofit/>
          </a:bodyPr>
          <a:lstStyle/>
          <a:p>
            <a:pPr lvl="1" algn="ctr"/>
            <a:r>
              <a:rPr lang="sr-Latn-RS" sz="3600" b="1" dirty="0" smtClean="0">
                <a:solidFill>
                  <a:srgbClr val="CC00CC"/>
                </a:solidFill>
              </a:rPr>
              <a:t>Mogući pravci daljeg razvoja</a:t>
            </a:r>
            <a:endParaRPr lang="x-none" sz="3600" b="1" dirty="0" smtClean="0">
              <a:solidFill>
                <a:srgbClr val="CC00CC"/>
              </a:solidFill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533400" y="914400"/>
            <a:ext cx="8153400" cy="762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tx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tx2">
                  <a:lumMod val="40000"/>
                  <a:lumOff val="60000"/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txBody>
          <a:bodyPr wrap="none" anchor="ctr"/>
          <a:lstStyle/>
          <a:p>
            <a:pPr algn="ctr"/>
            <a:endParaRPr lang="sr-Latn-CS">
              <a:solidFill>
                <a:srgbClr val="0000FF"/>
              </a:solidFill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8706A-FCBB-4084-8CC1-2CB3294292C4}" type="slidenum">
              <a:rPr lang="en-US" sz="1600" smtClean="0">
                <a:solidFill>
                  <a:schemeClr val="tx1"/>
                </a:solidFill>
              </a:rPr>
              <a:pPr/>
              <a:t>23</a:t>
            </a:fld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type="subTitle" idx="1"/>
          </p:nvPr>
        </p:nvSpPr>
        <p:spPr>
          <a:xfrm>
            <a:off x="685800" y="1600200"/>
            <a:ext cx="8229600" cy="27432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1371600" indent="-909638" algn="just"/>
            <a:endParaRPr lang="bs-Latn-BA" sz="1050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0837" lvl="3" algn="l">
              <a:spcBef>
                <a:spcPts val="600"/>
              </a:spcBef>
              <a:buClr>
                <a:srgbClr val="0000E6"/>
              </a:buClr>
              <a:buSzPct val="85000"/>
            </a:pPr>
            <a:endParaRPr lang="sr-Latn-RS" sz="3200" b="1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8037" lvl="3" indent="-457200" algn="l">
              <a:spcBef>
                <a:spcPts val="600"/>
              </a:spcBef>
              <a:buClr>
                <a:srgbClr val="0000E6"/>
              </a:buClr>
              <a:buSzPct val="85000"/>
              <a:buFont typeface="Arial" panose="020B0604020202020204" pitchFamily="34" charset="0"/>
              <a:buChar char="•"/>
            </a:pPr>
            <a:r>
              <a:rPr lang="sr-Latn-RS" sz="32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slobodnom tržištu </a:t>
            </a:r>
          </a:p>
          <a:p>
            <a:pPr marL="808037" lvl="3" indent="-457200" algn="l">
              <a:spcBef>
                <a:spcPts val="600"/>
              </a:spcBef>
              <a:buClr>
                <a:srgbClr val="0000E6"/>
              </a:buClr>
              <a:buSzPct val="85000"/>
              <a:buFont typeface="Arial" panose="020B0604020202020204" pitchFamily="34" charset="0"/>
              <a:buChar char="•"/>
            </a:pPr>
            <a:r>
              <a:rPr lang="sr-Latn-RS" sz="32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regulisanom tržištu</a:t>
            </a:r>
            <a:endParaRPr lang="x-none" sz="24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7063" lvl="5" indent="-361950" algn="l">
              <a:spcBef>
                <a:spcPts val="1200"/>
              </a:spcBef>
              <a:buClr>
                <a:srgbClr val="0000E6"/>
              </a:buClr>
              <a:buSzPct val="85000"/>
              <a:buFont typeface="Wingdings" panose="05000000000000000000" pitchFamily="2" charset="2"/>
              <a:buChar char="§"/>
            </a:pPr>
            <a:endParaRPr lang="x-none" sz="24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683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126"/>
            <a:ext cx="9144000" cy="1036674"/>
          </a:xfrm>
        </p:spPr>
        <p:txBody>
          <a:bodyPr>
            <a:noAutofit/>
          </a:bodyPr>
          <a:lstStyle/>
          <a:p>
            <a:pPr lvl="1" algn="ctr"/>
            <a:r>
              <a:rPr lang="sr-Latn-RS" sz="3600" b="1" dirty="0" smtClean="0">
                <a:solidFill>
                  <a:srgbClr val="CC00CC"/>
                </a:solidFill>
              </a:rPr>
              <a:t>Unapredjenje slobodnog tržišta EE</a:t>
            </a:r>
            <a:endParaRPr lang="x-none" sz="3600" b="1" dirty="0" smtClean="0">
              <a:solidFill>
                <a:srgbClr val="CC00CC"/>
              </a:solidFill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81000" y="1079500"/>
            <a:ext cx="8153400" cy="762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tx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tx2">
                  <a:lumMod val="40000"/>
                  <a:lumOff val="60000"/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txBody>
          <a:bodyPr wrap="none" anchor="ctr"/>
          <a:lstStyle/>
          <a:p>
            <a:pPr algn="ctr"/>
            <a:endParaRPr lang="sr-Latn-CS">
              <a:solidFill>
                <a:srgbClr val="0000FF"/>
              </a:solidFill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8706A-FCBB-4084-8CC1-2CB3294292C4}" type="slidenum">
              <a:rPr lang="en-US" sz="1600" smtClean="0">
                <a:solidFill>
                  <a:schemeClr val="tx1"/>
                </a:solidFill>
              </a:rPr>
              <a:pPr/>
              <a:t>24</a:t>
            </a:fld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1219200"/>
            <a:ext cx="8686799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6575" indent="-357188">
              <a:buFont typeface="Arial" panose="020B0604020202020204" pitchFamily="34" charset="0"/>
              <a:buChar char="•"/>
            </a:pPr>
            <a:r>
              <a:rPr lang="sr-Latn-RS" sz="2800" dirty="0" smtClean="0">
                <a:solidFill>
                  <a:srgbClr val="0000E6"/>
                </a:solidFill>
              </a:rPr>
              <a:t>Nezavisnost operatora</a:t>
            </a:r>
          </a:p>
          <a:p>
            <a:pPr marL="536575" indent="-357188">
              <a:buFont typeface="Arial" panose="020B0604020202020204" pitchFamily="34" charset="0"/>
              <a:buChar char="•"/>
            </a:pPr>
            <a:r>
              <a:rPr lang="sr-Latn-RS" sz="2800" dirty="0" smtClean="0">
                <a:solidFill>
                  <a:srgbClr val="0000E6"/>
                </a:solidFill>
              </a:rPr>
              <a:t>Tehničko-informatička i merno-regulaciona  </a:t>
            </a:r>
            <a:r>
              <a:rPr lang="sr-Latn-RS" sz="2800" dirty="0">
                <a:solidFill>
                  <a:srgbClr val="0000E6"/>
                </a:solidFill>
              </a:rPr>
              <a:t>osposobljenost </a:t>
            </a:r>
            <a:r>
              <a:rPr lang="sr-Latn-RS" sz="2800" dirty="0" smtClean="0">
                <a:solidFill>
                  <a:srgbClr val="0000E6"/>
                </a:solidFill>
              </a:rPr>
              <a:t>operatora (posebno ODS)</a:t>
            </a:r>
          </a:p>
          <a:p>
            <a:pPr marL="536575" indent="-357188">
              <a:buFont typeface="Arial" panose="020B0604020202020204" pitchFamily="34" charset="0"/>
              <a:buChar char="•"/>
            </a:pPr>
            <a:r>
              <a:rPr lang="sr-Latn-RS" sz="2800" dirty="0" smtClean="0">
                <a:solidFill>
                  <a:srgbClr val="0000E6"/>
                </a:solidFill>
              </a:rPr>
              <a:t>Razvoj prekograničnog balansnog tržišta </a:t>
            </a:r>
          </a:p>
          <a:p>
            <a:pPr marL="536575" indent="-357188">
              <a:buFont typeface="Arial" panose="020B0604020202020204" pitchFamily="34" charset="0"/>
              <a:buChar char="•"/>
            </a:pPr>
            <a:r>
              <a:rPr lang="sr-Latn-RS" sz="2800" dirty="0" smtClean="0">
                <a:solidFill>
                  <a:srgbClr val="0000E6"/>
                </a:solidFill>
              </a:rPr>
              <a:t>Novi produkti na organizovanom tržištu (SEEPEX)</a:t>
            </a:r>
            <a:endParaRPr lang="sr-Latn-RS" sz="2800" dirty="0">
              <a:solidFill>
                <a:srgbClr val="0000E6"/>
              </a:solidFill>
            </a:endParaRPr>
          </a:p>
          <a:p>
            <a:pPr marL="536575" indent="-357188">
              <a:buFont typeface="Arial" panose="020B0604020202020204" pitchFamily="34" charset="0"/>
              <a:buChar char="•"/>
            </a:pPr>
            <a:r>
              <a:rPr lang="sr-Latn-RS" sz="2800" dirty="0" smtClean="0">
                <a:solidFill>
                  <a:srgbClr val="0000E6"/>
                </a:solidFill>
              </a:rPr>
              <a:t>Transparentnost tržišnih podataka</a:t>
            </a:r>
          </a:p>
          <a:p>
            <a:pPr marL="536575" indent="-357188">
              <a:buFont typeface="Arial" panose="020B0604020202020204" pitchFamily="34" charset="0"/>
              <a:buChar char="•"/>
            </a:pPr>
            <a:r>
              <a:rPr lang="sr-Latn-RS" sz="2800" dirty="0" smtClean="0">
                <a:solidFill>
                  <a:srgbClr val="0000E6"/>
                </a:solidFill>
              </a:rPr>
              <a:t>Rad sa kupcima</a:t>
            </a:r>
          </a:p>
          <a:p>
            <a:pPr marL="1371600" lvl="2" indent="-457200" fontAlgn="t">
              <a:buFont typeface="Arial" panose="020B0604020202020204" pitchFamily="34" charset="0"/>
              <a:buChar char="•"/>
            </a:pPr>
            <a:r>
              <a:rPr lang="sr-Latn-RS" sz="2600" dirty="0">
                <a:solidFill>
                  <a:schemeClr val="tx2">
                    <a:lumMod val="50000"/>
                  </a:schemeClr>
                </a:solidFill>
              </a:rPr>
              <a:t>Obrazovanje/ obuka energetičara u industriji</a:t>
            </a:r>
            <a:endParaRPr lang="en-US" sz="2600" dirty="0">
              <a:solidFill>
                <a:schemeClr val="tx2">
                  <a:lumMod val="50000"/>
                </a:schemeClr>
              </a:solidFill>
            </a:endParaRPr>
          </a:p>
          <a:p>
            <a:pPr marL="1371600" lvl="2" indent="-457200" fontAlgn="t">
              <a:buFont typeface="Arial" panose="020B0604020202020204" pitchFamily="34" charset="0"/>
              <a:buChar char="•"/>
            </a:pPr>
            <a:r>
              <a:rPr lang="sr-Latn-RS" sz="2600" dirty="0">
                <a:solidFill>
                  <a:schemeClr val="tx2">
                    <a:lumMod val="50000"/>
                  </a:schemeClr>
                </a:solidFill>
              </a:rPr>
              <a:t>Unapredjenje prognoze potrošnje</a:t>
            </a:r>
            <a:endParaRPr lang="en-US" sz="2600" dirty="0">
              <a:solidFill>
                <a:schemeClr val="tx2">
                  <a:lumMod val="50000"/>
                </a:schemeClr>
              </a:solidFill>
            </a:endParaRPr>
          </a:p>
          <a:p>
            <a:pPr marL="1371600" lvl="2" indent="-457200" fontAlgn="t">
              <a:buFont typeface="Arial" panose="020B0604020202020204" pitchFamily="34" charset="0"/>
              <a:buChar char="•"/>
            </a:pPr>
            <a:r>
              <a:rPr lang="sr-Latn-RS" sz="2600" dirty="0">
                <a:solidFill>
                  <a:schemeClr val="tx2">
                    <a:lumMod val="50000"/>
                  </a:schemeClr>
                </a:solidFill>
              </a:rPr>
              <a:t>Vrste ugovora i izbor perioda za ugovaranje</a:t>
            </a:r>
            <a:endParaRPr lang="en-US" sz="2600" dirty="0">
              <a:solidFill>
                <a:schemeClr val="tx2">
                  <a:lumMod val="50000"/>
                </a:schemeClr>
              </a:solidFill>
            </a:endParaRPr>
          </a:p>
          <a:p>
            <a:pPr marL="1371600" lvl="2" indent="-457200" fontAlgn="t">
              <a:buFont typeface="Arial" panose="020B0604020202020204" pitchFamily="34" charset="0"/>
              <a:buChar char="•"/>
            </a:pPr>
            <a:r>
              <a:rPr lang="sr-Latn-RS" sz="2600" dirty="0">
                <a:solidFill>
                  <a:schemeClr val="tx2">
                    <a:lumMod val="50000"/>
                  </a:schemeClr>
                </a:solidFill>
              </a:rPr>
              <a:t>Učešće na kratkoročnim tržištima (dan-unapred, unutar-dnevnom</a:t>
            </a:r>
            <a:r>
              <a:rPr lang="sr-Latn-RS" sz="2600" dirty="0" smtClean="0">
                <a:solidFill>
                  <a:schemeClr val="tx2">
                    <a:lumMod val="50000"/>
                  </a:schemeClr>
                </a:solidFill>
              </a:rPr>
              <a:t>)</a:t>
            </a:r>
            <a:endParaRPr lang="en-US" sz="26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8435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126"/>
            <a:ext cx="9144000" cy="731874"/>
          </a:xfrm>
        </p:spPr>
        <p:txBody>
          <a:bodyPr>
            <a:noAutofit/>
          </a:bodyPr>
          <a:lstStyle/>
          <a:p>
            <a:pPr lvl="1" algn="ctr"/>
            <a:r>
              <a:rPr lang="sr-Latn-RS" sz="3600" b="1" dirty="0" smtClean="0">
                <a:solidFill>
                  <a:srgbClr val="CC00CC"/>
                </a:solidFill>
              </a:rPr>
              <a:t>Optimizacija nabavke EE za KK**</a:t>
            </a:r>
            <a:endParaRPr lang="x-none" sz="3600" b="1" dirty="0" smtClean="0">
              <a:solidFill>
                <a:srgbClr val="CC00CC"/>
              </a:solidFill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57200" y="762000"/>
            <a:ext cx="8153400" cy="762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tx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tx2">
                  <a:lumMod val="40000"/>
                  <a:lumOff val="60000"/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txBody>
          <a:bodyPr wrap="none" anchor="ctr"/>
          <a:lstStyle/>
          <a:p>
            <a:pPr algn="ctr"/>
            <a:endParaRPr lang="sr-Latn-CS">
              <a:solidFill>
                <a:srgbClr val="0000FF"/>
              </a:solidFill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8706A-FCBB-4084-8CC1-2CB3294292C4}" type="slidenum">
              <a:rPr lang="en-US" sz="1600" smtClean="0">
                <a:solidFill>
                  <a:schemeClr val="tx1"/>
                </a:solidFill>
              </a:rPr>
              <a:pPr/>
              <a:t>25</a:t>
            </a:fld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2925" y="933242"/>
            <a:ext cx="7924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800" dirty="0" smtClean="0">
                <a:solidFill>
                  <a:srgbClr val="0000E6"/>
                </a:solidFill>
              </a:rPr>
              <a:t>Poznavanje dijagrama potrošnje </a:t>
            </a:r>
          </a:p>
          <a:p>
            <a:r>
              <a:rPr lang="sr-Latn-RS" sz="2800" dirty="0" smtClean="0">
                <a:solidFill>
                  <a:srgbClr val="0000E6"/>
                </a:solidFill>
              </a:rPr>
              <a:t>Prognoziranje: </a:t>
            </a:r>
          </a:p>
          <a:p>
            <a:r>
              <a:rPr lang="sr-Latn-RS" sz="2800" dirty="0" smtClean="0">
                <a:solidFill>
                  <a:srgbClr val="0000E6"/>
                </a:solidFill>
              </a:rPr>
              <a:t>godišnje, sezonske, nedeljne</a:t>
            </a:r>
            <a:r>
              <a:rPr lang="sr-Latn-RS" sz="2800" dirty="0">
                <a:solidFill>
                  <a:srgbClr val="0000E6"/>
                </a:solidFill>
              </a:rPr>
              <a:t>, </a:t>
            </a:r>
            <a:r>
              <a:rPr lang="sr-Latn-RS" sz="2800" dirty="0" smtClean="0">
                <a:solidFill>
                  <a:srgbClr val="0000E6"/>
                </a:solidFill>
              </a:rPr>
              <a:t>dnevne (radni/neradni   dani), SATNE </a:t>
            </a:r>
            <a:endParaRPr lang="en-US" sz="2800" dirty="0">
              <a:solidFill>
                <a:srgbClr val="0000E6"/>
              </a:solidFill>
            </a:endParaRPr>
          </a:p>
        </p:txBody>
      </p:sp>
      <p:pic>
        <p:nvPicPr>
          <p:cNvPr id="37" name="Picture 3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0114" y="2209801"/>
            <a:ext cx="6282411" cy="4366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52400" y="6466672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b="1" dirty="0" smtClean="0">
                <a:solidFill>
                  <a:srgbClr val="0000E6"/>
                </a:solidFill>
              </a:rPr>
              <a:t>KK** – krajnji kupac</a:t>
            </a:r>
            <a:endParaRPr lang="en-US" dirty="0">
              <a:solidFill>
                <a:srgbClr val="0000E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376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126"/>
            <a:ext cx="9144000" cy="731874"/>
          </a:xfrm>
        </p:spPr>
        <p:txBody>
          <a:bodyPr>
            <a:noAutofit/>
          </a:bodyPr>
          <a:lstStyle/>
          <a:p>
            <a:pPr lvl="1" algn="ctr"/>
            <a:r>
              <a:rPr lang="sr-Latn-RS" sz="3200" b="1" dirty="0" smtClean="0">
                <a:solidFill>
                  <a:srgbClr val="CC00CC"/>
                </a:solidFill>
              </a:rPr>
              <a:t>Princip trgovanja na organizovanom tržištu</a:t>
            </a:r>
            <a:endParaRPr lang="x-none" sz="3200" b="1" dirty="0" smtClean="0">
              <a:solidFill>
                <a:srgbClr val="CC00CC"/>
              </a:solidFill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47675" y="628650"/>
            <a:ext cx="8153400" cy="762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tx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tx2">
                  <a:lumMod val="40000"/>
                  <a:lumOff val="60000"/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txBody>
          <a:bodyPr wrap="none" anchor="ctr"/>
          <a:lstStyle/>
          <a:p>
            <a:pPr algn="ctr"/>
            <a:endParaRPr lang="sr-Latn-CS">
              <a:solidFill>
                <a:srgbClr val="0000FF"/>
              </a:solidFill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8706A-FCBB-4084-8CC1-2CB3294292C4}" type="slidenum">
              <a:rPr lang="en-US" sz="1600" smtClean="0">
                <a:solidFill>
                  <a:schemeClr val="tx1"/>
                </a:solidFill>
              </a:rPr>
              <a:pPr/>
              <a:t>26</a:t>
            </a:fld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769435"/>
            <a:ext cx="8343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 smtClean="0">
                <a:solidFill>
                  <a:srgbClr val="0000E6"/>
                </a:solidFill>
              </a:rPr>
              <a:t>Za Dan-unapred tržište - krive ponude i potražnje za </a:t>
            </a:r>
            <a:r>
              <a:rPr lang="sr-Latn-RS" sz="2400" u="sng" dirty="0" smtClean="0">
                <a:solidFill>
                  <a:srgbClr val="0000E6"/>
                </a:solidFill>
              </a:rPr>
              <a:t>SVAKI SAT</a:t>
            </a:r>
            <a:endParaRPr lang="sr-Latn-RS" sz="2600" dirty="0" smtClean="0">
              <a:solidFill>
                <a:srgbClr val="0000E6"/>
              </a:solidFill>
            </a:endParaRPr>
          </a:p>
        </p:txBody>
      </p:sp>
      <p:pic>
        <p:nvPicPr>
          <p:cNvPr id="119" name="Picture 11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093" y="1231100"/>
            <a:ext cx="7472037" cy="5332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4534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126"/>
            <a:ext cx="9144000" cy="1036674"/>
          </a:xfrm>
        </p:spPr>
        <p:txBody>
          <a:bodyPr>
            <a:noAutofit/>
          </a:bodyPr>
          <a:lstStyle/>
          <a:p>
            <a:pPr lvl="1" algn="ctr"/>
            <a:r>
              <a:rPr lang="sr-Latn-RS" sz="3600" b="1" dirty="0" smtClean="0">
                <a:solidFill>
                  <a:srgbClr val="CC00CC"/>
                </a:solidFill>
              </a:rPr>
              <a:t>Unapredjenje regulisanog tržišta</a:t>
            </a:r>
            <a:endParaRPr lang="x-none" sz="3600" b="1" dirty="0" smtClean="0">
              <a:solidFill>
                <a:srgbClr val="CC00CC"/>
              </a:solidFill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81000" y="1079500"/>
            <a:ext cx="8153400" cy="762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tx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tx2">
                  <a:lumMod val="40000"/>
                  <a:lumOff val="60000"/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txBody>
          <a:bodyPr wrap="none" anchor="ctr"/>
          <a:lstStyle/>
          <a:p>
            <a:pPr algn="ctr"/>
            <a:endParaRPr lang="sr-Latn-CS">
              <a:solidFill>
                <a:srgbClr val="0000FF"/>
              </a:solidFill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8706A-FCBB-4084-8CC1-2CB3294292C4}" type="slidenum">
              <a:rPr lang="en-US" sz="1600" smtClean="0">
                <a:solidFill>
                  <a:schemeClr val="tx1"/>
                </a:solidFill>
              </a:rPr>
              <a:pPr/>
              <a:t>27</a:t>
            </a:fld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19493" y="1644118"/>
            <a:ext cx="80772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sz="3200" b="1" dirty="0" smtClean="0">
                <a:solidFill>
                  <a:srgbClr val="0000E6"/>
                </a:solidFill>
              </a:rPr>
              <a:t>Tranzicija ka slobodnom, konkurentnom,  tržištu</a:t>
            </a:r>
          </a:p>
          <a:p>
            <a:pPr marL="536575" indent="-357188">
              <a:buFont typeface="Arial" panose="020B0604020202020204" pitchFamily="34" charset="0"/>
              <a:buChar char="•"/>
            </a:pPr>
            <a:r>
              <a:rPr lang="sr-Latn-RS" sz="3200" dirty="0" smtClean="0">
                <a:solidFill>
                  <a:schemeClr val="tx2">
                    <a:lumMod val="50000"/>
                  </a:schemeClr>
                </a:solidFill>
              </a:rPr>
              <a:t>Postepeno podizanje regulisane cene EE do dostizanja nivoa tržišnih cena (predvidjeno Strategijom razvoja)</a:t>
            </a:r>
          </a:p>
          <a:p>
            <a:pPr marL="536575" indent="-357188">
              <a:buFont typeface="Arial" panose="020B0604020202020204" pitchFamily="34" charset="0"/>
              <a:buChar char="•"/>
            </a:pPr>
            <a:r>
              <a:rPr lang="sr-Latn-RS" sz="3200" dirty="0" smtClean="0">
                <a:solidFill>
                  <a:schemeClr val="tx2">
                    <a:lumMod val="50000"/>
                  </a:schemeClr>
                </a:solidFill>
              </a:rPr>
              <a:t>Zaštita energetski ugroženih kupaca</a:t>
            </a:r>
          </a:p>
          <a:p>
            <a:pPr marL="536575" indent="-357188">
              <a:buFont typeface="Arial" panose="020B0604020202020204" pitchFamily="34" charset="0"/>
              <a:buChar char="•"/>
            </a:pPr>
            <a:r>
              <a:rPr lang="sr-Latn-RS" sz="3200" dirty="0">
                <a:solidFill>
                  <a:schemeClr val="tx2">
                    <a:lumMod val="50000"/>
                  </a:schemeClr>
                </a:solidFill>
              </a:rPr>
              <a:t>Provera </a:t>
            </a:r>
            <a:r>
              <a:rPr lang="sr-Latn-RS" sz="3200" dirty="0" smtClean="0">
                <a:solidFill>
                  <a:schemeClr val="tx2">
                    <a:lumMod val="50000"/>
                  </a:schemeClr>
                </a:solidFill>
              </a:rPr>
              <a:t>svih uslova </a:t>
            </a:r>
            <a:r>
              <a:rPr lang="sr-Latn-RS" sz="3200" dirty="0">
                <a:solidFill>
                  <a:schemeClr val="tx2">
                    <a:lumMod val="50000"/>
                  </a:schemeClr>
                </a:solidFill>
              </a:rPr>
              <a:t>za prestanak regulacije garantovanog snabdevanja </a:t>
            </a:r>
            <a:r>
              <a:rPr lang="sr-Latn-RS" sz="3200" dirty="0" smtClean="0">
                <a:solidFill>
                  <a:schemeClr val="tx2">
                    <a:lumMod val="50000"/>
                  </a:schemeClr>
                </a:solidFill>
              </a:rPr>
              <a:t>– Agencija</a:t>
            </a:r>
          </a:p>
          <a:p>
            <a:pPr marL="536575" indent="-357188">
              <a:buFont typeface="Arial" panose="020B0604020202020204" pitchFamily="34" charset="0"/>
              <a:buChar char="•"/>
            </a:pPr>
            <a:endParaRPr lang="en-US" sz="3200" dirty="0">
              <a:solidFill>
                <a:srgbClr val="0000E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200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144000" cy="609600"/>
          </a:xfrm>
        </p:spPr>
        <p:txBody>
          <a:bodyPr>
            <a:noAutofit/>
          </a:bodyPr>
          <a:lstStyle/>
          <a:p>
            <a:pPr lvl="1" algn="ctr"/>
            <a:r>
              <a:rPr lang="x-none" sz="3600" b="1" dirty="0" smtClean="0">
                <a:solidFill>
                  <a:srgbClr val="CC00CC"/>
                </a:solidFill>
              </a:rPr>
              <a:t>Prestanak regulacije cene snabdevanja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 flipV="1">
            <a:off x="304800" y="724218"/>
            <a:ext cx="8458200" cy="45719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tx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tx2">
                  <a:lumMod val="40000"/>
                  <a:lumOff val="60000"/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txBody>
          <a:bodyPr wrap="none" anchor="ctr"/>
          <a:lstStyle/>
          <a:p>
            <a:pPr algn="ctr"/>
            <a:endParaRPr lang="sr-Latn-CS">
              <a:solidFill>
                <a:srgbClr val="0000FF"/>
              </a:solidFill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8706A-FCBB-4084-8CC1-2CB3294292C4}" type="slidenum">
              <a:rPr lang="en-US" sz="1600" smtClean="0">
                <a:solidFill>
                  <a:schemeClr val="tx1"/>
                </a:solidFill>
              </a:rPr>
              <a:pPr/>
              <a:t>28</a:t>
            </a:fld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type="subTitle" idx="1"/>
          </p:nvPr>
        </p:nvSpPr>
        <p:spPr>
          <a:xfrm>
            <a:off x="76200" y="1333818"/>
            <a:ext cx="9067800" cy="5486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1371600" indent="-909638" algn="just"/>
            <a:endParaRPr lang="bs-Latn-BA" sz="1050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9250" lvl="3" indent="-265113" algn="l">
              <a:spcBef>
                <a:spcPts val="1000"/>
              </a:spcBef>
              <a:buClr>
                <a:srgbClr val="0000E6"/>
              </a:buClr>
              <a:buSzPct val="85000"/>
            </a:pPr>
            <a:r>
              <a:rPr lang="x-none" sz="28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Agencija </a:t>
            </a:r>
            <a:r>
              <a:rPr lang="x-none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jednom godišnje analizira </a:t>
            </a:r>
            <a:r>
              <a:rPr lang="x-none" sz="28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536575" lvl="4" indent="-357188" algn="l">
              <a:spcBef>
                <a:spcPts val="1000"/>
              </a:spcBef>
              <a:buClr>
                <a:schemeClr val="accent5">
                  <a:lumMod val="50000"/>
                </a:schemeClr>
              </a:buClr>
              <a:buSzPct val="85000"/>
              <a:buFont typeface="Arial" panose="020B0604020202020204" pitchFamily="34" charset="0"/>
              <a:buChar char="•"/>
            </a:pPr>
            <a:r>
              <a:rPr lang="x-none" sz="2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Ost</a:t>
            </a:r>
            <a:r>
              <a:rPr lang="sr-Latn-CS" sz="2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x-none" sz="2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areni nivo konkurentnosti na domaćem tržištu EE</a:t>
            </a:r>
          </a:p>
          <a:p>
            <a:pPr marL="536575" lvl="4" indent="-357188" algn="l">
              <a:spcBef>
                <a:spcPts val="1000"/>
              </a:spcBef>
              <a:buClr>
                <a:schemeClr val="accent5">
                  <a:lumMod val="50000"/>
                </a:schemeClr>
              </a:buClr>
              <a:buSzPct val="85000"/>
              <a:buFont typeface="Arial" panose="020B0604020202020204" pitchFamily="34" charset="0"/>
              <a:buChar char="•"/>
            </a:pPr>
            <a:r>
              <a:rPr lang="x-none" sz="2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Dostignut stepen zaštite energetski ugroženih kupaca</a:t>
            </a:r>
          </a:p>
          <a:p>
            <a:pPr marL="536575" lvl="4" indent="-357188" algn="l">
              <a:spcBef>
                <a:spcPts val="1000"/>
              </a:spcBef>
              <a:buClr>
                <a:schemeClr val="accent5">
                  <a:lumMod val="50000"/>
                </a:schemeClr>
              </a:buClr>
              <a:buSzPct val="85000"/>
              <a:buFont typeface="Arial" panose="020B0604020202020204" pitchFamily="34" charset="0"/>
              <a:buChar char="•"/>
            </a:pPr>
            <a:r>
              <a:rPr lang="x-none" sz="2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Razvoj regionalnog tržišta EE</a:t>
            </a:r>
          </a:p>
          <a:p>
            <a:pPr marL="536575" lvl="4" indent="-357188" algn="l">
              <a:spcBef>
                <a:spcPts val="1000"/>
              </a:spcBef>
              <a:buClr>
                <a:schemeClr val="accent5">
                  <a:lumMod val="50000"/>
                </a:schemeClr>
              </a:buClr>
              <a:buSzPct val="85000"/>
              <a:buFont typeface="Arial" panose="020B0604020202020204" pitchFamily="34" charset="0"/>
              <a:buChar char="•"/>
            </a:pPr>
            <a:r>
              <a:rPr lang="x-none" sz="2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Raspoloživost prekograničnih prenosnih kapaciteta</a:t>
            </a:r>
          </a:p>
        </p:txBody>
      </p:sp>
    </p:spTree>
    <p:extLst>
      <p:ext uri="{BB962C8B-B14F-4D97-AF65-F5344CB8AC3E}">
        <p14:creationId xmlns:p14="http://schemas.microsoft.com/office/powerpoint/2010/main" val="3620618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144000" cy="609600"/>
          </a:xfrm>
        </p:spPr>
        <p:txBody>
          <a:bodyPr>
            <a:noAutofit/>
          </a:bodyPr>
          <a:lstStyle/>
          <a:p>
            <a:pPr lvl="1" algn="ctr"/>
            <a:r>
              <a:rPr lang="x-none" sz="3400" b="1" dirty="0" smtClean="0">
                <a:solidFill>
                  <a:srgbClr val="CC00CC"/>
                </a:solidFill>
              </a:rPr>
              <a:t>Prestanak regulacije cene snabdevanja</a:t>
            </a:r>
            <a:r>
              <a:rPr lang="sr-Latn-RS" sz="3400" b="1" dirty="0" smtClean="0">
                <a:solidFill>
                  <a:srgbClr val="CC00CC"/>
                </a:solidFill>
              </a:rPr>
              <a:t> /2</a:t>
            </a:r>
            <a:endParaRPr lang="x-none" sz="3400" b="1" dirty="0" smtClean="0">
              <a:solidFill>
                <a:srgbClr val="CC00CC"/>
              </a:solidFill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 flipV="1">
            <a:off x="304800" y="724218"/>
            <a:ext cx="8458200" cy="45719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tx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tx2">
                  <a:lumMod val="40000"/>
                  <a:lumOff val="60000"/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txBody>
          <a:bodyPr wrap="none" anchor="ctr"/>
          <a:lstStyle/>
          <a:p>
            <a:pPr algn="ctr"/>
            <a:endParaRPr lang="sr-Latn-CS">
              <a:solidFill>
                <a:srgbClr val="0000FF"/>
              </a:solidFill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8706A-FCBB-4084-8CC1-2CB3294292C4}" type="slidenum">
              <a:rPr lang="en-US" sz="1600" smtClean="0">
                <a:solidFill>
                  <a:schemeClr val="tx1"/>
                </a:solidFill>
              </a:rPr>
              <a:pPr/>
              <a:t>29</a:t>
            </a:fld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type="subTitle" idx="1"/>
          </p:nvPr>
        </p:nvSpPr>
        <p:spPr>
          <a:xfrm>
            <a:off x="457200" y="990600"/>
            <a:ext cx="8534400" cy="5486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1371600" indent="-909638" algn="just"/>
            <a:endParaRPr lang="bs-Latn-BA" sz="1050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0837" lvl="3" algn="l">
              <a:spcBef>
                <a:spcPts val="1000"/>
              </a:spcBef>
              <a:buClr>
                <a:srgbClr val="0000E6"/>
              </a:buClr>
              <a:buSzPct val="85000"/>
            </a:pPr>
            <a:r>
              <a:rPr lang="sr-Latn-RS" sz="28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Izveštaj je objavljen maja</a:t>
            </a:r>
            <a:r>
              <a:rPr lang="x-none" sz="28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2017</a:t>
            </a:r>
            <a:r>
              <a:rPr lang="sr-Latn-RS" sz="28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350837" lvl="3" algn="l">
              <a:spcBef>
                <a:spcPts val="1000"/>
              </a:spcBef>
              <a:buClr>
                <a:srgbClr val="0000E6"/>
              </a:buClr>
              <a:buSzPct val="85000"/>
            </a:pPr>
            <a:r>
              <a:rPr lang="sr-Latn-RS" sz="28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www.aers.rs</a:t>
            </a:r>
            <a:endParaRPr lang="sr-Latn-RS" sz="2800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0837" lvl="3" algn="l">
              <a:spcBef>
                <a:spcPts val="1000"/>
              </a:spcBef>
              <a:buClr>
                <a:srgbClr val="0000E6"/>
              </a:buClr>
              <a:buSzPct val="85000"/>
            </a:pPr>
            <a:endParaRPr lang="sr-Latn-RS" sz="2800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0837" lvl="3" algn="l">
              <a:spcBef>
                <a:spcPts val="1000"/>
              </a:spcBef>
              <a:buClr>
                <a:srgbClr val="0000E6"/>
              </a:buClr>
              <a:buSzPct val="85000"/>
            </a:pPr>
            <a:r>
              <a:rPr lang="sr-Latn-RS" sz="28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Zaključak: </a:t>
            </a:r>
          </a:p>
          <a:p>
            <a:pPr marL="350837" lvl="3" algn="l">
              <a:spcBef>
                <a:spcPts val="1000"/>
              </a:spcBef>
              <a:buClr>
                <a:srgbClr val="0000E6"/>
              </a:buClr>
              <a:buSzPct val="85000"/>
            </a:pPr>
            <a:r>
              <a:rPr lang="sr-Latn-RS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Nisu se stekli uslovi za prestanak regulacije cena EE za garantovano snabdevanje </a:t>
            </a:r>
          </a:p>
        </p:txBody>
      </p:sp>
    </p:spTree>
    <p:extLst>
      <p:ext uri="{BB962C8B-B14F-4D97-AF65-F5344CB8AC3E}">
        <p14:creationId xmlns:p14="http://schemas.microsoft.com/office/powerpoint/2010/main" val="48446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52400"/>
            <a:ext cx="8610599" cy="609600"/>
          </a:xfrm>
        </p:spPr>
        <p:txBody>
          <a:bodyPr>
            <a:noAutofit/>
          </a:bodyPr>
          <a:lstStyle/>
          <a:p>
            <a:pPr lvl="1" algn="ctr"/>
            <a:r>
              <a:rPr lang="sr-Latn-RS" sz="3600" b="1" dirty="0" smtClean="0">
                <a:solidFill>
                  <a:srgbClr val="CC00CC"/>
                </a:solidFill>
              </a:rPr>
              <a:t>Cilj r</a:t>
            </a:r>
            <a:r>
              <a:rPr lang="x-none" sz="3600" b="1" dirty="0" smtClean="0">
                <a:solidFill>
                  <a:srgbClr val="CC00CC"/>
                </a:solidFill>
              </a:rPr>
              <a:t>azvoj</a:t>
            </a:r>
            <a:r>
              <a:rPr lang="sr-Latn-RS" sz="3600" b="1" dirty="0" smtClean="0">
                <a:solidFill>
                  <a:srgbClr val="CC00CC"/>
                </a:solidFill>
              </a:rPr>
              <a:t>a</a:t>
            </a:r>
            <a:r>
              <a:rPr lang="x-none" sz="3600" b="1" dirty="0" smtClean="0">
                <a:solidFill>
                  <a:srgbClr val="CC00CC"/>
                </a:solidFill>
              </a:rPr>
              <a:t> </a:t>
            </a:r>
            <a:r>
              <a:rPr lang="sr-Latn-RS" sz="3600" b="1" dirty="0" smtClean="0">
                <a:solidFill>
                  <a:srgbClr val="CC00CC"/>
                </a:solidFill>
              </a:rPr>
              <a:t>elektro-energetike</a:t>
            </a:r>
            <a:endParaRPr lang="x-none" sz="3600" b="1" dirty="0" smtClean="0">
              <a:solidFill>
                <a:srgbClr val="CC00CC"/>
              </a:solidFill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95300" y="742048"/>
            <a:ext cx="8153400" cy="762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tx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tx2">
                  <a:lumMod val="40000"/>
                  <a:lumOff val="60000"/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txBody>
          <a:bodyPr wrap="none" anchor="ctr"/>
          <a:lstStyle/>
          <a:p>
            <a:pPr algn="ctr"/>
            <a:endParaRPr lang="sr-Latn-CS">
              <a:solidFill>
                <a:srgbClr val="0000FF"/>
              </a:solidFill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8706A-FCBB-4084-8CC1-2CB3294292C4}" type="slidenum">
              <a:rPr lang="en-US" sz="1600" smtClean="0">
                <a:solidFill>
                  <a:schemeClr val="tx1"/>
                </a:solidFill>
              </a:rPr>
              <a:pPr/>
              <a:t>3</a:t>
            </a:fld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type="subTitle" idx="1"/>
          </p:nvPr>
        </p:nvSpPr>
        <p:spPr>
          <a:xfrm>
            <a:off x="152400" y="1142999"/>
            <a:ext cx="8991600" cy="5715001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1371600" indent="-909638" algn="just"/>
            <a:endParaRPr lang="bs-Latn-BA" sz="1050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1825" lvl="2" indent="-449263" algn="just">
              <a:spcBef>
                <a:spcPts val="1000"/>
              </a:spcBef>
              <a:buClr>
                <a:srgbClr val="0000E6"/>
              </a:buClr>
              <a:buSzPct val="85000"/>
              <a:buFont typeface="Wingdings" panose="05000000000000000000" pitchFamily="2" charset="2"/>
              <a:buChar char="Ø"/>
            </a:pPr>
            <a:r>
              <a:rPr lang="sr-Latn-RS" sz="3800" b="1" dirty="0" smtClean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Dugoročna</a:t>
            </a:r>
            <a:r>
              <a:rPr lang="x-none" sz="3800" b="1" dirty="0" smtClean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sigurnost snabdevanja</a:t>
            </a:r>
            <a:r>
              <a:rPr lang="sr-Latn-RS" sz="3800" b="1" dirty="0" smtClean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11213" lvl="5" algn="l">
              <a:spcBef>
                <a:spcPts val="1000"/>
              </a:spcBef>
              <a:buClr>
                <a:schemeClr val="accent5">
                  <a:lumMod val="50000"/>
                </a:schemeClr>
              </a:buClr>
              <a:buSzPct val="85000"/>
            </a:pPr>
            <a:r>
              <a:rPr lang="sr-Latn-RS" sz="3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 propisani k</a:t>
            </a:r>
            <a:r>
              <a:rPr lang="x-none" sz="3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valitet snabdevanja i isporuke</a:t>
            </a:r>
            <a:endParaRPr lang="sr-Latn-RS" sz="32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0975" lvl="2" indent="450850" algn="just">
              <a:spcBef>
                <a:spcPts val="1000"/>
              </a:spcBef>
              <a:buClr>
                <a:srgbClr val="0000E6"/>
              </a:buClr>
              <a:buSzPct val="85000"/>
            </a:pPr>
            <a:endParaRPr lang="x-none" sz="160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1825" lvl="2" indent="-449263" algn="l">
              <a:spcBef>
                <a:spcPts val="1000"/>
              </a:spcBef>
              <a:buClr>
                <a:srgbClr val="0000E6"/>
              </a:buClr>
              <a:buSzPct val="85000"/>
              <a:buFont typeface="Wingdings" panose="05000000000000000000" pitchFamily="2" charset="2"/>
              <a:buChar char="Ø"/>
            </a:pPr>
            <a:r>
              <a:rPr lang="x-none" sz="3800" b="1" dirty="0" smtClean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Održiv razvoj</a:t>
            </a:r>
            <a:r>
              <a:rPr lang="sr-Latn-RS" sz="3800" b="1" dirty="0" smtClean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elektroenergetskog sektora</a:t>
            </a:r>
          </a:p>
          <a:p>
            <a:pPr marL="180975" lvl="2" indent="630238" algn="just">
              <a:spcBef>
                <a:spcPts val="1000"/>
              </a:spcBef>
              <a:buClr>
                <a:srgbClr val="0000E6"/>
              </a:buClr>
              <a:buSzPct val="85000"/>
            </a:pPr>
            <a:r>
              <a:rPr lang="sr-Latn-RS" sz="3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 </a:t>
            </a:r>
            <a:r>
              <a:rPr lang="sr-Latn-RS" sz="32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zaštitu životne sredine</a:t>
            </a:r>
          </a:p>
        </p:txBody>
      </p:sp>
    </p:spTree>
    <p:extLst>
      <p:ext uri="{BB962C8B-B14F-4D97-AF65-F5344CB8AC3E}">
        <p14:creationId xmlns:p14="http://schemas.microsoft.com/office/powerpoint/2010/main" val="409013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144000" cy="609600"/>
          </a:xfrm>
        </p:spPr>
        <p:txBody>
          <a:bodyPr>
            <a:noAutofit/>
          </a:bodyPr>
          <a:lstStyle/>
          <a:p>
            <a:pPr lvl="1" algn="ctr"/>
            <a:r>
              <a:rPr lang="sr-Latn-RS" sz="3400" b="1" dirty="0" smtClean="0">
                <a:solidFill>
                  <a:srgbClr val="CC00CC"/>
                </a:solidFill>
              </a:rPr>
              <a:t>Zaštita energetski ugroženih kupaca</a:t>
            </a:r>
            <a:endParaRPr lang="x-none" sz="3400" b="1" dirty="0" smtClean="0">
              <a:solidFill>
                <a:srgbClr val="CC00CC"/>
              </a:solidFill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 flipV="1">
            <a:off x="304800" y="724218"/>
            <a:ext cx="8458200" cy="45719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tx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tx2">
                  <a:lumMod val="40000"/>
                  <a:lumOff val="60000"/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txBody>
          <a:bodyPr wrap="none" anchor="ctr"/>
          <a:lstStyle/>
          <a:p>
            <a:pPr algn="ctr"/>
            <a:endParaRPr lang="sr-Latn-CS">
              <a:solidFill>
                <a:srgbClr val="0000FF"/>
              </a:solidFill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8706A-FCBB-4084-8CC1-2CB3294292C4}" type="slidenum">
              <a:rPr lang="en-US" sz="1600" smtClean="0">
                <a:solidFill>
                  <a:schemeClr val="tx1"/>
                </a:solidFill>
              </a:rPr>
              <a:pPr/>
              <a:t>30</a:t>
            </a:fld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type="subTitle" idx="1"/>
          </p:nvPr>
        </p:nvSpPr>
        <p:spPr>
          <a:xfrm>
            <a:off x="0" y="1052512"/>
            <a:ext cx="9144000" cy="54864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1371600" indent="-909638" algn="just"/>
            <a:endParaRPr lang="bs-Latn-BA" sz="1050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8037" lvl="3" indent="-457200" algn="l">
              <a:spcBef>
                <a:spcPts val="600"/>
              </a:spcBef>
              <a:buClr>
                <a:srgbClr val="0000E6"/>
              </a:buClr>
              <a:buSzPct val="85000"/>
              <a:buFont typeface="Arial" panose="020B0604020202020204" pitchFamily="34" charset="0"/>
              <a:buChar char="•"/>
            </a:pPr>
            <a:r>
              <a:rPr lang="sr-Latn-RS" sz="26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Nadležnost više ministarstava (Uredba)</a:t>
            </a:r>
          </a:p>
          <a:p>
            <a:pPr marL="808037" lvl="3" indent="-457200" algn="l">
              <a:spcBef>
                <a:spcPts val="600"/>
              </a:spcBef>
              <a:buClr>
                <a:srgbClr val="0000E6"/>
              </a:buClr>
              <a:buSzPct val="85000"/>
              <a:buFont typeface="Arial" panose="020B0604020202020204" pitchFamily="34" charset="0"/>
              <a:buChar char="•"/>
            </a:pPr>
            <a:r>
              <a:rPr lang="sr-Latn-RS" sz="26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Finansijska sredstva se obezbedjuju iz budžeta</a:t>
            </a:r>
          </a:p>
          <a:p>
            <a:pPr marL="808037" lvl="3" indent="-457200" algn="l">
              <a:spcBef>
                <a:spcPts val="600"/>
              </a:spcBef>
              <a:buClr>
                <a:srgbClr val="0000E6"/>
              </a:buClr>
              <a:buSzPct val="85000"/>
              <a:buFont typeface="Arial" panose="020B0604020202020204" pitchFamily="34" charset="0"/>
              <a:buChar char="•"/>
            </a:pPr>
            <a:r>
              <a:rPr lang="sr-Latn-RS" sz="26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Kriterijumi za sticanje prava na umanjenje računa:</a:t>
            </a:r>
          </a:p>
          <a:p>
            <a:pPr marL="1265237" lvl="4" indent="-457200" algn="l">
              <a:spcBef>
                <a:spcPts val="600"/>
              </a:spcBef>
              <a:buClr>
                <a:srgbClr val="0000E6"/>
              </a:buClr>
              <a:buSzPct val="85000"/>
              <a:buFont typeface="Symbol" panose="05050102010706020507" pitchFamily="18" charset="2"/>
              <a:buChar char="-"/>
            </a:pPr>
            <a:r>
              <a:rPr lang="sr-Latn-RS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Ukupan mesečni prihod domaćinstava</a:t>
            </a:r>
          </a:p>
          <a:p>
            <a:pPr marL="1265237" lvl="4" indent="-457200" algn="l">
              <a:spcBef>
                <a:spcPts val="600"/>
              </a:spcBef>
              <a:buClr>
                <a:srgbClr val="0000E6"/>
              </a:buClr>
              <a:buSzPct val="85000"/>
              <a:buFont typeface="Symbol" panose="05050102010706020507" pitchFamily="18" charset="2"/>
              <a:buChar char="-"/>
            </a:pPr>
            <a:r>
              <a:rPr lang="sr-Latn-RS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Broj članova domaćinstava</a:t>
            </a:r>
          </a:p>
          <a:p>
            <a:pPr marL="1265237" lvl="4" indent="-457200" algn="l">
              <a:spcBef>
                <a:spcPts val="600"/>
              </a:spcBef>
              <a:buClr>
                <a:srgbClr val="0000E6"/>
              </a:buClr>
              <a:buSzPct val="85000"/>
              <a:buFont typeface="Symbol" panose="05050102010706020507" pitchFamily="18" charset="2"/>
              <a:buChar char="-"/>
            </a:pPr>
            <a:r>
              <a:rPr lang="sr-Latn-RS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Imovno stanje</a:t>
            </a:r>
          </a:p>
          <a:p>
            <a:pPr marL="808037" lvl="3" indent="-457200" algn="l">
              <a:spcBef>
                <a:spcPts val="600"/>
              </a:spcBef>
              <a:buClr>
                <a:srgbClr val="0000E6"/>
              </a:buClr>
              <a:buSzPct val="85000"/>
              <a:buFont typeface="Arial" panose="020B0604020202020204" pitchFamily="34" charset="0"/>
              <a:buChar char="•"/>
            </a:pPr>
            <a:r>
              <a:rPr lang="sr-Latn-RS" sz="26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Rezultat za 2016:</a:t>
            </a:r>
          </a:p>
          <a:p>
            <a:pPr marL="1265237" lvl="4" indent="-457200" algn="l">
              <a:spcBef>
                <a:spcPts val="600"/>
              </a:spcBef>
              <a:buClr>
                <a:srgbClr val="0000E6"/>
              </a:buClr>
              <a:buSzPct val="85000"/>
              <a:buFont typeface="Symbol" panose="05050102010706020507" pitchFamily="18" charset="2"/>
              <a:buChar char="-"/>
            </a:pPr>
            <a:r>
              <a:rPr lang="sr-Latn-R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4,5 hiljade u januaru do 68 hiljada </a:t>
            </a:r>
            <a:r>
              <a:rPr lang="sr-Latn-RS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domaćinstava u </a:t>
            </a:r>
            <a:r>
              <a:rPr lang="sr-Latn-R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decembru je koristilo </a:t>
            </a:r>
            <a:r>
              <a:rPr lang="sr-Latn-RS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popust, a istraživanja pokazuju da </a:t>
            </a:r>
            <a:r>
              <a:rPr lang="sr-Latn-R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 energetski ugroženo oko 300-400  hiljada </a:t>
            </a:r>
            <a:r>
              <a:rPr lang="sr-Latn-RS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domaćinstava</a:t>
            </a:r>
            <a:endParaRPr lang="sr-Latn-RS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65237" lvl="4" indent="-457200" algn="l">
              <a:spcBef>
                <a:spcPts val="600"/>
              </a:spcBef>
              <a:buClr>
                <a:srgbClr val="0000E6"/>
              </a:buClr>
              <a:buSzPct val="85000"/>
              <a:buFont typeface="Symbol" panose="05050102010706020507" pitchFamily="18" charset="2"/>
              <a:buChar char="-"/>
            </a:pPr>
            <a:r>
              <a:rPr lang="sr-Latn-RS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763 </a:t>
            </a:r>
            <a:r>
              <a:rPr lang="sr-Latn-R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miliona dinara je plaćeno iz </a:t>
            </a:r>
            <a:r>
              <a:rPr lang="sr-Latn-RS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budžeta, manje od izdvojenih sredstava</a:t>
            </a:r>
          </a:p>
        </p:txBody>
      </p:sp>
    </p:spTree>
    <p:extLst>
      <p:ext uri="{BB962C8B-B14F-4D97-AF65-F5344CB8AC3E}">
        <p14:creationId xmlns:p14="http://schemas.microsoft.com/office/powerpoint/2010/main" val="1505883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126"/>
            <a:ext cx="9144000" cy="1036674"/>
          </a:xfrm>
        </p:spPr>
        <p:txBody>
          <a:bodyPr>
            <a:noAutofit/>
          </a:bodyPr>
          <a:lstStyle/>
          <a:p>
            <a:pPr lvl="1" algn="ctr"/>
            <a:r>
              <a:rPr lang="sr-Latn-RS" sz="3600" b="1" dirty="0" smtClean="0">
                <a:solidFill>
                  <a:srgbClr val="CC00CC"/>
                </a:solidFill>
              </a:rPr>
              <a:t>Unapredjenje regulisanog tržišta  /2</a:t>
            </a:r>
            <a:endParaRPr lang="x-none" sz="3600" b="1" dirty="0" smtClean="0">
              <a:solidFill>
                <a:srgbClr val="CC00CC"/>
              </a:solidFill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81000" y="919766"/>
            <a:ext cx="8153400" cy="762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tx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tx2">
                  <a:lumMod val="40000"/>
                  <a:lumOff val="60000"/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txBody>
          <a:bodyPr wrap="none" anchor="ctr"/>
          <a:lstStyle/>
          <a:p>
            <a:pPr algn="ctr"/>
            <a:endParaRPr lang="sr-Latn-CS">
              <a:solidFill>
                <a:srgbClr val="0000FF"/>
              </a:solidFill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8706A-FCBB-4084-8CC1-2CB3294292C4}" type="slidenum">
              <a:rPr lang="en-US" sz="1600" smtClean="0">
                <a:solidFill>
                  <a:schemeClr val="tx1"/>
                </a:solidFill>
              </a:rPr>
              <a:pPr/>
              <a:t>31</a:t>
            </a:fld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57150" y="1524000"/>
            <a:ext cx="920115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6587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sr-Latn-RS" sz="2800" b="1" dirty="0">
                <a:solidFill>
                  <a:srgbClr val="0000E6"/>
                </a:solidFill>
              </a:rPr>
              <a:t>Rad sa </a:t>
            </a:r>
            <a:r>
              <a:rPr lang="sr-Latn-RS" sz="2800" b="1" dirty="0" smtClean="0">
                <a:solidFill>
                  <a:srgbClr val="0000E6"/>
                </a:solidFill>
              </a:rPr>
              <a:t>domaćinstvima i malim kupcima</a:t>
            </a:r>
            <a:endParaRPr lang="sr-Latn-RS" sz="2800" b="1" dirty="0">
              <a:solidFill>
                <a:srgbClr val="0000E6"/>
              </a:solidFill>
            </a:endParaRPr>
          </a:p>
          <a:p>
            <a:pPr marL="1273175" lvl="3" indent="-457200" fontAlgn="t">
              <a:spcBef>
                <a:spcPts val="600"/>
              </a:spcBef>
              <a:buFont typeface="Calibri" panose="020F0502020204030204" pitchFamily="34" charset="0"/>
              <a:buChar char="–"/>
            </a:pPr>
            <a:r>
              <a:rPr lang="sr-Latn-RS" sz="2800" dirty="0" smtClean="0">
                <a:solidFill>
                  <a:schemeClr val="tx2">
                    <a:lumMod val="75000"/>
                  </a:schemeClr>
                </a:solidFill>
              </a:rPr>
              <a:t>Intenzivnije informisanje kupaca o mogućnostima nabavke EE na slobodnom tržištu</a:t>
            </a:r>
            <a:endParaRPr lang="en-US" sz="28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1273175" lvl="3" indent="-457200" fontAlgn="t">
              <a:spcBef>
                <a:spcPts val="600"/>
              </a:spcBef>
              <a:buFont typeface="Calibri" panose="020F0502020204030204" pitchFamily="34" charset="0"/>
              <a:buChar char="–"/>
            </a:pP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Nau</a:t>
            </a:r>
            <a:r>
              <a:rPr lang="sr-Latn-RS" sz="2800" dirty="0" smtClean="0">
                <a:solidFill>
                  <a:schemeClr val="tx2">
                    <a:lumMod val="75000"/>
                  </a:schemeClr>
                </a:solidFill>
              </a:rPr>
              <a:t>čiti ih kako da predstave svoju potrošnju</a:t>
            </a:r>
          </a:p>
          <a:p>
            <a:pPr marL="715963" lvl="2" indent="-357188" fontAlgn="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sr-Latn-RS" sz="2800" b="1" dirty="0" smtClean="0">
                <a:solidFill>
                  <a:srgbClr val="0000E6"/>
                </a:solidFill>
              </a:rPr>
              <a:t>Veća transparentnost podataka o potrošnji </a:t>
            </a:r>
            <a:r>
              <a:rPr lang="sr-Latn-RS" sz="2800" b="1" dirty="0">
                <a:solidFill>
                  <a:srgbClr val="0000E6"/>
                </a:solidFill>
              </a:rPr>
              <a:t>domaćinstava i malih </a:t>
            </a:r>
            <a:r>
              <a:rPr lang="sr-Latn-RS" sz="2800" b="1" dirty="0" smtClean="0">
                <a:solidFill>
                  <a:srgbClr val="0000E6"/>
                </a:solidFill>
              </a:rPr>
              <a:t>kupaca – dostupnost svim snabdevačima</a:t>
            </a:r>
            <a:endParaRPr lang="en-US" sz="2800" b="1" dirty="0">
              <a:solidFill>
                <a:srgbClr val="0000E6"/>
              </a:solidFill>
            </a:endParaRPr>
          </a:p>
          <a:p>
            <a:pPr marL="715963" lvl="2" indent="-357188" fontAlgn="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sr-Latn-RS" sz="2800" b="1" dirty="0" smtClean="0">
                <a:solidFill>
                  <a:srgbClr val="0000E6"/>
                </a:solidFill>
              </a:rPr>
              <a:t>Objavljivanje programa za poredjenje cena različitih snabdevača – internet stranica Agencije</a:t>
            </a:r>
            <a:endParaRPr lang="en-US" sz="2800" b="1" dirty="0">
              <a:solidFill>
                <a:srgbClr val="0000E6"/>
              </a:solidFill>
            </a:endParaRPr>
          </a:p>
          <a:p>
            <a:pPr marL="536575" indent="-357188">
              <a:buFont typeface="Arial" panose="020B0604020202020204" pitchFamily="34" charset="0"/>
              <a:buChar char="•"/>
            </a:pPr>
            <a:endParaRPr lang="en-US" sz="3600" dirty="0">
              <a:solidFill>
                <a:srgbClr val="0000E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522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68520" y="2204864"/>
            <a:ext cx="35301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x-none" sz="3200" i="1" dirty="0" smtClean="0">
                <a:solidFill>
                  <a:srgbClr val="0000E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Hvala na pažnji</a:t>
            </a:r>
            <a:r>
              <a:rPr lang="en-US" sz="3200" i="1" dirty="0" smtClean="0">
                <a:solidFill>
                  <a:srgbClr val="0000E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</a:t>
            </a:r>
            <a:endParaRPr lang="sr-Latn-CS" sz="3200" i="1" dirty="0">
              <a:solidFill>
                <a:srgbClr val="0000E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3975599" y="4941168"/>
            <a:ext cx="4635693" cy="1532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1pPr>
            <a:lvl2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2pPr>
            <a:lvl3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3pPr>
            <a:lvl4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4pPr>
            <a:lvl5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0" hangingPunct="0"/>
            <a:r>
              <a:rPr lang="x-none" i="1" dirty="0" smtClean="0">
                <a:solidFill>
                  <a:srgbClr val="CC0099"/>
                </a:solidFill>
              </a:rPr>
              <a:t>Ljiljana Hadzibabic</a:t>
            </a:r>
          </a:p>
          <a:p>
            <a:pPr algn="ctr" eaLnBrk="0" hangingPunct="0"/>
            <a:r>
              <a:rPr lang="en-US" i="1" dirty="0" smtClean="0">
                <a:solidFill>
                  <a:srgbClr val="CC0099"/>
                </a:solidFill>
              </a:rPr>
              <a:t>Council Member</a:t>
            </a:r>
            <a:endParaRPr lang="x-none" i="1" dirty="0" smtClean="0">
              <a:solidFill>
                <a:srgbClr val="CC0099"/>
              </a:solidFill>
            </a:endParaRPr>
          </a:p>
          <a:p>
            <a:pPr algn="ctr" eaLnBrk="0" hangingPunct="0"/>
            <a:r>
              <a:rPr lang="x-none" dirty="0" smtClean="0">
                <a:solidFill>
                  <a:srgbClr val="CC0099"/>
                </a:solidFill>
              </a:rPr>
              <a:t>Energy Agency of the Republic of Serbia</a:t>
            </a:r>
            <a:endParaRPr lang="en-US" dirty="0" smtClean="0">
              <a:solidFill>
                <a:srgbClr val="CC0099"/>
              </a:solidFill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n-US" dirty="0" smtClean="0">
                <a:solidFill>
                  <a:srgbClr val="000066"/>
                </a:solidFill>
              </a:rPr>
              <a:t/>
            </a:r>
            <a:br>
              <a:rPr lang="en-US" dirty="0" smtClean="0">
                <a:solidFill>
                  <a:srgbClr val="000066"/>
                </a:solidFill>
              </a:rPr>
            </a:br>
            <a:r>
              <a:rPr lang="en-US" dirty="0" smtClean="0">
                <a:solidFill>
                  <a:srgbClr val="000066"/>
                </a:solidFill>
                <a:hlinkClick r:id="rId3"/>
              </a:rPr>
              <a:t>www.aers.</a:t>
            </a:r>
            <a:r>
              <a:rPr lang="x-none" dirty="0" smtClean="0">
                <a:solidFill>
                  <a:srgbClr val="000066"/>
                </a:solidFill>
                <a:hlinkClick r:id="rId3"/>
              </a:rPr>
              <a:t>rs</a:t>
            </a:r>
            <a:r>
              <a:rPr lang="en-US" dirty="0" smtClean="0">
                <a:solidFill>
                  <a:srgbClr val="000066"/>
                </a:solidFill>
                <a:hlinkClick r:id="rId3"/>
              </a:rPr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369160" y="1143000"/>
            <a:ext cx="8568952" cy="86866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16000">
                <a:schemeClr val="accent1">
                  <a:tint val="44500"/>
                  <a:satMod val="160000"/>
                  <a:lumMod val="54000"/>
                  <a:lumOff val="46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C:\Users\ljiljana.hadzibabic\Documents\Agencija  Savet\01 AGENCIJA\013 Site Agencije\FOTOGRAFIJE\ljh sre avg 1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77999"/>
            <a:ext cx="2627784" cy="3380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S_memo-te_q30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7844" y="152401"/>
            <a:ext cx="1402756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1109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52400"/>
            <a:ext cx="8610599" cy="914400"/>
          </a:xfrm>
        </p:spPr>
        <p:txBody>
          <a:bodyPr>
            <a:noAutofit/>
          </a:bodyPr>
          <a:lstStyle/>
          <a:p>
            <a:pPr lvl="1" algn="ctr"/>
            <a:r>
              <a:rPr lang="sr-Latn-RS" sz="3600" b="1" dirty="0" smtClean="0">
                <a:solidFill>
                  <a:srgbClr val="CC00CC"/>
                </a:solidFill>
              </a:rPr>
              <a:t>Doprinos održivom r</a:t>
            </a:r>
            <a:r>
              <a:rPr lang="x-none" sz="3600" b="1" dirty="0" smtClean="0">
                <a:solidFill>
                  <a:srgbClr val="CC00CC"/>
                </a:solidFill>
              </a:rPr>
              <a:t>azvoj</a:t>
            </a:r>
            <a:r>
              <a:rPr lang="sr-Latn-RS" sz="3600" b="1" dirty="0" smtClean="0">
                <a:solidFill>
                  <a:srgbClr val="CC00CC"/>
                </a:solidFill>
              </a:rPr>
              <a:t>u </a:t>
            </a:r>
            <a:endParaRPr lang="x-none" sz="3600" b="1" dirty="0" smtClean="0">
              <a:solidFill>
                <a:srgbClr val="CC00CC"/>
              </a:solidFill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74715" y="1219200"/>
            <a:ext cx="8153400" cy="762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tx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tx2">
                  <a:lumMod val="40000"/>
                  <a:lumOff val="60000"/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txBody>
          <a:bodyPr wrap="none" anchor="ctr"/>
          <a:lstStyle/>
          <a:p>
            <a:pPr algn="ctr"/>
            <a:endParaRPr lang="sr-Latn-CS">
              <a:solidFill>
                <a:srgbClr val="0000FF"/>
              </a:solidFill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8706A-FCBB-4084-8CC1-2CB3294292C4}" type="slidenum">
              <a:rPr lang="en-US" sz="1600" smtClean="0">
                <a:solidFill>
                  <a:schemeClr val="tx1"/>
                </a:solidFill>
              </a:rPr>
              <a:pPr/>
              <a:t>4</a:t>
            </a:fld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type="subTitle" idx="1"/>
          </p:nvPr>
        </p:nvSpPr>
        <p:spPr>
          <a:xfrm>
            <a:off x="-152400" y="1295400"/>
            <a:ext cx="9220200" cy="5562600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marL="1371600" indent="-909638" algn="just"/>
            <a:endParaRPr lang="bs-Latn-BA" sz="1050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1825" lvl="2" indent="-449263" algn="just">
              <a:spcBef>
                <a:spcPts val="1000"/>
              </a:spcBef>
              <a:buClr>
                <a:srgbClr val="0000E6"/>
              </a:buClr>
              <a:buSzPct val="85000"/>
              <a:buFont typeface="Wingdings" panose="05000000000000000000" pitchFamily="2" charset="2"/>
              <a:buChar char="Ø"/>
            </a:pPr>
            <a:endParaRPr lang="x-none" sz="1400" b="1" dirty="0" smtClean="0">
              <a:solidFill>
                <a:srgbClr val="0000FF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2913" lvl="4" indent="271463" algn="l">
              <a:spcBef>
                <a:spcPts val="1200"/>
              </a:spcBef>
              <a:buClr>
                <a:srgbClr val="0000E6"/>
              </a:buClr>
              <a:buSzPct val="85000"/>
            </a:pPr>
            <a:r>
              <a:rPr lang="x-none" sz="41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Zaštita životne sredine</a:t>
            </a:r>
            <a:endParaRPr lang="sr-Latn-RS" sz="4100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95350" lvl="5" indent="271463" algn="l">
              <a:spcBef>
                <a:spcPts val="1000"/>
              </a:spcBef>
              <a:buClr>
                <a:schemeClr val="accent5">
                  <a:lumMod val="50000"/>
                </a:schemeClr>
              </a:buClr>
              <a:buSzPct val="85000"/>
              <a:buFont typeface="Symbol" panose="05050102010706020507" pitchFamily="18" charset="2"/>
              <a:buChar char="-"/>
            </a:pPr>
            <a:r>
              <a:rPr lang="sr-Latn-RS" sz="3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Smanjenje uticaja energetskih objekata</a:t>
            </a:r>
          </a:p>
          <a:p>
            <a:pPr marL="895350" lvl="5" indent="271463" algn="l">
              <a:spcBef>
                <a:spcPts val="1000"/>
              </a:spcBef>
              <a:buClr>
                <a:schemeClr val="accent5">
                  <a:lumMod val="50000"/>
                </a:schemeClr>
              </a:buClr>
              <a:buSzPct val="85000"/>
              <a:buFont typeface="Symbol" panose="05050102010706020507" pitchFamily="18" charset="2"/>
              <a:buChar char="-"/>
            </a:pPr>
            <a:r>
              <a:rPr lang="sr-Latn-RS" sz="3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Veća proizvodnja električne i </a:t>
            </a:r>
            <a:r>
              <a:rPr lang="sr-Latn-RS" sz="3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toplotne energije  </a:t>
            </a:r>
            <a:r>
              <a:rPr lang="sr-Latn-RS" sz="3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 OIE</a:t>
            </a:r>
            <a:endParaRPr lang="sr-Latn-RS" sz="36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2913" lvl="4" indent="271463" algn="l">
              <a:spcBef>
                <a:spcPts val="1000"/>
              </a:spcBef>
              <a:buClr>
                <a:srgbClr val="0000E6"/>
              </a:buClr>
              <a:buSzPct val="85000"/>
            </a:pPr>
            <a:r>
              <a:rPr lang="en-US" sz="41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Efikasnije</a:t>
            </a:r>
            <a:r>
              <a:rPr lang="en-US" sz="41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1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kori</a:t>
            </a:r>
            <a:r>
              <a:rPr lang="sr-Latn-RS" sz="41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šć</a:t>
            </a:r>
            <a:r>
              <a:rPr lang="en-US" sz="41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enje</a:t>
            </a:r>
            <a:r>
              <a:rPr lang="en-US" sz="41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41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prirodnih resursa</a:t>
            </a:r>
            <a:endParaRPr lang="en-US" sz="410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95350" lvl="5" indent="271463" algn="l">
              <a:spcBef>
                <a:spcPts val="1000"/>
              </a:spcBef>
              <a:buClr>
                <a:schemeClr val="accent5">
                  <a:lumMod val="50000"/>
                </a:schemeClr>
              </a:buClr>
              <a:buSzPct val="85000"/>
              <a:buFont typeface="Symbol" panose="05050102010706020507" pitchFamily="18" charset="2"/>
              <a:buChar char="-"/>
            </a:pPr>
            <a:r>
              <a:rPr lang="sr-Latn-RS" sz="3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x-none" sz="3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fikasn</a:t>
            </a:r>
            <a:r>
              <a:rPr lang="sr-Latn-RS" sz="3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ije elektrane, mreže i trošila</a:t>
            </a:r>
          </a:p>
          <a:p>
            <a:pPr marL="895350" lvl="5" indent="271463" algn="l">
              <a:spcBef>
                <a:spcPts val="1000"/>
              </a:spcBef>
              <a:buClr>
                <a:schemeClr val="accent5">
                  <a:lumMod val="50000"/>
                </a:schemeClr>
              </a:buClr>
              <a:buSzPct val="85000"/>
              <a:buFont typeface="Symbol" panose="05050102010706020507" pitchFamily="18" charset="2"/>
              <a:buChar char="-"/>
            </a:pPr>
            <a:r>
              <a:rPr lang="sr-Latn-RS" sz="3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Promena navika potrošača</a:t>
            </a:r>
            <a:endParaRPr lang="en-US" sz="36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5963" lvl="4" algn="l">
              <a:spcBef>
                <a:spcPts val="1000"/>
              </a:spcBef>
              <a:buClr>
                <a:srgbClr val="0000E6"/>
              </a:buClr>
              <a:buSzPct val="85000"/>
            </a:pPr>
            <a:r>
              <a:rPr lang="sr-Latn-RS" sz="41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Podsticajni uslovi za investiranje </a:t>
            </a:r>
          </a:p>
          <a:p>
            <a:pPr marL="1168400" lvl="5" indent="-273050" algn="l">
              <a:spcBef>
                <a:spcPts val="1000"/>
              </a:spcBef>
              <a:buClr>
                <a:schemeClr val="accent5">
                  <a:lumMod val="50000"/>
                </a:schemeClr>
              </a:buClr>
              <a:buSzPct val="85000"/>
              <a:buFont typeface="Symbol" panose="05050102010706020507" pitchFamily="18" charset="2"/>
              <a:buChar char="-"/>
            </a:pPr>
            <a:r>
              <a:rPr lang="sr-Latn-RS" sz="3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Izvestan povraćaj uloženih sredstava u razumnom roku</a:t>
            </a:r>
          </a:p>
          <a:p>
            <a:pPr marL="1168400" lvl="5" indent="-273050" algn="l">
              <a:spcBef>
                <a:spcPts val="1000"/>
              </a:spcBef>
              <a:buClr>
                <a:schemeClr val="accent5">
                  <a:lumMod val="50000"/>
                </a:schemeClr>
              </a:buClr>
              <a:buSzPct val="85000"/>
              <a:buFont typeface="Symbol" panose="05050102010706020507" pitchFamily="18" charset="2"/>
              <a:buChar char="-"/>
            </a:pPr>
            <a:r>
              <a:rPr lang="sr-Latn-RS" sz="3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x-none" sz="3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tabil</a:t>
            </a:r>
            <a:r>
              <a:rPr lang="sr-Latn-RS" sz="3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x-none" sz="3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sr-Latn-RS" sz="3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regulatorni okvir </a:t>
            </a:r>
          </a:p>
          <a:p>
            <a:pPr marL="442913" lvl="4" indent="271463" algn="l">
              <a:spcBef>
                <a:spcPts val="1000"/>
              </a:spcBef>
              <a:buClr>
                <a:srgbClr val="0000E6"/>
              </a:buClr>
              <a:buSzPct val="85000"/>
            </a:pPr>
            <a:r>
              <a:rPr lang="sr-Latn-RS" sz="41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Razvoj i povezivanje tržišta EE</a:t>
            </a:r>
          </a:p>
        </p:txBody>
      </p:sp>
    </p:spTree>
    <p:extLst>
      <p:ext uri="{BB962C8B-B14F-4D97-AF65-F5344CB8AC3E}">
        <p14:creationId xmlns:p14="http://schemas.microsoft.com/office/powerpoint/2010/main" val="318685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0884" y="246275"/>
            <a:ext cx="8444345" cy="609600"/>
          </a:xfrm>
        </p:spPr>
        <p:txBody>
          <a:bodyPr>
            <a:noAutofit/>
          </a:bodyPr>
          <a:lstStyle/>
          <a:p>
            <a:pPr lvl="1" algn="ctr"/>
            <a:r>
              <a:rPr lang="sr-Latn-RS" sz="3600" b="1" dirty="0" smtClean="0">
                <a:solidFill>
                  <a:srgbClr val="CC00CC"/>
                </a:solidFill>
              </a:rPr>
              <a:t>R</a:t>
            </a:r>
            <a:r>
              <a:rPr lang="x-none" sz="3600" b="1" dirty="0" smtClean="0">
                <a:solidFill>
                  <a:srgbClr val="CC00CC"/>
                </a:solidFill>
              </a:rPr>
              <a:t>azvoj tržišta</a:t>
            </a:r>
            <a:r>
              <a:rPr lang="en-US" sz="3600" b="1" dirty="0" smtClean="0">
                <a:solidFill>
                  <a:srgbClr val="CC00CC"/>
                </a:solidFill>
              </a:rPr>
              <a:t> </a:t>
            </a:r>
            <a:r>
              <a:rPr lang="en-US" sz="3600" b="1" dirty="0">
                <a:solidFill>
                  <a:srgbClr val="CC00CC"/>
                </a:solidFill>
              </a:rPr>
              <a:t>EE</a:t>
            </a:r>
            <a:endParaRPr lang="x-none" sz="3600" b="1" dirty="0">
              <a:solidFill>
                <a:srgbClr val="CC00CC"/>
              </a:solidFill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533400" y="914400"/>
            <a:ext cx="8153400" cy="762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tx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tx2">
                  <a:lumMod val="40000"/>
                  <a:lumOff val="60000"/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txBody>
          <a:bodyPr wrap="none" anchor="ctr"/>
          <a:lstStyle/>
          <a:p>
            <a:pPr algn="ctr"/>
            <a:endParaRPr lang="sr-Latn-CS">
              <a:solidFill>
                <a:srgbClr val="0000FF"/>
              </a:solidFill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8706A-FCBB-4084-8CC1-2CB3294292C4}" type="slidenum">
              <a:rPr lang="en-US" sz="1600" smtClean="0">
                <a:solidFill>
                  <a:schemeClr val="tx1"/>
                </a:solidFill>
              </a:rPr>
              <a:pPr/>
              <a:t>5</a:t>
            </a:fld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type="subTitle" idx="1"/>
          </p:nvPr>
        </p:nvSpPr>
        <p:spPr>
          <a:xfrm>
            <a:off x="-152400" y="1629037"/>
            <a:ext cx="9296400" cy="4038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1371600" indent="-909638" algn="just"/>
            <a:endParaRPr lang="bs-Latn-BA" sz="1050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2912" lvl="5" algn="l">
              <a:spcBef>
                <a:spcPts val="200"/>
              </a:spcBef>
              <a:buClr>
                <a:srgbClr val="0000E6"/>
              </a:buClr>
              <a:buSzPct val="85000"/>
            </a:pPr>
            <a:r>
              <a:rPr lang="sr-Latn-RS" sz="3200" dirty="0" smtClean="0">
                <a:solidFill>
                  <a:srgbClr val="0000E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Preduslovi:</a:t>
            </a:r>
          </a:p>
          <a:p>
            <a:pPr marL="1347788" lvl="5" indent="-452438" algn="l">
              <a:spcBef>
                <a:spcPts val="200"/>
              </a:spcBef>
              <a:buClr>
                <a:srgbClr val="0000E6"/>
              </a:buClr>
              <a:buSzPct val="85000"/>
              <a:buFont typeface="Arial" panose="020B0604020202020204" pitchFamily="34" charset="0"/>
              <a:buChar char="•"/>
            </a:pPr>
            <a:r>
              <a:rPr lang="sr-Latn-RS" sz="28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Nezavisnost </a:t>
            </a:r>
            <a:r>
              <a:rPr lang="sr-Latn-RS" sz="28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operatora mrežnih sistema</a:t>
            </a:r>
            <a:endParaRPr lang="x-none" sz="28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47788" lvl="5" indent="-452438" algn="l">
              <a:spcBef>
                <a:spcPts val="200"/>
              </a:spcBef>
              <a:buClr>
                <a:srgbClr val="0000E6"/>
              </a:buClr>
              <a:buSzPct val="85000"/>
              <a:buFont typeface="Arial" panose="020B0604020202020204" pitchFamily="34" charset="0"/>
              <a:buChar char="•"/>
            </a:pPr>
            <a:r>
              <a:rPr lang="x-none" sz="28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Ravnopravnost </a:t>
            </a:r>
            <a:r>
              <a:rPr lang="x-none" sz="28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x-none" sz="28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transparentnost</a:t>
            </a:r>
            <a:r>
              <a:rPr lang="sr-Latn-RS" sz="28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x-none" sz="28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tržištu</a:t>
            </a:r>
            <a:endParaRPr lang="sr-Latn-RS" sz="28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47788" lvl="5" indent="-452438" algn="l">
              <a:spcBef>
                <a:spcPts val="200"/>
              </a:spcBef>
              <a:buClr>
                <a:srgbClr val="0000E6"/>
              </a:buClr>
              <a:buSzPct val="85000"/>
              <a:buFont typeface="Arial" panose="020B0604020202020204" pitchFamily="34" charset="0"/>
              <a:buChar char="•"/>
            </a:pPr>
            <a:r>
              <a:rPr lang="x-none" sz="28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Povećanje </a:t>
            </a:r>
            <a:r>
              <a:rPr lang="x-none" sz="28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konkurencije</a:t>
            </a:r>
            <a:endParaRPr lang="sr-Latn-RS" sz="28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47788" lvl="5" indent="-452438" algn="l">
              <a:spcBef>
                <a:spcPts val="200"/>
              </a:spcBef>
              <a:buClr>
                <a:srgbClr val="0000E6"/>
              </a:buClr>
              <a:buSzPct val="85000"/>
              <a:buFont typeface="Arial" panose="020B0604020202020204" pitchFamily="34" charset="0"/>
              <a:buChar char="•"/>
            </a:pPr>
            <a:r>
              <a:rPr lang="sr-Latn-RS" sz="28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x-none" sz="28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ržišn</a:t>
            </a:r>
            <a:r>
              <a:rPr lang="sr-Latn-RS" sz="28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x-none" sz="28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cen</a:t>
            </a:r>
            <a:r>
              <a:rPr lang="sr-Latn-RS" sz="28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– </a:t>
            </a:r>
            <a:r>
              <a:rPr lang="sr-Latn-RS" sz="28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daju jasan signal investitorima</a:t>
            </a:r>
            <a:endParaRPr lang="x-none" sz="28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47788" lvl="5" indent="-452438" algn="l">
              <a:spcBef>
                <a:spcPts val="200"/>
              </a:spcBef>
              <a:buClr>
                <a:srgbClr val="0000E6"/>
              </a:buClr>
              <a:buSzPct val="85000"/>
              <a:buFont typeface="Arial" panose="020B0604020202020204" pitchFamily="34" charset="0"/>
              <a:buChar char="•"/>
            </a:pPr>
            <a:r>
              <a:rPr lang="x-none" sz="28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Zaštita potrošača</a:t>
            </a:r>
            <a:r>
              <a:rPr lang="sr-Latn-RS" sz="28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međugeneracijska solidarnost</a:t>
            </a:r>
          </a:p>
        </p:txBody>
      </p:sp>
    </p:spTree>
    <p:extLst>
      <p:ext uri="{BB962C8B-B14F-4D97-AF65-F5344CB8AC3E}">
        <p14:creationId xmlns:p14="http://schemas.microsoft.com/office/powerpoint/2010/main" val="2998855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0884" y="246275"/>
            <a:ext cx="8444345" cy="609600"/>
          </a:xfrm>
        </p:spPr>
        <p:txBody>
          <a:bodyPr>
            <a:noAutofit/>
          </a:bodyPr>
          <a:lstStyle/>
          <a:p>
            <a:pPr marL="263525" lvl="1" algn="ctr">
              <a:spcBef>
                <a:spcPts val="0"/>
              </a:spcBef>
            </a:pPr>
            <a:r>
              <a:rPr lang="x-none" sz="3600" b="1" dirty="0" smtClean="0">
                <a:solidFill>
                  <a:srgbClr val="CC00CC"/>
                </a:solidFill>
              </a:rPr>
              <a:t>Zakonski </a:t>
            </a:r>
            <a:r>
              <a:rPr lang="en-US" sz="3600" b="1" dirty="0" err="1">
                <a:solidFill>
                  <a:srgbClr val="CC00CC"/>
                </a:solidFill>
              </a:rPr>
              <a:t>i</a:t>
            </a:r>
            <a:r>
              <a:rPr lang="en-US" sz="3600" b="1" dirty="0">
                <a:solidFill>
                  <a:srgbClr val="CC00CC"/>
                </a:solidFill>
              </a:rPr>
              <a:t> </a:t>
            </a:r>
            <a:r>
              <a:rPr lang="en-US" sz="3600" b="1" dirty="0" err="1">
                <a:solidFill>
                  <a:srgbClr val="CC00CC"/>
                </a:solidFill>
              </a:rPr>
              <a:t>regulatorni</a:t>
            </a:r>
            <a:r>
              <a:rPr lang="en-US" sz="3600" b="1" dirty="0">
                <a:solidFill>
                  <a:srgbClr val="CC00CC"/>
                </a:solidFill>
              </a:rPr>
              <a:t> </a:t>
            </a:r>
            <a:r>
              <a:rPr lang="en-US" sz="3600" b="1" dirty="0" err="1">
                <a:solidFill>
                  <a:srgbClr val="CC00CC"/>
                </a:solidFill>
              </a:rPr>
              <a:t>okvir</a:t>
            </a:r>
            <a:endParaRPr lang="en-US" sz="3600" b="1" dirty="0">
              <a:solidFill>
                <a:srgbClr val="CC00CC"/>
              </a:solidFill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533400" y="914400"/>
            <a:ext cx="8153400" cy="762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tx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tx2">
                  <a:lumMod val="40000"/>
                  <a:lumOff val="60000"/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txBody>
          <a:bodyPr wrap="none" anchor="ctr"/>
          <a:lstStyle/>
          <a:p>
            <a:pPr algn="ctr"/>
            <a:endParaRPr lang="sr-Latn-CS">
              <a:solidFill>
                <a:srgbClr val="0000FF"/>
              </a:solidFill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8706A-FCBB-4084-8CC1-2CB3294292C4}" type="slidenum">
              <a:rPr lang="en-US" sz="1600" smtClean="0">
                <a:solidFill>
                  <a:schemeClr val="tx1"/>
                </a:solidFill>
              </a:rPr>
              <a:pPr/>
              <a:t>6</a:t>
            </a:fld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8" name="Text Box 13"/>
          <p:cNvSpPr txBox="1">
            <a:spLocks noGrp="1" noChangeArrowheads="1"/>
          </p:cNvSpPr>
          <p:nvPr>
            <p:ph type="subTitle" idx="1"/>
          </p:nvPr>
        </p:nvSpPr>
        <p:spPr bwMode="auto">
          <a:xfrm>
            <a:off x="241300" y="1828800"/>
            <a:ext cx="8902700" cy="3933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algn="l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800100" indent="-342900" algn="l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257300" indent="-342900" algn="l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714500" indent="-342900" algn="l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71700" indent="-342900" algn="l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sr-Latn-C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EU  -  </a:t>
            </a:r>
            <a:r>
              <a:rPr lang="sr-Latn-CS" sz="2800" dirty="0" smtClean="0">
                <a:solidFill>
                  <a:srgbClr val="0000FF"/>
                </a:solidFill>
              </a:rPr>
              <a:t>3. Energetski paket - Evropske direktive i uredbe o razvoju tržišta</a:t>
            </a:r>
          </a:p>
          <a:p>
            <a:pPr marL="0" indent="0">
              <a:spcBef>
                <a:spcPct val="20000"/>
              </a:spcBef>
              <a:defRPr/>
            </a:pPr>
            <a:r>
              <a:rPr lang="sr-Latn-C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Srbija - </a:t>
            </a:r>
            <a:r>
              <a:rPr lang="sr-Latn-CS" sz="2800" dirty="0" smtClean="0">
                <a:solidFill>
                  <a:srgbClr val="0000FF"/>
                </a:solidFill>
              </a:rPr>
              <a:t>Zakon </a:t>
            </a:r>
            <a:r>
              <a:rPr lang="sr-Latn-CS" sz="2800" dirty="0">
                <a:solidFill>
                  <a:srgbClr val="0000FF"/>
                </a:solidFill>
              </a:rPr>
              <a:t>o </a:t>
            </a:r>
            <a:r>
              <a:rPr lang="sr-Latn-CS" sz="2800" dirty="0" smtClean="0">
                <a:solidFill>
                  <a:srgbClr val="0000FF"/>
                </a:solidFill>
              </a:rPr>
              <a:t>energetici (</a:t>
            </a:r>
            <a:r>
              <a:rPr lang="sr-Cyrl-RS" sz="2800" dirty="0" smtClean="0">
                <a:solidFill>
                  <a:srgbClr val="0000FF"/>
                </a:solidFill>
              </a:rPr>
              <a:t>„</a:t>
            </a:r>
            <a:r>
              <a:rPr lang="sr-Latn-RS" sz="2800" dirty="0" smtClean="0">
                <a:solidFill>
                  <a:srgbClr val="0000FF"/>
                </a:solidFill>
              </a:rPr>
              <a:t>Službeni glasnik RS</a:t>
            </a:r>
            <a:r>
              <a:rPr lang="sr-Cyrl-RS" sz="2800" dirty="0" smtClean="0">
                <a:solidFill>
                  <a:srgbClr val="0000FF"/>
                </a:solidFill>
              </a:rPr>
              <a:t>", </a:t>
            </a:r>
            <a:r>
              <a:rPr lang="sr-Latn-RS" sz="2800" dirty="0" smtClean="0">
                <a:solidFill>
                  <a:srgbClr val="0000FF"/>
                </a:solidFill>
              </a:rPr>
              <a:t>br</a:t>
            </a:r>
            <a:r>
              <a:rPr lang="sr-Cyrl-RS" sz="2800" dirty="0" smtClean="0">
                <a:solidFill>
                  <a:srgbClr val="0000FF"/>
                </a:solidFill>
              </a:rPr>
              <a:t>. </a:t>
            </a:r>
            <a:r>
              <a:rPr lang="sr-Cyrl-RS" sz="2800" dirty="0">
                <a:solidFill>
                  <a:srgbClr val="0000FF"/>
                </a:solidFill>
              </a:rPr>
              <a:t>145/2014 од 29.12.2014</a:t>
            </a:r>
            <a:r>
              <a:rPr lang="sr-Cyrl-RS" sz="2800" dirty="0" smtClean="0">
                <a:solidFill>
                  <a:srgbClr val="0000FF"/>
                </a:solidFill>
              </a:rPr>
              <a:t>.</a:t>
            </a:r>
            <a:r>
              <a:rPr lang="sr-Latn-RS" sz="2800" dirty="0" smtClean="0">
                <a:solidFill>
                  <a:srgbClr val="0000FF"/>
                </a:solidFill>
              </a:rPr>
              <a:t>)</a:t>
            </a:r>
          </a:p>
          <a:p>
            <a:pPr marL="1809750" indent="-282575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sr-Latn-CS" sz="2800" dirty="0" smtClean="0">
                <a:solidFill>
                  <a:srgbClr val="0000FF"/>
                </a:solidFill>
              </a:rPr>
              <a:t>implementiran 3. </a:t>
            </a:r>
            <a:r>
              <a:rPr lang="sr-Latn-CS" sz="2800" dirty="0">
                <a:solidFill>
                  <a:srgbClr val="0000FF"/>
                </a:solidFill>
              </a:rPr>
              <a:t>paket energetskih direktiva EU (2009)</a:t>
            </a:r>
          </a:p>
          <a:p>
            <a:pPr marL="1809750" indent="-282575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sr-Latn-CS" sz="2800" dirty="0" smtClean="0">
                <a:solidFill>
                  <a:srgbClr val="0000FF"/>
                </a:solidFill>
              </a:rPr>
              <a:t>podzakonska akta</a:t>
            </a:r>
            <a:endParaRPr lang="sr-Latn-CS" sz="2800" dirty="0">
              <a:solidFill>
                <a:srgbClr val="0000FF"/>
              </a:solidFill>
            </a:endParaRPr>
          </a:p>
          <a:p>
            <a:pPr marL="1809750" indent="-282575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sr-Latn-CS" sz="2800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0771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BCDBD6-9271-42F0-AB37-724137E6D0A9}" type="slidenum">
              <a:rPr lang="sr-Latn-CS"/>
              <a:pPr>
                <a:defRPr/>
              </a:pPr>
              <a:t>7</a:t>
            </a:fld>
            <a:endParaRPr lang="sr-Latn-CS"/>
          </a:p>
        </p:txBody>
      </p:sp>
      <p:sp>
        <p:nvSpPr>
          <p:cNvPr id="442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53186" y="59215"/>
            <a:ext cx="8534400" cy="474186"/>
          </a:xfrm>
        </p:spPr>
        <p:txBody>
          <a:bodyPr>
            <a:noAutofit/>
          </a:bodyPr>
          <a:lstStyle/>
          <a:p>
            <a:pPr marL="0" indent="0">
              <a:spcBef>
                <a:spcPct val="20000"/>
              </a:spcBef>
              <a:defRPr/>
            </a:pPr>
            <a:r>
              <a:rPr lang="sr-Latn-CS" sz="3600" b="1" dirty="0" smtClean="0">
                <a:solidFill>
                  <a:srgbClr val="CC00CC"/>
                </a:solidFill>
              </a:rPr>
              <a:t>Nadležnosti Regulatora na tržištu EE</a:t>
            </a:r>
            <a:endParaRPr lang="sr-Latn-CS" sz="3600" b="1" dirty="0">
              <a:solidFill>
                <a:srgbClr val="CC00CC"/>
              </a:solidFill>
            </a:endParaRPr>
          </a:p>
        </p:txBody>
      </p:sp>
      <p:sp>
        <p:nvSpPr>
          <p:cNvPr id="12293" name="Rectangle 15"/>
          <p:cNvSpPr>
            <a:spLocks noChangeArrowheads="1"/>
          </p:cNvSpPr>
          <p:nvPr/>
        </p:nvSpPr>
        <p:spPr bwMode="auto">
          <a:xfrm>
            <a:off x="0" y="634736"/>
            <a:ext cx="8172450" cy="46038"/>
          </a:xfrm>
          <a:prstGeom prst="rect">
            <a:avLst/>
          </a:prstGeom>
          <a:gradFill rotWithShape="1">
            <a:gsLst>
              <a:gs pos="0">
                <a:srgbClr val="8CADEA"/>
              </a:gs>
              <a:gs pos="50000">
                <a:srgbClr val="BACCF0"/>
              </a:gs>
              <a:gs pos="100000">
                <a:srgbClr val="DEE6F7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l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buClr>
                <a:schemeClr val="tx2"/>
              </a:buClr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buClr>
                <a:schemeClr val="accent2"/>
              </a:buClr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buClr>
                <a:schemeClr val="folHlink"/>
              </a:buClr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buClr>
                <a:schemeClr val="tx1"/>
              </a:buClr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sr-Latn-RS" altLang="en-US" sz="1800">
              <a:solidFill>
                <a:srgbClr val="000066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0489020"/>
              </p:ext>
            </p:extLst>
          </p:nvPr>
        </p:nvGraphicFramePr>
        <p:xfrm>
          <a:off x="381000" y="931220"/>
          <a:ext cx="8610600" cy="5577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61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574241">
                <a:tc>
                  <a:txBody>
                    <a:bodyPr/>
                    <a:lstStyle/>
                    <a:p>
                      <a:pPr marL="3429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r-Latn-CS" sz="2400" dirty="0" smtClean="0">
                          <a:solidFill>
                            <a:srgbClr val="0000E6"/>
                          </a:solidFill>
                        </a:rPr>
                        <a:t>Odlučuje o sertifikaciji OPS i licenciranju ES – učesnika na tržištu </a:t>
                      </a:r>
                    </a:p>
                    <a:p>
                      <a:pPr marL="3429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sr-Latn-CS" sz="2400" dirty="0" smtClean="0">
                        <a:solidFill>
                          <a:srgbClr val="0000E6"/>
                        </a:solidFill>
                      </a:endParaRPr>
                    </a:p>
                    <a:p>
                      <a:pPr marL="3429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r-Latn-CS" sz="2400" dirty="0" smtClean="0">
                          <a:solidFill>
                            <a:srgbClr val="0000E6"/>
                          </a:solidFill>
                        </a:rPr>
                        <a:t>Donosi:</a:t>
                      </a:r>
                    </a:p>
                    <a:p>
                      <a:pPr marL="715963" marR="0" lvl="1" indent="-3571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Char char="-"/>
                        <a:tabLst/>
                        <a:defRPr/>
                      </a:pPr>
                      <a:r>
                        <a:rPr lang="sr-Latn-CS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metodologije za donošenje regulisanih cena pristupa mrežnim sistemima i garantovanog snabdevanja</a:t>
                      </a:r>
                    </a:p>
                    <a:p>
                      <a:pPr marL="715963" marR="0" lvl="1" indent="-3571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Char char="-"/>
                        <a:tabLst/>
                        <a:defRPr/>
                      </a:pPr>
                      <a:r>
                        <a:rPr lang="sr-Latn-CS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pravila o promeni snabdevača</a:t>
                      </a:r>
                    </a:p>
                    <a:p>
                      <a:pPr marL="715963" marR="0" lvl="1" indent="-3571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Char char="-"/>
                        <a:tabLst/>
                        <a:defRPr/>
                      </a:pPr>
                      <a:r>
                        <a:rPr lang="sr-Latn-RS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pravila o k</a:t>
                      </a:r>
                      <a:r>
                        <a:rPr lang="en-US" sz="24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valitet</a:t>
                      </a:r>
                      <a:r>
                        <a:rPr lang="sr-Latn-RS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u</a:t>
                      </a:r>
                      <a:r>
                        <a:rPr lang="en-US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isporuke</a:t>
                      </a:r>
                      <a:r>
                        <a:rPr lang="en-US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i</a:t>
                      </a:r>
                      <a:r>
                        <a:rPr lang="en-US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snabdevanja</a:t>
                      </a:r>
                      <a:r>
                        <a:rPr lang="en-US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</a:t>
                      </a:r>
                      <a:endParaRPr lang="sr-Latn-RS" sz="2400" dirty="0" smtClean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marL="3429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sr-Latn-RS" sz="2400" dirty="0" smtClean="0">
                        <a:solidFill>
                          <a:srgbClr val="0000E6"/>
                        </a:solidFill>
                      </a:endParaRPr>
                    </a:p>
                    <a:p>
                      <a:pPr marL="3429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r-Latn-CS" sz="2400" dirty="0" smtClean="0">
                          <a:solidFill>
                            <a:srgbClr val="0000E6"/>
                          </a:solidFill>
                        </a:rPr>
                        <a:t>Daje saglasnost na :</a:t>
                      </a:r>
                    </a:p>
                    <a:p>
                      <a:pPr marL="715963" marR="0" lvl="1" indent="-2730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Char char=""/>
                        <a:tabLst/>
                        <a:defRPr/>
                      </a:pPr>
                      <a:r>
                        <a:rPr lang="sr-Latn-CS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pravila </a:t>
                      </a:r>
                      <a:r>
                        <a:rPr lang="en-US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o </a:t>
                      </a:r>
                      <a:r>
                        <a:rPr lang="en-US" sz="24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radu</a:t>
                      </a:r>
                      <a:r>
                        <a:rPr lang="sr-Latn-RS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sistema i tržišta (propisuju odnos prirodnih monopola i učesnika na tržištu)</a:t>
                      </a:r>
                    </a:p>
                    <a:p>
                      <a:pPr marL="715963" marR="0" lvl="1" indent="-2730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Char char=""/>
                        <a:tabLst/>
                        <a:defRPr/>
                      </a:pPr>
                      <a:r>
                        <a:rPr lang="sr-Latn-RS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planove razvoja i investicija mrežnih sistema</a:t>
                      </a:r>
                    </a:p>
                    <a:p>
                      <a:pPr marL="715963" marR="0" lvl="1" indent="-2730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Char char=""/>
                        <a:tabLst/>
                        <a:defRPr/>
                      </a:pPr>
                      <a:r>
                        <a:rPr lang="sr-Latn-RS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pravila za raspodelu prekograničnih prenosnih kapaciteta</a:t>
                      </a:r>
                      <a:r>
                        <a:rPr lang="sr-Latn-CS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</a:t>
                      </a:r>
                    </a:p>
                    <a:p>
                      <a:pPr marL="715963" marR="0" lvl="1" indent="-2730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Char char=""/>
                        <a:tabLst/>
                        <a:defRPr/>
                      </a:pPr>
                      <a:r>
                        <a:rPr lang="sr-Latn-CS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pravila o objavljivanju ključnih tržišnih podataka</a:t>
                      </a:r>
                    </a:p>
                    <a:p>
                      <a:pPr marL="715963" marR="0" lvl="1" indent="-2730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Char char="-"/>
                        <a:tabLst/>
                        <a:defRPr/>
                      </a:pPr>
                      <a:r>
                        <a:rPr lang="sr-Latn-RS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r</a:t>
                      </a:r>
                      <a:r>
                        <a:rPr lang="en-US" sz="24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egulisane</a:t>
                      </a:r>
                      <a:r>
                        <a:rPr lang="en-US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sr-Latn-CS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cene</a:t>
                      </a:r>
                      <a:r>
                        <a:rPr lang="sr-Latn-RS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energije i usluga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28299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57200" y="685800"/>
            <a:ext cx="8153400" cy="762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tx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tx2">
                  <a:lumMod val="40000"/>
                  <a:lumOff val="60000"/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txBody>
          <a:bodyPr wrap="none" anchor="ctr"/>
          <a:lstStyle/>
          <a:p>
            <a:pPr algn="ctr"/>
            <a:endParaRPr lang="sr-Latn-CS">
              <a:solidFill>
                <a:srgbClr val="0000FF"/>
              </a:solidFill>
              <a:cs typeface="Arial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71055" y="152400"/>
            <a:ext cx="77724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1" algn="ctr"/>
            <a:r>
              <a:rPr lang="sr-Latn-RS" sz="3600" b="1" dirty="0" smtClean="0">
                <a:solidFill>
                  <a:srgbClr val="CC00CC"/>
                </a:solidFill>
                <a:latin typeface="+mj-lt"/>
                <a:ea typeface="+mj-ea"/>
                <a:cs typeface="+mj-cs"/>
              </a:rPr>
              <a:t>Vrste tržišta EE</a:t>
            </a:r>
            <a:endParaRPr lang="en-US" sz="3600" b="1" dirty="0">
              <a:solidFill>
                <a:srgbClr val="CC00CC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14400" y="1295400"/>
            <a:ext cx="7848600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3600" dirty="0">
                <a:solidFill>
                  <a:srgbClr val="0000FF"/>
                </a:solidFill>
                <a:latin typeface="+mj-lt"/>
              </a:rPr>
              <a:t>Zakon o </a:t>
            </a:r>
            <a:r>
              <a:rPr lang="sr-Latn-CS" sz="3600" dirty="0" smtClean="0">
                <a:solidFill>
                  <a:srgbClr val="0000FF"/>
                </a:solidFill>
                <a:latin typeface="+mj-lt"/>
              </a:rPr>
              <a:t>energetici (2014):</a:t>
            </a:r>
          </a:p>
          <a:p>
            <a:pPr marL="1254125" indent="-717550">
              <a:spcBef>
                <a:spcPts val="1200"/>
              </a:spcBef>
            </a:pPr>
            <a:r>
              <a:rPr lang="sr-Latn-RS" sz="3200" dirty="0" smtClean="0">
                <a:solidFill>
                  <a:schemeClr val="tx2">
                    <a:lumMod val="75000"/>
                  </a:schemeClr>
                </a:solidFill>
              </a:rPr>
              <a:t>1</a:t>
            </a:r>
            <a:r>
              <a:rPr lang="sr-Latn-RS" sz="3200" dirty="0">
                <a:solidFill>
                  <a:schemeClr val="tx2">
                    <a:lumMod val="75000"/>
                  </a:schemeClr>
                </a:solidFill>
              </a:rPr>
              <a:t>) </a:t>
            </a:r>
            <a:r>
              <a:rPr lang="sr-Latn-RS" sz="3200" dirty="0" smtClean="0">
                <a:solidFill>
                  <a:schemeClr val="tx2">
                    <a:lumMod val="75000"/>
                  </a:schemeClr>
                </a:solidFill>
              </a:rPr>
              <a:t>Bilateralno - najrazvijenije</a:t>
            </a:r>
            <a:endParaRPr lang="en-US" sz="32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1254125" indent="-717550">
              <a:spcBef>
                <a:spcPts val="1200"/>
              </a:spcBef>
            </a:pPr>
            <a:r>
              <a:rPr lang="sr-Latn-RS" sz="3200" dirty="0" smtClean="0">
                <a:solidFill>
                  <a:schemeClr val="tx2">
                    <a:lumMod val="75000"/>
                  </a:schemeClr>
                </a:solidFill>
              </a:rPr>
              <a:t>2) Balansno – veliki potencijal za razvoj </a:t>
            </a:r>
          </a:p>
          <a:p>
            <a:pPr marL="1254125" indent="-717550">
              <a:spcBef>
                <a:spcPts val="1200"/>
              </a:spcBef>
            </a:pPr>
            <a:r>
              <a:rPr lang="sr-Latn-RS" sz="3200" dirty="0" smtClean="0">
                <a:solidFill>
                  <a:schemeClr val="tx2">
                    <a:lumMod val="75000"/>
                  </a:schemeClr>
                </a:solidFill>
              </a:rPr>
              <a:t>3) Organizovano tržište električne energije (SEEPEX: dan unapred </a:t>
            </a:r>
            <a:r>
              <a:rPr lang="sr-Latn-RS" sz="3200" dirty="0">
                <a:solidFill>
                  <a:schemeClr val="tx2">
                    <a:lumMod val="75000"/>
                  </a:schemeClr>
                </a:solidFill>
              </a:rPr>
              <a:t>tržište</a:t>
            </a:r>
            <a:r>
              <a:rPr lang="sr-Latn-RS" sz="3200" dirty="0" smtClean="0">
                <a:solidFill>
                  <a:schemeClr val="tx2">
                    <a:lumMod val="75000"/>
                  </a:schemeClr>
                </a:solidFill>
              </a:rPr>
              <a:t>) </a:t>
            </a:r>
            <a:r>
              <a:rPr lang="sr-Latn-RS" sz="3200" dirty="0">
                <a:solidFill>
                  <a:srgbClr val="0000E6"/>
                </a:solidFill>
                <a:hlinkClick r:id="rId2"/>
              </a:rPr>
              <a:t>http://</a:t>
            </a:r>
            <a:r>
              <a:rPr lang="sr-Latn-RS" sz="3200" dirty="0" smtClean="0">
                <a:solidFill>
                  <a:srgbClr val="0000E6"/>
                </a:solidFill>
                <a:hlinkClick r:id="rId2"/>
              </a:rPr>
              <a:t>www.seepex-spot.com</a:t>
            </a:r>
            <a:endParaRPr lang="sr-Latn-RS" sz="3200" dirty="0" smtClean="0">
              <a:solidFill>
                <a:srgbClr val="0000E6"/>
              </a:solidFill>
            </a:endParaRPr>
          </a:p>
          <a:p>
            <a:pPr marL="1254125" indent="-717550">
              <a:spcBef>
                <a:spcPts val="1200"/>
              </a:spcBef>
            </a:pPr>
            <a:endParaRPr lang="sr-Latn-RS" sz="3200" dirty="0">
              <a:solidFill>
                <a:srgbClr val="0000E6"/>
              </a:solidFill>
            </a:endParaRPr>
          </a:p>
          <a:p>
            <a:pPr marL="442913" indent="-442913">
              <a:spcBef>
                <a:spcPts val="1200"/>
              </a:spcBef>
            </a:pPr>
            <a:r>
              <a:rPr lang="sr-Latn-RS" sz="3200" dirty="0" smtClean="0">
                <a:solidFill>
                  <a:srgbClr val="0000E6"/>
                </a:solidFill>
              </a:rPr>
              <a:t>Organizovano tržište </a:t>
            </a:r>
            <a:r>
              <a:rPr lang="sr-Latn-RS" sz="3200" u="sng" dirty="0" smtClean="0">
                <a:solidFill>
                  <a:srgbClr val="0000E6"/>
                </a:solidFill>
              </a:rPr>
              <a:t>nije regulisano</a:t>
            </a:r>
            <a:r>
              <a:rPr lang="sr-Latn-RS" sz="3200" dirty="0" smtClean="0">
                <a:solidFill>
                  <a:srgbClr val="0000E6"/>
                </a:solidFill>
              </a:rPr>
              <a:t>.</a:t>
            </a:r>
          </a:p>
          <a:p>
            <a:pPr>
              <a:spcBef>
                <a:spcPts val="1200"/>
              </a:spcBef>
            </a:pPr>
            <a:endParaRPr lang="sr-Latn-RS" sz="3200" dirty="0">
              <a:solidFill>
                <a:srgbClr val="0000E6"/>
              </a:solidFill>
            </a:endParaRPr>
          </a:p>
          <a:p>
            <a:pPr>
              <a:spcBef>
                <a:spcPts val="1200"/>
              </a:spcBef>
            </a:pPr>
            <a:endParaRPr lang="en-US" sz="3200" dirty="0">
              <a:solidFill>
                <a:srgbClr val="0000E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1855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57200" y="685800"/>
            <a:ext cx="8153400" cy="762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tx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tx2">
                  <a:lumMod val="40000"/>
                  <a:lumOff val="60000"/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txBody>
          <a:bodyPr wrap="none" anchor="ctr"/>
          <a:lstStyle/>
          <a:p>
            <a:pPr algn="ctr"/>
            <a:endParaRPr lang="sr-Latn-CS">
              <a:solidFill>
                <a:srgbClr val="0000FF"/>
              </a:solidFill>
              <a:cs typeface="Arial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6192474"/>
              </p:ext>
            </p:extLst>
          </p:nvPr>
        </p:nvGraphicFramePr>
        <p:xfrm>
          <a:off x="304800" y="853440"/>
          <a:ext cx="8458200" cy="52882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45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sr-Latn-RS" sz="2800" kern="12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Proizvođač</a:t>
                      </a:r>
                      <a:endParaRPr lang="en-US" sz="2800" kern="1200" dirty="0" smtClean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46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FF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sr-Latn-RS" sz="2800" kern="12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Snabdevač </a:t>
                      </a:r>
                      <a:r>
                        <a:rPr lang="sr-Latn-RS" sz="3200" kern="12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r-Latn-RS" sz="2400" kern="12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(licenciran za snabdevanje na veliko+krajnjeg kupca)</a:t>
                      </a:r>
                      <a:endParaRPr lang="en-US" sz="2400" kern="1200" dirty="0" smtClean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9803519"/>
                  </a:ext>
                </a:extLst>
              </a:tr>
              <a:tr h="3946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FF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sr-Latn-RS" sz="2800" kern="12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Snabdevač na veliko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6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FF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sr-Latn-RS" sz="2800" kern="12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Krajnji kupac</a:t>
                      </a:r>
                      <a:endParaRPr lang="en-US" sz="2800" kern="1200" dirty="0" smtClean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FF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sr-Latn-RS" sz="2400" b="0" dirty="0" smtClean="0">
                          <a:solidFill>
                            <a:srgbClr val="215A69"/>
                          </a:solidFill>
                        </a:rPr>
                        <a:t>Operator prenosnog sistema (OPS) - </a:t>
                      </a:r>
                      <a:r>
                        <a:rPr lang="sr-Latn-R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 obezbeđivanje sistemskih usluga, balansiranje sistema, obezbeđivanje sigurnog rada sistema i za nadoknadu gubitaka u prenosnom sistemu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46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FF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sr-Latn-RS" sz="2400" b="0" dirty="0" smtClean="0">
                          <a:solidFill>
                            <a:srgbClr val="215A69"/>
                          </a:solidFill>
                        </a:rPr>
                        <a:t>Operator distributivnog sistema (ODS) </a:t>
                      </a:r>
                      <a:r>
                        <a:rPr lang="sr-Latn-R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za kupovinu EE za nadoknadu gubitaka u distributivnom sistemu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46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FF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sr-Latn-RS" sz="2400" b="0" dirty="0" smtClean="0">
                          <a:solidFill>
                            <a:srgbClr val="215A69"/>
                          </a:solidFill>
                        </a:rPr>
                        <a:t>Operator zatvorenog distributivnog sistema (OZDS) </a:t>
                      </a:r>
                      <a:r>
                        <a:rPr lang="sr-Latn-R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za kupovinu EE za nadoknadu gubitaka u distributivnom sistemu ali može da ima licencu i za snabdevanje).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46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FF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sr-Latn-RS" sz="2400" b="0" kern="1200" dirty="0" smtClean="0">
                          <a:solidFill>
                            <a:srgbClr val="215A69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lang="en-US" sz="2400" b="0" kern="1200" dirty="0" err="1" smtClean="0">
                          <a:solidFill>
                            <a:srgbClr val="215A69"/>
                          </a:solidFill>
                          <a:latin typeface="+mn-lt"/>
                          <a:ea typeface="+mn-ea"/>
                          <a:cs typeface="+mn-cs"/>
                        </a:rPr>
                        <a:t>perator</a:t>
                      </a:r>
                      <a:r>
                        <a:rPr lang="sr-Latn-RS" sz="2400" b="0" kern="1200" dirty="0" smtClean="0">
                          <a:solidFill>
                            <a:srgbClr val="215A69"/>
                          </a:solidFill>
                          <a:latin typeface="+mn-lt"/>
                          <a:ea typeface="+mn-ea"/>
                          <a:cs typeface="+mn-cs"/>
                        </a:rPr>
                        <a:t> tržišta (SEEPEX)</a:t>
                      </a:r>
                      <a:endParaRPr lang="en-US" sz="2400" b="0" kern="1200" dirty="0" smtClean="0">
                        <a:solidFill>
                          <a:srgbClr val="215A69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1815883"/>
                  </a:ext>
                </a:extLst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471055" y="152400"/>
            <a:ext cx="77724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1" algn="ctr"/>
            <a:r>
              <a:rPr lang="sr-Latn-RS" sz="3600" b="1" dirty="0">
                <a:solidFill>
                  <a:srgbClr val="CC00CC"/>
                </a:solidFill>
                <a:latin typeface="+mj-lt"/>
                <a:ea typeface="+mj-ea"/>
                <a:cs typeface="+mj-cs"/>
              </a:rPr>
              <a:t>Učesnici na tržištu </a:t>
            </a:r>
            <a:r>
              <a:rPr lang="sr-Latn-RS" sz="3600" b="1" dirty="0" smtClean="0">
                <a:solidFill>
                  <a:srgbClr val="CC00CC"/>
                </a:solidFill>
                <a:latin typeface="+mj-lt"/>
                <a:ea typeface="+mj-ea"/>
                <a:cs typeface="+mj-cs"/>
              </a:rPr>
              <a:t>EE u Srbiji</a:t>
            </a:r>
            <a:endParaRPr lang="en-US" sz="3600" b="1" dirty="0">
              <a:solidFill>
                <a:srgbClr val="CC00CC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42840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4289</TotalTime>
  <Words>1362</Words>
  <Application>Microsoft Office PowerPoint</Application>
  <PresentationFormat>On-screen Show (4:3)</PresentationFormat>
  <Paragraphs>318</Paragraphs>
  <Slides>32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9" baseType="lpstr">
      <vt:lpstr>Arial</vt:lpstr>
      <vt:lpstr>Arial Narrow</vt:lpstr>
      <vt:lpstr>Calibri</vt:lpstr>
      <vt:lpstr>Symbol</vt:lpstr>
      <vt:lpstr>Verdana</vt:lpstr>
      <vt:lpstr>Wingdings</vt:lpstr>
      <vt:lpstr>Office Theme</vt:lpstr>
      <vt:lpstr>Regionalno tržište električne energije - novi momenti i uloga Regulatora -</vt:lpstr>
      <vt:lpstr>Sadržaj</vt:lpstr>
      <vt:lpstr>Cilj razvoja elektro-energetike</vt:lpstr>
      <vt:lpstr>Doprinos održivom razvoju </vt:lpstr>
      <vt:lpstr>Razvoj tržišta EE</vt:lpstr>
      <vt:lpstr>Zakonski i regulatorni okvir</vt:lpstr>
      <vt:lpstr>Nadležnosti Regulatora na tržištu EE</vt:lpstr>
      <vt:lpstr>PowerPoint Presentation</vt:lpstr>
      <vt:lpstr>PowerPoint Presentation</vt:lpstr>
      <vt:lpstr>Snabdevači EE - Licence</vt:lpstr>
      <vt:lpstr>PowerPoint Presentation</vt:lpstr>
      <vt:lpstr>Tržište EE u Srbiji</vt:lpstr>
      <vt:lpstr>Veleprodajno tržište Aktivnosti snabdevača ЕЕ  2015-2016.</vt:lpstr>
      <vt:lpstr>Maloprodajno tržišta EE</vt:lpstr>
      <vt:lpstr>Maloprodajno tržište EE u 2016.</vt:lpstr>
      <vt:lpstr>Promena snabdevača</vt:lpstr>
      <vt:lpstr>Regionalne sličnosti i razlike</vt:lpstr>
      <vt:lpstr>Ciljevi razvoja i povezivanja tržišta EE</vt:lpstr>
      <vt:lpstr>Mogućnosti za razvoj i spajanje organizovanih tržišta</vt:lpstr>
      <vt:lpstr>Srbija u WB-6 u 2016.</vt:lpstr>
      <vt:lpstr>Razvoj regionalnog tržišta</vt:lpstr>
      <vt:lpstr>Preuzete obaveze za WB-6</vt:lpstr>
      <vt:lpstr>Mogući pravci daljeg razvoja</vt:lpstr>
      <vt:lpstr>Unapredjenje slobodnog tržišta EE</vt:lpstr>
      <vt:lpstr>Optimizacija nabavke EE za KK**</vt:lpstr>
      <vt:lpstr>Princip trgovanja na organizovanom tržištu</vt:lpstr>
      <vt:lpstr>Unapredjenje regulisanog tržišta</vt:lpstr>
      <vt:lpstr>Prestanak regulacije cene snabdevanja</vt:lpstr>
      <vt:lpstr>Prestanak regulacije cene snabdevanja /2</vt:lpstr>
      <vt:lpstr>Zaštita energetski ugroženih kupaca</vt:lpstr>
      <vt:lpstr>Unapredjenje regulisanog tržišta  /2</vt:lpstr>
      <vt:lpstr>PowerPoint Presentation</vt:lpstr>
    </vt:vector>
  </TitlesOfParts>
  <Company>aers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Да ли је Србија спремна за отварање  тржишта електричне енергије и природног гаса од 1. јан 2013.</dc:title>
  <dc:creator>Ljiljana Hadzibabic</dc:creator>
  <cp:lastModifiedBy>AutoBVT</cp:lastModifiedBy>
  <cp:revision>571</cp:revision>
  <cp:lastPrinted>2017-11-14T22:09:34Z</cp:lastPrinted>
  <dcterms:created xsi:type="dcterms:W3CDTF">2012-12-10T13:13:09Z</dcterms:created>
  <dcterms:modified xsi:type="dcterms:W3CDTF">2017-11-15T07:43:10Z</dcterms:modified>
</cp:coreProperties>
</file>