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8" r:id="rId3"/>
    <p:sldId id="339" r:id="rId4"/>
    <p:sldId id="359" r:id="rId5"/>
    <p:sldId id="301" r:id="rId6"/>
    <p:sldId id="304" r:id="rId7"/>
    <p:sldId id="389" r:id="rId8"/>
    <p:sldId id="370" r:id="rId9"/>
    <p:sldId id="379" r:id="rId10"/>
    <p:sldId id="378" r:id="rId11"/>
    <p:sldId id="296" r:id="rId12"/>
    <p:sldId id="396" r:id="rId13"/>
    <p:sldId id="294" r:id="rId14"/>
    <p:sldId id="353" r:id="rId15"/>
    <p:sldId id="356" r:id="rId16"/>
    <p:sldId id="340" r:id="rId17"/>
    <p:sldId id="394" r:id="rId18"/>
    <p:sldId id="313" r:id="rId19"/>
    <p:sldId id="398" r:id="rId20"/>
    <p:sldId id="357" r:id="rId21"/>
    <p:sldId id="355" r:id="rId22"/>
    <p:sldId id="358" r:id="rId23"/>
    <p:sldId id="363" r:id="rId24"/>
    <p:sldId id="277" r:id="rId25"/>
    <p:sldId id="397" r:id="rId26"/>
    <p:sldId id="337" r:id="rId27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241" cy="339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654" y="0"/>
            <a:ext cx="4303241" cy="339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C7098-E601-44F7-B19F-294BCF038980}" type="datetimeFigureOut">
              <a:rPr lang="en-GB" smtClean="0"/>
              <a:pPr/>
              <a:t>05/10/2017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869"/>
            <a:ext cx="4303241" cy="339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654" y="6456869"/>
            <a:ext cx="4303241" cy="339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285C1-B44C-4C3C-8D7B-D7BFE2D60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3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6A4B1-F313-4297-83D9-9D215455FFD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48CB-8625-4922-AD5A-DE4181633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9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48CB-8625-4922-AD5A-DE41816331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E2D1-6FA5-4366-BC44-19CD3183A2AA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1F80-6C13-460E-9653-FD2EAF1BECB5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03B-3A34-48DD-802A-AB218404FCC6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A40F-89DD-4DD3-BC14-484E828EA81D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BFD7-FAF4-4FAF-885B-816B4D2621CF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D9BA-C7EB-4D4F-B8AB-D4B545345C22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D119-728E-444F-A385-1C4587E73993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973-642B-404C-ABD8-E3E1D26D172D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60C9-9509-45EA-A882-A053AB087CB2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89EE-3BE5-4809-9A75-578AC522D437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DB3E-5072-422F-A452-D201803FA266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6B2B-647C-48E6-A0AE-EE47C34E481C}" type="datetime1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C3F7-27A7-4A58-B4F0-1F4F3809E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OKVIR ZA </a:t>
            </a:r>
            <a:r>
              <a:rPr lang="sr-Latn-RS" sz="3200" b="1" dirty="0" smtClean="0">
                <a:solidFill>
                  <a:schemeClr val="accent1">
                    <a:lumMod val="75000"/>
                  </a:schemeClr>
                </a:solidFill>
              </a:rPr>
              <a:t>PROMENE </a:t>
            </a:r>
            <a:br>
              <a:rPr lang="sr-Latn-R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1">
                    <a:lumMod val="75000"/>
                  </a:schemeClr>
                </a:solidFill>
              </a:rPr>
              <a:t>U ELEKTROENERGETICI SRBIJE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295400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Ljubo </a:t>
            </a:r>
            <a:r>
              <a:rPr lang="sr-Latn-RS" sz="2400" dirty="0" err="1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Maćić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0390" y="5605046"/>
            <a:ext cx="25367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Beograd, 05</a:t>
            </a:r>
            <a:r>
              <a:rPr lang="x-none" sz="1600" b="1" smtClean="0"/>
              <a:t>. </a:t>
            </a:r>
            <a:r>
              <a:rPr lang="en-US" sz="1600" b="1" dirty="0" err="1" smtClean="0"/>
              <a:t>oktobar</a:t>
            </a:r>
            <a:r>
              <a:rPr lang="x-none" sz="1600" b="1" smtClean="0"/>
              <a:t> </a:t>
            </a:r>
            <a:r>
              <a:rPr lang="x-none" sz="1600" b="1" dirty="0"/>
              <a:t>2017. </a:t>
            </a:r>
            <a:endParaRPr lang="x-none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1800"/>
            <a:ext cx="1371600" cy="6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671" y="4794120"/>
            <a:ext cx="1167129" cy="61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Pad cena obnovljivih - prosečne cene dobijene aukcijama 2010-2016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39200" cy="403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6600" y="2743200"/>
            <a:ext cx="6174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600" b="1" dirty="0" smtClean="0"/>
              <a:t>Solar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6909" y="3852446"/>
            <a:ext cx="6404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600" b="1" dirty="0" smtClean="0"/>
              <a:t>Vetar</a:t>
            </a:r>
            <a:endParaRPr lang="en-US" sz="16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7620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6700" y="5715000"/>
            <a:ext cx="2444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dirty="0" smtClean="0"/>
              <a:t>Izvor</a:t>
            </a:r>
            <a:r>
              <a:rPr lang="x-none" sz="1100" smtClean="0"/>
              <a:t>: </a:t>
            </a:r>
            <a:r>
              <a:rPr lang="sr-Latn-CS" sz="1100" dirty="0" smtClean="0"/>
              <a:t>REN21 Global Status Report 2017</a:t>
            </a:r>
            <a:endParaRPr lang="en-GB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1071"/>
            <a:ext cx="4440977" cy="296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10200" y="1447800"/>
            <a:ext cx="2971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</a:rPr>
              <a:t>Kapaciteti za proizvodnju solarnih panela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3101070"/>
            <a:ext cx="65114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r-Latn-CS" sz="1600" b="1" dirty="0" smtClean="0"/>
              <a:t>Kina  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2618601"/>
            <a:ext cx="111190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r-Latn-CS" sz="1200" b="1" dirty="0" smtClean="0"/>
              <a:t>Ostatak sveta 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26123" y="1066800"/>
            <a:ext cx="6896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600" b="1" dirty="0" smtClean="0"/>
              <a:t>MW   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921514"/>
            <a:ext cx="7543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 2016: 8,3 mil. </a:t>
            </a:r>
            <a:r>
              <a:rPr lang="en-US" sz="2400" b="1" dirty="0" err="1" smtClean="0">
                <a:solidFill>
                  <a:srgbClr val="FF0000"/>
                </a:solidFill>
              </a:rPr>
              <a:t>radnika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bilo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zaposleno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OIE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poslovima</a:t>
            </a:r>
            <a:r>
              <a:rPr lang="sr-Latn-CS" sz="2400" b="1" dirty="0" smtClean="0">
                <a:solidFill>
                  <a:srgbClr val="FF0000"/>
                </a:solidFill>
              </a:rPr>
              <a:t>, bez velikih HE</a:t>
            </a:r>
            <a:r>
              <a:rPr lang="en-US" sz="2400" b="1" dirty="0" smtClean="0">
                <a:solidFill>
                  <a:srgbClr val="FF0000"/>
                </a:solidFill>
              </a:rPr>
              <a:t> (3,6 mil. u </a:t>
            </a:r>
            <a:r>
              <a:rPr lang="en-US" sz="2400" b="1" dirty="0" err="1" smtClean="0">
                <a:solidFill>
                  <a:srgbClr val="FF0000"/>
                </a:solidFill>
              </a:rPr>
              <a:t>Kini</a:t>
            </a:r>
            <a:r>
              <a:rPr lang="en-US" sz="2400" b="1" dirty="0" smtClean="0">
                <a:solidFill>
                  <a:srgbClr val="FF0000"/>
                </a:solidFill>
              </a:rPr>
              <a:t>, 1,2 mil. u EU).</a:t>
            </a:r>
            <a:endParaRPr lang="x-none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Autofit/>
          </a:bodyPr>
          <a:lstStyle/>
          <a:p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GEOGRAFSKA TRANZICIJA</a:t>
            </a:r>
            <a:b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x-none" sz="2400" b="1" smtClean="0">
                <a:solidFill>
                  <a:schemeClr val="accent1">
                    <a:lumMod val="75000"/>
                  </a:schemeClr>
                </a:solidFill>
              </a:rPr>
              <a:t>Kina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</a:rPr>
              <a:t>je premašila EU u investicijama u čistu energiju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914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66800"/>
            <a:ext cx="85518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7543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rgbClr val="FF0000"/>
                </a:solidFill>
              </a:rPr>
              <a:t>Kina je u 2015. uložila u istraživanje </a:t>
            </a:r>
            <a:r>
              <a:rPr lang="x-none" b="1" dirty="0" err="1" smtClean="0">
                <a:solidFill>
                  <a:srgbClr val="FF0000"/>
                </a:solidFill>
              </a:rPr>
              <a:t>fotovoltaika</a:t>
            </a:r>
            <a:r>
              <a:rPr lang="x-none" b="1" dirty="0" smtClean="0">
                <a:solidFill>
                  <a:srgbClr val="FF0000"/>
                </a:solidFill>
              </a:rPr>
              <a:t> više nego EU</a:t>
            </a:r>
          </a:p>
          <a:p>
            <a:r>
              <a:rPr lang="x-none" b="1" smtClean="0">
                <a:solidFill>
                  <a:srgbClr val="FF0000"/>
                </a:solidFill>
              </a:rPr>
              <a:t>EU </a:t>
            </a:r>
            <a:r>
              <a:rPr lang="x-none" b="1" dirty="0" smtClean="0">
                <a:solidFill>
                  <a:srgbClr val="FF0000"/>
                </a:solidFill>
              </a:rPr>
              <a:t>nije uspela </a:t>
            </a:r>
            <a:r>
              <a:rPr lang="x-none" b="1" smtClean="0">
                <a:solidFill>
                  <a:srgbClr val="FF0000"/>
                </a:solidFill>
              </a:rPr>
              <a:t>da ostane </a:t>
            </a:r>
            <a:r>
              <a:rPr lang="x-none" b="1" dirty="0" smtClean="0">
                <a:solidFill>
                  <a:srgbClr val="FF0000"/>
                </a:solidFill>
              </a:rPr>
              <a:t>najveći izvoznik čistih tehnologija i opreme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914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Više se investira u elektrane na obnovljive izvore energije (razlog: garantovane povoljne cene i plasman), nego u sve ostale;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Od 2013. u pogon ulazi više MW u elektranama na OIE nego u svim ostalim;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Mogući kritičan faktor: raspoloživost </a:t>
            </a:r>
            <a:r>
              <a:rPr lang="sr-Latn-CS" sz="2000" kern="0" dirty="0">
                <a:solidFill>
                  <a:schemeClr val="accent1">
                    <a:lumMod val="75000"/>
                  </a:schemeClr>
                </a:solidFill>
              </a:rPr>
              <a:t>sirovina - resursa kao što su litijum, retke zemlje i sl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– može li to prerasti 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geopolitičko pitanje?</a:t>
            </a:r>
            <a:endParaRPr lang="sr-Latn-CS" sz="20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U Kini i Indiji se nalazi 58% snage svih elektrana na ugalj u svetu. Novi nacionalni planovi: sve brže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će rasti udeo obnovljivih kapaciteta, naročito u Indiji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sr-Latn-C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Neizvesno je kada skladištenje CO</a:t>
            </a:r>
            <a:r>
              <a:rPr lang="sr-Latn-CS" sz="2000" kern="0" baseline="-25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(CCS) iz TE može postati komercijalno; 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Cena baterija za akumulaciju energije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brzo pada, a kapaciteti sve brže rastu (preko 50% u 2016.) – </a:t>
            </a:r>
            <a:r>
              <a:rPr lang="sr-Latn-CS" sz="2000" i="1" dirty="0" err="1" smtClean="0">
                <a:solidFill>
                  <a:schemeClr val="accent1">
                    <a:lumMod val="75000"/>
                  </a:schemeClr>
                </a:solidFill>
              </a:rPr>
              <a:t>back</a:t>
            </a:r>
            <a:r>
              <a:rPr lang="sr-Latn-CS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i="1" dirty="0" err="1" smtClean="0">
                <a:solidFill>
                  <a:schemeClr val="accent1">
                    <a:lumMod val="75000"/>
                  </a:schemeClr>
                </a:solidFill>
              </a:rPr>
              <a:t>up</a:t>
            </a:r>
            <a:r>
              <a:rPr lang="sr-Latn-CS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za </a:t>
            </a:r>
            <a:r>
              <a:rPr lang="sr-Latn-CS" sz="2000" dirty="0" err="1" smtClean="0">
                <a:solidFill>
                  <a:schemeClr val="accent1">
                    <a:lumMod val="75000"/>
                  </a:schemeClr>
                </a:solidFill>
              </a:rPr>
              <a:t>intermitentnu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 OIE proizvodnju;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1313" indent="-341313">
              <a:buFont typeface="Arial" pitchFamily="34" charset="0"/>
              <a:buChar char="•"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Broj vozila na elektropogon već više godina raste preko 50% godišnje (ima ih preko 2 miliona – sada je to tek 1% ukupnog broja);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Ugalj će </a:t>
            </a:r>
            <a:r>
              <a:rPr lang="en-US" sz="2000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izvesno</a:t>
            </a: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još nekoliko 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decenija imati važnu ulogu u proizvodnji električne energije;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Prirodni gas će verovatno biti prelazno rešenje ka niskougljeničnim tehnologijama – rizik: cena</a:t>
            </a: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i </a:t>
            </a:r>
            <a:r>
              <a:rPr lang="en-US" sz="2000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sigurnost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341313" indent="-341313">
              <a:defRPr/>
            </a:pPr>
            <a:endParaRPr lang="sr-Latn-CS" sz="1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Nije više pitanje </a:t>
            </a:r>
            <a:r>
              <a:rPr lang="sr-Latn-CS" sz="20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 li će?, 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nego </a:t>
            </a:r>
            <a:r>
              <a:rPr lang="sr-Latn-CS" sz="20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Kada će i kako će?  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bnovljivi izvori potisnuti sa dominantne pozicije </a:t>
            </a:r>
            <a:r>
              <a:rPr lang="sr-Latn-CS" sz="2000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fosilna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goriva.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r-Latn-CS" sz="2400" b="1" kern="0" dirty="0" smtClean="0">
                <a:solidFill>
                  <a:srgbClr val="0070C0"/>
                </a:solidFill>
              </a:rPr>
              <a:t>Rezime globaln</a:t>
            </a:r>
            <a:r>
              <a:rPr lang="en-US" sz="2400" b="1" kern="0" dirty="0" err="1" smtClean="0">
                <a:solidFill>
                  <a:srgbClr val="0070C0"/>
                </a:solidFill>
              </a:rPr>
              <a:t>og</a:t>
            </a:r>
            <a:r>
              <a:rPr lang="en-US" sz="2400" b="1" kern="0" dirty="0" smtClean="0">
                <a:solidFill>
                  <a:srgbClr val="0070C0"/>
                </a:solidFill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</a:rPr>
              <a:t>stanja</a:t>
            </a:r>
            <a:r>
              <a:rPr lang="en-US" sz="2400" b="1" kern="0" dirty="0" smtClean="0">
                <a:solidFill>
                  <a:srgbClr val="0070C0"/>
                </a:solidFill>
              </a:rPr>
              <a:t> i</a:t>
            </a:r>
            <a:r>
              <a:rPr lang="sr-Latn-CS" sz="2400" b="1" kern="0" dirty="0" smtClean="0">
                <a:solidFill>
                  <a:srgbClr val="0070C0"/>
                </a:solidFill>
              </a:rPr>
              <a:t> trendova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57200" y="7620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190-D182-49FA-91B2-7F661E3AC4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30549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Rezultat energetske tranzicije: </a:t>
            </a:r>
            <a:b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raste udeo električne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</a:rPr>
              <a:t>u potrošnji 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ukupne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</a:rPr>
              <a:t>energije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6296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488543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accent5">
                    <a:lumMod val="75000"/>
                  </a:schemeClr>
                </a:solidFill>
              </a:rPr>
              <a:t>Ukupna energija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4864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accent5">
                    <a:lumMod val="75000"/>
                  </a:schemeClr>
                </a:solidFill>
              </a:rPr>
              <a:t>Električna energija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447800"/>
            <a:ext cx="7019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accent5">
                    <a:lumMod val="75000"/>
                  </a:schemeClr>
                </a:solidFill>
              </a:rPr>
              <a:t>OD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4236" y="1447800"/>
            <a:ext cx="7019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accent5">
                    <a:lumMod val="75000"/>
                  </a:schemeClr>
                </a:solidFill>
              </a:rPr>
              <a:t>DO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Status liberalizacije elektroenergetskih tržišta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714374"/>
            <a:ext cx="9053512" cy="5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685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6000" u="sng" dirty="0" smtClean="0">
                <a:solidFill>
                  <a:schemeClr val="accent1">
                    <a:lumMod val="75000"/>
                  </a:schemeClr>
                </a:solidFill>
              </a:rPr>
              <a:t>Evropska unija</a:t>
            </a:r>
            <a:endParaRPr lang="en-US" sz="6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" y="1905000"/>
            <a:ext cx="7086600" cy="4953001"/>
            <a:chOff x="76200" y="814387"/>
            <a:chExt cx="9067800" cy="604361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47961"/>
            <a:stretch/>
          </p:blipFill>
          <p:spPr bwMode="auto">
            <a:xfrm>
              <a:off x="142877" y="814387"/>
              <a:ext cx="3971924" cy="192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47500"/>
            <a:stretch/>
          </p:blipFill>
          <p:spPr bwMode="auto">
            <a:xfrm>
              <a:off x="152400" y="2637962"/>
              <a:ext cx="4000500" cy="193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50476"/>
            <a:stretch/>
          </p:blipFill>
          <p:spPr bwMode="auto">
            <a:xfrm>
              <a:off x="152400" y="4419601"/>
              <a:ext cx="3962402" cy="198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6455799"/>
              <a:ext cx="9067800" cy="402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900608"/>
            <a:ext cx="1905000" cy="22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248150"/>
            <a:ext cx="1666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375" y="6010275"/>
            <a:ext cx="1419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sr-Latn-CS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Novi EU </a:t>
            </a:r>
            <a:r>
              <a:rPr lang="sr-Latn-C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klimatski</a:t>
            </a:r>
            <a:r>
              <a:rPr lang="sr-Latn-CS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ciljevi za 2030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sr-Latn-CS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9955E9-7893-4395-890E-D6B7F49E5484}" type="slidenum">
              <a:rPr lang="en-US" altLang="en-US" smtClean="0">
                <a:latin typeface="Arial" pitchFamily="34" charset="0"/>
              </a:rPr>
              <a:pPr/>
              <a:t>16</a:t>
            </a:fld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143000"/>
            <a:ext cx="85010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462611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</a:rPr>
              <a:t>EU ciljevi za 2020. će biti </a:t>
            </a:r>
            <a:r>
              <a:rPr lang="x-none" sz="2000" b="1" dirty="0" err="1" smtClean="0">
                <a:solidFill>
                  <a:schemeClr val="accent1">
                    <a:lumMod val="75000"/>
                  </a:schemeClr>
                </a:solidFill>
              </a:rPr>
              <a:t>premašeni</a:t>
            </a:r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</a:rPr>
              <a:t> za GHG i RES, a neće se ostvariti za </a:t>
            </a:r>
            <a:r>
              <a:rPr lang="x-none" sz="2000" b="1" dirty="0" err="1" smtClean="0">
                <a:solidFill>
                  <a:schemeClr val="accent1">
                    <a:lumMod val="75000"/>
                  </a:schemeClr>
                </a:solidFill>
              </a:rPr>
              <a:t>en.efikasnost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" y="5619690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smtClean="0">
                <a:solidFill>
                  <a:srgbClr val="C00000"/>
                </a:solidFill>
              </a:rPr>
              <a:t>S</a:t>
            </a:r>
            <a:r>
              <a:rPr lang="sr-Latn-CS" sz="2000" b="1" dirty="0" smtClean="0">
                <a:solidFill>
                  <a:srgbClr val="C00000"/>
                </a:solidFill>
              </a:rPr>
              <a:t>RBIJA: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sr-Latn-CS" sz="2000" b="1" dirty="0" smtClean="0">
                <a:solidFill>
                  <a:srgbClr val="C00000"/>
                </a:solidFill>
              </a:rPr>
              <a:t>I</a:t>
            </a:r>
            <a:r>
              <a:rPr lang="x-none" sz="2000" b="1" smtClean="0">
                <a:solidFill>
                  <a:srgbClr val="C00000"/>
                </a:solidFill>
              </a:rPr>
              <a:t>ma </a:t>
            </a:r>
            <a:r>
              <a:rPr lang="x-none" sz="2000" b="1" dirty="0" smtClean="0">
                <a:solidFill>
                  <a:srgbClr val="C00000"/>
                </a:solidFill>
              </a:rPr>
              <a:t>ciljeve za RES i </a:t>
            </a:r>
            <a:r>
              <a:rPr lang="x-none" sz="2000" b="1" dirty="0" err="1" smtClean="0">
                <a:solidFill>
                  <a:srgbClr val="C00000"/>
                </a:solidFill>
              </a:rPr>
              <a:t>EnEf</a:t>
            </a:r>
            <a:r>
              <a:rPr lang="x-none" sz="2000" b="1" dirty="0" smtClean="0">
                <a:solidFill>
                  <a:srgbClr val="C00000"/>
                </a:solidFill>
              </a:rPr>
              <a:t> za </a:t>
            </a:r>
            <a:r>
              <a:rPr lang="x-none" sz="2000" b="1" smtClean="0">
                <a:solidFill>
                  <a:srgbClr val="C00000"/>
                </a:solidFill>
              </a:rPr>
              <a:t>2020.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sr-Latn-CS" sz="2000" b="1" dirty="0" smtClean="0">
              <a:solidFill>
                <a:srgbClr val="C00000"/>
              </a:solidFill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sr-Latn-CS" sz="2000" b="1" dirty="0" err="1" smtClean="0">
                <a:solidFill>
                  <a:srgbClr val="C00000"/>
                </a:solidFill>
              </a:rPr>
              <a:t>K</a:t>
            </a:r>
            <a:r>
              <a:rPr lang="en-US" sz="2000" b="1" dirty="0" err="1" smtClean="0">
                <a:solidFill>
                  <a:srgbClr val="C00000"/>
                </a:solidFill>
              </a:rPr>
              <a:t>apaciteti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interkonekcija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daleko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prema</a:t>
            </a:r>
            <a:r>
              <a:rPr lang="sr-Latn-CS" sz="2000" b="1" dirty="0" smtClean="0">
                <a:solidFill>
                  <a:srgbClr val="C00000"/>
                </a:solidFill>
              </a:rPr>
              <a:t>šuju zahtevane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Veleprodajne cene su opale (zbog pada potrošnje – tražnje i brzog rasta udela obnovljive energije); ove cene ne omogućavaju održivo  poslovanje konvencionalnim elektranama i izgradnju takvih novih elektrana bez podsticaja;</a:t>
            </a:r>
            <a:endParaRPr lang="sr-Latn-CS" sz="240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4625" lvl="1" indent="-17462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x-none" altLang="x-none" sz="240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Gubici i pad kreditnog rejtinga nekih najvećih </a:t>
            </a:r>
            <a:r>
              <a:rPr lang="sr-Latn-CS" altLang="x-none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EU </a:t>
            </a:r>
            <a:r>
              <a:rPr lang="x-none" altLang="x-none" sz="240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elektroprivreda - </a:t>
            </a:r>
            <a:r>
              <a:rPr lang="sr-Latn-CS" altLang="x-none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isu se blagovremeno i adekvatno prilagodile promenama;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4625" indent="-17462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Udeo fosilnih goriva će opadati, a OIE rasti 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ciljevi</a:t>
            </a:r>
            <a:r>
              <a:rPr lang="sr-Latn-R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r-Latn-R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0% 2030</a:t>
            </a:r>
            <a:r>
              <a:rPr lang="sr-Latn-R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bez CO2</a:t>
            </a:r>
            <a:r>
              <a:rPr lang="sr-Latn-R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r-Latn-R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80% 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2050.)</a:t>
            </a:r>
            <a:r>
              <a:rPr lang="sr-Latn-R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</a:p>
          <a:p>
            <a:pPr marL="174625" indent="-17462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Gašenje </a:t>
            </a: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elektrana na ugalj i rudnika je podržano nacionalnim finansijskim programima (Nemačka) ili kompenzacijama iz EU fondova (Poljska</a:t>
            </a: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);</a:t>
            </a:r>
            <a:endParaRPr lang="sr-Latn-CS" sz="2400" kern="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r-Latn-CS" sz="2800" b="1" kern="0" dirty="0" smtClean="0">
                <a:solidFill>
                  <a:schemeClr val="accent1">
                    <a:lumMod val="75000"/>
                  </a:schemeClr>
                </a:solidFill>
              </a:rPr>
              <a:t>Rezime EU stanja i trendova (1)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04800" y="685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190-D182-49FA-91B2-7F661E3AC4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Proizvodnja </a:t>
            </a:r>
            <a:r>
              <a:rPr lang="x-none" sz="2400" b="1" dirty="0" err="1" smtClean="0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nergije iz lignita</a:t>
            </a:r>
            <a:b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 u zemljama EU i Srbiji u periodu 2010-2015.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914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1066801"/>
            <a:ext cx="7886699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715000"/>
            <a:ext cx="800219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900" b="1" dirty="0" smtClean="0">
                <a:solidFill>
                  <a:schemeClr val="accent1">
                    <a:lumMod val="75000"/>
                  </a:schemeClr>
                </a:solidFill>
              </a:rPr>
              <a:t>Srbija:	 7% EU proizvodnje iz lignita </a:t>
            </a:r>
          </a:p>
          <a:p>
            <a:r>
              <a:rPr lang="sr-Latn-CS" sz="1900" b="1" dirty="0" smtClean="0">
                <a:solidFill>
                  <a:srgbClr val="FF0000"/>
                </a:solidFill>
              </a:rPr>
              <a:t>Udeo obnovljivih u proizvodnji e.energije je porastao sa  20,3 na 28,6%, </a:t>
            </a:r>
          </a:p>
          <a:p>
            <a:r>
              <a:rPr lang="sr-Latn-CS" sz="1900" b="1" dirty="0" smtClean="0">
                <a:solidFill>
                  <a:srgbClr val="FF0000"/>
                </a:solidFill>
              </a:rPr>
              <a:t>uglavnom na račun smanjene potrošnje gasa. Potrošnja uglja se nije smanjila.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7620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sr-Latn-C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Raste potreba za rezervom kapaciteta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r-Latn-RS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- n</a:t>
            </a:r>
            <a:r>
              <a:rPr lang="sr-Latn-CS" altLang="en-US" sz="2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ekoordinisano</a:t>
            </a:r>
            <a:r>
              <a:rPr lang="sr-Latn-CS" altLang="en-US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se u državama članicama uvode mehanizmi podsticanja </a:t>
            </a:r>
            <a:r>
              <a:rPr lang="sr-Latn-CS" altLang="en-US" sz="2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kapacitata</a:t>
            </a:r>
            <a:r>
              <a:rPr lang="sr-Latn-CS" altLang="en-US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</a:t>
            </a:r>
            <a:endParaRPr lang="sr-Latn-CS" sz="240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Nedovoljni </a:t>
            </a: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prenosni kapaciteti – tome doprinose i OIE – neophodni investicioni podsticaji;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sr-Latn-CS" altLang="en-US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Dnevno tržište električne energije u EU je gotovo u celini integrisano </a:t>
            </a:r>
            <a:r>
              <a:rPr lang="sr-Latn-CS" altLang="en-U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– to 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smanjuje </a:t>
            </a:r>
            <a:r>
              <a:rPr lang="sr-Latn-C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troškove i potrebu  rezerve u elektranama i povećava sigurnost snabdevanja</a:t>
            </a:r>
            <a:r>
              <a:rPr lang="sr-Latn-CS" altLang="en-US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Drugačija uloga i arhitektura distributivnih </a:t>
            </a:r>
            <a:r>
              <a:rPr lang="sr-Latn-C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elektromreža, zbog širenja decentralizovane 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proizvodnje </a:t>
            </a:r>
            <a:r>
              <a:rPr lang="sr-Latn-C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energije i razvoja pametnih mreža i aktivne uloge kupaca energije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;</a:t>
            </a:r>
            <a:endParaRPr lang="sr-Latn-CS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Menja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na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č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podsticaj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OIE – povezivanje sa tržišnim uslovima </a:t>
            </a:r>
            <a:r>
              <a:rPr lang="sr-Latn-CS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(od </a:t>
            </a:r>
            <a:r>
              <a:rPr lang="sr-Latn-CS" sz="2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feed</a:t>
            </a:r>
            <a:r>
              <a:rPr lang="sr-Latn-CS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-in tarifa ka </a:t>
            </a:r>
            <a:r>
              <a:rPr lang="sr-Latn-CS" sz="2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feed</a:t>
            </a:r>
            <a:r>
              <a:rPr lang="sr-Latn-CS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-in premijama i 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aukcijama);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Vlasni</a:t>
            </a:r>
            <a:r>
              <a:rPr lang="x-none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č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ke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promene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u </a:t>
            </a:r>
            <a:r>
              <a:rPr lang="x-none" sz="2400" kern="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x-none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stočnom delu EU nisu dale očekivane rezultate – </a:t>
            </a:r>
            <a:r>
              <a:rPr lang="x-none" sz="2400" kern="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reverzibilni</a:t>
            </a:r>
            <a:r>
              <a:rPr lang="x-none" sz="2400" kern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procesi u više zemalja.</a:t>
            </a:r>
            <a:endParaRPr lang="sr-Latn-CS" sz="240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1313" indent="-341313">
              <a:buFont typeface="Arial" pitchFamily="34" charset="0"/>
              <a:buChar char="•"/>
              <a:defRPr/>
            </a:pPr>
            <a:endParaRPr lang="sr-Latn-CS" sz="240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r-Latn-CS" sz="2800" b="1" kern="0" dirty="0" smtClean="0">
                <a:solidFill>
                  <a:schemeClr val="accent1">
                    <a:lumMod val="75000"/>
                  </a:schemeClr>
                </a:solidFill>
              </a:rPr>
              <a:t>Rezime EU stanja i trendova (2)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04800" y="685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190-D182-49FA-91B2-7F661E3AC4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Sadržaj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52358"/>
              </p:ext>
            </p:extLst>
          </p:nvPr>
        </p:nvGraphicFramePr>
        <p:xfrm>
          <a:off x="1295400" y="1905000"/>
          <a:ext cx="6248400" cy="26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10"/>
                <a:gridCol w="1483995"/>
                <a:gridCol w="1522095"/>
                <a:gridCol w="1524000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Klimatske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promen</a:t>
                      </a:r>
                      <a:r>
                        <a:rPr lang="sr-Latn-CS" dirty="0" smtClean="0"/>
                        <a:t>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Obnovljivi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Izvori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energije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</a:t>
                      </a:r>
                      <a:r>
                        <a:rPr lang="sr-Latn-CS" dirty="0" smtClean="0"/>
                        <a:t>žište energije</a:t>
                      </a:r>
                      <a:endParaRPr lang="en-US" dirty="0" smtClean="0"/>
                    </a:p>
                  </a:txBody>
                  <a:tcPr/>
                </a:tc>
              </a:tr>
              <a:tr h="55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vet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RS" dirty="0" smtClean="0"/>
                    </a:p>
                  </a:txBody>
                  <a:tcPr/>
                </a:tc>
              </a:tr>
              <a:tr h="349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EU</a:t>
                      </a:r>
                      <a:endParaRPr lang="sr-Latn-CS" sz="20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47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Srbija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429000" y="2667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2667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2667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33528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33528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7000" y="33528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9000" y="3962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53000" y="3962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77000" y="3962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6165BD-32A4-447F-9AB6-C83245A5F110}" type="slidenum">
              <a:rPr lang="en-US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sr-Latn-CS" altLang="en-US" sz="2800" b="1" dirty="0" smtClean="0">
                <a:solidFill>
                  <a:srgbClr val="002060"/>
                </a:solidFill>
              </a:rPr>
              <a:t>Kako dalje – </a:t>
            </a:r>
            <a:r>
              <a:rPr lang="sr-Latn-CS" sz="2800" b="1" dirty="0">
                <a:solidFill>
                  <a:schemeClr val="accent1">
                    <a:lumMod val="75000"/>
                  </a:schemeClr>
                </a:solidFill>
              </a:rPr>
              <a:t>Evropska </a:t>
            </a:r>
            <a:r>
              <a:rPr lang="sr-Latn-CS" sz="2800" b="1" dirty="0" smtClean="0">
                <a:solidFill>
                  <a:schemeClr val="accent1">
                    <a:lumMod val="75000"/>
                  </a:schemeClr>
                </a:solidFill>
              </a:rPr>
              <a:t>unija</a:t>
            </a:r>
            <a:endParaRPr lang="en-US" alt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2400" y="1524000"/>
            <a:ext cx="922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200" dirty="0">
                <a:solidFill>
                  <a:schemeClr val="accent1">
                    <a:lumMod val="75000"/>
                  </a:schemeClr>
                </a:solidFill>
              </a:rPr>
              <a:t>Efikasnija potrošnja energije </a:t>
            </a:r>
            <a:r>
              <a:rPr lang="sr-Latn-CS" sz="2200" dirty="0" smtClean="0">
                <a:solidFill>
                  <a:schemeClr val="accent1">
                    <a:lumMod val="75000"/>
                  </a:schemeClr>
                </a:solidFill>
              </a:rPr>
              <a:t>- Prioritet </a:t>
            </a:r>
            <a:r>
              <a:rPr lang="sr-Latn-CS" sz="2200" dirty="0">
                <a:solidFill>
                  <a:schemeClr val="accent1">
                    <a:lumMod val="75000"/>
                  </a:schemeClr>
                </a:solidFill>
              </a:rPr>
              <a:t>No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200" dirty="0" smtClean="0">
                <a:solidFill>
                  <a:schemeClr val="accent1">
                    <a:lumMod val="75000"/>
                  </a:schemeClr>
                </a:solidFill>
              </a:rPr>
              <a:t>Obezbeđenje </a:t>
            </a:r>
            <a:r>
              <a:rPr lang="sr-Latn-CS" sz="2200" dirty="0">
                <a:solidFill>
                  <a:schemeClr val="accent1">
                    <a:lumMod val="75000"/>
                  </a:schemeClr>
                </a:solidFill>
              </a:rPr>
              <a:t>sigurnosti snabdevanja</a:t>
            </a:r>
            <a:r>
              <a:rPr lang="sr-Cyrl-CS" sz="2200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sr-Latn-C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200" dirty="0">
                <a:solidFill>
                  <a:schemeClr val="accent1">
                    <a:lumMod val="75000"/>
                  </a:schemeClr>
                </a:solidFill>
              </a:rPr>
              <a:t>Dublja EU integracija nacionalnih energetskih tržišta;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200" dirty="0" smtClean="0">
                <a:solidFill>
                  <a:schemeClr val="accent1">
                    <a:lumMod val="75000"/>
                  </a:schemeClr>
                </a:solidFill>
              </a:rPr>
              <a:t>Smanjenje </a:t>
            </a:r>
            <a:r>
              <a:rPr lang="sr-Latn-CS" sz="2200" dirty="0">
                <a:solidFill>
                  <a:schemeClr val="accent1">
                    <a:lumMod val="75000"/>
                  </a:schemeClr>
                </a:solidFill>
              </a:rPr>
              <a:t>emisije CO2 iz energetskog sektora (ciljevi za 2030 i 2050.);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sz="2200" dirty="0">
                <a:solidFill>
                  <a:schemeClr val="accent1">
                    <a:lumMod val="75000"/>
                  </a:schemeClr>
                </a:solidFill>
              </a:rPr>
              <a:t>Promocija istraživanja i razvoja u energetskim tehnologijama</a:t>
            </a:r>
            <a:endParaRPr lang="sr-Cyrl-C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04800" y="685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294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altLang="en-US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352800"/>
            <a:ext cx="82296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sz="2400" b="1" dirty="0">
                <a:solidFill>
                  <a:schemeClr val="accent1">
                    <a:lumMod val="75000"/>
                  </a:schemeClr>
                </a:solidFill>
              </a:rPr>
              <a:t>Ovim bi se ublažile i neizvesnost geopolitičkih promena koje utiču na snabdevanje naftom i gasom i njihove cene. </a:t>
            </a:r>
            <a:endParaRPr lang="sr-Latn-C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838200"/>
            <a:ext cx="86868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EU ide ka formiranju ENERGETSKE UNIJE, bazirane na pet ključnih prioriteta:</a:t>
            </a:r>
            <a:endParaRPr lang="sr-Cyrl-CS" sz="24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274403"/>
            <a:ext cx="922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PROBLEMI:</a:t>
            </a: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x-none" sz="2400" kern="0" smtClean="0">
                <a:solidFill>
                  <a:schemeClr val="accent1">
                    <a:lumMod val="75000"/>
                  </a:schemeClr>
                </a:solidFill>
              </a:rPr>
              <a:t>azličiti </a:t>
            </a:r>
            <a:r>
              <a:rPr lang="x-none" sz="2400" kern="0" dirty="0" smtClean="0">
                <a:solidFill>
                  <a:schemeClr val="accent1">
                    <a:lumMod val="75000"/>
                  </a:schemeClr>
                </a:solidFill>
              </a:rPr>
              <a:t>interesi država članica, naročito istočne Evrope i drugih članica</a:t>
            </a:r>
            <a:endParaRPr lang="sr-Cyrl-C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257800"/>
            <a:ext cx="88392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x-none" sz="2400" b="1" kern="0" dirty="0" smtClean="0">
                <a:solidFill>
                  <a:schemeClr val="accent1">
                    <a:lumMod val="75000"/>
                  </a:schemeClr>
                </a:solidFill>
              </a:rPr>
              <a:t>USLOV</a:t>
            </a: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</a:rPr>
              <a:t>Dodatno preno</a:t>
            </a:r>
            <a:r>
              <a:rPr lang="x-none" sz="2400" kern="0" smtClean="0">
                <a:solidFill>
                  <a:schemeClr val="accent1">
                    <a:lumMod val="75000"/>
                  </a:schemeClr>
                </a:solidFill>
              </a:rPr>
              <a:t>šenje suvereniteta </a:t>
            </a:r>
            <a:r>
              <a:rPr lang="x-none" sz="2400" kern="0" dirty="0" smtClean="0">
                <a:solidFill>
                  <a:schemeClr val="accent1">
                    <a:lumMod val="75000"/>
                  </a:schemeClr>
                </a:solidFill>
              </a:rPr>
              <a:t>država članica na </a:t>
            </a:r>
            <a:r>
              <a:rPr lang="x-none" sz="2400" kern="0" smtClean="0">
                <a:solidFill>
                  <a:schemeClr val="accent1">
                    <a:lumMod val="75000"/>
                  </a:schemeClr>
                </a:solidFill>
              </a:rPr>
              <a:t>EU </a:t>
            </a:r>
            <a:endParaRPr lang="sr-Latn-C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x-none" sz="2400" kern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x-none" sz="2400" kern="0" dirty="0" smtClean="0">
                <a:solidFill>
                  <a:schemeClr val="accent1">
                    <a:lumMod val="75000"/>
                  </a:schemeClr>
                </a:solidFill>
              </a:rPr>
              <a:t>npr: energetski </a:t>
            </a:r>
            <a:r>
              <a:rPr lang="x-none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miks</a:t>
            </a:r>
            <a:r>
              <a:rPr lang="x-none" sz="24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400" kern="0" smtClean="0">
                <a:solidFill>
                  <a:schemeClr val="accent1">
                    <a:lumMod val="75000"/>
                  </a:schemeClr>
                </a:solidFill>
              </a:rPr>
              <a:t>i dr</a:t>
            </a:r>
            <a:r>
              <a:rPr lang="sr-Latn-C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x-none" sz="2400" kern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sr-Cyrl-C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4191000"/>
            <a:ext cx="87471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0" y="5181600"/>
            <a:ext cx="8763000" cy="2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92162"/>
          </a:xfrm>
        </p:spPr>
        <p:txBody>
          <a:bodyPr>
            <a:noAutofit/>
          </a:bodyPr>
          <a:lstStyle/>
          <a:p>
            <a:r>
              <a:rPr lang="x-none" sz="2400" b="1" smtClean="0">
                <a:solidFill>
                  <a:schemeClr val="accent1">
                    <a:lumMod val="75000"/>
                  </a:schemeClr>
                </a:solidFill>
              </a:rPr>
              <a:t>EU 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x-none" sz="2400" b="1" smtClean="0">
                <a:solidFill>
                  <a:schemeClr val="accent1">
                    <a:lumMod val="75000"/>
                  </a:schemeClr>
                </a:solidFill>
              </a:rPr>
              <a:t>ovi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400" b="1" smtClean="0">
                <a:solidFill>
                  <a:schemeClr val="accent1">
                    <a:lumMod val="75000"/>
                  </a:schemeClr>
                </a:solidFill>
              </a:rPr>
              <a:t>paket energetskih propisa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 „Čista energija za sve Evropljane“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9916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Paket obuhvata energetsku efikasnost, </a:t>
            </a:r>
            <a:r>
              <a:rPr lang="x-none" sz="2100" dirty="0" err="1" smtClean="0">
                <a:solidFill>
                  <a:schemeClr val="accent1">
                    <a:lumMod val="75000"/>
                  </a:schemeClr>
                </a:solidFill>
              </a:rPr>
              <a:t>obnovljivu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 energiju, modele tržišta energije, sigurnost snabdevanja i pravila upravljanja Energetskom unijom.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Očekuje se, između ostalog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x-none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9875" lvl="1" indent="-160338"/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ki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danje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regulisan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ih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cene el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energije i gasa (sada postoje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trećini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članica EU;</a:t>
            </a:r>
            <a:endParaRPr lang="x-none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9875" lvl="1" indent="-160338"/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uki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danje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„kapovanj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“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cena na veleprodajnim tržištima – berzama;</a:t>
            </a:r>
          </a:p>
          <a:p>
            <a:pPr marL="269875" lvl="1" indent="-160338"/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omoguć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avanje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tzv.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„mehaniz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ama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kapaciteta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“ 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radi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obezbedj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enja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rezerv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intermitentn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OIE (moguća podrška i efikasnim elektranama na ugalj)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x-none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9875" lvl="1" indent="-160338"/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omogućavanje aktivn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ulog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10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malim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kupcima i mogućnost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da budu </a:t>
            </a:r>
            <a:r>
              <a:rPr lang="x-none" sz="2100" dirty="0" err="1" smtClean="0">
                <a:solidFill>
                  <a:schemeClr val="accent1">
                    <a:lumMod val="75000"/>
                  </a:schemeClr>
                </a:solidFill>
              </a:rPr>
              <a:t>proizvodjači</a:t>
            </a:r>
            <a:r>
              <a:rPr lang="x-none" sz="2100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x-none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9875" lvl="1" indent="-160338"/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unapre</a:t>
            </a:r>
            <a:r>
              <a:rPr lang="x-none" sz="2100" dirty="0" err="1" smtClean="0">
                <a:solidFill>
                  <a:schemeClr val="accent1">
                    <a:lumMod val="75000"/>
                  </a:schemeClr>
                </a:solidFill>
              </a:rPr>
              <a:t>đenje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mehaniz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sr-Latn-CS" sz="21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regionalne i EU saradnje/zajedničke funkcije</a:t>
            </a:r>
          </a:p>
          <a:p>
            <a:pPr marL="269875" lvl="1" indent="-160338"/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nastoja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nje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na nivou EU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usklađuju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mere podsticaja obnovljive energije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, ali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 i mogućnost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gubit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ka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prav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prioritet</a:t>
            </a:r>
            <a:r>
              <a:rPr lang="x-none" sz="2100" dirty="0" err="1" smtClean="0">
                <a:solidFill>
                  <a:schemeClr val="accent1">
                    <a:lumMod val="75000"/>
                  </a:schemeClr>
                </a:solidFill>
              </a:rPr>
              <a:t>nog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100" dirty="0" smtClean="0">
                <a:solidFill>
                  <a:schemeClr val="accent1">
                    <a:lumMod val="75000"/>
                  </a:schemeClr>
                </a:solidFill>
              </a:rPr>
              <a:t>plasmana energije u mrežu </a:t>
            </a:r>
            <a:r>
              <a:rPr lang="x-none" sz="2100" smtClean="0">
                <a:solidFill>
                  <a:schemeClr val="accent1">
                    <a:lumMod val="75000"/>
                  </a:schemeClr>
                </a:solidFill>
              </a:rPr>
              <a:t>itd.</a:t>
            </a:r>
            <a:endParaRPr lang="sr-Latn-CS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9875" lvl="1" indent="-160338"/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jačanje uloge ACER-a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</a:rPr>
              <a:t>Agencije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</a:rPr>
              <a:t>saradnju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</a:rPr>
              <a:t>energetskih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</a:rPr>
              <a:t>regulatora</a:t>
            </a:r>
            <a:r>
              <a:rPr lang="sr-Latn-CS" sz="2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x-none" sz="2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7620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99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Utisak: nekim kompromisima se izlazi u susret nacionalnim energetskim interesima, te je moguće da se neće dostići ambiciozn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 prethodno najavljen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 zajedničk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 ciljev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6000" u="sng" dirty="0" smtClean="0">
                <a:solidFill>
                  <a:schemeClr val="accent1">
                    <a:lumMod val="75000"/>
                  </a:schemeClr>
                </a:solidFill>
              </a:rPr>
              <a:t>Srbija</a:t>
            </a:r>
            <a:endParaRPr lang="en-US" sz="6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57400" y="3352800"/>
            <a:ext cx="4884821" cy="3403153"/>
            <a:chOff x="2057400" y="3454847"/>
            <a:chExt cx="4884821" cy="340315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1" t="12825" r="1933"/>
            <a:stretch/>
          </p:blipFill>
          <p:spPr bwMode="auto">
            <a:xfrm>
              <a:off x="2057400" y="3454847"/>
              <a:ext cx="4884821" cy="340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209800" y="3454847"/>
              <a:ext cx="609600" cy="278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6190-D182-49FA-91B2-7F661E3AC4C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2892"/>
            <a:ext cx="8683187" cy="588170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455827"/>
            <a:ext cx="790601" cy="2205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(у</a:t>
            </a:r>
            <a:r>
              <a:rPr lang="sr-Latn-C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2013.</a:t>
            </a:r>
            <a:r>
              <a:rPr lang="x-non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Latn-C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6324600"/>
            <a:ext cx="6448124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Bef>
                <a:spcPts val="1200"/>
              </a:spcBef>
              <a:defRPr/>
            </a:pP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Uvozna zavisnost energetike u 201</a:t>
            </a:r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x-none" sz="2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je</a:t>
            </a:r>
            <a:r>
              <a:rPr lang="x-none" sz="2000" b="1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sr-Latn-RS" sz="20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%  (EU 54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%)</a:t>
            </a:r>
            <a:endParaRPr lang="sr-Cyrl-C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6808" y="685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>
            <a:noAutofit/>
          </a:bodyPr>
          <a:lstStyle/>
          <a:p>
            <a:r>
              <a:rPr lang="x-none" sz="2400" b="1" smtClean="0">
                <a:solidFill>
                  <a:schemeClr val="accent1">
                    <a:lumMod val="75000"/>
                  </a:schemeClr>
                </a:solidFill>
              </a:rPr>
              <a:t>Uporedni </a:t>
            </a:r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energetski </a:t>
            </a:r>
            <a:r>
              <a:rPr lang="x-none" sz="2400" b="1" smtClean="0">
                <a:solidFill>
                  <a:schemeClr val="accent1">
                    <a:lumMod val="75000"/>
                  </a:schemeClr>
                </a:solidFill>
              </a:rPr>
              <a:t>pokazatelji 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za Srbiju i EU </a:t>
            </a:r>
            <a:r>
              <a:rPr lang="x-none" sz="2400" b="1" smtClean="0">
                <a:solidFill>
                  <a:schemeClr val="accent1">
                    <a:lumMod val="75000"/>
                  </a:schemeClr>
                </a:solidFill>
              </a:rPr>
              <a:t>u 201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x-none" sz="2400" b="1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792162"/>
          </a:xfrm>
        </p:spPr>
        <p:txBody>
          <a:bodyPr>
            <a:noAutofit/>
          </a:bodyPr>
          <a:lstStyle/>
          <a:p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</a:rPr>
              <a:t>Šta ove promene znače </a:t>
            </a:r>
            <a:r>
              <a:rPr lang="x-none" sz="2800" b="1" smtClean="0">
                <a:solidFill>
                  <a:schemeClr val="accent1">
                    <a:lumMod val="75000"/>
                  </a:schemeClr>
                </a:solidFill>
              </a:rPr>
              <a:t>za Srbiju?</a:t>
            </a:r>
            <a:r>
              <a:rPr lang="sr-Latn-CS" sz="2800" b="1" dirty="0" smtClean="0">
                <a:solidFill>
                  <a:schemeClr val="accent1">
                    <a:lumMod val="75000"/>
                  </a:schemeClr>
                </a:solidFill>
              </a:rPr>
              <a:t> (1)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715000"/>
          </a:xfrm>
        </p:spPr>
        <p:txBody>
          <a:bodyPr>
            <a:noAutofit/>
          </a:bodyPr>
          <a:lstStyle/>
          <a:p>
            <a:pPr marL="182563" indent="-182563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Srbija bi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trebalo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energetsku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efikasnost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postavi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vrh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prioriteta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najbolji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doprinos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sigurnom snabdevanju, privrednom rastu i zapošljavanju;</a:t>
            </a:r>
          </a:p>
          <a:p>
            <a:pPr marL="182563" indent="-182563"/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Cene koje pokrivaju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sve troškove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 / tržišne cene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su osnova dugoročne stabilnosti i održivog razvoja – preduslov: </a:t>
            </a:r>
            <a:r>
              <a:rPr lang="x-none" sz="20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aštita siromašnih;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2563" indent="-182563"/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Obim, strukturu OIE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i nove mehanizme i visinu podsticaja treba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prilagođavati razvoju tehnologija, stepenu ekonomske razvijenosti, mogućnostima integracije u energetski sistem i  doprinosu zaposlenosti i rastu GDP-a u Srbiji;</a:t>
            </a:r>
          </a:p>
          <a:p>
            <a:pPr marL="182563" indent="-182563"/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Postupanje po Pariskom sporazumu uvešće ograničenja i povećati troškove proizvodnje;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izuzetno je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važno da se to uvaži pri izradi Strategije klimatskih promena sa Akcionim planom (u toku je) i drugih relevantnih propisa, uključujući i moguću primenu trgovine emisijama - ETS (10€/t CO</a:t>
            </a:r>
            <a:r>
              <a:rPr lang="sr-Latn-CS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povećava trošak proizvodnje u TE za 1 €c/kWh); prihvatanje 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EU klimatskih ciljeva neprihvatljivo bez EU kompenzacija;</a:t>
            </a:r>
          </a:p>
          <a:p>
            <a:pPr marL="182563" indent="-182563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Integracija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regionalno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panEU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energetsko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2000" dirty="0" err="1">
                <a:solidFill>
                  <a:schemeClr val="accent1">
                    <a:lumMod val="75000"/>
                  </a:schemeClr>
                </a:solidFill>
              </a:rPr>
              <a:t>tržišt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sr-Latn-C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82563" indent="-182563"/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Neophodnost prilagođavanja i modernizacije </a:t>
            </a:r>
            <a:r>
              <a:rPr lang="sr-Latn-CS" sz="2000" dirty="0" err="1">
                <a:solidFill>
                  <a:schemeClr val="accent1">
                    <a:lumMod val="75000"/>
                  </a:schemeClr>
                </a:solidFill>
              </a:rPr>
              <a:t>energets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ih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mreža (naročito distributivne);</a:t>
            </a:r>
          </a:p>
          <a:p>
            <a:pPr marL="182563" lvl="0" indent="-182563"/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rilagođavanje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poslovnih modela - sve je važnija sposobnost 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upravljanje </a:t>
            </a:r>
            <a:r>
              <a:rPr lang="sr-Latn-CS" sz="2000" dirty="0" err="1" smtClean="0">
                <a:solidFill>
                  <a:schemeClr val="accent1">
                    <a:lumMod val="75000"/>
                  </a:schemeClr>
                </a:solidFill>
              </a:rPr>
              <a:t>prome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-nama 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u odnosu na upravljanje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uglavnom 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strukturno stacionarnim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procesima.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82563" indent="-182563"/>
            <a:endParaRPr lang="sr-Latn-C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82563" indent="-182563"/>
            <a:endParaRPr lang="sr-Latn-C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2563" indent="-182563"/>
            <a:endParaRPr lang="sr-Latn-C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6096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792162"/>
          </a:xfrm>
        </p:spPr>
        <p:txBody>
          <a:bodyPr>
            <a:noAutofit/>
          </a:bodyPr>
          <a:lstStyle/>
          <a:p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</a:rPr>
              <a:t>Šta ove promene znače </a:t>
            </a:r>
            <a:r>
              <a:rPr lang="x-none" sz="2800" b="1" smtClean="0">
                <a:solidFill>
                  <a:schemeClr val="accent1">
                    <a:lumMod val="75000"/>
                  </a:schemeClr>
                </a:solidFill>
              </a:rPr>
              <a:t>za Srbiju?</a:t>
            </a:r>
            <a:r>
              <a:rPr lang="sr-Latn-CS" sz="2800" b="1" dirty="0" smtClean="0">
                <a:solidFill>
                  <a:schemeClr val="accent1">
                    <a:lumMod val="75000"/>
                  </a:schemeClr>
                </a:solidFill>
              </a:rPr>
              <a:t> (2)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Promene sprovoditi i obaveze prihvatati posle temeljnih analiza uticaja. Preduslov: </a:t>
            </a:r>
            <a:r>
              <a:rPr lang="x-none" sz="2000" b="1" smtClean="0">
                <a:solidFill>
                  <a:schemeClr val="accent1">
                    <a:lumMod val="75000"/>
                  </a:schemeClr>
                </a:solidFill>
              </a:rPr>
              <a:t>organizovati stručne kapacitete i raditi na tome u kontinuitetu.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 ZAŠTO je to neophodno?</a:t>
            </a:r>
          </a:p>
          <a:p>
            <a:pPr marL="182563" indent="-182563"/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ato što promene u energetici, strukturne i tehnološke, nikada nisu bile ovako duboke i široke po obuhvatu – TRANZICIJA ili REVOLUCIJA?</a:t>
            </a:r>
          </a:p>
          <a:p>
            <a:pPr marL="182563" indent="-182563"/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ato što odluke koje donosimo sada moraju anticipirati promene i uslove poslovanja u sledeće min. tri decenije, a optimalna rešenja danas mogu biti veoma različita za 10 godina;</a:t>
            </a:r>
          </a:p>
          <a:p>
            <a:pPr marL="182563" indent="-182563"/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zato što razvoj obnovljivih, borba protiv klimatskih promena i tržište u energetici nisu lokalne ili regionalne ideje i pojave, već globalni rastući trendovi.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0" hangingPunct="0">
              <a:lnSpc>
                <a:spcPct val="90000"/>
              </a:lnSpc>
              <a:buNone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KO SU MOGUĆI DOBITNICI ENERGETSKE TRANZICIJE?</a:t>
            </a:r>
            <a:endParaRPr lang="sr-Latn-CS" sz="20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711200" lvl="1" indent="-254000">
              <a:buFont typeface="Arial" pitchFamily="34" charset="0"/>
              <a:buChar char="•"/>
              <a:defRPr/>
            </a:pP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zemlje čije su vlade sposobne da efikasno, na pravi način intervenišu na tržištu i uključuju se i podstiču razvoj onih tehnologija koje mogu nacionalno najefikasnije vrednovati i povećavati zaposlenost i GDP;</a:t>
            </a:r>
          </a:p>
          <a:p>
            <a:pPr marL="0" indent="0">
              <a:buNone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KO SU MOGUĆI GUBITNICI ENERGETSKE TRANZICIJE?</a:t>
            </a:r>
          </a:p>
          <a:p>
            <a:pPr marL="736600" lvl="1" indent="-279400" eaLnBrk="0" hangingPunct="0">
              <a:lnSpc>
                <a:spcPct val="90000"/>
              </a:lnSpc>
              <a:buFontTx/>
              <a:buChar char="•"/>
              <a:defRPr/>
            </a:pP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zemlje </a:t>
            </a:r>
            <a:r>
              <a:rPr lang="sr-Latn-CS" sz="2000" kern="0" dirty="0">
                <a:solidFill>
                  <a:schemeClr val="accent1">
                    <a:lumMod val="75000"/>
                  </a:schemeClr>
                </a:solidFill>
              </a:rPr>
              <a:t>koje se prepuste inerciji i ne uključe se blagovremeno i na najbolji način u nove </a:t>
            </a:r>
            <a:r>
              <a:rPr lang="sr-Latn-CS" sz="2000" kern="0" dirty="0" err="1">
                <a:solidFill>
                  <a:schemeClr val="accent1">
                    <a:lumMod val="75000"/>
                  </a:schemeClr>
                </a:solidFill>
              </a:rPr>
              <a:t>megatrendove</a:t>
            </a:r>
            <a:r>
              <a:rPr lang="sr-Latn-CS" sz="2000" kern="0" dirty="0">
                <a:solidFill>
                  <a:schemeClr val="accent1">
                    <a:lumMod val="75000"/>
                  </a:schemeClr>
                </a:solidFill>
              </a:rPr>
              <a:t>, ne uključuju se u tehnološke promene i ne sagledaju moguće efekte i posledice.</a:t>
            </a:r>
            <a:endParaRPr lang="sr-Latn-C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685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72200" y="5014912"/>
            <a:ext cx="2362200" cy="1309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5000"/>
              </a:lnSpc>
              <a:buFontTx/>
              <a:buNone/>
            </a:pPr>
            <a:r>
              <a:rPr lang="sr-Latn-CS" sz="1150" dirty="0" smtClean="0">
                <a:solidFill>
                  <a:schemeClr val="bg1">
                    <a:lumMod val="50000"/>
                  </a:schemeClr>
                </a:solidFill>
              </a:rPr>
              <a:t>11000 </a:t>
            </a:r>
            <a:r>
              <a:rPr lang="sr-Cyrl-CS" sz="1150" dirty="0" smtClean="0">
                <a:solidFill>
                  <a:schemeClr val="bg1">
                    <a:lumMod val="50000"/>
                  </a:schemeClr>
                </a:solidFill>
              </a:rPr>
              <a:t>Београд</a:t>
            </a:r>
            <a:endParaRPr lang="en-US" sz="11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sr-Cyrl-CS" sz="1150" dirty="0" smtClean="0">
                <a:solidFill>
                  <a:schemeClr val="bg1">
                    <a:lumMod val="50000"/>
                  </a:schemeClr>
                </a:solidFill>
              </a:rPr>
              <a:t>Теразије</a:t>
            </a:r>
            <a:r>
              <a:rPr lang="sr-Latn-CS" sz="1150" dirty="0" smtClean="0">
                <a:solidFill>
                  <a:schemeClr val="bg1">
                    <a:lumMod val="50000"/>
                  </a:schemeClr>
                </a:solidFill>
              </a:rPr>
              <a:t> 5</a:t>
            </a:r>
            <a:r>
              <a:rPr lang="en-GB" sz="115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sr-Latn-CS" sz="1150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sr-Latn-CS" sz="1150" dirty="0" smtClean="0">
                <a:solidFill>
                  <a:schemeClr val="bg1">
                    <a:lumMod val="50000"/>
                  </a:schemeClr>
                </a:solidFill>
              </a:rPr>
              <a:t>Tel: + 381 11 3037184; </a:t>
            </a:r>
            <a:endParaRPr lang="en-US" sz="11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sr-Latn-CS" sz="1150" dirty="0" smtClean="0">
                <a:solidFill>
                  <a:schemeClr val="bg1">
                    <a:lumMod val="50000"/>
                  </a:schemeClr>
                </a:solidFill>
              </a:rPr>
              <a:t>Fax: + 381 11 3225780</a:t>
            </a:r>
            <a:endParaRPr lang="sr-Cyrl-CS" sz="11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sr-Latn-CS" sz="1150" dirty="0" smtClean="0">
                <a:solidFill>
                  <a:schemeClr val="bg1">
                    <a:lumMod val="50000"/>
                  </a:schemeClr>
                </a:solidFill>
              </a:rPr>
              <a:t>E mail: aers@aers.rs</a:t>
            </a: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sr-Latn-CS" sz="1150" dirty="0" smtClean="0">
                <a:solidFill>
                  <a:schemeClr val="bg1">
                    <a:lumMod val="50000"/>
                  </a:schemeClr>
                </a:solidFill>
              </a:rPr>
              <a:t>www.aers.</a:t>
            </a:r>
            <a:r>
              <a:rPr lang="en-US" sz="1150" dirty="0" err="1" smtClean="0">
                <a:solidFill>
                  <a:schemeClr val="bg1">
                    <a:lumMod val="50000"/>
                  </a:schemeClr>
                </a:solidFill>
              </a:rPr>
              <a:t>rs</a:t>
            </a:r>
            <a:endParaRPr lang="en-US" sz="11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>
              <a:lnSpc>
                <a:spcPct val="85000"/>
              </a:lnSpc>
              <a:buFontTx/>
              <a:buNone/>
            </a:pPr>
            <a:endParaRPr lang="sr-Latn-CS" sz="115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S_memo-te_q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69854"/>
            <a:ext cx="2249488" cy="1345196"/>
          </a:xfrm>
          <a:prstGeom prst="rect">
            <a:avLst/>
          </a:prstGeom>
          <a:noFill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019800" y="4855082"/>
            <a:ext cx="0" cy="1302829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29000" y="2987695"/>
            <a:ext cx="4419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altLang="en-US" sz="4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Hvala na pažnji!</a:t>
            </a:r>
          </a:p>
          <a:p>
            <a:endParaRPr lang="sr-Latn-CS" altLang="en-US" sz="48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Okvir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</a:rPr>
              <a:t>za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najva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</a:rPr>
              <a:t>ž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nije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promene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x-none" sz="2400" b="1" dirty="0" err="1" smtClean="0">
                <a:solidFill>
                  <a:schemeClr val="accent1">
                    <a:lumMod val="75000"/>
                  </a:schemeClr>
                </a:solidFill>
              </a:rPr>
              <a:t>energetsk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om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sektoru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4525963"/>
          </a:xfrm>
        </p:spPr>
        <p:txBody>
          <a:bodyPr>
            <a:noAutofit/>
          </a:bodyPr>
          <a:lstStyle/>
          <a:p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GLOBALNO</a:t>
            </a:r>
          </a:p>
          <a:p>
            <a:pPr lvl="1"/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Pariski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sporazum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om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o klimatskim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promenama (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Narodna skupština ga je potvrdila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29.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maja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2017.) 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utvrđen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međunarodni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okvir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za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ograničavanje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rasta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srednje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globalne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temperature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ispod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 u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odnosu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preindustrijsku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eru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energetika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generiše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oko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dve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trećine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emisije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gasova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sa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efektom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staklene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bašte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sr-Latn-RS" sz="19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en-US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promene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svetskim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tr</a:t>
            </a:r>
            <a:r>
              <a:rPr lang="x-none" sz="2000" err="1" smtClean="0">
                <a:solidFill>
                  <a:schemeClr val="accent1">
                    <a:lumMod val="75000"/>
                  </a:schemeClr>
                </a:solidFill>
              </a:rPr>
              <a:t>žištima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energije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x-non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EVROPSKA UNIJA</a:t>
            </a:r>
          </a:p>
          <a:p>
            <a:pPr lvl="1"/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limatski paketi za 2020 i 2030. godinu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x-none" sz="200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aketi trzišnih reformi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elektroenergetskog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gasnog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sektora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x-none" sz="200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ovi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reformski paket u pripremi: „Čista energija za sve Evropljane“,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kojim se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operacionalizuju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mere u okviru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Energetske unije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x-non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SRBIJA</a:t>
            </a:r>
            <a:endParaRPr lang="x-non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Zakon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o energetici u koji je preneta regulativa EU i propisi koji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se im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lementiraju </a:t>
            </a:r>
            <a:r>
              <a:rPr lang="x-none" sz="2000">
                <a:solidFill>
                  <a:schemeClr val="accent1">
                    <a:lumMod val="75000"/>
                  </a:schemeClr>
                </a:solidFill>
              </a:rPr>
              <a:t>u postupku pristupanja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EU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okviru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Energetske zajednice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Strategija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razvoja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energetike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Republike Srbije do 2025.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projekcijama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do 2030.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685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47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6000" u="sng" dirty="0" smtClean="0">
                <a:solidFill>
                  <a:schemeClr val="accent1">
                    <a:lumMod val="75000"/>
                  </a:schemeClr>
                </a:solidFill>
              </a:rPr>
              <a:t>Svet - global</a:t>
            </a:r>
            <a:endParaRPr lang="en-US" sz="6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9938" name="AutoShape 2" descr="http://46.240.193.130:3000/WorldClient.dll?Session=PMZKXP248KFDB&amp;View=Attachment&amp;Number=15927&amp;Part=4"/>
          <p:cNvSpPr>
            <a:spLocks noChangeAspect="1" noChangeArrowheads="1"/>
          </p:cNvSpPr>
          <p:nvPr/>
        </p:nvSpPr>
        <p:spPr bwMode="auto">
          <a:xfrm>
            <a:off x="155575" y="-3709988"/>
            <a:ext cx="6000750" cy="774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http://46.240.193.130:3000/WorldClient.dll?Session=PMZKXP248KFDB&amp;View=Attachment&amp;Number=15927&amp;Part=4"/>
          <p:cNvSpPr>
            <a:spLocks noChangeAspect="1" noChangeArrowheads="1"/>
          </p:cNvSpPr>
          <p:nvPr/>
        </p:nvSpPr>
        <p:spPr bwMode="auto">
          <a:xfrm>
            <a:off x="155575" y="-3709988"/>
            <a:ext cx="6000750" cy="774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57400" y="3352800"/>
            <a:ext cx="4884821" cy="3403153"/>
            <a:chOff x="2057400" y="3454847"/>
            <a:chExt cx="4884821" cy="340315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1" t="12825" r="1933"/>
            <a:stretch/>
          </p:blipFill>
          <p:spPr bwMode="auto">
            <a:xfrm>
              <a:off x="2057400" y="3454847"/>
              <a:ext cx="4884821" cy="340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209800" y="3454847"/>
              <a:ext cx="609600" cy="278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limateanalytics.org/index.php?rex_img_type=max&amp;rex_img_file=screenshot_2017-08-04_09.42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080" y="1752600"/>
            <a:ext cx="8414919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Autofit/>
          </a:bodyPr>
          <a:lstStyle/>
          <a:p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Ratifikacija Pariskog sporazuma o klimatskim promenama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21" y="1066800"/>
            <a:ext cx="9204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Sporazum je ratifikovalo 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(plave) 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od 197 zemalja učesnica, sa oko 8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 % ukupne </a:t>
            </a:r>
          </a:p>
          <a:p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(i energetske i neenergetske) emisije gasova sa efektom staklene bašte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juna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2017</a:t>
            </a:r>
            <a:r>
              <a:rPr lang="sr-Latn-C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SAD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najavile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povla</a:t>
            </a:r>
            <a:r>
              <a:rPr lang="sr-Latn-CS" dirty="0" smtClean="0">
                <a:solidFill>
                  <a:schemeClr val="accent1">
                    <a:lumMod val="75000"/>
                  </a:schemeClr>
                </a:solidFill>
              </a:rPr>
              <a:t>čenje)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83069"/>
            <a:ext cx="7387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Pariski sporazum je okvir. Njegov uticaj na energetiku zavisi od toga </a:t>
            </a:r>
          </a:p>
          <a:p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kako se njegovi ciljevi transponuju u realne politike vlada.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369" y="4114800"/>
            <a:ext cx="3048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b="1" dirty="0" smtClean="0">
                <a:solidFill>
                  <a:schemeClr val="accent1">
                    <a:lumMod val="75000"/>
                  </a:schemeClr>
                </a:solidFill>
              </a:rPr>
              <a:t>Kina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sr-Latn-CS" sz="1600" b="1" dirty="0" smtClean="0">
                <a:solidFill>
                  <a:schemeClr val="accent1">
                    <a:lumMod val="75000"/>
                  </a:schemeClr>
                </a:solidFill>
              </a:rPr>
              <a:t> 	20,09%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1600" b="1" dirty="0" smtClean="0">
                <a:solidFill>
                  <a:schemeClr val="accent1">
                    <a:lumMod val="75000"/>
                  </a:schemeClr>
                </a:solidFill>
              </a:rPr>
              <a:t>svetske emisije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CS" sz="1600" b="1" dirty="0" smtClean="0">
                <a:solidFill>
                  <a:schemeClr val="accent1">
                    <a:lumMod val="75000"/>
                  </a:schemeClr>
                </a:solidFill>
              </a:rPr>
              <a:t>USA: 	17,89%</a:t>
            </a:r>
          </a:p>
          <a:p>
            <a:r>
              <a:rPr lang="x-none" sz="1600" b="1" smtClean="0">
                <a:solidFill>
                  <a:schemeClr val="accent1">
                    <a:lumMod val="75000"/>
                  </a:schemeClr>
                </a:solidFill>
              </a:rPr>
              <a:t>Srbija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x-none" sz="16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1600" b="1" dirty="0" smtClean="0">
                <a:solidFill>
                  <a:schemeClr val="accent1">
                    <a:lumMod val="75000"/>
                  </a:schemeClr>
                </a:solidFill>
              </a:rPr>
              <a:t>	  0,18%</a:t>
            </a:r>
            <a:endParaRPr lang="en-GB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4804" y="5514201"/>
            <a:ext cx="1671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Izvor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: Climate Analytics</a:t>
            </a:r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7620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4" name="Picture 3" descr="low-carbon_not_in_sight_ar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oal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34" y="677565"/>
            <a:ext cx="4686936" cy="31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39762"/>
          </a:xfrm>
        </p:spPr>
        <p:txBody>
          <a:bodyPr>
            <a:noAutofit/>
          </a:bodyPr>
          <a:lstStyle/>
          <a:p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Emisija CO</a:t>
            </a:r>
            <a:r>
              <a:rPr lang="sr-Latn-CS" sz="2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 od sagorevanja fosilnih goriva </a:t>
            </a:r>
            <a:b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CS" sz="2400" b="1" dirty="0" smtClean="0">
                <a:solidFill>
                  <a:schemeClr val="accent1">
                    <a:lumMod val="75000"/>
                  </a:schemeClr>
                </a:solidFill>
              </a:rPr>
              <a:t>i promena stava prema  elektranama na ugalj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914400"/>
            <a:ext cx="8305800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000" b="1" u="sng" dirty="0" smtClean="0"/>
              <a:t>Emisija CO</a:t>
            </a:r>
            <a:r>
              <a:rPr lang="sr-Latn-CS" sz="2000" b="1" u="sng" baseline="-25000" dirty="0" smtClean="0"/>
              <a:t>2 </a:t>
            </a:r>
            <a:r>
              <a:rPr lang="sr-Latn-CS" sz="2000" b="1" u="sng" dirty="0" smtClean="0"/>
              <a:t>od sagorevanja fosilnih goriva u 2014. </a:t>
            </a:r>
          </a:p>
          <a:p>
            <a:r>
              <a:rPr lang="sr-Latn-CS" sz="2000" b="1" dirty="0"/>
              <a:t>	</a:t>
            </a:r>
            <a:r>
              <a:rPr lang="sr-Latn-CS" sz="2000" b="1" dirty="0" smtClean="0"/>
              <a:t>	      </a:t>
            </a:r>
            <a:r>
              <a:rPr lang="sr-Latn-CS" dirty="0" smtClean="0"/>
              <a:t>tona po stanovniku</a:t>
            </a:r>
          </a:p>
          <a:p>
            <a:r>
              <a:rPr lang="sr-Latn-CS" b="1" dirty="0" smtClean="0"/>
              <a:t>	Svet	  	   4,47</a:t>
            </a:r>
          </a:p>
          <a:p>
            <a:r>
              <a:rPr lang="sr-Latn-CS" b="1" dirty="0" smtClean="0"/>
              <a:t>	USA		16,22</a:t>
            </a:r>
          </a:p>
          <a:p>
            <a:r>
              <a:rPr lang="sr-Latn-CS" b="1" dirty="0" smtClean="0"/>
              <a:t>	Nemačka	   	  8,93</a:t>
            </a:r>
          </a:p>
          <a:p>
            <a:r>
              <a:rPr lang="sr-Latn-CS" b="1" dirty="0" smtClean="0"/>
              <a:t>	Kina 	  	  6,66</a:t>
            </a:r>
          </a:p>
          <a:p>
            <a:r>
              <a:rPr lang="sr-Latn-CS" b="1" dirty="0" smtClean="0">
                <a:solidFill>
                  <a:srgbClr val="C00000"/>
                </a:solidFill>
              </a:rPr>
              <a:t>	Srbija	  	  5,35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43384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381690"/>
            <a:ext cx="464820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sr-Latn-CS" altLang="en-US" sz="2000" b="1" dirty="0">
                <a:solidFill>
                  <a:srgbClr val="FF0000"/>
                </a:solidFill>
              </a:rPr>
              <a:t>Kina </a:t>
            </a:r>
            <a:r>
              <a:rPr lang="sr-Latn-CS" altLang="en-US" sz="2000" b="1" dirty="0" smtClean="0">
                <a:solidFill>
                  <a:srgbClr val="FF0000"/>
                </a:solidFill>
              </a:rPr>
              <a:t>još </a:t>
            </a:r>
            <a:r>
              <a:rPr lang="sr-Latn-CS" altLang="en-US" sz="2000" b="1" dirty="0">
                <a:solidFill>
                  <a:srgbClr val="FF0000"/>
                </a:solidFill>
              </a:rPr>
              <a:t>uvek nudi </a:t>
            </a:r>
            <a:r>
              <a:rPr lang="sr-Latn-CS" altLang="en-US" sz="2000" b="1" dirty="0" smtClean="0">
                <a:solidFill>
                  <a:srgbClr val="FF0000"/>
                </a:solidFill>
              </a:rPr>
              <a:t>povoljno </a:t>
            </a:r>
            <a:r>
              <a:rPr lang="sr-Latn-CS" altLang="en-US" sz="2000" b="1" dirty="0">
                <a:solidFill>
                  <a:srgbClr val="FF0000"/>
                </a:solidFill>
              </a:rPr>
              <a:t>kreditiranje.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3200400"/>
            <a:ext cx="7924800" cy="2815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Latn-CS" sz="2200" b="1" dirty="0" smtClean="0">
                <a:solidFill>
                  <a:schemeClr val="accent1">
                    <a:lumMod val="75000"/>
                  </a:schemeClr>
                </a:solidFill>
              </a:rPr>
              <a:t>Promena stava prema elektranama </a:t>
            </a:r>
            <a:r>
              <a:rPr lang="sr-Latn-CS" sz="2200" b="1" dirty="0">
                <a:solidFill>
                  <a:schemeClr val="accent1">
                    <a:lumMod val="75000"/>
                  </a:schemeClr>
                </a:solidFill>
              </a:rPr>
              <a:t>na </a:t>
            </a:r>
            <a:r>
              <a:rPr lang="sr-Latn-CS" sz="2200" b="1" dirty="0" smtClean="0">
                <a:solidFill>
                  <a:schemeClr val="accent1">
                    <a:lumMod val="75000"/>
                  </a:schemeClr>
                </a:solidFill>
              </a:rPr>
              <a:t>ugalj:</a:t>
            </a:r>
          </a:p>
          <a:p>
            <a:pPr marL="174625" lvl="0" indent="-1746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Ukupna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proizvodnja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uglja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opala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za 6,2% u 2016.</a:t>
            </a:r>
          </a:p>
          <a:p>
            <a:pPr marL="174625" lvl="0" indent="-1746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</a:rPr>
              <a:t>Uskraćuje </a:t>
            </a:r>
            <a:r>
              <a:rPr lang="sr-Latn-CS" sz="2000" dirty="0">
                <a:solidFill>
                  <a:schemeClr val="accent1">
                    <a:lumMod val="75000"/>
                  </a:schemeClr>
                </a:solidFill>
              </a:rPr>
              <a:t>se kreditna podrška elektranama na ugalj: EBRD, Svetska banka, EIB</a:t>
            </a:r>
            <a:r>
              <a:rPr lang="x-none" sz="20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dr</a:t>
            </a:r>
            <a:r>
              <a:rPr lang="x-none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x-non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4625" indent="-1746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CS" sz="2000" kern="0" dirty="0">
                <a:solidFill>
                  <a:schemeClr val="accent1">
                    <a:lumMod val="75000"/>
                  </a:schemeClr>
                </a:solidFill>
              </a:rPr>
              <a:t>U proteklih 6 godina preko 60% (po snazi) projekata elektrana na ugalj je 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zaustavljeno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000" kern="0" dirty="0" err="1">
                <a:solidFill>
                  <a:schemeClr val="accent1">
                    <a:lumMod val="75000"/>
                  </a:schemeClr>
                </a:solidFill>
              </a:rPr>
              <a:t>zbog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accent1">
                    <a:lumMod val="75000"/>
                  </a:schemeClr>
                </a:solidFill>
              </a:rPr>
              <a:t>usporenog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accent1">
                    <a:lumMod val="75000"/>
                  </a:schemeClr>
                </a:solidFill>
              </a:rPr>
              <a:t>rasta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accent1">
                    <a:lumMod val="75000"/>
                  </a:schemeClr>
                </a:solidFill>
              </a:rPr>
              <a:t>potro</a:t>
            </a:r>
            <a:r>
              <a:rPr lang="x-none" sz="2000" kern="0" dirty="0" err="1">
                <a:solidFill>
                  <a:schemeClr val="accent1">
                    <a:lumMod val="75000"/>
                  </a:schemeClr>
                </a:solidFill>
              </a:rPr>
              <a:t>šnje</a:t>
            </a:r>
            <a:r>
              <a:rPr lang="x-none" sz="2000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x-none" sz="20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-280988">
              <a:spcBef>
                <a:spcPct val="0"/>
              </a:spcBef>
              <a:defRPr/>
            </a:pPr>
            <a:r>
              <a:rPr lang="x-none" sz="2000" kern="0" dirty="0" smtClean="0">
                <a:solidFill>
                  <a:schemeClr val="accent1">
                    <a:lumMod val="75000"/>
                  </a:schemeClr>
                </a:solidFill>
              </a:rPr>
              <a:t>ali </a:t>
            </a:r>
            <a:r>
              <a:rPr lang="x-none" sz="2000" kern="0" dirty="0">
                <a:solidFill>
                  <a:schemeClr val="accent1">
                    <a:lumMod val="75000"/>
                  </a:schemeClr>
                </a:solidFill>
              </a:rPr>
              <a:t>i zbog prelaska na OIE</a:t>
            </a:r>
            <a:r>
              <a:rPr lang="sr-Latn-CS" sz="2000" kern="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x-non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4625" lvl="0" indent="-1746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Traži se ili su odluke donete o </a:t>
            </a:r>
            <a:r>
              <a:rPr lang="sr-Latn-C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gašenju</a:t>
            </a:r>
            <a:r>
              <a:rPr kumimoji="0" lang="sr-Latn-C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elektrana na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sr-Latn-C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ugalj u sledećoj</a:t>
            </a:r>
            <a:r>
              <a:rPr kumimoji="0" lang="sr-Latn-CS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deceniji</a:t>
            </a:r>
            <a:r>
              <a:rPr kumimoji="0" lang="sr-Latn-C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(Francuska,</a:t>
            </a:r>
            <a:r>
              <a:rPr kumimoji="0" lang="sr-Latn-CS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UK, Danska, Kanada...);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sz="2000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Velika većina</a:t>
            </a: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članica EU ne namerava da više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finansira i gradi TE na ugalj (izuzev Poljske, Grčke i ??)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23813"/>
            <a:ext cx="9306879" cy="503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5921514"/>
            <a:ext cx="4248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126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zemalja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primenjuje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</a:rPr>
              <a:t>OIE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podsticaje</a:t>
            </a:r>
            <a:endParaRPr lang="x-none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</a:rPr>
              <a:t>164 zemlje ima OIE ciljeve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Mere podsticaja obnovljivih izvora energije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(OIE)</a:t>
            </a:r>
            <a:r>
              <a:rPr kumimoji="0" lang="x-none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svetu, 2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016.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715962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4" y="1524000"/>
            <a:ext cx="900112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297269"/>
            <a:ext cx="7990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Dodati kapaciteti u elektranama  na obnovljive izvore su od 2012. veći od </a:t>
            </a:r>
          </a:p>
          <a:p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</a:rPr>
              <a:t>elektrana na ugalj, gas, naftu i nuklearne zajedno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Neto dodati kapaciteti u elektranama od</a:t>
            </a:r>
            <a:r>
              <a:rPr kumimoji="0" lang="sr-Latn-C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2001 do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2015. (svet)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914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586" y="1490246"/>
            <a:ext cx="16796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600" b="1" dirty="0" smtClean="0">
                <a:solidFill>
                  <a:schemeClr val="bg1">
                    <a:lumMod val="50000"/>
                  </a:schemeClr>
                </a:solidFill>
              </a:rPr>
              <a:t>Neobnovljivi         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490246"/>
            <a:ext cx="14713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600" b="1" dirty="0" smtClean="0">
                <a:solidFill>
                  <a:srgbClr val="0070C0"/>
                </a:solidFill>
              </a:rPr>
              <a:t>Obnovljivi        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4091" y="6019800"/>
            <a:ext cx="13603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200" b="1" dirty="0" smtClean="0"/>
              <a:t>Izvor: IRENA 2016.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Udeo </a:t>
            </a:r>
            <a:r>
              <a:rPr lang="x-none" sz="2400" b="1" dirty="0" err="1" smtClean="0">
                <a:solidFill>
                  <a:schemeClr val="accent1">
                    <a:lumMod val="75000"/>
                  </a:schemeClr>
                </a:solidFill>
              </a:rPr>
              <a:t>obnovljivih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 u ukupnoj globalnoj proizvodnji električne energije u 2016.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C3F7-27A7-4A58-B4F0-1F4F3809E4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4" y="1457325"/>
            <a:ext cx="9020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31668" y="5334000"/>
            <a:ext cx="2444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dirty="0" smtClean="0"/>
              <a:t>Izvor</a:t>
            </a:r>
            <a:r>
              <a:rPr lang="x-none" sz="1100" smtClean="0"/>
              <a:t>: </a:t>
            </a:r>
            <a:r>
              <a:rPr lang="sr-Latn-CS" sz="1100" dirty="0" smtClean="0"/>
              <a:t>REN21 Global Status Report 2017</a:t>
            </a:r>
            <a:endParaRPr lang="en-GB" sz="11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11430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altLang="en-U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638800"/>
            <a:ext cx="6909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>
                <a:solidFill>
                  <a:schemeClr val="accent1">
                    <a:lumMod val="75000"/>
                  </a:schemeClr>
                </a:solidFill>
              </a:rPr>
              <a:t>Tek oko 8 % </a:t>
            </a:r>
            <a:r>
              <a:rPr lang="x-none" sz="2400" dirty="0" err="1" smtClean="0">
                <a:solidFill>
                  <a:schemeClr val="accent1">
                    <a:lumMod val="75000"/>
                  </a:schemeClr>
                </a:solidFill>
              </a:rPr>
              <a:t>el.energije</a:t>
            </a:r>
            <a:r>
              <a:rPr lang="x-none" sz="2400" dirty="0" smtClean="0">
                <a:solidFill>
                  <a:schemeClr val="accent1">
                    <a:lumMod val="75000"/>
                  </a:schemeClr>
                </a:solidFill>
              </a:rPr>
              <a:t> je proizvedeno iz </a:t>
            </a:r>
            <a:r>
              <a:rPr lang="x-none" sz="2400" smtClean="0">
                <a:solidFill>
                  <a:schemeClr val="accent1">
                    <a:lumMod val="75000"/>
                  </a:schemeClr>
                </a:solidFill>
              </a:rPr>
              <a:t>ne-hidro OIE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Bloomberg </a:t>
            </a:r>
            <a:r>
              <a:rPr lang="en-US" sz="2400" dirty="0" err="1" smtClean="0">
                <a:solidFill>
                  <a:srgbClr val="FF0000"/>
                </a:solidFill>
              </a:rPr>
              <a:t>prognoza</a:t>
            </a:r>
            <a:r>
              <a:rPr lang="en-US" sz="2400" dirty="0" smtClean="0">
                <a:solidFill>
                  <a:srgbClr val="FF0000"/>
                </a:solidFill>
              </a:rPr>
              <a:t>: solar i </a:t>
            </a:r>
            <a:r>
              <a:rPr lang="en-US" sz="2400" dirty="0" err="1" smtClean="0">
                <a:solidFill>
                  <a:srgbClr val="FF0000"/>
                </a:solidFill>
              </a:rPr>
              <a:t>vetar</a:t>
            </a:r>
            <a:r>
              <a:rPr lang="en-US" sz="2400" dirty="0" smtClean="0">
                <a:solidFill>
                  <a:srgbClr val="FF0000"/>
                </a:solidFill>
              </a:rPr>
              <a:t> 34 % 2040. </a:t>
            </a:r>
            <a:r>
              <a:rPr lang="en-US" sz="2400" dirty="0" err="1" smtClean="0">
                <a:solidFill>
                  <a:srgbClr val="FF0000"/>
                </a:solidFill>
              </a:rPr>
              <a:t>godine</a:t>
            </a:r>
            <a:r>
              <a:rPr lang="sr-Latn-CS" sz="2400" dirty="0" smtClean="0">
                <a:solidFill>
                  <a:srgbClr val="FF0000"/>
                </a:solidFill>
              </a:rPr>
              <a:t>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8110</TotalTime>
  <Words>1885</Words>
  <Application>Microsoft Office PowerPoint</Application>
  <PresentationFormat>On-screen Show (4:3)</PresentationFormat>
  <Paragraphs>196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OKVIR ZA PROMENE  U ELEKTROENERGETICI SRBIJE</vt:lpstr>
      <vt:lpstr>Sadržaj</vt:lpstr>
      <vt:lpstr>Okvir za najvažnije promene u energetskom sektoru</vt:lpstr>
      <vt:lpstr>PowerPoint Presentation</vt:lpstr>
      <vt:lpstr>Ratifikacija Pariskog sporazuma o klimatskim promenama</vt:lpstr>
      <vt:lpstr>Emisija CO2 od sagorevanja fosilnih goriva  i promena stava prema  elektranama na ugalj</vt:lpstr>
      <vt:lpstr>PowerPoint Presentation</vt:lpstr>
      <vt:lpstr>PowerPoint Presentation</vt:lpstr>
      <vt:lpstr>Udeo obnovljivih u ukupnoj globalnoj proizvodnji električne energije u 2016.</vt:lpstr>
      <vt:lpstr>Pad cena obnovljivih - prosečne cene dobijene aukcijama 2010-2016.</vt:lpstr>
      <vt:lpstr>GEOGRAFSKA TRANZICIJA Kina je premašila EU u investicijama u čistu energiju</vt:lpstr>
      <vt:lpstr>Rezime globalnog stanja i trendova</vt:lpstr>
      <vt:lpstr>Rezultat energetske tranzicije:  raste udeo električne u potrošnji ukupne energije</vt:lpstr>
      <vt:lpstr>Status liberalizacije elektroenergetskih tržišta</vt:lpstr>
      <vt:lpstr>PowerPoint Presentation</vt:lpstr>
      <vt:lpstr>Novi EU klimatski ciljevi za 2030. </vt:lpstr>
      <vt:lpstr>Rezime EU stanja i trendova (1)</vt:lpstr>
      <vt:lpstr>Proizvodnja el. energije iz lignita  u zemljama EU i Srbiji u periodu 2010-2015.</vt:lpstr>
      <vt:lpstr>Rezime EU stanja i trendova (2)</vt:lpstr>
      <vt:lpstr>Kako dalje – Evropska unija</vt:lpstr>
      <vt:lpstr>EU novi paket energetskih propisa „Čista energija za sve Evropljane“</vt:lpstr>
      <vt:lpstr>PowerPoint Presentation</vt:lpstr>
      <vt:lpstr>Uporedni energetski pokazatelji za Srbiju i EU u 2014. </vt:lpstr>
      <vt:lpstr>Šta ove promene znače za Srbiju? (1)</vt:lpstr>
      <vt:lpstr>Šta ove promene znače za Srbiju? (2)</vt:lpstr>
      <vt:lpstr>PowerPoint Presentation</vt:lpstr>
    </vt:vector>
  </TitlesOfParts>
  <Company>AERS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Ljubo Macic</dc:creator>
  <cp:lastModifiedBy>Ljubo Macic</cp:lastModifiedBy>
  <cp:revision>232</cp:revision>
  <cp:lastPrinted>2017-06-14T11:26:06Z</cp:lastPrinted>
  <dcterms:created xsi:type="dcterms:W3CDTF">2016-11-12T17:40:48Z</dcterms:created>
  <dcterms:modified xsi:type="dcterms:W3CDTF">2017-10-05T06:47:05Z</dcterms:modified>
</cp:coreProperties>
</file>