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3.xml" ContentType="application/vnd.openxmlformats-officedocument.them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8.xml" ContentType="application/vnd.openxmlformats-officedocument.them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9.xml" ContentType="application/vnd.openxmlformats-officedocument.them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67" r:id="rId4"/>
    <p:sldMasterId id="2147484793" r:id="rId5"/>
    <p:sldMasterId id="2147488557" r:id="rId6"/>
    <p:sldMasterId id="2147488574" r:id="rId7"/>
    <p:sldMasterId id="2147488582" r:id="rId8"/>
    <p:sldMasterId id="2147488591" r:id="rId9"/>
    <p:sldMasterId id="2147488596" r:id="rId10"/>
    <p:sldMasterId id="2147488605" r:id="rId11"/>
    <p:sldMasterId id="2147488622" r:id="rId12"/>
    <p:sldMasterId id="2147488636" r:id="rId13"/>
  </p:sldMasterIdLst>
  <p:notesMasterIdLst>
    <p:notesMasterId r:id="rId18"/>
  </p:notesMasterIdLst>
  <p:handoutMasterIdLst>
    <p:handoutMasterId r:id="rId19"/>
  </p:handoutMasterIdLst>
  <p:sldIdLst>
    <p:sldId id="442" r:id="rId14"/>
    <p:sldId id="445" r:id="rId15"/>
    <p:sldId id="446" r:id="rId16"/>
    <p:sldId id="447" r:id="rId17"/>
  </p:sldIdLst>
  <p:sldSz cx="9906000" cy="6858000" type="A4"/>
  <p:notesSz cx="6858000" cy="9926638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8A"/>
    <a:srgbClr val="4F81BD"/>
    <a:srgbClr val="003399"/>
    <a:srgbClr val="1F497D"/>
    <a:srgbClr val="A9B6EB"/>
    <a:srgbClr val="003296"/>
    <a:srgbClr val="002060"/>
    <a:srgbClr val="008E4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1" autoAdjust="0"/>
    <p:restoredTop sz="99856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148" y="-90"/>
      </p:cViewPr>
      <p:guideLst>
        <p:guide orient="horz" pos="3127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lIns="93301" tIns="46650" rIns="93301" bIns="4665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026" y="0"/>
            <a:ext cx="2973388" cy="496888"/>
          </a:xfrm>
          <a:prstGeom prst="rect">
            <a:avLst/>
          </a:prstGeom>
        </p:spPr>
        <p:txBody>
          <a:bodyPr vert="horz" lIns="93301" tIns="46650" rIns="93301" bIns="4665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B40C8-031C-434B-AD76-E9B6692EF697}" type="datetime1">
              <a:rPr lang="en-US"/>
              <a:pPr>
                <a:defRPr/>
              </a:pPr>
              <a:t>10/3/2017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3388" cy="496887"/>
          </a:xfrm>
          <a:prstGeom prst="rect">
            <a:avLst/>
          </a:prstGeom>
        </p:spPr>
        <p:txBody>
          <a:bodyPr vert="horz" lIns="93301" tIns="46650" rIns="93301" bIns="4665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026" y="9428164"/>
            <a:ext cx="2973388" cy="496887"/>
          </a:xfrm>
          <a:prstGeom prst="rect">
            <a:avLst/>
          </a:prstGeom>
        </p:spPr>
        <p:txBody>
          <a:bodyPr vert="horz" wrap="square" lIns="93301" tIns="46650" rIns="93301" bIns="466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B827CC1-0A0D-41DA-BDB7-ACF8C8106A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1632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3388" cy="496888"/>
          </a:xfrm>
          <a:prstGeom prst="rect">
            <a:avLst/>
          </a:prstGeom>
        </p:spPr>
        <p:txBody>
          <a:bodyPr vert="horz" lIns="93301" tIns="46650" rIns="93301" bIns="4665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026" y="0"/>
            <a:ext cx="2973388" cy="496888"/>
          </a:xfrm>
          <a:prstGeom prst="rect">
            <a:avLst/>
          </a:prstGeom>
        </p:spPr>
        <p:txBody>
          <a:bodyPr vert="horz" lIns="93301" tIns="46650" rIns="93301" bIns="4665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99B257-A499-4917-9F0B-6878F41F7352}" type="datetime1">
              <a:rPr lang="en-US"/>
              <a:pPr>
                <a:defRPr/>
              </a:pPr>
              <a:t>10/3/2017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1363" y="746125"/>
            <a:ext cx="537527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1" tIns="46650" rIns="93301" bIns="4665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14876"/>
            <a:ext cx="5484812" cy="4467225"/>
          </a:xfrm>
          <a:prstGeom prst="rect">
            <a:avLst/>
          </a:prstGeom>
        </p:spPr>
        <p:txBody>
          <a:bodyPr vert="horz" lIns="93301" tIns="46650" rIns="93301" bIns="4665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73388" cy="496887"/>
          </a:xfrm>
          <a:prstGeom prst="rect">
            <a:avLst/>
          </a:prstGeom>
        </p:spPr>
        <p:txBody>
          <a:bodyPr vert="horz" lIns="93301" tIns="46650" rIns="93301" bIns="4665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026" y="9428164"/>
            <a:ext cx="2973388" cy="496887"/>
          </a:xfrm>
          <a:prstGeom prst="rect">
            <a:avLst/>
          </a:prstGeom>
        </p:spPr>
        <p:txBody>
          <a:bodyPr vert="horz" wrap="square" lIns="93301" tIns="46650" rIns="93301" bIns="466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13BA40D-93C2-4BC6-A4AF-19A2353BC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43572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79.xml"/><Relationship Id="rId1" Type="http://schemas.openxmlformats.org/officeDocument/2006/relationships/vmlDrawing" Target="../drawings/vmlDrawing76.v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6.bin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3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4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4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5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6.bin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7.bin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9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9.bin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0.bin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1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3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2.bin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5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4.bin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6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5.bin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7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6.bin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8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7.bin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9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8.bin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0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9.bin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1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0.bin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1.bin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3.xml"/><Relationship Id="rId1" Type="http://schemas.openxmlformats.org/officeDocument/2006/relationships/vmlDrawing" Target="../drawings/vmlDrawing5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2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4.xml"/><Relationship Id="rId1" Type="http://schemas.openxmlformats.org/officeDocument/2006/relationships/vmlDrawing" Target="../drawings/vmlDrawing5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3.bin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5.xml"/><Relationship Id="rId1" Type="http://schemas.openxmlformats.org/officeDocument/2006/relationships/vmlDrawing" Target="../drawings/vmlDrawing54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4.bin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6.xml"/><Relationship Id="rId1" Type="http://schemas.openxmlformats.org/officeDocument/2006/relationships/vmlDrawing" Target="../drawings/vmlDrawing5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5.bin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7.xml"/><Relationship Id="rId1" Type="http://schemas.openxmlformats.org/officeDocument/2006/relationships/vmlDrawing" Target="../drawings/vmlDrawing56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6.bin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8.xml"/><Relationship Id="rId1" Type="http://schemas.openxmlformats.org/officeDocument/2006/relationships/vmlDrawing" Target="../drawings/vmlDrawing5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7.bin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9.xml"/><Relationship Id="rId1" Type="http://schemas.openxmlformats.org/officeDocument/2006/relationships/vmlDrawing" Target="../drawings/vmlDrawing5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8.bin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0.xml"/><Relationship Id="rId1" Type="http://schemas.openxmlformats.org/officeDocument/2006/relationships/vmlDrawing" Target="../drawings/vmlDrawing59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9.bin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62.xml"/><Relationship Id="rId4" Type="http://schemas.openxmlformats.org/officeDocument/2006/relationships/image" Target="../media/image6.emf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7" Type="http://schemas.openxmlformats.org/officeDocument/2006/relationships/image" Target="../media/image8.emf"/><Relationship Id="rId2" Type="http://schemas.openxmlformats.org/officeDocument/2006/relationships/tags" Target="../tags/tag63.xml"/><Relationship Id="rId1" Type="http://schemas.openxmlformats.org/officeDocument/2006/relationships/vmlDrawing" Target="../drawings/vmlDrawing61.vml"/><Relationship Id="rId6" Type="http://schemas.openxmlformats.org/officeDocument/2006/relationships/image" Target="../media/image7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61.bin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64.xml"/><Relationship Id="rId1" Type="http://schemas.openxmlformats.org/officeDocument/2006/relationships/vmlDrawing" Target="../drawings/vmlDrawing6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2.bin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66.xml"/><Relationship Id="rId4" Type="http://schemas.openxmlformats.org/officeDocument/2006/relationships/image" Target="../media/image6.emf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7" Type="http://schemas.openxmlformats.org/officeDocument/2006/relationships/image" Target="../media/image8.emf"/><Relationship Id="rId2" Type="http://schemas.openxmlformats.org/officeDocument/2006/relationships/tags" Target="../tags/tag67.xml"/><Relationship Id="rId1" Type="http://schemas.openxmlformats.org/officeDocument/2006/relationships/vmlDrawing" Target="../drawings/vmlDrawing64.vml"/><Relationship Id="rId6" Type="http://schemas.openxmlformats.org/officeDocument/2006/relationships/image" Target="../media/image7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64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68.xml"/><Relationship Id="rId1" Type="http://schemas.openxmlformats.org/officeDocument/2006/relationships/vmlDrawing" Target="../drawings/vmlDrawing65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5.bin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70.xml"/><Relationship Id="rId1" Type="http://schemas.openxmlformats.org/officeDocument/2006/relationships/vmlDrawing" Target="../drawings/vmlDrawing67.v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67.bin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71.xml"/><Relationship Id="rId1" Type="http://schemas.openxmlformats.org/officeDocument/2006/relationships/vmlDrawing" Target="../drawings/vmlDrawing6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8.bin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73.xml"/><Relationship Id="rId1" Type="http://schemas.openxmlformats.org/officeDocument/2006/relationships/vmlDrawing" Target="../drawings/vmlDrawing70.v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70.bin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75.xml"/><Relationship Id="rId1" Type="http://schemas.openxmlformats.org/officeDocument/2006/relationships/vmlDrawing" Target="../drawings/vmlDrawing72.v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72.bin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77.xml"/><Relationship Id="rId1" Type="http://schemas.openxmlformats.org/officeDocument/2006/relationships/vmlDrawing" Target="../drawings/vmlDrawing74.v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4.bin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30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57212" y="3883821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latin typeface="Arial" charset="0"/>
              <a:cs typeface="Arial" charset="0"/>
            </a:endParaRPr>
          </a:p>
        </p:txBody>
      </p:sp>
      <p:pic>
        <p:nvPicPr>
          <p:cNvPr id="10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97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5" y="6093296"/>
            <a:ext cx="3666167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51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8E5D24CE-1904-4AA6-96DE-25C6D1799728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721" y="1589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10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1" y="1589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98455" y="117475"/>
            <a:ext cx="1090348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 smtClean="0">
                  <a:solidFill>
                    <a:prstClr val="white"/>
                  </a:solidFill>
                  <a:latin typeface="Arial" charset="0"/>
                  <a:cs typeface="Arial" charset="0"/>
                </a:rPr>
                <a:t>CONFIDENTIAL</a:t>
              </a:r>
              <a:endParaRPr lang="en-US" altLang="zh-CN" sz="1000" b="1" dirty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436497" y="6520260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CF8ED0A2-64A1-4361-B83D-52BBBE28E5C2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010" y="6453337"/>
            <a:ext cx="350488" cy="35554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926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385704" y="117475"/>
            <a:ext cx="14859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INTERNA UPOTREBA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8CBAEE20-B3AE-4C57-AB17-63F66AB92285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789008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481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77817" y="117475"/>
            <a:ext cx="1090348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ZA DISKUSIJU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6FC523B5-7277-44E7-B028-611DADB8104F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28258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113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32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39225" y="228601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57212" y="3883820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>
            <a:normAutofit/>
          </a:bodyPr>
          <a:lstStyle>
            <a:lvl1pPr algn="l">
              <a:defRPr sz="24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276873"/>
            <a:ext cx="8420100" cy="1500187"/>
          </a:xfrm>
        </p:spPr>
        <p:txBody>
          <a:bodyPr anchor="ctr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641620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4E12776-2A1A-4AC9-B806-E47ADB54283E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53046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9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10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B43F2701-56EC-40C9-8C70-6B208DD77761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2043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5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6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28E32262-8567-45CD-9B86-1A3E128FD0A8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4721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D976DEB4-7C15-4DAB-9BCF-200B14C219DD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4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96439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B238C516-D185-4AEC-9770-9BEA8B53F345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862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D6BE7412-A55B-4E49-A354-E3316F2BC40B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1052736"/>
            <a:ext cx="59436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546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4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A1261F1C-2516-45C2-898A-9A59EB730830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1052744"/>
            <a:ext cx="59436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EB054B10-F291-4E63-B840-333A96099D3B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80728"/>
            <a:ext cx="8915400" cy="518457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55833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 txBox="1">
            <a:spLocks/>
          </p:cNvSpPr>
          <p:nvPr userDrawn="1"/>
        </p:nvSpPr>
        <p:spPr>
          <a:xfrm>
            <a:off x="8915400" y="1"/>
            <a:ext cx="9906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sz="2800">
              <a:solidFill>
                <a:prstClr val="white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98CEBFC-C0CA-4290-931A-B04FE996968A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6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16633"/>
            <a:ext cx="8280125" cy="6009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16633"/>
            <a:ext cx="952146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6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FAB59F2-B116-4C13-A8C0-45C4F82C45C5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80728"/>
            <a:ext cx="8915400" cy="518457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154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Vertical Title 1"/>
          <p:cNvSpPr txBox="1">
            <a:spLocks/>
          </p:cNvSpPr>
          <p:nvPr userDrawn="1"/>
        </p:nvSpPr>
        <p:spPr>
          <a:xfrm>
            <a:off x="8915400" y="0"/>
            <a:ext cx="9906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/>
          </a:p>
        </p:txBody>
      </p:sp>
      <p:pic>
        <p:nvPicPr>
          <p:cNvPr id="6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B0144F36-C45A-4C74-BE32-E2B38D21FC2B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116641"/>
            <a:ext cx="8280125" cy="6009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16641"/>
            <a:ext cx="952146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1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0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11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773F335B-0066-4AC5-A5D6-CECD1A759FC0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3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32BC3A5E-33FD-40BB-B03E-A8B9CDC58CEE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6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57212" y="3883821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97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5" y="6093296"/>
            <a:ext cx="3666167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98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95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43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61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</a:rPr>
                <a:t>CONFIDENTIAL</a:t>
              </a: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A1CE239C-4BFA-4FFD-8001-4D9343E30CF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5" name="Text Placeholder 154"/>
          <p:cNvSpPr>
            <a:spLocks noGrp="1"/>
          </p:cNvSpPr>
          <p:nvPr>
            <p:ph type="body" sz="quarter" idx="10"/>
          </p:nvPr>
        </p:nvSpPr>
        <p:spPr>
          <a:xfrm>
            <a:off x="1588" y="1588"/>
            <a:ext cx="1588" cy="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5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863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7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84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50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91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2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11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55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406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7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03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0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57212" y="3883821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97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5" y="6093296"/>
            <a:ext cx="3666167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3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5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385175" y="117475"/>
            <a:ext cx="14859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ИНТЕРНА УПОТРЕБА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22B907E-F6B5-42CE-989C-D9EBCC9BE5B1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789008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77288" y="117475"/>
            <a:ext cx="1090612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ЗА ДИСКУСИЈУ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8054C9EF-FE7A-43F1-9EEA-C2CE2B6C2A44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28258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385175" y="117475"/>
            <a:ext cx="14859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ИНТЕРНА УПОТРЕБА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7EAFBF56-9CEE-4D93-8F77-97480B54EF62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789008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3E0258DE-59BC-4D84-99DE-1A18C78A99CD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5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0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11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848547A-0909-41AB-BF51-691F7BEA683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7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4F9F6ADD-0C57-4A17-BFA0-BFC027990C98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0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B74333C-080A-4A87-8462-23C0A0AE17B9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2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05FB7AE7-3AEE-4745-9A7D-30128561706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4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91660E6F-81FA-40F5-99FC-D6F275DEFC05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1052744"/>
            <a:ext cx="59436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7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2BF311B1-9D06-4D44-9B25-70C8E6C7DA6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80728"/>
            <a:ext cx="8915400" cy="518457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154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9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Vertical Title 1"/>
          <p:cNvSpPr txBox="1">
            <a:spLocks/>
          </p:cNvSpPr>
          <p:nvPr userDrawn="1"/>
        </p:nvSpPr>
        <p:spPr>
          <a:xfrm>
            <a:off x="8915400" y="0"/>
            <a:ext cx="9906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>
              <a:solidFill>
                <a:prstClr val="white"/>
              </a:solidFill>
            </a:endParaRPr>
          </a:p>
        </p:txBody>
      </p:sp>
      <p:pic>
        <p:nvPicPr>
          <p:cNvPr id="6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FFA3ED16-F155-4B6B-862A-B4BAFEBE8FD7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116641"/>
            <a:ext cx="8280125" cy="6009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16641"/>
            <a:ext cx="952146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2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8970EAC8-B222-4A44-890D-AE6E8C15CF61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5" name="Text Placeholder 154"/>
          <p:cNvSpPr>
            <a:spLocks noGrp="1"/>
          </p:cNvSpPr>
          <p:nvPr>
            <p:ph type="body" sz="quarter" idx="10"/>
          </p:nvPr>
        </p:nvSpPr>
        <p:spPr>
          <a:xfrm>
            <a:off x="1588" y="1588"/>
            <a:ext cx="1588" cy="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7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77288" y="117475"/>
            <a:ext cx="1090612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ЗА ДИСКУСИЈУ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C4285BB-3BDE-4080-AC53-9E3185BC17A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28258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4286398F-BE49-4305-BD6A-5276BAAB5C2B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5" name="Text Placeholder 154"/>
          <p:cNvSpPr>
            <a:spLocks noGrp="1"/>
          </p:cNvSpPr>
          <p:nvPr>
            <p:ph type="body" sz="quarter" idx="10"/>
          </p:nvPr>
        </p:nvSpPr>
        <p:spPr>
          <a:xfrm>
            <a:off x="1588" y="1588"/>
            <a:ext cx="1588" cy="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5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57212" y="3883821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97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5" y="6093296"/>
            <a:ext cx="3666167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7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en-US" altLang="zh-CN" sz="1000" b="1" dirty="0" smtClean="0">
                  <a:solidFill>
                    <a:prstClr val="white"/>
                  </a:solidFill>
                </a:rPr>
                <a:t>CONFIDENTIAL</a:t>
              </a: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A1CE239C-4BFA-4FFD-8001-4D9343E30CF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5" name="Text Placeholder 154"/>
          <p:cNvSpPr>
            <a:spLocks noGrp="1"/>
          </p:cNvSpPr>
          <p:nvPr>
            <p:ph type="body" sz="quarter" idx="10"/>
          </p:nvPr>
        </p:nvSpPr>
        <p:spPr>
          <a:xfrm>
            <a:off x="1588" y="1588"/>
            <a:ext cx="1588" cy="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10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385175" y="117475"/>
            <a:ext cx="14859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ИНТЕРНА УПОТРЕБА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7EAFBF56-9CEE-4D93-8F77-97480B54EF62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789008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2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77288" y="117475"/>
            <a:ext cx="1090612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ЗА ДИСКУСИЈУ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C4285BB-3BDE-4080-AC53-9E3185BC17A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28258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4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7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54761F6D-C678-4A77-A6A5-973ACEB35C49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9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0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11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C5BD0E2-2311-4E7D-98ED-CDFD37C0B545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2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053D16B7-F47A-4A85-9F58-9091C534646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778180" cy="864096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9D891E1B-349F-456E-B319-F71912874E5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9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8E5D24CE-1904-4AA6-96DE-25C6D1799728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9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A1261F1C-2516-45C2-898A-9A59EB730830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1052744"/>
            <a:ext cx="59436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CFAB59F2-B116-4C13-A8C0-45C4F82C45C5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80728"/>
            <a:ext cx="8915400" cy="518457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154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4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Vertical Title 1"/>
          <p:cNvSpPr txBox="1">
            <a:spLocks/>
          </p:cNvSpPr>
          <p:nvPr userDrawn="1"/>
        </p:nvSpPr>
        <p:spPr>
          <a:xfrm>
            <a:off x="8915400" y="0"/>
            <a:ext cx="9906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>
              <a:solidFill>
                <a:prstClr val="white"/>
              </a:solidFill>
            </a:endParaRPr>
          </a:p>
        </p:txBody>
      </p:sp>
      <p:pic>
        <p:nvPicPr>
          <p:cNvPr id="6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B0144F36-C45A-4C74-BE32-E2B38D21FC2B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116641"/>
            <a:ext cx="8280125" cy="6009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16641"/>
            <a:ext cx="952146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6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0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11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773F335B-0066-4AC5-A5D6-CECD1A759FC0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38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32BC3A5E-33FD-40BB-B03E-A8B9CDC58CEE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1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57212" y="3883821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10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97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5" y="6093296"/>
            <a:ext cx="3666167" cy="483022"/>
          </a:xfrm>
        </p:spPr>
        <p:txBody>
          <a:bodyPr anchor="ctr">
            <a:normAutofit/>
          </a:bodyPr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060950"/>
            <a:ext cx="9906000" cy="1800225"/>
          </a:xfrm>
          <a:prstGeom prst="rect">
            <a:avLst/>
          </a:prstGeom>
          <a:solidFill>
            <a:srgbClr val="177B5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Picture 149" descr="BCG_Monogram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677863"/>
            <a:ext cx="1619250" cy="673100"/>
          </a:xfrm>
          <a:prstGeom prst="rect">
            <a:avLst/>
          </a:prstGeom>
          <a:noFill/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779600" y="692248"/>
            <a:ext cx="1670400" cy="663993"/>
          </a:xfrm>
          <a:prstGeom prst="rect">
            <a:avLst/>
          </a:prstGeom>
        </p:spPr>
        <p:txBody>
          <a:bodyPr lIns="90000" tIns="90000" rIns="90000" bIns="90000" anchor="ctr"/>
          <a:lstStyle>
            <a:lvl1pPr algn="ctr">
              <a:defRPr sz="1400" b="0" baseline="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Placeholder for client logo</a:t>
            </a:r>
            <a:endParaRPr 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350" y="5821402"/>
            <a:ext cx="42418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272241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199" y="1508760"/>
            <a:ext cx="8997696" cy="4590288"/>
          </a:xfrm>
        </p:spPr>
        <p:txBody>
          <a:bodyPr lIns="0" tIns="0" rIns="0" bIns="0"/>
          <a:lstStyle>
            <a:lvl1pPr>
              <a:spcBef>
                <a:spcPts val="384"/>
              </a:spcBef>
              <a:defRPr/>
            </a:lvl1pPr>
            <a:lvl2pPr marL="457200" indent="-230400">
              <a:spcBef>
                <a:spcPts val="384"/>
              </a:spcBef>
              <a:defRPr/>
            </a:lvl2pPr>
            <a:lvl3pPr marL="914400" indent="-230400">
              <a:spcBef>
                <a:spcPts val="384"/>
              </a:spcBef>
              <a:defRPr/>
            </a:lvl3pPr>
            <a:lvl4pPr marL="1375200" indent="-2340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4685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992800" cy="4590000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tabLst/>
              <a:defRPr b="0"/>
            </a:lvl1pPr>
            <a:lvl2pPr marL="630000" indent="-230400">
              <a:spcBef>
                <a:spcPts val="384"/>
              </a:spcBef>
              <a:buFont typeface="Arial" pitchFamily="34" charset="0"/>
              <a:buChar char="–"/>
              <a:defRPr/>
            </a:lvl2pPr>
            <a:lvl3pPr marL="1076400" indent="-230400">
              <a:spcBef>
                <a:spcPts val="384"/>
              </a:spcBef>
              <a:defRPr/>
            </a:lvl3pPr>
            <a:lvl4pPr marL="1544400" indent="-2304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4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54761F6D-C678-4A77-A6A5-973ACEB35C49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5799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4039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9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177B57"/>
          </a:solidFill>
          <a:ln w="9525">
            <a:solidFill>
              <a:srgbClr val="177B5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ltGray">
          <a:xfrm>
            <a:off x="2044700" y="1738313"/>
            <a:ext cx="5816600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 cstate="print"/>
          <a:stretch>
            <a:fillRect/>
          </a:stretch>
        </p:blipFill>
        <p:spPr bwMode="black">
          <a:xfrm>
            <a:off x="4284996" y="2957695"/>
            <a:ext cx="2801250" cy="86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 userDrawn="1"/>
        </p:nvSpPr>
        <p:spPr>
          <a:xfrm>
            <a:off x="4080807" y="5078640"/>
            <a:ext cx="1744387" cy="581867"/>
          </a:xfrm>
          <a:prstGeom prst="rect">
            <a:avLst/>
          </a:prstGeom>
          <a:noFill/>
          <a:ln>
            <a:noFill/>
          </a:ln>
        </p:spPr>
        <p:txBody>
          <a:bodyPr wrap="none" tIns="90000" bIns="90000" rtlCol="0" anchor="t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600" smtClean="0">
                <a:solidFill>
                  <a:srgbClr val="FFFFFF"/>
                </a:solidFill>
              </a:rPr>
              <a:t>Thank you</a:t>
            </a:r>
            <a:endParaRPr lang="en-US" sz="2600" dirty="0" smtClean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979376" y="6062515"/>
            <a:ext cx="1970411" cy="335646"/>
          </a:xfrm>
          <a:prstGeom prst="rect">
            <a:avLst/>
          </a:prstGeom>
          <a:noFill/>
          <a:ln>
            <a:noFill/>
          </a:ln>
        </p:spPr>
        <p:txBody>
          <a:bodyPr wrap="none" tIns="90000" bIns="90000" rtlCol="0" anchor="t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FFFFFF"/>
                </a:solidFill>
              </a:rPr>
              <a:t>bcg.com | bcgperspectives.com</a:t>
            </a:r>
            <a:endParaRPr lang="en-US" sz="1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119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1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891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060950"/>
            <a:ext cx="9906000" cy="1800225"/>
          </a:xfrm>
          <a:prstGeom prst="rect">
            <a:avLst/>
          </a:prstGeom>
          <a:solidFill>
            <a:srgbClr val="177B57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" name="Picture 149" descr="BCG_Monogram_RGB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677863"/>
            <a:ext cx="1619250" cy="673100"/>
          </a:xfrm>
          <a:prstGeom prst="rect">
            <a:avLst/>
          </a:prstGeom>
          <a:noFill/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779600" y="692248"/>
            <a:ext cx="1670400" cy="663993"/>
          </a:xfrm>
          <a:prstGeom prst="rect">
            <a:avLst/>
          </a:prstGeom>
        </p:spPr>
        <p:txBody>
          <a:bodyPr lIns="90000" tIns="90000" rIns="90000" bIns="90000" anchor="ctr"/>
          <a:lstStyle>
            <a:lvl1pPr algn="ctr">
              <a:defRPr sz="1400" b="0" baseline="0">
                <a:solidFill>
                  <a:srgbClr val="80808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Placeholder for client logo</a:t>
            </a:r>
            <a:endParaRPr lang="en-US" dirty="0"/>
          </a:p>
        </p:txBody>
      </p:sp>
      <p:pic>
        <p:nvPicPr>
          <p:cNvPr id="11" name="Picture 1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350" y="5821402"/>
            <a:ext cx="424180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97030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199" y="1508760"/>
            <a:ext cx="8997696" cy="4590288"/>
          </a:xfrm>
        </p:spPr>
        <p:txBody>
          <a:bodyPr lIns="0" tIns="0" rIns="0" bIns="0"/>
          <a:lstStyle>
            <a:lvl1pPr>
              <a:spcBef>
                <a:spcPts val="384"/>
              </a:spcBef>
              <a:defRPr/>
            </a:lvl1pPr>
            <a:lvl2pPr marL="457200" indent="-230400">
              <a:spcBef>
                <a:spcPts val="384"/>
              </a:spcBef>
              <a:defRPr/>
            </a:lvl2pPr>
            <a:lvl3pPr marL="914400" indent="-230400">
              <a:spcBef>
                <a:spcPts val="384"/>
              </a:spcBef>
              <a:defRPr/>
            </a:lvl3pPr>
            <a:lvl4pPr marL="1375200" indent="-2340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144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508400"/>
            <a:ext cx="8992800" cy="4590000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spcBef>
                <a:spcPts val="384"/>
              </a:spcBef>
              <a:buClr>
                <a:schemeClr val="tx2"/>
              </a:buClr>
              <a:buFont typeface="Arial" pitchFamily="34" charset="0"/>
              <a:buChar char="•"/>
              <a:tabLst/>
              <a:defRPr b="0"/>
            </a:lvl1pPr>
            <a:lvl2pPr marL="630000" indent="-230400">
              <a:spcBef>
                <a:spcPts val="384"/>
              </a:spcBef>
              <a:buFont typeface="Arial" pitchFamily="34" charset="0"/>
              <a:buChar char="–"/>
              <a:defRPr/>
            </a:lvl2pPr>
            <a:lvl3pPr marL="1076400" indent="-230400">
              <a:spcBef>
                <a:spcPts val="384"/>
              </a:spcBef>
              <a:defRPr/>
            </a:lvl3pPr>
            <a:lvl4pPr marL="1544400" indent="-2304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895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73126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47393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6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177B57"/>
          </a:solidFill>
          <a:ln w="9525">
            <a:solidFill>
              <a:srgbClr val="177B5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ltGray">
          <a:xfrm>
            <a:off x="2044700" y="1738313"/>
            <a:ext cx="5816600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 cstate="print"/>
          <a:stretch>
            <a:fillRect/>
          </a:stretch>
        </p:blipFill>
        <p:spPr bwMode="black">
          <a:xfrm>
            <a:off x="4284996" y="2957695"/>
            <a:ext cx="2801250" cy="86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 userDrawn="1"/>
        </p:nvSpPr>
        <p:spPr>
          <a:xfrm>
            <a:off x="4080807" y="5078640"/>
            <a:ext cx="1744387" cy="581867"/>
          </a:xfrm>
          <a:prstGeom prst="rect">
            <a:avLst/>
          </a:prstGeom>
          <a:noFill/>
          <a:ln>
            <a:noFill/>
          </a:ln>
        </p:spPr>
        <p:txBody>
          <a:bodyPr wrap="none" tIns="90000" bIns="90000" rtlCol="0" anchor="t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600" smtClean="0">
                <a:solidFill>
                  <a:srgbClr val="FFFFFF"/>
                </a:solidFill>
              </a:rPr>
              <a:t>Thank you</a:t>
            </a:r>
            <a:endParaRPr lang="en-US" sz="2600" dirty="0" smtClean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979376" y="6062515"/>
            <a:ext cx="1970411" cy="335646"/>
          </a:xfrm>
          <a:prstGeom prst="rect">
            <a:avLst/>
          </a:prstGeom>
          <a:noFill/>
          <a:ln>
            <a:noFill/>
          </a:ln>
        </p:spPr>
        <p:txBody>
          <a:bodyPr wrap="none" tIns="90000" bIns="90000" rtlCol="0" anchor="t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00" smtClean="0">
                <a:solidFill>
                  <a:srgbClr val="FFFFFF"/>
                </a:solidFill>
              </a:rPr>
              <a:t>bcg.com | bcgperspectives.com</a:t>
            </a:r>
            <a:endParaRPr lang="en-US" sz="1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62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4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9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0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schemeClr val="bg1"/>
                  </a:solidFill>
                </a:rPr>
                <a:t>ПОВЕРЉИВО</a:t>
              </a:r>
              <a:endParaRPr lang="en-US" altLang="zh-CN" sz="1000" b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C5BD0E2-2311-4E7D-98ED-CDFD37C0B545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9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7198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01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7865" y="2225040"/>
            <a:ext cx="8420100" cy="1079743"/>
          </a:xfrm>
        </p:spPr>
        <p:txBody>
          <a:bodyPr tIns="18288" bIns="18288">
            <a:noAutofit/>
          </a:bodyPr>
          <a:lstStyle>
            <a:lvl1pPr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Title in Title Case</a:t>
            </a:r>
            <a:br>
              <a:rPr lang="en-US" dirty="0" smtClean="0"/>
            </a:br>
            <a:r>
              <a:rPr lang="en-US" dirty="0" smtClean="0"/>
              <a:t>(Arial Bold 30pt, Dark Blue)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E90305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600" dirty="0" smtClean="0">
                <a:solidFill>
                  <a:srgbClr val="003192"/>
                </a:solidFill>
                <a:latin typeface="Arial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003192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97865" y="3334657"/>
            <a:ext cx="6934200" cy="898708"/>
          </a:xfrm>
        </p:spPr>
        <p:txBody>
          <a:bodyPr tIns="18288" bIns="18288">
            <a:spAutoFit/>
          </a:bodyPr>
          <a:lstStyle>
            <a:lvl1pPr>
              <a:spcBef>
                <a:spcPts val="0"/>
              </a:spcBef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Subtitle in Title Case</a:t>
            </a:r>
          </a:p>
          <a:p>
            <a:pPr lvl="0"/>
            <a:r>
              <a:rPr lang="en-US" dirty="0" smtClean="0"/>
              <a:t>(Arial 28pt, Dark Blue)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97865" y="5755028"/>
            <a:ext cx="3850821" cy="344710"/>
          </a:xfrm>
        </p:spPr>
        <p:txBody>
          <a:bodyPr wrap="square" tIns="18288" bIns="18288">
            <a:spAutoFit/>
          </a:bodyPr>
          <a:lstStyle>
            <a:lvl1pPr>
              <a:defRPr sz="20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Date (Arial 20pt, Dark Blue)</a:t>
            </a:r>
          </a:p>
        </p:txBody>
      </p:sp>
    </p:spTree>
    <p:extLst>
      <p:ext uri="{BB962C8B-B14F-4D97-AF65-F5344CB8AC3E}">
        <p14:creationId xmlns:p14="http://schemas.microsoft.com/office/powerpoint/2010/main" val="246156476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839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4313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4890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81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sr-Cyrl-RS" altLang="zh-CN" sz="1000" b="1" smtClean="0">
                  <a:solidFill>
                    <a:prstClr val="white"/>
                  </a:solidFill>
                </a:rPr>
                <a:t>ПОВЕРЉИВО</a:t>
              </a:r>
              <a:endParaRPr lang="en-US" altLang="zh-CN" sz="10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15DE2D0E-88B2-4DA7-BBF9-C1BBA4B7832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316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5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7865" y="2225040"/>
            <a:ext cx="8420100" cy="1079743"/>
          </a:xfrm>
        </p:spPr>
        <p:txBody>
          <a:bodyPr tIns="18288" bIns="18288">
            <a:noAutofit/>
          </a:bodyPr>
          <a:lstStyle>
            <a:lvl1pPr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Title in Title Case</a:t>
            </a:r>
            <a:br>
              <a:rPr lang="en-US" dirty="0" smtClean="0"/>
            </a:br>
            <a:r>
              <a:rPr lang="en-US" dirty="0" smtClean="0"/>
              <a:t>(Arial Bold 30pt, Dark Blue)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E90305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600" dirty="0" smtClean="0">
                <a:solidFill>
                  <a:srgbClr val="003192"/>
                </a:solidFill>
                <a:latin typeface="Arial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003192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97865" y="3334657"/>
            <a:ext cx="6934200" cy="898708"/>
          </a:xfrm>
        </p:spPr>
        <p:txBody>
          <a:bodyPr tIns="18288" bIns="18288">
            <a:spAutoFit/>
          </a:bodyPr>
          <a:lstStyle>
            <a:lvl1pPr>
              <a:spcBef>
                <a:spcPts val="0"/>
              </a:spcBef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Subtitle in Title Case</a:t>
            </a:r>
          </a:p>
          <a:p>
            <a:pPr lvl="0"/>
            <a:r>
              <a:rPr lang="en-US" dirty="0" smtClean="0"/>
              <a:t>(Arial 28pt, Dark Blue)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97865" y="5755028"/>
            <a:ext cx="3850821" cy="344710"/>
          </a:xfrm>
        </p:spPr>
        <p:txBody>
          <a:bodyPr wrap="square" tIns="18288" bIns="18288">
            <a:spAutoFit/>
          </a:bodyPr>
          <a:lstStyle>
            <a:lvl1pPr>
              <a:defRPr sz="20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Date (Arial 20pt, Dark Blue)</a:t>
            </a:r>
          </a:p>
        </p:txBody>
      </p:sp>
    </p:spTree>
    <p:extLst>
      <p:ext uri="{BB962C8B-B14F-4D97-AF65-F5344CB8AC3E}">
        <p14:creationId xmlns:p14="http://schemas.microsoft.com/office/powerpoint/2010/main" val="26963960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9463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939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1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6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053D16B7-F47A-4A85-9F58-9091C534646F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778180" cy="792088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31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7865" y="2225040"/>
            <a:ext cx="8420100" cy="1079743"/>
          </a:xfrm>
        </p:spPr>
        <p:txBody>
          <a:bodyPr tIns="18288" bIns="18288">
            <a:noAutofit/>
          </a:bodyPr>
          <a:lstStyle>
            <a:lvl1pPr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Title in Title Case</a:t>
            </a:r>
            <a:br>
              <a:rPr lang="en-US" dirty="0" smtClean="0"/>
            </a:br>
            <a:r>
              <a:rPr lang="en-US" dirty="0" smtClean="0"/>
              <a:t>(Arial Bold 30pt, Dark Blue)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E90305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/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600" dirty="0" smtClean="0">
                <a:solidFill>
                  <a:srgbClr val="003192"/>
                </a:solidFill>
                <a:latin typeface="Arial"/>
                <a:cs typeface="Arial" charset="0"/>
              </a:rPr>
              <a:t>Јавно предузеће „Електропривреда Србије“</a:t>
            </a:r>
            <a:endParaRPr lang="en-US" sz="1600" dirty="0">
              <a:solidFill>
                <a:srgbClr val="003192"/>
              </a:solidFill>
              <a:latin typeface="Arial"/>
              <a:cs typeface="Arial" charset="0"/>
            </a:endParaRPr>
          </a:p>
        </p:txBody>
      </p:sp>
      <p:pic>
        <p:nvPicPr>
          <p:cNvPr id="13" name="Picture 32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39225" y="228600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97865" y="3334657"/>
            <a:ext cx="6934200" cy="898708"/>
          </a:xfrm>
        </p:spPr>
        <p:txBody>
          <a:bodyPr tIns="18288" bIns="18288">
            <a:spAutoFit/>
          </a:bodyPr>
          <a:lstStyle>
            <a:lvl1pPr>
              <a:spcBef>
                <a:spcPts val="0"/>
              </a:spcBef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Subtitle in Title Case</a:t>
            </a:r>
          </a:p>
          <a:p>
            <a:pPr lvl="0"/>
            <a:r>
              <a:rPr lang="en-US" dirty="0" smtClean="0"/>
              <a:t>(Arial 28pt, Dark Blue)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97865" y="5755028"/>
            <a:ext cx="3850821" cy="344710"/>
          </a:xfrm>
        </p:spPr>
        <p:txBody>
          <a:bodyPr wrap="square" tIns="18288" bIns="18288">
            <a:spAutoFit/>
          </a:bodyPr>
          <a:lstStyle>
            <a:lvl1pPr>
              <a:defRPr sz="20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Date (Arial 20pt, Dark Blue)</a:t>
            </a:r>
          </a:p>
        </p:txBody>
      </p:sp>
    </p:spTree>
    <p:extLst>
      <p:ext uri="{BB962C8B-B14F-4D97-AF65-F5344CB8AC3E}">
        <p14:creationId xmlns:p14="http://schemas.microsoft.com/office/powerpoint/2010/main" val="37127429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645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3125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95300" y="1508400"/>
            <a:ext cx="8915400" cy="459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1841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612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6401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557212" y="3883820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Public enterprise </a:t>
            </a:r>
            <a:r>
              <a:rPr lang="x-none" sz="1600" smtClean="0">
                <a:solidFill>
                  <a:srgbClr val="1F497D"/>
                </a:solidFill>
                <a:latin typeface="Arial" charset="0"/>
                <a:cs typeface="Arial" charset="0"/>
              </a:rPr>
              <a:t>„</a:t>
            </a: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32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39225" y="228601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89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4" y="6093296"/>
            <a:ext cx="3666167" cy="4830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1696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novni slajd_poverlj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721" y="1589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21" y="1589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98455" y="117475"/>
            <a:ext cx="1090348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 smtClean="0">
                  <a:solidFill>
                    <a:prstClr val="white"/>
                  </a:solidFill>
                  <a:latin typeface="Arial" charset="0"/>
                  <a:cs typeface="Arial" charset="0"/>
                </a:rPr>
                <a:t>CONFIDENTIAL</a:t>
              </a:r>
              <a:endParaRPr lang="en-US" altLang="zh-CN" sz="1000" b="1" dirty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436497" y="6520260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CF8ED0A2-64A1-4361-B83D-52BBBE28E5C2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303637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010" y="6453337"/>
            <a:ext cx="350488" cy="35554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8816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Interna upotre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385704" y="117475"/>
            <a:ext cx="14859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INTERNA UPOTREBA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8CBAEE20-B3AE-4C57-AB17-63F66AB92285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7890081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54957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snovni slajd_Za diskusij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77817" y="117475"/>
            <a:ext cx="1090348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ZA DISKUSIJU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6FC523B5-7277-44E7-B028-611DADB8104F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80728"/>
            <a:ext cx="8915400" cy="51845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282586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6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9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8" descr="znak-EPS_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9D891E1B-349F-456E-B319-F71912874E53}" type="slidenum">
              <a:rPr lang="en-US" altLang="en-US" sz="12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ova sekcija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32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39225" y="228601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557212" y="3883820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>
            <a:normAutofit/>
          </a:bodyPr>
          <a:lstStyle>
            <a:lvl1pPr algn="l">
              <a:defRPr sz="24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276873"/>
            <a:ext cx="8420100" cy="1500187"/>
          </a:xfrm>
        </p:spPr>
        <p:txBody>
          <a:bodyPr anchor="ctr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286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sa dva sadrz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4E12776-2A1A-4AC9-B806-E47ADB54283E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052736"/>
            <a:ext cx="4375150" cy="511256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658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9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10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4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B43F2701-56EC-40C9-8C70-6B208DD77761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5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061046"/>
            <a:ext cx="437687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061046"/>
            <a:ext cx="437859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772816"/>
            <a:ext cx="4378590" cy="4392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7421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5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6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28E32262-8567-45CD-9B86-1A3E128FD0A8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1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144933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01968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an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D976DEB4-7C15-4DAB-9BCF-200B14C219DD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4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540527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zaj sa naslovom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B238C516-D185-4AEC-9770-9BEA8B53F345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980728"/>
            <a:ext cx="3259006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980728"/>
            <a:ext cx="5537729" cy="51845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772816"/>
            <a:ext cx="3259006" cy="44105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07555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za slike sa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7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8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2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D6BE7412-A55B-4E49-A354-E3316F2BC40B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3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1052736"/>
            <a:ext cx="59436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97527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071"/>
          <p:cNvGrpSpPr>
            <a:grpSpLocks/>
          </p:cNvGrpSpPr>
          <p:nvPr userDrawn="1"/>
        </p:nvGrpSpPr>
        <p:grpSpPr bwMode="auto">
          <a:xfrm>
            <a:off x="8798454" y="117475"/>
            <a:ext cx="990600" cy="255588"/>
            <a:chOff x="5328" y="90"/>
            <a:chExt cx="1111" cy="181"/>
          </a:xfrm>
        </p:grpSpPr>
        <p:sp>
          <p:nvSpPr>
            <p:cNvPr id="6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 defTabSz="881063">
                <a:spcBef>
                  <a:spcPct val="50000"/>
                </a:spcBef>
              </a:pPr>
              <a:r>
                <a:rPr lang="en-US" altLang="zh-CN" sz="1000" b="1" dirty="0">
                  <a:solidFill>
                    <a:prstClr val="white"/>
                  </a:solidFill>
                  <a:latin typeface="Arial" charset="0"/>
                  <a:cs typeface="Arial" charset="0"/>
                </a:rPr>
                <a:t>POVERLJIVO</a:t>
              </a:r>
            </a:p>
          </p:txBody>
        </p:sp>
        <p:sp>
          <p:nvSpPr>
            <p:cNvPr id="7" name="Line 1067"/>
            <p:cNvSpPr>
              <a:spLocks noChangeShapeType="1"/>
            </p:cNvSpPr>
            <p:nvPr userDrawn="1"/>
          </p:nvSpPr>
          <p:spPr bwMode="auto">
            <a:xfrm>
              <a:off x="5347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Line 1068"/>
            <p:cNvSpPr>
              <a:spLocks noChangeShapeType="1"/>
            </p:cNvSpPr>
            <p:nvPr userDrawn="1"/>
          </p:nvSpPr>
          <p:spPr bwMode="auto">
            <a:xfrm>
              <a:off x="5347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" name="Line 1069"/>
            <p:cNvSpPr>
              <a:spLocks noChangeShapeType="1"/>
            </p:cNvSpPr>
            <p:nvPr userDrawn="1"/>
          </p:nvSpPr>
          <p:spPr bwMode="auto">
            <a:xfrm>
              <a:off x="5347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" name="Line 1070"/>
            <p:cNvSpPr>
              <a:spLocks noChangeShapeType="1"/>
            </p:cNvSpPr>
            <p:nvPr userDrawn="1"/>
          </p:nvSpPr>
          <p:spPr bwMode="auto">
            <a:xfrm>
              <a:off x="5347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1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EB054B10-F291-4E63-B840-333A96099D3B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12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80728"/>
            <a:ext cx="8915400" cy="518457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4624"/>
            <a:ext cx="8915400" cy="792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9996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tekst i naslov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 txBox="1">
            <a:spLocks/>
          </p:cNvSpPr>
          <p:nvPr userDrawn="1"/>
        </p:nvSpPr>
        <p:spPr>
          <a:xfrm>
            <a:off x="8915400" y="1"/>
            <a:ext cx="990600" cy="6126163"/>
          </a:xfrm>
          <a:prstGeom prst="rect">
            <a:avLst/>
          </a:prstGeom>
          <a:solidFill>
            <a:srgbClr val="003192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sz="2800">
              <a:solidFill>
                <a:prstClr val="white"/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 bwMode="auto">
          <a:xfrm>
            <a:off x="9321271" y="6448426"/>
            <a:ext cx="509058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A98CEBFC-C0CA-4290-931A-B04FE996968A}" type="slidenum">
              <a:rPr lang="en-US" sz="1400" b="1" smtClean="0">
                <a:solidFill>
                  <a:srgbClr val="003296"/>
                </a:solidFill>
              </a:rPr>
              <a:pPr algn="ctr" eaLnBrk="1" hangingPunct="1">
                <a:defRPr/>
              </a:pPr>
              <a:t>‹#›</a:t>
            </a:fld>
            <a:endParaRPr lang="en-US" sz="1400" b="1" dirty="0" smtClean="0">
              <a:solidFill>
                <a:srgbClr val="003296"/>
              </a:solidFill>
            </a:endParaRPr>
          </a:p>
        </p:txBody>
      </p:sp>
      <p:pic>
        <p:nvPicPr>
          <p:cNvPr id="6" name="Picture 8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32" y="6237289"/>
            <a:ext cx="50389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16633"/>
            <a:ext cx="8280125" cy="6009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15400" y="116633"/>
            <a:ext cx="952146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8707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557212" y="3883820"/>
            <a:ext cx="9348788" cy="2381"/>
          </a:xfrm>
          <a:prstGeom prst="line">
            <a:avLst/>
          </a:prstGeom>
          <a:noFill/>
          <a:ln w="19050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alibri"/>
              <a:cs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5100" cy="914400"/>
          </a:xfrm>
          <a:prstGeom prst="rect">
            <a:avLst/>
          </a:prstGeom>
          <a:solidFill>
            <a:srgbClr val="CC0000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914400"/>
            <a:ext cx="165100" cy="59436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ubtitle 8"/>
          <p:cNvSpPr txBox="1">
            <a:spLocks/>
          </p:cNvSpPr>
          <p:nvPr userDrawn="1"/>
        </p:nvSpPr>
        <p:spPr>
          <a:xfrm>
            <a:off x="330200" y="228600"/>
            <a:ext cx="5448300" cy="3810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00" tIns="46800" rIns="46800" bIns="46800" anchor="ctr"/>
          <a:lstStyle>
            <a:lvl1pPr defTabSz="923925">
              <a:defRPr sz="2800" b="1" baseline="0">
                <a:solidFill>
                  <a:schemeClr val="tx2"/>
                </a:solidFill>
              </a:defRPr>
            </a:lvl1pPr>
            <a:lvl2pPr algn="ctr">
              <a:defRPr sz="3200">
                <a:solidFill>
                  <a:srgbClr val="003399"/>
                </a:solidFill>
                <a:latin typeface="Arial" pitchFamily="34" charset="0"/>
              </a:defRPr>
            </a:lvl2pPr>
            <a:lvl3pPr algn="ctr">
              <a:defRPr sz="3200">
                <a:solidFill>
                  <a:srgbClr val="003399"/>
                </a:solidFill>
                <a:latin typeface="Arial" pitchFamily="34" charset="0"/>
              </a:defRPr>
            </a:lvl3pPr>
            <a:lvl4pPr algn="ctr">
              <a:defRPr sz="3200">
                <a:solidFill>
                  <a:srgbClr val="003399"/>
                </a:solidFill>
                <a:latin typeface="Arial" pitchFamily="34" charset="0"/>
              </a:defRPr>
            </a:lvl4pPr>
            <a:lvl5pPr algn="ctr">
              <a:defRPr sz="3200">
                <a:solidFill>
                  <a:srgbClr val="003399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3399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Public enterprise </a:t>
            </a:r>
            <a:r>
              <a:rPr lang="x-none" sz="1600" smtClean="0">
                <a:solidFill>
                  <a:srgbClr val="1F497D"/>
                </a:solidFill>
                <a:latin typeface="Arial" charset="0"/>
                <a:cs typeface="Arial" charset="0"/>
              </a:rPr>
              <a:t>„</a:t>
            </a:r>
            <a:r>
              <a:rPr lang="x-none" sz="1600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Електропривреда Србије“</a:t>
            </a:r>
            <a:endParaRPr lang="en-US" sz="1600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pic>
        <p:nvPicPr>
          <p:cNvPr id="9" name="Picture 32" descr="znak-EPS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39225" y="228601"/>
            <a:ext cx="6604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420889"/>
            <a:ext cx="8420100" cy="125400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077072"/>
            <a:ext cx="6934200" cy="10081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5889104" y="6093296"/>
            <a:ext cx="3666167" cy="4830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204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vmlDrawing" Target="../drawings/vmlDrawing1.vml"/><Relationship Id="rId30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18" Type="http://schemas.openxmlformats.org/officeDocument/2006/relationships/image" Target="../media/image10.emf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100.xml"/><Relationship Id="rId16" Type="http://schemas.openxmlformats.org/officeDocument/2006/relationships/tags" Target="../tags/tag78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vmlDrawing" Target="../drawings/vmlDrawing75.v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tags" Target="../tags/tag2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vmlDrawing" Target="../drawings/vmlDrawing27.vml"/><Relationship Id="rId2" Type="http://schemas.openxmlformats.org/officeDocument/2006/relationships/slideLayout" Target="../slideLayouts/slideLayout27.xml"/><Relationship Id="rId16" Type="http://schemas.openxmlformats.org/officeDocument/2006/relationships/theme" Target="../theme/theme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5.xml"/><Relationship Id="rId19" Type="http://schemas.openxmlformats.org/officeDocument/2006/relationships/oleObject" Target="../embeddings/oleObject27.bin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vmlDrawing" Target="../drawings/vmlDrawing43.vml"/><Relationship Id="rId3" Type="http://schemas.openxmlformats.org/officeDocument/2006/relationships/slideLayout" Target="../slideLayouts/slideLayout4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oleObject" Target="../embeddings/oleObject43.bin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0.xml"/><Relationship Id="rId19" Type="http://schemas.openxmlformats.org/officeDocument/2006/relationships/tags" Target="../tags/tag44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oleObject" Target="../embeddings/oleObject60.bin"/><Relationship Id="rId5" Type="http://schemas.openxmlformats.org/officeDocument/2006/relationships/slideLayout" Target="../slideLayouts/slideLayout61.xml"/><Relationship Id="rId10" Type="http://schemas.openxmlformats.org/officeDocument/2006/relationships/tags" Target="../tags/tag61.xml"/><Relationship Id="rId4" Type="http://schemas.openxmlformats.org/officeDocument/2006/relationships/slideLayout" Target="../slideLayouts/slideLayout60.xml"/><Relationship Id="rId9" Type="http://schemas.openxmlformats.org/officeDocument/2006/relationships/vmlDrawing" Target="../drawings/vmlDrawing60.v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image" Target="../media/image4.emf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oleObject" Target="../embeddings/oleObject63.bin"/><Relationship Id="rId5" Type="http://schemas.openxmlformats.org/officeDocument/2006/relationships/slideLayout" Target="../slideLayouts/slideLayout68.xml"/><Relationship Id="rId10" Type="http://schemas.openxmlformats.org/officeDocument/2006/relationships/tags" Target="../tags/tag65.xml"/><Relationship Id="rId4" Type="http://schemas.openxmlformats.org/officeDocument/2006/relationships/slideLayout" Target="../slideLayouts/slideLayout67.xml"/><Relationship Id="rId9" Type="http://schemas.openxmlformats.org/officeDocument/2006/relationships/vmlDrawing" Target="../drawings/vmlDrawing63.v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3" Type="http://schemas.openxmlformats.org/officeDocument/2006/relationships/slideLayout" Target="../slideLayouts/slideLayout73.xml"/><Relationship Id="rId7" Type="http://schemas.openxmlformats.org/officeDocument/2006/relationships/vmlDrawing" Target="../drawings/vmlDrawing66.v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theme" Target="../theme/theme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5.xml"/><Relationship Id="rId10" Type="http://schemas.openxmlformats.org/officeDocument/2006/relationships/image" Target="../media/image9.emf"/><Relationship Id="rId4" Type="http://schemas.openxmlformats.org/officeDocument/2006/relationships/slideLayout" Target="../slideLayouts/slideLayout74.xml"/><Relationship Id="rId9" Type="http://schemas.openxmlformats.org/officeDocument/2006/relationships/oleObject" Target="../embeddings/oleObject6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slideLayout" Target="../slideLayouts/slideLayout78.xml"/><Relationship Id="rId7" Type="http://schemas.openxmlformats.org/officeDocument/2006/relationships/tags" Target="../tags/tag72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vmlDrawing" Target="../drawings/vmlDrawing69.vml"/><Relationship Id="rId5" Type="http://schemas.openxmlformats.org/officeDocument/2006/relationships/theme" Target="../theme/theme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79.xml"/><Relationship Id="rId9" Type="http://schemas.openxmlformats.org/officeDocument/2006/relationships/image" Target="../media/image9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1.vml"/><Relationship Id="rId3" Type="http://schemas.openxmlformats.org/officeDocument/2006/relationships/slideLayout" Target="../slideLayouts/slideLayout82.xml"/><Relationship Id="rId7" Type="http://schemas.openxmlformats.org/officeDocument/2006/relationships/theme" Target="../theme/theme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image" Target="../media/image9.emf"/><Relationship Id="rId5" Type="http://schemas.openxmlformats.org/officeDocument/2006/relationships/slideLayout" Target="../slideLayouts/slideLayout84.xml"/><Relationship Id="rId10" Type="http://schemas.openxmlformats.org/officeDocument/2006/relationships/oleObject" Target="../embeddings/oleObject71.bin"/><Relationship Id="rId4" Type="http://schemas.openxmlformats.org/officeDocument/2006/relationships/slideLayout" Target="../slideLayouts/slideLayout83.xml"/><Relationship Id="rId9" Type="http://schemas.openxmlformats.org/officeDocument/2006/relationships/tags" Target="../tags/tag7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18" Type="http://schemas.openxmlformats.org/officeDocument/2006/relationships/image" Target="../media/image10.emf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87.xml"/><Relationship Id="rId16" Type="http://schemas.openxmlformats.org/officeDocument/2006/relationships/tags" Target="../tags/tag76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5" Type="http://schemas.openxmlformats.org/officeDocument/2006/relationships/vmlDrawing" Target="../drawings/vmlDrawing73.v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 hidden="1"/>
          <p:cNvGraphicFramePr>
            <a:graphicFrameLocks noChangeAspect="1"/>
          </p:cNvGraphicFramePr>
          <p:nvPr>
            <p:custDataLst>
              <p:tags r:id="rId2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think-cell Slide" r:id="rId29" imgW="360" imgH="360" progId="TCLayout.ActiveDocument.1">
                  <p:embed/>
                </p:oleObj>
              </mc:Choice>
              <mc:Fallback>
                <p:oleObj name="think-cell Slide" r:id="rId29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25" r:id="rId1"/>
    <p:sldLayoutId id="2147488526" r:id="rId2"/>
    <p:sldLayoutId id="2147488527" r:id="rId3"/>
    <p:sldLayoutId id="2147488528" r:id="rId4"/>
    <p:sldLayoutId id="2147488529" r:id="rId5"/>
    <p:sldLayoutId id="2147488530" r:id="rId6"/>
    <p:sldLayoutId id="2147488531" r:id="rId7"/>
    <p:sldLayoutId id="2147488532" r:id="rId8"/>
    <p:sldLayoutId id="2147488533" r:id="rId9"/>
    <p:sldLayoutId id="2147488534" r:id="rId10"/>
    <p:sldLayoutId id="2147488535" r:id="rId11"/>
    <p:sldLayoutId id="2147488536" r:id="rId12"/>
    <p:sldLayoutId id="2147488537" r:id="rId13"/>
    <p:sldLayoutId id="2147488538" r:id="rId14"/>
    <p:sldLayoutId id="2147488539" r:id="rId15"/>
    <p:sldLayoutId id="2147488540" r:id="rId16"/>
    <p:sldLayoutId id="2147488613" r:id="rId17"/>
    <p:sldLayoutId id="2147488614" r:id="rId18"/>
    <p:sldLayoutId id="2147488615" r:id="rId19"/>
    <p:sldLayoutId id="2147488616" r:id="rId20"/>
    <p:sldLayoutId id="2147488617" r:id="rId21"/>
    <p:sldLayoutId id="2147488618" r:id="rId22"/>
    <p:sldLayoutId id="2147488619" r:id="rId23"/>
    <p:sldLayoutId id="2147488620" r:id="rId24"/>
    <p:sldLayoutId id="2147488621" r:id="rId2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6"/>
            </p:custDataLst>
            <p:extLst/>
          </p:nvPr>
        </p:nvGraphicFramePr>
        <p:xfrm>
          <a:off x="1721" y="1589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83"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21" y="1589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191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37" r:id="rId1"/>
    <p:sldLayoutId id="2147488638" r:id="rId2"/>
    <p:sldLayoutId id="2147488639" r:id="rId3"/>
    <p:sldLayoutId id="2147488640" r:id="rId4"/>
    <p:sldLayoutId id="2147488641" r:id="rId5"/>
    <p:sldLayoutId id="2147488642" r:id="rId6"/>
    <p:sldLayoutId id="2147488643" r:id="rId7"/>
    <p:sldLayoutId id="2147488644" r:id="rId8"/>
    <p:sldLayoutId id="2147488645" r:id="rId9"/>
    <p:sldLayoutId id="2147488646" r:id="rId10"/>
    <p:sldLayoutId id="2147488647" r:id="rId11"/>
    <p:sldLayoutId id="2147488648" r:id="rId12"/>
    <p:sldLayoutId id="214748864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 hidden="1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42" r:id="rId1"/>
    <p:sldLayoutId id="2147488543" r:id="rId2"/>
    <p:sldLayoutId id="2147488544" r:id="rId3"/>
    <p:sldLayoutId id="2147488545" r:id="rId4"/>
    <p:sldLayoutId id="2147488546" r:id="rId5"/>
    <p:sldLayoutId id="2147488547" r:id="rId6"/>
    <p:sldLayoutId id="2147488548" r:id="rId7"/>
    <p:sldLayoutId id="2147488549" r:id="rId8"/>
    <p:sldLayoutId id="2147488550" r:id="rId9"/>
    <p:sldLayoutId id="2147488551" r:id="rId10"/>
    <p:sldLayoutId id="2147488552" r:id="rId11"/>
    <p:sldLayoutId id="2147488553" r:id="rId12"/>
    <p:sldLayoutId id="2147488554" r:id="rId13"/>
    <p:sldLayoutId id="2147488555" r:id="rId14"/>
    <p:sldLayoutId id="2147488556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" hidden="1"/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9" name="think-cell Slide" r:id="rId20" imgW="360" imgH="360" progId="TCLayout.ActiveDocument.1">
                  <p:embed/>
                </p:oleObj>
              </mc:Choice>
              <mc:Fallback>
                <p:oleObj name="think-cell Slide" r:id="rId20" imgW="360" imgH="360" progId="TCLayout.ActiveDocument.1">
                  <p:embed/>
                  <p:pic>
                    <p:nvPicPr>
                      <p:cNvPr id="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58" r:id="rId1"/>
    <p:sldLayoutId id="2147488559" r:id="rId2"/>
    <p:sldLayoutId id="2147488560" r:id="rId3"/>
    <p:sldLayoutId id="2147488561" r:id="rId4"/>
    <p:sldLayoutId id="2147488562" r:id="rId5"/>
    <p:sldLayoutId id="2147488563" r:id="rId6"/>
    <p:sldLayoutId id="2147488564" r:id="rId7"/>
    <p:sldLayoutId id="2147488565" r:id="rId8"/>
    <p:sldLayoutId id="2147488566" r:id="rId9"/>
    <p:sldLayoutId id="2147488567" r:id="rId10"/>
    <p:sldLayoutId id="2147488568" r:id="rId11"/>
    <p:sldLayoutId id="2147488569" r:id="rId12"/>
    <p:sldLayoutId id="2147488570" r:id="rId13"/>
    <p:sldLayoutId id="2147488571" r:id="rId14"/>
    <p:sldLayoutId id="2147488572" r:id="rId15"/>
    <p:sldLayoutId id="2147488573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71" name="think-cell Slide" r:id="rId11" imgW="360" imgH="360" progId="TCLayout.ActiveDocument.1">
                  <p:embed/>
                </p:oleObj>
              </mc:Choice>
              <mc:Fallback>
                <p:oleObj name="think-cell Slide" r:id="rId11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08760"/>
            <a:ext cx="8997696" cy="45902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25" name="Picture 8" descr="znak-EPS_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18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575" r:id="rId1"/>
    <p:sldLayoutId id="2147488576" r:id="rId2"/>
    <p:sldLayoutId id="2147488577" r:id="rId3"/>
    <p:sldLayoutId id="2147488578" r:id="rId4"/>
    <p:sldLayoutId id="2147488579" r:id="rId5"/>
    <p:sldLayoutId id="2147488580" r:id="rId6"/>
    <p:sldLayoutId id="2147488581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84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10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844" name="think-cell Slide" r:id="rId11" imgW="360" imgH="360" progId="TCLayout.ActiveDocument.1">
                  <p:embed/>
                </p:oleObj>
              </mc:Choice>
              <mc:Fallback>
                <p:oleObj name="think-cell Slide" r:id="rId11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508760"/>
            <a:ext cx="8997696" cy="45902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7" name="Group 1071"/>
          <p:cNvGrpSpPr>
            <a:grpSpLocks/>
          </p:cNvGrpSpPr>
          <p:nvPr userDrawn="1"/>
        </p:nvGrpSpPr>
        <p:grpSpPr bwMode="auto">
          <a:xfrm>
            <a:off x="8797925" y="117475"/>
            <a:ext cx="990600" cy="255588"/>
            <a:chOff x="5328" y="90"/>
            <a:chExt cx="1111" cy="181"/>
          </a:xfrm>
        </p:grpSpPr>
        <p:sp>
          <p:nvSpPr>
            <p:cNvPr id="18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19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0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1" name="Line 1069"/>
            <p:cNvSpPr>
              <a:spLocks noChangeShapeType="1"/>
            </p:cNvSpPr>
            <p:nvPr userDrawn="1"/>
          </p:nvSpPr>
          <p:spPr bwMode="auto">
            <a:xfrm>
              <a:off x="5348" y="251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4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smtClean="0">
              <a:solidFill>
                <a:srgbClr val="003296"/>
              </a:solidFill>
            </a:endParaRPr>
          </a:p>
        </p:txBody>
      </p:sp>
      <p:pic>
        <p:nvPicPr>
          <p:cNvPr id="25" name="Picture 8" descr="znak-EPS_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530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583" r:id="rId1"/>
    <p:sldLayoutId id="2147488584" r:id="rId2"/>
    <p:sldLayoutId id="2147488585" r:id="rId3"/>
    <p:sldLayoutId id="2147488586" r:id="rId4"/>
    <p:sldLayoutId id="2147488587" r:id="rId5"/>
    <p:sldLayoutId id="2147488588" r:id="rId6"/>
    <p:sldLayoutId id="2147488589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384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ts val="384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86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071"/>
          <p:cNvGrpSpPr>
            <a:grpSpLocks/>
          </p:cNvGrpSpPr>
          <p:nvPr userDrawn="1"/>
        </p:nvGrpSpPr>
        <p:grpSpPr bwMode="auto">
          <a:xfrm>
            <a:off x="8775316" y="63045"/>
            <a:ext cx="990600" cy="255588"/>
            <a:chOff x="5328" y="90"/>
            <a:chExt cx="1111" cy="181"/>
          </a:xfrm>
        </p:grpSpPr>
        <p:sp>
          <p:nvSpPr>
            <p:cNvPr id="15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16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Line 1069"/>
            <p:cNvSpPr>
              <a:spLocks noChangeShapeType="1"/>
            </p:cNvSpPr>
            <p:nvPr userDrawn="1"/>
          </p:nvSpPr>
          <p:spPr bwMode="auto">
            <a:xfrm>
              <a:off x="5348" y="249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08400"/>
            <a:ext cx="8915400" cy="459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FooterSimple"/>
          <p:cNvSpPr/>
          <p:nvPr userDrawn="1"/>
        </p:nvSpPr>
        <p:spPr>
          <a:xfrm>
            <a:off x="495300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00">
                <a:solidFill>
                  <a:srgbClr val="808080"/>
                </a:solidFill>
              </a:rPr>
              <a:t>impact in EPS tmplt.pptx</a:t>
            </a:r>
            <a:endParaRPr lang="en-US" sz="700" dirty="0">
              <a:solidFill>
                <a:srgbClr val="808080"/>
              </a:solidFill>
            </a:endParaRPr>
          </a:p>
        </p:txBody>
      </p:sp>
      <p:pic>
        <p:nvPicPr>
          <p:cNvPr id="20" name="Picture 8" descr="znak-EPS_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dirty="0" smtClean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61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592" r:id="rId1"/>
    <p:sldLayoutId id="2147488593" r:id="rId2"/>
    <p:sldLayoutId id="2147488594" r:id="rId3"/>
    <p:sldLayoutId id="2147488595" r:id="rId4"/>
    <p:sldLayoutId id="2147488612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orient="horz" pos="948">
          <p15:clr>
            <a:srgbClr val="F26B43"/>
          </p15:clr>
        </p15:guide>
        <p15:guide id="3" pos="5928">
          <p15:clr>
            <a:srgbClr val="F26B43"/>
          </p15:clr>
        </p15:guide>
        <p15:guide id="4" orient="horz" pos="384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34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071"/>
          <p:cNvGrpSpPr>
            <a:grpSpLocks/>
          </p:cNvGrpSpPr>
          <p:nvPr userDrawn="1"/>
        </p:nvGrpSpPr>
        <p:grpSpPr bwMode="auto">
          <a:xfrm>
            <a:off x="8775316" y="63045"/>
            <a:ext cx="990600" cy="255588"/>
            <a:chOff x="5328" y="90"/>
            <a:chExt cx="1111" cy="181"/>
          </a:xfrm>
        </p:grpSpPr>
        <p:sp>
          <p:nvSpPr>
            <p:cNvPr id="15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16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Line 1069"/>
            <p:cNvSpPr>
              <a:spLocks noChangeShapeType="1"/>
            </p:cNvSpPr>
            <p:nvPr userDrawn="1"/>
          </p:nvSpPr>
          <p:spPr bwMode="auto">
            <a:xfrm>
              <a:off x="5348" y="249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08400"/>
            <a:ext cx="8915400" cy="459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FooterSimple"/>
          <p:cNvSpPr/>
          <p:nvPr userDrawn="1"/>
        </p:nvSpPr>
        <p:spPr>
          <a:xfrm>
            <a:off x="495300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00">
                <a:solidFill>
                  <a:srgbClr val="808080"/>
                </a:solidFill>
              </a:rPr>
              <a:t>impact in EPS tmplt.pptx</a:t>
            </a:r>
            <a:endParaRPr lang="en-US" sz="700" dirty="0">
              <a:solidFill>
                <a:srgbClr val="808080"/>
              </a:solidFill>
            </a:endParaRPr>
          </a:p>
        </p:txBody>
      </p:sp>
      <p:pic>
        <p:nvPicPr>
          <p:cNvPr id="20" name="Picture 8" descr="znak-EPS_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dirty="0" smtClean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7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597" r:id="rId1"/>
    <p:sldLayoutId id="2147488598" r:id="rId2"/>
    <p:sldLayoutId id="2147488599" r:id="rId3"/>
    <p:sldLayoutId id="2147488600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orient="horz" pos="948">
          <p15:clr>
            <a:srgbClr val="F26B43"/>
          </p15:clr>
        </p15:guide>
        <p15:guide id="3" pos="5928">
          <p15:clr>
            <a:srgbClr val="F26B43"/>
          </p15:clr>
        </p15:guide>
        <p15:guide id="4" orient="horz" pos="3840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287" name="think-cell Slide" r:id="rId10" imgW="360" imgH="360" progId="TCLayout.ActiveDocument.1">
                  <p:embed/>
                </p:oleObj>
              </mc:Choice>
              <mc:Fallback>
                <p:oleObj name="think-cell Slide" r:id="rId10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 userDrawn="1"/>
        </p:nvSpPr>
        <p:spPr>
          <a:xfrm>
            <a:off x="0" y="0"/>
            <a:ext cx="9906000" cy="914400"/>
          </a:xfrm>
          <a:prstGeom prst="rect">
            <a:avLst/>
          </a:prstGeom>
          <a:solidFill>
            <a:srgbClr val="0031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14" name="Group 1071"/>
          <p:cNvGrpSpPr>
            <a:grpSpLocks/>
          </p:cNvGrpSpPr>
          <p:nvPr userDrawn="1"/>
        </p:nvGrpSpPr>
        <p:grpSpPr bwMode="auto">
          <a:xfrm>
            <a:off x="8775316" y="63045"/>
            <a:ext cx="990600" cy="255588"/>
            <a:chOff x="5328" y="90"/>
            <a:chExt cx="1111" cy="181"/>
          </a:xfrm>
        </p:grpSpPr>
        <p:sp>
          <p:nvSpPr>
            <p:cNvPr id="15" name="Rectangle 1066"/>
            <p:cNvSpPr>
              <a:spLocks noChangeArrowheads="1"/>
            </p:cNvSpPr>
            <p:nvPr userDrawn="1"/>
          </p:nvSpPr>
          <p:spPr bwMode="auto">
            <a:xfrm>
              <a:off x="5328" y="90"/>
              <a:ext cx="1111" cy="18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ctr"/>
            <a:lstStyle>
              <a:lvl1pPr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881063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88106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en-US" altLang="zh-CN" sz="1000" b="1" dirty="0" smtClean="0">
                  <a:solidFill>
                    <a:srgbClr val="FFFFFF"/>
                  </a:solidFill>
                </a:rPr>
                <a:t>CONFIDENTIAL</a:t>
              </a:r>
            </a:p>
          </p:txBody>
        </p:sp>
        <p:sp>
          <p:nvSpPr>
            <p:cNvPr id="16" name="Line 1067"/>
            <p:cNvSpPr>
              <a:spLocks noChangeShapeType="1"/>
            </p:cNvSpPr>
            <p:nvPr userDrawn="1"/>
          </p:nvSpPr>
          <p:spPr bwMode="auto">
            <a:xfrm>
              <a:off x="5348" y="11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Line 1068"/>
            <p:cNvSpPr>
              <a:spLocks noChangeShapeType="1"/>
            </p:cNvSpPr>
            <p:nvPr userDrawn="1"/>
          </p:nvSpPr>
          <p:spPr bwMode="auto">
            <a:xfrm>
              <a:off x="5348" y="94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Line 1069"/>
            <p:cNvSpPr>
              <a:spLocks noChangeShapeType="1"/>
            </p:cNvSpPr>
            <p:nvPr userDrawn="1"/>
          </p:nvSpPr>
          <p:spPr bwMode="auto">
            <a:xfrm>
              <a:off x="5348" y="249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Line 1070"/>
            <p:cNvSpPr>
              <a:spLocks noChangeShapeType="1"/>
            </p:cNvSpPr>
            <p:nvPr userDrawn="1"/>
          </p:nvSpPr>
          <p:spPr bwMode="auto">
            <a:xfrm>
              <a:off x="5348" y="270"/>
              <a:ext cx="1072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0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202386" cy="914400"/>
          </a:xfrm>
          <a:prstGeom prst="rect">
            <a:avLst/>
          </a:prstGeom>
        </p:spPr>
        <p:txBody>
          <a:bodyPr vert="horz" lIns="0" tIns="45720" rIns="0" bIns="45720" rtlCol="0" anchor="b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08400"/>
            <a:ext cx="8915400" cy="459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FooterSimple"/>
          <p:cNvSpPr/>
          <p:nvPr userDrawn="1"/>
        </p:nvSpPr>
        <p:spPr>
          <a:xfrm>
            <a:off x="495300" y="6699600"/>
            <a:ext cx="644400" cy="107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00">
                <a:solidFill>
                  <a:srgbClr val="808080"/>
                </a:solidFill>
              </a:rPr>
              <a:t>impact in EPS tmplt.pptx</a:t>
            </a:r>
            <a:endParaRPr lang="en-US" sz="700" dirty="0">
              <a:solidFill>
                <a:srgbClr val="808080"/>
              </a:solidFill>
            </a:endParaRPr>
          </a:p>
        </p:txBody>
      </p:sp>
      <p:pic>
        <p:nvPicPr>
          <p:cNvPr id="20" name="Picture 8" descr="znak-EPS_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0963" y="6381750"/>
            <a:ext cx="360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3"/>
          <p:cNvSpPr txBox="1">
            <a:spLocks/>
          </p:cNvSpPr>
          <p:nvPr userDrawn="1"/>
        </p:nvSpPr>
        <p:spPr bwMode="auto">
          <a:xfrm>
            <a:off x="9321800" y="6448425"/>
            <a:ext cx="508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263E767-5A70-463A-AE09-C8BCD05107CC}" type="slidenum">
              <a:rPr lang="en-US" altLang="en-US" sz="1200" b="1" smtClean="0">
                <a:solidFill>
                  <a:srgbClr val="003296"/>
                </a:solidFill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1200" b="1" dirty="0" smtClean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8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06" r:id="rId1"/>
    <p:sldLayoutId id="2147488607" r:id="rId2"/>
    <p:sldLayoutId id="2147488608" r:id="rId3"/>
    <p:sldLayoutId id="2147488609" r:id="rId4"/>
    <p:sldLayoutId id="2147488610" r:id="rId5"/>
    <p:sldLayoutId id="214748861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6363" indent="-233362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8988" indent="-230188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>
          <p15:clr>
            <a:srgbClr val="F26B43"/>
          </p15:clr>
        </p15:guide>
        <p15:guide id="2" orient="horz" pos="948">
          <p15:clr>
            <a:srgbClr val="F26B43"/>
          </p15:clr>
        </p15:guide>
        <p15:guide id="3" pos="5928">
          <p15:clr>
            <a:srgbClr val="F26B43"/>
          </p15:clr>
        </p15:guide>
        <p15:guide id="4" orient="horz" pos="3840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6"/>
            </p:custDataLst>
            <p:extLst/>
          </p:nvPr>
        </p:nvGraphicFramePr>
        <p:xfrm>
          <a:off x="1721" y="1589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4" name="think-cell Slide" r:id="rId17" imgW="270" imgH="270" progId="TCLayout.ActiveDocument.1">
                  <p:embed/>
                </p:oleObj>
              </mc:Choice>
              <mc:Fallback>
                <p:oleObj name="think-cell Slide" r:id="rId1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21" y="1589"/>
                        <a:ext cx="171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773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23" r:id="rId1"/>
    <p:sldLayoutId id="2147488624" r:id="rId2"/>
    <p:sldLayoutId id="2147488625" r:id="rId3"/>
    <p:sldLayoutId id="2147488626" r:id="rId4"/>
    <p:sldLayoutId id="2147488627" r:id="rId5"/>
    <p:sldLayoutId id="2147488628" r:id="rId6"/>
    <p:sldLayoutId id="2147488629" r:id="rId7"/>
    <p:sldLayoutId id="2147488630" r:id="rId8"/>
    <p:sldLayoutId id="2147488631" r:id="rId9"/>
    <p:sldLayoutId id="2147488632" r:id="rId10"/>
    <p:sldLayoutId id="2147488633" r:id="rId11"/>
    <p:sldLayoutId id="2147488634" r:id="rId12"/>
    <p:sldLayoutId id="214748863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„ЕПС </a:t>
            </a:r>
            <a:r>
              <a:rPr lang="en-US" dirty="0" err="1"/>
              <a:t>као</a:t>
            </a:r>
            <a:r>
              <a:rPr lang="en-US" dirty="0"/>
              <a:t> </a:t>
            </a:r>
            <a:r>
              <a:rPr lang="en-US" dirty="0" err="1"/>
              <a:t>покретач</a:t>
            </a:r>
            <a:r>
              <a:rPr lang="en-US" dirty="0"/>
              <a:t> </a:t>
            </a:r>
            <a:r>
              <a:rPr lang="en-US" dirty="0" err="1"/>
              <a:t>привреде</a:t>
            </a:r>
            <a:r>
              <a:rPr lang="en-US" dirty="0"/>
              <a:t> у </a:t>
            </a:r>
            <a:r>
              <a:rPr lang="en-US" dirty="0" err="1"/>
              <a:t>Србији</a:t>
            </a:r>
            <a:r>
              <a:rPr lang="en-US" dirty="0"/>
              <a:t>“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Снабдевач и Инвеститор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1800" dirty="0" smtClean="0"/>
              <a:t>Драган Влаисављевић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89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ЕПС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снабдевао</a:t>
            </a:r>
            <a:r>
              <a:rPr lang="en-US" dirty="0"/>
              <a:t> </a:t>
            </a:r>
            <a:r>
              <a:rPr lang="en-US" dirty="0" err="1"/>
              <a:t>привреду</a:t>
            </a:r>
            <a:r>
              <a:rPr lang="en-US" dirty="0"/>
              <a:t> </a:t>
            </a:r>
            <a:r>
              <a:rPr lang="en-US" dirty="0" err="1"/>
              <a:t>Србије</a:t>
            </a:r>
            <a:r>
              <a:rPr lang="en-US" dirty="0"/>
              <a:t> у </a:t>
            </a:r>
            <a:r>
              <a:rPr lang="en-US" dirty="0" err="1"/>
              <a:t>износу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95% </a:t>
            </a:r>
            <a:r>
              <a:rPr lang="en-US" dirty="0" err="1"/>
              <a:t>укупног</a:t>
            </a:r>
            <a:r>
              <a:rPr lang="en-US" dirty="0"/>
              <a:t> </a:t>
            </a:r>
            <a:r>
              <a:rPr lang="en-US" dirty="0" err="1"/>
              <a:t>обима</a:t>
            </a:r>
            <a:r>
              <a:rPr lang="en-US" dirty="0"/>
              <a:t> </a:t>
            </a:r>
            <a:r>
              <a:rPr lang="en-US" dirty="0" err="1"/>
              <a:t>потрошње</a:t>
            </a:r>
            <a:r>
              <a:rPr lang="en-US" dirty="0"/>
              <a:t> </a:t>
            </a:r>
            <a:r>
              <a:rPr lang="en-US" dirty="0" err="1"/>
              <a:t>привреде</a:t>
            </a:r>
            <a:r>
              <a:rPr lang="en-US" dirty="0"/>
              <a:t> у 2016 </a:t>
            </a:r>
            <a:r>
              <a:rPr lang="en-US" dirty="0" err="1"/>
              <a:t>години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ЕПС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нивом</a:t>
            </a:r>
            <a:r>
              <a:rPr lang="en-US" dirty="0"/>
              <a:t> </a:t>
            </a:r>
            <a:r>
              <a:rPr lang="en-US" dirty="0" err="1"/>
              <a:t>просечне</a:t>
            </a:r>
            <a:r>
              <a:rPr lang="en-US" dirty="0"/>
              <a:t> </a:t>
            </a:r>
            <a:r>
              <a:rPr lang="en-US" dirty="0" err="1"/>
              <a:t>цене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снабдевање</a:t>
            </a:r>
            <a:r>
              <a:rPr lang="en-US" dirty="0"/>
              <a:t> </a:t>
            </a:r>
            <a:r>
              <a:rPr lang="en-US" dirty="0" err="1"/>
              <a:t>привреде</a:t>
            </a:r>
            <a:r>
              <a:rPr lang="en-US" dirty="0"/>
              <a:t> у </a:t>
            </a:r>
            <a:r>
              <a:rPr lang="en-US" dirty="0" err="1"/>
              <a:t>Србији</a:t>
            </a:r>
            <a:r>
              <a:rPr lang="en-US" dirty="0"/>
              <a:t> у </a:t>
            </a:r>
            <a:r>
              <a:rPr lang="en-US" dirty="0" err="1"/>
              <a:t>односу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просечне</a:t>
            </a:r>
            <a:r>
              <a:rPr lang="en-US" dirty="0"/>
              <a:t> </a:t>
            </a:r>
            <a:r>
              <a:rPr lang="en-US" dirty="0" err="1"/>
              <a:t>цене</a:t>
            </a:r>
            <a:r>
              <a:rPr lang="en-US" dirty="0"/>
              <a:t> </a:t>
            </a:r>
            <a:r>
              <a:rPr lang="en-US" dirty="0" err="1"/>
              <a:t>ел.енергије</a:t>
            </a:r>
            <a:r>
              <a:rPr lang="en-US" dirty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којом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снабдевају</a:t>
            </a:r>
            <a:r>
              <a:rPr lang="en-US" dirty="0"/>
              <a:t> </a:t>
            </a:r>
            <a:r>
              <a:rPr lang="en-US" dirty="0" err="1"/>
              <a:t>европске</a:t>
            </a:r>
            <a:r>
              <a:rPr lang="en-US" dirty="0"/>
              <a:t> </a:t>
            </a:r>
            <a:r>
              <a:rPr lang="en-US" dirty="0" err="1"/>
              <a:t>земље</a:t>
            </a:r>
            <a:r>
              <a:rPr lang="en-US" dirty="0"/>
              <a:t> </a:t>
            </a:r>
            <a:r>
              <a:rPr lang="en-US" dirty="0" err="1"/>
              <a:t>био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31 </a:t>
            </a:r>
            <a:r>
              <a:rPr lang="en-US" dirty="0" err="1"/>
              <a:t>месту</a:t>
            </a:r>
            <a:r>
              <a:rPr lang="en-US" dirty="0"/>
              <a:t>. (АЕРС </a:t>
            </a:r>
            <a:r>
              <a:rPr lang="en-US" dirty="0" err="1"/>
              <a:t>извештај</a:t>
            </a:r>
            <a:r>
              <a:rPr lang="en-US" dirty="0"/>
              <a:t> 2016)</a:t>
            </a:r>
            <a:br>
              <a:rPr lang="en-US" dirty="0"/>
            </a:br>
            <a:r>
              <a:rPr lang="en-US" b="1" dirty="0"/>
              <a:t>ЕПС-</a:t>
            </a:r>
            <a:r>
              <a:rPr lang="en-US" b="1" dirty="0" err="1"/>
              <a:t>ова</a:t>
            </a:r>
            <a:r>
              <a:rPr lang="en-US" b="1" dirty="0"/>
              <a:t> </a:t>
            </a:r>
            <a:r>
              <a:rPr lang="en-US" b="1" dirty="0" err="1"/>
              <a:t>конкурентна</a:t>
            </a:r>
            <a:r>
              <a:rPr lang="en-US" b="1" dirty="0"/>
              <a:t> </a:t>
            </a:r>
            <a:r>
              <a:rPr lang="en-US" b="1" dirty="0" err="1"/>
              <a:t>цена</a:t>
            </a:r>
            <a:r>
              <a:rPr lang="en-US" b="1" dirty="0"/>
              <a:t> </a:t>
            </a:r>
            <a:r>
              <a:rPr lang="en-US" b="1" dirty="0" err="1"/>
              <a:t>ел.енергије</a:t>
            </a:r>
            <a:r>
              <a:rPr lang="en-US" b="1" dirty="0"/>
              <a:t> </a:t>
            </a:r>
            <a:r>
              <a:rPr lang="en-US" b="1" dirty="0" err="1"/>
              <a:t>омогућава</a:t>
            </a:r>
            <a:r>
              <a:rPr lang="en-US" b="1" dirty="0"/>
              <a:t> </a:t>
            </a:r>
            <a:r>
              <a:rPr lang="en-US" b="1" dirty="0" err="1"/>
              <a:t>подизање</a:t>
            </a:r>
            <a:r>
              <a:rPr lang="en-US" b="1" dirty="0"/>
              <a:t> </a:t>
            </a:r>
            <a:r>
              <a:rPr lang="en-US" b="1" dirty="0" err="1"/>
              <a:t>конкурентности</a:t>
            </a:r>
            <a:r>
              <a:rPr lang="en-US" b="1" dirty="0"/>
              <a:t> </a:t>
            </a:r>
            <a:r>
              <a:rPr lang="en-US" b="1" dirty="0" err="1"/>
              <a:t>привреде</a:t>
            </a:r>
            <a:r>
              <a:rPr lang="en-US" b="1" dirty="0"/>
              <a:t> </a:t>
            </a:r>
            <a:r>
              <a:rPr lang="en-US" b="1" dirty="0" err="1"/>
              <a:t>Србије</a:t>
            </a:r>
            <a:r>
              <a:rPr lang="en-US" b="1" dirty="0"/>
              <a:t> </a:t>
            </a:r>
            <a:r>
              <a:rPr lang="en-US" dirty="0" err="1"/>
              <a:t>како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домаћем</a:t>
            </a:r>
            <a:r>
              <a:rPr lang="en-US" dirty="0"/>
              <a:t> </a:t>
            </a:r>
            <a:r>
              <a:rPr lang="en-US" dirty="0" err="1"/>
              <a:t>тако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иностраном</a:t>
            </a:r>
            <a:r>
              <a:rPr lang="en-US" dirty="0"/>
              <a:t> </a:t>
            </a:r>
            <a:r>
              <a:rPr lang="en-US" dirty="0" err="1"/>
              <a:t>тржишту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3. ЕПС </a:t>
            </a:r>
            <a:r>
              <a:rPr lang="en-US" dirty="0" err="1"/>
              <a:t>је</a:t>
            </a:r>
            <a:r>
              <a:rPr lang="en-US" dirty="0"/>
              <a:t> </a:t>
            </a:r>
            <a:r>
              <a:rPr lang="en-US" b="1" dirty="0"/>
              <a:t>у 2017 </a:t>
            </a:r>
            <a:r>
              <a:rPr lang="en-US" dirty="0" err="1"/>
              <a:t>години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првих</a:t>
            </a:r>
            <a:r>
              <a:rPr lang="en-US" dirty="0"/>
              <a:t> </a:t>
            </a:r>
            <a:r>
              <a:rPr lang="en-US" dirty="0" err="1"/>
              <a:t>девет</a:t>
            </a:r>
            <a:r>
              <a:rPr lang="en-US" dirty="0"/>
              <a:t> </a:t>
            </a:r>
            <a:r>
              <a:rPr lang="en-US" dirty="0" err="1"/>
              <a:t>месеци</a:t>
            </a:r>
            <a:r>
              <a:rPr lang="en-US" dirty="0"/>
              <a:t> </a:t>
            </a:r>
            <a:r>
              <a:rPr lang="en-US" b="1" dirty="0" err="1"/>
              <a:t>повећао</a:t>
            </a:r>
            <a:r>
              <a:rPr lang="en-US" b="1" dirty="0"/>
              <a:t> </a:t>
            </a:r>
            <a:r>
              <a:rPr lang="en-US" b="1" dirty="0" err="1"/>
              <a:t>обим</a:t>
            </a:r>
            <a:r>
              <a:rPr lang="en-US" b="1" dirty="0"/>
              <a:t> </a:t>
            </a:r>
            <a:r>
              <a:rPr lang="en-US" b="1" dirty="0" err="1"/>
              <a:t>снабдевања</a:t>
            </a:r>
            <a:r>
              <a:rPr lang="en-US" b="1" dirty="0"/>
              <a:t> </a:t>
            </a:r>
            <a:r>
              <a:rPr lang="en-US" b="1" dirty="0" err="1"/>
              <a:t>домаћег</a:t>
            </a:r>
            <a:r>
              <a:rPr lang="en-US" b="1" dirty="0"/>
              <a:t> </a:t>
            </a:r>
            <a:r>
              <a:rPr lang="en-US" b="1" dirty="0" err="1"/>
              <a:t>тржишта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654,4 </a:t>
            </a:r>
            <a:r>
              <a:rPr lang="en-US" dirty="0" err="1" smtClean="0"/>
              <a:t>GWh</a:t>
            </a:r>
            <a:r>
              <a:rPr lang="en-US" dirty="0" smtClean="0"/>
              <a:t> </a:t>
            </a:r>
            <a:r>
              <a:rPr lang="en-US" dirty="0" err="1"/>
              <a:t>или</a:t>
            </a:r>
            <a:r>
              <a:rPr lang="en-US" dirty="0"/>
              <a:t> 2,8% у </a:t>
            </a:r>
            <a:r>
              <a:rPr lang="en-US" dirty="0" err="1"/>
              <a:t>односу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исти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у 2016 </a:t>
            </a:r>
            <a:r>
              <a:rPr lang="en-US" dirty="0" err="1"/>
              <a:t>години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2000" b="1" dirty="0" smtClean="0"/>
              <a:t/>
            </a:r>
            <a:br>
              <a:rPr lang="sr-Cyrl-RS" sz="2000" b="1" dirty="0" smtClean="0"/>
            </a:br>
            <a:r>
              <a:rPr lang="sr-Cyrl-RS" sz="2000" b="1" dirty="0" smtClean="0"/>
              <a:t>ЕПС </a:t>
            </a:r>
            <a:r>
              <a:rPr lang="sr-Cyrl-RS" sz="2000" b="1" dirty="0"/>
              <a:t>к</a:t>
            </a:r>
            <a:r>
              <a:rPr lang="en-US" sz="2000" b="1" dirty="0" err="1"/>
              <a:t>ао</a:t>
            </a:r>
            <a:r>
              <a:rPr lang="en-US" sz="2000" b="1" dirty="0"/>
              <a:t> </a:t>
            </a:r>
            <a:r>
              <a:rPr lang="en-US" sz="2000" b="1" dirty="0" err="1"/>
              <a:t>снабдевач</a:t>
            </a:r>
            <a:r>
              <a:rPr lang="en-US" sz="2000" b="1" dirty="0"/>
              <a:t> </a:t>
            </a:r>
            <a:r>
              <a:rPr lang="en-US" sz="2000" b="1" dirty="0" err="1"/>
              <a:t>ел.енергијом</a:t>
            </a:r>
            <a:r>
              <a:rPr lang="en-US" sz="2000" b="1" dirty="0"/>
              <a:t> </a:t>
            </a:r>
            <a:r>
              <a:rPr lang="en-US" sz="2000" b="1" dirty="0" err="1"/>
              <a:t>привреде</a:t>
            </a:r>
            <a:r>
              <a:rPr lang="en-US" sz="2000" b="1" dirty="0"/>
              <a:t> у </a:t>
            </a:r>
            <a:r>
              <a:rPr lang="en-US" sz="2000" b="1" dirty="0" err="1"/>
              <a:t>Србији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169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568" y="18864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ЕПС </a:t>
            </a:r>
            <a:r>
              <a:rPr lang="en-US" b="1" dirty="0" err="1">
                <a:solidFill>
                  <a:schemeClr val="bg1"/>
                </a:solidFill>
              </a:rPr>
              <a:t>као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инвеститор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6496" y="1196752"/>
            <a:ext cx="9217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У </a:t>
            </a:r>
            <a:r>
              <a:rPr lang="en-US" dirty="0" err="1"/>
              <a:t>циљу</a:t>
            </a:r>
            <a:r>
              <a:rPr lang="en-US" dirty="0"/>
              <a:t> </a:t>
            </a:r>
            <a:r>
              <a:rPr lang="en-US" dirty="0" err="1"/>
              <a:t>одржања</a:t>
            </a:r>
            <a:r>
              <a:rPr lang="en-US" dirty="0"/>
              <a:t> </a:t>
            </a:r>
            <a:r>
              <a:rPr lang="en-US" dirty="0" err="1"/>
              <a:t>пословне</a:t>
            </a:r>
            <a:r>
              <a:rPr lang="en-US" dirty="0"/>
              <a:t> </a:t>
            </a:r>
            <a:r>
              <a:rPr lang="en-US" dirty="0" err="1"/>
              <a:t>одрживости</a:t>
            </a:r>
            <a:r>
              <a:rPr lang="en-US" dirty="0"/>
              <a:t> и </a:t>
            </a:r>
            <a:r>
              <a:rPr lang="en-US" dirty="0" err="1"/>
              <a:t>подизања</a:t>
            </a:r>
            <a:r>
              <a:rPr lang="en-US" dirty="0"/>
              <a:t> </a:t>
            </a:r>
            <a:r>
              <a:rPr lang="en-US" dirty="0" err="1"/>
              <a:t>нивоа</a:t>
            </a:r>
            <a:r>
              <a:rPr lang="en-US" dirty="0"/>
              <a:t> </a:t>
            </a:r>
            <a:r>
              <a:rPr lang="en-US" dirty="0" err="1"/>
              <a:t>конкурентности</a:t>
            </a:r>
            <a:r>
              <a:rPr lang="en-US" dirty="0"/>
              <a:t> ЕПС </a:t>
            </a:r>
            <a:r>
              <a:rPr lang="en-US" dirty="0" err="1"/>
              <a:t>мора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инвестира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Инвестиције</a:t>
            </a:r>
            <a:r>
              <a:rPr lang="en-US" dirty="0"/>
              <a:t> у </a:t>
            </a:r>
            <a:r>
              <a:rPr lang="en-US" dirty="0" err="1"/>
              <a:t>постојеће</a:t>
            </a:r>
            <a:r>
              <a:rPr lang="en-US" dirty="0"/>
              <a:t> </a:t>
            </a:r>
            <a:r>
              <a:rPr lang="en-US" dirty="0" err="1"/>
              <a:t>производне</a:t>
            </a:r>
            <a:r>
              <a:rPr lang="en-US" dirty="0"/>
              <a:t> и </a:t>
            </a:r>
            <a:r>
              <a:rPr lang="en-US" dirty="0" err="1"/>
              <a:t>дистрибутивне</a:t>
            </a:r>
            <a:r>
              <a:rPr lang="en-US" dirty="0"/>
              <a:t> </a:t>
            </a:r>
            <a:r>
              <a:rPr lang="en-US" dirty="0" err="1"/>
              <a:t>објекте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342900" indent="-342900"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Инвестиције</a:t>
            </a:r>
            <a:r>
              <a:rPr lang="en-US" dirty="0"/>
              <a:t> у </a:t>
            </a:r>
            <a:r>
              <a:rPr lang="en-US" dirty="0" err="1"/>
              <a:t>нове</a:t>
            </a:r>
            <a:r>
              <a:rPr lang="en-US" dirty="0"/>
              <a:t> </a:t>
            </a:r>
            <a:r>
              <a:rPr lang="en-US" dirty="0" err="1"/>
              <a:t>производне</a:t>
            </a:r>
            <a:r>
              <a:rPr lang="en-US" dirty="0"/>
              <a:t> </a:t>
            </a:r>
            <a:r>
              <a:rPr lang="en-US" dirty="0" err="1"/>
              <a:t>објекте</a:t>
            </a:r>
            <a:r>
              <a:rPr lang="en-US" dirty="0"/>
              <a:t>, </a:t>
            </a:r>
            <a:r>
              <a:rPr lang="en-US" dirty="0" err="1"/>
              <a:t>дистрибутивне</a:t>
            </a:r>
            <a:r>
              <a:rPr lang="en-US" dirty="0"/>
              <a:t> </a:t>
            </a:r>
            <a:r>
              <a:rPr lang="en-US" dirty="0" err="1"/>
              <a:t>објекте</a:t>
            </a:r>
            <a:r>
              <a:rPr lang="en-US" dirty="0"/>
              <a:t> </a:t>
            </a:r>
            <a:r>
              <a:rPr lang="en-US" dirty="0" err="1"/>
              <a:t>као</a:t>
            </a:r>
            <a:r>
              <a:rPr lang="en-US" dirty="0"/>
              <a:t> и у </a:t>
            </a:r>
            <a:r>
              <a:rPr lang="en-US" dirty="0" err="1"/>
              <a:t>паметне</a:t>
            </a:r>
            <a:r>
              <a:rPr lang="en-US" dirty="0"/>
              <a:t> </a:t>
            </a:r>
            <a:r>
              <a:rPr lang="en-US" dirty="0" err="1"/>
              <a:t>мреже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Изградња</a:t>
            </a:r>
            <a:r>
              <a:rPr lang="en-US" dirty="0" smtClean="0"/>
              <a:t> </a:t>
            </a:r>
            <a:r>
              <a:rPr lang="en-US" dirty="0" err="1"/>
              <a:t>нових</a:t>
            </a:r>
            <a:r>
              <a:rPr lang="en-US" dirty="0"/>
              <a:t> </a:t>
            </a:r>
            <a:r>
              <a:rPr lang="en-US" dirty="0" err="1"/>
              <a:t>конвенционалних</a:t>
            </a:r>
            <a:r>
              <a:rPr lang="en-US" dirty="0"/>
              <a:t> </a:t>
            </a:r>
            <a:r>
              <a:rPr lang="en-US" dirty="0" err="1"/>
              <a:t>производних</a:t>
            </a:r>
            <a:r>
              <a:rPr lang="en-US" dirty="0"/>
              <a:t> </a:t>
            </a:r>
            <a:r>
              <a:rPr lang="en-US" dirty="0" err="1"/>
              <a:t>објеката</a:t>
            </a:r>
            <a:r>
              <a:rPr lang="en-US" dirty="0"/>
              <a:t> (</a:t>
            </a:r>
            <a:r>
              <a:rPr lang="en-US" dirty="0" err="1"/>
              <a:t>угаљ</a:t>
            </a:r>
            <a:r>
              <a:rPr lang="en-US" dirty="0"/>
              <a:t>, </a:t>
            </a:r>
            <a:r>
              <a:rPr lang="en-US" dirty="0" err="1"/>
              <a:t>гас</a:t>
            </a:r>
            <a:r>
              <a:rPr lang="en-US" dirty="0"/>
              <a:t> и </a:t>
            </a:r>
            <a:r>
              <a:rPr lang="en-US" dirty="0" err="1"/>
              <a:t>вода</a:t>
            </a:r>
            <a:r>
              <a:rPr lang="en-US" dirty="0"/>
              <a:t>) </a:t>
            </a:r>
            <a:r>
              <a:rPr lang="en-US" dirty="0" err="1"/>
              <a:t>захтева</a:t>
            </a:r>
            <a:r>
              <a:rPr lang="en-US" dirty="0"/>
              <a:t> </a:t>
            </a:r>
            <a:r>
              <a:rPr lang="en-US" dirty="0" err="1"/>
              <a:t>примену</a:t>
            </a:r>
            <a:r>
              <a:rPr lang="en-US" dirty="0"/>
              <a:t> </a:t>
            </a:r>
            <a:r>
              <a:rPr lang="en-US" dirty="0" err="1"/>
              <a:t>капацитивног</a:t>
            </a:r>
            <a:r>
              <a:rPr lang="en-US" dirty="0"/>
              <a:t> </a:t>
            </a:r>
            <a:r>
              <a:rPr lang="en-US" dirty="0" err="1"/>
              <a:t>механизма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унутрашњем</a:t>
            </a:r>
            <a:r>
              <a:rPr lang="en-US" dirty="0"/>
              <a:t> </a:t>
            </a:r>
            <a:r>
              <a:rPr lang="en-US" dirty="0" err="1"/>
              <a:t>тржишту</a:t>
            </a:r>
            <a:r>
              <a:rPr lang="en-US" dirty="0"/>
              <a:t> ЕЕ у </a:t>
            </a:r>
            <a:r>
              <a:rPr lang="en-US" dirty="0" err="1"/>
              <a:t>Србији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342900" indent="-342900">
              <a:buAutoNum type="arabicPeriod"/>
            </a:pPr>
            <a:r>
              <a:rPr lang="en-US" dirty="0" err="1" smtClean="0"/>
              <a:t>Кроз</a:t>
            </a:r>
            <a:r>
              <a:rPr lang="en-US" dirty="0" smtClean="0"/>
              <a:t> </a:t>
            </a:r>
            <a:r>
              <a:rPr lang="en-US" b="1" dirty="0" err="1"/>
              <a:t>ефикасно</a:t>
            </a:r>
            <a:r>
              <a:rPr lang="en-US" b="1" dirty="0"/>
              <a:t> </a:t>
            </a:r>
            <a:r>
              <a:rPr lang="en-US" b="1" dirty="0" err="1"/>
              <a:t>инвестирање</a:t>
            </a:r>
            <a:r>
              <a:rPr lang="en-US" b="1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смањују</a:t>
            </a:r>
            <a:r>
              <a:rPr lang="en-US" dirty="0"/>
              <a:t> </a:t>
            </a:r>
            <a:r>
              <a:rPr lang="en-US" dirty="0" err="1"/>
              <a:t>оперативни</a:t>
            </a:r>
            <a:r>
              <a:rPr lang="en-US" dirty="0"/>
              <a:t> </a:t>
            </a:r>
            <a:r>
              <a:rPr lang="en-US" dirty="0" err="1"/>
              <a:t>трошкови</a:t>
            </a:r>
            <a:r>
              <a:rPr lang="en-US" dirty="0"/>
              <a:t> </a:t>
            </a:r>
            <a:r>
              <a:rPr lang="en-US" dirty="0" err="1"/>
              <a:t>производње</a:t>
            </a:r>
            <a:r>
              <a:rPr lang="en-US" dirty="0"/>
              <a:t> а </a:t>
            </a:r>
            <a:r>
              <a:rPr lang="en-US" dirty="0" err="1"/>
              <a:t>самим</a:t>
            </a:r>
            <a:r>
              <a:rPr lang="en-US" dirty="0"/>
              <a:t> </a:t>
            </a:r>
            <a:r>
              <a:rPr lang="en-US" dirty="0" err="1"/>
              <a:t>тим</a:t>
            </a:r>
            <a:r>
              <a:rPr lang="en-US" dirty="0"/>
              <a:t> </a:t>
            </a:r>
            <a:r>
              <a:rPr lang="en-US" dirty="0" err="1"/>
              <a:t>има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снабдевање</a:t>
            </a:r>
            <a:r>
              <a:rPr lang="en-US" dirty="0"/>
              <a:t> </a:t>
            </a:r>
            <a:r>
              <a:rPr lang="en-US" dirty="0" err="1"/>
              <a:t>крајњих</a:t>
            </a:r>
            <a:r>
              <a:rPr lang="en-US" dirty="0"/>
              <a:t> </a:t>
            </a:r>
            <a:r>
              <a:rPr lang="en-US" dirty="0" err="1"/>
              <a:t>купаца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унутрашњем</a:t>
            </a:r>
            <a:r>
              <a:rPr lang="en-US" dirty="0"/>
              <a:t> </a:t>
            </a:r>
            <a:r>
              <a:rPr lang="en-US" dirty="0" err="1"/>
              <a:t>тржишту</a:t>
            </a:r>
            <a:r>
              <a:rPr lang="en-US" dirty="0"/>
              <a:t> </a:t>
            </a:r>
            <a:r>
              <a:rPr lang="en-US" dirty="0" err="1"/>
              <a:t>које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бити</a:t>
            </a:r>
            <a:r>
              <a:rPr lang="en-US" dirty="0"/>
              <a:t> </a:t>
            </a:r>
            <a:r>
              <a:rPr lang="en-US" dirty="0" err="1"/>
              <a:t>профитабилније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ЕПС - &gt; </a:t>
            </a:r>
            <a:r>
              <a:rPr lang="en-US" dirty="0" smtClean="0"/>
              <a:t> </a:t>
            </a:r>
            <a:r>
              <a:rPr lang="en-US" b="1" dirty="0" err="1"/>
              <a:t>доноси</a:t>
            </a:r>
            <a:r>
              <a:rPr lang="en-US" b="1" dirty="0"/>
              <a:t> </a:t>
            </a:r>
            <a:r>
              <a:rPr lang="en-US" b="1" dirty="0" err="1"/>
              <a:t>одрживост</a:t>
            </a:r>
            <a:r>
              <a:rPr lang="en-US" b="1" dirty="0"/>
              <a:t> </a:t>
            </a:r>
            <a:r>
              <a:rPr lang="en-US" b="1" dirty="0" err="1"/>
              <a:t>производног</a:t>
            </a:r>
            <a:r>
              <a:rPr lang="en-US" b="1" dirty="0"/>
              <a:t> </a:t>
            </a:r>
            <a:r>
              <a:rPr lang="en-US" b="1" dirty="0" err="1"/>
              <a:t>дела</a:t>
            </a:r>
            <a:r>
              <a:rPr lang="en-US" b="1" dirty="0"/>
              <a:t> ЕПС </a:t>
            </a:r>
            <a:r>
              <a:rPr lang="en-US" b="1" dirty="0" err="1"/>
              <a:t>групе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06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en-US" b="1" dirty="0" err="1"/>
              <a:t>Инвестиције</a:t>
            </a:r>
            <a:r>
              <a:rPr lang="en-US" b="1" dirty="0"/>
              <a:t> у </a:t>
            </a:r>
            <a:r>
              <a:rPr lang="en-US" b="1" dirty="0" err="1"/>
              <a:t>екологију</a:t>
            </a:r>
            <a:r>
              <a:rPr lang="en-US" b="1" dirty="0"/>
              <a:t> </a:t>
            </a:r>
            <a:r>
              <a:rPr lang="en-US" dirty="0" err="1"/>
              <a:t>смањују</a:t>
            </a:r>
            <a:r>
              <a:rPr lang="en-US" dirty="0"/>
              <a:t> </a:t>
            </a:r>
            <a:r>
              <a:rPr lang="en-US" dirty="0" err="1"/>
              <a:t>нивое</a:t>
            </a:r>
            <a:r>
              <a:rPr lang="en-US" dirty="0"/>
              <a:t> </a:t>
            </a:r>
            <a:r>
              <a:rPr lang="en-US" dirty="0" err="1"/>
              <a:t>производње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постојећим</a:t>
            </a:r>
            <a:r>
              <a:rPr lang="en-US" dirty="0"/>
              <a:t> </a:t>
            </a:r>
            <a:r>
              <a:rPr lang="en-US" dirty="0" err="1"/>
              <a:t>производним</a:t>
            </a:r>
            <a:r>
              <a:rPr lang="en-US" dirty="0"/>
              <a:t> </a:t>
            </a:r>
            <a:r>
              <a:rPr lang="en-US" dirty="0" err="1"/>
              <a:t>капацитетима</a:t>
            </a:r>
            <a:r>
              <a:rPr lang="en-US" dirty="0"/>
              <a:t> а </a:t>
            </a:r>
            <a:r>
              <a:rPr lang="en-US" dirty="0" err="1"/>
              <a:t>подижу</a:t>
            </a:r>
            <a:r>
              <a:rPr lang="en-US" dirty="0"/>
              <a:t> </a:t>
            </a:r>
            <a:r>
              <a:rPr lang="en-US" dirty="0" err="1"/>
              <a:t>цену</a:t>
            </a:r>
            <a:r>
              <a:rPr lang="en-US" dirty="0"/>
              <a:t> </a:t>
            </a:r>
            <a:r>
              <a:rPr lang="en-US" dirty="0" err="1"/>
              <a:t>коштања</a:t>
            </a:r>
            <a:r>
              <a:rPr lang="en-US" dirty="0"/>
              <a:t> </a:t>
            </a:r>
            <a:r>
              <a:rPr lang="en-US" dirty="0" err="1"/>
              <a:t>ел.енергије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ових</a:t>
            </a:r>
            <a:r>
              <a:rPr lang="en-US" dirty="0"/>
              <a:t> </a:t>
            </a:r>
            <a:r>
              <a:rPr lang="en-US" dirty="0" err="1"/>
              <a:t>производних</a:t>
            </a:r>
            <a:r>
              <a:rPr lang="en-US" dirty="0"/>
              <a:t> </a:t>
            </a:r>
            <a:r>
              <a:rPr lang="en-US" dirty="0" err="1"/>
              <a:t>капацитета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</a:t>
            </a:r>
            <a:r>
              <a:rPr lang="en-US" dirty="0" err="1"/>
              <a:t>Када</a:t>
            </a:r>
            <a:r>
              <a:rPr lang="en-US" dirty="0"/>
              <a:t> </a:t>
            </a:r>
            <a:r>
              <a:rPr lang="en-US" dirty="0" err="1"/>
              <a:t>Србија</a:t>
            </a:r>
            <a:r>
              <a:rPr lang="en-US" dirty="0"/>
              <a:t> </a:t>
            </a:r>
            <a:r>
              <a:rPr lang="en-US" dirty="0" err="1"/>
              <a:t>приступи</a:t>
            </a:r>
            <a:r>
              <a:rPr lang="en-US" dirty="0"/>
              <a:t> </a:t>
            </a:r>
            <a:r>
              <a:rPr lang="en-US" dirty="0" err="1"/>
              <a:t>европском</a:t>
            </a:r>
            <a:r>
              <a:rPr lang="en-US" dirty="0"/>
              <a:t> </a:t>
            </a:r>
            <a:r>
              <a:rPr lang="en-US" dirty="0" err="1"/>
              <a:t>механизму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b="1" dirty="0" err="1"/>
              <a:t>трговину</a:t>
            </a:r>
            <a:r>
              <a:rPr lang="en-US" b="1" dirty="0"/>
              <a:t> </a:t>
            </a:r>
            <a:r>
              <a:rPr lang="en-US" b="1" dirty="0" smtClean="0"/>
              <a:t>CО2 </a:t>
            </a:r>
            <a:r>
              <a:rPr lang="en-US" dirty="0" err="1"/>
              <a:t>емисијама</a:t>
            </a:r>
            <a:r>
              <a:rPr lang="en-US" dirty="0"/>
              <a:t> </a:t>
            </a:r>
            <a:r>
              <a:rPr lang="en-US" dirty="0" err="1"/>
              <a:t>додатно</a:t>
            </a:r>
            <a:r>
              <a:rPr lang="en-US" dirty="0"/>
              <a:t> </a:t>
            </a:r>
            <a:r>
              <a:rPr lang="en-US" dirty="0" err="1"/>
              <a:t>ће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повећати</a:t>
            </a:r>
            <a:r>
              <a:rPr lang="en-US" dirty="0"/>
              <a:t> </a:t>
            </a:r>
            <a:r>
              <a:rPr lang="en-US" dirty="0" err="1"/>
              <a:t>трошкови</a:t>
            </a:r>
            <a:r>
              <a:rPr lang="en-US" dirty="0"/>
              <a:t> </a:t>
            </a:r>
            <a:r>
              <a:rPr lang="en-US" dirty="0" err="1"/>
              <a:t>производње</a:t>
            </a:r>
            <a:r>
              <a:rPr lang="en-US" dirty="0"/>
              <a:t> у </a:t>
            </a:r>
            <a:r>
              <a:rPr lang="en-US" dirty="0" err="1"/>
              <a:t>електроенергетском</a:t>
            </a:r>
            <a:r>
              <a:rPr lang="en-US" dirty="0"/>
              <a:t> </a:t>
            </a:r>
            <a:r>
              <a:rPr lang="en-US" dirty="0" err="1"/>
              <a:t>портфељу</a:t>
            </a:r>
            <a:r>
              <a:rPr lang="en-US" dirty="0"/>
              <a:t> ЕПС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Србије</a:t>
            </a:r>
            <a:r>
              <a:rPr lang="en-US" dirty="0"/>
              <a:t>.</a:t>
            </a:r>
            <a:br>
              <a:rPr lang="en-US" dirty="0"/>
            </a:b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dirty="0" err="1"/>
              <a:t>Успешно</a:t>
            </a:r>
            <a:r>
              <a:rPr lang="en-US" dirty="0"/>
              <a:t> </a:t>
            </a:r>
            <a:r>
              <a:rPr lang="en-US" dirty="0" err="1"/>
              <a:t>балансирање</a:t>
            </a:r>
            <a:r>
              <a:rPr lang="en-US" dirty="0"/>
              <a:t> </a:t>
            </a:r>
            <a:r>
              <a:rPr lang="en-US" dirty="0" err="1" smtClean="0"/>
              <a:t>изме</a:t>
            </a:r>
            <a:r>
              <a:rPr lang="sr-Cyrl-RS" dirty="0" smtClean="0"/>
              <a:t>ђ</a:t>
            </a:r>
            <a:r>
              <a:rPr lang="en-US" dirty="0" smtClean="0"/>
              <a:t>у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тачке</a:t>
            </a:r>
            <a:r>
              <a:rPr lang="en-US" dirty="0"/>
              <a:t>: </a:t>
            </a:r>
            <a:r>
              <a:rPr lang="en-US" b="1" dirty="0" err="1"/>
              <a:t>ниво</a:t>
            </a:r>
            <a:r>
              <a:rPr lang="en-US" b="1" dirty="0"/>
              <a:t> </a:t>
            </a:r>
            <a:r>
              <a:rPr lang="en-US" b="1" dirty="0" err="1"/>
              <a:t>инвестиција</a:t>
            </a:r>
            <a:r>
              <a:rPr lang="en-US" dirty="0"/>
              <a:t>, </a:t>
            </a:r>
            <a:r>
              <a:rPr lang="en-US" b="1" dirty="0" err="1"/>
              <a:t>ниво</a:t>
            </a:r>
            <a:r>
              <a:rPr lang="en-US" b="1" dirty="0"/>
              <a:t> </a:t>
            </a:r>
            <a:r>
              <a:rPr lang="en-US" b="1" dirty="0" err="1"/>
              <a:t>задужења</a:t>
            </a:r>
            <a:r>
              <a:rPr lang="en-US" b="1" dirty="0"/>
              <a:t> </a:t>
            </a:r>
            <a:r>
              <a:rPr lang="en-US" b="1" dirty="0" err="1"/>
              <a:t>компаније</a:t>
            </a:r>
            <a:r>
              <a:rPr lang="en-US" dirty="0"/>
              <a:t> и </a:t>
            </a:r>
            <a:r>
              <a:rPr lang="en-US" b="1" dirty="0" err="1"/>
              <a:t>трошкови</a:t>
            </a:r>
            <a:r>
              <a:rPr lang="en-US" b="1" dirty="0"/>
              <a:t> </a:t>
            </a:r>
            <a:r>
              <a:rPr lang="en-US" b="1" dirty="0" err="1"/>
              <a:t>пословања</a:t>
            </a:r>
            <a:r>
              <a:rPr lang="en-US" b="1" dirty="0"/>
              <a:t> </a:t>
            </a:r>
            <a:r>
              <a:rPr lang="en-US" dirty="0" err="1"/>
              <a:t>довешће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успешности</a:t>
            </a:r>
            <a:r>
              <a:rPr lang="en-US" dirty="0"/>
              <a:t> </a:t>
            </a:r>
            <a:r>
              <a:rPr lang="en-US" dirty="0" err="1"/>
              <a:t>компаније</a:t>
            </a:r>
            <a:r>
              <a:rPr lang="en-US" dirty="0"/>
              <a:t> </a:t>
            </a:r>
            <a:r>
              <a:rPr lang="en-US" dirty="0" err="1"/>
              <a:t>тј</a:t>
            </a:r>
            <a:r>
              <a:rPr lang="en-US" dirty="0"/>
              <a:t>. </a:t>
            </a:r>
            <a:r>
              <a:rPr lang="en-US" dirty="0" err="1"/>
              <a:t>одрживе</a:t>
            </a:r>
            <a:r>
              <a:rPr lang="en-US" dirty="0"/>
              <a:t> </a:t>
            </a:r>
            <a:r>
              <a:rPr lang="en-US" dirty="0" smtClean="0"/>
              <a:t>ЕBIT.</a:t>
            </a:r>
            <a:r>
              <a:rPr lang="en-US" dirty="0"/>
              <a:t/>
            </a:r>
            <a:br>
              <a:rPr lang="en-US" dirty="0"/>
            </a:br>
            <a:endParaRPr lang="sr-Cyrl-RS" dirty="0" smtClean="0"/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. </a:t>
            </a:r>
            <a:r>
              <a:rPr lang="en-US" dirty="0" smtClean="0"/>
              <a:t>ЕПС</a:t>
            </a:r>
            <a:r>
              <a:rPr lang="sr-Cyrl-RS" dirty="0" smtClean="0"/>
              <a:t>-</a:t>
            </a:r>
            <a:r>
              <a:rPr lang="en-US" dirty="0" err="1" smtClean="0"/>
              <a:t>ов</a:t>
            </a:r>
            <a:r>
              <a:rPr lang="en-US" dirty="0" smtClean="0"/>
              <a:t> </a:t>
            </a:r>
            <a:r>
              <a:rPr lang="en-US" dirty="0" err="1"/>
              <a:t>стратешки</a:t>
            </a:r>
            <a:r>
              <a:rPr lang="en-US" dirty="0"/>
              <a:t> </a:t>
            </a:r>
            <a:r>
              <a:rPr lang="en-US" dirty="0" err="1"/>
              <a:t>план</a:t>
            </a:r>
            <a:r>
              <a:rPr lang="en-US" dirty="0"/>
              <a:t> </a:t>
            </a:r>
            <a:r>
              <a:rPr lang="en-US" b="1" dirty="0" err="1"/>
              <a:t>иде</a:t>
            </a:r>
            <a:r>
              <a:rPr lang="en-US" b="1" dirty="0"/>
              <a:t> </a:t>
            </a:r>
            <a:r>
              <a:rPr lang="en-US" b="1" dirty="0" err="1"/>
              <a:t>путем</a:t>
            </a:r>
            <a:r>
              <a:rPr lang="en-US" b="1" dirty="0"/>
              <a:t> </a:t>
            </a:r>
            <a:r>
              <a:rPr lang="en-US" b="1" dirty="0" err="1"/>
              <a:t>одрживости</a:t>
            </a:r>
            <a:r>
              <a:rPr lang="en-US" b="1" dirty="0"/>
              <a:t> </a:t>
            </a:r>
            <a:r>
              <a:rPr lang="en-US" dirty="0"/>
              <a:t>а </a:t>
            </a:r>
            <a:r>
              <a:rPr lang="en-US" dirty="0" err="1"/>
              <a:t>самим</a:t>
            </a:r>
            <a:r>
              <a:rPr lang="en-US" dirty="0"/>
              <a:t> </a:t>
            </a:r>
            <a:r>
              <a:rPr lang="en-US" dirty="0" err="1"/>
              <a:t>тим</a:t>
            </a:r>
            <a:r>
              <a:rPr lang="en-US" dirty="0"/>
              <a:t> </a:t>
            </a:r>
            <a:r>
              <a:rPr lang="en-US" b="1" dirty="0"/>
              <a:t>и </a:t>
            </a:r>
            <a:r>
              <a:rPr lang="en-US" b="1" dirty="0" err="1"/>
              <a:t>конкурентности</a:t>
            </a:r>
            <a:r>
              <a:rPr lang="en-US" b="1" dirty="0"/>
              <a:t> </a:t>
            </a:r>
            <a:r>
              <a:rPr lang="en-US" b="1" dirty="0" err="1"/>
              <a:t>на</a:t>
            </a:r>
            <a:r>
              <a:rPr lang="en-US" b="1" dirty="0"/>
              <a:t> </a:t>
            </a:r>
            <a:r>
              <a:rPr lang="en-US" b="1" dirty="0" err="1"/>
              <a:t>тржишту</a:t>
            </a:r>
            <a:r>
              <a:rPr lang="en-US" b="1" dirty="0"/>
              <a:t>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sz="1800" b="1" dirty="0" smtClean="0"/>
              <a:t/>
            </a:r>
            <a:br>
              <a:rPr lang="sr-Cyrl-RS" sz="1800" b="1" dirty="0" smtClean="0"/>
            </a:br>
            <a:r>
              <a:rPr lang="sr-Cyrl-RS" sz="1800" b="1" dirty="0"/>
              <a:t/>
            </a:r>
            <a:br>
              <a:rPr lang="sr-Cyrl-RS" sz="1800" b="1" dirty="0"/>
            </a:br>
            <a:r>
              <a:rPr lang="en-US" sz="1800" b="1" dirty="0" smtClean="0"/>
              <a:t>ЕПС </a:t>
            </a:r>
            <a:r>
              <a:rPr lang="en-US" sz="1800" b="1" dirty="0" err="1"/>
              <a:t>као</a:t>
            </a:r>
            <a:r>
              <a:rPr lang="en-US" sz="1800" b="1" dirty="0"/>
              <a:t> </a:t>
            </a:r>
            <a:r>
              <a:rPr lang="en-US" sz="1800" b="1" dirty="0" err="1"/>
              <a:t>инвеститор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097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69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#d.%#m.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#d&lt;/m_strFormatTime&gt;&lt;/m_precDefaultDay&gt;&lt;m_mruColor&gt;&lt;m_vecMRU length=&quot;7&quot;&gt;&lt;elem m_fUsage=&quot;2.67790197330273650000E+000&quot;&gt;&lt;m_msothmcolidx val=&quot;0&quot;/&gt;&lt;m_rgb r=&quot;e&quot; g=&quot;95&quot; b=&quot;6&quot;/&gt;&lt;m_ppcolschidx tagver0=&quot;23004&quot; tagname0=&quot;m_ppcolschidxUNRECOGNIZED&quot; val=&quot;0&quot;/&gt;&lt;m_nBrightness val=&quot;0&quot;/&gt;&lt;/elem&gt;&lt;elem m_fUsage=&quot;2.05580176204700220000E+000&quot;&gt;&lt;m_msothmcolidx val=&quot;0&quot;/&gt;&lt;m_rgb r=&quot;1f&quot; g=&quot;49&quot; b=&quot;7d&quot;/&gt;&lt;m_ppcolschidx tagver0=&quot;23004&quot; tagname0=&quot;m_ppcolschidxUNRECOGNIZED&quot; val=&quot;0&quot;/&gt;&lt;m_nBrightness val=&quot;0&quot;/&gt;&lt;/elem&gt;&lt;elem m_fUsage=&quot;1.94067116676101410000E+000&quot;&gt;&lt;m_msothmcolidx val=&quot;0&quot;/&gt;&lt;m_rgb r=&quot;cc&quot; g=&quot;0&quot; b=&quot;0&quot;/&gt;&lt;m_ppcolschidx tagver0=&quot;23004&quot; tagname0=&quot;m_ppcolschidxUNRECOGNIZED&quot; val=&quot;0&quot;/&gt;&lt;m_nBrightness val=&quot;0&quot;/&gt;&lt;/elem&gt;&lt;elem m_fUsage=&quot;1.91886148900000020000E+000&quot;&gt;&lt;m_msothmcolidx val=&quot;0&quot;/&gt;&lt;m_rgb r=&quot;f5&quot; g=&quot;f0&quot; b=&quot;18&quot;/&gt;&lt;m_ppcolschidx tagver0=&quot;23004&quot; tagname0=&quot;m_ppcolschidxUNRECOGNIZED&quot; val=&quot;0&quot;/&gt;&lt;m_nBrightness val=&quot;0&quot;/&gt;&lt;/elem&gt;&lt;elem m_fUsage=&quot;7.34381160541964450000E-001&quot;&gt;&lt;m_msothmcolidx val=&quot;0&quot;/&gt;&lt;m_rgb r=&quot;ef&quot; g=&quot;e7&quot; b=&quot;7c&quot;/&gt;&lt;m_ppcolschidx tagver0=&quot;23004&quot; tagname0=&quot;m_ppcolschidxUNRECOGNIZED&quot; val=&quot;0&quot;/&gt;&lt;m_nBrightness val=&quot;0&quot;/&gt;&lt;/elem&gt;&lt;elem m_fUsage=&quot;3.29472733940442960000E-001&quot;&gt;&lt;m_msothmcolidx val=&quot;0&quot;/&gt;&lt;m_rgb r=&quot;f5&quot; g=&quot;f0&quot; b=&quot;af&quot;/&gt;&lt;m_ppcolschidx tagver0=&quot;23004&quot; tagname0=&quot;m_ppcolschidxUNRECOGNIZED&quot; val=&quot;0&quot;/&gt;&lt;m_nBrightness val=&quot;0&quot;/&gt;&lt;/elem&gt;&lt;elem m_fUsage=&quot;1.40154118502389620000E-001&quot;&gt;&lt;m_msothmcolidx val=&quot;0&quot;/&gt;&lt;m_rgb r=&quot;9c&quot; g=&quot;41&quot; b=&quot;96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4_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Blank">
  <a:themeElements>
    <a:clrScheme name="Standard colors 1">
      <a:dk1>
        <a:srgbClr val="000000"/>
      </a:dk1>
      <a:lt1>
        <a:srgbClr val="FFFFFF"/>
      </a:lt1>
      <a:dk2>
        <a:srgbClr val="177B57"/>
      </a:dk2>
      <a:lt2>
        <a:srgbClr val="808080"/>
      </a:lt2>
      <a:accent1>
        <a:srgbClr val="E2E2E2"/>
      </a:accent1>
      <a:accent2>
        <a:srgbClr val="BCDEC2"/>
      </a:accent2>
      <a:accent3>
        <a:srgbClr val="B2B2B2"/>
      </a:accent3>
      <a:accent4>
        <a:srgbClr val="4D4D4D"/>
      </a:accent4>
      <a:accent5>
        <a:srgbClr val="D2E0E6"/>
      </a:accent5>
      <a:accent6>
        <a:srgbClr val="79A2B3"/>
      </a:accent6>
      <a:hlink>
        <a:srgbClr val="5BAD82"/>
      </a:hlink>
      <a:folHlink>
        <a:srgbClr val="8EC6A1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  <a:effectLst/>
      </a:spPr>
      <a:bodyPr tIns="90000" bIns="90000" rtlCol="0" anchor="ctr" anchorCtr="0"/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tIns="90000" bIns="90000" rtlCol="0" anchor="t">
        <a:spAutoFit/>
      </a:bodyPr>
      <a:lstStyle>
        <a:defPPr algn="ctr">
          <a:defRPr sz="14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Standard Theme">
  <a:themeElements>
    <a:clrScheme name="Custom 1">
      <a:dk1>
        <a:srgbClr val="000000"/>
      </a:dk1>
      <a:lt1>
        <a:srgbClr val="FFFFFF"/>
      </a:lt1>
      <a:dk2>
        <a:srgbClr val="003192"/>
      </a:dk2>
      <a:lt2>
        <a:srgbClr val="808080"/>
      </a:lt2>
      <a:accent1>
        <a:srgbClr val="003192"/>
      </a:accent1>
      <a:accent2>
        <a:srgbClr val="004DE6"/>
      </a:accent2>
      <a:accent3>
        <a:srgbClr val="6D9EFF"/>
      </a:accent3>
      <a:accent4>
        <a:srgbClr val="B6CEFF"/>
      </a:accent4>
      <a:accent5>
        <a:srgbClr val="B2B2B2"/>
      </a:accent5>
      <a:accent6>
        <a:srgbClr val="E2E2E2"/>
      </a:accent6>
      <a:hlink>
        <a:srgbClr val="F9EFBD"/>
      </a:hlink>
      <a:folHlink>
        <a:srgbClr val="FEC2C2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E2E2"/>
        </a:solidFill>
        <a:ln w="9525">
          <a:solidFill>
            <a:srgbClr val="E2E2E2"/>
          </a:solidFill>
        </a:ln>
        <a:effectLst/>
      </a:spPr>
      <a:bodyPr tIns="90000" bIns="90000" rtlCol="0" anchor="ctr" anchorCtr="0"/>
      <a:lstStyle>
        <a:defPPr algn="ctr">
          <a:defRPr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" id="{112B209D-51D8-4B51-8F24-AE120089D4A2}" vid="{F0CC8FA8-03FB-4D43-B5F1-7B06AB988AB4}"/>
    </a:ext>
  </a:extLst>
</a:theme>
</file>

<file path=ppt/theme/theme7.xml><?xml version="1.0" encoding="utf-8"?>
<a:theme xmlns:a="http://schemas.openxmlformats.org/drawingml/2006/main" name="1_Standard Theme">
  <a:themeElements>
    <a:clrScheme name="Custom 1">
      <a:dk1>
        <a:srgbClr val="000000"/>
      </a:dk1>
      <a:lt1>
        <a:srgbClr val="FFFFFF"/>
      </a:lt1>
      <a:dk2>
        <a:srgbClr val="003192"/>
      </a:dk2>
      <a:lt2>
        <a:srgbClr val="808080"/>
      </a:lt2>
      <a:accent1>
        <a:srgbClr val="003192"/>
      </a:accent1>
      <a:accent2>
        <a:srgbClr val="004DE6"/>
      </a:accent2>
      <a:accent3>
        <a:srgbClr val="6D9EFF"/>
      </a:accent3>
      <a:accent4>
        <a:srgbClr val="B6CEFF"/>
      </a:accent4>
      <a:accent5>
        <a:srgbClr val="B2B2B2"/>
      </a:accent5>
      <a:accent6>
        <a:srgbClr val="E2E2E2"/>
      </a:accent6>
      <a:hlink>
        <a:srgbClr val="F9EFBD"/>
      </a:hlink>
      <a:folHlink>
        <a:srgbClr val="FEC2C2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E2E2"/>
        </a:solidFill>
        <a:ln w="9525">
          <a:solidFill>
            <a:srgbClr val="E2E2E2"/>
          </a:solidFill>
        </a:ln>
        <a:effectLst/>
      </a:spPr>
      <a:bodyPr tIns="90000" bIns="90000" rtlCol="0" anchor="ctr" anchorCtr="0"/>
      <a:lstStyle>
        <a:defPPr algn="ctr">
          <a:defRPr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" id="{112B209D-51D8-4B51-8F24-AE120089D4A2}" vid="{F0CC8FA8-03FB-4D43-B5F1-7B06AB988AB4}"/>
    </a:ext>
  </a:extLst>
</a:theme>
</file>

<file path=ppt/theme/theme8.xml><?xml version="1.0" encoding="utf-8"?>
<a:theme xmlns:a="http://schemas.openxmlformats.org/drawingml/2006/main" name="2_Standard Theme">
  <a:themeElements>
    <a:clrScheme name="Custom 1">
      <a:dk1>
        <a:srgbClr val="000000"/>
      </a:dk1>
      <a:lt1>
        <a:srgbClr val="FFFFFF"/>
      </a:lt1>
      <a:dk2>
        <a:srgbClr val="003192"/>
      </a:dk2>
      <a:lt2>
        <a:srgbClr val="808080"/>
      </a:lt2>
      <a:accent1>
        <a:srgbClr val="003192"/>
      </a:accent1>
      <a:accent2>
        <a:srgbClr val="004DE6"/>
      </a:accent2>
      <a:accent3>
        <a:srgbClr val="6D9EFF"/>
      </a:accent3>
      <a:accent4>
        <a:srgbClr val="B6CEFF"/>
      </a:accent4>
      <a:accent5>
        <a:srgbClr val="B2B2B2"/>
      </a:accent5>
      <a:accent6>
        <a:srgbClr val="E2E2E2"/>
      </a:accent6>
      <a:hlink>
        <a:srgbClr val="F9EFBD"/>
      </a:hlink>
      <a:folHlink>
        <a:srgbClr val="FEC2C2"/>
      </a:folHlink>
    </a:clrScheme>
    <a:fontScheme name="Standard 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2E2E2"/>
        </a:solidFill>
        <a:ln w="9525">
          <a:solidFill>
            <a:srgbClr val="E2E2E2"/>
          </a:solidFill>
        </a:ln>
        <a:effectLst/>
      </a:spPr>
      <a:bodyPr tIns="90000" bIns="90000" rtlCol="0" anchor="ctr" anchorCtr="0"/>
      <a:lstStyle>
        <a:defPPr algn="ctr">
          <a:defRPr sz="14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80808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tIns="90000" bIns="90000" rtlCol="0" anchor="t">
        <a:spAutoFit/>
      </a:bodyPr>
      <a:lstStyle>
        <a:defPPr algn="ctr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" id="{112B209D-51D8-4B51-8F24-AE120089D4A2}" vid="{F0CC8FA8-03FB-4D43-B5F1-7B06AB988AB4}"/>
    </a:ext>
  </a:extLst>
</a:theme>
</file>

<file path=ppt/theme/theme9.xml><?xml version="1.0" encoding="utf-8"?>
<a:theme xmlns:a="http://schemas.openxmlformats.org/drawingml/2006/main" name="3_EP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ep xmlns="291fe81b-2889-40df-8320-5c1c1c158537">true</Keep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7795BD3109B4786FBB30B69CA98F0" ma:contentTypeVersion="1" ma:contentTypeDescription="Create a new document." ma:contentTypeScope="" ma:versionID="1444233a045390bd20119fbfe508b9f9">
  <xsd:schema xmlns:xsd="http://www.w3.org/2001/XMLSchema" xmlns:xs="http://www.w3.org/2001/XMLSchema" xmlns:p="http://schemas.microsoft.com/office/2006/metadata/properties" xmlns:ns2="291fe81b-2889-40df-8320-5c1c1c158537" targetNamespace="http://schemas.microsoft.com/office/2006/metadata/properties" ma:root="true" ma:fieldsID="9fc851b7406837528a63250a1817d5c4" ns2:_="">
    <xsd:import namespace="291fe81b-2889-40df-8320-5c1c1c158537"/>
    <xsd:element name="properties">
      <xsd:complexType>
        <xsd:sequence>
          <xsd:element name="documentManagement">
            <xsd:complexType>
              <xsd:all>
                <xsd:element ref="ns2:Kee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fe81b-2889-40df-8320-5c1c1c158537" elementFormDefault="qualified">
    <xsd:import namespace="http://schemas.microsoft.com/office/2006/documentManagement/types"/>
    <xsd:import namespace="http://schemas.microsoft.com/office/infopath/2007/PartnerControls"/>
    <xsd:element name="Keep" ma:index="8" nillable="true" ma:displayName="Keep" ma:default="0" ma:internalName="Keep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CCC43D-EB78-48B1-BAAD-0848C8A4FEF8}">
  <ds:schemaRefs>
    <ds:schemaRef ds:uri="291fe81b-2889-40df-8320-5c1c1c158537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0D052D0-8FF9-4B0C-A006-18796760D1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85A968-B17E-4ED8-AD04-1F42FEECD4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1fe81b-2889-40df-8320-5c1c1c158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3350</TotalTime>
  <Words>72</Words>
  <Application>Microsoft Office PowerPoint</Application>
  <PresentationFormat>A4 Paper (210x297 mm)</PresentationFormat>
  <Paragraphs>18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20" baseType="lpstr">
      <vt:lpstr>宋体</vt:lpstr>
      <vt:lpstr>Arial</vt:lpstr>
      <vt:lpstr>Calibri</vt:lpstr>
      <vt:lpstr>Courier New</vt:lpstr>
      <vt:lpstr>Wingdings</vt:lpstr>
      <vt:lpstr>EPS Design</vt:lpstr>
      <vt:lpstr>1_EPS Design</vt:lpstr>
      <vt:lpstr>2_EPS Design</vt:lpstr>
      <vt:lpstr>Blank</vt:lpstr>
      <vt:lpstr>1_Blank</vt:lpstr>
      <vt:lpstr>Standard Theme</vt:lpstr>
      <vt:lpstr>1_Standard Theme</vt:lpstr>
      <vt:lpstr>2_Standard Theme</vt:lpstr>
      <vt:lpstr>3_EPS Design</vt:lpstr>
      <vt:lpstr>4_EPS Design</vt:lpstr>
      <vt:lpstr>think-cell Slide</vt:lpstr>
      <vt:lpstr>„ЕПС као покретач привреде у Србији“ </vt:lpstr>
      <vt:lpstr> ЕПС као снабдевач ел.енергијом привреде у Србији  </vt:lpstr>
      <vt:lpstr>PowerPoint Presentation</vt:lpstr>
      <vt:lpstr>  ЕПС као инвеститор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Steering Committee July 2015</dc:title>
  <dc:creator>svetlanape</dc:creator>
  <cp:lastModifiedBy>Dragan Vlaisavljević</cp:lastModifiedBy>
  <cp:revision>1786</cp:revision>
  <cp:lastPrinted>2015-11-12T12:29:30Z</cp:lastPrinted>
  <dcterms:created xsi:type="dcterms:W3CDTF">2012-06-18T11:37:59Z</dcterms:created>
  <dcterms:modified xsi:type="dcterms:W3CDTF">2017-10-03T06:32:11Z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308000</vt:r8>
  </property>
  <property fmtid="{D5CDD505-2E9C-101B-9397-08002B2CF9AE}" pid="3" name="ContentTypeId">
    <vt:lpwstr>0x010100EDC7795BD3109B4786FBB30B69CA98F0</vt:lpwstr>
  </property>
  <property fmtid="{D5CDD505-2E9C-101B-9397-08002B2CF9AE}" pid="4" name="_NewReviewCycle">
    <vt:lpwstr/>
  </property>
</Properties>
</file>