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_rels/presentation.xml.rels" ContentType="application/vnd.openxmlformats-package.relationships+xml"/>
  <Override PartName="/ppt/media/image3.wmf" ContentType="image/x-wmf"/>
  <Override PartName="/ppt/media/image15.jpeg" ContentType="image/jpeg"/>
  <Override PartName="/ppt/media/image14.jpeg" ContentType="image/jpeg"/>
  <Override PartName="/ppt/media/image8.png" ContentType="image/png"/>
  <Override PartName="/ppt/media/image22.jpeg" ContentType="image/jpeg"/>
  <Override PartName="/ppt/media/image4.png" ContentType="image/pn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11.jpeg" ContentType="image/jpeg"/>
  <Override PartName="/ppt/media/image9.png" ContentType="image/png"/>
  <Override PartName="/ppt/media/image5.png" ContentType="image/png"/>
  <Override PartName="/ppt/media/image1.png" ContentType="image/png"/>
  <Override PartName="/ppt/media/image10.png" ContentType="image/png"/>
  <Override PartName="/ppt/media/image6.png" ContentType="image/png"/>
  <Override PartName="/ppt/media/image19.jpeg" ContentType="image/jpeg"/>
  <Override PartName="/ppt/media/image2.wmf" ContentType="image/x-wmf"/>
  <Override PartName="/ppt/media/image18.jpeg" ContentType="image/jpeg"/>
  <Override PartName="/ppt/media/image7.png" ContentType="image/png"/>
  <Override PartName="/ppt/media/image17.jpeg" ContentType="image/jpeg"/>
  <Override PartName="/ppt/media/image16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BCD6D37-B1BF-4D8A-B24C-30C35F00DFC2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3884760" y="0"/>
            <a:ext cx="2971440" cy="458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10/23/17</a:t>
            </a:r>
            <a:endParaRPr/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B2C5EC94-3C78-4D56-AB22-73A467ED7961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194" name="TextShape 4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КАКО ЋЕМО СЕ ГРЕЈАТИ ПРЕДСТОЈЕЋЕ ЗИМЕ</a:t>
            </a: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B70C243-0D3E-49E7-AC7E-9297DFE1F088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190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КАКО ЋЕМО СЕ ГРЕЈАТИ ПРЕДСТОЈЕЋЕ ЗИМЕ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1360"/>
            <a:ext cx="10972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23160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20200" y="3681360"/>
            <a:ext cx="2376720" cy="1896480"/>
          </a:xfrm>
          <a:prstGeom prst="rect">
            <a:avLst/>
          </a:prstGeom>
        </p:spPr>
      </p:pic>
      <p:pic>
        <p:nvPicPr>
          <p:cNvPr descr="" id="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98080" y="3681360"/>
            <a:ext cx="2376720" cy="189648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60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1360"/>
            <a:ext cx="109720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1360"/>
            <a:ext cx="10972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60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20200" y="3681360"/>
            <a:ext cx="2376720" cy="1896480"/>
          </a:xfrm>
          <a:prstGeom prst="rect">
            <a:avLst/>
          </a:prstGeom>
        </p:spPr>
      </p:pic>
      <p:pic>
        <p:nvPicPr>
          <p:cNvPr descr="" id="8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98080" y="3681360"/>
            <a:ext cx="2376720" cy="1896480"/>
          </a:xfrm>
          <a:prstGeom prst="rect">
            <a:avLst/>
          </a:prstGeom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60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1360"/>
            <a:ext cx="109720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1360"/>
            <a:ext cx="10972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60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2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720200" y="3681360"/>
            <a:ext cx="2376720" cy="1896480"/>
          </a:xfrm>
          <a:prstGeom prst="rect">
            <a:avLst/>
          </a:prstGeom>
        </p:spPr>
      </p:pic>
      <p:pic>
        <p:nvPicPr>
          <p:cNvPr descr="" id="12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98080" y="3681360"/>
            <a:ext cx="2376720" cy="1896480"/>
          </a:xfrm>
          <a:prstGeom prst="rect">
            <a:avLst/>
          </a:prstGeom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948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600" y="368136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1360"/>
            <a:ext cx="1097208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685440" y="3883680"/>
            <a:ext cx="11506320" cy="2520"/>
          </a:xfrm>
          <a:prstGeom prst="line">
            <a:avLst/>
          </a:prstGeom>
          <a:ln w="19080">
            <a:solidFill>
              <a:srgbClr val="5b9bd5"/>
            </a:solidFill>
            <a:round/>
          </a:ln>
        </p:spPr>
      </p:sp>
      <p:sp>
        <p:nvSpPr>
          <p:cNvPr id="1" name="CustomShape 2"/>
          <p:cNvSpPr/>
          <p:nvPr/>
        </p:nvSpPr>
        <p:spPr>
          <a:xfrm>
            <a:off x="0" y="0"/>
            <a:ext cx="202680" cy="914040"/>
          </a:xfrm>
          <a:prstGeom prst="rect">
            <a:avLst/>
          </a:prstGeom>
          <a:solidFill>
            <a:srgbClr val="cc0000"/>
          </a:solidFill>
        </p:spPr>
      </p:sp>
      <p:sp>
        <p:nvSpPr>
          <p:cNvPr id="2" name="CustomShape 3"/>
          <p:cNvSpPr/>
          <p:nvPr/>
        </p:nvSpPr>
        <p:spPr>
          <a:xfrm>
            <a:off x="0" y="914400"/>
            <a:ext cx="202680" cy="5943240"/>
          </a:xfrm>
          <a:prstGeom prst="rect">
            <a:avLst/>
          </a:prstGeom>
          <a:solidFill>
            <a:srgbClr val="003192"/>
          </a:solidFill>
        </p:spPr>
      </p:sp>
      <p:sp>
        <p:nvSpPr>
          <p:cNvPr id="3" name="CustomShape 4"/>
          <p:cNvSpPr/>
          <p:nvPr/>
        </p:nvSpPr>
        <p:spPr>
          <a:xfrm>
            <a:off x="406440" y="228600"/>
            <a:ext cx="6705360" cy="380520"/>
          </a:xfrm>
          <a:prstGeom prst="rect">
            <a:avLst/>
          </a:prstGeom>
          <a:noFill/>
        </p:spPr>
        <p:txBody>
          <a:bodyPr anchor="ctr" bIns="46800" lIns="46800" rIns="46800" tIns="468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44546a"/>
                </a:solidFill>
                <a:latin typeface="Arial"/>
              </a:rPr>
              <a:t>Јавно предузеће „Електропривреда Србије“</a:t>
            </a:r>
            <a:endParaRPr/>
          </a:p>
        </p:txBody>
      </p:sp>
      <p:pic>
        <p:nvPicPr>
          <p:cNvPr descr="" id="4" name="Picture 3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5080" y="228600"/>
            <a:ext cx="812520" cy="669600"/>
          </a:xfrm>
          <a:prstGeom prst="rect">
            <a:avLst/>
          </a:prstGeom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914400" y="2421000"/>
            <a:ext cx="10362960" cy="1253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7248240" y="6093360"/>
            <a:ext cx="4511880" cy="4827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pic>
        <p:nvPicPr>
          <p:cNvPr descr="" id="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360" cy="360"/>
          </a:xfrm>
          <a:prstGeom prst="rect">
            <a:avLst/>
          </a:prstGeom>
        </p:spPr>
      </p:pic>
      <p:pic>
        <p:nvPicPr>
          <p:cNvPr descr="" id="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0"/>
            <a:ext cx="360" cy="36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10/23/17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EF899D6-B30F-4950-941F-EA661A8D8F24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2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10/23/17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8BBA20-284E-4EFE-BB82-4AFAC0A0769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700640" y="961560"/>
            <a:ext cx="4288320" cy="2770200"/>
          </a:xfrm>
          <a:prstGeom prst="rect">
            <a:avLst/>
          </a:prstGeom>
        </p:spPr>
      </p:pic>
      <p:sp>
        <p:nvSpPr>
          <p:cNvPr id="128" name="TextShape 1"/>
          <p:cNvSpPr txBox="1"/>
          <p:nvPr/>
        </p:nvSpPr>
        <p:spPr>
          <a:xfrm>
            <a:off x="2495520" y="4509000"/>
            <a:ext cx="7522200" cy="647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002060"/>
                </a:solidFill>
                <a:latin typeface="Calibri"/>
              </a:rPr>
              <a:t>КАКО ЋЕМО СЕ ГРЕЈАТИ</a:t>
            </a:r>
            <a:r>
              <a:rPr b="1" lang="en-US" sz="1400">
                <a:solidFill>
                  <a:srgbClr val="333f4f"/>
                </a:solidFill>
                <a:latin typeface="Calibri"/>
              </a:rPr>
              <a:t> </a:t>
            </a:r>
            <a:r>
              <a:rPr b="1" lang="en-US" sz="1400">
                <a:solidFill>
                  <a:srgbClr val="002060"/>
                </a:solidFill>
                <a:latin typeface="Calibri"/>
              </a:rPr>
              <a:t>ПРЕДСТОЈЕЋЕ ЗИМЕ</a:t>
            </a:r>
            <a:endParaRPr/>
          </a:p>
        </p:txBody>
      </p:sp>
      <p:pic>
        <p:nvPicPr>
          <p:cNvPr descr="" id="129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46960" y="961560"/>
            <a:ext cx="4303440" cy="27702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503880" y="332640"/>
            <a:ext cx="5860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6095880" y="2011680"/>
            <a:ext cx="5112360" cy="40381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У периоду септембар–октобар завршене су  неопходне пробе система грејања (хладне и топле) 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Завршени су ремонти и сва постројења за производњу топлотне енергије  су спремна за предстојећу зиму.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Почеле су испоруке топлотне енергије корисницима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Сви ремонти на термоелектранама су завршени као и 90 % ремоната ХЕ па се може рећи да ће  ЈП ЕПС у зимском периоду бити потпуно спреман за испоруку планираних количина електричне енергије </a:t>
            </a:r>
            <a:endParaRPr/>
          </a:p>
        </p:txBody>
      </p:sp>
      <p:sp>
        <p:nvSpPr>
          <p:cNvPr id="18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8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747AA9D-EDF6-43A3-B352-DC7E984AD8AE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82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320" y="0"/>
            <a:ext cx="4590000" cy="68576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633760" y="2316600"/>
            <a:ext cx="597636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en-US">
                <a:solidFill>
                  <a:srgbClr val="cc0000"/>
                </a:solidFill>
                <a:latin typeface="Arial Narrow"/>
              </a:rPr>
              <a:t>ХВАЛА НА ПАЖЊИ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3575880" y="404640"/>
            <a:ext cx="6004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8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8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FAA02A-42F0-4C2D-B7C2-07D5335EC933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8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578280" y="-28800"/>
            <a:ext cx="6215400" cy="68576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143520" y="332640"/>
            <a:ext cx="6148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3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90996B3-2BA1-4BE7-BE00-9C5B8E9FD4BB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3" name="CustomShape 4"/>
          <p:cNvSpPr/>
          <p:nvPr/>
        </p:nvSpPr>
        <p:spPr>
          <a:xfrm>
            <a:off x="905400" y="702000"/>
            <a:ext cx="10625040" cy="9133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  <a:latin typeface="Calibri"/>
                <a:ea typeface="Calibri"/>
              </a:rPr>
              <a:t>ЈП Електропривреда Србије поред производње електричне енергије производи и топлотну енергију за потребе грејања градова  и технолошку пару.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4" name="CustomShape 5"/>
          <p:cNvSpPr/>
          <p:nvPr/>
        </p:nvSpPr>
        <p:spPr>
          <a:xfrm>
            <a:off x="4156200" y="2469960"/>
            <a:ext cx="7456680" cy="17362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  <a:latin typeface="Calibri"/>
                <a:ea typeface="Calibri"/>
              </a:rPr>
              <a:t>Укупна снага постројења у саставу ЈП ЕПС 7.304 MW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2060"/>
                </a:solidFill>
                <a:latin typeface="Calibri"/>
                <a:ea typeface="Calibri"/>
              </a:rPr>
              <a:t>4.032 MW у термоелектранама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2060"/>
                </a:solidFill>
                <a:latin typeface="Calibri"/>
                <a:ea typeface="Calibri"/>
              </a:rPr>
              <a:t>336 MW у термоелектранама-топланама 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2060"/>
                </a:solidFill>
                <a:latin typeface="Calibri"/>
                <a:ea typeface="Calibri"/>
              </a:rPr>
              <a:t>2.936 MW у хидроелектранама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12191760" cy="9237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Calibri"/>
              </a:rPr>
              <a:t>Термо капацитети ЈП ЕПС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319320" y="3063600"/>
            <a:ext cx="5181120" cy="4350960"/>
          </a:xfrm>
          <a:prstGeom prst="rect">
            <a:avLst/>
          </a:prstGeom>
        </p:spPr>
        <p:txBody>
          <a:bodyPr/>
          <a:p>
            <a:pPr algn="just">
              <a:lnSpc>
                <a:spcPct val="107000"/>
              </a:lnSpc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1" lang="en-US">
                <a:solidFill>
                  <a:srgbClr val="002060"/>
                </a:solidFill>
                <a:latin typeface="Calibri"/>
                <a:ea typeface="Calibri"/>
              </a:rPr>
              <a:t>Термоелектране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Термоелектране „Никола Тесла“ Обреновац (ТЕНТ) са укупно 8 блокова укупне снаге 2.787 МW </a:t>
            </a:r>
            <a:endParaRPr/>
          </a:p>
          <a:p>
            <a:pPr algn="just" lvl="1">
              <a:lnSpc>
                <a:spcPct val="107000"/>
              </a:lnSpc>
              <a:buSzPct val="25000"/>
              <a:buFont typeface="StarSymbol"/>
              <a:buChar char=""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</a:rPr>
              <a:t>ТЕНТ А са 6 блокова снаге 1.597 МW  </a:t>
            </a:r>
            <a:endParaRPr/>
          </a:p>
          <a:p>
            <a:pPr algn="just" lvl="1">
              <a:lnSpc>
                <a:spcPct val="107000"/>
              </a:lnSpc>
              <a:buSzPct val="25000"/>
              <a:buFont typeface="StarSymbol"/>
              <a:buChar char=""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</a:rPr>
              <a:t>ТЕНТ Б са 2 блока снаге 1.190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  „Колубара“ са 5 блокова укупне снаге 281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 „Морава“ укупне снаге 108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Термоелектране „Костолац“</a:t>
            </a:r>
            <a:endParaRPr/>
          </a:p>
          <a:p>
            <a:pPr algn="just" lvl="1">
              <a:lnSpc>
                <a:spcPct val="107000"/>
              </a:lnSpc>
              <a:buSzPct val="25000"/>
              <a:buFont typeface="StarSymbol"/>
              <a:buChar char=""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</a:rPr>
              <a:t>ТЕ „Костолац А“  са 2 блока укупна снаге 281 МW </a:t>
            </a:r>
            <a:endParaRPr/>
          </a:p>
          <a:p>
            <a:pPr algn="just" lvl="1">
              <a:lnSpc>
                <a:spcPct val="107000"/>
              </a:lnSpc>
              <a:buSzPct val="25000"/>
              <a:buFont typeface="StarSymbol"/>
              <a:buChar char=""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</a:rPr>
              <a:t>ТЕ „Костолац Б“ са 2 блока укупне снаге 640 МW</a:t>
            </a:r>
            <a:endParaRPr/>
          </a:p>
          <a:p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37" name="TextShape 3"/>
          <p:cNvSpPr txBox="1"/>
          <p:nvPr/>
        </p:nvSpPr>
        <p:spPr>
          <a:xfrm>
            <a:off x="6095880" y="1199880"/>
            <a:ext cx="5181120" cy="4350960"/>
          </a:xfrm>
          <a:prstGeom prst="rect">
            <a:avLst/>
          </a:prstGeom>
        </p:spPr>
        <p:txBody>
          <a:bodyPr anchor="ctr"/>
          <a:p>
            <a:pPr algn="just">
              <a:lnSpc>
                <a:spcPct val="107000"/>
              </a:lnSpc>
            </a:pPr>
            <a:r>
              <a:rPr lang="en-US" sz="17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1" lang="en-US">
                <a:solidFill>
                  <a:srgbClr val="002060"/>
                </a:solidFill>
                <a:latin typeface="Calibri"/>
                <a:ea typeface="Calibri"/>
              </a:rPr>
              <a:t>Термоелектране-топлане</a:t>
            </a:r>
            <a:endParaRPr/>
          </a:p>
          <a:p>
            <a:pPr algn="just">
              <a:lnSpc>
                <a:spcPct val="107000"/>
              </a:lnSpc>
            </a:pP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700">
                <a:solidFill>
                  <a:srgbClr val="002060"/>
                </a:solidFill>
                <a:latin typeface="Calibri"/>
                <a:ea typeface="Calibri"/>
              </a:rPr>
              <a:t>ТЕ-ТО „Нови Сад“ са 2 блока укупне снаге 208 МW 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700">
                <a:solidFill>
                  <a:srgbClr val="002060"/>
                </a:solidFill>
                <a:latin typeface="Calibri"/>
                <a:ea typeface="Calibri"/>
              </a:rPr>
              <a:t>ТЕ-ТО „Зрењанин“ блок А1 снаге 100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700">
                <a:solidFill>
                  <a:srgbClr val="002060"/>
                </a:solidFill>
                <a:latin typeface="Calibri"/>
                <a:ea typeface="Calibri"/>
              </a:rPr>
              <a:t>ТЕ-ТО „Сремска Митровица“ блок А3 снаге 45 МW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8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2060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39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903CBC8-4844-4514-98E0-08914C4A42A3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4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550560" y="3490560"/>
            <a:ext cx="4272480" cy="2841120"/>
          </a:xfrm>
          <a:prstGeom prst="rect">
            <a:avLst/>
          </a:prstGeom>
        </p:spPr>
      </p:pic>
      <p:pic>
        <p:nvPicPr>
          <p:cNvPr descr="" id="141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2920" y="924120"/>
            <a:ext cx="4273920" cy="1780560"/>
          </a:xfrm>
          <a:prstGeom prst="rect">
            <a:avLst/>
          </a:prstGeom>
        </p:spPr>
      </p:pic>
    </p:spTree>
  </p:cSld>
  <p:transition spd="med">
    <p:fade/>
  </p:transition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79280" y="1445760"/>
            <a:ext cx="6205680" cy="474876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7000"/>
              </a:lnSpc>
            </a:pPr>
            <a:endParaRPr/>
          </a:p>
          <a:p>
            <a:pPr algn="just">
              <a:lnSpc>
                <a:spcPct val="107000"/>
              </a:lnSpc>
            </a:pP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„Ђердап 1“ са 6 агрегата  укупне снаге 1.099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„Ђердап 2“ са 10 агрегата укупне снаге 270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„</a:t>
            </a: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Власинске ХЕ“ са 10 агрегата  укупне снаге 129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„Пирот“ са 2 агрегата укупне снаге 80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„Бајина Башта“ са 4 агрегата укупне снаге 420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„Електроморава“ 5 агрегата укупне снаге 17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РХЕ „Бајина Башта“ 2 агрегата укупне снаге 614 МW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„Зворник“ 4 агрегата укупне снаге 96 МW  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„</a:t>
            </a: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Лимске ХЕ“ 8 агрегата укупне снаге 211 МW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2060"/>
                </a:solidFill>
                <a:latin typeface="Calibri"/>
              </a:rPr>
              <a:t>ЈП ЕПС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4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5B753E9-8EFC-422E-BB20-113BCCDF929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45" name="CustomShape 4"/>
          <p:cNvSpPr/>
          <p:nvPr/>
        </p:nvSpPr>
        <p:spPr>
          <a:xfrm>
            <a:off x="0" y="0"/>
            <a:ext cx="12191760" cy="923760"/>
          </a:xfrm>
          <a:prstGeom prst="rect">
            <a:avLst/>
          </a:prstGeom>
          <a:solidFill>
            <a:srgbClr val="2f5597"/>
          </a:solidFill>
        </p:spPr>
        <p:txBody>
          <a:bodyPr bIns="45000" lIns="90000" rIns="90000" tIns="45000"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Calibri"/>
              </a:rPr>
              <a:t>Хидро капацитети ЈП ЕПС</a:t>
            </a:r>
            <a:endParaRPr/>
          </a:p>
        </p:txBody>
      </p:sp>
      <p:pic>
        <p:nvPicPr>
          <p:cNvPr descr="" id="146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5367240" y="924120"/>
            <a:ext cx="6824520" cy="53575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958560" y="1155600"/>
            <a:ext cx="7776360" cy="435564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7000"/>
              </a:lnSpc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Постројења за испоруку топлотне енергије у термоелектранама су уграђивана у различитим периодима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ТЕНТ  - блокови А1 и А2 у топлификационом режиму од 1983. године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 „Колубара“ - блокови А1, А2, А3 у топлификационом раду од 1970. године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 „Костолац“ - блок А1 реконструкција за рад у топлификационом режиму 2007. године, док је блок А2 реконструисан за рад у топлификационом режиму 2000. године, а 2004. године направљена нова измењивачко пумпна станица 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ТЕ-ТО „Нови Сад“ - блок А1 пуштен у рад 1981. године, блок А2 пуштен у рад 1984. године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ТЕ-ТО „Зрењанин“ - блок А1 у раду од 1989. године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ТЕ-ТО „Сремска Митровица“ - блок А3 у раду од 1979. од 1991. године грејање града Сремска Митровица. У 2007. години завршен капитални ремонт турбине, а 2011. реконструкција котла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3215520" y="332640"/>
            <a:ext cx="6220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4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5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E8CB2BC-A5B6-403D-B058-89B680A4F65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51" name="Picture 6"/>
          <p:cNvPicPr/>
          <p:nvPr/>
        </p:nvPicPr>
        <p:blipFill>
          <a:blip r:embed="rId1"/>
          <a:stretch>
            <a:fillRect/>
          </a:stretch>
        </p:blipFill>
        <p:spPr>
          <a:xfrm rot="16200000">
            <a:off x="-1843200" y="1127520"/>
            <a:ext cx="6857640" cy="46033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33480" y="3446280"/>
            <a:ext cx="9489240" cy="3337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Укупна снага система ЕПС-а која директно даје топлотну енергију: 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2927520" y="332640"/>
            <a:ext cx="5500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graphicFrame>
        <p:nvGraphicFramePr>
          <p:cNvPr id="154" name="Table 3"/>
          <p:cNvGraphicFramePr/>
          <p:nvPr/>
        </p:nvGraphicFramePr>
        <p:xfrm>
          <a:off x="642960" y="3798720"/>
          <a:ext cx="6548760" cy="2603520"/>
        </p:xfrm>
        <a:graphic>
          <a:graphicData uri="http://schemas.openxmlformats.org/drawingml/2006/table">
            <a:tbl>
              <a:tblPr/>
              <a:tblGrid>
                <a:gridCol w="1551960"/>
                <a:gridCol w="1321200"/>
                <a:gridCol w="3675600"/>
              </a:tblGrid>
              <a:tr h="35964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Постројење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Укупно МW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Град</a:t>
                      </a:r>
                      <a:endParaRPr/>
                    </a:p>
                  </a:txBody>
                  <a:tcPr/>
                </a:tc>
              </a:tr>
              <a:tr h="35964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ТЕНТ 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180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333f4f"/>
                          </a:solidFill>
                          <a:latin typeface="Calibri"/>
                        </a:rPr>
                        <a:t> 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Обреновац</a:t>
                      </a:r>
                      <a:endParaRPr/>
                    </a:p>
                  </a:txBody>
                  <a:tcPr/>
                </a:tc>
              </a:tr>
              <a:tr h="41940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 Колубара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       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11,51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Велики Црљени, амбуланте и школе, спортски центар</a:t>
                      </a:r>
                      <a:endParaRPr/>
                    </a:p>
                  </a:txBody>
                  <a:tcPr/>
                </a:tc>
              </a:tr>
              <a:tr h="35604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TE Костолац 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180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Град Пожаревац, Костолац и околна села</a:t>
                      </a:r>
                      <a:endParaRPr/>
                    </a:p>
                  </a:txBody>
                  <a:tcPr/>
                </a:tc>
              </a:tr>
              <a:tr h="35964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ТЕ-ТО Нови Сад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alibri"/>
                          <a:ea typeface="Calibri"/>
                        </a:rPr>
                        <a:t>208/332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Нови Сад</a:t>
                      </a:r>
                      <a:endParaRPr/>
                    </a:p>
                  </a:txBody>
                  <a:tcPr/>
                </a:tc>
              </a:tr>
              <a:tr h="35964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ТЕ-ТО Зрењанин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 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Зрењанин</a:t>
                      </a:r>
                      <a:endParaRPr/>
                    </a:p>
                  </a:txBody>
                  <a:tcPr/>
                </a:tc>
              </a:tr>
              <a:tr h="39060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ТЕ-ТО С. Митровица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 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Calibri"/>
                        </a:rPr>
                        <a:t>Сремска Митровица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5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6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405A4F5-28B9-4435-8556-A0AD98676695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5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-10080"/>
            <a:ext cx="6548760" cy="3441960"/>
          </a:xfrm>
          <a:prstGeom prst="rect">
            <a:avLst/>
          </a:prstGeom>
        </p:spPr>
      </p:pic>
      <p:pic>
        <p:nvPicPr>
          <p:cNvPr descr="" id="158" name="Picture 8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6376680" y="1143000"/>
            <a:ext cx="6974280" cy="466848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9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240240" y="1773000"/>
            <a:ext cx="7269120" cy="4845960"/>
          </a:xfrm>
          <a:prstGeom prst="rect">
            <a:avLst/>
          </a:prstGeom>
        </p:spPr>
      </p:pic>
      <p:sp>
        <p:nvSpPr>
          <p:cNvPr id="160" name="CustomShape 1"/>
          <p:cNvSpPr/>
          <p:nvPr/>
        </p:nvSpPr>
        <p:spPr>
          <a:xfrm>
            <a:off x="914400" y="1007640"/>
            <a:ext cx="9144720" cy="1461240"/>
          </a:xfrm>
          <a:prstGeom prst="rect">
            <a:avLst/>
          </a:prstGeom>
          <a:noFill/>
        </p:spPr>
      </p:sp>
      <p:sp>
        <p:nvSpPr>
          <p:cNvPr id="161" name="CustomShape 2"/>
          <p:cNvSpPr/>
          <p:nvPr/>
        </p:nvSpPr>
        <p:spPr>
          <a:xfrm>
            <a:off x="3287520" y="332640"/>
            <a:ext cx="5500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1229040" y="2451600"/>
            <a:ext cx="8424000" cy="9133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f4f"/>
                </a:solidFill>
                <a:latin typeface="Calibri"/>
                <a:ea typeface="Calibri"/>
              </a:rPr>
              <a:t>Потрошена топлотна енергије у претходне три године и планиране количине за 2016/2017. годину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63" name="Table 4"/>
          <p:cNvGraphicFramePr/>
          <p:nvPr/>
        </p:nvGraphicFramePr>
        <p:xfrm>
          <a:off x="995400" y="3279600"/>
          <a:ext cx="5709960" cy="2339640"/>
        </p:xfrm>
        <a:graphic>
          <a:graphicData uri="http://schemas.openxmlformats.org/drawingml/2006/table">
            <a:tbl>
              <a:tblPr/>
              <a:tblGrid>
                <a:gridCol w="1584000"/>
                <a:gridCol w="994320"/>
                <a:gridCol w="1106280"/>
                <a:gridCol w="914400"/>
                <a:gridCol w="1110960"/>
              </a:tblGrid>
              <a:tr h="36216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Постројење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2014. (МWht)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2015. (МWht)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2016. (МWht)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2017.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(МWht)</a:t>
                      </a:r>
                      <a:endParaRPr/>
                    </a:p>
                  </a:txBody>
                  <a:tcPr/>
                </a:tc>
              </a:tr>
              <a:tr h="28800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ТЕНТ 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 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227.972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 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245.349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240.964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250.000</a:t>
                      </a:r>
                      <a:endParaRPr/>
                    </a:p>
                  </a:txBody>
                  <a:tcPr/>
                </a:tc>
              </a:tr>
              <a:tr h="28800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 Колубара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9.980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12.640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13.600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13.600</a:t>
                      </a:r>
                      <a:endParaRPr/>
                    </a:p>
                  </a:txBody>
                  <a:tcPr/>
                </a:tc>
              </a:tr>
              <a:tr h="36216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TE Костолац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289.554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316.675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402.000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402.000</a:t>
                      </a:r>
                      <a:endParaRPr/>
                    </a:p>
                  </a:txBody>
                  <a:tcPr/>
                </a:tc>
              </a:tr>
              <a:tr h="36216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ТЕ-ТО Нови Сад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105.357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80.632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150.000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150.000</a:t>
                      </a:r>
                      <a:endParaRPr/>
                    </a:p>
                  </a:txBody>
                  <a:tcPr/>
                </a:tc>
              </a:tr>
              <a:tr h="28800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ТЕ-ТО Зрењанин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</a:tr>
              <a:tr h="39060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ТЕ-ТО С. Митровица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24.958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  <a:ea typeface="Calibri"/>
                        </a:rPr>
                        <a:t>29.848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30.600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Arial"/>
                        </a:rPr>
                        <a:t>30.600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" name="TextShape 5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 </a:t>
            </a:r>
            <a:endParaRPr/>
          </a:p>
        </p:txBody>
      </p:sp>
      <p:sp>
        <p:nvSpPr>
          <p:cNvPr id="165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BC20E82-8C1E-49DE-B251-B101982612DF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6" name="CustomShape 7"/>
          <p:cNvSpPr/>
          <p:nvPr/>
        </p:nvSpPr>
        <p:spPr>
          <a:xfrm>
            <a:off x="2000520" y="332640"/>
            <a:ext cx="6148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67" name="CustomShape 8"/>
          <p:cNvSpPr/>
          <p:nvPr/>
        </p:nvSpPr>
        <p:spPr>
          <a:xfrm>
            <a:off x="2153160" y="484920"/>
            <a:ext cx="6148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РЕДСТОЈЕЋЕ ЗИМЕ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695840" y="572040"/>
            <a:ext cx="7349760" cy="64249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7000"/>
              </a:lnSpc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У току ремонтне сезоне завршени су сви неопходни радови на постројењима за топлотну енергију. Најзначајнији послови који су завршени по постројењима: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ТЕНТ - завршени ремонтни радови на: турбинском делу,арматури и сервомоторима, електромеханички радови, опрема на мерењу и регулацији, информационо комуникационим системима и на управљању и заштитама. У ТЕНТ Б1 и Б2 завршени стандардни ремонти у складу са плановима за предстојећи период и блокови потпуно спремни за предстојећу зимску сезону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 „Колубара“ - урађени стандардни ремонтни послови на блоковима, на топлификационом делу система на подстаници 4 замењено око 300 метара примарне мреже, испитане циркулационе пумпе, проверени сви вентили у појединим подстаницама извршено чишћење цеви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 „Костолац“ - завршени сви стандардни ремонтни послови, како на главној опреми тако и на системима за топлификацију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ТЕ-ТО „Нови Сад „ - завршени сви стандардни ремонтни послови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ТЕ-ТО „Зрењанин“ – стандардни ремонтни послови</a:t>
            </a:r>
            <a:endParaRPr/>
          </a:p>
          <a:p>
            <a:pPr algn="just">
              <a:lnSpc>
                <a:spcPct val="107000"/>
              </a:lnSpc>
              <a:buFont typeface="Arial"/>
              <a:buChar char="•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ТЕ-ТО „Сремска Митровица“ – завршени стандардни ремонтни послови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3503880" y="404640"/>
            <a:ext cx="6148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7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7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6EB33B5-CF60-4558-B9D1-3F96F30071F8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72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8480" cy="685764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215520" y="404640"/>
            <a:ext cx="5716440" cy="36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КАКО ЋЕМО СЕ ГРЕЈАТИ ПРЕДСТОЈЕЋЕ ЗИМЕ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159120" y="589320"/>
            <a:ext cx="6797880" cy="71485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„Ђердап 1“ - на агрегату А1 завршен капитални ремонт агрегат синхронизован на мрежу, на агрегату А2 планиран краћи ремонту у новембру као и ремонт трансформатора БТ 3,на осталим агрегатима завршени стандардни ремонти и они су потпуно спремни за зимску сезону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„Ђердап 2“ - на агрегату А5 завршен капитални ремонт на агрегату А6 ремонт у току,на осталим агрегатима завршени стандардни ремонти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„</a:t>
            </a: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Власинске ХЕ“ - завршени стандардни ремонтни радови сви агрегати спремни за зимски период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„Пирот“ завршени стандардни ремонти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„Бајина Башта“ - завршени стандардни ремонти на свим агрегатима, сви агрегати спремни за зимски период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„Електроморава“ - завршени стандардни ремонти на свим агрегатима сви агрегати спремни за зимски период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РХЕ „Бајина Башта“ - завршени стандардни ремонти на оба агрегата оба агрегата спремни за зимски период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ХЕ „Зворник“ – завршена ревитализација агрегата А1,у току ревитализациja агрегата А2, на осталим агрегатима завршени стандардни ремонти </a:t>
            </a:r>
            <a:endParaRPr/>
          </a:p>
          <a:p>
            <a:pPr algn="just">
              <a:lnSpc>
                <a:spcPct val="107000"/>
              </a:lnSpc>
              <a:buFont typeface="Symbol"/>
              <a:buChar char=""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„</a:t>
            </a:r>
            <a:r>
              <a:rPr lang="en-US" sz="1600">
                <a:solidFill>
                  <a:srgbClr val="002060"/>
                </a:solidFill>
                <a:latin typeface="Calibri"/>
                <a:ea typeface="Calibri"/>
              </a:rPr>
              <a:t>Лимске ХЕ“  - осим агрегата А1 у ХЕ „Потпећ“, завршени сви ремонти</a:t>
            </a:r>
            <a:endParaRPr/>
          </a:p>
        </p:txBody>
      </p:sp>
      <p:sp>
        <p:nvSpPr>
          <p:cNvPr id="17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ЈП ЕПС</a:t>
            </a:r>
            <a:endParaRPr/>
          </a:p>
        </p:txBody>
      </p:sp>
      <p:sp>
        <p:nvSpPr>
          <p:cNvPr id="17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04172A3-6CA8-497A-9758-9A779E33194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7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7071480" y="1080"/>
            <a:ext cx="5370120" cy="68565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