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263" r:id="rId3"/>
    <p:sldId id="337" r:id="rId4"/>
    <p:sldId id="339" r:id="rId5"/>
    <p:sldId id="340" r:id="rId6"/>
    <p:sldId id="341" r:id="rId7"/>
    <p:sldId id="315" r:id="rId8"/>
    <p:sldId id="346" r:id="rId9"/>
    <p:sldId id="347" r:id="rId10"/>
    <p:sldId id="344" r:id="rId11"/>
    <p:sldId id="272" r:id="rId12"/>
  </p:sldIdLst>
  <p:sldSz cx="9144000" cy="6858000" type="screen4x3"/>
  <p:notesSz cx="7010400" cy="92360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56475"/>
    <a:srgbClr val="1A4652"/>
    <a:srgbClr val="87C7D9"/>
    <a:srgbClr val="B9DFE9"/>
    <a:srgbClr val="9CD1E0"/>
    <a:srgbClr val="5FB5CD"/>
    <a:srgbClr val="3A9DB8"/>
    <a:srgbClr val="79C1D5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94660"/>
  </p:normalViewPr>
  <p:slideViewPr>
    <p:cSldViewPr>
      <p:cViewPr varScale="1">
        <p:scale>
          <a:sx n="88" d="100"/>
          <a:sy n="88" d="100"/>
        </p:scale>
        <p:origin x="48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214" y="-108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7839" cy="461804"/>
          </a:xfrm>
          <a:prstGeom prst="rect">
            <a:avLst/>
          </a:prstGeom>
        </p:spPr>
        <p:txBody>
          <a:bodyPr vert="horz" lIns="92828" tIns="46414" rIns="92828" bIns="46414" rtlCol="0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3"/>
            <a:ext cx="3037839" cy="461804"/>
          </a:xfrm>
          <a:prstGeom prst="rect">
            <a:avLst/>
          </a:prstGeom>
        </p:spPr>
        <p:txBody>
          <a:bodyPr vert="horz" lIns="92828" tIns="46414" rIns="92828" bIns="46414" rtlCol="0"/>
          <a:lstStyle>
            <a:lvl1pPr algn="r">
              <a:defRPr sz="1300"/>
            </a:lvl1pPr>
          </a:lstStyle>
          <a:p>
            <a:fld id="{A27BB8C3-D0E1-46F1-BDA1-5BFD89423939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692150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28" tIns="46414" rIns="92828" bIns="46414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2" y="4387137"/>
            <a:ext cx="5608320" cy="4156234"/>
          </a:xfrm>
          <a:prstGeom prst="rect">
            <a:avLst/>
          </a:prstGeom>
        </p:spPr>
        <p:txBody>
          <a:bodyPr vert="horz" lIns="92828" tIns="46414" rIns="92828" bIns="464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772671"/>
            <a:ext cx="3037839" cy="461804"/>
          </a:xfrm>
          <a:prstGeom prst="rect">
            <a:avLst/>
          </a:prstGeom>
        </p:spPr>
        <p:txBody>
          <a:bodyPr vert="horz" lIns="92828" tIns="46414" rIns="92828" bIns="46414" rtlCol="0" anchor="b"/>
          <a:lstStyle>
            <a:lvl1pPr algn="l">
              <a:defRPr sz="13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71"/>
            <a:ext cx="3037839" cy="461804"/>
          </a:xfrm>
          <a:prstGeom prst="rect">
            <a:avLst/>
          </a:prstGeom>
        </p:spPr>
        <p:txBody>
          <a:bodyPr vert="horz" lIns="92828" tIns="46414" rIns="92828" bIns="46414" rtlCol="0" anchor="b"/>
          <a:lstStyle>
            <a:lvl1pPr algn="r">
              <a:defRPr sz="1300"/>
            </a:lvl1pPr>
          </a:lstStyle>
          <a:p>
            <a:fld id="{3D13F3FF-A42B-4152-BFE2-FD45481146D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4087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4569" indent="-274834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099337" indent="-21986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39072" indent="-21986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78807" indent="-21986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18542" indent="-219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58277" indent="-219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298012" indent="-219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37747" indent="-21986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E7EFDD2-2C7C-4DD8-AE72-1BC685ED2DB4}" type="slidenum">
              <a:rPr lang="en-US" smtClean="0"/>
              <a:pPr/>
              <a:t>11</a:t>
            </a:fld>
            <a:endParaRPr lang="en-US" dirty="0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A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B447-BB15-422A-BE70-BAD28A353BD3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6F3C5-5F10-4822-BA29-8E88C546E4A0}" type="slidenum">
              <a:rPr lang="de-AT" smtClean="0"/>
              <a:pPr/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aers.org.y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7E9A7E-10C9-4750-BD3D-D885A8B155F8}" type="slidenum">
              <a:rPr lang="en-US" smtClean="0"/>
              <a:pPr eaLnBrk="1" hangingPunct="1"/>
              <a:t>1</a:t>
            </a:fld>
            <a:endParaRPr lang="en-US" dirty="0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556792"/>
            <a:ext cx="8816280" cy="2088232"/>
          </a:xfrm>
        </p:spPr>
        <p:txBody>
          <a:bodyPr>
            <a:normAutofit fontScale="90000"/>
          </a:bodyPr>
          <a:lstStyle/>
          <a:p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 </a:t>
            </a:r>
            <a:r>
              <a:rPr lang="en-US" sz="3600" b="1" dirty="0" err="1" smtClean="0">
                <a:solidFill>
                  <a:srgbClr val="0000FF"/>
                </a:solidFill>
              </a:rPr>
              <a:t>Regionalno</a:t>
            </a:r>
            <a:r>
              <a:rPr lang="en-US" sz="3600" b="1" dirty="0" smtClean="0">
                <a:solidFill>
                  <a:srgbClr val="0000FF"/>
                </a:solidFill>
              </a:rPr>
              <a:t> </a:t>
            </a:r>
            <a:r>
              <a:rPr lang="en-US" sz="3600" b="1" dirty="0" err="1" smtClean="0">
                <a:solidFill>
                  <a:srgbClr val="0000FF"/>
                </a:solidFill>
              </a:rPr>
              <a:t>tr</a:t>
            </a:r>
            <a:r>
              <a:rPr lang="x-none" sz="3600" b="1" dirty="0" err="1" smtClean="0">
                <a:solidFill>
                  <a:srgbClr val="0000FF"/>
                </a:solidFill>
              </a:rPr>
              <a:t>žište</a:t>
            </a:r>
            <a:r>
              <a:rPr lang="x-none" sz="3600" b="1" dirty="0" smtClean="0">
                <a:solidFill>
                  <a:srgbClr val="0000FF"/>
                </a:solidFill>
              </a:rPr>
              <a:t> električne energije</a:t>
            </a:r>
            <a:br>
              <a:rPr lang="x-none" sz="3600" b="1" dirty="0" smtClean="0">
                <a:solidFill>
                  <a:srgbClr val="0000FF"/>
                </a:solidFill>
              </a:rPr>
            </a:br>
            <a:r>
              <a:rPr lang="x-none" sz="2800" dirty="0" smtClean="0">
                <a:solidFill>
                  <a:srgbClr val="0000FF"/>
                </a:solidFill>
              </a:rPr>
              <a:t>Aktuelno stanje</a:t>
            </a:r>
            <a:r>
              <a:rPr lang="x-none" sz="2800" b="1" dirty="0" smtClean="0">
                <a:solidFill>
                  <a:srgbClr val="0000FF"/>
                </a:solidFill>
              </a:rPr>
              <a:t/>
            </a:r>
            <a:br>
              <a:rPr lang="x-none" sz="2800" b="1" dirty="0" smtClean="0">
                <a:solidFill>
                  <a:srgbClr val="0000FF"/>
                </a:solidFill>
              </a:rPr>
            </a:br>
            <a:r>
              <a:rPr lang="x-none" sz="2800" b="1" dirty="0" smtClean="0">
                <a:solidFill>
                  <a:srgbClr val="0000FF"/>
                </a:solidFill>
              </a:rPr>
              <a:t>- </a:t>
            </a:r>
            <a:r>
              <a:rPr lang="x-none" sz="2400" i="1" dirty="0" smtClean="0">
                <a:solidFill>
                  <a:srgbClr val="0000FF"/>
                </a:solidFill>
              </a:rPr>
              <a:t>R</a:t>
            </a:r>
            <a:r>
              <a:rPr lang="en-US" sz="2400" i="1" dirty="0" err="1" smtClean="0">
                <a:solidFill>
                  <a:srgbClr val="0000FF"/>
                </a:solidFill>
              </a:rPr>
              <a:t>egulat</a:t>
            </a:r>
            <a:r>
              <a:rPr lang="x-none" sz="2400" i="1" dirty="0" smtClean="0">
                <a:solidFill>
                  <a:srgbClr val="0000FF"/>
                </a:solidFill>
              </a:rPr>
              <a:t>orni</a:t>
            </a:r>
            <a:r>
              <a:rPr lang="en-US" sz="2400" i="1" dirty="0" smtClean="0">
                <a:solidFill>
                  <a:srgbClr val="0000FF"/>
                </a:solidFill>
              </a:rPr>
              <a:t> a</a:t>
            </a:r>
            <a:r>
              <a:rPr lang="x-none" sz="2400" i="1" dirty="0" err="1" smtClean="0">
                <a:solidFill>
                  <a:srgbClr val="0000FF"/>
                </a:solidFill>
              </a:rPr>
              <a:t>spekti</a:t>
            </a:r>
            <a:r>
              <a:rPr lang="x-none" sz="2400" i="1" dirty="0" smtClean="0">
                <a:solidFill>
                  <a:srgbClr val="0000FF"/>
                </a:solidFill>
              </a:rPr>
              <a:t> </a:t>
            </a:r>
            <a:r>
              <a:rPr lang="x-none" sz="2400" dirty="0" smtClean="0">
                <a:solidFill>
                  <a:srgbClr val="0000FF"/>
                </a:solidFill>
              </a:rPr>
              <a:t>-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sr-Cyrl-CS" sz="3200" b="1" dirty="0" smtClean="0">
                <a:solidFill>
                  <a:srgbClr val="0000FF"/>
                </a:solidFill>
              </a:rPr>
              <a:t/>
            </a:r>
            <a:br>
              <a:rPr lang="sr-Cyrl-CS" sz="3200" b="1" dirty="0" smtClean="0">
                <a:solidFill>
                  <a:srgbClr val="0000FF"/>
                </a:solidFill>
              </a:rPr>
            </a:br>
            <a:endParaRPr lang="en-US" sz="3200" dirty="0" smtClean="0">
              <a:solidFill>
                <a:srgbClr val="0000FF"/>
              </a:solidFill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715000"/>
            <a:ext cx="6400800" cy="838200"/>
          </a:xfrm>
        </p:spPr>
        <p:txBody>
          <a:bodyPr>
            <a:noAutofit/>
          </a:bodyPr>
          <a:lstStyle/>
          <a:p>
            <a:pPr eaLnBrk="1" hangingPunct="1"/>
            <a:r>
              <a:rPr lang="x-none" sz="2000" i="1" dirty="0" smtClean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Beograd</a:t>
            </a:r>
            <a:r>
              <a:rPr lang="sr-Cyrl-CS" sz="2000" i="1" dirty="0" smtClean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,</a:t>
            </a:r>
            <a:endParaRPr lang="sr-Cyrl-CS" sz="2000" i="1" dirty="0">
              <a:solidFill>
                <a:srgbClr val="3333FF"/>
              </a:solidFill>
              <a:latin typeface="+mj-lt"/>
              <a:ea typeface="+mj-ea"/>
              <a:cs typeface="+mj-cs"/>
            </a:endParaRPr>
          </a:p>
          <a:p>
            <a:pPr eaLnBrk="1" hangingPunct="1"/>
            <a:r>
              <a:rPr lang="x-none" sz="2000" i="1" dirty="0" smtClean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01</a:t>
            </a:r>
            <a:r>
              <a:rPr lang="sr-Cyrl-CS" sz="2000" i="1" dirty="0" smtClean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. </a:t>
            </a:r>
            <a:r>
              <a:rPr lang="x-none" sz="2000" i="1" dirty="0" smtClean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Decembar</a:t>
            </a:r>
            <a:r>
              <a:rPr lang="sr-Cyrl-CS" sz="2000" i="1" dirty="0" smtClean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 201</a:t>
            </a:r>
            <a:r>
              <a:rPr lang="x-none" sz="2000" i="1" dirty="0" smtClean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6</a:t>
            </a:r>
            <a:r>
              <a:rPr lang="sr-Cyrl-CS" sz="2000" i="1" dirty="0" smtClean="0">
                <a:solidFill>
                  <a:srgbClr val="3333FF"/>
                </a:solidFill>
                <a:latin typeface="+mj-lt"/>
                <a:ea typeface="+mj-ea"/>
                <a:cs typeface="+mj-cs"/>
              </a:rPr>
              <a:t>.</a:t>
            </a:r>
            <a:endParaRPr lang="en-US" sz="2000" i="1" dirty="0">
              <a:solidFill>
                <a:srgbClr val="3333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419600" y="4038600"/>
            <a:ext cx="4724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algn="ctr" eaLnBrk="0" hangingPunct="0"/>
            <a:r>
              <a:rPr lang="x-none" sz="2000" i="1" dirty="0" smtClean="0">
                <a:solidFill>
                  <a:srgbClr val="CC0099"/>
                </a:solidFill>
              </a:rPr>
              <a:t>Ljiljana Hadzibabic</a:t>
            </a:r>
          </a:p>
          <a:p>
            <a:pPr marL="342900" algn="ctr" eaLnBrk="0" hangingPunct="0"/>
            <a:r>
              <a:rPr lang="x-none" sz="2000" i="1" dirty="0" smtClean="0">
                <a:solidFill>
                  <a:srgbClr val="CC0099"/>
                </a:solidFill>
              </a:rPr>
              <a:t>Član Saveta Agencije</a:t>
            </a:r>
          </a:p>
          <a:p>
            <a:pPr marL="342900" algn="ctr" eaLnBrk="0" hangingPunct="0"/>
            <a:r>
              <a:rPr lang="x-none" dirty="0" smtClean="0">
                <a:solidFill>
                  <a:srgbClr val="CC0099"/>
                </a:solidFill>
              </a:rPr>
              <a:t>Agencije za energetiku Republike Srbije</a:t>
            </a:r>
            <a:endParaRPr lang="en-US" dirty="0">
              <a:solidFill>
                <a:srgbClr val="CC0099"/>
              </a:solidFill>
            </a:endParaRPr>
          </a:p>
        </p:txBody>
      </p:sp>
      <p:pic>
        <p:nvPicPr>
          <p:cNvPr id="7" name="Picture 4" descr="E_memo-te_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28600"/>
            <a:ext cx="1770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21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>
            <a:noAutofit/>
          </a:bodyPr>
          <a:lstStyle/>
          <a:p>
            <a:r>
              <a:rPr lang="sr-Latn-CS" sz="3600" dirty="0" smtClean="0">
                <a:solidFill>
                  <a:srgbClr val="0000FF"/>
                </a:solidFill>
              </a:rPr>
              <a:t>Zaključak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8244408" cy="4905836"/>
          </a:xfrm>
        </p:spPr>
        <p:txBody>
          <a:bodyPr>
            <a:normAutofit/>
          </a:bodyPr>
          <a:lstStyle/>
          <a:p>
            <a:pPr marL="971550" lvl="1" indent="-514350" algn="l">
              <a:buFont typeface="+mj-lt"/>
              <a:buAutoNum type="arabicParenR"/>
            </a:pPr>
            <a:endParaRPr lang="x-none" sz="2600" dirty="0" smtClean="0">
              <a:solidFill>
                <a:srgbClr val="0000E6"/>
              </a:solidFill>
            </a:endParaRPr>
          </a:p>
          <a:p>
            <a:pPr marL="1428750" lvl="2" indent="-352425" algn="l"/>
            <a:r>
              <a:rPr lang="sr-Latn-CS" sz="2800" dirty="0" smtClean="0">
                <a:solidFill>
                  <a:srgbClr val="0000E6"/>
                </a:solidFill>
              </a:rPr>
              <a:t>Nacionalno konkurentno tržište</a:t>
            </a:r>
          </a:p>
          <a:p>
            <a:pPr marL="1885950" lvl="3" indent="-352425" algn="l">
              <a:buFont typeface="Arial" pitchFamily="34" charset="0"/>
              <a:buChar char="•"/>
            </a:pPr>
            <a:r>
              <a:rPr lang="sr-Latn-CS" sz="2400" dirty="0" smtClean="0">
                <a:solidFill>
                  <a:srgbClr val="0000E6"/>
                </a:solidFill>
              </a:rPr>
              <a:t>bilateralno</a:t>
            </a:r>
          </a:p>
          <a:p>
            <a:pPr marL="1885950" lvl="3" indent="-352425" algn="l">
              <a:buFont typeface="Arial" pitchFamily="34" charset="0"/>
              <a:buChar char="•"/>
            </a:pPr>
            <a:r>
              <a:rPr lang="sr-Latn-CS" sz="2400" dirty="0" smtClean="0">
                <a:solidFill>
                  <a:srgbClr val="0000E6"/>
                </a:solidFill>
              </a:rPr>
              <a:t>dan-unapred</a:t>
            </a:r>
          </a:p>
          <a:p>
            <a:pPr marL="1428750" lvl="2" indent="-352425" algn="l"/>
            <a:r>
              <a:rPr lang="sr-Latn-CS" sz="2800" dirty="0" smtClean="0">
                <a:solidFill>
                  <a:srgbClr val="0000E6"/>
                </a:solidFill>
              </a:rPr>
              <a:t>Priprema za povezivanje sa drugim tržištima </a:t>
            </a:r>
          </a:p>
          <a:p>
            <a:pPr marL="1428750" lvl="2" indent="-352425" algn="l"/>
            <a:r>
              <a:rPr lang="sr-Latn-CS" sz="2800" dirty="0" smtClean="0">
                <a:solidFill>
                  <a:srgbClr val="0000E6"/>
                </a:solidFill>
              </a:rPr>
              <a:t>→ SEE → EU</a:t>
            </a:r>
            <a:endParaRPr lang="en-GB" sz="2800" dirty="0">
              <a:solidFill>
                <a:srgbClr val="0000E6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6858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36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55624-4DF0-4313-929D-8FA26191CFA6}" type="slidenum">
              <a:rPr lang="sr-Latn-CS"/>
              <a:pPr>
                <a:defRPr/>
              </a:pPr>
              <a:t>11</a:t>
            </a:fld>
            <a:endParaRPr lang="sr-Latn-CS"/>
          </a:p>
        </p:txBody>
      </p:sp>
      <p:pic>
        <p:nvPicPr>
          <p:cNvPr id="21507" name="Picture 4" descr="E_memo-te_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420" y="76200"/>
            <a:ext cx="1770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3413" name="Rectangle 5"/>
          <p:cNvSpPr>
            <a:spLocks noChangeArrowheads="1"/>
          </p:cNvSpPr>
          <p:nvPr/>
        </p:nvSpPr>
        <p:spPr bwMode="auto">
          <a:xfrm>
            <a:off x="755650" y="2205038"/>
            <a:ext cx="712787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 typeface="Wingdings" pitchFamily="2" charset="2"/>
              <a:buNone/>
              <a:defRPr/>
            </a:pPr>
            <a:r>
              <a:rPr lang="sr-Latn-CS" sz="4000" i="1" dirty="0" smtClean="0">
                <a:solidFill>
                  <a:srgbClr val="0000E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Hvala na pažnji </a:t>
            </a:r>
            <a:r>
              <a:rPr lang="en-US" sz="4000" i="1" dirty="0" smtClean="0">
                <a:solidFill>
                  <a:srgbClr val="0000E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!</a:t>
            </a:r>
            <a:endParaRPr lang="sr-Latn-CS" sz="4000" i="1" dirty="0">
              <a:solidFill>
                <a:srgbClr val="0000E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73414" name="Text Box 6"/>
          <p:cNvSpPr txBox="1">
            <a:spLocks noChangeArrowheads="1"/>
          </p:cNvSpPr>
          <p:nvPr/>
        </p:nvSpPr>
        <p:spPr bwMode="auto">
          <a:xfrm>
            <a:off x="4879106" y="4000500"/>
            <a:ext cx="2757486" cy="90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Bef>
                <a:spcPct val="0"/>
              </a:spcBef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hangingPunct="0"/>
            <a:r>
              <a:rPr lang="x-none" sz="2400" i="1" dirty="0" smtClean="0">
                <a:solidFill>
                  <a:srgbClr val="CC0099"/>
                </a:solidFill>
              </a:rPr>
              <a:t>Ljiljana Hadzibabic</a:t>
            </a:r>
          </a:p>
          <a:p>
            <a:pPr algn="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en-US" sz="2400" dirty="0" smtClean="0">
                <a:solidFill>
                  <a:srgbClr val="000066"/>
                </a:solidFill>
                <a:hlinkClick r:id="rId4"/>
              </a:rPr>
              <a:t>www.aers.</a:t>
            </a:r>
            <a:r>
              <a:rPr lang="x-none" sz="2400" dirty="0" smtClean="0">
                <a:solidFill>
                  <a:srgbClr val="000066"/>
                </a:solidFill>
                <a:hlinkClick r:id="rId4"/>
              </a:rPr>
              <a:t>rs</a:t>
            </a:r>
            <a:r>
              <a:rPr lang="en-US" sz="2400" dirty="0" smtClean="0">
                <a:solidFill>
                  <a:srgbClr val="000066"/>
                </a:solidFill>
                <a:hlinkClick r:id="rId4"/>
              </a:rPr>
              <a:t> 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459510" y="12954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35762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>
            <a:noAutofit/>
          </a:bodyPr>
          <a:lstStyle/>
          <a:p>
            <a:r>
              <a:rPr lang="x-none" sz="3600" dirty="0" smtClean="0">
                <a:solidFill>
                  <a:srgbClr val="0000FF"/>
                </a:solidFill>
              </a:rPr>
              <a:t>Sadržaj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052736"/>
            <a:ext cx="8244408" cy="4905836"/>
          </a:xfrm>
        </p:spPr>
        <p:txBody>
          <a:bodyPr>
            <a:normAutofit fontScale="92500"/>
          </a:bodyPr>
          <a:lstStyle/>
          <a:p>
            <a:pPr marL="971550" lvl="1" indent="-514350" algn="l">
              <a:buFont typeface="+mj-lt"/>
              <a:buAutoNum type="arabicParenR"/>
            </a:pPr>
            <a:endParaRPr lang="x-none" sz="2600" dirty="0" smtClean="0">
              <a:solidFill>
                <a:srgbClr val="0000E6"/>
              </a:solidFill>
            </a:endParaRPr>
          </a:p>
          <a:p>
            <a:pPr marL="971550" lvl="1" indent="-514350" algn="l">
              <a:buFont typeface="+mj-lt"/>
              <a:buAutoNum type="arabicParenR"/>
            </a:pPr>
            <a:r>
              <a:rPr lang="x-none" sz="2600" dirty="0" smtClean="0">
                <a:solidFill>
                  <a:srgbClr val="0000E6"/>
                </a:solidFill>
              </a:rPr>
              <a:t>Nacionalno tržište </a:t>
            </a:r>
            <a:r>
              <a:rPr lang="x-none" sz="2600" dirty="0">
                <a:solidFill>
                  <a:srgbClr val="0000E6"/>
                </a:solidFill>
              </a:rPr>
              <a:t>električne </a:t>
            </a:r>
            <a:r>
              <a:rPr lang="x-none" sz="2600" dirty="0" smtClean="0">
                <a:solidFill>
                  <a:srgbClr val="0000E6"/>
                </a:solidFill>
              </a:rPr>
              <a:t>energije</a:t>
            </a:r>
            <a:endParaRPr lang="x-none" sz="2600" dirty="0">
              <a:solidFill>
                <a:srgbClr val="0000E6"/>
              </a:solidFill>
            </a:endParaRPr>
          </a:p>
          <a:p>
            <a:pPr marL="1428750" lvl="2" indent="-352425" algn="l">
              <a:buFont typeface="Arial" panose="020B0604020202020204" pitchFamily="34" charset="0"/>
              <a:buChar char="•"/>
            </a:pPr>
            <a:r>
              <a:rPr lang="x-none" dirty="0" smtClean="0">
                <a:solidFill>
                  <a:srgbClr val="0000E6"/>
                </a:solidFill>
              </a:rPr>
              <a:t>Razvoj nacionalnog tržišta: regulisano i slobodno </a:t>
            </a:r>
          </a:p>
          <a:p>
            <a:pPr marL="1428750" lvl="2" indent="-352425" algn="l">
              <a:buFont typeface="Arial" panose="020B0604020202020204" pitchFamily="34" charset="0"/>
              <a:buChar char="•"/>
            </a:pPr>
            <a:r>
              <a:rPr lang="x-none" dirty="0" smtClean="0">
                <a:solidFill>
                  <a:srgbClr val="0000E6"/>
                </a:solidFill>
              </a:rPr>
              <a:t>Uslovi za povećanje slobodnog tržišta</a:t>
            </a:r>
          </a:p>
          <a:p>
            <a:pPr marL="1428750" lvl="2" indent="-352425" algn="l">
              <a:buFont typeface="Arial" panose="020B0604020202020204" pitchFamily="34" charset="0"/>
              <a:buChar char="•"/>
            </a:pPr>
            <a:r>
              <a:rPr lang="x-none" dirty="0" smtClean="0">
                <a:solidFill>
                  <a:srgbClr val="0000E6"/>
                </a:solidFill>
              </a:rPr>
              <a:t>Primena Zakona o energetici</a:t>
            </a:r>
          </a:p>
          <a:p>
            <a:pPr marL="971550" lvl="1" indent="-514350" algn="l">
              <a:buFont typeface="+mj-lt"/>
              <a:buAutoNum type="arabicParenR"/>
            </a:pPr>
            <a:r>
              <a:rPr lang="x-none" sz="2600" dirty="0" smtClean="0">
                <a:solidFill>
                  <a:srgbClr val="0000E6"/>
                </a:solidFill>
              </a:rPr>
              <a:t>Regionalno i </a:t>
            </a:r>
            <a:r>
              <a:rPr lang="x-none" sz="2600" dirty="0">
                <a:solidFill>
                  <a:srgbClr val="0000E6"/>
                </a:solidFill>
              </a:rPr>
              <a:t>EU </a:t>
            </a:r>
            <a:r>
              <a:rPr lang="x-none" sz="2600" dirty="0" smtClean="0">
                <a:solidFill>
                  <a:srgbClr val="0000E6"/>
                </a:solidFill>
              </a:rPr>
              <a:t>tržište</a:t>
            </a:r>
          </a:p>
          <a:p>
            <a:pPr marL="1428750" lvl="2" indent="-352425" algn="l">
              <a:buFont typeface="Arial" panose="020B0604020202020204" pitchFamily="34" charset="0"/>
              <a:buChar char="•"/>
            </a:pPr>
            <a:r>
              <a:rPr lang="x-none" dirty="0" smtClean="0">
                <a:solidFill>
                  <a:srgbClr val="0000E6"/>
                </a:solidFill>
              </a:rPr>
              <a:t>Ciljevi povezivanja</a:t>
            </a:r>
          </a:p>
          <a:p>
            <a:pPr marL="1428750" lvl="2" indent="-352425" algn="l">
              <a:buFont typeface="Arial" panose="020B0604020202020204" pitchFamily="34" charset="0"/>
              <a:buChar char="•"/>
            </a:pPr>
            <a:r>
              <a:rPr lang="x-none" dirty="0" smtClean="0">
                <a:solidFill>
                  <a:srgbClr val="0000E6"/>
                </a:solidFill>
              </a:rPr>
              <a:t>Pripreme </a:t>
            </a:r>
            <a:r>
              <a:rPr lang="x-none" dirty="0">
                <a:solidFill>
                  <a:srgbClr val="0000E6"/>
                </a:solidFill>
              </a:rPr>
              <a:t>za povezivanje </a:t>
            </a:r>
            <a:r>
              <a:rPr lang="x-none" dirty="0" smtClean="0">
                <a:solidFill>
                  <a:srgbClr val="0000E6"/>
                </a:solidFill>
              </a:rPr>
              <a:t>tržišta</a:t>
            </a:r>
          </a:p>
          <a:p>
            <a:pPr marL="1428750" lvl="2" indent="-352425" algn="l">
              <a:buFont typeface="Arial" panose="020B0604020202020204" pitchFamily="34" charset="0"/>
              <a:buChar char="•"/>
            </a:pPr>
            <a:r>
              <a:rPr lang="x-none" dirty="0" smtClean="0">
                <a:solidFill>
                  <a:srgbClr val="0000E6"/>
                </a:solidFill>
              </a:rPr>
              <a:t>Uloga regulatora</a:t>
            </a:r>
          </a:p>
          <a:p>
            <a:pPr marL="990600" lvl="2" indent="-447675" algn="l">
              <a:buFont typeface="+mj-lt"/>
              <a:buAutoNum type="arabicParenR" startAt="3"/>
            </a:pPr>
            <a:r>
              <a:rPr lang="x-none" sz="2600" dirty="0">
                <a:solidFill>
                  <a:srgbClr val="0000E6"/>
                </a:solidFill>
              </a:rPr>
              <a:t>Harmonizacija zakonskog okvira i normativna </a:t>
            </a:r>
            <a:r>
              <a:rPr lang="x-none" sz="2600" dirty="0" smtClean="0">
                <a:solidFill>
                  <a:srgbClr val="0000E6"/>
                </a:solidFill>
              </a:rPr>
              <a:t>delatnost</a:t>
            </a:r>
          </a:p>
          <a:p>
            <a:pPr marL="990600" lvl="2" indent="-447675" algn="l">
              <a:buFont typeface="+mj-lt"/>
              <a:buAutoNum type="arabicParenR" startAt="3"/>
            </a:pPr>
            <a:r>
              <a:rPr lang="x-none" sz="2600" dirty="0" smtClean="0">
                <a:solidFill>
                  <a:srgbClr val="0000E6"/>
                </a:solidFill>
              </a:rPr>
              <a:t>Zaključak</a:t>
            </a:r>
            <a:endParaRPr lang="en-GB" sz="2600" dirty="0">
              <a:solidFill>
                <a:srgbClr val="0000E6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6858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>
            <a:noAutofit/>
          </a:bodyPr>
          <a:lstStyle/>
          <a:p>
            <a:pPr marL="1428750" lvl="2" indent="-352425" algn="ctr"/>
            <a:r>
              <a:rPr lang="x-none" sz="3200" dirty="0" smtClean="0">
                <a:solidFill>
                  <a:srgbClr val="0000E6"/>
                </a:solidFill>
              </a:rPr>
              <a:t>Razvoj nacionalnog tržišta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6858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876662"/>
              </p:ext>
            </p:extLst>
          </p:nvPr>
        </p:nvGraphicFramePr>
        <p:xfrm>
          <a:off x="1907704" y="980728"/>
          <a:ext cx="5453608" cy="182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53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0148"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 smtClean="0"/>
                        <a:t>Vrste tržišta EE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896">
                <a:tc>
                  <a:txBody>
                    <a:bodyPr/>
                    <a:lstStyle/>
                    <a:p>
                      <a:pPr marL="457200" marR="0" lvl="3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x-none" sz="2400" dirty="0" smtClean="0">
                          <a:solidFill>
                            <a:srgbClr val="0000FF"/>
                          </a:solidFill>
                        </a:rPr>
                        <a:t>B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ilateral</a:t>
                      </a:r>
                      <a:r>
                        <a:rPr lang="x-none" sz="2400" dirty="0" smtClean="0">
                          <a:solidFill>
                            <a:srgbClr val="0000FF"/>
                          </a:solidFill>
                        </a:rPr>
                        <a:t>no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148">
                <a:tc>
                  <a:txBody>
                    <a:bodyPr/>
                    <a:lstStyle/>
                    <a:p>
                      <a:pPr marL="457200" marR="0" lvl="3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x-none" sz="2400" kern="1200" dirty="0" smtClean="0">
                          <a:solidFill>
                            <a:srgbClr val="0000FF"/>
                          </a:solidFill>
                        </a:rPr>
                        <a:t>Balansno 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148">
                <a:tc>
                  <a:txBody>
                    <a:bodyPr/>
                    <a:lstStyle/>
                    <a:p>
                      <a:pPr marL="457200" marR="0" lvl="3" indent="-4572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x-none" sz="2400" kern="1200" dirty="0" smtClean="0">
                          <a:solidFill>
                            <a:srgbClr val="0000FF"/>
                          </a:solidFill>
                        </a:rPr>
                        <a:t>Berza – dan unapred tržište - SEEPEX</a:t>
                      </a:r>
                      <a:endParaRPr lang="sr-Latn-CS" sz="2400" kern="1200" dirty="0" smtClean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7704" y="3068960"/>
          <a:ext cx="5472608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sz="2400" dirty="0" smtClean="0"/>
                        <a:t>Delatnost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400" dirty="0" smtClean="0"/>
                        <a:t>Broj licenci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CS" sz="2400" dirty="0" smtClean="0"/>
                        <a:t>Snabdevanje 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400" dirty="0" smtClean="0"/>
                        <a:t>59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2400" dirty="0" smtClean="0"/>
                        <a:t>Snabdevanje na veliko EE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400" dirty="0" smtClean="0"/>
                        <a:t>37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7704" y="4653136"/>
          <a:ext cx="5400600" cy="1737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CS" sz="2400" dirty="0" smtClean="0"/>
                        <a:t>Do 01.11.2016.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400" dirty="0" smtClean="0"/>
                        <a:t>Broj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2400" dirty="0" smtClean="0"/>
                        <a:t>BOS sa prijavljenim transakcijama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400" dirty="0" smtClean="0"/>
                        <a:t>45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CS" sz="2400" dirty="0" smtClean="0"/>
                        <a:t>Snabdevači krajnjih kupaca</a:t>
                      </a:r>
                      <a:endParaRPr lang="en-US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400" dirty="0" smtClean="0"/>
                        <a:t>15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396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>
            <a:noAutofit/>
          </a:bodyPr>
          <a:lstStyle/>
          <a:p>
            <a:pPr lvl="1" algn="ctr"/>
            <a:r>
              <a:rPr lang="x-none" sz="3200" dirty="0" smtClean="0">
                <a:solidFill>
                  <a:srgbClr val="0000E6"/>
                </a:solidFill>
              </a:rPr>
              <a:t>Regulisano i slobodno tržište 2015</a:t>
            </a:r>
            <a:endParaRPr lang="x-none" sz="3200" b="1" smtClean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8093" y="838201"/>
            <a:ext cx="8667307" cy="4724400"/>
          </a:xfrm>
        </p:spPr>
        <p:txBody>
          <a:bodyPr>
            <a:noAutofit/>
          </a:bodyPr>
          <a:lstStyle/>
          <a:p>
            <a:pPr lvl="1" algn="l"/>
            <a:r>
              <a:rPr lang="x-none" dirty="0" smtClean="0">
                <a:solidFill>
                  <a:srgbClr val="0000FF"/>
                </a:solidFill>
              </a:rPr>
              <a:t>Bruto potrošnja 34.1 </a:t>
            </a:r>
            <a:r>
              <a:rPr lang="x-none" sz="2400" dirty="0" smtClean="0">
                <a:solidFill>
                  <a:srgbClr val="0000FF"/>
                </a:solidFill>
              </a:rPr>
              <a:t>TWh</a:t>
            </a:r>
          </a:p>
          <a:p>
            <a:pPr lvl="1" algn="l"/>
            <a:endParaRPr lang="x-none" sz="3200" b="1" smtClean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7620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8706A-FCBB-4084-8CC1-2CB3294292C4}" type="slidenum">
              <a:rPr lang="en-US" sz="1600" smtClean="0">
                <a:solidFill>
                  <a:schemeClr val="tx1"/>
                </a:solidFill>
              </a:rPr>
              <a:pPr/>
              <a:t>4</a:t>
            </a:fld>
            <a:endParaRPr lang="en-US" sz="1600" dirty="0">
              <a:solidFill>
                <a:schemeClr val="tx1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721951"/>
              </p:ext>
            </p:extLst>
          </p:nvPr>
        </p:nvGraphicFramePr>
        <p:xfrm>
          <a:off x="762000" y="1752600"/>
          <a:ext cx="7239000" cy="362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920">
                <a:tc gridSpan="2">
                  <a:txBody>
                    <a:bodyPr/>
                    <a:lstStyle/>
                    <a:p>
                      <a:pPr algn="ctr"/>
                      <a:r>
                        <a:rPr lang="x-none" sz="2000" dirty="0" smtClean="0">
                          <a:solidFill>
                            <a:srgbClr val="FF0000"/>
                          </a:solidFill>
                        </a:rPr>
                        <a:t>REGULISANO  TRŽIŠTE    </a:t>
                      </a:r>
                      <a:r>
                        <a:rPr lang="x-none" sz="2400" dirty="0" smtClean="0">
                          <a:solidFill>
                            <a:srgbClr val="FF0000"/>
                          </a:solidFill>
                        </a:rPr>
                        <a:t>↘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x-none" sz="2000" dirty="0" smtClean="0"/>
                        <a:t>KONKURENTNO TRŽIŠTE</a:t>
                      </a:r>
                    </a:p>
                    <a:p>
                      <a:pPr algn="ctr"/>
                      <a:r>
                        <a:rPr lang="x-none" sz="2400" dirty="0" smtClean="0"/>
                        <a:t>↗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4126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2400" dirty="0" smtClean="0">
                          <a:solidFill>
                            <a:srgbClr val="713605"/>
                          </a:solidFill>
                        </a:rPr>
                        <a:t>Domaćinstva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x-none" sz="2400" dirty="0" smtClean="0">
                          <a:solidFill>
                            <a:srgbClr val="713605"/>
                          </a:solidFill>
                        </a:rPr>
                        <a:t>14,1</a:t>
                      </a:r>
                      <a:endParaRPr lang="en-US" sz="2400" dirty="0">
                        <a:solidFill>
                          <a:srgbClr val="713605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/>
                      <a:r>
                        <a:rPr lang="x-none" sz="2400" dirty="0" smtClean="0">
                          <a:solidFill>
                            <a:srgbClr val="0000FF"/>
                          </a:solidFill>
                        </a:rPr>
                        <a:t>Kupci na slobodnom tržištu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 smtClean="0">
                          <a:solidFill>
                            <a:srgbClr val="0000FF"/>
                          </a:solidFill>
                        </a:rPr>
                        <a:t>10,7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12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354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2400" dirty="0" smtClean="0">
                          <a:solidFill>
                            <a:srgbClr val="713605"/>
                          </a:solidFill>
                        </a:rPr>
                        <a:t>Mali kupci</a:t>
                      </a:r>
                      <a:endParaRPr lang="en-US" sz="2400" dirty="0" smtClean="0">
                        <a:solidFill>
                          <a:srgbClr val="713605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x-none" sz="2400" dirty="0" smtClean="0">
                          <a:solidFill>
                            <a:srgbClr val="713605"/>
                          </a:solidFill>
                        </a:rPr>
                        <a:t>   3,8</a:t>
                      </a:r>
                      <a:endParaRPr lang="en-US" sz="2400" dirty="0">
                        <a:solidFill>
                          <a:srgbClr val="713605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24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OPS gubici</a:t>
                      </a:r>
                      <a:r>
                        <a:rPr lang="en-US" sz="24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 smtClean="0">
                          <a:solidFill>
                            <a:srgbClr val="0000FF"/>
                          </a:solidFill>
                        </a:rPr>
                        <a:t>0,9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354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x-none" sz="2400" kern="1200" dirty="0" smtClean="0">
                          <a:solidFill>
                            <a:srgbClr val="0000FF"/>
                          </a:solidFill>
                          <a:latin typeface="+mn-lt"/>
                          <a:ea typeface="+mn-ea"/>
                          <a:cs typeface="+mn-cs"/>
                        </a:rPr>
                        <a:t>ODS gubici</a:t>
                      </a:r>
                      <a:endParaRPr lang="en-US" sz="2400" kern="1200" dirty="0">
                        <a:solidFill>
                          <a:srgbClr val="0000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400" dirty="0" smtClean="0">
                          <a:solidFill>
                            <a:srgbClr val="0000FF"/>
                          </a:solidFill>
                        </a:rPr>
                        <a:t>4,2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270">
                <a:tc>
                  <a:txBody>
                    <a:bodyPr/>
                    <a:lstStyle/>
                    <a:p>
                      <a:r>
                        <a:rPr lang="x-none" sz="2800" b="1" dirty="0" smtClean="0">
                          <a:solidFill>
                            <a:srgbClr val="713605"/>
                          </a:solidFill>
                        </a:rPr>
                        <a:t>Total</a:t>
                      </a:r>
                      <a:endParaRPr lang="en-US" sz="2800" b="1" dirty="0">
                        <a:solidFill>
                          <a:srgbClr val="713605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800" b="1" dirty="0" smtClean="0">
                          <a:solidFill>
                            <a:srgbClr val="FF0000"/>
                          </a:solidFill>
                        </a:rPr>
                        <a:t>17,9</a:t>
                      </a:r>
                      <a:endParaRPr lang="en-US" sz="2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/>
                      <a:endParaRPr lang="en-US" sz="280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2800" b="1" smtClean="0">
                          <a:solidFill>
                            <a:srgbClr val="0000FF"/>
                          </a:solidFill>
                        </a:rPr>
                        <a:t>1</a:t>
                      </a:r>
                      <a:r>
                        <a:rPr lang="sr-Latn-CS" sz="2800" b="1" dirty="0" smtClean="0">
                          <a:solidFill>
                            <a:srgbClr val="0000FF"/>
                          </a:solidFill>
                        </a:rPr>
                        <a:t>5</a:t>
                      </a:r>
                      <a:r>
                        <a:rPr lang="x-none" sz="2800" b="1" smtClean="0">
                          <a:solidFill>
                            <a:srgbClr val="0000FF"/>
                          </a:solidFill>
                        </a:rPr>
                        <a:t>,</a:t>
                      </a:r>
                      <a:r>
                        <a:rPr lang="sr-Latn-CS" sz="2800" b="1" dirty="0" smtClean="0">
                          <a:solidFill>
                            <a:srgbClr val="0000FF"/>
                          </a:solidFill>
                        </a:rPr>
                        <a:t>8</a:t>
                      </a:r>
                      <a:endParaRPr lang="en-US" sz="28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288" y="5334505"/>
            <a:ext cx="6858000" cy="1015663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lvl="1"/>
            <a:r>
              <a:rPr lang="x-none" sz="3200" b="1" dirty="0" smtClean="0">
                <a:solidFill>
                  <a:srgbClr val="0000FF"/>
                </a:solidFill>
              </a:rPr>
              <a:t>Finalna potrošnja 28,6 </a:t>
            </a:r>
            <a:r>
              <a:rPr lang="x-none" sz="2400" dirty="0" smtClean="0">
                <a:solidFill>
                  <a:srgbClr val="0000FF"/>
                </a:solidFill>
              </a:rPr>
              <a:t>TWh</a:t>
            </a:r>
            <a:r>
              <a:rPr lang="x-none" sz="3200" b="1" dirty="0" smtClean="0">
                <a:solidFill>
                  <a:srgbClr val="0000FF"/>
                </a:solidFill>
              </a:rPr>
              <a:t> </a:t>
            </a:r>
          </a:p>
          <a:p>
            <a:pPr marL="0" lvl="1"/>
            <a:r>
              <a:rPr lang="x-none" sz="2800" b="1" dirty="0" smtClean="0">
                <a:solidFill>
                  <a:srgbClr val="FF0000"/>
                </a:solidFill>
              </a:rPr>
              <a:t>Otvorenost tržišta 37,4%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88619" y="1219200"/>
            <a:ext cx="771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x-none" sz="2400" dirty="0" smtClean="0">
                <a:solidFill>
                  <a:srgbClr val="0000FF"/>
                </a:solidFill>
              </a:rPr>
              <a:t>TWh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02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>
            <a:noAutofit/>
          </a:bodyPr>
          <a:lstStyle/>
          <a:p>
            <a:r>
              <a:rPr lang="x-none" sz="3600" dirty="0">
                <a:solidFill>
                  <a:srgbClr val="0000E6"/>
                </a:solidFill>
              </a:rPr>
              <a:t>Uslovi za povećanje </a:t>
            </a:r>
            <a:r>
              <a:rPr lang="x-none" sz="3600" dirty="0" smtClean="0">
                <a:solidFill>
                  <a:srgbClr val="0000E6"/>
                </a:solidFill>
              </a:rPr>
              <a:t>konkurentnog </a:t>
            </a:r>
            <a:r>
              <a:rPr lang="x-none" sz="3600" dirty="0">
                <a:solidFill>
                  <a:srgbClr val="0000E6"/>
                </a:solidFill>
              </a:rPr>
              <a:t>tržišta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856984" cy="4905836"/>
          </a:xfrm>
        </p:spPr>
        <p:txBody>
          <a:bodyPr>
            <a:normAutofit fontScale="92500"/>
          </a:bodyPr>
          <a:lstStyle/>
          <a:p>
            <a:pPr marL="628650" lvl="1" indent="-361950" algn="l">
              <a:buFont typeface="+mj-lt"/>
              <a:buAutoNum type="arabicParenR"/>
            </a:pPr>
            <a:r>
              <a:rPr lang="x-none" sz="2600" dirty="0" smtClean="0">
                <a:solidFill>
                  <a:srgbClr val="0000E6"/>
                </a:solidFill>
              </a:rPr>
              <a:t>Povećanje interesovanja kupaca koji imaju pravo na regulisanu cenu (domaćinstva i mali kupci)</a:t>
            </a:r>
          </a:p>
          <a:p>
            <a:pPr marL="628650" lvl="1" indent="-361950" algn="l">
              <a:buFont typeface="+mj-lt"/>
              <a:buAutoNum type="arabicParenR"/>
            </a:pPr>
            <a:r>
              <a:rPr lang="x-none" sz="2600" dirty="0" smtClean="0">
                <a:solidFill>
                  <a:srgbClr val="0000E6"/>
                </a:solidFill>
              </a:rPr>
              <a:t>Zainteresovanost snabdevača za krajnje kupce </a:t>
            </a:r>
          </a:p>
          <a:p>
            <a:pPr marL="628650" lvl="1" indent="-361950" algn="l">
              <a:buFont typeface="+mj-lt"/>
              <a:buAutoNum type="arabicParenR"/>
            </a:pPr>
            <a:r>
              <a:rPr lang="x-none" sz="2600" dirty="0" smtClean="0">
                <a:solidFill>
                  <a:srgbClr val="0000E6"/>
                </a:solidFill>
              </a:rPr>
              <a:t>Prestanak regulacije garantovanog snabdevanja</a:t>
            </a:r>
          </a:p>
          <a:p>
            <a:pPr marL="1076325" lvl="2" indent="-352425" algn="l">
              <a:buFont typeface="Arial" panose="020B0604020202020204" pitchFamily="34" charset="0"/>
              <a:buChar char="•"/>
            </a:pPr>
            <a:r>
              <a:rPr lang="x-none" dirty="0" smtClean="0">
                <a:solidFill>
                  <a:srgbClr val="0000E6"/>
                </a:solidFill>
              </a:rPr>
              <a:t>Agencija analizira da li su se stekli uslovi i obaveštava nadležno Ministarstvo za energetiku</a:t>
            </a:r>
          </a:p>
          <a:p>
            <a:pPr marL="1076325" lvl="2" indent="-352425" algn="l">
              <a:buFont typeface="Arial" panose="020B0604020202020204" pitchFamily="34" charset="0"/>
              <a:buChar char="•"/>
            </a:pPr>
            <a:r>
              <a:rPr lang="x-none" dirty="0" smtClean="0">
                <a:solidFill>
                  <a:srgbClr val="0000E6"/>
                </a:solidFill>
              </a:rPr>
              <a:t>Kriterijumi: </a:t>
            </a:r>
          </a:p>
          <a:p>
            <a:pPr marL="1527175" lvl="3" indent="-452438" algn="l">
              <a:buFont typeface="Wingdings" panose="05000000000000000000" pitchFamily="2" charset="2"/>
              <a:buChar char="ü"/>
            </a:pPr>
            <a:r>
              <a:rPr lang="x-none" sz="2600" dirty="0" smtClean="0">
                <a:solidFill>
                  <a:srgbClr val="0000FF"/>
                </a:solidFill>
              </a:rPr>
              <a:t>ostvareni nivo </a:t>
            </a:r>
            <a:r>
              <a:rPr lang="x-none" sz="2600" dirty="0">
                <a:solidFill>
                  <a:srgbClr val="0000FF"/>
                </a:solidFill>
              </a:rPr>
              <a:t>konkurentnosti na domaćem tržištu </a:t>
            </a:r>
            <a:r>
              <a:rPr lang="x-none" sz="2600" dirty="0" smtClean="0">
                <a:solidFill>
                  <a:srgbClr val="0000FF"/>
                </a:solidFill>
              </a:rPr>
              <a:t>EE,</a:t>
            </a:r>
          </a:p>
          <a:p>
            <a:pPr marL="1527175" lvl="3" indent="-452438" algn="l">
              <a:buFont typeface="Wingdings" panose="05000000000000000000" pitchFamily="2" charset="2"/>
              <a:buChar char="ü"/>
            </a:pPr>
            <a:r>
              <a:rPr lang="x-none" sz="2600" smtClean="0">
                <a:solidFill>
                  <a:srgbClr val="0000FF"/>
                </a:solidFill>
              </a:rPr>
              <a:t>dostignuti </a:t>
            </a:r>
            <a:r>
              <a:rPr lang="x-none" sz="2600" dirty="0" smtClean="0">
                <a:solidFill>
                  <a:srgbClr val="0000FF"/>
                </a:solidFill>
              </a:rPr>
              <a:t>stepen </a:t>
            </a:r>
            <a:r>
              <a:rPr lang="x-none" sz="2600" dirty="0">
                <a:solidFill>
                  <a:srgbClr val="0000FF"/>
                </a:solidFill>
              </a:rPr>
              <a:t>zaštite energetski ugroženih kupaca</a:t>
            </a:r>
            <a:r>
              <a:rPr lang="x-none" sz="2600">
                <a:solidFill>
                  <a:srgbClr val="0000FF"/>
                </a:solidFill>
              </a:rPr>
              <a:t>, </a:t>
            </a:r>
            <a:endParaRPr lang="sr-Latn-CS" sz="2600" dirty="0" smtClean="0">
              <a:solidFill>
                <a:srgbClr val="0000FF"/>
              </a:solidFill>
            </a:endParaRPr>
          </a:p>
          <a:p>
            <a:pPr marL="1527175" lvl="3" indent="-452438" algn="l">
              <a:buFont typeface="Wingdings" panose="05000000000000000000" pitchFamily="2" charset="2"/>
              <a:buChar char="ü"/>
            </a:pPr>
            <a:r>
              <a:rPr lang="sr-Latn-CS" sz="2600" dirty="0" smtClean="0">
                <a:solidFill>
                  <a:srgbClr val="0000FF"/>
                </a:solidFill>
              </a:rPr>
              <a:t>r</a:t>
            </a:r>
            <a:r>
              <a:rPr lang="x-none" sz="2600" smtClean="0">
                <a:solidFill>
                  <a:srgbClr val="0000FF"/>
                </a:solidFill>
              </a:rPr>
              <a:t>azvijenost </a:t>
            </a:r>
            <a:r>
              <a:rPr lang="x-none" sz="2600" dirty="0">
                <a:solidFill>
                  <a:srgbClr val="0000FF"/>
                </a:solidFill>
              </a:rPr>
              <a:t>regionalnog tržišta električne energije i </a:t>
            </a:r>
            <a:endParaRPr lang="x-none" sz="2600" dirty="0" smtClean="0">
              <a:solidFill>
                <a:srgbClr val="0000FF"/>
              </a:solidFill>
            </a:endParaRPr>
          </a:p>
          <a:p>
            <a:pPr marL="1527175" lvl="3" indent="-452438" algn="l">
              <a:buFont typeface="Wingdings" panose="05000000000000000000" pitchFamily="2" charset="2"/>
              <a:buChar char="ü"/>
            </a:pPr>
            <a:r>
              <a:rPr lang="x-none" sz="2600" dirty="0" smtClean="0">
                <a:solidFill>
                  <a:srgbClr val="0000FF"/>
                </a:solidFill>
              </a:rPr>
              <a:t>procene </a:t>
            </a:r>
            <a:r>
              <a:rPr lang="x-none" sz="2600" dirty="0">
                <a:solidFill>
                  <a:srgbClr val="0000FF"/>
                </a:solidFill>
              </a:rPr>
              <a:t>raspoloživih </a:t>
            </a:r>
            <a:r>
              <a:rPr lang="x-none" sz="2600" dirty="0" err="1">
                <a:solidFill>
                  <a:srgbClr val="0000FF"/>
                </a:solidFill>
              </a:rPr>
              <a:t>prekograničnih</a:t>
            </a:r>
            <a:r>
              <a:rPr lang="x-none" sz="2600" dirty="0">
                <a:solidFill>
                  <a:srgbClr val="0000FF"/>
                </a:solidFill>
              </a:rPr>
              <a:t> </a:t>
            </a:r>
            <a:r>
              <a:rPr lang="x-none" sz="2600" dirty="0" smtClean="0">
                <a:solidFill>
                  <a:srgbClr val="0000FF"/>
                </a:solidFill>
              </a:rPr>
              <a:t>kapaciteta</a:t>
            </a:r>
            <a:endParaRPr lang="en-US" sz="2600" dirty="0">
              <a:solidFill>
                <a:srgbClr val="0000FF"/>
              </a:solidFill>
            </a:endParaRPr>
          </a:p>
          <a:p>
            <a:pPr marL="1428750" lvl="2" indent="-438150" algn="l">
              <a:buFont typeface="Arial" panose="020B0604020202020204" pitchFamily="34" charset="0"/>
              <a:buChar char="•"/>
            </a:pPr>
            <a:endParaRPr lang="en-GB" dirty="0">
              <a:solidFill>
                <a:srgbClr val="0000E6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6858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68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x-none" sz="3600" dirty="0" smtClean="0">
                <a:solidFill>
                  <a:srgbClr val="0000FF"/>
                </a:solidFill>
              </a:rPr>
              <a:t/>
            </a:r>
            <a:br>
              <a:rPr lang="x-none" sz="3600" dirty="0" smtClean="0">
                <a:solidFill>
                  <a:srgbClr val="0000FF"/>
                </a:solidFill>
              </a:rPr>
            </a:br>
            <a:r>
              <a:rPr lang="x-none" sz="3600" dirty="0" smtClean="0">
                <a:solidFill>
                  <a:srgbClr val="0000FF"/>
                </a:solidFill>
              </a:rPr>
              <a:t>Regionalno </a:t>
            </a:r>
            <a:r>
              <a:rPr lang="x-none" sz="3600" dirty="0">
                <a:solidFill>
                  <a:srgbClr val="0000FF"/>
                </a:solidFill>
              </a:rPr>
              <a:t>i EU tržište</a:t>
            </a:r>
            <a:br>
              <a:rPr lang="x-none" sz="3600" dirty="0">
                <a:solidFill>
                  <a:srgbClr val="0000FF"/>
                </a:solidFill>
              </a:rPr>
            </a:b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1052736"/>
            <a:ext cx="8856984" cy="4905836"/>
          </a:xfrm>
        </p:spPr>
        <p:txBody>
          <a:bodyPr>
            <a:normAutofit/>
          </a:bodyPr>
          <a:lstStyle/>
          <a:p>
            <a:pPr marL="1076325" lvl="2" algn="l"/>
            <a:endParaRPr lang="x-none" sz="2600" dirty="0">
              <a:solidFill>
                <a:srgbClr val="0000E6"/>
              </a:solidFill>
            </a:endParaRPr>
          </a:p>
          <a:p>
            <a:pPr marL="1076325" lvl="2" indent="-361950" algn="l"/>
            <a:r>
              <a:rPr lang="x-none" sz="3200" dirty="0" smtClean="0">
                <a:solidFill>
                  <a:srgbClr val="0000E6"/>
                </a:solidFill>
              </a:rPr>
              <a:t>Ciljevi povezivanja</a:t>
            </a:r>
          </a:p>
          <a:p>
            <a:pPr marL="1533525" lvl="2" indent="-457200" algn="l">
              <a:buFont typeface="+mj-lt"/>
              <a:buAutoNum type="arabicParenR"/>
            </a:pPr>
            <a:r>
              <a:rPr lang="x-none" sz="2800" dirty="0" smtClean="0">
                <a:solidFill>
                  <a:srgbClr val="0000E6"/>
                </a:solidFill>
              </a:rPr>
              <a:t>Veća efikasnost korišćenja raspoloživih resursa</a:t>
            </a:r>
          </a:p>
          <a:p>
            <a:pPr marL="1533525" lvl="2" indent="-457200" algn="l">
              <a:buFont typeface="+mj-lt"/>
              <a:buAutoNum type="arabicParenR"/>
            </a:pPr>
            <a:r>
              <a:rPr lang="x-none" sz="2800" dirty="0" smtClean="0">
                <a:solidFill>
                  <a:srgbClr val="0000E6"/>
                </a:solidFill>
              </a:rPr>
              <a:t>Harmonizacija cena</a:t>
            </a:r>
          </a:p>
          <a:p>
            <a:pPr marL="1533525" lvl="2" indent="-457200" algn="l">
              <a:buFont typeface="+mj-lt"/>
              <a:buAutoNum type="arabicParenR"/>
            </a:pPr>
            <a:r>
              <a:rPr lang="x-none" sz="2800" dirty="0" smtClean="0">
                <a:solidFill>
                  <a:srgbClr val="0000E6"/>
                </a:solidFill>
              </a:rPr>
              <a:t>Podsticaj investicijama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836712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34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055" y="152400"/>
            <a:ext cx="7772400" cy="609600"/>
          </a:xfrm>
        </p:spPr>
        <p:txBody>
          <a:bodyPr>
            <a:noAutofit/>
          </a:bodyPr>
          <a:lstStyle/>
          <a:p>
            <a:pPr lvl="1" algn="ctr"/>
            <a:r>
              <a:rPr lang="en-GB" sz="2800" dirty="0" smtClean="0">
                <a:solidFill>
                  <a:srgbClr val="0000E6"/>
                </a:solidFill>
              </a:rPr>
              <a:t>EU </a:t>
            </a:r>
            <a:r>
              <a:rPr lang="x-none" sz="2800" smtClean="0">
                <a:solidFill>
                  <a:srgbClr val="0000E6"/>
                </a:solidFill>
              </a:rPr>
              <a:t>- integrisano </a:t>
            </a:r>
            <a:r>
              <a:rPr lang="x-none" sz="2800" dirty="0" smtClean="0">
                <a:solidFill>
                  <a:srgbClr val="0000E6"/>
                </a:solidFill>
              </a:rPr>
              <a:t>tržište EE</a:t>
            </a:r>
            <a:endParaRPr lang="en-GB" sz="2800" dirty="0">
              <a:solidFill>
                <a:srgbClr val="0000E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8820472" cy="2169532"/>
          </a:xfrm>
        </p:spPr>
        <p:txBody>
          <a:bodyPr>
            <a:normAutofit/>
          </a:bodyPr>
          <a:lstStyle/>
          <a:p>
            <a:pPr lvl="1" algn="l"/>
            <a:endParaRPr lang="x-none" sz="2600" dirty="0" smtClean="0">
              <a:solidFill>
                <a:srgbClr val="0000E6"/>
              </a:solidFill>
            </a:endParaRPr>
          </a:p>
          <a:p>
            <a:pPr lvl="1" algn="l"/>
            <a:endParaRPr lang="x-none" sz="2600" dirty="0" smtClean="0">
              <a:solidFill>
                <a:srgbClr val="0000E6"/>
              </a:solidFill>
            </a:endParaRPr>
          </a:p>
          <a:p>
            <a:pPr lvl="1" algn="l"/>
            <a:endParaRPr lang="x-none" sz="2600" dirty="0">
              <a:solidFill>
                <a:srgbClr val="0000E6"/>
              </a:solidFill>
            </a:endParaRPr>
          </a:p>
          <a:p>
            <a:pPr lvl="1" algn="l"/>
            <a:endParaRPr lang="x-none" sz="2600" dirty="0" smtClean="0">
              <a:solidFill>
                <a:srgbClr val="0000E6"/>
              </a:solidFill>
            </a:endParaRPr>
          </a:p>
          <a:p>
            <a:pPr lvl="1" algn="l"/>
            <a:endParaRPr lang="x-none" sz="2600" dirty="0">
              <a:solidFill>
                <a:srgbClr val="0000E6"/>
              </a:solidFill>
            </a:endParaRPr>
          </a:p>
          <a:p>
            <a:pPr lvl="1" algn="l"/>
            <a:endParaRPr lang="x-none" sz="2600" dirty="0" smtClean="0">
              <a:solidFill>
                <a:srgbClr val="0000E6"/>
              </a:solidFill>
            </a:endParaRPr>
          </a:p>
          <a:p>
            <a:pPr lvl="1" algn="l"/>
            <a:endParaRPr lang="x-none" sz="2600" dirty="0">
              <a:solidFill>
                <a:srgbClr val="0000E6"/>
              </a:solidFill>
            </a:endParaRPr>
          </a:p>
          <a:p>
            <a:pPr lvl="1" algn="l"/>
            <a:endParaRPr lang="x-none" sz="2600" dirty="0">
              <a:solidFill>
                <a:srgbClr val="0000E6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6858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pic>
        <p:nvPicPr>
          <p:cNvPr id="6" name="Imagen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980728"/>
            <a:ext cx="4993328" cy="3010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66140" y="4149080"/>
            <a:ext cx="89644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x-non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Zajednička vizija za interno EU tržište električne energije (</a:t>
            </a:r>
            <a:r>
              <a:rPr lang="en-US" b="1" dirty="0">
                <a:solidFill>
                  <a:srgbClr val="0000FF"/>
                </a:solidFill>
              </a:rPr>
              <a:t>I</a:t>
            </a:r>
            <a:r>
              <a:rPr lang="en-US" dirty="0">
                <a:solidFill>
                  <a:srgbClr val="0000FF"/>
                </a:solidFill>
              </a:rPr>
              <a:t>nternal </a:t>
            </a:r>
            <a:r>
              <a:rPr lang="en-GB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GB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lectricity</a:t>
            </a:r>
            <a:r>
              <a:rPr lang="x-non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x-none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arket</a:t>
            </a:r>
            <a:r>
              <a:rPr lang="x-none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x-non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- IEM)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x-non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Pojedinačna tržišta EE u EU moraju da imaju niz zajedničkih karakteristika i procedura, da bi mogli biti povezani, kao što su: planiranja razvoja sistema, razdvajanje upravljačkih prava nad mrežnim sistemima od upravljanja drugim segmentima (proizvodnja i snabdevanje), </a:t>
            </a:r>
            <a:r>
              <a:rPr lang="sr-Latn-C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dodela </a:t>
            </a:r>
            <a:r>
              <a:rPr lang="sr-Latn-CS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prekograničnih</a:t>
            </a:r>
            <a:r>
              <a:rPr lang="sr-Latn-CS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kapaciteta za razne periode  </a:t>
            </a:r>
            <a:r>
              <a:rPr lang="x-non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  efikasno upravljanje </a:t>
            </a:r>
            <a:r>
              <a:rPr lang="x-none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zagušenjima</a:t>
            </a:r>
            <a:r>
              <a:rPr lang="x-non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; balansiranje sistema…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r-Latn-C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Prvenstveno je važna dodela </a:t>
            </a:r>
            <a:r>
              <a:rPr lang="sr-Latn-CS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prekograničnih</a:t>
            </a:r>
            <a:r>
              <a:rPr lang="sr-Latn-C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kapaciteta, upravljanje </a:t>
            </a:r>
            <a:r>
              <a:rPr lang="sr-Latn-CS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zagušenjima</a:t>
            </a:r>
            <a:r>
              <a:rPr lang="sr-Latn-CS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(CACM</a:t>
            </a:r>
            <a:r>
              <a:rPr lang="x-none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) i balansiranje</a:t>
            </a:r>
            <a:endParaRPr lang="en-GB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915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556792"/>
            <a:ext cx="7772400" cy="684312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x-none" sz="360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  <a:t/>
            </a:r>
            <a:br>
              <a:rPr lang="x-none" sz="3600" smtClean="0">
                <a:solidFill>
                  <a:srgbClr val="0000FF"/>
                </a:solidFill>
                <a:latin typeface="+mj-lt"/>
                <a:ea typeface="+mj-ea"/>
                <a:cs typeface="+mj-cs"/>
              </a:rPr>
            </a:b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33400" y="685800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1560" y="1196752"/>
            <a:ext cx="8352928" cy="5184576"/>
          </a:xfrm>
        </p:spPr>
        <p:txBody>
          <a:bodyPr>
            <a:noAutofit/>
          </a:bodyPr>
          <a:lstStyle/>
          <a:p>
            <a:pPr algn="l"/>
            <a:r>
              <a:rPr lang="sr-Latn-CS" sz="2800" b="1" dirty="0" smtClean="0">
                <a:solidFill>
                  <a:srgbClr val="FF0000"/>
                </a:solidFill>
              </a:rPr>
              <a:t>EU : </a:t>
            </a:r>
            <a:r>
              <a:rPr lang="sr-Latn-CS" sz="2800" dirty="0" smtClean="0">
                <a:solidFill>
                  <a:srgbClr val="0000FF"/>
                </a:solidFill>
              </a:rPr>
              <a:t>–  Direktive i uredbe</a:t>
            </a:r>
          </a:p>
          <a:p>
            <a:pPr indent="623888" algn="l"/>
            <a:r>
              <a:rPr lang="sr-Latn-CS" sz="2800" dirty="0" smtClean="0">
                <a:solidFill>
                  <a:srgbClr val="0000FF"/>
                </a:solidFill>
              </a:rPr>
              <a:t>–  ACER – udruženje regulatora EU</a:t>
            </a:r>
          </a:p>
          <a:p>
            <a:pPr indent="623888" algn="l"/>
            <a:r>
              <a:rPr lang="sr-Latn-CS" sz="2800" dirty="0" smtClean="0">
                <a:solidFill>
                  <a:srgbClr val="0000FF"/>
                </a:solidFill>
              </a:rPr>
              <a:t>– ENTSOE – asocijacija OPS</a:t>
            </a:r>
          </a:p>
          <a:p>
            <a:pPr algn="l"/>
            <a:endParaRPr lang="sr-Latn-CS" sz="2800" dirty="0" smtClean="0">
              <a:solidFill>
                <a:srgbClr val="0000FF"/>
              </a:solidFill>
            </a:endParaRPr>
          </a:p>
          <a:p>
            <a:pPr marL="811213" indent="-811213" algn="l"/>
            <a:r>
              <a:rPr lang="sr-Latn-CS" sz="2800" b="1" dirty="0" smtClean="0">
                <a:solidFill>
                  <a:srgbClr val="FF0000"/>
                </a:solidFill>
              </a:rPr>
              <a:t>SEE :</a:t>
            </a:r>
            <a:r>
              <a:rPr lang="sr-Latn-CS" sz="2800" dirty="0" smtClean="0">
                <a:solidFill>
                  <a:srgbClr val="0000FF"/>
                </a:solidFill>
              </a:rPr>
              <a:t>  Energetska zajednica (</a:t>
            </a:r>
            <a:r>
              <a:rPr lang="sr-Latn-CS" sz="2800" dirty="0" err="1" smtClean="0">
                <a:solidFill>
                  <a:srgbClr val="0000FF"/>
                </a:solidFill>
              </a:rPr>
              <a:t>EnZ</a:t>
            </a:r>
            <a:r>
              <a:rPr lang="sr-Latn-CS" sz="2800" dirty="0" smtClean="0">
                <a:solidFill>
                  <a:srgbClr val="0000FF"/>
                </a:solidFill>
              </a:rPr>
              <a:t>) – stručne radne grupe</a:t>
            </a:r>
          </a:p>
          <a:p>
            <a:pPr indent="893763" algn="l"/>
            <a:r>
              <a:rPr lang="sr-Latn-CS" sz="2800" dirty="0" err="1" smtClean="0">
                <a:solidFill>
                  <a:srgbClr val="0000FF"/>
                </a:solidFill>
              </a:rPr>
              <a:t>Western</a:t>
            </a:r>
            <a:r>
              <a:rPr lang="sr-Latn-C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</a:rPr>
              <a:t>Balkans 6 </a:t>
            </a:r>
            <a:r>
              <a:rPr lang="sr-Latn-CS" sz="2400" dirty="0" smtClean="0">
                <a:solidFill>
                  <a:srgbClr val="0000FF"/>
                </a:solidFill>
              </a:rPr>
              <a:t>(WB6: AL, B&amp;H, CG, MA, KOS*, SR)  </a:t>
            </a:r>
            <a:endParaRPr lang="sr-Latn-CS" sz="2800" dirty="0" smtClean="0">
              <a:solidFill>
                <a:srgbClr val="0000FF"/>
              </a:solidFill>
            </a:endParaRPr>
          </a:p>
          <a:p>
            <a:pPr algn="l"/>
            <a:endParaRPr lang="sr-Latn-CS" sz="2800" dirty="0" smtClean="0">
              <a:solidFill>
                <a:srgbClr val="0000FF"/>
              </a:solidFill>
            </a:endParaRPr>
          </a:p>
          <a:p>
            <a:pPr algn="l"/>
            <a:r>
              <a:rPr lang="sr-Latn-CS" sz="2800" b="1" dirty="0" smtClean="0">
                <a:solidFill>
                  <a:srgbClr val="FF0000"/>
                </a:solidFill>
              </a:rPr>
              <a:t>SR:</a:t>
            </a:r>
            <a:r>
              <a:rPr lang="sr-Latn-CS" sz="2800" dirty="0" smtClean="0">
                <a:solidFill>
                  <a:srgbClr val="0000FF"/>
                </a:solidFill>
              </a:rPr>
              <a:t>  Zakon o energetici i podzakonska akta</a:t>
            </a:r>
          </a:p>
          <a:p>
            <a:pPr indent="623888" algn="l"/>
            <a:r>
              <a:rPr lang="sr-Latn-CS" sz="2800" dirty="0" smtClean="0">
                <a:solidFill>
                  <a:srgbClr val="0000FF"/>
                </a:solidFill>
              </a:rPr>
              <a:t>saradnja OPS, ODS, Ministarstvo, Agencija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7704" y="116632"/>
            <a:ext cx="59756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x-none" sz="3600" smtClean="0">
                <a:solidFill>
                  <a:srgbClr val="0000FF"/>
                </a:solidFill>
              </a:rPr>
              <a:t>Pripreme za povezivanje tržišta</a:t>
            </a:r>
            <a:endParaRPr lang="en-US" sz="36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0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2400"/>
            <a:ext cx="8820472" cy="609600"/>
          </a:xfrm>
        </p:spPr>
        <p:txBody>
          <a:bodyPr>
            <a:noAutofit/>
          </a:bodyPr>
          <a:lstStyle/>
          <a:p>
            <a:pPr marL="1428750" lvl="2" indent="-352425" algn="ctr"/>
            <a:r>
              <a:rPr lang="x-none" sz="3200" smtClean="0">
                <a:solidFill>
                  <a:srgbClr val="0000FF"/>
                </a:solidFill>
              </a:rPr>
              <a:t>U</a:t>
            </a:r>
            <a:r>
              <a:rPr lang="sr-Latn-CS" sz="3200" dirty="0" smtClean="0">
                <a:solidFill>
                  <a:srgbClr val="0000FF"/>
                </a:solidFill>
              </a:rPr>
              <a:t>češće</a:t>
            </a:r>
            <a:r>
              <a:rPr lang="x-none" sz="3200" smtClean="0">
                <a:solidFill>
                  <a:srgbClr val="0000FF"/>
                </a:solidFill>
              </a:rPr>
              <a:t> </a:t>
            </a:r>
            <a:r>
              <a:rPr lang="sr-Latn-CS" sz="3200" dirty="0" smtClean="0">
                <a:solidFill>
                  <a:srgbClr val="0000FF"/>
                </a:solidFill>
              </a:rPr>
              <a:t>Agencije u razvoju SEE tržišta </a:t>
            </a:r>
            <a:endParaRPr lang="x-none" sz="3200" dirty="0">
              <a:solidFill>
                <a:srgbClr val="0000FF"/>
              </a:solidFill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67544" y="764704"/>
            <a:ext cx="8153400" cy="762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wrap="none" anchor="ctr"/>
          <a:lstStyle/>
          <a:p>
            <a:pPr algn="ctr"/>
            <a:endParaRPr lang="sr-Latn-CS">
              <a:solidFill>
                <a:srgbClr val="0000FF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1520" y="1124744"/>
            <a:ext cx="8712968" cy="5747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0" indent="-447675">
              <a:buFont typeface="Arial" pitchFamily="34" charset="0"/>
              <a:buChar char="•"/>
            </a:pPr>
            <a:r>
              <a:rPr lang="sr-Latn-CS" sz="2400" dirty="0" smtClean="0">
                <a:solidFill>
                  <a:srgbClr val="0000FF"/>
                </a:solidFill>
              </a:rPr>
              <a:t>učešće u radu </a:t>
            </a:r>
            <a:r>
              <a:rPr lang="en-US" sz="2400" dirty="0" smtClean="0">
                <a:solidFill>
                  <a:srgbClr val="0000FF"/>
                </a:solidFill>
              </a:rPr>
              <a:t>ECRB </a:t>
            </a:r>
            <a:r>
              <a:rPr lang="sr-Latn-CS" sz="2400" dirty="0" smtClean="0">
                <a:solidFill>
                  <a:srgbClr val="0000FF"/>
                </a:solidFill>
              </a:rPr>
              <a:t>- s</a:t>
            </a:r>
            <a:r>
              <a:rPr lang="en-US" sz="2400" dirty="0" err="1" smtClean="0">
                <a:solidFill>
                  <a:srgbClr val="0000FF"/>
                </a:solidFill>
              </a:rPr>
              <a:t>aradnja</a:t>
            </a:r>
            <a:r>
              <a:rPr lang="sr-Latn-CS" sz="2400" dirty="0" smtClean="0">
                <a:solidFill>
                  <a:srgbClr val="0000FF"/>
                </a:solidFill>
              </a:rPr>
              <a:t> regulatora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sr-Latn-CS" sz="2400" dirty="0" err="1" smtClean="0">
                <a:solidFill>
                  <a:srgbClr val="0000FF"/>
                </a:solidFill>
              </a:rPr>
              <a:t>EnZ</a:t>
            </a:r>
            <a:endParaRPr lang="sr-Latn-CS" sz="2400" dirty="0" smtClean="0">
              <a:solidFill>
                <a:srgbClr val="0000FF"/>
              </a:solidFill>
            </a:endParaRPr>
          </a:p>
          <a:p>
            <a:pPr marL="717550" indent="-447675">
              <a:buFont typeface="Arial" pitchFamily="34" charset="0"/>
              <a:buChar char="•"/>
            </a:pPr>
            <a:r>
              <a:rPr lang="sr-Latn-CS" sz="2400" dirty="0" smtClean="0">
                <a:solidFill>
                  <a:srgbClr val="0000FF"/>
                </a:solidFill>
              </a:rPr>
              <a:t>saradnja sa Ministarstvom i operatorima</a:t>
            </a:r>
            <a:endParaRPr lang="en-US" sz="2400" dirty="0">
              <a:solidFill>
                <a:srgbClr val="0000FF"/>
              </a:solidFill>
            </a:endParaRP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sr-Latn-CS" sz="2400" dirty="0" smtClean="0">
                <a:solidFill>
                  <a:srgbClr val="0000FF"/>
                </a:solidFill>
              </a:rPr>
              <a:t>priprema za p</a:t>
            </a:r>
            <a:r>
              <a:rPr lang="en-US" sz="2400" dirty="0" err="1" smtClean="0">
                <a:solidFill>
                  <a:srgbClr val="0000FF"/>
                </a:solidFill>
              </a:rPr>
              <a:t>rimen</a:t>
            </a:r>
            <a:r>
              <a:rPr lang="sr-Latn-CS" sz="2400" dirty="0" smtClean="0">
                <a:solidFill>
                  <a:srgbClr val="0000FF"/>
                </a:solidFill>
              </a:rPr>
              <a:t>u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sr-Latn-CS" sz="2400" dirty="0" smtClean="0">
                <a:solidFill>
                  <a:srgbClr val="0000FF"/>
                </a:solidFill>
              </a:rPr>
              <a:t>EU </a:t>
            </a:r>
            <a:r>
              <a:rPr lang="en-US" sz="2400" dirty="0" err="1" smtClean="0">
                <a:solidFill>
                  <a:srgbClr val="0000FF"/>
                </a:solidFill>
              </a:rPr>
              <a:t>Mre</a:t>
            </a:r>
            <a:r>
              <a:rPr lang="sr-Latn-CS" sz="2400" dirty="0" smtClean="0">
                <a:solidFill>
                  <a:srgbClr val="0000FF"/>
                </a:solidFill>
              </a:rPr>
              <a:t>ž</a:t>
            </a:r>
            <a:r>
              <a:rPr lang="en-US" sz="2400" dirty="0" err="1" smtClean="0">
                <a:solidFill>
                  <a:srgbClr val="0000FF"/>
                </a:solidFill>
              </a:rPr>
              <a:t>nih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pravila</a:t>
            </a:r>
            <a:r>
              <a:rPr lang="sr-Latn-CS" sz="2400" dirty="0" smtClean="0">
                <a:solidFill>
                  <a:srgbClr val="0000FF"/>
                </a:solidFill>
              </a:rPr>
              <a:t>, uključujući pravila za tržišno balansiranje</a:t>
            </a:r>
            <a:endParaRPr lang="en-US" sz="2400" dirty="0">
              <a:solidFill>
                <a:srgbClr val="0000FF"/>
              </a:solidFill>
            </a:endParaRP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sr-Latn-CS" sz="2400" dirty="0" smtClean="0">
                <a:solidFill>
                  <a:srgbClr val="0000FF"/>
                </a:solidFill>
              </a:rPr>
              <a:t>raspodela </a:t>
            </a:r>
            <a:r>
              <a:rPr lang="sr-Latn-CS" sz="2400" dirty="0" err="1" smtClean="0">
                <a:solidFill>
                  <a:srgbClr val="0000FF"/>
                </a:solidFill>
              </a:rPr>
              <a:t>prekograničnih</a:t>
            </a:r>
            <a:r>
              <a:rPr lang="sr-Latn-CS" sz="2400" dirty="0" smtClean="0">
                <a:solidFill>
                  <a:srgbClr val="0000FF"/>
                </a:solidFill>
              </a:rPr>
              <a:t> kapaciteta i otklanjanje </a:t>
            </a:r>
            <a:r>
              <a:rPr lang="sr-Latn-CS" sz="2400" dirty="0" err="1" smtClean="0">
                <a:solidFill>
                  <a:srgbClr val="0000FF"/>
                </a:solidFill>
              </a:rPr>
              <a:t>zagušenja</a:t>
            </a:r>
            <a:endParaRPr lang="sr-Latn-CS" sz="2400" dirty="0" smtClean="0">
              <a:solidFill>
                <a:srgbClr val="0000FF"/>
              </a:solidFill>
            </a:endParaRP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0000FF"/>
                </a:solidFill>
              </a:rPr>
              <a:t>aktuelni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balansni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mehaniz</a:t>
            </a:r>
            <a:r>
              <a:rPr lang="sr-Latn-CS" sz="2400" dirty="0" smtClean="0">
                <a:solidFill>
                  <a:srgbClr val="0000FF"/>
                </a:solidFill>
              </a:rPr>
              <a:t>mi</a:t>
            </a:r>
            <a:r>
              <a:rPr lang="en-US" sz="2400" dirty="0" smtClean="0">
                <a:solidFill>
                  <a:srgbClr val="0000FF"/>
                </a:solidFill>
              </a:rPr>
              <a:t> u </a:t>
            </a:r>
            <a:r>
              <a:rPr lang="sr-Latn-CS" sz="2400" dirty="0" smtClean="0">
                <a:solidFill>
                  <a:srgbClr val="0000FF"/>
                </a:solidFill>
              </a:rPr>
              <a:t>SEE </a:t>
            </a: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0000FF"/>
                </a:solidFill>
              </a:rPr>
              <a:t>nadgledanj</a:t>
            </a:r>
            <a:r>
              <a:rPr lang="sr-Latn-CS" sz="2400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sr-Latn-CS" sz="2400" dirty="0" smtClean="0">
                <a:solidFill>
                  <a:srgbClr val="0000FF"/>
                </a:solidFill>
              </a:rPr>
              <a:t>tržišta</a:t>
            </a:r>
            <a:endParaRPr lang="en-US" sz="2400" dirty="0" smtClean="0">
              <a:solidFill>
                <a:srgbClr val="0000FF"/>
              </a:solidFill>
            </a:endParaRP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0000FF"/>
                </a:solidFill>
              </a:rPr>
              <a:t>transparentnost</a:t>
            </a:r>
            <a:r>
              <a:rPr lang="sr-Latn-CS" sz="2400" dirty="0" smtClean="0">
                <a:solidFill>
                  <a:srgbClr val="0000FF"/>
                </a:solidFill>
              </a:rPr>
              <a:t> funkcionisanja tržišta</a:t>
            </a: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</a:rPr>
              <a:t>WB6</a:t>
            </a:r>
            <a:r>
              <a:rPr lang="sr-Latn-CS" sz="2400" dirty="0" smtClean="0">
                <a:solidFill>
                  <a:srgbClr val="0000FF"/>
                </a:solidFill>
              </a:rPr>
              <a:t> : </a:t>
            </a:r>
            <a:r>
              <a:rPr lang="en-US" sz="2400" dirty="0" err="1" smtClean="0">
                <a:solidFill>
                  <a:srgbClr val="0000FF"/>
                </a:solidFill>
              </a:rPr>
              <a:t>br</a:t>
            </a:r>
            <a:r>
              <a:rPr lang="sr-Latn-CS" sz="2400" dirty="0" err="1" smtClean="0">
                <a:solidFill>
                  <a:srgbClr val="0000FF"/>
                </a:solidFill>
              </a:rPr>
              <a:t>že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otvaranj</a:t>
            </a:r>
            <a:r>
              <a:rPr lang="sr-Latn-CS" sz="2400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tr</a:t>
            </a:r>
            <a:r>
              <a:rPr lang="sr-Latn-CS" sz="2400" dirty="0" smtClean="0">
                <a:solidFill>
                  <a:srgbClr val="0000FF"/>
                </a:solidFill>
              </a:rPr>
              <a:t>ž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sr-Latn-CS" sz="2400" dirty="0" smtClean="0">
                <a:solidFill>
                  <a:srgbClr val="0000FF"/>
                </a:solidFill>
              </a:rPr>
              <a:t>š</a:t>
            </a:r>
            <a:r>
              <a:rPr lang="en-US" sz="2400" dirty="0" err="1" smtClean="0">
                <a:solidFill>
                  <a:srgbClr val="0000FF"/>
                </a:solidFill>
              </a:rPr>
              <a:t>ta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sr-Latn-CS" sz="2400" dirty="0" smtClean="0">
                <a:solidFill>
                  <a:srgbClr val="0000FF"/>
                </a:solidFill>
              </a:rPr>
              <a:t>u SEE</a:t>
            </a: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en-US" sz="2400" dirty="0" err="1" smtClean="0">
                <a:solidFill>
                  <a:srgbClr val="0000FF"/>
                </a:solidFill>
              </a:rPr>
              <a:t>preduslov</a:t>
            </a:r>
            <a:r>
              <a:rPr lang="sr-Latn-CS" sz="2400" dirty="0" smtClean="0">
                <a:solidFill>
                  <a:srgbClr val="0000FF"/>
                </a:solidFill>
              </a:rPr>
              <a:t>i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>
                <a:solidFill>
                  <a:srgbClr val="0000FF"/>
                </a:solidFill>
              </a:rPr>
              <a:t>za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sr-Latn-CS" sz="2400" dirty="0" smtClean="0">
                <a:solidFill>
                  <a:srgbClr val="0000FF"/>
                </a:solidFill>
              </a:rPr>
              <a:t>funkcionisanje </a:t>
            </a:r>
            <a:r>
              <a:rPr lang="en-US" sz="2400" dirty="0" err="1" smtClean="0">
                <a:solidFill>
                  <a:srgbClr val="0000FF"/>
                </a:solidFill>
              </a:rPr>
              <a:t>dan-unapred</a:t>
            </a:r>
            <a:r>
              <a:rPr lang="sr-Latn-C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</a:rPr>
              <a:t>tr</a:t>
            </a:r>
            <a:r>
              <a:rPr lang="sr-Latn-CS" sz="2400" dirty="0" smtClean="0">
                <a:solidFill>
                  <a:srgbClr val="0000FF"/>
                </a:solidFill>
              </a:rPr>
              <a:t>ž</a:t>
            </a:r>
            <a:r>
              <a:rPr lang="en-US" sz="2400" dirty="0" err="1" smtClean="0">
                <a:solidFill>
                  <a:srgbClr val="0000FF"/>
                </a:solidFill>
              </a:rPr>
              <a:t>i</a:t>
            </a:r>
            <a:r>
              <a:rPr lang="sr-Latn-CS" sz="2400" dirty="0" smtClean="0">
                <a:solidFill>
                  <a:srgbClr val="0000FF"/>
                </a:solidFill>
              </a:rPr>
              <a:t>š</a:t>
            </a:r>
            <a:r>
              <a:rPr lang="en-US" sz="2400" dirty="0" smtClean="0">
                <a:solidFill>
                  <a:srgbClr val="0000FF"/>
                </a:solidFill>
              </a:rPr>
              <a:t>t</a:t>
            </a:r>
            <a:r>
              <a:rPr lang="sr-Latn-CS" sz="2400" dirty="0" smtClean="0">
                <a:solidFill>
                  <a:srgbClr val="0000FF"/>
                </a:solidFill>
              </a:rPr>
              <a:t>a (berza – nije regulisana)</a:t>
            </a: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sr-Latn-CS" sz="2400" dirty="0" smtClean="0">
                <a:solidFill>
                  <a:srgbClr val="0000FF"/>
                </a:solidFill>
              </a:rPr>
              <a:t>kvalitet isporuke i snabdevanja</a:t>
            </a: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sr-Latn-CS" sz="2400" dirty="0" smtClean="0">
                <a:solidFill>
                  <a:srgbClr val="0000FF"/>
                </a:solidFill>
              </a:rPr>
              <a:t>zaštita energetski ugroženih kupaca</a:t>
            </a:r>
          </a:p>
          <a:p>
            <a:pPr marL="717550" indent="-447675">
              <a:spcBef>
                <a:spcPts val="100"/>
              </a:spcBef>
              <a:buFont typeface="Arial" pitchFamily="34" charset="0"/>
              <a:buChar char="•"/>
            </a:pPr>
            <a:r>
              <a:rPr lang="sr-Latn-CS" sz="2400" dirty="0" smtClean="0">
                <a:solidFill>
                  <a:srgbClr val="0000FF"/>
                </a:solidFill>
              </a:rPr>
              <a:t>.........</a:t>
            </a:r>
          </a:p>
          <a:p>
            <a:pPr marL="363538" indent="-363538"/>
            <a:r>
              <a:rPr lang="en-US" sz="2400" dirty="0">
                <a:solidFill>
                  <a:srgbClr val="0000FF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1306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507</Words>
  <Application>Microsoft Office PowerPoint</Application>
  <PresentationFormat>On-screen Show (4:3)</PresentationFormat>
  <Paragraphs>121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  Regionalno tržište električne energije Aktuelno stanje - Regulatorni aspekti -  </vt:lpstr>
      <vt:lpstr>Sadržaj</vt:lpstr>
      <vt:lpstr>Razvoj nacionalnog tržišta</vt:lpstr>
      <vt:lpstr>Regulisano i slobodno tržište 2015</vt:lpstr>
      <vt:lpstr>Uslovi za povećanje konkurentnog tržišta</vt:lpstr>
      <vt:lpstr> Regionalno i EU tržište </vt:lpstr>
      <vt:lpstr>EU - integrisano tržište EE</vt:lpstr>
      <vt:lpstr> </vt:lpstr>
      <vt:lpstr>Učešće Agencije u razvoju SEE tržišta </vt:lpstr>
      <vt:lpstr>Zaključak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rma</dc:creator>
  <cp:lastModifiedBy>AutoBVT</cp:lastModifiedBy>
  <cp:revision>407</cp:revision>
  <cp:lastPrinted>2016-11-30T13:46:11Z</cp:lastPrinted>
  <dcterms:created xsi:type="dcterms:W3CDTF">2012-04-02T09:06:48Z</dcterms:created>
  <dcterms:modified xsi:type="dcterms:W3CDTF">2016-12-01T17:18:23Z</dcterms:modified>
</cp:coreProperties>
</file>