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9.xml" ContentType="application/vnd.openxmlformats-officedocument.them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67" r:id="rId4"/>
    <p:sldMasterId id="2147484793" r:id="rId5"/>
    <p:sldMasterId id="2147488557" r:id="rId6"/>
    <p:sldMasterId id="2147488574" r:id="rId7"/>
    <p:sldMasterId id="2147488582" r:id="rId8"/>
    <p:sldMasterId id="2147488591" r:id="rId9"/>
    <p:sldMasterId id="2147488596" r:id="rId10"/>
    <p:sldMasterId id="2147488605" r:id="rId11"/>
    <p:sldMasterId id="2147488622" r:id="rId12"/>
    <p:sldMasterId id="2147488636" r:id="rId13"/>
  </p:sldMasterIdLst>
  <p:notesMasterIdLst>
    <p:notesMasterId r:id="rId25"/>
  </p:notesMasterIdLst>
  <p:handoutMasterIdLst>
    <p:handoutMasterId r:id="rId26"/>
  </p:handoutMasterIdLst>
  <p:sldIdLst>
    <p:sldId id="442" r:id="rId14"/>
    <p:sldId id="446" r:id="rId15"/>
    <p:sldId id="454" r:id="rId16"/>
    <p:sldId id="447" r:id="rId17"/>
    <p:sldId id="448" r:id="rId18"/>
    <p:sldId id="449" r:id="rId19"/>
    <p:sldId id="455" r:id="rId20"/>
    <p:sldId id="451" r:id="rId21"/>
    <p:sldId id="453" r:id="rId22"/>
    <p:sldId id="456" r:id="rId23"/>
    <p:sldId id="458" r:id="rId24"/>
  </p:sldIdLst>
  <p:sldSz cx="9906000" cy="6858000" type="A4"/>
  <p:notesSz cx="6858000" cy="9926638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218A"/>
    <a:srgbClr val="4F81BD"/>
    <a:srgbClr val="003399"/>
    <a:srgbClr val="1F497D"/>
    <a:srgbClr val="A9B6EB"/>
    <a:srgbClr val="003296"/>
    <a:srgbClr val="002060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81" autoAdjust="0"/>
    <p:restoredTop sz="91953" autoAdjust="0"/>
  </p:normalViewPr>
  <p:slideViewPr>
    <p:cSldViewPr>
      <p:cViewPr varScale="1">
        <p:scale>
          <a:sx n="105" d="100"/>
          <a:sy n="105" d="100"/>
        </p:scale>
        <p:origin x="132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48" y="-90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96888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026" y="0"/>
            <a:ext cx="2973388" cy="496888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FB40C8-031C-434B-AD76-E9B6692EF697}" type="datetime1">
              <a:rPr lang="en-US"/>
              <a:pPr>
                <a:defRPr/>
              </a:pPr>
              <a:t>11/1/2016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73388" cy="496887"/>
          </a:xfrm>
          <a:prstGeom prst="rect">
            <a:avLst/>
          </a:prstGeom>
        </p:spPr>
        <p:txBody>
          <a:bodyPr vert="horz" lIns="93301" tIns="46650" rIns="93301" bIns="4665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026" y="9428164"/>
            <a:ext cx="2973388" cy="496887"/>
          </a:xfrm>
          <a:prstGeom prst="rect">
            <a:avLst/>
          </a:prstGeom>
        </p:spPr>
        <p:txBody>
          <a:bodyPr vert="horz" wrap="square" lIns="93301" tIns="46650" rIns="93301" bIns="466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CB827CC1-0A0D-41DA-BDB7-ACF8C8106A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11632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96888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026" y="0"/>
            <a:ext cx="2973388" cy="496888"/>
          </a:xfrm>
          <a:prstGeom prst="rect">
            <a:avLst/>
          </a:prstGeom>
        </p:spPr>
        <p:txBody>
          <a:bodyPr vert="horz" lIns="93301" tIns="46650" rIns="93301" bIns="4665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E99B257-A499-4917-9F0B-6878F41F7352}" type="datetime1">
              <a:rPr lang="en-US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41363" y="746125"/>
            <a:ext cx="53752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1" tIns="46650" rIns="93301" bIns="4665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14876"/>
            <a:ext cx="5484812" cy="4467225"/>
          </a:xfrm>
          <a:prstGeom prst="rect">
            <a:avLst/>
          </a:prstGeom>
        </p:spPr>
        <p:txBody>
          <a:bodyPr vert="horz" lIns="93301" tIns="46650" rIns="93301" bIns="4665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73388" cy="496887"/>
          </a:xfrm>
          <a:prstGeom prst="rect">
            <a:avLst/>
          </a:prstGeom>
        </p:spPr>
        <p:txBody>
          <a:bodyPr vert="horz" lIns="93301" tIns="46650" rIns="93301" bIns="4665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026" y="9428164"/>
            <a:ext cx="2973388" cy="496887"/>
          </a:xfrm>
          <a:prstGeom prst="rect">
            <a:avLst/>
          </a:prstGeom>
        </p:spPr>
        <p:txBody>
          <a:bodyPr vert="horz" wrap="square" lIns="93301" tIns="46650" rIns="93301" bIns="4665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13BA40D-93C2-4BC6-A4AF-19A2353BC63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43572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E99B257-A499-4917-9F0B-6878F41F7352}" type="datetime1">
              <a:rPr lang="en-US" smtClean="0"/>
              <a:pPr>
                <a:defRPr/>
              </a:pPr>
              <a:t>11/1/2016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3BA40D-93C2-4BC6-A4AF-19A2353BC633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724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6.bin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2.xml"/><Relationship Id="rId4" Type="http://schemas.openxmlformats.org/officeDocument/2006/relationships/image" Target="../media/image6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8.emf"/><Relationship Id="rId2" Type="http://schemas.openxmlformats.org/officeDocument/2006/relationships/tags" Target="../tags/tag6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61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66.xml"/><Relationship Id="rId4" Type="http://schemas.openxmlformats.org/officeDocument/2006/relationships/image" Target="../media/image6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emf"/><Relationship Id="rId2" Type="http://schemas.openxmlformats.org/officeDocument/2006/relationships/tags" Target="../tags/tag67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7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6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68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0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67.bin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71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8.bin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73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0.bin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5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2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72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7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74.bin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57212" y="3883821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600" dirty="0" smtClean="0"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20897"/>
            <a:ext cx="84201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077072"/>
            <a:ext cx="69342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9105" y="6093296"/>
            <a:ext cx="3666167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58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8E5D24CE-1904-4AA6-96DE-25C6D1799728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0728"/>
            <a:ext cx="3259006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980728"/>
            <a:ext cx="5537729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772816"/>
            <a:ext cx="3259006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798455" y="117475"/>
            <a:ext cx="1090348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CONFIDENTIAL</a:t>
              </a:r>
              <a:endParaRPr lang="en-US" altLang="zh-CN" sz="10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436497" y="6520260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CF8ED0A2-64A1-4361-B83D-52BBBE28E5C2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10" y="6453337"/>
            <a:ext cx="350488" cy="3555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264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385704" y="117475"/>
            <a:ext cx="14859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INTERNA UPOTREBA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8CBAEE20-B3AE-4C57-AB17-63F66AB92285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7890081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248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777817" y="117475"/>
            <a:ext cx="1090348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ZA DISKUSIJU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FC523B5-7277-44E7-B028-611DADB8104F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28258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8113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9225" y="228601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557212" y="3883820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276873"/>
            <a:ext cx="8420100" cy="150018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64162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4E12776-2A1A-4AC9-B806-E47ADB54283E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5304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43F2701-56EC-40C9-8C70-6B208DD77761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104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72816"/>
            <a:ext cx="437687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061046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772816"/>
            <a:ext cx="437859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204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28E32262-8567-45CD-9B86-1A3E128FD0A8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14721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D976DEB4-7C15-4DAB-9BCF-200B14C219DD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6439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238C516-D185-4AEC-9770-9BEA8B53F345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0728"/>
            <a:ext cx="3259006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980728"/>
            <a:ext cx="5537729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772816"/>
            <a:ext cx="3259006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62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D6BE7412-A55B-4E49-A354-E3316F2BC40B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052736"/>
            <a:ext cx="59436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46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0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A1261F1C-2516-45C2-898A-9A59EB730830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052744"/>
            <a:ext cx="59436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B054B10-F291-4E63-B840-333A96099D3B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80728"/>
            <a:ext cx="89154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583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915400" y="1"/>
            <a:ext cx="9906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sz="28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98CEBFC-C0CA-4290-931A-B04FE996968A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6633"/>
            <a:ext cx="8280125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16633"/>
            <a:ext cx="952146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69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FAB59F2-B116-4C13-A8C0-45C4F82C45C5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80728"/>
            <a:ext cx="89154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15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Vertical Title 1"/>
          <p:cNvSpPr txBox="1">
            <a:spLocks/>
          </p:cNvSpPr>
          <p:nvPr userDrawn="1"/>
        </p:nvSpPr>
        <p:spPr>
          <a:xfrm>
            <a:off x="8915400" y="0"/>
            <a:ext cx="9906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dirty="0"/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B0144F36-C45A-4C74-BE32-E2B38D21FC2B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116641"/>
            <a:ext cx="8280125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16641"/>
            <a:ext cx="952146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773F335B-0066-4AC5-A5D6-CECD1A759FC0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104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72816"/>
            <a:ext cx="437687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061046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1772816"/>
            <a:ext cx="437859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2BC3A5E-33FD-40BB-B03E-A8B9CDC58CEE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0728"/>
            <a:ext cx="3259006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980728"/>
            <a:ext cx="5537729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772816"/>
            <a:ext cx="3259006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57212" y="3883821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20897"/>
            <a:ext cx="84201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077072"/>
            <a:ext cx="69342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9105" y="6093296"/>
            <a:ext cx="3666167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98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95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49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1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000" b="1" dirty="0" smtClean="0">
                  <a:solidFill>
                    <a:schemeClr val="bg1"/>
                  </a:solidFill>
                </a:rPr>
                <a:t>CONFIDENTIAL</a:t>
              </a: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A1CE239C-4BFA-4FFD-8001-4D9343E30CFF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0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51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86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4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84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6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6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9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911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61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40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63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03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7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57212" y="3883821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20897"/>
            <a:ext cx="84201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077072"/>
            <a:ext cx="69342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9105" y="6093296"/>
            <a:ext cx="3666167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9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385175" y="117475"/>
            <a:ext cx="14859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ИНТЕРНА УПОТРЕБА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622B907E-F6B5-42CE-989C-D9EBCC9BE5B1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7890081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4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77288" y="117475"/>
            <a:ext cx="1090612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ЗА ДИСКУСИЈУ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8054C9EF-FE7A-43F1-9EEA-C2CE2B6C2A44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28258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385175" y="117475"/>
            <a:ext cx="14859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ИНТЕРНА УПОТРЕБА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7EAFBF56-9CEE-4D93-8F77-97480B54EF62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7890081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E0258DE-59BC-4D84-99DE-1A18C78A99CD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848547A-0909-41AB-BF51-691F7BEA683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104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72816"/>
            <a:ext cx="437687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061046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1772816"/>
            <a:ext cx="437859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F9F6ADD-0C57-4A17-BFA0-BFC027990C98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6B74333C-080A-4A87-8462-23C0A0AE17B9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05FB7AE7-3AEE-4745-9A7D-30128561706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0728"/>
            <a:ext cx="3259006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980728"/>
            <a:ext cx="5537729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772816"/>
            <a:ext cx="3259006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1660E6F-81FA-40F5-99FC-D6F275DEFC05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052744"/>
            <a:ext cx="59436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2BF311B1-9D06-4D44-9B25-70C8E6C7DA6F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80728"/>
            <a:ext cx="89154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15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Vertical Title 1"/>
          <p:cNvSpPr txBox="1">
            <a:spLocks/>
          </p:cNvSpPr>
          <p:nvPr userDrawn="1"/>
        </p:nvSpPr>
        <p:spPr>
          <a:xfrm>
            <a:off x="8915400" y="0"/>
            <a:ext cx="9906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dirty="0">
              <a:solidFill>
                <a:prstClr val="white"/>
              </a:solidFill>
            </a:endParaRP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FFA3ED16-F155-4B6B-862A-B4BAFEBE8FD7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116641"/>
            <a:ext cx="8280125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16641"/>
            <a:ext cx="952146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8970EAC8-B222-4A44-890D-AE6E8C15CF61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0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77288" y="117475"/>
            <a:ext cx="1090612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ЗА ДИСКУСИЈУ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C4285BB-3BDE-4080-AC53-9E3185BC17A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28258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4286398F-BE49-4305-BD6A-5276BAAB5C2B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0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57212" y="3883821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20897"/>
            <a:ext cx="84201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077072"/>
            <a:ext cx="69342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9105" y="6093296"/>
            <a:ext cx="3666167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altLang="zh-CN" sz="1000" b="1" dirty="0" smtClean="0">
                  <a:solidFill>
                    <a:prstClr val="white"/>
                  </a:solidFill>
                </a:rPr>
                <a:t>CONFIDENTIAL</a:t>
              </a: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A1CE239C-4BFA-4FFD-8001-4D9343E30CFF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5" name="Text Placeholder 154"/>
          <p:cNvSpPr>
            <a:spLocks noGrp="1"/>
          </p:cNvSpPr>
          <p:nvPr>
            <p:ph type="body" sz="quarter" idx="10"/>
          </p:nvPr>
        </p:nvSpPr>
        <p:spPr>
          <a:xfrm>
            <a:off x="1588" y="1588"/>
            <a:ext cx="1588" cy="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385175" y="117475"/>
            <a:ext cx="14859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ИНТЕРНА УПОТРЕБА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7EAFBF56-9CEE-4D93-8F77-97480B54EF62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7890081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77288" y="117475"/>
            <a:ext cx="1090612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ЗА ДИСКУСИЈУ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C4285BB-3BDE-4080-AC53-9E3185BC17A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28258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54761F6D-C678-4A77-A6A5-973ACEB35C49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6C5BD0E2-2311-4E7D-98ED-CDFD37C0B545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104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72816"/>
            <a:ext cx="437687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061046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1772816"/>
            <a:ext cx="437859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053D16B7-F47A-4A85-9F58-9091C534646F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778180" cy="864096"/>
          </a:xfr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D891E1B-349F-456E-B319-F71912874E5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6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8E5D24CE-1904-4AA6-96DE-25C6D1799728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0728"/>
            <a:ext cx="3259006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980728"/>
            <a:ext cx="5537729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772816"/>
            <a:ext cx="3259006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A1261F1C-2516-45C2-898A-9A59EB730830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052744"/>
            <a:ext cx="59436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8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CFAB59F2-B116-4C13-A8C0-45C4F82C45C5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80728"/>
            <a:ext cx="89154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154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40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Vertical Title 1"/>
          <p:cNvSpPr txBox="1">
            <a:spLocks/>
          </p:cNvSpPr>
          <p:nvPr userDrawn="1"/>
        </p:nvSpPr>
        <p:spPr>
          <a:xfrm>
            <a:off x="8915400" y="0"/>
            <a:ext cx="9906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dirty="0">
              <a:solidFill>
                <a:prstClr val="white"/>
              </a:solidFill>
            </a:endParaRP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B0144F36-C45A-4C74-BE32-E2B38D21FC2B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116641"/>
            <a:ext cx="8280125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16641"/>
            <a:ext cx="952146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4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773F335B-0066-4AC5-A5D6-CECD1A759FC0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104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72816"/>
            <a:ext cx="437687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061046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1772816"/>
            <a:ext cx="437859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5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32BC3A5E-33FD-40BB-B03E-A8B9CDC58CEE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0728"/>
            <a:ext cx="3259006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980728"/>
            <a:ext cx="5537729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772816"/>
            <a:ext cx="3259006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7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traight Connector 5"/>
          <p:cNvSpPr>
            <a:spLocks noChangeShapeType="1"/>
          </p:cNvSpPr>
          <p:nvPr userDrawn="1"/>
        </p:nvSpPr>
        <p:spPr bwMode="auto">
          <a:xfrm>
            <a:off x="557212" y="3883821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x-none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20897"/>
            <a:ext cx="84201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077072"/>
            <a:ext cx="69342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9105" y="6093296"/>
            <a:ext cx="3666167" cy="483022"/>
          </a:xfrm>
        </p:spPr>
        <p:txBody>
          <a:bodyPr anchor="ctr">
            <a:normAutofit/>
          </a:bodyPr>
          <a:lstStyle>
            <a:lvl1pPr marL="0" indent="0" algn="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0"/>
            <a:ext cx="9906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77863"/>
            <a:ext cx="1619250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350" y="5821402"/>
            <a:ext cx="424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72241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1508760"/>
            <a:ext cx="899769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468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8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54761F6D-C678-4A77-A6A5-973ACEB35C49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579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40399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2044700" y="1738313"/>
            <a:ext cx="58166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black">
          <a:xfrm>
            <a:off x="4284996" y="2957695"/>
            <a:ext cx="2801250" cy="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4080807" y="5078640"/>
            <a:ext cx="1744387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79376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bcg.com | bcgperspectives.com</a:t>
            </a:r>
          </a:p>
        </p:txBody>
      </p:sp>
    </p:spTree>
    <p:extLst>
      <p:ext uri="{BB962C8B-B14F-4D97-AF65-F5344CB8AC3E}">
        <p14:creationId xmlns:p14="http://schemas.microsoft.com/office/powerpoint/2010/main" val="2579111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3E767-5A70-463A-AE09-C8BCD05107CC}" type="slidenum">
              <a:rPr lang="en-US" altLang="en-US" sz="1200" b="1" smtClean="0">
                <a:solidFill>
                  <a:srgbClr val="003296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8891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0" y="5060950"/>
            <a:ext cx="9906000" cy="1800225"/>
          </a:xfrm>
          <a:prstGeom prst="rect">
            <a:avLst/>
          </a:prstGeom>
          <a:solidFill>
            <a:srgbClr val="177B57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149" descr="BCG_Monogram_RGB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677863"/>
            <a:ext cx="1619250" cy="673100"/>
          </a:xfrm>
          <a:prstGeom prst="rect">
            <a:avLst/>
          </a:prstGeom>
          <a:noFill/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779600" y="692248"/>
            <a:ext cx="1670400" cy="663993"/>
          </a:xfrm>
          <a:prstGeom prst="rect">
            <a:avLst/>
          </a:prstGeom>
        </p:spPr>
        <p:txBody>
          <a:bodyPr lIns="90000" tIns="90000" rIns="90000" bIns="90000" anchor="ctr"/>
          <a:lstStyle>
            <a:lvl1pPr algn="ctr">
              <a:defRPr sz="1400" b="0" baseline="0">
                <a:solidFill>
                  <a:srgbClr val="80808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Placeholder for client logo</a:t>
            </a:r>
            <a:endParaRPr 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350" y="5821402"/>
            <a:ext cx="42418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703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1508760"/>
            <a:ext cx="8997696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144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08400"/>
            <a:ext cx="8992800" cy="4590000"/>
          </a:xfrm>
          <a:prstGeom prst="rect">
            <a:avLst/>
          </a:prstGeom>
        </p:spPr>
        <p:txBody>
          <a:bodyPr lIns="0" tIns="0" rIns="0" bIns="0"/>
          <a:lstStyle>
            <a:lvl1pPr marL="172800" indent="-17280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630000" indent="-230400">
              <a:spcBef>
                <a:spcPts val="384"/>
              </a:spcBef>
              <a:buFont typeface="Arial" pitchFamily="34" charset="0"/>
              <a:buChar char="–"/>
              <a:defRPr/>
            </a:lvl2pPr>
            <a:lvl3pPr marL="10764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6895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7312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4739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93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77B57"/>
          </a:solidFill>
          <a:ln w="9525">
            <a:solidFill>
              <a:srgbClr val="177B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ltGray">
          <a:xfrm>
            <a:off x="2044700" y="1738313"/>
            <a:ext cx="5816600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7" cstate="print"/>
          <a:stretch>
            <a:fillRect/>
          </a:stretch>
        </p:blipFill>
        <p:spPr bwMode="black">
          <a:xfrm>
            <a:off x="4284996" y="2957695"/>
            <a:ext cx="2801250" cy="8662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 userDrawn="1"/>
        </p:nvSpPr>
        <p:spPr>
          <a:xfrm>
            <a:off x="4080807" y="5078640"/>
            <a:ext cx="1744387" cy="581867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979376" y="6062515"/>
            <a:ext cx="1970411" cy="335646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srgbClr val="FFFFFF"/>
                </a:solidFill>
              </a:rPr>
              <a:t>bcg.com | bcgperspectives.com</a:t>
            </a:r>
          </a:p>
        </p:txBody>
      </p:sp>
    </p:spTree>
    <p:extLst>
      <p:ext uri="{BB962C8B-B14F-4D97-AF65-F5344CB8AC3E}">
        <p14:creationId xmlns:p14="http://schemas.microsoft.com/office/powerpoint/2010/main" val="44562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10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schemeClr val="bg1"/>
                  </a:solidFill>
                </a:rPr>
                <a:t>ПОВЕРЉИВО</a:t>
              </a:r>
              <a:endParaRPr lang="en-US" altLang="zh-CN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6C5BD0E2-2311-4E7D-98ED-CDFD37C0B545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104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72816"/>
            <a:ext cx="437687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061046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1772816"/>
            <a:ext cx="437859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3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3E767-5A70-463A-AE09-C8BCD05107CC}" type="slidenum">
              <a:rPr lang="en-US" altLang="en-US" sz="1200" b="1" smtClean="0">
                <a:solidFill>
                  <a:srgbClr val="003296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71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7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65" y="2225040"/>
            <a:ext cx="8420100" cy="1079743"/>
          </a:xfrm>
        </p:spPr>
        <p:txBody>
          <a:bodyPr tIns="18288" bIns="18288">
            <a:noAutofit/>
          </a:bodyPr>
          <a:lstStyle>
            <a:lvl1pPr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Blue)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E9030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 smtClean="0">
                <a:solidFill>
                  <a:srgbClr val="003192"/>
                </a:solidFill>
                <a:latin typeface="Arial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003192"/>
              </a:solidFill>
              <a:latin typeface="Arial"/>
              <a:cs typeface="Arial" charset="0"/>
            </a:endParaRPr>
          </a:p>
        </p:txBody>
      </p:sp>
      <p:pic>
        <p:nvPicPr>
          <p:cNvPr id="13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5" y="3334657"/>
            <a:ext cx="6934200" cy="898708"/>
          </a:xfrm>
        </p:spPr>
        <p:txBody>
          <a:bodyPr tIns="18288" bIns="18288">
            <a:spAutoFit/>
          </a:bodyPr>
          <a:lstStyle>
            <a:lvl1pPr>
              <a:spcBef>
                <a:spcPts val="0"/>
              </a:spcBef>
              <a:defRPr sz="2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(Arial 28pt, Dark Blue)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7865" y="5755028"/>
            <a:ext cx="3850821" cy="344710"/>
          </a:xfrm>
        </p:spPr>
        <p:txBody>
          <a:bodyPr wrap="square" tIns="18288" bIns="18288">
            <a:spAutoFit/>
          </a:bodyPr>
          <a:lstStyle>
            <a:lvl1pPr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(Arial 20pt, Dark Blue)</a:t>
            </a:r>
          </a:p>
        </p:txBody>
      </p:sp>
    </p:spTree>
    <p:extLst>
      <p:ext uri="{BB962C8B-B14F-4D97-AF65-F5344CB8AC3E}">
        <p14:creationId xmlns:p14="http://schemas.microsoft.com/office/powerpoint/2010/main" val="246156476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839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313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02386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48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7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sr-Cyrl-RS" altLang="zh-CN" sz="1000" b="1" smtClean="0">
                  <a:solidFill>
                    <a:prstClr val="white"/>
                  </a:solidFill>
                </a:rPr>
                <a:t>ПОВЕРЉИВО</a:t>
              </a:r>
              <a:endParaRPr lang="en-US" altLang="zh-CN" sz="1000" b="1" dirty="0" smtClean="0">
                <a:solidFill>
                  <a:prstClr val="white"/>
                </a:solidFill>
              </a:endParaRP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15DE2D0E-88B2-4DA7-BBF9-C1BBA4B7832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531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65" y="2225040"/>
            <a:ext cx="8420100" cy="1079743"/>
          </a:xfrm>
        </p:spPr>
        <p:txBody>
          <a:bodyPr tIns="18288" bIns="18288">
            <a:noAutofit/>
          </a:bodyPr>
          <a:lstStyle>
            <a:lvl1pPr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Blue)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E9030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 smtClean="0">
                <a:solidFill>
                  <a:srgbClr val="003192"/>
                </a:solidFill>
                <a:latin typeface="Arial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003192"/>
              </a:solidFill>
              <a:latin typeface="Arial"/>
              <a:cs typeface="Arial" charset="0"/>
            </a:endParaRPr>
          </a:p>
        </p:txBody>
      </p:sp>
      <p:pic>
        <p:nvPicPr>
          <p:cNvPr id="13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5" y="3334657"/>
            <a:ext cx="6934200" cy="898708"/>
          </a:xfrm>
        </p:spPr>
        <p:txBody>
          <a:bodyPr tIns="18288" bIns="18288">
            <a:spAutoFit/>
          </a:bodyPr>
          <a:lstStyle>
            <a:lvl1pPr>
              <a:spcBef>
                <a:spcPts val="0"/>
              </a:spcBef>
              <a:defRPr sz="2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(Arial 28pt, Dark Blue)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7865" y="5755028"/>
            <a:ext cx="3850821" cy="344710"/>
          </a:xfrm>
        </p:spPr>
        <p:txBody>
          <a:bodyPr wrap="square" tIns="18288" bIns="18288">
            <a:spAutoFit/>
          </a:bodyPr>
          <a:lstStyle>
            <a:lvl1pPr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(Arial 20pt, Dark Blue)</a:t>
            </a:r>
          </a:p>
        </p:txBody>
      </p:sp>
    </p:spTree>
    <p:extLst>
      <p:ext uri="{BB962C8B-B14F-4D97-AF65-F5344CB8AC3E}">
        <p14:creationId xmlns:p14="http://schemas.microsoft.com/office/powerpoint/2010/main" val="269639603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69463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939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02386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1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053D16B7-F47A-4A85-9F58-9091C534646F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778180" cy="792088"/>
          </a:xfrm>
        </p:spPr>
        <p:txBody>
          <a:bodyPr anchor="b"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7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7865" y="2225040"/>
            <a:ext cx="8420100" cy="1079743"/>
          </a:xfrm>
        </p:spPr>
        <p:txBody>
          <a:bodyPr tIns="18288" bIns="18288">
            <a:noAutofit/>
          </a:bodyPr>
          <a:lstStyle>
            <a:lvl1pPr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(Arial Bold 30pt, Dark Blue)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E90305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1600" dirty="0" smtClean="0">
                <a:solidFill>
                  <a:srgbClr val="003192"/>
                </a:solidFill>
                <a:latin typeface="Arial"/>
                <a:cs typeface="Arial" charset="0"/>
              </a:rPr>
              <a:t>Јавно предузеће „Електропривреда Србије“</a:t>
            </a:r>
            <a:endParaRPr lang="en-US" sz="1600" dirty="0">
              <a:solidFill>
                <a:srgbClr val="003192"/>
              </a:solidFill>
              <a:latin typeface="Arial"/>
              <a:cs typeface="Arial" charset="0"/>
            </a:endParaRPr>
          </a:p>
        </p:txBody>
      </p:sp>
      <p:pic>
        <p:nvPicPr>
          <p:cNvPr id="13" name="Picture 32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39225" y="228600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7865" y="3334657"/>
            <a:ext cx="6934200" cy="898708"/>
          </a:xfrm>
        </p:spPr>
        <p:txBody>
          <a:bodyPr tIns="18288" bIns="18288">
            <a:spAutoFit/>
          </a:bodyPr>
          <a:lstStyle>
            <a:lvl1pPr>
              <a:spcBef>
                <a:spcPts val="0"/>
              </a:spcBef>
              <a:defRPr sz="28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 in Title Case</a:t>
            </a:r>
          </a:p>
          <a:p>
            <a:pPr lvl="0"/>
            <a:r>
              <a:rPr lang="en-US" dirty="0" smtClean="0"/>
              <a:t>(Arial 28pt, Dark Blue)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97865" y="5755028"/>
            <a:ext cx="3850821" cy="344710"/>
          </a:xfrm>
        </p:spPr>
        <p:txBody>
          <a:bodyPr wrap="square" tIns="18288" bIns="18288">
            <a:spAutoFit/>
          </a:bodyPr>
          <a:lstStyle>
            <a:lvl1pPr>
              <a:defRPr sz="2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Date (Arial 20pt, Dark Blue)</a:t>
            </a:r>
          </a:p>
        </p:txBody>
      </p:sp>
    </p:spTree>
    <p:extLst>
      <p:ext uri="{BB962C8B-B14F-4D97-AF65-F5344CB8AC3E}">
        <p14:creationId xmlns:p14="http://schemas.microsoft.com/office/powerpoint/2010/main" val="37127429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645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12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02386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5300" y="1508400"/>
            <a:ext cx="8915400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0184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2612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640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57212" y="3883820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Public enterprise </a:t>
            </a:r>
            <a:r>
              <a:rPr lang="x-none" sz="1600" smtClean="0">
                <a:solidFill>
                  <a:srgbClr val="1F497D"/>
                </a:solidFill>
                <a:latin typeface="Arial" charset="0"/>
                <a:cs typeface="Arial" charset="0"/>
              </a:rPr>
              <a:t>„</a:t>
            </a:r>
            <a:r>
              <a:rPr lang="x-none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Електропривреда Србије“</a:t>
            </a:r>
            <a:endParaRPr lang="en-US" sz="1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9225" y="228601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20889"/>
            <a:ext cx="84201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077072"/>
            <a:ext cx="69342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9104" y="6093296"/>
            <a:ext cx="3666167" cy="4830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169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novni slajd_poverlj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798455" y="117475"/>
            <a:ext cx="1090348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CONFIDENTIAL</a:t>
              </a:r>
              <a:endParaRPr lang="en-US" altLang="zh-CN" sz="1000" b="1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436497" y="6520260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CF8ED0A2-64A1-4361-B83D-52BBBE28E5C2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303637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10" y="6453337"/>
            <a:ext cx="350488" cy="3555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816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Interna upotre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385704" y="117475"/>
            <a:ext cx="14859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INTERNA UPOTREBA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8CBAEE20-B3AE-4C57-AB17-63F66AB92285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7890081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495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snovni slajd_Za diskusij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777817" y="117475"/>
            <a:ext cx="1090348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ZA DISKUSIJU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6FC523B5-7277-44E7-B028-611DADB8104F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51845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282586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5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5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fld id="{9D891E1B-349F-456E-B319-F71912874E53}" type="slidenum">
              <a:rPr lang="en-US" altLang="en-US" sz="12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ova sekcija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32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9225" y="228601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aight Connector 6"/>
          <p:cNvSpPr>
            <a:spLocks noChangeShapeType="1"/>
          </p:cNvSpPr>
          <p:nvPr userDrawn="1"/>
        </p:nvSpPr>
        <p:spPr bwMode="auto">
          <a:xfrm>
            <a:off x="557212" y="3883820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>
            <a:normAutofit/>
          </a:bodyPr>
          <a:lstStyle>
            <a:lvl1pPr algn="l">
              <a:defRPr sz="2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276873"/>
            <a:ext cx="8420100" cy="1500187"/>
          </a:xfrm>
        </p:spPr>
        <p:txBody>
          <a:bodyPr anchor="ctr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1286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sa dva sadrz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4E12776-2A1A-4AC9-B806-E47ADB54283E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052736"/>
            <a:ext cx="4375150" cy="511256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658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pored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9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10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4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43F2701-56EC-40C9-8C70-6B208DD77761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5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061046"/>
            <a:ext cx="437687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1772816"/>
            <a:ext cx="437687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061046"/>
            <a:ext cx="4378590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772816"/>
            <a:ext cx="4378590" cy="4392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42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4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6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28E32262-8567-45CD-9B86-1A3E128FD0A8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1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144933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196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an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D976DEB4-7C15-4DAB-9BCF-200B14C219DD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4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4052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zaj sa naslovom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B238C516-D185-4AEC-9770-9BEA8B53F345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0728"/>
            <a:ext cx="3259006" cy="7920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980728"/>
            <a:ext cx="5537729" cy="518457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772816"/>
            <a:ext cx="3259006" cy="44105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7555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ajd za slike sa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7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8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D6BE7412-A55B-4E49-A354-E3316F2BC40B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3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1052736"/>
            <a:ext cx="59436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9752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071"/>
          <p:cNvGrpSpPr>
            <a:grpSpLocks/>
          </p:cNvGrpSpPr>
          <p:nvPr userDrawn="1"/>
        </p:nvGrpSpPr>
        <p:grpSpPr bwMode="auto">
          <a:xfrm>
            <a:off x="8798454" y="117475"/>
            <a:ext cx="990600" cy="255588"/>
            <a:chOff x="5328" y="90"/>
            <a:chExt cx="1111" cy="181"/>
          </a:xfrm>
        </p:grpSpPr>
        <p:sp>
          <p:nvSpPr>
            <p:cNvPr id="6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defTabSz="881063">
                <a:spcBef>
                  <a:spcPct val="50000"/>
                </a:spcBef>
              </a:pPr>
              <a:r>
                <a:rPr lang="en-US" altLang="zh-CN" sz="10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POVERLJIVO</a:t>
              </a:r>
            </a:p>
          </p:txBody>
        </p:sp>
        <p:sp>
          <p:nvSpPr>
            <p:cNvPr id="7" name="Line 1067"/>
            <p:cNvSpPr>
              <a:spLocks noChangeShapeType="1"/>
            </p:cNvSpPr>
            <p:nvPr userDrawn="1"/>
          </p:nvSpPr>
          <p:spPr bwMode="auto">
            <a:xfrm>
              <a:off x="5347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Line 1068"/>
            <p:cNvSpPr>
              <a:spLocks noChangeShapeType="1"/>
            </p:cNvSpPr>
            <p:nvPr userDrawn="1"/>
          </p:nvSpPr>
          <p:spPr bwMode="auto">
            <a:xfrm>
              <a:off x="5347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Line 1069"/>
            <p:cNvSpPr>
              <a:spLocks noChangeShapeType="1"/>
            </p:cNvSpPr>
            <p:nvPr userDrawn="1"/>
          </p:nvSpPr>
          <p:spPr bwMode="auto">
            <a:xfrm>
              <a:off x="5347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Line 1070"/>
            <p:cNvSpPr>
              <a:spLocks noChangeShapeType="1"/>
            </p:cNvSpPr>
            <p:nvPr userDrawn="1"/>
          </p:nvSpPr>
          <p:spPr bwMode="auto">
            <a:xfrm>
              <a:off x="5347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hangingPunct="1"/>
              <a:endParaRPr lang="en-US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1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EB054B10-F291-4E63-B840-333A96099D3B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12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80728"/>
            <a:ext cx="8915400" cy="5184576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44624"/>
            <a:ext cx="8915400" cy="792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99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tekst i naslov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 txBox="1">
            <a:spLocks/>
          </p:cNvSpPr>
          <p:nvPr userDrawn="1"/>
        </p:nvSpPr>
        <p:spPr>
          <a:xfrm>
            <a:off x="8915400" y="1"/>
            <a:ext cx="990600" cy="6126163"/>
          </a:xfrm>
          <a:prstGeom prst="rect">
            <a:avLst/>
          </a:prstGeom>
          <a:solidFill>
            <a:srgbClr val="003192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sz="28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 bwMode="auto">
          <a:xfrm>
            <a:off x="9321271" y="6448426"/>
            <a:ext cx="509058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fld id="{A98CEBFC-C0CA-4290-931A-B04FE996968A}" type="slidenum">
              <a:rPr lang="en-US" sz="1400" b="1" smtClean="0">
                <a:solidFill>
                  <a:srgbClr val="003296"/>
                </a:solidFill>
              </a:rPr>
              <a:pPr algn="ctr" eaLnBrk="1" hangingPunct="1">
                <a:defRPr/>
              </a:pPr>
              <a:t>‹#›</a:t>
            </a:fld>
            <a:endParaRPr lang="en-US" sz="1400" b="1" dirty="0" smtClean="0">
              <a:solidFill>
                <a:srgbClr val="003296"/>
              </a:solidFill>
            </a:endParaRPr>
          </a:p>
        </p:txBody>
      </p:sp>
      <p:pic>
        <p:nvPicPr>
          <p:cNvPr id="6" name="Picture 8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2" y="6237289"/>
            <a:ext cx="50389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6633"/>
            <a:ext cx="8280125" cy="60095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116633"/>
            <a:ext cx="952146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187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 userDrawn="1"/>
        </p:nvSpPr>
        <p:spPr bwMode="auto">
          <a:xfrm>
            <a:off x="557212" y="3883820"/>
            <a:ext cx="9348788" cy="2381"/>
          </a:xfrm>
          <a:prstGeom prst="line">
            <a:avLst/>
          </a:prstGeom>
          <a:noFill/>
          <a:ln w="19050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65100" cy="914400"/>
          </a:xfrm>
          <a:prstGeom prst="rect">
            <a:avLst/>
          </a:prstGeom>
          <a:solidFill>
            <a:srgbClr val="CC000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4400"/>
            <a:ext cx="165100" cy="59436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ubtitle 8"/>
          <p:cNvSpPr txBox="1">
            <a:spLocks/>
          </p:cNvSpPr>
          <p:nvPr userDrawn="1"/>
        </p:nvSpPr>
        <p:spPr>
          <a:xfrm>
            <a:off x="330200" y="228600"/>
            <a:ext cx="5448300" cy="3810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800" tIns="46800" rIns="46800" bIns="46800" anchor="ctr"/>
          <a:lstStyle>
            <a:lvl1pPr defTabSz="923925">
              <a:defRPr sz="2800" b="1" baseline="0">
                <a:solidFill>
                  <a:schemeClr val="tx2"/>
                </a:solidFill>
              </a:defRPr>
            </a:lvl1pPr>
            <a:lvl2pPr algn="ctr">
              <a:defRPr sz="3200">
                <a:solidFill>
                  <a:srgbClr val="003399"/>
                </a:solidFill>
                <a:latin typeface="Arial" pitchFamily="34" charset="0"/>
              </a:defRPr>
            </a:lvl2pPr>
            <a:lvl3pPr algn="ctr">
              <a:defRPr sz="3200">
                <a:solidFill>
                  <a:srgbClr val="003399"/>
                </a:solidFill>
                <a:latin typeface="Arial" pitchFamily="34" charset="0"/>
              </a:defRPr>
            </a:lvl3pPr>
            <a:lvl4pPr algn="ctr">
              <a:defRPr sz="3200">
                <a:solidFill>
                  <a:srgbClr val="003399"/>
                </a:solidFill>
                <a:latin typeface="Arial" pitchFamily="34" charset="0"/>
              </a:defRPr>
            </a:lvl4pPr>
            <a:lvl5pPr algn="ctr">
              <a:defRPr sz="3200">
                <a:solidFill>
                  <a:srgbClr val="003399"/>
                </a:solidFill>
                <a:latin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33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Public enterprise </a:t>
            </a:r>
            <a:r>
              <a:rPr lang="x-none" sz="1600" smtClean="0">
                <a:solidFill>
                  <a:srgbClr val="1F497D"/>
                </a:solidFill>
                <a:latin typeface="Arial" charset="0"/>
                <a:cs typeface="Arial" charset="0"/>
              </a:rPr>
              <a:t>„</a:t>
            </a:r>
            <a:r>
              <a:rPr lang="x-none" sz="16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Електропривреда Србије“</a:t>
            </a:r>
            <a:endParaRPr lang="en-US" sz="1600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32" descr="znak-EPS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9225" y="228601"/>
            <a:ext cx="660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420889"/>
            <a:ext cx="8420100" cy="125400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077072"/>
            <a:ext cx="6934200" cy="1008112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89104" y="6093296"/>
            <a:ext cx="3666167" cy="4830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04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100.xml"/><Relationship Id="rId16" Type="http://schemas.openxmlformats.org/officeDocument/2006/relationships/tags" Target="../tags/tag7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vmlDrawing" Target="../drawings/vmlDrawing75.v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ags" Target="../tags/tag2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vmlDrawing" Target="../drawings/vmlDrawing27.v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oleObject" Target="../embeddings/oleObject27.bin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vmlDrawing" Target="../drawings/vmlDrawing43.vml"/><Relationship Id="rId3" Type="http://schemas.openxmlformats.org/officeDocument/2006/relationships/slideLayout" Target="../slideLayouts/slideLayout4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tags" Target="../tags/tag44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oleObject" Target="../embeddings/oleObject60.bin"/><Relationship Id="rId5" Type="http://schemas.openxmlformats.org/officeDocument/2006/relationships/slideLayout" Target="../slideLayouts/slideLayout61.xml"/><Relationship Id="rId10" Type="http://schemas.openxmlformats.org/officeDocument/2006/relationships/tags" Target="../tags/tag61.xml"/><Relationship Id="rId4" Type="http://schemas.openxmlformats.org/officeDocument/2006/relationships/slideLayout" Target="../slideLayouts/slideLayout60.xml"/><Relationship Id="rId9" Type="http://schemas.openxmlformats.org/officeDocument/2006/relationships/vmlDrawing" Target="../drawings/vmlDrawing60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oleObject" Target="../embeddings/oleObject63.bin"/><Relationship Id="rId5" Type="http://schemas.openxmlformats.org/officeDocument/2006/relationships/slideLayout" Target="../slideLayouts/slideLayout68.xml"/><Relationship Id="rId10" Type="http://schemas.openxmlformats.org/officeDocument/2006/relationships/tags" Target="../tags/tag65.xml"/><Relationship Id="rId4" Type="http://schemas.openxmlformats.org/officeDocument/2006/relationships/slideLayout" Target="../slideLayouts/slideLayout67.xml"/><Relationship Id="rId9" Type="http://schemas.openxmlformats.org/officeDocument/2006/relationships/vmlDrawing" Target="../drawings/vmlDrawing63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3" Type="http://schemas.openxmlformats.org/officeDocument/2006/relationships/slideLayout" Target="../slideLayouts/slideLayout73.xml"/><Relationship Id="rId7" Type="http://schemas.openxmlformats.org/officeDocument/2006/relationships/vmlDrawing" Target="../drawings/vmlDrawing66.v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5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74.xml"/><Relationship Id="rId9" Type="http://schemas.openxmlformats.org/officeDocument/2006/relationships/oleObject" Target="../embeddings/oleObject66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slideLayout" Target="../slideLayouts/slideLayout78.xml"/><Relationship Id="rId7" Type="http://schemas.openxmlformats.org/officeDocument/2006/relationships/tags" Target="../tags/tag7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vmlDrawing" Target="../drawings/vmlDrawing69.vml"/><Relationship Id="rId5" Type="http://schemas.openxmlformats.org/officeDocument/2006/relationships/theme" Target="../theme/theme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9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71.vml"/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image" Target="../media/image9.emf"/><Relationship Id="rId5" Type="http://schemas.openxmlformats.org/officeDocument/2006/relationships/slideLayout" Target="../slideLayouts/slideLayout84.xml"/><Relationship Id="rId10" Type="http://schemas.openxmlformats.org/officeDocument/2006/relationships/oleObject" Target="../embeddings/oleObject71.bin"/><Relationship Id="rId4" Type="http://schemas.openxmlformats.org/officeDocument/2006/relationships/slideLayout" Target="../slideLayouts/slideLayout83.xml"/><Relationship Id="rId9" Type="http://schemas.openxmlformats.org/officeDocument/2006/relationships/tags" Target="../tags/tag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image" Target="../media/image10.emf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87.xml"/><Relationship Id="rId16" Type="http://schemas.openxmlformats.org/officeDocument/2006/relationships/tags" Target="../tags/tag76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vmlDrawing" Target="../drawings/vmlDrawing73.v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" name="think-cell Slide" r:id="rId29" imgW="360" imgH="360" progId="TCLayout.ActiveDocument.1">
                  <p:embed/>
                </p:oleObj>
              </mc:Choice>
              <mc:Fallback>
                <p:oleObj name="think-cell Slide" r:id="rId29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25" r:id="rId1"/>
    <p:sldLayoutId id="2147488526" r:id="rId2"/>
    <p:sldLayoutId id="2147488527" r:id="rId3"/>
    <p:sldLayoutId id="2147488528" r:id="rId4"/>
    <p:sldLayoutId id="2147488529" r:id="rId5"/>
    <p:sldLayoutId id="2147488530" r:id="rId6"/>
    <p:sldLayoutId id="2147488531" r:id="rId7"/>
    <p:sldLayoutId id="2147488532" r:id="rId8"/>
    <p:sldLayoutId id="2147488533" r:id="rId9"/>
    <p:sldLayoutId id="2147488534" r:id="rId10"/>
    <p:sldLayoutId id="2147488535" r:id="rId11"/>
    <p:sldLayoutId id="2147488536" r:id="rId12"/>
    <p:sldLayoutId id="2147488537" r:id="rId13"/>
    <p:sldLayoutId id="2147488538" r:id="rId14"/>
    <p:sldLayoutId id="2147488539" r:id="rId15"/>
    <p:sldLayoutId id="2147488540" r:id="rId16"/>
    <p:sldLayoutId id="2147488613" r:id="rId17"/>
    <p:sldLayoutId id="2147488614" r:id="rId18"/>
    <p:sldLayoutId id="2147488615" r:id="rId19"/>
    <p:sldLayoutId id="2147488616" r:id="rId20"/>
    <p:sldLayoutId id="2147488617" r:id="rId21"/>
    <p:sldLayoutId id="2147488618" r:id="rId22"/>
    <p:sldLayoutId id="2147488619" r:id="rId23"/>
    <p:sldLayoutId id="2147488620" r:id="rId24"/>
    <p:sldLayoutId id="2147488621" r:id="rId2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14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191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37" r:id="rId1"/>
    <p:sldLayoutId id="2147488638" r:id="rId2"/>
    <p:sldLayoutId id="2147488639" r:id="rId3"/>
    <p:sldLayoutId id="2147488640" r:id="rId4"/>
    <p:sldLayoutId id="2147488641" r:id="rId5"/>
    <p:sldLayoutId id="2147488642" r:id="rId6"/>
    <p:sldLayoutId id="2147488643" r:id="rId7"/>
    <p:sldLayoutId id="2147488644" r:id="rId8"/>
    <p:sldLayoutId id="2147488645" r:id="rId9"/>
    <p:sldLayoutId id="2147488646" r:id="rId10"/>
    <p:sldLayoutId id="2147488647" r:id="rId11"/>
    <p:sldLayoutId id="2147488648" r:id="rId12"/>
    <p:sldLayoutId id="214748864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"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543" r:id="rId2"/>
    <p:sldLayoutId id="2147488544" r:id="rId3"/>
    <p:sldLayoutId id="2147488545" r:id="rId4"/>
    <p:sldLayoutId id="2147488546" r:id="rId5"/>
    <p:sldLayoutId id="2147488547" r:id="rId6"/>
    <p:sldLayoutId id="2147488548" r:id="rId7"/>
    <p:sldLayoutId id="2147488549" r:id="rId8"/>
    <p:sldLayoutId id="2147488550" r:id="rId9"/>
    <p:sldLayoutId id="2147488551" r:id="rId10"/>
    <p:sldLayoutId id="2147488552" r:id="rId11"/>
    <p:sldLayoutId id="2147488553" r:id="rId12"/>
    <p:sldLayoutId id="2147488554" r:id="rId13"/>
    <p:sldLayoutId id="2147488555" r:id="rId14"/>
    <p:sldLayoutId id="2147488556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93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58" r:id="rId1"/>
    <p:sldLayoutId id="2147488559" r:id="rId2"/>
    <p:sldLayoutId id="2147488560" r:id="rId3"/>
    <p:sldLayoutId id="2147488561" r:id="rId4"/>
    <p:sldLayoutId id="2147488562" r:id="rId5"/>
    <p:sldLayoutId id="2147488563" r:id="rId6"/>
    <p:sldLayoutId id="2147488564" r:id="rId7"/>
    <p:sldLayoutId id="2147488565" r:id="rId8"/>
    <p:sldLayoutId id="2147488566" r:id="rId9"/>
    <p:sldLayoutId id="2147488567" r:id="rId10"/>
    <p:sldLayoutId id="2147488568" r:id="rId11"/>
    <p:sldLayoutId id="2147488569" r:id="rId12"/>
    <p:sldLayoutId id="2147488570" r:id="rId13"/>
    <p:sldLayoutId id="2147488571" r:id="rId14"/>
    <p:sldLayoutId id="2147488572" r:id="rId15"/>
    <p:sldLayoutId id="2147488573" r:id="rId1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35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3E767-5A70-463A-AE09-C8BCD05107CC}" type="slidenum">
              <a:rPr lang="en-US" altLang="en-US" sz="1200" b="1" smtClean="0">
                <a:solidFill>
                  <a:srgbClr val="003296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25" name="Picture 8" descr="znak-EPS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18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75" r:id="rId1"/>
    <p:sldLayoutId id="2147488576" r:id="rId2"/>
    <p:sldLayoutId id="2147488577" r:id="rId3"/>
    <p:sldLayoutId id="2147488578" r:id="rId4"/>
    <p:sldLayoutId id="2147488579" r:id="rId5"/>
    <p:sldLayoutId id="2147488580" r:id="rId6"/>
    <p:sldLayoutId id="2147488581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8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08760"/>
            <a:ext cx="8997696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7" name="Group 1071"/>
          <p:cNvGrpSpPr>
            <a:grpSpLocks/>
          </p:cNvGrpSpPr>
          <p:nvPr userDrawn="1"/>
        </p:nvGrpSpPr>
        <p:grpSpPr bwMode="auto">
          <a:xfrm>
            <a:off x="8797925" y="117475"/>
            <a:ext cx="990600" cy="255588"/>
            <a:chOff x="5328" y="90"/>
            <a:chExt cx="1111" cy="181"/>
          </a:xfrm>
        </p:grpSpPr>
        <p:sp>
          <p:nvSpPr>
            <p:cNvPr id="18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9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Line 1069"/>
            <p:cNvSpPr>
              <a:spLocks noChangeShapeType="1"/>
            </p:cNvSpPr>
            <p:nvPr userDrawn="1"/>
          </p:nvSpPr>
          <p:spPr bwMode="auto">
            <a:xfrm>
              <a:off x="5348" y="251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4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3E767-5A70-463A-AE09-C8BCD05107CC}" type="slidenum">
              <a:rPr lang="en-US" altLang="en-US" sz="1200" b="1" smtClean="0">
                <a:solidFill>
                  <a:srgbClr val="003296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  <p:pic>
        <p:nvPicPr>
          <p:cNvPr id="25" name="Picture 8" descr="znak-EPS_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30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83" r:id="rId1"/>
    <p:sldLayoutId id="2147488584" r:id="rId2"/>
    <p:sldLayoutId id="2147488585" r:id="rId3"/>
    <p:sldLayoutId id="2147488586" r:id="rId4"/>
    <p:sldLayoutId id="2147488587" r:id="rId5"/>
    <p:sldLayoutId id="2147488588" r:id="rId6"/>
    <p:sldLayoutId id="2147488589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050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071"/>
          <p:cNvGrpSpPr>
            <a:grpSpLocks/>
          </p:cNvGrpSpPr>
          <p:nvPr userDrawn="1"/>
        </p:nvGrpSpPr>
        <p:grpSpPr bwMode="auto">
          <a:xfrm>
            <a:off x="8775316" y="63045"/>
            <a:ext cx="990600" cy="255588"/>
            <a:chOff x="5328" y="90"/>
            <a:chExt cx="1111" cy="181"/>
          </a:xfrm>
        </p:grpSpPr>
        <p:sp>
          <p:nvSpPr>
            <p:cNvPr id="1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6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1069"/>
            <p:cNvSpPr>
              <a:spLocks noChangeShapeType="1"/>
            </p:cNvSpPr>
            <p:nvPr userDrawn="1"/>
          </p:nvSpPr>
          <p:spPr bwMode="auto">
            <a:xfrm>
              <a:off x="5348" y="249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202386" cy="9144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08400"/>
            <a:ext cx="89154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 userDrawn="1"/>
        </p:nvSpPr>
        <p:spPr>
          <a:xfrm>
            <a:off x="4953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08080"/>
                </a:solidFill>
              </a:rPr>
              <a:t>impact in EPS tmplt.pptx</a:t>
            </a:r>
          </a:p>
        </p:txBody>
      </p:sp>
      <p:pic>
        <p:nvPicPr>
          <p:cNvPr id="20" name="Picture 8" descr="znak-EPS_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3E767-5A70-463A-AE09-C8BCD05107CC}" type="slidenum">
              <a:rPr lang="en-US" altLang="en-US" sz="1200" b="1" smtClean="0">
                <a:solidFill>
                  <a:srgbClr val="003296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2" r:id="rId1"/>
    <p:sldLayoutId id="2147488593" r:id="rId2"/>
    <p:sldLayoutId id="2147488594" r:id="rId3"/>
    <p:sldLayoutId id="2147488595" r:id="rId4"/>
    <p:sldLayoutId id="2147488612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orient="horz" pos="948">
          <p15:clr>
            <a:srgbClr val="F26B43"/>
          </p15:clr>
        </p15:guide>
        <p15:guide id="3" pos="5928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7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98" name="think-cell Slide" r:id="rId8" imgW="360" imgH="360" progId="TCLayout.ActiveDocument.1">
                  <p:embed/>
                </p:oleObj>
              </mc:Choice>
              <mc:Fallback>
                <p:oleObj name="think-cell Slide" r:id="rId8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071"/>
          <p:cNvGrpSpPr>
            <a:grpSpLocks/>
          </p:cNvGrpSpPr>
          <p:nvPr userDrawn="1"/>
        </p:nvGrpSpPr>
        <p:grpSpPr bwMode="auto">
          <a:xfrm>
            <a:off x="8775316" y="63045"/>
            <a:ext cx="990600" cy="255588"/>
            <a:chOff x="5328" y="90"/>
            <a:chExt cx="1111" cy="181"/>
          </a:xfrm>
        </p:grpSpPr>
        <p:sp>
          <p:nvSpPr>
            <p:cNvPr id="1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6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1069"/>
            <p:cNvSpPr>
              <a:spLocks noChangeShapeType="1"/>
            </p:cNvSpPr>
            <p:nvPr userDrawn="1"/>
          </p:nvSpPr>
          <p:spPr bwMode="auto">
            <a:xfrm>
              <a:off x="5348" y="249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202386" cy="9144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08400"/>
            <a:ext cx="89154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 userDrawn="1"/>
        </p:nvSpPr>
        <p:spPr>
          <a:xfrm>
            <a:off x="4953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08080"/>
                </a:solidFill>
              </a:rPr>
              <a:t>impact in EPS tmplt.pptx</a:t>
            </a:r>
          </a:p>
        </p:txBody>
      </p:sp>
      <p:pic>
        <p:nvPicPr>
          <p:cNvPr id="20" name="Picture 8" descr="znak-EPS_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3E767-5A70-463A-AE09-C8BCD05107CC}" type="slidenum">
              <a:rPr lang="en-US" altLang="en-US" sz="1200" b="1" smtClean="0">
                <a:solidFill>
                  <a:srgbClr val="003296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7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597" r:id="rId1"/>
    <p:sldLayoutId id="2147488598" r:id="rId2"/>
    <p:sldLayoutId id="2147488599" r:id="rId3"/>
    <p:sldLayoutId id="2147488600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orient="horz" pos="948">
          <p15:clr>
            <a:srgbClr val="F26B43"/>
          </p15:clr>
        </p15:guide>
        <p15:guide id="3" pos="5928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/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51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 userDrawn="1"/>
        </p:nvSpPr>
        <p:spPr>
          <a:xfrm>
            <a:off x="0" y="0"/>
            <a:ext cx="9906000" cy="914400"/>
          </a:xfrm>
          <a:prstGeom prst="rect">
            <a:avLst/>
          </a:prstGeom>
          <a:solidFill>
            <a:srgbClr val="003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4" name="Group 1071"/>
          <p:cNvGrpSpPr>
            <a:grpSpLocks/>
          </p:cNvGrpSpPr>
          <p:nvPr userDrawn="1"/>
        </p:nvGrpSpPr>
        <p:grpSpPr bwMode="auto">
          <a:xfrm>
            <a:off x="8775316" y="63045"/>
            <a:ext cx="990600" cy="255588"/>
            <a:chOff x="5328" y="90"/>
            <a:chExt cx="1111" cy="181"/>
          </a:xfrm>
        </p:grpSpPr>
        <p:sp>
          <p:nvSpPr>
            <p:cNvPr id="15" name="Rectangle 1066"/>
            <p:cNvSpPr>
              <a:spLocks noChangeArrowheads="1"/>
            </p:cNvSpPr>
            <p:nvPr userDrawn="1"/>
          </p:nvSpPr>
          <p:spPr bwMode="auto">
            <a:xfrm>
              <a:off x="5328" y="90"/>
              <a:ext cx="1111" cy="18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 anchor="ctr"/>
            <a:lstStyle>
              <a:lvl1pPr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8106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8810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zh-CN" sz="1000" b="1" dirty="0" smtClean="0">
                  <a:solidFill>
                    <a:srgbClr val="FFFFFF"/>
                  </a:solidFill>
                </a:rPr>
                <a:t>CONFIDENTIAL</a:t>
              </a:r>
            </a:p>
          </p:txBody>
        </p:sp>
        <p:sp>
          <p:nvSpPr>
            <p:cNvPr id="16" name="Line 1067"/>
            <p:cNvSpPr>
              <a:spLocks noChangeShapeType="1"/>
            </p:cNvSpPr>
            <p:nvPr userDrawn="1"/>
          </p:nvSpPr>
          <p:spPr bwMode="auto">
            <a:xfrm>
              <a:off x="5348" y="11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" name="Line 1068"/>
            <p:cNvSpPr>
              <a:spLocks noChangeShapeType="1"/>
            </p:cNvSpPr>
            <p:nvPr userDrawn="1"/>
          </p:nvSpPr>
          <p:spPr bwMode="auto">
            <a:xfrm>
              <a:off x="5348" y="94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Line 1069"/>
            <p:cNvSpPr>
              <a:spLocks noChangeShapeType="1"/>
            </p:cNvSpPr>
            <p:nvPr userDrawn="1"/>
          </p:nvSpPr>
          <p:spPr bwMode="auto">
            <a:xfrm>
              <a:off x="5348" y="249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Line 1070"/>
            <p:cNvSpPr>
              <a:spLocks noChangeShapeType="1"/>
            </p:cNvSpPr>
            <p:nvPr userDrawn="1"/>
          </p:nvSpPr>
          <p:spPr bwMode="auto">
            <a:xfrm>
              <a:off x="5348" y="270"/>
              <a:ext cx="107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0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0"/>
            <a:ext cx="8202386" cy="9144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08400"/>
            <a:ext cx="8915400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 userDrawn="1"/>
        </p:nvSpPr>
        <p:spPr>
          <a:xfrm>
            <a:off x="495300" y="6699600"/>
            <a:ext cx="644400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700" dirty="0">
                <a:solidFill>
                  <a:srgbClr val="808080"/>
                </a:solidFill>
              </a:rPr>
              <a:t>impact in EPS tmplt.pptx</a:t>
            </a:r>
          </a:p>
        </p:txBody>
      </p:sp>
      <p:pic>
        <p:nvPicPr>
          <p:cNvPr id="20" name="Picture 8" descr="znak-EPS_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963" y="6381750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3"/>
          <p:cNvSpPr txBox="1">
            <a:spLocks/>
          </p:cNvSpPr>
          <p:nvPr userDrawn="1"/>
        </p:nvSpPr>
        <p:spPr bwMode="auto">
          <a:xfrm>
            <a:off x="9321800" y="6448425"/>
            <a:ext cx="5080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B263E767-5A70-463A-AE09-C8BCD05107CC}" type="slidenum">
              <a:rPr lang="en-US" altLang="en-US" sz="1200" b="1" smtClean="0">
                <a:solidFill>
                  <a:srgbClr val="003296"/>
                </a:solidFill>
              </a:rPr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sz="1200" b="1" dirty="0" smtClean="0">
              <a:solidFill>
                <a:srgbClr val="0032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48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06" r:id="rId1"/>
    <p:sldLayoutId id="2147488607" r:id="rId2"/>
    <p:sldLayoutId id="2147488608" r:id="rId3"/>
    <p:sldLayoutId id="2147488609" r:id="rId4"/>
    <p:sldLayoutId id="2147488610" r:id="rId5"/>
    <p:sldLayoutId id="2147488611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12">
          <p15:clr>
            <a:srgbClr val="F26B43"/>
          </p15:clr>
        </p15:guide>
        <p15:guide id="2" orient="horz" pos="948">
          <p15:clr>
            <a:srgbClr val="F26B43"/>
          </p15:clr>
        </p15:guide>
        <p15:guide id="3" pos="5928">
          <p15:clr>
            <a:srgbClr val="F26B43"/>
          </p15:clr>
        </p15:guide>
        <p15:guide id="4" orient="horz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/>
          </p:nvPr>
        </p:nvGraphicFramePr>
        <p:xfrm>
          <a:off x="1721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8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21" y="1589"/>
                        <a:ext cx="1719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1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7734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623" r:id="rId1"/>
    <p:sldLayoutId id="2147488624" r:id="rId2"/>
    <p:sldLayoutId id="2147488625" r:id="rId3"/>
    <p:sldLayoutId id="2147488626" r:id="rId4"/>
    <p:sldLayoutId id="2147488627" r:id="rId5"/>
    <p:sldLayoutId id="2147488628" r:id="rId6"/>
    <p:sldLayoutId id="2147488629" r:id="rId7"/>
    <p:sldLayoutId id="2147488630" r:id="rId8"/>
    <p:sldLayoutId id="2147488631" r:id="rId9"/>
    <p:sldLayoutId id="2147488632" r:id="rId10"/>
    <p:sldLayoutId id="2147488633" r:id="rId11"/>
    <p:sldLayoutId id="2147488634" r:id="rId12"/>
    <p:sldLayoutId id="214748863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600" y="4509120"/>
            <a:ext cx="7522418" cy="2088232"/>
          </a:xfrm>
        </p:spPr>
        <p:txBody>
          <a:bodyPr anchor="t">
            <a:normAutofit/>
          </a:bodyPr>
          <a:lstStyle/>
          <a:p>
            <a:pPr algn="ctr"/>
            <a:r>
              <a:rPr lang="sr-Cyrl-RS" dirty="0" smtClean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</a:p>
          <a:p>
            <a:pPr algn="ctr"/>
            <a:endParaRPr lang="sr-Cyrl-RS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sr-Cyrl-R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sr-Cyrl-RS" sz="1800" dirty="0" smtClean="0">
                <a:solidFill>
                  <a:schemeClr val="tx2">
                    <a:lumMod val="50000"/>
                  </a:schemeClr>
                </a:solidFill>
              </a:rPr>
              <a:t>					1. </a:t>
            </a:r>
            <a:r>
              <a:rPr lang="sr-Cyrl-RS" sz="1800" dirty="0">
                <a:solidFill>
                  <a:schemeClr val="tx2">
                    <a:lumMod val="50000"/>
                  </a:schemeClr>
                </a:solidFill>
              </a:rPr>
              <a:t>н</a:t>
            </a:r>
            <a:r>
              <a:rPr lang="sr-Cyrl-RS" sz="1800" dirty="0" smtClean="0">
                <a:solidFill>
                  <a:schemeClr val="tx2">
                    <a:lumMod val="50000"/>
                  </a:schemeClr>
                </a:solidFill>
              </a:rPr>
              <a:t>овембар 2016.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628799"/>
            <a:ext cx="2966287" cy="193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1628800"/>
            <a:ext cx="2796756" cy="18722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77" y="1628800"/>
            <a:ext cx="249158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1092231"/>
            <a:ext cx="3456384" cy="23201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488" y="958965"/>
            <a:ext cx="5400600" cy="512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07000"/>
              </a:lnSpc>
              <a:spcAft>
                <a:spcPts val="0"/>
              </a:spcAft>
            </a:pPr>
            <a:r>
              <a:rPr lang="sr-Cyrl-RS" sz="1600" b="1" dirty="0" smtClean="0">
                <a:ea typeface="Calibri" panose="020F0502020204030204" pitchFamily="34" charset="0"/>
              </a:rPr>
              <a:t>ХЕ „Електроморава“ </a:t>
            </a:r>
            <a:endParaRPr lang="en-US" sz="1600" b="1" dirty="0" smtClean="0">
              <a:ea typeface="Calibri" panose="020F0502020204030204" pitchFamily="34" charset="0"/>
            </a:endParaRPr>
          </a:p>
          <a:p>
            <a:pPr marL="0" lvl="1">
              <a:lnSpc>
                <a:spcPct val="107000"/>
              </a:lnSpc>
              <a:spcAft>
                <a:spcPts val="0"/>
              </a:spcAft>
            </a:pPr>
            <a:r>
              <a:rPr lang="sr-Cyrl-RS" sz="1600" b="1" dirty="0" smtClean="0">
                <a:ea typeface="Calibri" panose="020F0502020204030204" pitchFamily="34" charset="0"/>
              </a:rPr>
              <a:t>(</a:t>
            </a:r>
            <a:r>
              <a:rPr lang="sr-Cyrl-RS" sz="1600" b="1" dirty="0">
                <a:ea typeface="Calibri" panose="020F0502020204030204" pitchFamily="34" charset="0"/>
              </a:rPr>
              <a:t>ХЕ </a:t>
            </a:r>
            <a:r>
              <a:rPr lang="sr-Cyrl-RS" sz="1600" b="1" dirty="0" smtClean="0">
                <a:ea typeface="Calibri" panose="020F0502020204030204" pitchFamily="34" charset="0"/>
              </a:rPr>
              <a:t>„Овчар Бања“ </a:t>
            </a:r>
            <a:r>
              <a:rPr lang="sr-Cyrl-RS" sz="1600" b="1" dirty="0">
                <a:ea typeface="Calibri" panose="020F0502020204030204" pitchFamily="34" charset="0"/>
              </a:rPr>
              <a:t>и ХЕ </a:t>
            </a:r>
            <a:r>
              <a:rPr lang="sr-Cyrl-RS" sz="1600" b="1" dirty="0" smtClean="0">
                <a:ea typeface="Calibri" panose="020F0502020204030204" pitchFamily="34" charset="0"/>
              </a:rPr>
              <a:t>„</a:t>
            </a:r>
            <a:r>
              <a:rPr lang="sr-Cyrl-RS" sz="1600" b="1" dirty="0" err="1" smtClean="0">
                <a:ea typeface="Calibri" panose="020F0502020204030204" pitchFamily="34" charset="0"/>
              </a:rPr>
              <a:t>Међувршје</a:t>
            </a:r>
            <a:r>
              <a:rPr lang="sr-Cyrl-RS" sz="1600" b="1" dirty="0" smtClean="0">
                <a:ea typeface="Calibri" panose="020F0502020204030204" pitchFamily="34" charset="0"/>
              </a:rPr>
              <a:t>“)</a:t>
            </a:r>
            <a:endParaRPr lang="sr-Latn-RS" sz="1600" dirty="0">
              <a:ea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sr-Latn-RS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Термини </a:t>
            </a:r>
            <a:r>
              <a:rPr lang="sr-Cyrl-RS" sz="1600" dirty="0">
                <a:ea typeface="Calibri" panose="020F0502020204030204" pitchFamily="34" charset="0"/>
              </a:rPr>
              <a:t>ревитализације хидроагрегата у ХЕ </a:t>
            </a:r>
            <a:r>
              <a:rPr lang="sr-Cyrl-RS" sz="1600" dirty="0" smtClean="0">
                <a:ea typeface="Calibri" panose="020F0502020204030204" pitchFamily="34" charset="0"/>
              </a:rPr>
              <a:t>„</a:t>
            </a:r>
            <a:r>
              <a:rPr lang="sr-Cyrl-RS" sz="1600" dirty="0" err="1" smtClean="0">
                <a:ea typeface="Calibri" panose="020F0502020204030204" pitchFamily="34" charset="0"/>
              </a:rPr>
              <a:t>Међувршје</a:t>
            </a:r>
            <a:r>
              <a:rPr lang="sr-Cyrl-RS" sz="1600" dirty="0" smtClean="0">
                <a:ea typeface="Calibri" panose="020F0502020204030204" pitchFamily="34" charset="0"/>
              </a:rPr>
              <a:t>“: </a:t>
            </a:r>
            <a:endParaRPr lang="en-GB" sz="1600" dirty="0">
              <a:ea typeface="Calibri" panose="020F0502020204030204" pitchFamily="34" charset="0"/>
            </a:endParaRPr>
          </a:p>
          <a:p>
            <a:pPr marL="238125"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sr-Cyrl-RS" sz="1600" dirty="0">
                <a:ea typeface="Calibri" panose="020F0502020204030204" pitchFamily="34" charset="0"/>
              </a:rPr>
              <a:t>       * А1- </a:t>
            </a:r>
            <a:r>
              <a:rPr lang="sr-Cyrl-RS" sz="1600" dirty="0" smtClean="0">
                <a:ea typeface="Calibri" panose="020F0502020204030204" pitchFamily="34" charset="0"/>
              </a:rPr>
              <a:t>2010. године,  </a:t>
            </a:r>
            <a:r>
              <a:rPr lang="sr-Cyrl-RS" sz="1600" dirty="0">
                <a:ea typeface="Calibri" panose="020F0502020204030204" pitchFamily="34" charset="0"/>
              </a:rPr>
              <a:t>А2- 2010</a:t>
            </a:r>
            <a:r>
              <a:rPr lang="sr-Cyrl-RS" sz="1600" dirty="0" smtClean="0">
                <a:ea typeface="Calibri" panose="020F0502020204030204" pitchFamily="34" charset="0"/>
              </a:rPr>
              <a:t>.- 2011. године </a:t>
            </a:r>
            <a:endParaRPr lang="en-US" sz="1600" dirty="0" smtClean="0">
              <a:ea typeface="Calibri" panose="020F0502020204030204" pitchFamily="34" charset="0"/>
            </a:endParaRPr>
          </a:p>
          <a:p>
            <a:pPr marL="238125"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 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Термини </a:t>
            </a:r>
            <a:r>
              <a:rPr lang="sr-Cyrl-RS" sz="1600" dirty="0">
                <a:ea typeface="Calibri" panose="020F0502020204030204" pitchFamily="34" charset="0"/>
              </a:rPr>
              <a:t>ревитализације хидроагрегата у  </a:t>
            </a:r>
            <a:r>
              <a:rPr lang="sr-Cyrl-RS" sz="1600" dirty="0" smtClean="0">
                <a:ea typeface="Calibri" panose="020F0502020204030204" pitchFamily="34" charset="0"/>
              </a:rPr>
              <a:t>ХЕ “Овчар Бања“: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sr-Cyrl-RS" sz="1600" dirty="0">
                <a:ea typeface="Calibri" panose="020F0502020204030204" pitchFamily="34" charset="0"/>
              </a:rPr>
              <a:t>             * </a:t>
            </a:r>
            <a:r>
              <a:rPr lang="sr-Cyrl-RS" sz="1600" dirty="0" smtClean="0">
                <a:ea typeface="Calibri" panose="020F0502020204030204" pitchFamily="34" charset="0"/>
              </a:rPr>
              <a:t>А1-2009.године,  </a:t>
            </a:r>
            <a:r>
              <a:rPr lang="sr-Cyrl-RS" sz="1600" dirty="0">
                <a:ea typeface="Calibri" panose="020F0502020204030204" pitchFamily="34" charset="0"/>
              </a:rPr>
              <a:t>А2-2008.-</a:t>
            </a:r>
            <a:r>
              <a:rPr lang="sr-Cyrl-RS" sz="1600" dirty="0" smtClean="0">
                <a:ea typeface="Calibri" panose="020F0502020204030204" pitchFamily="34" charset="0"/>
              </a:rPr>
              <a:t>2009.године</a:t>
            </a:r>
            <a:r>
              <a:rPr lang="sr-Latn-RS" sz="1600" dirty="0" smtClean="0">
                <a:ea typeface="Calibri" panose="020F0502020204030204" pitchFamily="34" charset="0"/>
              </a:rPr>
              <a:t>.</a:t>
            </a: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endParaRPr lang="sr-Latn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 Вредност </a:t>
            </a:r>
            <a:r>
              <a:rPr lang="sr-Cyrl-RS" sz="1600" dirty="0">
                <a:ea typeface="Calibri" panose="020F0502020204030204" pitchFamily="34" charset="0"/>
              </a:rPr>
              <a:t>ревитализације </a:t>
            </a:r>
            <a:r>
              <a:rPr lang="sr-Cyrl-RS" sz="1600" dirty="0" smtClean="0">
                <a:ea typeface="Calibri" panose="020F0502020204030204" pitchFamily="34" charset="0"/>
              </a:rPr>
              <a:t>је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12 милиона евра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00150" algn="l"/>
              </a:tabLs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Повећана </a:t>
            </a:r>
            <a:r>
              <a:rPr lang="sr-Cyrl-RS" sz="1600" dirty="0">
                <a:ea typeface="Calibri" panose="020F0502020204030204" pitchFamily="34" charset="0"/>
              </a:rPr>
              <a:t>је </a:t>
            </a:r>
            <a:r>
              <a:rPr lang="sr-Latn-RS" sz="1600" dirty="0">
                <a:ea typeface="Calibri" panose="020F0502020204030204" pitchFamily="34" charset="0"/>
              </a:rPr>
              <a:t>укупна </a:t>
            </a:r>
            <a:r>
              <a:rPr lang="sr-Cyrl-RS" sz="1600" dirty="0">
                <a:ea typeface="Calibri" panose="020F0502020204030204" pitchFamily="34" charset="0"/>
              </a:rPr>
              <a:t>снага (на 4 агрегата) са 13,2 </a:t>
            </a:r>
            <a:r>
              <a:rPr lang="sr-Latn-RS" sz="1600" dirty="0" smtClean="0"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ea typeface="Calibri" panose="020F0502020204030204" pitchFamily="34" charset="0"/>
              </a:rPr>
              <a:t> </a:t>
            </a:r>
            <a:r>
              <a:rPr lang="sr-Cyrl-RS" sz="1600" dirty="0">
                <a:ea typeface="Calibri" panose="020F0502020204030204" pitchFamily="34" charset="0"/>
              </a:rPr>
              <a:t>на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17,7 </a:t>
            </a:r>
            <a:r>
              <a:rPr lang="sr-Latn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57300" algn="l"/>
              </a:tabLst>
            </a:pPr>
            <a:r>
              <a:rPr lang="sr-Cyrl-RS" sz="1600" dirty="0">
                <a:ea typeface="Calibri" panose="020F0502020204030204" pitchFamily="34" charset="0"/>
              </a:rPr>
              <a:t> </a:t>
            </a:r>
            <a:endParaRPr lang="en-GB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8704" y="18864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26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704" y="2780928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>
                <a:latin typeface="Arial Narrow" panose="020B0606020202030204" pitchFamily="34" charset="0"/>
              </a:rPr>
              <a:t>                              </a:t>
            </a:r>
            <a:r>
              <a:rPr lang="sr-Cyrl-RS" b="1" i="1" dirty="0" smtClean="0">
                <a:latin typeface="Arial Narrow" panose="020B0606020202030204" pitchFamily="34" charset="0"/>
              </a:rPr>
              <a:t>ХВАЛА НА ПАЖЊИ</a:t>
            </a:r>
            <a:endParaRPr lang="en-GB" b="1" i="1" dirty="0"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4728" y="26064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8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6496" y="1268760"/>
            <a:ext cx="8928992" cy="4510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1600" dirty="0" smtClean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27.709 </a:t>
            </a:r>
            <a:r>
              <a:rPr lang="sr-Latn-RS" sz="1600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GWh</a:t>
            </a:r>
            <a:r>
              <a:rPr lang="sr-Latn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је укупна производња електричне енергије за протеклих девет месеци 2016. године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67,6% </a:t>
            </a:r>
            <a:r>
              <a:rPr lang="sr-Cyrl-RS" sz="1600" dirty="0" smtClean="0">
                <a:ea typeface="Calibri" panose="020F0502020204030204" pitchFamily="34" charset="0"/>
              </a:rPr>
              <a:t>енергије произведено је у термоелектранама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32,2 % </a:t>
            </a:r>
            <a:r>
              <a:rPr lang="sr-Cyrl-RS" sz="1600" dirty="0" smtClean="0">
                <a:ea typeface="Calibri" panose="020F0502020204030204" pitchFamily="34" charset="0"/>
              </a:rPr>
              <a:t>енергије произведено је у хидроелектранама у саставу ЕПС-а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600" dirty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 </a:t>
            </a:r>
            <a:r>
              <a:rPr lang="sr-Cyrl-RS" sz="1600" dirty="0">
                <a:ea typeface="Calibri" panose="020F0502020204030204" pitchFamily="34" charset="0"/>
              </a:rPr>
              <a:t>Х</a:t>
            </a:r>
            <a:r>
              <a:rPr lang="sr-Cyrl-RS" sz="1600" dirty="0" smtClean="0">
                <a:ea typeface="Calibri" panose="020F0502020204030204" pitchFamily="34" charset="0"/>
              </a:rPr>
              <a:t>идроелектране у другом кварталу произвеле су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3.336 </a:t>
            </a:r>
            <a:r>
              <a:rPr lang="sr-Latn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GWh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или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39,8%</a:t>
            </a:r>
            <a:r>
              <a:rPr lang="sr-Cyrl-RS" sz="1600" dirty="0"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од укупне енергије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Latn-RS" sz="1600" dirty="0" smtClean="0"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Просечна производња ХЕ за последњих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20</a:t>
            </a:r>
            <a:r>
              <a:rPr lang="sr-Cyrl-RS" sz="1600" dirty="0" smtClean="0">
                <a:ea typeface="Calibri" panose="020F0502020204030204" pitchFamily="34" charset="0"/>
              </a:rPr>
              <a:t> година износи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10.000 </a:t>
            </a:r>
            <a:r>
              <a:rPr lang="sr-Latn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GWh</a:t>
            </a:r>
            <a:r>
              <a:rPr lang="sr-Cyrl-RS" sz="1600" dirty="0" smtClean="0">
                <a:ea typeface="Calibri" panose="020F0502020204030204" pitchFamily="34" charset="0"/>
              </a:rPr>
              <a:t>, са годишњим варијацијама од 8.000 </a:t>
            </a:r>
            <a:r>
              <a:rPr lang="sr-Latn-RS" sz="1600" dirty="0" smtClean="0">
                <a:ea typeface="Calibri" panose="020F0502020204030204" pitchFamily="34" charset="0"/>
              </a:rPr>
              <a:t>GWh</a:t>
            </a:r>
            <a:r>
              <a:rPr lang="sr-Cyrl-RS" sz="1600" dirty="0" smtClean="0">
                <a:ea typeface="Calibri" panose="020F0502020204030204" pitchFamily="34" charset="0"/>
              </a:rPr>
              <a:t> до 12.000 </a:t>
            </a:r>
            <a:r>
              <a:rPr lang="sr-Latn-RS" sz="1600" dirty="0" err="1" smtClean="0">
                <a:ea typeface="Calibri" panose="020F0502020204030204" pitchFamily="34" charset="0"/>
              </a:rPr>
              <a:t>GWh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r-Cyrl-RS" sz="1400" dirty="0"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8704" y="26064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4688" y="18864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744731"/>
              </p:ext>
            </p:extLst>
          </p:nvPr>
        </p:nvGraphicFramePr>
        <p:xfrm>
          <a:off x="1784648" y="2060848"/>
          <a:ext cx="5576484" cy="29676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5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ОГРАНАК Ђердап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Година </a:t>
                      </a:r>
                      <a:r>
                        <a:rPr lang="sr-Cyrl-RS" sz="1400" dirty="0" smtClean="0">
                          <a:effectLst/>
                        </a:rPr>
                        <a:t>прве</a:t>
                      </a:r>
                      <a:r>
                        <a:rPr lang="sr-Cyrl-RS" sz="1400" baseline="0" dirty="0" smtClean="0">
                          <a:effectLst/>
                        </a:rPr>
                        <a:t> синхрон.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Број Агрегата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Укупна снага М</a:t>
                      </a:r>
                      <a:r>
                        <a:rPr lang="sr-Latn-RS" sz="1400">
                          <a:effectLst/>
                        </a:rPr>
                        <a:t>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ХЕ Ђердап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ХЕ Ђердап 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1970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*</a:t>
                      </a:r>
                      <a:r>
                        <a:rPr lang="sr-Cyrl-RS" sz="1400">
                          <a:effectLst/>
                        </a:rPr>
                        <a:t>1230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ХЕ Ђердап 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</a:rPr>
                        <a:t>1985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270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ХЕ </a:t>
                      </a:r>
                      <a:r>
                        <a:rPr lang="sr-Cyrl-RS" sz="1400" dirty="0" err="1">
                          <a:effectLst/>
                        </a:rPr>
                        <a:t>Власинске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Врла </a:t>
                      </a:r>
                      <a:r>
                        <a:rPr lang="sr-Latn-RS" sz="1400">
                          <a:effectLst/>
                        </a:rPr>
                        <a:t>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50,66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Врла </a:t>
                      </a:r>
                      <a:r>
                        <a:rPr lang="sr-Latn-RS" sz="1400">
                          <a:effectLst/>
                        </a:rPr>
                        <a:t>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</a:rPr>
                        <a:t>195</a:t>
                      </a:r>
                      <a:r>
                        <a:rPr lang="sr-Latn-RS" sz="1400" dirty="0" smtClean="0">
                          <a:effectLst/>
                        </a:rPr>
                        <a:t>4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Врла</a:t>
                      </a:r>
                      <a:r>
                        <a:rPr lang="sr-Latn-RS" sz="1400">
                          <a:effectLst/>
                        </a:rPr>
                        <a:t> III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</a:rPr>
                        <a:t>195</a:t>
                      </a:r>
                      <a:r>
                        <a:rPr lang="sr-Latn-RS" sz="1400" dirty="0" smtClean="0">
                          <a:effectLst/>
                        </a:rPr>
                        <a:t>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28,95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Врла</a:t>
                      </a:r>
                      <a:r>
                        <a:rPr lang="sr-Latn-RS" sz="1400">
                          <a:effectLst/>
                        </a:rPr>
                        <a:t> IV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</a:rPr>
                        <a:t>195</a:t>
                      </a:r>
                      <a:r>
                        <a:rPr lang="sr-Latn-RS" sz="1400" dirty="0" smtClean="0">
                          <a:effectLst/>
                        </a:rPr>
                        <a:t>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24,84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ПАП Лисина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 </a:t>
                      </a:r>
                      <a:r>
                        <a:rPr lang="sr-Latn-RS" sz="1400" dirty="0" smtClean="0">
                          <a:effectLst/>
                        </a:rPr>
                        <a:t>1978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**</a:t>
                      </a:r>
                      <a:r>
                        <a:rPr lang="sr-Cyrl-RS" sz="1400">
                          <a:effectLst/>
                        </a:rPr>
                        <a:t>28,6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ХЕ Пирот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1990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80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1.708,41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12640" y="5013176"/>
            <a:ext cx="96487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*</a:t>
            </a:r>
            <a:r>
              <a:rPr kumimoji="0" lang="sr-Cyrl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Снага након завршетка ревитализације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**</a:t>
            </a:r>
            <a:r>
              <a:rPr kumimoji="0" lang="sr-Cyrl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Пумпно постројење неопходна снага за пумпање</a:t>
            </a:r>
            <a:endParaRPr kumimoji="0" lang="sr-Cyrl-R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2640" y="1340768"/>
            <a:ext cx="7128792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400" dirty="0">
                <a:ea typeface="Calibri" panose="020F0502020204030204" pitchFamily="34" charset="0"/>
              </a:rPr>
              <a:t>Укупан број инсталисаних хидроагрегата у саставу ЈП ЕПС </a:t>
            </a:r>
            <a:r>
              <a:rPr lang="sr-Latn-RS" sz="1400" dirty="0" smtClean="0">
                <a:ea typeface="Calibri" panose="020F0502020204030204" pitchFamily="34" charset="0"/>
              </a:rPr>
              <a:t>51</a:t>
            </a:r>
            <a:r>
              <a:rPr lang="sr-Cyrl-RS" sz="1400" dirty="0" smtClean="0">
                <a:ea typeface="Calibri" panose="020F0502020204030204" pitchFamily="34" charset="0"/>
              </a:rPr>
              <a:t>.</a:t>
            </a:r>
            <a:endParaRPr lang="en-GB" sz="14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400" dirty="0">
                <a:ea typeface="Calibri" panose="020F0502020204030204" pitchFamily="34" charset="0"/>
              </a:rPr>
              <a:t>Укупан број малих ХЕ у саставу ЈП </a:t>
            </a:r>
            <a:r>
              <a:rPr lang="sr-Cyrl-RS" sz="1400" dirty="0" smtClean="0">
                <a:ea typeface="Calibri" panose="020F0502020204030204" pitchFamily="34" charset="0"/>
              </a:rPr>
              <a:t>ЕПС 16 које имају </a:t>
            </a:r>
            <a:r>
              <a:rPr lang="sr-Cyrl-RS" sz="1400" dirty="0" err="1" smtClean="0">
                <a:ea typeface="Calibri" panose="020F0502020204030204" pitchFamily="34" charset="0"/>
              </a:rPr>
              <a:t>инсталисана</a:t>
            </a:r>
            <a:r>
              <a:rPr lang="sr-Cyrl-RS" sz="1400" dirty="0" smtClean="0">
                <a:ea typeface="Calibri" panose="020F0502020204030204" pitchFamily="34" charset="0"/>
              </a:rPr>
              <a:t> 33 агрегата</a:t>
            </a:r>
            <a:r>
              <a:rPr lang="sr-Cyrl-RS" sz="14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6696" y="18864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044482"/>
              </p:ext>
            </p:extLst>
          </p:nvPr>
        </p:nvGraphicFramePr>
        <p:xfrm>
          <a:off x="2000672" y="1789718"/>
          <a:ext cx="5725160" cy="3496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7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1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ОГРАНАК ДЛХЕ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Година </a:t>
                      </a:r>
                      <a:r>
                        <a:rPr lang="sr-Cyrl-RS" sz="1400" dirty="0" smtClean="0">
                          <a:effectLst/>
                        </a:rPr>
                        <a:t>прве</a:t>
                      </a:r>
                      <a:r>
                        <a:rPr lang="sr-Cyrl-RS" sz="1400" baseline="0" dirty="0" smtClean="0">
                          <a:effectLst/>
                        </a:rPr>
                        <a:t> синхрон.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Број агрегата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Инсталисана снага</a:t>
                      </a:r>
                      <a:r>
                        <a:rPr lang="sr-Latn-RS" sz="1400">
                          <a:effectLst/>
                        </a:rPr>
                        <a:t> MW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ХЕ Бајина Башта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</a:rPr>
                        <a:t>196</a:t>
                      </a:r>
                      <a:r>
                        <a:rPr lang="sr-Latn-RS" sz="1400" dirty="0" smtClean="0">
                          <a:effectLst/>
                        </a:rPr>
                        <a:t>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420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РХЕ Бајина Башта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1982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*</a:t>
                      </a:r>
                      <a:r>
                        <a:rPr lang="sr-Cyrl-RS" sz="1400">
                          <a:effectLst/>
                        </a:rPr>
                        <a:t>614/620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ХЕ Зорник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1955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>
                          <a:effectLst/>
                        </a:rPr>
                        <a:t>**</a:t>
                      </a:r>
                      <a:r>
                        <a:rPr lang="sr-Cyrl-RS" sz="1400">
                          <a:effectLst/>
                        </a:rPr>
                        <a:t>120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ЛИМСКЕ ХЕ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Бистрица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1960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sr-Cyrl-R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Кокин Брод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1962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22,5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Увац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1979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36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Поптећ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1967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ХЕ Електроморава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Међувршје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</a:rPr>
                        <a:t>19</a:t>
                      </a:r>
                      <a:r>
                        <a:rPr lang="sr-Latn-RS" sz="1400" dirty="0" smtClean="0">
                          <a:effectLst/>
                        </a:rPr>
                        <a:t>5</a:t>
                      </a:r>
                      <a:r>
                        <a:rPr lang="sr-Cyrl-RS" sz="1400" dirty="0" smtClean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Овчар Бања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</a:rPr>
                        <a:t>1954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7,7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1.385,2</a:t>
                      </a:r>
                      <a:endParaRPr lang="en-GB" sz="1400" b="1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28664" y="530120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kumimoji="0" lang="sr-Cyrl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Генераторско/Пумпни режим</a:t>
            </a:r>
            <a:endParaRPr kumimoji="0" lang="en-GB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kumimoji="0" lang="sr-Cyrl-R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Очекивана снага након завршетка ревитализације</a:t>
            </a:r>
            <a:endParaRPr kumimoji="0" lang="sr-Cyrl-R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4648" y="332656"/>
            <a:ext cx="5500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664" y="260648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783879"/>
              </p:ext>
            </p:extLst>
          </p:nvPr>
        </p:nvGraphicFramePr>
        <p:xfrm>
          <a:off x="1136576" y="922420"/>
          <a:ext cx="7128793" cy="55749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9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86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0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 Narrow" panose="020B0606020202030204" pitchFamily="34" charset="0"/>
                        </a:rPr>
                        <a:t>Број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СНАГА </a:t>
                      </a:r>
                      <a:r>
                        <a:rPr lang="en-GB" sz="1400" dirty="0" err="1">
                          <a:effectLst/>
                          <a:latin typeface="Arial Narrow" panose="020B0606020202030204" pitchFamily="34" charset="0"/>
                        </a:rPr>
                        <a:t>инсталисана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8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anose="020B0606020202030204" pitchFamily="34" charset="0"/>
                        </a:rPr>
                        <a:t>ОГРАНАК ОИЕ МХЕ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агрегата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 Narrow" panose="020B0606020202030204" pitchFamily="34" charset="0"/>
                        </a:rPr>
                        <a:t>јединична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укупна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 MW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MW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  <a:latin typeface="Arial Narrow" panose="020B0606020202030204" pitchFamily="34" charset="0"/>
                        </a:rPr>
                        <a:t>Првонек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0.8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sr-Cyrl-RS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0.1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0.9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effectLst/>
                          <a:latin typeface="Arial Narrow" panose="020B0606020202030204" pitchFamily="34" charset="0"/>
                        </a:rPr>
                        <a:t>МХЕ ЕД ЈУГОИСТОК НИШ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Соколовица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1x0,644+2x1,54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3.724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Гамзиград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2x0,112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0.224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Сићево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2x0,352+1x0,644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1.348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Света Петка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3x0,2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0.6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Темац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1x0,855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0.855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Вучје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1x0,64+2x0,144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0.928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Јелашница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2x0,2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>
                          <a:effectLst/>
                          <a:latin typeface="Arial Narrow" panose="020B0606020202030204" pitchFamily="34" charset="0"/>
                        </a:rPr>
                        <a:t>МХЕ  ЕД КРАЉЕВО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Рашка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2x4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Под градом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1x0.2+1x0.1+1x0.064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0.364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Турица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2x0.2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0.4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Сељашница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2x0.65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1.3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Кратовска река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2x0.75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1.5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Моравица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1x0.16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0.16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>
                          <a:effectLst/>
                          <a:latin typeface="Arial Narrow" panose="020B0606020202030204" pitchFamily="34" charset="0"/>
                        </a:rPr>
                        <a:t>МХЕ ОГРАНАК ДЛХЕ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172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МХЕ Радаљска бања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1x0.270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0,27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МХЕ </a:t>
                      </a:r>
                      <a:r>
                        <a:rPr lang="en-GB" sz="1400" dirty="0" err="1">
                          <a:effectLst/>
                          <a:latin typeface="Arial Narrow" panose="020B0606020202030204" pitchFamily="34" charset="0"/>
                        </a:rPr>
                        <a:t>Врело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 Narrow" panose="020B0606020202030204" pitchFamily="34" charset="0"/>
                        </a:rPr>
                        <a:t>1х0,06</a:t>
                      </a: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 Narrow" panose="020B0606020202030204" pitchFamily="34" charset="0"/>
                        </a:rPr>
                        <a:t>0,06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11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УКУПНО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GB" sz="14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574" marR="38574" marT="0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2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1827863"/>
            <a:ext cx="3600400" cy="24101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6696" y="11663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4488" y="1340768"/>
            <a:ext cx="5544616" cy="5065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Већина агрегата у саставу ЈП ЕПС је премашила 40 година рада, те је почео процес ревитализација.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endParaRPr lang="sr-Latn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b="1" dirty="0" smtClean="0">
                <a:ea typeface="Calibri" panose="020F0502020204030204" pitchFamily="34" charset="0"/>
              </a:rPr>
              <a:t>ХЕ „ЂЕРДАП 1“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r-Cyrl-RS" sz="1600" b="1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Ревитализација </a:t>
            </a:r>
            <a:r>
              <a:rPr lang="sr-Cyrl-RS" sz="1600" dirty="0">
                <a:ea typeface="Calibri" panose="020F0502020204030204" pitchFamily="34" charset="0"/>
              </a:rPr>
              <a:t>хидроагрегата са повећањем инсталисане снаге у </a:t>
            </a:r>
            <a:r>
              <a:rPr lang="sr-Cyrl-RS" sz="1600" dirty="0" smtClean="0">
                <a:ea typeface="Calibri" panose="020F0502020204030204" pitchFamily="34" charset="0"/>
              </a:rPr>
              <a:t>„ХЕ </a:t>
            </a:r>
            <a:r>
              <a:rPr lang="sr-Cyrl-RS" sz="1600" dirty="0">
                <a:ea typeface="Calibri" panose="020F0502020204030204" pitchFamily="34" charset="0"/>
              </a:rPr>
              <a:t>Ђердап </a:t>
            </a:r>
            <a:r>
              <a:rPr lang="sr-Cyrl-RS" sz="1600" dirty="0" smtClean="0">
                <a:ea typeface="Calibri" panose="020F0502020204030204" pitchFamily="34" charset="0"/>
              </a:rPr>
              <a:t>1“ ради се у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шест етапа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dirty="0">
                <a:ea typeface="Calibri" panose="020F0502020204030204" pitchFamily="34" charset="0"/>
              </a:rPr>
              <a:t>Извођач радова у ревитализацији хидроагрегата у ХЕ </a:t>
            </a:r>
            <a:r>
              <a:rPr lang="sr-Cyrl-RS" sz="1600" dirty="0" smtClean="0">
                <a:ea typeface="Calibri" panose="020F0502020204030204" pitchFamily="34" charset="0"/>
              </a:rPr>
              <a:t>„Ђердап 1“ </a:t>
            </a:r>
            <a:r>
              <a:rPr lang="sr-Cyrl-RS" sz="1600" dirty="0">
                <a:ea typeface="Calibri" panose="020F0502020204030204" pitchFamily="34" charset="0"/>
              </a:rPr>
              <a:t>је руска компанија ОАО.“Силовије машини“ из Санкт Петербурга. Ревитализација је почела </a:t>
            </a:r>
            <a:r>
              <a:rPr lang="sr-Cyrl-RS" sz="1600" dirty="0" smtClean="0">
                <a:ea typeface="Calibri" panose="020F0502020204030204" pitchFamily="34" charset="0"/>
              </a:rPr>
              <a:t>1</a:t>
            </a:r>
            <a:r>
              <a:rPr lang="sr-Cyrl-RS" sz="1600" dirty="0">
                <a:ea typeface="Calibri" panose="020F0502020204030204" pitchFamily="34" charset="0"/>
              </a:rPr>
              <a:t>. </a:t>
            </a:r>
            <a:r>
              <a:rPr lang="sr-Cyrl-RS" sz="1600" dirty="0" smtClean="0">
                <a:ea typeface="Calibri" panose="020F0502020204030204" pitchFamily="34" charset="0"/>
              </a:rPr>
              <a:t>септембра </a:t>
            </a:r>
            <a:r>
              <a:rPr lang="sr-Cyrl-RS" sz="1600" dirty="0">
                <a:ea typeface="Calibri" panose="020F0502020204030204" pitchFamily="34" charset="0"/>
              </a:rPr>
              <a:t>2009</a:t>
            </a:r>
            <a:r>
              <a:rPr lang="sr-Cyrl-RS" sz="1600" dirty="0" smtClean="0">
                <a:ea typeface="Calibri" panose="020F0502020204030204" pitchFamily="34" charset="0"/>
              </a:rPr>
              <a:t>. године.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Цена </a:t>
            </a:r>
            <a:r>
              <a:rPr lang="sr-Cyrl-RS" sz="1600" dirty="0">
                <a:ea typeface="Calibri" panose="020F0502020204030204" pitchFamily="34" charset="0"/>
              </a:rPr>
              <a:t>ревитализације хидроагрегата са повећањем инсталисане снаге у ХЕ </a:t>
            </a:r>
            <a:r>
              <a:rPr lang="sr-Cyrl-RS" sz="1600" dirty="0" smtClean="0">
                <a:ea typeface="Calibri" panose="020F0502020204030204" pitchFamily="34" charset="0"/>
              </a:rPr>
              <a:t>„Ђердап 1“  </a:t>
            </a:r>
            <a:r>
              <a:rPr lang="sr-Cyrl-RS" sz="1600" dirty="0">
                <a:ea typeface="Calibri" panose="020F0502020204030204" pitchFamily="34" charset="0"/>
              </a:rPr>
              <a:t>је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216,5 милиона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долара.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До сада су завршене три етапе, а у току је четврта. </a:t>
            </a:r>
          </a:p>
          <a:p>
            <a:pPr indent="457200">
              <a:lnSpc>
                <a:spcPct val="107000"/>
              </a:lnSpc>
              <a:spcAft>
                <a:spcPts val="0"/>
              </a:spcAft>
            </a:pPr>
            <a:endParaRPr lang="en-GB" sz="1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8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76" y="1556792"/>
            <a:ext cx="3096344" cy="2304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44688" y="11663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0472" y="1340768"/>
            <a:ext cx="6480720" cy="4011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endParaRPr lang="sr-Cyrl-RS" sz="1400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    </a:t>
            </a:r>
            <a:r>
              <a:rPr lang="sr-Cyrl-RS" sz="1600" b="1" dirty="0" smtClean="0">
                <a:ea typeface="Calibri" panose="020F0502020204030204" pitchFamily="34" charset="0"/>
              </a:rPr>
              <a:t>Резултати: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endParaRPr lang="en-GB" sz="1600" b="1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Повећана </a:t>
            </a:r>
            <a:r>
              <a:rPr lang="sr-Cyrl-RS" sz="1600" dirty="0">
                <a:ea typeface="Calibri" panose="020F0502020204030204" pitchFamily="34" charset="0"/>
              </a:rPr>
              <a:t>је инсталисана снага хидроагрегата за 15</a:t>
            </a:r>
            <a:r>
              <a:rPr lang="sr-Latn-RS" sz="1600" dirty="0">
                <a:ea typeface="Calibri" panose="020F0502020204030204" pitchFamily="34" charset="0"/>
              </a:rPr>
              <a:t> </a:t>
            </a:r>
            <a:r>
              <a:rPr lang="sr-Latn-RS" sz="1600" dirty="0" smtClean="0">
                <a:ea typeface="Calibri" panose="020F0502020204030204" pitchFamily="34" charset="0"/>
              </a:rPr>
              <a:t>MW,</a:t>
            </a:r>
            <a:r>
              <a:rPr lang="sr-Cyrl-RS" sz="1600" dirty="0" smtClean="0">
                <a:ea typeface="Calibri" panose="020F0502020204030204" pitchFamily="34" charset="0"/>
              </a:rPr>
              <a:t> односно </a:t>
            </a:r>
            <a:r>
              <a:rPr lang="sr-Cyrl-RS" sz="1600" dirty="0">
                <a:ea typeface="Calibri" panose="020F0502020204030204" pitchFamily="34" charset="0"/>
              </a:rPr>
              <a:t>са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190 на 205</a:t>
            </a:r>
            <a:r>
              <a:rPr lang="sr-Latn-RS" sz="16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sr-Latn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Сигурнији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и поузданији рад хидроагрегата</a:t>
            </a:r>
            <a:r>
              <a:rPr lang="sr-Cyrl-RS" sz="1600" dirty="0">
                <a:ea typeface="Calibri" panose="020F0502020204030204" pitchFamily="34" charset="0"/>
              </a:rPr>
              <a:t>, што доводи до смањеног броја и дужине непланских застоја (кварова</a:t>
            </a:r>
            <a:r>
              <a:rPr lang="sr-Cyrl-RS" sz="1600" dirty="0" smtClean="0">
                <a:ea typeface="Calibri" panose="020F0502020204030204" pitchFamily="34" charset="0"/>
              </a:rPr>
              <a:t>).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200150" algn="l"/>
              </a:tabLst>
            </a:pPr>
            <a:endParaRPr lang="en-GB" sz="1600" dirty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Рентабилније </a:t>
            </a:r>
            <a:r>
              <a:rPr lang="sr-Cyrl-RS" sz="1600" dirty="0">
                <a:ea typeface="Calibri" panose="020F0502020204030204" pitchFamily="34" charset="0"/>
              </a:rPr>
              <a:t>и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економичније</a:t>
            </a:r>
            <a:r>
              <a:rPr lang="sr-Cyrl-RS" sz="1600" dirty="0">
                <a:ea typeface="Calibri" panose="020F0502020204030204" pitchFamily="34" charset="0"/>
              </a:rPr>
              <a:t> одржавање </a:t>
            </a:r>
            <a:endParaRPr lang="sr-Cyrl-RS" sz="1600" dirty="0" smtClean="0">
              <a:ea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Tx/>
              <a:buChar char="-"/>
              <a:tabLst>
                <a:tab pos="1200150" algn="l"/>
              </a:tabLs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Продужен </a:t>
            </a:r>
            <a:r>
              <a:rPr lang="sr-Cyrl-RS" sz="1600" dirty="0">
                <a:ea typeface="Calibri" panose="020F0502020204030204" pitchFamily="34" charset="0"/>
              </a:rPr>
              <a:t>је радни век хидроагрегата за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наредних 30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година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Едуковани</a:t>
            </a:r>
            <a:r>
              <a:rPr lang="sr-Cyrl-RS" sz="1600" dirty="0" smtClean="0">
                <a:ea typeface="Calibri" panose="020F0502020204030204" pitchFamily="34" charset="0"/>
              </a:rPr>
              <a:t> </a:t>
            </a:r>
            <a:r>
              <a:rPr lang="sr-Cyrl-RS" sz="1600" dirty="0">
                <a:ea typeface="Calibri" panose="020F0502020204030204" pitchFamily="34" charset="0"/>
              </a:rPr>
              <a:t>радници, техничари и инжењери, који су учествовали у ревитализацији </a:t>
            </a:r>
            <a:r>
              <a:rPr lang="sr-Cyrl-RS" sz="1600" dirty="0" err="1" smtClean="0">
                <a:ea typeface="Calibri" panose="020F0502020204030204" pitchFamily="34" charset="0"/>
              </a:rPr>
              <a:t>хидроагрегата</a:t>
            </a:r>
            <a:r>
              <a:rPr lang="sr-Cyrl-RS" sz="1600" dirty="0" smtClean="0">
                <a:ea typeface="Calibri" panose="020F0502020204030204" pitchFamily="34" charset="0"/>
              </a:rPr>
              <a:t>. </a:t>
            </a:r>
            <a:endParaRPr lang="en-GB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712" y="18864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8504" y="1196752"/>
            <a:ext cx="9145016" cy="4743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260475" algn="l"/>
              </a:tabLst>
            </a:pPr>
            <a:r>
              <a:rPr lang="sr-Cyrl-RS" sz="1600" b="1" dirty="0" smtClean="0">
                <a:ea typeface="Calibri" panose="020F0502020204030204" pitchFamily="34" charset="0"/>
              </a:rPr>
              <a:t>ХЕ „Бајина Башта“</a:t>
            </a: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260475" algn="l"/>
              </a:tabLst>
            </a:pP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Термини </a:t>
            </a:r>
            <a:r>
              <a:rPr lang="sr-Cyrl-RS" sz="1600" dirty="0">
                <a:ea typeface="Calibri" panose="020F0502020204030204" pitchFamily="34" charset="0"/>
              </a:rPr>
              <a:t>ревитализације хидроагрегата са </a:t>
            </a: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повећањем </a:t>
            </a:r>
            <a:r>
              <a:rPr lang="sr-Cyrl-RS" sz="1600" dirty="0" err="1">
                <a:ea typeface="Calibri" panose="020F0502020204030204" pitchFamily="34" charset="0"/>
              </a:rPr>
              <a:t>инсталисане</a:t>
            </a:r>
            <a:r>
              <a:rPr lang="sr-Cyrl-RS" sz="1600" dirty="0"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снаге: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>
                <a:ea typeface="Calibri" panose="020F0502020204030204" pitchFamily="34" charset="0"/>
              </a:rPr>
              <a:t>           </a:t>
            </a:r>
            <a:r>
              <a:rPr lang="sr-Cyrl-RS" sz="1600" dirty="0" smtClean="0">
                <a:ea typeface="Calibri" panose="020F0502020204030204" pitchFamily="34" charset="0"/>
              </a:rPr>
              <a:t>  А1 - </a:t>
            </a:r>
            <a:r>
              <a:rPr lang="sr-Cyrl-RS" sz="1600" dirty="0">
                <a:ea typeface="Calibri" panose="020F0502020204030204" pitchFamily="34" charset="0"/>
              </a:rPr>
              <a:t>2010</a:t>
            </a:r>
            <a:r>
              <a:rPr lang="sr-Cyrl-RS" sz="1600" dirty="0" smtClean="0">
                <a:ea typeface="Calibri" panose="020F0502020204030204" pitchFamily="34" charset="0"/>
              </a:rPr>
              <a:t>. године, 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             А2 - 2011. године, 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            А3 - 2012.</a:t>
            </a:r>
            <a:r>
              <a:rPr lang="en-US" sz="1600" dirty="0" smtClean="0"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године,  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600" dirty="0" smtClean="0">
                <a:ea typeface="Calibri" panose="020F0502020204030204" pitchFamily="34" charset="0"/>
              </a:rPr>
              <a:t>             А4 - 2013.</a:t>
            </a:r>
            <a:r>
              <a:rPr lang="en-US" sz="1600" dirty="0" smtClean="0"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године.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en-US" sz="1600" dirty="0" smtClean="0">
                <a:ea typeface="Calibri" panose="020F0502020204030204" pitchFamily="34" charset="0"/>
              </a:rPr>
              <a:t>					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en-US" sz="1600" dirty="0">
                <a:ea typeface="Calibri" panose="020F0502020204030204" pitchFamily="34" charset="0"/>
              </a:rPr>
              <a:t>	</a:t>
            </a:r>
            <a:r>
              <a:rPr lang="en-US" sz="1600" dirty="0" smtClean="0">
                <a:ea typeface="Calibri" panose="020F0502020204030204" pitchFamily="34" charset="0"/>
              </a:rPr>
              <a:t>				</a:t>
            </a:r>
            <a:r>
              <a:rPr lang="sr-Cyrl-RS" sz="1600" dirty="0" smtClean="0">
                <a:ea typeface="Calibri" panose="020F0502020204030204" pitchFamily="34" charset="0"/>
              </a:rPr>
              <a:t>Трошкови </a:t>
            </a:r>
            <a:r>
              <a:rPr lang="sr-Cyrl-RS" sz="1600" dirty="0">
                <a:ea typeface="Calibri" panose="020F0502020204030204" pitchFamily="34" charset="0"/>
              </a:rPr>
              <a:t>ревитализације </a:t>
            </a:r>
            <a:r>
              <a:rPr lang="sr-Cyrl-RS" sz="1600" dirty="0" smtClean="0">
                <a:ea typeface="Calibri" panose="020F0502020204030204" pitchFamily="34" charset="0"/>
              </a:rPr>
              <a:t>4 </a:t>
            </a:r>
            <a:r>
              <a:rPr lang="sr-Cyrl-RS" sz="1600" dirty="0" err="1" smtClean="0">
                <a:ea typeface="Calibri" panose="020F0502020204030204" pitchFamily="34" charset="0"/>
              </a:rPr>
              <a:t>хидроагрегата</a:t>
            </a:r>
            <a:endParaRPr lang="en-U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en-US" sz="1600" dirty="0" smtClean="0">
                <a:ea typeface="Calibri" panose="020F0502020204030204" pitchFamily="34" charset="0"/>
              </a:rPr>
              <a:t>					</a:t>
            </a:r>
            <a:r>
              <a:rPr lang="sr-Cyrl-RS" sz="1600" dirty="0" smtClean="0">
                <a:ea typeface="Calibri" panose="020F0502020204030204" pitchFamily="34" charset="0"/>
              </a:rPr>
              <a:t>су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77 милиона евра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endParaRPr lang="sr-Cyrl-R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en-US" sz="1600" dirty="0" smtClean="0">
                <a:ea typeface="Calibri" panose="020F0502020204030204" pitchFamily="34" charset="0"/>
              </a:rPr>
              <a:t>					</a:t>
            </a:r>
            <a:r>
              <a:rPr lang="sr-Cyrl-RS" sz="1600" dirty="0" smtClean="0">
                <a:ea typeface="Calibri" panose="020F0502020204030204" pitchFamily="34" charset="0"/>
              </a:rPr>
              <a:t>Повећана </a:t>
            </a:r>
            <a:r>
              <a:rPr lang="sr-Cyrl-RS" sz="1600" dirty="0">
                <a:ea typeface="Calibri" panose="020F0502020204030204" pitchFamily="34" charset="0"/>
              </a:rPr>
              <a:t>је снага </a:t>
            </a:r>
            <a:r>
              <a:rPr lang="sr-Cyrl-RS" sz="1600" dirty="0" smtClean="0">
                <a:ea typeface="Calibri" panose="020F0502020204030204" pitchFamily="34" charset="0"/>
              </a:rPr>
              <a:t>агрегата</a:t>
            </a:r>
            <a:endParaRPr lang="en-U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en-US" sz="1600" dirty="0" smtClean="0">
                <a:ea typeface="Calibri" panose="020F0502020204030204" pitchFamily="34" charset="0"/>
              </a:rPr>
              <a:t>					</a:t>
            </a:r>
            <a:r>
              <a:rPr lang="sr-Cyrl-RS" sz="1600" dirty="0" smtClean="0">
                <a:ea typeface="Calibri" panose="020F0502020204030204" pitchFamily="34" charset="0"/>
              </a:rPr>
              <a:t>са </a:t>
            </a:r>
            <a:r>
              <a:rPr lang="sr-Cyrl-RS" sz="1600" dirty="0">
                <a:ea typeface="Calibri" panose="020F0502020204030204" pitchFamily="34" charset="0"/>
              </a:rPr>
              <a:t>91 </a:t>
            </a:r>
            <a:r>
              <a:rPr lang="sr-Latn-RS" sz="1600" dirty="0" smtClean="0"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ea typeface="Calibri" panose="020F0502020204030204" pitchFamily="34" charset="0"/>
              </a:rPr>
              <a:t> на </a:t>
            </a:r>
            <a:r>
              <a:rPr lang="sr-Cyrl-RS" sz="1600" dirty="0">
                <a:ea typeface="Calibri" panose="020F0502020204030204" pitchFamily="34" charset="0"/>
              </a:rPr>
              <a:t>105,6 </a:t>
            </a:r>
            <a:r>
              <a:rPr lang="sr-Latn-RS" sz="1600" dirty="0" smtClean="0"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ea typeface="Calibri" panose="020F0502020204030204" pitchFamily="34" charset="0"/>
              </a:rPr>
              <a:t>,</a:t>
            </a:r>
            <a:endParaRPr lang="en-US" sz="1600" dirty="0" smtClean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en-US" sz="1600" dirty="0">
                <a:ea typeface="Calibri" panose="020F0502020204030204" pitchFamily="34" charset="0"/>
              </a:rPr>
              <a:t>	</a:t>
            </a:r>
            <a:r>
              <a:rPr lang="en-US" sz="1600" dirty="0" smtClean="0">
                <a:ea typeface="Calibri" panose="020F0502020204030204" pitchFamily="34" charset="0"/>
              </a:rPr>
              <a:t>				</a:t>
            </a:r>
            <a:r>
              <a:rPr lang="sr-Cyrl-RS" sz="1600" dirty="0" smtClean="0">
                <a:ea typeface="Calibri" panose="020F0502020204030204" pitchFamily="34" charset="0"/>
              </a:rPr>
              <a:t>укупно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58,4 </a:t>
            </a:r>
            <a:r>
              <a:rPr lang="sr-Latn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 на 4 агрегата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200150" algn="l"/>
              </a:tabLst>
            </a:pPr>
            <a:r>
              <a:rPr lang="sr-Cyrl-RS" sz="1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4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1556792"/>
            <a:ext cx="3384376" cy="227137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2" y="3933056"/>
            <a:ext cx="1728192" cy="25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0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0712" y="116632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RS" dirty="0">
                <a:solidFill>
                  <a:schemeClr val="tx2">
                    <a:lumMod val="50000"/>
                  </a:schemeClr>
                </a:solidFill>
              </a:rPr>
              <a:t>ЗНАЧАЈ ХИДРОПОТЕНЦИЈАЛА ЗА ЕНЕРГЕТСКУ СТАБИЛНОСТ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1969" y="1268760"/>
            <a:ext cx="5374882" cy="4590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170305" algn="l"/>
              </a:tabLst>
            </a:pPr>
            <a:r>
              <a:rPr lang="sr-Cyrl-RS" sz="1600" b="1" dirty="0" smtClean="0">
                <a:ea typeface="Calibri" panose="020F0502020204030204" pitchFamily="34" charset="0"/>
              </a:rPr>
              <a:t>ХЕ „Зворник“</a:t>
            </a:r>
            <a:r>
              <a:rPr lang="sr-Cyrl-RS" sz="1600" b="1" dirty="0">
                <a:ea typeface="Calibri" panose="020F0502020204030204" pitchFamily="34" charset="0"/>
              </a:rPr>
              <a:t> 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Ревитализација </a:t>
            </a:r>
            <a:r>
              <a:rPr lang="sr-Cyrl-RS" sz="1600" dirty="0">
                <a:ea typeface="Calibri" panose="020F0502020204030204" pitchFamily="34" charset="0"/>
              </a:rPr>
              <a:t>хидроагрегата са повећањем инсталисане снаге  у ХЕ </a:t>
            </a:r>
            <a:r>
              <a:rPr lang="sr-Cyrl-RS" sz="1600" dirty="0" smtClean="0">
                <a:ea typeface="Calibri" panose="020F0502020204030204" pitchFamily="34" charset="0"/>
              </a:rPr>
              <a:t>„Зворник“ почела је ревитализацијом</a:t>
            </a:r>
            <a:r>
              <a:rPr lang="sr-Latn-RS" sz="1600" dirty="0" smtClean="0">
                <a:ea typeface="Calibri" panose="020F0502020204030204" pitchFamily="34" charset="0"/>
              </a:rPr>
              <a:t> </a:t>
            </a:r>
            <a:r>
              <a:rPr lang="sr-Cyrl-RS" sz="1600" dirty="0" smtClean="0">
                <a:ea typeface="Calibri" panose="020F0502020204030204" pitchFamily="34" charset="0"/>
              </a:rPr>
              <a:t>агрегата А1 </a:t>
            </a:r>
            <a:r>
              <a:rPr lang="sr-Cyrl-RS" sz="1600" dirty="0">
                <a:ea typeface="Calibri" panose="020F0502020204030204" pitchFamily="34" charset="0"/>
              </a:rPr>
              <a:t>12.10.2015</a:t>
            </a:r>
            <a:r>
              <a:rPr lang="sr-Cyrl-RS" sz="1600" dirty="0" smtClean="0">
                <a:ea typeface="Calibri" panose="020F0502020204030204" pitchFamily="34" charset="0"/>
              </a:rPr>
              <a:t>. године.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По </a:t>
            </a:r>
            <a:r>
              <a:rPr lang="sr-Cyrl-RS" sz="1600" dirty="0">
                <a:ea typeface="Calibri" panose="020F0502020204030204" pitchFamily="34" charset="0"/>
              </a:rPr>
              <a:t>плану ревитализују се </a:t>
            </a:r>
            <a:r>
              <a:rPr lang="sr-Cyrl-RS" sz="1600" dirty="0" smtClean="0">
                <a:ea typeface="Calibri" panose="020F0502020204030204" pitchFamily="34" charset="0"/>
              </a:rPr>
              <a:t>сва </a:t>
            </a:r>
            <a:r>
              <a:rPr lang="sr-Cyrl-RS" sz="1600" dirty="0">
                <a:ea typeface="Calibri" panose="020F0502020204030204" pitchFamily="34" charset="0"/>
              </a:rPr>
              <a:t>четири агрегата, а трајање ревитализације једног хидроагрегата је 12 месеци, </a:t>
            </a:r>
            <a:r>
              <a:rPr lang="sr-Cyrl-RS" sz="1600" dirty="0" smtClean="0">
                <a:ea typeface="Calibri" panose="020F0502020204030204" pitchFamily="34" charset="0"/>
              </a:rPr>
              <a:t>односно </a:t>
            </a:r>
            <a:r>
              <a:rPr lang="sr-Cyrl-RS" sz="1600" dirty="0">
                <a:ea typeface="Calibri" panose="020F0502020204030204" pitchFamily="34" charset="0"/>
              </a:rPr>
              <a:t>ревитализација сва 4 хидроагрегата треба да се </a:t>
            </a:r>
            <a:r>
              <a:rPr lang="sr-Cyrl-RS" sz="1600" dirty="0" smtClean="0">
                <a:ea typeface="Calibri" panose="020F0502020204030204" pitchFamily="34" charset="0"/>
              </a:rPr>
              <a:t>заврши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до краја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2019. године</a:t>
            </a:r>
            <a:r>
              <a:rPr lang="sr-Cyrl-RS" sz="1600" dirty="0">
                <a:ea typeface="Calibri" panose="020F0502020204030204" pitchFamily="34" charset="0"/>
              </a:rPr>
              <a:t>.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Планирано </a:t>
            </a:r>
            <a:r>
              <a:rPr lang="sr-Cyrl-RS" sz="1600" dirty="0">
                <a:ea typeface="Calibri" panose="020F0502020204030204" pitchFamily="34" charset="0"/>
              </a:rPr>
              <a:t>је повећање инсталисане снаге сваког хидроагрегата са 24 </a:t>
            </a:r>
            <a:r>
              <a:rPr lang="sr-Latn-RS" sz="1600" dirty="0" smtClean="0"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ea typeface="Calibri" panose="020F0502020204030204" pitchFamily="34" charset="0"/>
              </a:rPr>
              <a:t> </a:t>
            </a:r>
            <a:r>
              <a:rPr lang="sr-Cyrl-RS" sz="1600" dirty="0">
                <a:ea typeface="Calibri" panose="020F0502020204030204" pitchFamily="34" charset="0"/>
              </a:rPr>
              <a:t>на 31,4 </a:t>
            </a:r>
            <a:r>
              <a:rPr lang="sr-Latn-RS" sz="1600" dirty="0" smtClean="0">
                <a:ea typeface="Calibri" panose="020F0502020204030204" pitchFamily="34" charset="0"/>
              </a:rPr>
              <a:t>MW</a:t>
            </a:r>
            <a:r>
              <a:rPr lang="sr-Cyrl-RS" sz="1600" dirty="0" smtClean="0">
                <a:ea typeface="Calibri" panose="020F0502020204030204" pitchFamily="34" charset="0"/>
              </a:rPr>
              <a:t>, тако </a:t>
            </a:r>
            <a:r>
              <a:rPr lang="sr-Cyrl-RS" sz="1600" dirty="0">
                <a:ea typeface="Calibri" panose="020F0502020204030204" pitchFamily="34" charset="0"/>
              </a:rPr>
              <a:t>да ће се повећати инсталисана снага у ХЕ </a:t>
            </a:r>
            <a:r>
              <a:rPr lang="sr-Cyrl-RS" sz="1600" dirty="0" smtClean="0">
                <a:ea typeface="Calibri" panose="020F0502020204030204" pitchFamily="34" charset="0"/>
              </a:rPr>
              <a:t>„Зворник“ </a:t>
            </a:r>
            <a:r>
              <a:rPr lang="sr-Cyrl-RS" sz="1600" dirty="0">
                <a:ea typeface="Calibri" panose="020F0502020204030204" pitchFamily="34" charset="0"/>
              </a:rPr>
              <a:t>са 94 на </a:t>
            </a:r>
            <a:r>
              <a:rPr lang="sr-Cyrl-RS" sz="1600" dirty="0">
                <a:solidFill>
                  <a:srgbClr val="FF0000"/>
                </a:solidFill>
                <a:ea typeface="Calibri" panose="020F0502020204030204" pitchFamily="34" charset="0"/>
              </a:rPr>
              <a:t>125,6</a:t>
            </a:r>
            <a:r>
              <a:rPr lang="sr-Latn-RS" sz="1600" dirty="0">
                <a:solidFill>
                  <a:srgbClr val="FF0000"/>
                </a:solidFill>
                <a:ea typeface="Calibri" panose="020F0502020204030204" pitchFamily="34" charset="0"/>
              </a:rPr>
              <a:t> MW</a:t>
            </a:r>
            <a:r>
              <a:rPr lang="sr-Cyrl-RS" sz="1600" dirty="0">
                <a:ea typeface="Calibri" panose="020F0502020204030204" pitchFamily="34" charset="0"/>
              </a:rPr>
              <a:t>. 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600" dirty="0" smtClean="0">
                <a:ea typeface="Calibri" panose="020F0502020204030204" pitchFamily="34" charset="0"/>
              </a:rPr>
              <a:t>Уговорна </a:t>
            </a:r>
            <a:r>
              <a:rPr lang="sr-Cyrl-RS" sz="1600" dirty="0">
                <a:ea typeface="Calibri" panose="020F0502020204030204" pitchFamily="34" charset="0"/>
              </a:rPr>
              <a:t>цена за ревитализацију 4 хидроагрегата износи </a:t>
            </a:r>
            <a:r>
              <a:rPr lang="sr-Cyrl-RS" sz="1600" dirty="0" smtClean="0">
                <a:solidFill>
                  <a:srgbClr val="FF0000"/>
                </a:solidFill>
                <a:ea typeface="Calibri" panose="020F0502020204030204" pitchFamily="34" charset="0"/>
              </a:rPr>
              <a:t>63,15 милиона евра</a:t>
            </a:r>
            <a:r>
              <a:rPr lang="sr-Cyrl-RS" sz="1600" dirty="0" smtClean="0">
                <a:ea typeface="Calibri" panose="020F0502020204030204" pitchFamily="34" charset="0"/>
              </a:rPr>
              <a:t>.</a:t>
            </a:r>
            <a:endParaRPr lang="en-GB" sz="16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851" y="1988841"/>
            <a:ext cx="336863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4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1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d.%#m.%Y&lt;/m_strFormatTime&gt;&lt;/m_precDefaultDate&gt;&lt;m_precDefaultYear/&gt;&lt;m_precDefaultQuarter&gt;&lt;m_bNumberIsYear val=&quot;0&quot;/&gt;&lt;m_strFormatTime&gt;Q%5&lt;/m_strFormatTime&gt;&lt;/m_precDefaultQuarter&gt;&lt;m_precDefaultMonth&gt;&lt;m_bNumberIsYear val=&quot;0&quot;/&gt;&lt;m_strFormatTime&gt;%1&lt;/m_strFormatTime&gt;&lt;/m_precDefaultMonth&gt;&lt;m_precDefaultWeek&gt;&lt;m_bNumberIsYear val=&quot;0&quot;/&gt;&lt;m_strFormatTime&gt;%4&lt;/m_strFormatTime&gt;&lt;/m_precDefaultWeek&gt;&lt;m_precDefaultDay&gt;&lt;m_bNumberIsYear val=&quot;0&quot;/&gt;&lt;m_strFormatTime&gt;%#d&lt;/m_strFormatTime&gt;&lt;/m_precDefaultDay&gt;&lt;m_mruColor&gt;&lt;m_vecMRU length=&quot;7&quot;&gt;&lt;elem m_fUsage=&quot;2.67790197330273650000E+000&quot;&gt;&lt;m_msothmcolidx val=&quot;0&quot;/&gt;&lt;m_rgb r=&quot;e&quot; g=&quot;95&quot; b=&quot;6&quot;/&gt;&lt;m_ppcolschidx tagver0=&quot;23004&quot; tagname0=&quot;m_ppcolschidxUNRECOGNIZED&quot; val=&quot;0&quot;/&gt;&lt;m_nBrightness val=&quot;0&quot;/&gt;&lt;/elem&gt;&lt;elem m_fUsage=&quot;2.05580176204700220000E+000&quot;&gt;&lt;m_msothmcolidx val=&quot;0&quot;/&gt;&lt;m_rgb r=&quot;1f&quot; g=&quot;49&quot; b=&quot;7d&quot;/&gt;&lt;m_ppcolschidx tagver0=&quot;23004&quot; tagname0=&quot;m_ppcolschidxUNRECOGNIZED&quot; val=&quot;0&quot;/&gt;&lt;m_nBrightness val=&quot;0&quot;/&gt;&lt;/elem&gt;&lt;elem m_fUsage=&quot;1.94067116676101410000E+000&quot;&gt;&lt;m_msothmcolidx val=&quot;0&quot;/&gt;&lt;m_rgb r=&quot;cc&quot; g=&quot;0&quot; b=&quot;0&quot;/&gt;&lt;m_ppcolschidx tagver0=&quot;23004&quot; tagname0=&quot;m_ppcolschidxUNRECOGNIZED&quot; val=&quot;0&quot;/&gt;&lt;m_nBrightness val=&quot;0&quot;/&gt;&lt;/elem&gt;&lt;elem m_fUsage=&quot;1.91886148900000020000E+000&quot;&gt;&lt;m_msothmcolidx val=&quot;0&quot;/&gt;&lt;m_rgb r=&quot;f5&quot; g=&quot;f0&quot; b=&quot;18&quot;/&gt;&lt;m_ppcolschidx tagver0=&quot;23004&quot; tagname0=&quot;m_ppcolschidxUNRECOGNIZED&quot; val=&quot;0&quot;/&gt;&lt;m_nBrightness val=&quot;0&quot;/&gt;&lt;/elem&gt;&lt;elem m_fUsage=&quot;7.34381160541964450000E-001&quot;&gt;&lt;m_msothmcolidx val=&quot;0&quot;/&gt;&lt;m_rgb r=&quot;ef&quot; g=&quot;e7&quot; b=&quot;7c&quot;/&gt;&lt;m_ppcolschidx tagver0=&quot;23004&quot; tagname0=&quot;m_ppcolschidxUNRECOGNIZED&quot; val=&quot;0&quot;/&gt;&lt;m_nBrightness val=&quot;0&quot;/&gt;&lt;/elem&gt;&lt;elem m_fUsage=&quot;3.29472733940442960000E-001&quot;&gt;&lt;m_msothmcolidx val=&quot;0&quot;/&gt;&lt;m_rgb r=&quot;f5&quot; g=&quot;f0&quot; b=&quot;af&quot;/&gt;&lt;m_ppcolschidx tagver0=&quot;23004&quot; tagname0=&quot;m_ppcolschidxUNRECOGNIZED&quot; val=&quot;0&quot;/&gt;&lt;m_nBrightness val=&quot;0&quot;/&gt;&lt;/elem&gt;&lt;elem m_fUsage=&quot;1.40154118502389620000E-001&quot;&gt;&lt;m_msothmcolidx val=&quot;0&quot;/&gt;&lt;m_rgb r=&quot;9c&quot; g=&quot;41&quot; b=&quot;96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EGksz.vEmxHeRh91uGO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Standard Theme">
  <a:themeElements>
    <a:clrScheme name="Custom 1">
      <a:dk1>
        <a:srgbClr val="000000"/>
      </a:dk1>
      <a:lt1>
        <a:srgbClr val="FFFFFF"/>
      </a:lt1>
      <a:dk2>
        <a:srgbClr val="003192"/>
      </a:dk2>
      <a:lt2>
        <a:srgbClr val="808080"/>
      </a:lt2>
      <a:accent1>
        <a:srgbClr val="003192"/>
      </a:accent1>
      <a:accent2>
        <a:srgbClr val="004DE6"/>
      </a:accent2>
      <a:accent3>
        <a:srgbClr val="6D9EFF"/>
      </a:accent3>
      <a:accent4>
        <a:srgbClr val="B6CEFF"/>
      </a:accent4>
      <a:accent5>
        <a:srgbClr val="B2B2B2"/>
      </a:accent5>
      <a:accent6>
        <a:srgbClr val="E2E2E2"/>
      </a:accent6>
      <a:hlink>
        <a:srgbClr val="F9EFBD"/>
      </a:hlink>
      <a:folHlink>
        <a:srgbClr val="FEC2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12B209D-51D8-4B51-8F24-AE120089D4A2}" vid="{F0CC8FA8-03FB-4D43-B5F1-7B06AB988AB4}"/>
    </a:ext>
  </a:extLst>
</a:theme>
</file>

<file path=ppt/theme/theme7.xml><?xml version="1.0" encoding="utf-8"?>
<a:theme xmlns:a="http://schemas.openxmlformats.org/drawingml/2006/main" name="1_Standard Theme">
  <a:themeElements>
    <a:clrScheme name="Custom 1">
      <a:dk1>
        <a:srgbClr val="000000"/>
      </a:dk1>
      <a:lt1>
        <a:srgbClr val="FFFFFF"/>
      </a:lt1>
      <a:dk2>
        <a:srgbClr val="003192"/>
      </a:dk2>
      <a:lt2>
        <a:srgbClr val="808080"/>
      </a:lt2>
      <a:accent1>
        <a:srgbClr val="003192"/>
      </a:accent1>
      <a:accent2>
        <a:srgbClr val="004DE6"/>
      </a:accent2>
      <a:accent3>
        <a:srgbClr val="6D9EFF"/>
      </a:accent3>
      <a:accent4>
        <a:srgbClr val="B6CEFF"/>
      </a:accent4>
      <a:accent5>
        <a:srgbClr val="B2B2B2"/>
      </a:accent5>
      <a:accent6>
        <a:srgbClr val="E2E2E2"/>
      </a:accent6>
      <a:hlink>
        <a:srgbClr val="F9EFBD"/>
      </a:hlink>
      <a:folHlink>
        <a:srgbClr val="FEC2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12B209D-51D8-4B51-8F24-AE120089D4A2}" vid="{F0CC8FA8-03FB-4D43-B5F1-7B06AB988AB4}"/>
    </a:ext>
  </a:extLst>
</a:theme>
</file>

<file path=ppt/theme/theme8.xml><?xml version="1.0" encoding="utf-8"?>
<a:theme xmlns:a="http://schemas.openxmlformats.org/drawingml/2006/main" name="2_Standard Theme">
  <a:themeElements>
    <a:clrScheme name="Custom 1">
      <a:dk1>
        <a:srgbClr val="000000"/>
      </a:dk1>
      <a:lt1>
        <a:srgbClr val="FFFFFF"/>
      </a:lt1>
      <a:dk2>
        <a:srgbClr val="003192"/>
      </a:dk2>
      <a:lt2>
        <a:srgbClr val="808080"/>
      </a:lt2>
      <a:accent1>
        <a:srgbClr val="003192"/>
      </a:accent1>
      <a:accent2>
        <a:srgbClr val="004DE6"/>
      </a:accent2>
      <a:accent3>
        <a:srgbClr val="6D9EFF"/>
      </a:accent3>
      <a:accent4>
        <a:srgbClr val="B6CEFF"/>
      </a:accent4>
      <a:accent5>
        <a:srgbClr val="B2B2B2"/>
      </a:accent5>
      <a:accent6>
        <a:srgbClr val="E2E2E2"/>
      </a:accent6>
      <a:hlink>
        <a:srgbClr val="F9EFBD"/>
      </a:hlink>
      <a:folHlink>
        <a:srgbClr val="FEC2C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" id="{112B209D-51D8-4B51-8F24-AE120089D4A2}" vid="{F0CC8FA8-03FB-4D43-B5F1-7B06AB988AB4}"/>
    </a:ext>
  </a:extLst>
</a:theme>
</file>

<file path=ppt/theme/theme9.xml><?xml version="1.0" encoding="utf-8"?>
<a:theme xmlns:a="http://schemas.openxmlformats.org/drawingml/2006/main" name="3_EP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C7795BD3109B4786FBB30B69CA98F0" ma:contentTypeVersion="1" ma:contentTypeDescription="Create a new document." ma:contentTypeScope="" ma:versionID="1444233a045390bd20119fbfe508b9f9">
  <xsd:schema xmlns:xsd="http://www.w3.org/2001/XMLSchema" xmlns:xs="http://www.w3.org/2001/XMLSchema" xmlns:p="http://schemas.microsoft.com/office/2006/metadata/properties" xmlns:ns2="291fe81b-2889-40df-8320-5c1c1c158537" targetNamespace="http://schemas.microsoft.com/office/2006/metadata/properties" ma:root="true" ma:fieldsID="9fc851b7406837528a63250a1817d5c4" ns2:_="">
    <xsd:import namespace="291fe81b-2889-40df-8320-5c1c1c158537"/>
    <xsd:element name="properties">
      <xsd:complexType>
        <xsd:sequence>
          <xsd:element name="documentManagement">
            <xsd:complexType>
              <xsd:all>
                <xsd:element ref="ns2:Kee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fe81b-2889-40df-8320-5c1c1c158537" elementFormDefault="qualified">
    <xsd:import namespace="http://schemas.microsoft.com/office/2006/documentManagement/types"/>
    <xsd:import namespace="http://schemas.microsoft.com/office/infopath/2007/PartnerControls"/>
    <xsd:element name="Keep" ma:index="8" nillable="true" ma:displayName="Keep" ma:default="0" ma:internalName="Keep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ep xmlns="291fe81b-2889-40df-8320-5c1c1c158537">true</Keep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85A968-B17E-4ED8-AD04-1F42FEECD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1fe81b-2889-40df-8320-5c1c1c1585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CCC43D-EB78-48B1-BAAD-0848C8A4FEF8}">
  <ds:schemaRefs>
    <ds:schemaRef ds:uri="http://schemas.openxmlformats.org/package/2006/metadata/core-properties"/>
    <ds:schemaRef ds:uri="291fe81b-2889-40df-8320-5c1c1c158537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0D052D0-8FF9-4B0C-A006-18796760D1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3906</TotalTime>
  <Words>709</Words>
  <Application>Microsoft Office PowerPoint</Application>
  <PresentationFormat>A4 Paper (210x297 mm)</PresentationFormat>
  <Paragraphs>296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宋体</vt:lpstr>
      <vt:lpstr>Arial</vt:lpstr>
      <vt:lpstr>Arial Narrow</vt:lpstr>
      <vt:lpstr>Calibri</vt:lpstr>
      <vt:lpstr>Courier New</vt:lpstr>
      <vt:lpstr>Times New Roman</vt:lpstr>
      <vt:lpstr>Wingdings</vt:lpstr>
      <vt:lpstr>EPS Design</vt:lpstr>
      <vt:lpstr>1_EPS Design</vt:lpstr>
      <vt:lpstr>2_EPS Design</vt:lpstr>
      <vt:lpstr>Blank</vt:lpstr>
      <vt:lpstr>1_Blank</vt:lpstr>
      <vt:lpstr>Standard Theme</vt:lpstr>
      <vt:lpstr>1_Standard Theme</vt:lpstr>
      <vt:lpstr>2_Standard Theme</vt:lpstr>
      <vt:lpstr>3_EPS Design</vt:lpstr>
      <vt:lpstr>4_EPS Design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Steering Committee July 2015</dc:title>
  <dc:creator>svetlanape</dc:creator>
  <cp:lastModifiedBy>AutoBVT</cp:lastModifiedBy>
  <cp:revision>1865</cp:revision>
  <cp:lastPrinted>2015-11-12T12:29:30Z</cp:lastPrinted>
  <dcterms:created xsi:type="dcterms:W3CDTF">2012-06-18T11:37:59Z</dcterms:created>
  <dcterms:modified xsi:type="dcterms:W3CDTF">2016-11-01T07:37:48Z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308000</vt:r8>
  </property>
  <property fmtid="{D5CDD505-2E9C-101B-9397-08002B2CF9AE}" pid="3" name="ContentTypeId">
    <vt:lpwstr>0x010100EDC7795BD3109B4786FBB30B69CA98F0</vt:lpwstr>
  </property>
  <property fmtid="{D5CDD505-2E9C-101B-9397-08002B2CF9AE}" pid="4" name="_NewReviewCycle">
    <vt:lpwstr/>
  </property>
</Properties>
</file>