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6" r:id="rId2"/>
    <p:sldMasterId id="2147483693" r:id="rId3"/>
    <p:sldMasterId id="2147483700" r:id="rId4"/>
  </p:sldMasterIdLst>
  <p:notesMasterIdLst>
    <p:notesMasterId r:id="rId21"/>
  </p:notesMasterIdLst>
  <p:handoutMasterIdLst>
    <p:handoutMasterId r:id="rId22"/>
  </p:handoutMasterIdLst>
  <p:sldIdLst>
    <p:sldId id="308" r:id="rId5"/>
    <p:sldId id="387" r:id="rId6"/>
    <p:sldId id="381" r:id="rId7"/>
    <p:sldId id="382" r:id="rId8"/>
    <p:sldId id="290" r:id="rId9"/>
    <p:sldId id="420" r:id="rId10"/>
    <p:sldId id="421" r:id="rId11"/>
    <p:sldId id="419" r:id="rId12"/>
    <p:sldId id="409" r:id="rId13"/>
    <p:sldId id="410" r:id="rId14"/>
    <p:sldId id="411" r:id="rId15"/>
    <p:sldId id="412" r:id="rId16"/>
    <p:sldId id="414" r:id="rId17"/>
    <p:sldId id="415" r:id="rId18"/>
    <p:sldId id="416" r:id="rId19"/>
    <p:sldId id="335" r:id="rId20"/>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F98"/>
    <a:srgbClr val="003863"/>
    <a:srgbClr val="AC9AC2"/>
    <a:srgbClr val="DFA6A5"/>
    <a:srgbClr val="F9B47B"/>
    <a:srgbClr val="BED395"/>
    <a:srgbClr val="F9AB6B"/>
    <a:srgbClr val="DC9E9C"/>
    <a:srgbClr val="793905"/>
    <a:srgbClr val="416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8" autoAdjust="0"/>
    <p:restoredTop sz="94660"/>
  </p:normalViewPr>
  <p:slideViewPr>
    <p:cSldViewPr>
      <p:cViewPr>
        <p:scale>
          <a:sx n="80" d="100"/>
          <a:sy n="80" d="100"/>
        </p:scale>
        <p:origin x="-2514" y="-6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16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B96D8-F9C5-45FF-81A5-A5D83C038A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E85E23D-4885-4B83-9CD2-DA7D93BD67A0}">
      <dgm:prSet custT="1"/>
      <dgm:spPr>
        <a:solidFill>
          <a:srgbClr val="3F8F98"/>
        </a:solidFill>
      </dgm:spPr>
      <dgm:t>
        <a:bodyPr/>
        <a:lstStyle/>
        <a:p>
          <a:pPr>
            <a:lnSpc>
              <a:spcPct val="100000"/>
            </a:lnSpc>
            <a:spcAft>
              <a:spcPts val="0"/>
            </a:spcAft>
          </a:pPr>
          <a:r>
            <a:rPr lang="en-GB" sz="1600" dirty="0" smtClean="0"/>
            <a:t>Coordination of Implementation</a:t>
          </a:r>
        </a:p>
        <a:p>
          <a:pPr>
            <a:lnSpc>
              <a:spcPct val="100000"/>
            </a:lnSpc>
            <a:spcAft>
              <a:spcPts val="0"/>
            </a:spcAft>
          </a:pPr>
          <a:r>
            <a:rPr lang="en-GB" sz="1600" dirty="0" smtClean="0"/>
            <a:t>LNG Action Plan (Governance &amp; Technical Measures)</a:t>
          </a:r>
        </a:p>
      </dgm:t>
    </dgm:pt>
    <dgm:pt modelId="{D4089906-900C-4CDE-B1DB-F8F4F1BC4360}" type="parTrans" cxnId="{E3B936E3-920B-4B61-BACA-59405E17E264}">
      <dgm:prSet/>
      <dgm:spPr/>
      <dgm:t>
        <a:bodyPr/>
        <a:lstStyle/>
        <a:p>
          <a:endParaRPr lang="en-GB" sz="1600"/>
        </a:p>
      </dgm:t>
    </dgm:pt>
    <dgm:pt modelId="{C033A96C-CFDD-4115-AF80-05BAD769E488}" type="sibTrans" cxnId="{E3B936E3-920B-4B61-BACA-59405E17E264}">
      <dgm:prSet/>
      <dgm:spPr/>
      <dgm:t>
        <a:bodyPr/>
        <a:lstStyle/>
        <a:p>
          <a:endParaRPr lang="en-GB" sz="1600"/>
        </a:p>
      </dgm:t>
    </dgm:pt>
    <dgm:pt modelId="{4027F3A2-7CAF-46CB-9C3A-345E0A97E712}">
      <dgm:prSet custT="1"/>
      <dgm:spPr>
        <a:solidFill>
          <a:srgbClr val="3F8F98"/>
        </a:solidFill>
      </dgm:spPr>
      <dgm:t>
        <a:bodyPr/>
        <a:lstStyle/>
        <a:p>
          <a:r>
            <a:rPr lang="en-GB" sz="1600" dirty="0" smtClean="0"/>
            <a:t>Awareness &amp; Promotion Campaign of LNG Platforms plus </a:t>
          </a:r>
        </a:p>
        <a:p>
          <a:r>
            <a:rPr lang="en-GB" sz="1600" smtClean="0"/>
            <a:t>Market Sides Measures</a:t>
          </a:r>
          <a:endParaRPr lang="en-GB" sz="1600" dirty="0" smtClean="0"/>
        </a:p>
      </dgm:t>
    </dgm:pt>
    <dgm:pt modelId="{42B88939-8949-4AB5-80D1-18A6770F376E}" type="parTrans" cxnId="{34E1CDA0-F9E2-423D-A364-AFCA1938E30F}">
      <dgm:prSet/>
      <dgm:spPr/>
      <dgm:t>
        <a:bodyPr/>
        <a:lstStyle/>
        <a:p>
          <a:endParaRPr lang="en-GB" sz="1600"/>
        </a:p>
      </dgm:t>
    </dgm:pt>
    <dgm:pt modelId="{80E23B1A-F361-4AA9-B438-80D54A17FD31}" type="sibTrans" cxnId="{34E1CDA0-F9E2-423D-A364-AFCA1938E30F}">
      <dgm:prSet/>
      <dgm:spPr/>
      <dgm:t>
        <a:bodyPr/>
        <a:lstStyle/>
        <a:p>
          <a:endParaRPr lang="en-GB" sz="1600"/>
        </a:p>
      </dgm:t>
    </dgm:pt>
    <dgm:pt modelId="{6430A58E-C21F-4E3B-8B1C-BA7156C59FCF}">
      <dgm:prSet custT="1"/>
      <dgm:spPr>
        <a:solidFill>
          <a:srgbClr val="49A7B1"/>
        </a:solidFill>
      </dgm:spPr>
      <dgm:t>
        <a:bodyPr/>
        <a:lstStyle/>
        <a:p>
          <a:r>
            <a:rPr lang="en-GB" sz="1600" dirty="0" smtClean="0"/>
            <a:t>Program Support Action (PSA)                                        2016-2018</a:t>
          </a:r>
        </a:p>
      </dgm:t>
    </dgm:pt>
    <dgm:pt modelId="{5D4C51F5-860E-4D97-B572-5DD786C4970C}" type="parTrans" cxnId="{C077A2FA-6358-430F-9B36-E7BB2D9B6A1C}">
      <dgm:prSet/>
      <dgm:spPr/>
      <dgm:t>
        <a:bodyPr/>
        <a:lstStyle/>
        <a:p>
          <a:endParaRPr lang="en-GB" sz="1600"/>
        </a:p>
      </dgm:t>
    </dgm:pt>
    <dgm:pt modelId="{0DDBD3D2-1B51-4684-B43E-CA761EED236C}" type="sibTrans" cxnId="{C077A2FA-6358-430F-9B36-E7BB2D9B6A1C}">
      <dgm:prSet/>
      <dgm:spPr/>
      <dgm:t>
        <a:bodyPr/>
        <a:lstStyle/>
        <a:p>
          <a:endParaRPr lang="en-GB" sz="1600"/>
        </a:p>
      </dgm:t>
    </dgm:pt>
    <dgm:pt modelId="{CEBBDA3F-5BBF-4DDE-884E-D467A4BA9B10}">
      <dgm:prSet custT="1"/>
      <dgm:spPr>
        <a:solidFill>
          <a:srgbClr val="49A7B1"/>
        </a:solidFill>
      </dgm:spPr>
      <dgm:t>
        <a:bodyPr/>
        <a:lstStyle/>
        <a:p>
          <a:r>
            <a:rPr lang="en-GB" sz="1600" dirty="0" smtClean="0"/>
            <a:t>Interreg Europe /PSA 2016-2018</a:t>
          </a:r>
        </a:p>
      </dgm:t>
    </dgm:pt>
    <dgm:pt modelId="{391C0705-BC09-43F4-9C61-BC2ED8A0B4F0}" type="parTrans" cxnId="{F0011AF1-C0EF-40ED-9DCC-2790366B800D}">
      <dgm:prSet/>
      <dgm:spPr/>
      <dgm:t>
        <a:bodyPr/>
        <a:lstStyle/>
        <a:p>
          <a:endParaRPr lang="en-GB" sz="1600"/>
        </a:p>
      </dgm:t>
    </dgm:pt>
    <dgm:pt modelId="{5DBA3F9B-855C-4100-A426-5FA29534BAAE}" type="sibTrans" cxnId="{F0011AF1-C0EF-40ED-9DCC-2790366B800D}">
      <dgm:prSet/>
      <dgm:spPr/>
      <dgm:t>
        <a:bodyPr/>
        <a:lstStyle/>
        <a:p>
          <a:endParaRPr lang="en-GB" sz="1600"/>
        </a:p>
      </dgm:t>
    </dgm:pt>
    <dgm:pt modelId="{3512484A-E7CC-40A0-9E08-ACB8BF832998}" type="pres">
      <dgm:prSet presAssocID="{758B96D8-F9C5-45FF-81A5-A5D83C038A71}" presName="diagram" presStyleCnt="0">
        <dgm:presLayoutVars>
          <dgm:dir/>
          <dgm:resizeHandles val="exact"/>
        </dgm:presLayoutVars>
      </dgm:prSet>
      <dgm:spPr/>
      <dgm:t>
        <a:bodyPr/>
        <a:lstStyle/>
        <a:p>
          <a:endParaRPr lang="en-US"/>
        </a:p>
      </dgm:t>
    </dgm:pt>
    <dgm:pt modelId="{6B6267C5-98EC-46F3-8768-545E8DDD701F}" type="pres">
      <dgm:prSet presAssocID="{4E85E23D-4885-4B83-9CD2-DA7D93BD67A0}" presName="node" presStyleLbl="node1" presStyleIdx="0" presStyleCnt="4" custScaleX="167916" custLinFactNeighborX="-4965" custLinFactNeighborY="-15919">
        <dgm:presLayoutVars>
          <dgm:bulletEnabled val="1"/>
        </dgm:presLayoutVars>
      </dgm:prSet>
      <dgm:spPr/>
      <dgm:t>
        <a:bodyPr/>
        <a:lstStyle/>
        <a:p>
          <a:endParaRPr lang="en-GB"/>
        </a:p>
      </dgm:t>
    </dgm:pt>
    <dgm:pt modelId="{6BD8C9DF-FEAF-4F76-BD53-E0B20A079206}" type="pres">
      <dgm:prSet presAssocID="{C033A96C-CFDD-4115-AF80-05BAD769E488}" presName="sibTrans" presStyleCnt="0"/>
      <dgm:spPr/>
    </dgm:pt>
    <dgm:pt modelId="{D5B27F51-8E1C-4F54-BB68-872668942010}" type="pres">
      <dgm:prSet presAssocID="{6430A58E-C21F-4E3B-8B1C-BA7156C59FCF}" presName="node" presStyleLbl="node1" presStyleIdx="1" presStyleCnt="4" custScaleX="167916" custLinFactNeighborX="-4965" custLinFactNeighborY="-15919">
        <dgm:presLayoutVars>
          <dgm:bulletEnabled val="1"/>
        </dgm:presLayoutVars>
      </dgm:prSet>
      <dgm:spPr/>
      <dgm:t>
        <a:bodyPr/>
        <a:lstStyle/>
        <a:p>
          <a:endParaRPr lang="en-GB"/>
        </a:p>
      </dgm:t>
    </dgm:pt>
    <dgm:pt modelId="{46163F7D-E9D5-4168-BE7E-5ECCC3EC2264}" type="pres">
      <dgm:prSet presAssocID="{0DDBD3D2-1B51-4684-B43E-CA761EED236C}" presName="sibTrans" presStyleCnt="0"/>
      <dgm:spPr/>
    </dgm:pt>
    <dgm:pt modelId="{079D90A8-2790-4C92-8CDF-61B9819699AB}" type="pres">
      <dgm:prSet presAssocID="{4027F3A2-7CAF-46CB-9C3A-345E0A97E712}" presName="node" presStyleLbl="node1" presStyleIdx="2" presStyleCnt="4" custScaleX="168341" custLinFactNeighborX="-4965" custLinFactNeighborY="-14371">
        <dgm:presLayoutVars>
          <dgm:bulletEnabled val="1"/>
        </dgm:presLayoutVars>
      </dgm:prSet>
      <dgm:spPr/>
      <dgm:t>
        <a:bodyPr/>
        <a:lstStyle/>
        <a:p>
          <a:endParaRPr lang="en-GB"/>
        </a:p>
      </dgm:t>
    </dgm:pt>
    <dgm:pt modelId="{DB060D58-EE30-445F-A4DE-4C0F1CE2E853}" type="pres">
      <dgm:prSet presAssocID="{80E23B1A-F361-4AA9-B438-80D54A17FD31}" presName="sibTrans" presStyleCnt="0"/>
      <dgm:spPr/>
    </dgm:pt>
    <dgm:pt modelId="{1DABD0A1-EADB-4686-A334-20E2DCABD282}" type="pres">
      <dgm:prSet presAssocID="{CEBBDA3F-5BBF-4DDE-884E-D467A4BA9B10}" presName="node" presStyleLbl="node1" presStyleIdx="3" presStyleCnt="4" custScaleX="168341" custLinFactNeighborX="-4965" custLinFactNeighborY="-28495">
        <dgm:presLayoutVars>
          <dgm:bulletEnabled val="1"/>
        </dgm:presLayoutVars>
      </dgm:prSet>
      <dgm:spPr/>
      <dgm:t>
        <a:bodyPr/>
        <a:lstStyle/>
        <a:p>
          <a:endParaRPr lang="en-GB"/>
        </a:p>
      </dgm:t>
    </dgm:pt>
  </dgm:ptLst>
  <dgm:cxnLst>
    <dgm:cxn modelId="{34E1CDA0-F9E2-423D-A364-AFCA1938E30F}" srcId="{758B96D8-F9C5-45FF-81A5-A5D83C038A71}" destId="{4027F3A2-7CAF-46CB-9C3A-345E0A97E712}" srcOrd="2" destOrd="0" parTransId="{42B88939-8949-4AB5-80D1-18A6770F376E}" sibTransId="{80E23B1A-F361-4AA9-B438-80D54A17FD31}"/>
    <dgm:cxn modelId="{287D6ACA-635C-4926-BE4B-30C646FC6412}" type="presOf" srcId="{4E85E23D-4885-4B83-9CD2-DA7D93BD67A0}" destId="{6B6267C5-98EC-46F3-8768-545E8DDD701F}" srcOrd="0" destOrd="0" presId="urn:microsoft.com/office/officeart/2005/8/layout/default"/>
    <dgm:cxn modelId="{D81186DB-462F-4BE1-91C9-5E7B4FDCEFAB}" type="presOf" srcId="{4027F3A2-7CAF-46CB-9C3A-345E0A97E712}" destId="{079D90A8-2790-4C92-8CDF-61B9819699AB}" srcOrd="0" destOrd="0" presId="urn:microsoft.com/office/officeart/2005/8/layout/default"/>
    <dgm:cxn modelId="{A30B7B80-B8BF-4410-AC6B-320EAACCEB1C}" type="presOf" srcId="{6430A58E-C21F-4E3B-8B1C-BA7156C59FCF}" destId="{D5B27F51-8E1C-4F54-BB68-872668942010}" srcOrd="0" destOrd="0" presId="urn:microsoft.com/office/officeart/2005/8/layout/default"/>
    <dgm:cxn modelId="{B20EE99F-888E-4D28-8E25-7884FE1F7485}" type="presOf" srcId="{CEBBDA3F-5BBF-4DDE-884E-D467A4BA9B10}" destId="{1DABD0A1-EADB-4686-A334-20E2DCABD282}" srcOrd="0" destOrd="0" presId="urn:microsoft.com/office/officeart/2005/8/layout/default"/>
    <dgm:cxn modelId="{F0011AF1-C0EF-40ED-9DCC-2790366B800D}" srcId="{758B96D8-F9C5-45FF-81A5-A5D83C038A71}" destId="{CEBBDA3F-5BBF-4DDE-884E-D467A4BA9B10}" srcOrd="3" destOrd="0" parTransId="{391C0705-BC09-43F4-9C61-BC2ED8A0B4F0}" sibTransId="{5DBA3F9B-855C-4100-A426-5FA29534BAAE}"/>
    <dgm:cxn modelId="{1E7B9800-2AF0-408A-AA54-543E1B5F0BDD}" type="presOf" srcId="{758B96D8-F9C5-45FF-81A5-A5D83C038A71}" destId="{3512484A-E7CC-40A0-9E08-ACB8BF832998}" srcOrd="0" destOrd="0" presId="urn:microsoft.com/office/officeart/2005/8/layout/default"/>
    <dgm:cxn modelId="{E3B936E3-920B-4B61-BACA-59405E17E264}" srcId="{758B96D8-F9C5-45FF-81A5-A5D83C038A71}" destId="{4E85E23D-4885-4B83-9CD2-DA7D93BD67A0}" srcOrd="0" destOrd="0" parTransId="{D4089906-900C-4CDE-B1DB-F8F4F1BC4360}" sibTransId="{C033A96C-CFDD-4115-AF80-05BAD769E488}"/>
    <dgm:cxn modelId="{C077A2FA-6358-430F-9B36-E7BB2D9B6A1C}" srcId="{758B96D8-F9C5-45FF-81A5-A5D83C038A71}" destId="{6430A58E-C21F-4E3B-8B1C-BA7156C59FCF}" srcOrd="1" destOrd="0" parTransId="{5D4C51F5-860E-4D97-B572-5DD786C4970C}" sibTransId="{0DDBD3D2-1B51-4684-B43E-CA761EED236C}"/>
    <dgm:cxn modelId="{AC5FD6D5-9CB0-449C-B509-B5C0CDFBD0E5}" type="presParOf" srcId="{3512484A-E7CC-40A0-9E08-ACB8BF832998}" destId="{6B6267C5-98EC-46F3-8768-545E8DDD701F}" srcOrd="0" destOrd="0" presId="urn:microsoft.com/office/officeart/2005/8/layout/default"/>
    <dgm:cxn modelId="{A7F2C7CE-3384-4505-BD42-75B2F72A5ED5}" type="presParOf" srcId="{3512484A-E7CC-40A0-9E08-ACB8BF832998}" destId="{6BD8C9DF-FEAF-4F76-BD53-E0B20A079206}" srcOrd="1" destOrd="0" presId="urn:microsoft.com/office/officeart/2005/8/layout/default"/>
    <dgm:cxn modelId="{40B61554-352B-4AA6-8F6D-367C10A703AA}" type="presParOf" srcId="{3512484A-E7CC-40A0-9E08-ACB8BF832998}" destId="{D5B27F51-8E1C-4F54-BB68-872668942010}" srcOrd="2" destOrd="0" presId="urn:microsoft.com/office/officeart/2005/8/layout/default"/>
    <dgm:cxn modelId="{4D48C2C3-940D-47DC-B72B-146E46F97755}" type="presParOf" srcId="{3512484A-E7CC-40A0-9E08-ACB8BF832998}" destId="{46163F7D-E9D5-4168-BE7E-5ECCC3EC2264}" srcOrd="3" destOrd="0" presId="urn:microsoft.com/office/officeart/2005/8/layout/default"/>
    <dgm:cxn modelId="{C5D64F80-365C-436F-9A10-9A456FF0A2FA}" type="presParOf" srcId="{3512484A-E7CC-40A0-9E08-ACB8BF832998}" destId="{079D90A8-2790-4C92-8CDF-61B9819699AB}" srcOrd="4" destOrd="0" presId="urn:microsoft.com/office/officeart/2005/8/layout/default"/>
    <dgm:cxn modelId="{F7F443F3-654C-4D9F-AEC5-880F432678AB}" type="presParOf" srcId="{3512484A-E7CC-40A0-9E08-ACB8BF832998}" destId="{DB060D58-EE30-445F-A4DE-4C0F1CE2E853}" srcOrd="5" destOrd="0" presId="urn:microsoft.com/office/officeart/2005/8/layout/default"/>
    <dgm:cxn modelId="{D588C79F-5411-4199-B51A-60A7123F1F70}" type="presParOf" srcId="{3512484A-E7CC-40A0-9E08-ACB8BF832998}" destId="{1DABD0A1-EADB-4686-A334-20E2DCABD28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B96D8-F9C5-45FF-81A5-A5D83C038A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E85E23D-4885-4B83-9CD2-DA7D93BD67A0}">
      <dgm:prSet custT="1"/>
      <dgm:spPr>
        <a:solidFill>
          <a:srgbClr val="3F8F98"/>
        </a:solidFill>
      </dgm:spPr>
      <dgm:t>
        <a:bodyPr/>
        <a:lstStyle/>
        <a:p>
          <a:pPr>
            <a:lnSpc>
              <a:spcPct val="100000"/>
            </a:lnSpc>
            <a:spcAft>
              <a:spcPct val="35000"/>
            </a:spcAft>
          </a:pPr>
          <a:r>
            <a:rPr lang="en-GB" sz="1600" dirty="0" smtClean="0"/>
            <a:t>IWT Lead Project for LNG innovations</a:t>
          </a:r>
        </a:p>
      </dgm:t>
    </dgm:pt>
    <dgm:pt modelId="{D4089906-900C-4CDE-B1DB-F8F4F1BC4360}" type="parTrans" cxnId="{E3B936E3-920B-4B61-BACA-59405E17E264}">
      <dgm:prSet/>
      <dgm:spPr/>
      <dgm:t>
        <a:bodyPr/>
        <a:lstStyle/>
        <a:p>
          <a:endParaRPr lang="en-GB"/>
        </a:p>
      </dgm:t>
    </dgm:pt>
    <dgm:pt modelId="{C033A96C-CFDD-4115-AF80-05BAD769E488}" type="sibTrans" cxnId="{E3B936E3-920B-4B61-BACA-59405E17E264}">
      <dgm:prSet/>
      <dgm:spPr/>
      <dgm:t>
        <a:bodyPr/>
        <a:lstStyle/>
        <a:p>
          <a:endParaRPr lang="en-GB"/>
        </a:p>
      </dgm:t>
    </dgm:pt>
    <dgm:pt modelId="{4027F3A2-7CAF-46CB-9C3A-345E0A97E712}">
      <dgm:prSet custT="1"/>
      <dgm:spPr>
        <a:solidFill>
          <a:srgbClr val="3F8F98"/>
        </a:solidFill>
      </dgm:spPr>
      <dgm:t>
        <a:bodyPr/>
        <a:lstStyle/>
        <a:p>
          <a:r>
            <a:rPr lang="en-GB" sz="1600" dirty="0" smtClean="0"/>
            <a:t>Deployment Projects</a:t>
          </a:r>
        </a:p>
      </dgm:t>
    </dgm:pt>
    <dgm:pt modelId="{42B88939-8949-4AB5-80D1-18A6770F376E}" type="parTrans" cxnId="{34E1CDA0-F9E2-423D-A364-AFCA1938E30F}">
      <dgm:prSet/>
      <dgm:spPr/>
      <dgm:t>
        <a:bodyPr/>
        <a:lstStyle/>
        <a:p>
          <a:endParaRPr lang="en-GB"/>
        </a:p>
      </dgm:t>
    </dgm:pt>
    <dgm:pt modelId="{80E23B1A-F361-4AA9-B438-80D54A17FD31}" type="sibTrans" cxnId="{34E1CDA0-F9E2-423D-A364-AFCA1938E30F}">
      <dgm:prSet/>
      <dgm:spPr/>
      <dgm:t>
        <a:bodyPr/>
        <a:lstStyle/>
        <a:p>
          <a:endParaRPr lang="en-GB"/>
        </a:p>
      </dgm:t>
    </dgm:pt>
    <dgm:pt modelId="{6430A58E-C21F-4E3B-8B1C-BA7156C59FCF}">
      <dgm:prSet custT="1"/>
      <dgm:spPr>
        <a:solidFill>
          <a:srgbClr val="49A7B1"/>
        </a:solidFill>
      </dgm:spPr>
      <dgm:t>
        <a:bodyPr/>
        <a:lstStyle/>
        <a:p>
          <a:r>
            <a:rPr lang="en-GB" sz="1600" dirty="0" smtClean="0"/>
            <a:t>Horizon 2020  Open Call /Call 2017</a:t>
          </a:r>
        </a:p>
      </dgm:t>
    </dgm:pt>
    <dgm:pt modelId="{5D4C51F5-860E-4D97-B572-5DD786C4970C}" type="parTrans" cxnId="{C077A2FA-6358-430F-9B36-E7BB2D9B6A1C}">
      <dgm:prSet/>
      <dgm:spPr/>
      <dgm:t>
        <a:bodyPr/>
        <a:lstStyle/>
        <a:p>
          <a:endParaRPr lang="en-GB"/>
        </a:p>
      </dgm:t>
    </dgm:pt>
    <dgm:pt modelId="{0DDBD3D2-1B51-4684-B43E-CA761EED236C}" type="sibTrans" cxnId="{C077A2FA-6358-430F-9B36-E7BB2D9B6A1C}">
      <dgm:prSet/>
      <dgm:spPr/>
      <dgm:t>
        <a:bodyPr/>
        <a:lstStyle/>
        <a:p>
          <a:endParaRPr lang="en-GB"/>
        </a:p>
      </dgm:t>
    </dgm:pt>
    <dgm:pt modelId="{CEBBDA3F-5BBF-4DDE-884E-D467A4BA9B10}">
      <dgm:prSet custT="1"/>
      <dgm:spPr>
        <a:solidFill>
          <a:srgbClr val="49A7B1"/>
        </a:solidFill>
      </dgm:spPr>
      <dgm:t>
        <a:bodyPr/>
        <a:lstStyle/>
        <a:p>
          <a:pPr>
            <a:lnSpc>
              <a:spcPct val="100000"/>
            </a:lnSpc>
            <a:spcAft>
              <a:spcPts val="0"/>
            </a:spcAft>
          </a:pPr>
          <a:r>
            <a:rPr lang="en-GB" sz="1600" dirty="0" smtClean="0"/>
            <a:t>CEF</a:t>
          </a:r>
          <a:r>
            <a:rPr lang="en-GB" sz="1600" baseline="0" dirty="0" smtClean="0"/>
            <a:t> Pilot Projects                 National Programs              Interreg Program</a:t>
          </a:r>
        </a:p>
        <a:p>
          <a:pPr>
            <a:lnSpc>
              <a:spcPct val="100000"/>
            </a:lnSpc>
            <a:spcAft>
              <a:spcPts val="0"/>
            </a:spcAft>
          </a:pPr>
          <a:r>
            <a:rPr lang="en-GB" sz="1600" baseline="0" dirty="0" smtClean="0"/>
            <a:t>EFSI Blending</a:t>
          </a:r>
          <a:endParaRPr lang="en-GB" sz="1600" dirty="0" smtClean="0"/>
        </a:p>
      </dgm:t>
    </dgm:pt>
    <dgm:pt modelId="{391C0705-BC09-43F4-9C61-BC2ED8A0B4F0}" type="parTrans" cxnId="{F0011AF1-C0EF-40ED-9DCC-2790366B800D}">
      <dgm:prSet/>
      <dgm:spPr/>
      <dgm:t>
        <a:bodyPr/>
        <a:lstStyle/>
        <a:p>
          <a:endParaRPr lang="en-GB"/>
        </a:p>
      </dgm:t>
    </dgm:pt>
    <dgm:pt modelId="{5DBA3F9B-855C-4100-A426-5FA29534BAAE}" type="sibTrans" cxnId="{F0011AF1-C0EF-40ED-9DCC-2790366B800D}">
      <dgm:prSet/>
      <dgm:spPr/>
      <dgm:t>
        <a:bodyPr/>
        <a:lstStyle/>
        <a:p>
          <a:endParaRPr lang="en-GB"/>
        </a:p>
      </dgm:t>
    </dgm:pt>
    <dgm:pt modelId="{3512484A-E7CC-40A0-9E08-ACB8BF832998}" type="pres">
      <dgm:prSet presAssocID="{758B96D8-F9C5-45FF-81A5-A5D83C038A71}" presName="diagram" presStyleCnt="0">
        <dgm:presLayoutVars>
          <dgm:dir/>
          <dgm:resizeHandles val="exact"/>
        </dgm:presLayoutVars>
      </dgm:prSet>
      <dgm:spPr/>
      <dgm:t>
        <a:bodyPr/>
        <a:lstStyle/>
        <a:p>
          <a:endParaRPr lang="en-US"/>
        </a:p>
      </dgm:t>
    </dgm:pt>
    <dgm:pt modelId="{6B6267C5-98EC-46F3-8768-545E8DDD701F}" type="pres">
      <dgm:prSet presAssocID="{4E85E23D-4885-4B83-9CD2-DA7D93BD67A0}" presName="node" presStyleLbl="node1" presStyleIdx="0" presStyleCnt="4" custScaleX="167916" custLinFactNeighborX="-4965" custLinFactNeighborY="-15919">
        <dgm:presLayoutVars>
          <dgm:bulletEnabled val="1"/>
        </dgm:presLayoutVars>
      </dgm:prSet>
      <dgm:spPr/>
      <dgm:t>
        <a:bodyPr/>
        <a:lstStyle/>
        <a:p>
          <a:endParaRPr lang="en-GB"/>
        </a:p>
      </dgm:t>
    </dgm:pt>
    <dgm:pt modelId="{6BD8C9DF-FEAF-4F76-BD53-E0B20A079206}" type="pres">
      <dgm:prSet presAssocID="{C033A96C-CFDD-4115-AF80-05BAD769E488}" presName="sibTrans" presStyleCnt="0"/>
      <dgm:spPr/>
    </dgm:pt>
    <dgm:pt modelId="{D5B27F51-8E1C-4F54-BB68-872668942010}" type="pres">
      <dgm:prSet presAssocID="{6430A58E-C21F-4E3B-8B1C-BA7156C59FCF}" presName="node" presStyleLbl="node1" presStyleIdx="1" presStyleCnt="4" custScaleX="167916" custLinFactNeighborX="-4965" custLinFactNeighborY="-15919">
        <dgm:presLayoutVars>
          <dgm:bulletEnabled val="1"/>
        </dgm:presLayoutVars>
      </dgm:prSet>
      <dgm:spPr/>
      <dgm:t>
        <a:bodyPr/>
        <a:lstStyle/>
        <a:p>
          <a:endParaRPr lang="en-GB"/>
        </a:p>
      </dgm:t>
    </dgm:pt>
    <dgm:pt modelId="{46163F7D-E9D5-4168-BE7E-5ECCC3EC2264}" type="pres">
      <dgm:prSet presAssocID="{0DDBD3D2-1B51-4684-B43E-CA761EED236C}" presName="sibTrans" presStyleCnt="0"/>
      <dgm:spPr/>
    </dgm:pt>
    <dgm:pt modelId="{079D90A8-2790-4C92-8CDF-61B9819699AB}" type="pres">
      <dgm:prSet presAssocID="{4027F3A2-7CAF-46CB-9C3A-345E0A97E712}" presName="node" presStyleLbl="node1" presStyleIdx="2" presStyleCnt="4" custScaleX="168341" custLinFactNeighborX="-4965" custLinFactNeighborY="-14702">
        <dgm:presLayoutVars>
          <dgm:bulletEnabled val="1"/>
        </dgm:presLayoutVars>
      </dgm:prSet>
      <dgm:spPr/>
      <dgm:t>
        <a:bodyPr/>
        <a:lstStyle/>
        <a:p>
          <a:endParaRPr lang="en-GB"/>
        </a:p>
      </dgm:t>
    </dgm:pt>
    <dgm:pt modelId="{DB060D58-EE30-445F-A4DE-4C0F1CE2E853}" type="pres">
      <dgm:prSet presAssocID="{80E23B1A-F361-4AA9-B438-80D54A17FD31}" presName="sibTrans" presStyleCnt="0"/>
      <dgm:spPr/>
    </dgm:pt>
    <dgm:pt modelId="{1DABD0A1-EADB-4686-A334-20E2DCABD282}" type="pres">
      <dgm:prSet presAssocID="{CEBBDA3F-5BBF-4DDE-884E-D467A4BA9B10}" presName="node" presStyleLbl="node1" presStyleIdx="3" presStyleCnt="4" custScaleX="168341" custLinFactNeighborX="-4965" custLinFactNeighborY="-28465">
        <dgm:presLayoutVars>
          <dgm:bulletEnabled val="1"/>
        </dgm:presLayoutVars>
      </dgm:prSet>
      <dgm:spPr/>
      <dgm:t>
        <a:bodyPr/>
        <a:lstStyle/>
        <a:p>
          <a:endParaRPr lang="en-GB"/>
        </a:p>
      </dgm:t>
    </dgm:pt>
  </dgm:ptLst>
  <dgm:cxnLst>
    <dgm:cxn modelId="{D6EF8B32-F717-4C89-88A6-9D1A64CD2F5C}" type="presOf" srcId="{CEBBDA3F-5BBF-4DDE-884E-D467A4BA9B10}" destId="{1DABD0A1-EADB-4686-A334-20E2DCABD282}" srcOrd="0" destOrd="0" presId="urn:microsoft.com/office/officeart/2005/8/layout/default"/>
    <dgm:cxn modelId="{F5D69955-B8A3-4A73-85CC-68E0DFA9A204}" type="presOf" srcId="{758B96D8-F9C5-45FF-81A5-A5D83C038A71}" destId="{3512484A-E7CC-40A0-9E08-ACB8BF832998}" srcOrd="0" destOrd="0" presId="urn:microsoft.com/office/officeart/2005/8/layout/default"/>
    <dgm:cxn modelId="{3050EA19-411B-446F-9F18-37E12A927B4D}" type="presOf" srcId="{6430A58E-C21F-4E3B-8B1C-BA7156C59FCF}" destId="{D5B27F51-8E1C-4F54-BB68-872668942010}" srcOrd="0" destOrd="0" presId="urn:microsoft.com/office/officeart/2005/8/layout/default"/>
    <dgm:cxn modelId="{7D893F73-BEFA-4565-A135-3B59EBE578F9}" type="presOf" srcId="{4027F3A2-7CAF-46CB-9C3A-345E0A97E712}" destId="{079D90A8-2790-4C92-8CDF-61B9819699AB}" srcOrd="0" destOrd="0" presId="urn:microsoft.com/office/officeart/2005/8/layout/default"/>
    <dgm:cxn modelId="{34E1CDA0-F9E2-423D-A364-AFCA1938E30F}" srcId="{758B96D8-F9C5-45FF-81A5-A5D83C038A71}" destId="{4027F3A2-7CAF-46CB-9C3A-345E0A97E712}" srcOrd="2" destOrd="0" parTransId="{42B88939-8949-4AB5-80D1-18A6770F376E}" sibTransId="{80E23B1A-F361-4AA9-B438-80D54A17FD31}"/>
    <dgm:cxn modelId="{C077A2FA-6358-430F-9B36-E7BB2D9B6A1C}" srcId="{758B96D8-F9C5-45FF-81A5-A5D83C038A71}" destId="{6430A58E-C21F-4E3B-8B1C-BA7156C59FCF}" srcOrd="1" destOrd="0" parTransId="{5D4C51F5-860E-4D97-B572-5DD786C4970C}" sibTransId="{0DDBD3D2-1B51-4684-B43E-CA761EED236C}"/>
    <dgm:cxn modelId="{D9FB228B-4D82-4906-B035-3741FA2BFA63}" type="presOf" srcId="{4E85E23D-4885-4B83-9CD2-DA7D93BD67A0}" destId="{6B6267C5-98EC-46F3-8768-545E8DDD701F}" srcOrd="0" destOrd="0" presId="urn:microsoft.com/office/officeart/2005/8/layout/default"/>
    <dgm:cxn modelId="{E3B936E3-920B-4B61-BACA-59405E17E264}" srcId="{758B96D8-F9C5-45FF-81A5-A5D83C038A71}" destId="{4E85E23D-4885-4B83-9CD2-DA7D93BD67A0}" srcOrd="0" destOrd="0" parTransId="{D4089906-900C-4CDE-B1DB-F8F4F1BC4360}" sibTransId="{C033A96C-CFDD-4115-AF80-05BAD769E488}"/>
    <dgm:cxn modelId="{F0011AF1-C0EF-40ED-9DCC-2790366B800D}" srcId="{758B96D8-F9C5-45FF-81A5-A5D83C038A71}" destId="{CEBBDA3F-5BBF-4DDE-884E-D467A4BA9B10}" srcOrd="3" destOrd="0" parTransId="{391C0705-BC09-43F4-9C61-BC2ED8A0B4F0}" sibTransId="{5DBA3F9B-855C-4100-A426-5FA29534BAAE}"/>
    <dgm:cxn modelId="{1F6FCBDD-22DE-49D2-9AB1-2902AF6E04A1}" type="presParOf" srcId="{3512484A-E7CC-40A0-9E08-ACB8BF832998}" destId="{6B6267C5-98EC-46F3-8768-545E8DDD701F}" srcOrd="0" destOrd="0" presId="urn:microsoft.com/office/officeart/2005/8/layout/default"/>
    <dgm:cxn modelId="{C8E4BD13-8CC7-49D8-A655-2C87F0212AF3}" type="presParOf" srcId="{3512484A-E7CC-40A0-9E08-ACB8BF832998}" destId="{6BD8C9DF-FEAF-4F76-BD53-E0B20A079206}" srcOrd="1" destOrd="0" presId="urn:microsoft.com/office/officeart/2005/8/layout/default"/>
    <dgm:cxn modelId="{C28D9485-66BC-46F3-80C0-B290A6E20500}" type="presParOf" srcId="{3512484A-E7CC-40A0-9E08-ACB8BF832998}" destId="{D5B27F51-8E1C-4F54-BB68-872668942010}" srcOrd="2" destOrd="0" presId="urn:microsoft.com/office/officeart/2005/8/layout/default"/>
    <dgm:cxn modelId="{A136CA04-35FA-41A3-9EB4-7C99F925F3FE}" type="presParOf" srcId="{3512484A-E7CC-40A0-9E08-ACB8BF832998}" destId="{46163F7D-E9D5-4168-BE7E-5ECCC3EC2264}" srcOrd="3" destOrd="0" presId="urn:microsoft.com/office/officeart/2005/8/layout/default"/>
    <dgm:cxn modelId="{554E204E-2C23-4866-9BFC-C30B06A5C6D8}" type="presParOf" srcId="{3512484A-E7CC-40A0-9E08-ACB8BF832998}" destId="{079D90A8-2790-4C92-8CDF-61B9819699AB}" srcOrd="4" destOrd="0" presId="urn:microsoft.com/office/officeart/2005/8/layout/default"/>
    <dgm:cxn modelId="{E7C70BD2-66BA-4B35-9CB9-04AA0B580A23}" type="presParOf" srcId="{3512484A-E7CC-40A0-9E08-ACB8BF832998}" destId="{DB060D58-EE30-445F-A4DE-4C0F1CE2E853}" srcOrd="5" destOrd="0" presId="urn:microsoft.com/office/officeart/2005/8/layout/default"/>
    <dgm:cxn modelId="{D54788DF-F727-4D51-B4AF-83B787393093}" type="presParOf" srcId="{3512484A-E7CC-40A0-9E08-ACB8BF832998}" destId="{1DABD0A1-EADB-4686-A334-20E2DCABD282}"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267C5-98EC-46F3-8768-545E8DDD701F}">
      <dsp:nvSpPr>
        <dsp:cNvPr id="0" name=""/>
        <dsp:cNvSpPr/>
      </dsp:nvSpPr>
      <dsp:spPr>
        <a:xfrm>
          <a:off x="522735" y="0"/>
          <a:ext cx="2820200" cy="1007718"/>
        </a:xfrm>
        <a:prstGeom prst="rect">
          <a:avLst/>
        </a:prstGeom>
        <a:solidFill>
          <a:srgbClr val="3F8F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GB" sz="1600" kern="1200" dirty="0" smtClean="0"/>
            <a:t>Coordination of Implementation</a:t>
          </a:r>
        </a:p>
        <a:p>
          <a:pPr lvl="0" algn="ctr" defTabSz="711200">
            <a:lnSpc>
              <a:spcPct val="100000"/>
            </a:lnSpc>
            <a:spcBef>
              <a:spcPct val="0"/>
            </a:spcBef>
            <a:spcAft>
              <a:spcPts val="0"/>
            </a:spcAft>
          </a:pPr>
          <a:r>
            <a:rPr lang="en-GB" sz="1600" kern="1200" dirty="0" smtClean="0"/>
            <a:t>LNG Action Plan (Governance &amp; Technical Measures)</a:t>
          </a:r>
        </a:p>
      </dsp:txBody>
      <dsp:txXfrm>
        <a:off x="522735" y="0"/>
        <a:ext cx="2820200" cy="1007718"/>
      </dsp:txXfrm>
    </dsp:sp>
    <dsp:sp modelId="{D5B27F51-8E1C-4F54-BB68-872668942010}">
      <dsp:nvSpPr>
        <dsp:cNvPr id="0" name=""/>
        <dsp:cNvSpPr/>
      </dsp:nvSpPr>
      <dsp:spPr>
        <a:xfrm>
          <a:off x="522735" y="1016138"/>
          <a:ext cx="2820200" cy="1007718"/>
        </a:xfrm>
        <a:prstGeom prst="rect">
          <a:avLst/>
        </a:prstGeom>
        <a:solidFill>
          <a:srgbClr val="49A7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Program Support Action (PSA)                                        2016-2018</a:t>
          </a:r>
        </a:p>
      </dsp:txBody>
      <dsp:txXfrm>
        <a:off x="522735" y="1016138"/>
        <a:ext cx="2820200" cy="1007718"/>
      </dsp:txXfrm>
    </dsp:sp>
    <dsp:sp modelId="{079D90A8-2790-4C92-8CDF-61B9819699AB}">
      <dsp:nvSpPr>
        <dsp:cNvPr id="0" name=""/>
        <dsp:cNvSpPr/>
      </dsp:nvSpPr>
      <dsp:spPr>
        <a:xfrm>
          <a:off x="519166" y="2207409"/>
          <a:ext cx="2827338" cy="1007718"/>
        </a:xfrm>
        <a:prstGeom prst="rect">
          <a:avLst/>
        </a:prstGeom>
        <a:solidFill>
          <a:srgbClr val="3F8F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Awareness &amp; Promotion Campaign of LNG Platforms plus </a:t>
          </a:r>
        </a:p>
        <a:p>
          <a:pPr lvl="0" algn="ctr" defTabSz="711200">
            <a:lnSpc>
              <a:spcPct val="90000"/>
            </a:lnSpc>
            <a:spcBef>
              <a:spcPct val="0"/>
            </a:spcBef>
            <a:spcAft>
              <a:spcPct val="35000"/>
            </a:spcAft>
          </a:pPr>
          <a:r>
            <a:rPr lang="en-GB" sz="1600" kern="1200" smtClean="0"/>
            <a:t>Market Sides Measures</a:t>
          </a:r>
          <a:endParaRPr lang="en-GB" sz="1600" kern="1200" dirty="0" smtClean="0"/>
        </a:p>
      </dsp:txBody>
      <dsp:txXfrm>
        <a:off x="519166" y="2207409"/>
        <a:ext cx="2827338" cy="1007718"/>
      </dsp:txXfrm>
    </dsp:sp>
    <dsp:sp modelId="{1DABD0A1-EADB-4686-A334-20E2DCABD282}">
      <dsp:nvSpPr>
        <dsp:cNvPr id="0" name=""/>
        <dsp:cNvSpPr/>
      </dsp:nvSpPr>
      <dsp:spPr>
        <a:xfrm>
          <a:off x="519166" y="3240750"/>
          <a:ext cx="2827338" cy="1007718"/>
        </a:xfrm>
        <a:prstGeom prst="rect">
          <a:avLst/>
        </a:prstGeom>
        <a:solidFill>
          <a:srgbClr val="49A7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Interreg Europe /PSA 2016-2018</a:t>
          </a:r>
        </a:p>
      </dsp:txBody>
      <dsp:txXfrm>
        <a:off x="519166" y="3240750"/>
        <a:ext cx="2827338" cy="1007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267C5-98EC-46F3-8768-545E8DDD701F}">
      <dsp:nvSpPr>
        <dsp:cNvPr id="0" name=""/>
        <dsp:cNvSpPr/>
      </dsp:nvSpPr>
      <dsp:spPr>
        <a:xfrm>
          <a:off x="595806" y="0"/>
          <a:ext cx="2818192" cy="1007000"/>
        </a:xfrm>
        <a:prstGeom prst="rect">
          <a:avLst/>
        </a:prstGeom>
        <a:solidFill>
          <a:srgbClr val="3F8F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GB" sz="1600" kern="1200" dirty="0" smtClean="0"/>
            <a:t>IWT Lead Project for LNG innovations</a:t>
          </a:r>
        </a:p>
      </dsp:txBody>
      <dsp:txXfrm>
        <a:off x="595806" y="0"/>
        <a:ext cx="2818192" cy="1007000"/>
      </dsp:txXfrm>
    </dsp:sp>
    <dsp:sp modelId="{D5B27F51-8E1C-4F54-BB68-872668942010}">
      <dsp:nvSpPr>
        <dsp:cNvPr id="0" name=""/>
        <dsp:cNvSpPr/>
      </dsp:nvSpPr>
      <dsp:spPr>
        <a:xfrm>
          <a:off x="595806" y="1017029"/>
          <a:ext cx="2818192" cy="1007000"/>
        </a:xfrm>
        <a:prstGeom prst="rect">
          <a:avLst/>
        </a:prstGeom>
        <a:solidFill>
          <a:srgbClr val="49A7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Horizon 2020  Open Call /Call 2017</a:t>
          </a:r>
        </a:p>
      </dsp:txBody>
      <dsp:txXfrm>
        <a:off x="595806" y="1017029"/>
        <a:ext cx="2818192" cy="1007000"/>
      </dsp:txXfrm>
    </dsp:sp>
    <dsp:sp modelId="{079D90A8-2790-4C92-8CDF-61B9819699AB}">
      <dsp:nvSpPr>
        <dsp:cNvPr id="0" name=""/>
        <dsp:cNvSpPr/>
      </dsp:nvSpPr>
      <dsp:spPr>
        <a:xfrm>
          <a:off x="592239" y="2204119"/>
          <a:ext cx="2825325" cy="1007000"/>
        </a:xfrm>
        <a:prstGeom prst="rect">
          <a:avLst/>
        </a:prstGeom>
        <a:solidFill>
          <a:srgbClr val="3F8F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Deployment Projects</a:t>
          </a:r>
        </a:p>
      </dsp:txBody>
      <dsp:txXfrm>
        <a:off x="592239" y="2204119"/>
        <a:ext cx="2825325" cy="1007000"/>
      </dsp:txXfrm>
    </dsp:sp>
    <dsp:sp modelId="{1DABD0A1-EADB-4686-A334-20E2DCABD282}">
      <dsp:nvSpPr>
        <dsp:cNvPr id="0" name=""/>
        <dsp:cNvSpPr/>
      </dsp:nvSpPr>
      <dsp:spPr>
        <a:xfrm>
          <a:off x="592239" y="3240360"/>
          <a:ext cx="2825325" cy="1007000"/>
        </a:xfrm>
        <a:prstGeom prst="rect">
          <a:avLst/>
        </a:prstGeom>
        <a:solidFill>
          <a:srgbClr val="49A7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GB" sz="1600" kern="1200" dirty="0" smtClean="0"/>
            <a:t>CEF</a:t>
          </a:r>
          <a:r>
            <a:rPr lang="en-GB" sz="1600" kern="1200" baseline="0" dirty="0" smtClean="0"/>
            <a:t> Pilot Projects                 National Programs              Interreg Program</a:t>
          </a:r>
        </a:p>
        <a:p>
          <a:pPr lvl="0" algn="ctr" defTabSz="711200">
            <a:lnSpc>
              <a:spcPct val="100000"/>
            </a:lnSpc>
            <a:spcBef>
              <a:spcPct val="0"/>
            </a:spcBef>
            <a:spcAft>
              <a:spcPts val="0"/>
            </a:spcAft>
          </a:pPr>
          <a:r>
            <a:rPr lang="en-GB" sz="1600" kern="1200" baseline="0" dirty="0" smtClean="0"/>
            <a:t>EFSI Blending</a:t>
          </a:r>
          <a:endParaRPr lang="en-GB" sz="1600" kern="1200" dirty="0" smtClean="0"/>
        </a:p>
      </dsp:txBody>
      <dsp:txXfrm>
        <a:off x="592239" y="3240360"/>
        <a:ext cx="2825325" cy="1007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8" cy="496412"/>
          </a:xfrm>
          <a:prstGeom prst="rect">
            <a:avLst/>
          </a:prstGeom>
        </p:spPr>
        <p:txBody>
          <a:bodyPr vert="horz" lIns="91493" tIns="45747" rIns="91493" bIns="45747" rtlCol="0"/>
          <a:lstStyle>
            <a:lvl1pPr algn="l">
              <a:defRPr sz="1200"/>
            </a:lvl1pPr>
          </a:lstStyle>
          <a:p>
            <a:endParaRPr lang="en-US" dirty="0"/>
          </a:p>
        </p:txBody>
      </p:sp>
      <p:sp>
        <p:nvSpPr>
          <p:cNvPr id="3" name="Datumsplatzhalter 2"/>
          <p:cNvSpPr>
            <a:spLocks noGrp="1"/>
          </p:cNvSpPr>
          <p:nvPr>
            <p:ph type="dt" sz="quarter" idx="1"/>
          </p:nvPr>
        </p:nvSpPr>
        <p:spPr>
          <a:xfrm>
            <a:off x="3850444" y="0"/>
            <a:ext cx="2945658" cy="496412"/>
          </a:xfrm>
          <a:prstGeom prst="rect">
            <a:avLst/>
          </a:prstGeom>
        </p:spPr>
        <p:txBody>
          <a:bodyPr vert="horz" lIns="91493" tIns="45747" rIns="91493" bIns="45747" rtlCol="0"/>
          <a:lstStyle>
            <a:lvl1pPr algn="r">
              <a:defRPr sz="1200"/>
            </a:lvl1pPr>
          </a:lstStyle>
          <a:p>
            <a:fld id="{74484287-90F4-4C80-9E1E-6AD0E30B8780}" type="datetimeFigureOut">
              <a:rPr lang="en-US" smtClean="0"/>
              <a:t>08-Apr-16</a:t>
            </a:fld>
            <a:endParaRPr lang="en-US" dirty="0"/>
          </a:p>
        </p:txBody>
      </p:sp>
      <p:sp>
        <p:nvSpPr>
          <p:cNvPr id="4" name="Fußzeilenplatzhalter 3"/>
          <p:cNvSpPr>
            <a:spLocks noGrp="1"/>
          </p:cNvSpPr>
          <p:nvPr>
            <p:ph type="ftr" sz="quarter" idx="2"/>
          </p:nvPr>
        </p:nvSpPr>
        <p:spPr>
          <a:xfrm>
            <a:off x="1" y="9430091"/>
            <a:ext cx="2945658" cy="496412"/>
          </a:xfrm>
          <a:prstGeom prst="rect">
            <a:avLst/>
          </a:prstGeom>
        </p:spPr>
        <p:txBody>
          <a:bodyPr vert="horz" lIns="91493" tIns="45747" rIns="91493" bIns="45747" rtlCol="0" anchor="b"/>
          <a:lstStyle>
            <a:lvl1pPr algn="l">
              <a:defRPr sz="1200"/>
            </a:lvl1pPr>
          </a:lstStyle>
          <a:p>
            <a:endParaRPr lang="en-US" dirty="0"/>
          </a:p>
        </p:txBody>
      </p:sp>
      <p:sp>
        <p:nvSpPr>
          <p:cNvPr id="5" name="Foliennummernplatzhalter 4"/>
          <p:cNvSpPr>
            <a:spLocks noGrp="1"/>
          </p:cNvSpPr>
          <p:nvPr>
            <p:ph type="sldNum" sz="quarter" idx="3"/>
          </p:nvPr>
        </p:nvSpPr>
        <p:spPr>
          <a:xfrm>
            <a:off x="3850444" y="9430091"/>
            <a:ext cx="2945658" cy="496412"/>
          </a:xfrm>
          <a:prstGeom prst="rect">
            <a:avLst/>
          </a:prstGeom>
        </p:spPr>
        <p:txBody>
          <a:bodyPr vert="horz" lIns="91493" tIns="45747" rIns="91493" bIns="45747" rtlCol="0" anchor="b"/>
          <a:lstStyle>
            <a:lvl1pPr algn="r">
              <a:defRPr sz="1200"/>
            </a:lvl1pPr>
          </a:lstStyle>
          <a:p>
            <a:fld id="{BEDFED0C-D0C0-43DF-A963-5ECCFAB7B46B}" type="slidenum">
              <a:rPr lang="en-US" smtClean="0"/>
              <a:t>‹#›</a:t>
            </a:fld>
            <a:endParaRPr lang="en-US" dirty="0"/>
          </a:p>
        </p:txBody>
      </p:sp>
    </p:spTree>
    <p:extLst>
      <p:ext uri="{BB962C8B-B14F-4D97-AF65-F5344CB8AC3E}">
        <p14:creationId xmlns:p14="http://schemas.microsoft.com/office/powerpoint/2010/main" val="385239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8" cy="496412"/>
          </a:xfrm>
          <a:prstGeom prst="rect">
            <a:avLst/>
          </a:prstGeom>
        </p:spPr>
        <p:txBody>
          <a:bodyPr vert="horz" lIns="91493" tIns="45747" rIns="91493" bIns="45747" rtlCol="0"/>
          <a:lstStyle>
            <a:lvl1pPr algn="l">
              <a:defRPr sz="1200"/>
            </a:lvl1pPr>
          </a:lstStyle>
          <a:p>
            <a:endParaRPr lang="sk-SK"/>
          </a:p>
        </p:txBody>
      </p:sp>
      <p:sp>
        <p:nvSpPr>
          <p:cNvPr id="3" name="Date Placeholder 2"/>
          <p:cNvSpPr>
            <a:spLocks noGrp="1"/>
          </p:cNvSpPr>
          <p:nvPr>
            <p:ph type="dt" idx="1"/>
          </p:nvPr>
        </p:nvSpPr>
        <p:spPr>
          <a:xfrm>
            <a:off x="3850445" y="0"/>
            <a:ext cx="2945658" cy="496412"/>
          </a:xfrm>
          <a:prstGeom prst="rect">
            <a:avLst/>
          </a:prstGeom>
        </p:spPr>
        <p:txBody>
          <a:bodyPr vert="horz" lIns="91493" tIns="45747" rIns="91493" bIns="45747" rtlCol="0"/>
          <a:lstStyle>
            <a:lvl1pPr algn="r">
              <a:defRPr sz="1200"/>
            </a:lvl1pPr>
          </a:lstStyle>
          <a:p>
            <a:fld id="{022A7217-D4B5-47A1-86ED-D6F62C572837}" type="datetimeFigureOut">
              <a:rPr lang="sk-SK" smtClean="0"/>
              <a:pPr/>
              <a:t>08.04.2016</a:t>
            </a:fld>
            <a:endParaRPr lang="sk-SK"/>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93" tIns="45747" rIns="91493" bIns="45747" rtlCol="0" anchor="ctr"/>
          <a:lstStyle/>
          <a:p>
            <a:endParaRPr lang="sk-SK"/>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93" tIns="45747" rIns="91493" bIns="457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1" y="9430092"/>
            <a:ext cx="2945658" cy="496412"/>
          </a:xfrm>
          <a:prstGeom prst="rect">
            <a:avLst/>
          </a:prstGeom>
        </p:spPr>
        <p:txBody>
          <a:bodyPr vert="horz" lIns="91493" tIns="45747" rIns="91493" bIns="45747" rtlCol="0" anchor="b"/>
          <a:lstStyle>
            <a:lvl1pPr algn="l">
              <a:defRPr sz="1200"/>
            </a:lvl1pPr>
          </a:lstStyle>
          <a:p>
            <a:endParaRPr lang="sk-SK"/>
          </a:p>
        </p:txBody>
      </p:sp>
      <p:sp>
        <p:nvSpPr>
          <p:cNvPr id="7" name="Slide Number Placeholder 6"/>
          <p:cNvSpPr>
            <a:spLocks noGrp="1"/>
          </p:cNvSpPr>
          <p:nvPr>
            <p:ph type="sldNum" sz="quarter" idx="5"/>
          </p:nvPr>
        </p:nvSpPr>
        <p:spPr>
          <a:xfrm>
            <a:off x="3850445" y="9430092"/>
            <a:ext cx="2945658" cy="496412"/>
          </a:xfrm>
          <a:prstGeom prst="rect">
            <a:avLst/>
          </a:prstGeom>
        </p:spPr>
        <p:txBody>
          <a:bodyPr vert="horz" lIns="91493" tIns="45747" rIns="91493" bIns="45747" rtlCol="0" anchor="b"/>
          <a:lstStyle>
            <a:lvl1pPr algn="r">
              <a:defRPr sz="1200"/>
            </a:lvl1pPr>
          </a:lstStyle>
          <a:p>
            <a:fld id="{76A4A093-39B2-465A-8F7F-2DD456591ACE}" type="slidenum">
              <a:rPr lang="sk-SK" smtClean="0"/>
              <a:pPr/>
              <a:t>‹#›</a:t>
            </a:fld>
            <a:endParaRPr lang="sk-SK"/>
          </a:p>
        </p:txBody>
      </p:sp>
    </p:spTree>
    <p:extLst>
      <p:ext uri="{BB962C8B-B14F-4D97-AF65-F5344CB8AC3E}">
        <p14:creationId xmlns:p14="http://schemas.microsoft.com/office/powerpoint/2010/main" val="241835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4A093-39B2-465A-8F7F-2DD456591ACE}" type="slidenum">
              <a:rPr lang="sk-SK" smtClean="0"/>
              <a:pPr/>
              <a:t>2</a:t>
            </a:fld>
            <a:endParaRPr lang="sk-SK"/>
          </a:p>
        </p:txBody>
      </p:sp>
    </p:spTree>
    <p:extLst>
      <p:ext uri="{BB962C8B-B14F-4D97-AF65-F5344CB8AC3E}">
        <p14:creationId xmlns:p14="http://schemas.microsoft.com/office/powerpoint/2010/main" val="11193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sk-SK"/>
          </a:p>
        </p:txBody>
      </p:sp>
      <p:sp>
        <p:nvSpPr>
          <p:cNvPr id="4" name="Slide Number Placeholder 3"/>
          <p:cNvSpPr>
            <a:spLocks noGrp="1"/>
          </p:cNvSpPr>
          <p:nvPr>
            <p:ph type="sldNum" sz="quarter" idx="10"/>
          </p:nvPr>
        </p:nvSpPr>
        <p:spPr/>
        <p:txBody>
          <a:bodyPr/>
          <a:lstStyle/>
          <a:p>
            <a:fld id="{76A4A093-39B2-465A-8F7F-2DD456591ACE}" type="slidenum">
              <a:rPr lang="sk-SK" smtClean="0">
                <a:solidFill>
                  <a:prstClr val="black"/>
                </a:solidFill>
              </a:rPr>
              <a:pPr/>
              <a:t>6</a:t>
            </a:fld>
            <a:endParaRPr lang="sk-SK">
              <a:solidFill>
                <a:prstClr val="black"/>
              </a:solidFill>
            </a:endParaRPr>
          </a:p>
        </p:txBody>
      </p:sp>
    </p:spTree>
    <p:extLst>
      <p:ext uri="{BB962C8B-B14F-4D97-AF65-F5344CB8AC3E}">
        <p14:creationId xmlns:p14="http://schemas.microsoft.com/office/powerpoint/2010/main" val="40811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96952"/>
            <a:ext cx="6199038" cy="1470025"/>
          </a:xfrm>
        </p:spPr>
        <p:txBody>
          <a:bodyPr anchor="b">
            <a:normAutofit/>
          </a:bodyPr>
          <a:lstStyle>
            <a:lvl1pPr algn="l">
              <a:defRPr sz="2800">
                <a:latin typeface="Arial" pitchFamily="34" charset="0"/>
                <a:cs typeface="Arial" pitchFamily="34" charset="0"/>
              </a:defRPr>
            </a:lvl1pPr>
          </a:lstStyle>
          <a:p>
            <a:r>
              <a:rPr lang="en-US" smtClean="0"/>
              <a:t>Click to edit Master title style</a:t>
            </a:r>
            <a:endParaRPr lang="sk-SK" dirty="0"/>
          </a:p>
        </p:txBody>
      </p:sp>
      <p:sp>
        <p:nvSpPr>
          <p:cNvPr id="3" name="Subtitle 2"/>
          <p:cNvSpPr>
            <a:spLocks noGrp="1"/>
          </p:cNvSpPr>
          <p:nvPr>
            <p:ph type="subTitle" idx="1"/>
          </p:nvPr>
        </p:nvSpPr>
        <p:spPr>
          <a:xfrm>
            <a:off x="2411760" y="4466977"/>
            <a:ext cx="6199038" cy="792088"/>
          </a:xfrm>
        </p:spPr>
        <p:txBody>
          <a:bodyPr>
            <a:normAutofit/>
          </a:bodyPr>
          <a:lstStyle>
            <a:lvl1pPr marL="0" indent="0" algn="l">
              <a:buNone/>
              <a:defRPr sz="1600">
                <a:solidFill>
                  <a:srgbClr val="00386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k-SK" dirty="0"/>
          </a:p>
        </p:txBody>
      </p:sp>
      <p:sp>
        <p:nvSpPr>
          <p:cNvPr id="4" name="Date Placeholder 3"/>
          <p:cNvSpPr>
            <a:spLocks noGrp="1"/>
          </p:cNvSpPr>
          <p:nvPr>
            <p:ph type="dt" sz="half" idx="10"/>
          </p:nvPr>
        </p:nvSpPr>
        <p:spPr>
          <a:xfrm>
            <a:off x="432000" y="6120000"/>
            <a:ext cx="2879840" cy="608400"/>
          </a:xfrm>
          <a:prstGeom prst="rect">
            <a:avLst/>
          </a:prstGeom>
        </p:spPr>
        <p:txBody>
          <a:bodyPr/>
          <a:lstStyle>
            <a:lvl1pPr>
              <a:defRPr>
                <a:latin typeface="Arial" pitchFamily="34" charset="0"/>
                <a:cs typeface="Arial" pitchFamily="34" charset="0"/>
              </a:defRPr>
            </a:lvl1pPr>
          </a:lstStyle>
          <a:p>
            <a:r>
              <a:rPr lang="en-US" dirty="0" smtClean="0"/>
              <a:t>Supplying LNG on Danube for Serbia</a:t>
            </a:r>
            <a:endParaRPr lang="en-US" dirty="0"/>
          </a:p>
        </p:txBody>
      </p:sp>
      <p:sp>
        <p:nvSpPr>
          <p:cNvPr id="6" name="Text Placeholder 5"/>
          <p:cNvSpPr>
            <a:spLocks noGrp="1"/>
          </p:cNvSpPr>
          <p:nvPr>
            <p:ph type="body" sz="quarter" idx="11" hasCustomPrompt="1"/>
          </p:nvPr>
        </p:nvSpPr>
        <p:spPr>
          <a:xfrm>
            <a:off x="3563651" y="6120000"/>
            <a:ext cx="1440000" cy="576263"/>
          </a:xfrm>
        </p:spPr>
        <p:txBody>
          <a:bodyPr anchor="ctr">
            <a:normAutofit/>
          </a:bodyPr>
          <a:lstStyle>
            <a:lvl1pPr marL="0" indent="0">
              <a:spcBef>
                <a:spcPts val="0"/>
              </a:spcBef>
              <a:defRPr sz="1200" baseline="0">
                <a:solidFill>
                  <a:srgbClr val="003863"/>
                </a:solidFill>
              </a:defRPr>
            </a:lvl1pPr>
            <a:lvl5pPr>
              <a:buNone/>
              <a:defRPr/>
            </a:lvl5pPr>
          </a:lstStyle>
          <a:p>
            <a:pPr lvl="0"/>
            <a:r>
              <a:rPr lang="en-US" dirty="0" smtClean="0"/>
              <a:t>First name</a:t>
            </a:r>
            <a:br>
              <a:rPr lang="en-US" dirty="0" smtClean="0"/>
            </a:br>
            <a:r>
              <a:rPr lang="en-US" dirty="0" smtClean="0"/>
              <a:t>Last name</a:t>
            </a:r>
            <a:endParaRPr lang="sk-SK" dirty="0"/>
          </a:p>
        </p:txBody>
      </p:sp>
      <p:sp>
        <p:nvSpPr>
          <p:cNvPr id="9" name="Picture Placeholder 8"/>
          <p:cNvSpPr>
            <a:spLocks noGrp="1"/>
          </p:cNvSpPr>
          <p:nvPr>
            <p:ph type="pic" sz="quarter" idx="12" hasCustomPrompt="1"/>
          </p:nvPr>
        </p:nvSpPr>
        <p:spPr>
          <a:xfrm>
            <a:off x="5004048" y="6120000"/>
            <a:ext cx="1440000" cy="576000"/>
          </a:xfrm>
        </p:spPr>
        <p:txBody>
          <a:bodyPr anchor="ctr">
            <a:normAutofit/>
          </a:bodyPr>
          <a:lstStyle>
            <a:lvl1pPr marL="0" indent="0" algn="ctr">
              <a:spcBef>
                <a:spcPts val="0"/>
              </a:spcBef>
              <a:defRPr sz="1200" baseline="0">
                <a:solidFill>
                  <a:srgbClr val="003863"/>
                </a:solidFill>
              </a:defRPr>
            </a:lvl1pPr>
          </a:lstStyle>
          <a:p>
            <a:r>
              <a:rPr lang="en-US" dirty="0" smtClean="0"/>
              <a:t>Logo</a:t>
            </a:r>
            <a:br>
              <a:rPr lang="en-US" dirty="0" smtClean="0"/>
            </a:br>
            <a:r>
              <a:rPr lang="en-US" dirty="0" smtClean="0"/>
              <a:t>4cm x 1.6 cm</a:t>
            </a:r>
            <a:endParaRPr lang="sk-SK" dirty="0"/>
          </a:p>
        </p:txBody>
      </p:sp>
      <p:sp>
        <p:nvSpPr>
          <p:cNvPr id="7" name="Inhaltsplatzhalter 6"/>
          <p:cNvSpPr>
            <a:spLocks noGrp="1"/>
          </p:cNvSpPr>
          <p:nvPr>
            <p:ph sz="quarter" idx="13"/>
          </p:nvPr>
        </p:nvSpPr>
        <p:spPr>
          <a:xfrm>
            <a:off x="611188" y="6381750"/>
            <a:ext cx="914400" cy="914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8361466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32000" y="3003029"/>
            <a:ext cx="8178798" cy="1362075"/>
          </a:xfrm>
        </p:spPr>
        <p:txBody>
          <a:bodyPr anchor="b">
            <a:normAutofit/>
          </a:bodyPr>
          <a:lstStyle>
            <a:lvl1pPr algn="l">
              <a:defRPr sz="2800" b="0" cap="all"/>
            </a:lvl1pPr>
          </a:lstStyle>
          <a:p>
            <a:r>
              <a:rPr lang="en-US" smtClean="0"/>
              <a:t>Click to edit Master title style</a:t>
            </a:r>
            <a:endParaRPr lang="sk-SK" dirty="0"/>
          </a:p>
        </p:txBody>
      </p:sp>
      <p:sp>
        <p:nvSpPr>
          <p:cNvPr id="3" name="Text Placeholder 2"/>
          <p:cNvSpPr>
            <a:spLocks noGrp="1"/>
          </p:cNvSpPr>
          <p:nvPr>
            <p:ph type="body" idx="1"/>
          </p:nvPr>
        </p:nvSpPr>
        <p:spPr>
          <a:xfrm>
            <a:off x="432000" y="4377085"/>
            <a:ext cx="8178798" cy="1500187"/>
          </a:xfrm>
        </p:spPr>
        <p:txBody>
          <a:bodyPr anchor="t">
            <a:normAutofit/>
          </a:bodyPr>
          <a:lstStyle>
            <a:lvl1pPr marL="0" indent="0">
              <a:buNone/>
              <a:defRPr sz="1600">
                <a:solidFill>
                  <a:srgbClr val="00386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32000" y="6120000"/>
            <a:ext cx="5832448" cy="572400"/>
          </a:xfrm>
        </p:spPr>
        <p:txBody>
          <a:bodyPr/>
          <a:lstStyle/>
          <a:p>
            <a:r>
              <a:rPr lang="en-US" smtClean="0"/>
              <a:t>EUSDR PA1A SG 9 FEB 2016</a:t>
            </a:r>
            <a:endParaRPr lang="sk-SK"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13631914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Content Placeholder 2"/>
          <p:cNvSpPr>
            <a:spLocks noGrp="1"/>
          </p:cNvSpPr>
          <p:nvPr>
            <p:ph sz="half" idx="1"/>
          </p:nvPr>
        </p:nvSpPr>
        <p:spPr>
          <a:xfrm>
            <a:off x="432000" y="2132857"/>
            <a:ext cx="3956248" cy="3888433"/>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80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2132857"/>
            <a:ext cx="3956248" cy="3888433"/>
          </a:xfrm>
        </p:spPr>
        <p:txBody>
          <a:bodyPr>
            <a:normAutofit/>
          </a:bodyPr>
          <a:lstStyle>
            <a:lvl1pPr marL="0" indent="0">
              <a:spcBef>
                <a:spcPts val="0"/>
              </a:spcBef>
              <a:defRPr sz="180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Date Placeholder 4"/>
          <p:cNvSpPr>
            <a:spLocks noGrp="1"/>
          </p:cNvSpPr>
          <p:nvPr>
            <p:ph type="dt" sz="half" idx="10"/>
          </p:nvPr>
        </p:nvSpPr>
        <p:spPr>
          <a:xfrm>
            <a:off x="432000" y="6120000"/>
            <a:ext cx="5832448" cy="572400"/>
          </a:xfrm>
        </p:spPr>
        <p:txBody>
          <a:bodyPr/>
          <a:lstStyle/>
          <a:p>
            <a:r>
              <a:rPr lang="en-US" smtClean="0"/>
              <a:t>EUSDR PA1A SG 9 FEB 2016</a:t>
            </a:r>
            <a:endParaRPr lang="sk-SK"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a:p>
        </p:txBody>
      </p:sp>
      <p:sp>
        <p:nvSpPr>
          <p:cNvPr id="10" name="Text Placeholder 9"/>
          <p:cNvSpPr>
            <a:spLocks noGrp="1"/>
          </p:cNvSpPr>
          <p:nvPr>
            <p:ph type="body" sz="quarter" idx="13" hasCustomPrompt="1"/>
          </p:nvPr>
        </p:nvSpPr>
        <p:spPr>
          <a:xfrm>
            <a:off x="432000" y="1341440"/>
            <a:ext cx="8172448" cy="719137"/>
          </a:xfrm>
        </p:spPr>
        <p:txBody>
          <a:bodyPr/>
          <a:lstStyle>
            <a:lvl1pPr>
              <a:defRPr/>
            </a:lvl1pPr>
          </a:lstStyle>
          <a:p>
            <a:pPr lvl="0"/>
            <a:r>
              <a:rPr lang="en-US" dirty="0" smtClean="0"/>
              <a:t>Click to edit heading</a:t>
            </a:r>
          </a:p>
        </p:txBody>
      </p:sp>
    </p:spTree>
    <p:extLst>
      <p:ext uri="{BB962C8B-B14F-4D97-AF65-F5344CB8AC3E}">
        <p14:creationId xmlns:p14="http://schemas.microsoft.com/office/powerpoint/2010/main" val="14876532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Date Placeholder 2"/>
          <p:cNvSpPr>
            <a:spLocks noGrp="1"/>
          </p:cNvSpPr>
          <p:nvPr>
            <p:ph type="dt" sz="half" idx="10"/>
          </p:nvPr>
        </p:nvSpPr>
        <p:spPr>
          <a:xfrm>
            <a:off x="432000" y="6120000"/>
            <a:ext cx="5832448" cy="572400"/>
          </a:xfrm>
        </p:spPr>
        <p:txBody>
          <a:bodyPr/>
          <a:lstStyle/>
          <a:p>
            <a:r>
              <a:rPr lang="en-US" smtClean="0"/>
              <a:t>EUSDR PA1A SG 9 FEB 2016</a:t>
            </a:r>
            <a:endParaRPr lang="sk-SK"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
        <p:nvSpPr>
          <p:cNvPr id="6" name="Table Placeholder 5"/>
          <p:cNvSpPr>
            <a:spLocks noGrp="1"/>
          </p:cNvSpPr>
          <p:nvPr>
            <p:ph type="tbl" sz="quarter" idx="12"/>
          </p:nvPr>
        </p:nvSpPr>
        <p:spPr>
          <a:xfrm>
            <a:off x="432000" y="1412776"/>
            <a:ext cx="8172448" cy="4536504"/>
          </a:xfrm>
        </p:spPr>
        <p:txBody>
          <a:bodyPr>
            <a:normAutofit/>
          </a:bodyPr>
          <a:lstStyle>
            <a:lvl1pPr>
              <a:defRPr sz="1800">
                <a:solidFill>
                  <a:srgbClr val="464646"/>
                </a:solidFill>
                <a:latin typeface="Arial" pitchFamily="34" charset="0"/>
                <a:cs typeface="Arial" pitchFamily="34" charset="0"/>
              </a:defRPr>
            </a:lvl1pPr>
          </a:lstStyle>
          <a:p>
            <a:r>
              <a:rPr lang="en-US" smtClean="0"/>
              <a:t>Click icon to add table</a:t>
            </a:r>
            <a:endParaRPr lang="sk-SK" dirty="0"/>
          </a:p>
        </p:txBody>
      </p:sp>
    </p:spTree>
    <p:extLst>
      <p:ext uri="{BB962C8B-B14F-4D97-AF65-F5344CB8AC3E}">
        <p14:creationId xmlns:p14="http://schemas.microsoft.com/office/powerpoint/2010/main" val="37105450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Thank you for your attention</a:t>
            </a:r>
            <a:endParaRPr lang="sk-SK" dirty="0"/>
          </a:p>
        </p:txBody>
      </p:sp>
      <p:sp>
        <p:nvSpPr>
          <p:cNvPr id="3" name="Date Placeholder 2"/>
          <p:cNvSpPr>
            <a:spLocks noGrp="1"/>
          </p:cNvSpPr>
          <p:nvPr>
            <p:ph type="dt" sz="half" idx="10"/>
          </p:nvPr>
        </p:nvSpPr>
        <p:spPr>
          <a:xfrm>
            <a:off x="432000" y="6120000"/>
            <a:ext cx="6120000" cy="572400"/>
          </a:xfrm>
        </p:spPr>
        <p:txBody>
          <a:bodyPr/>
          <a:lstStyle/>
          <a:p>
            <a:r>
              <a:rPr lang="en-US" smtClean="0"/>
              <a:t>EUSDR PA1A SG 9 FEB 2016</a:t>
            </a:r>
            <a:endParaRPr lang="sk-SK"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
        <p:nvSpPr>
          <p:cNvPr id="5" name="Content Placeholder 2"/>
          <p:cNvSpPr>
            <a:spLocks noGrp="1"/>
          </p:cNvSpPr>
          <p:nvPr>
            <p:ph sz="half" idx="1" hasCustomPrompt="1"/>
          </p:nvPr>
        </p:nvSpPr>
        <p:spPr>
          <a:xfrm>
            <a:off x="899592" y="1600202"/>
            <a:ext cx="2592288" cy="3412975"/>
          </a:xfrm>
        </p:spPr>
        <p:txBody>
          <a:bodyPr anchor="b"/>
          <a:lstStyle>
            <a:lvl1pPr marL="0" marR="0" indent="0" algn="l" defTabSz="914400" rtl="0" eaLnBrk="1" fontAlgn="auto" latinLnBrk="0" hangingPunct="1">
              <a:lnSpc>
                <a:spcPct val="100000"/>
              </a:lnSpc>
              <a:spcBef>
                <a:spcPct val="20000"/>
              </a:spcBef>
              <a:spcAft>
                <a:spcPts val="0"/>
              </a:spcAft>
              <a:buClrTx/>
              <a:buSzTx/>
              <a:buFontTx/>
              <a:buNone/>
              <a:tabLst/>
              <a:defRPr sz="1800" b="0" baseline="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Name SURNAME</a:t>
            </a:r>
          </a:p>
          <a:p>
            <a:pPr lvl="0"/>
            <a:r>
              <a:rPr lang="en-US" dirty="0" smtClean="0"/>
              <a:t/>
            </a:r>
            <a:br>
              <a:rPr lang="en-US" dirty="0" smtClean="0"/>
            </a:br>
            <a:r>
              <a:rPr lang="en-US" dirty="0" smtClean="0"/>
              <a:t>Name of </a:t>
            </a:r>
            <a:r>
              <a:rPr lang="en-US" dirty="0" err="1" smtClean="0"/>
              <a:t>organisation</a:t>
            </a:r>
            <a:endParaRPr lang="en-US" dirty="0" smtClean="0"/>
          </a:p>
          <a:p>
            <a:pPr lvl="0"/>
            <a:r>
              <a:rPr lang="en-US" dirty="0" smtClean="0"/>
              <a:t>Address</a:t>
            </a:r>
          </a:p>
          <a:p>
            <a:pPr lvl="0"/>
            <a:r>
              <a:rPr lang="en-US" dirty="0" smtClean="0"/>
              <a:t>ZIP City, Country</a:t>
            </a:r>
          </a:p>
          <a:p>
            <a:pPr lvl="0"/>
            <a:endParaRPr lang="en-US" dirty="0" smtClean="0"/>
          </a:p>
          <a:p>
            <a:pPr lvl="0"/>
            <a:r>
              <a:rPr lang="en-US" dirty="0" smtClean="0"/>
              <a:t>email@domain.xx</a:t>
            </a:r>
          </a:p>
        </p:txBody>
      </p:sp>
      <p:cxnSp>
        <p:nvCxnSpPr>
          <p:cNvPr id="8" name="Straight Connector 7"/>
          <p:cNvCxnSpPr/>
          <p:nvPr userDrawn="1"/>
        </p:nvCxnSpPr>
        <p:spPr>
          <a:xfrm>
            <a:off x="3563888" y="1124744"/>
            <a:ext cx="0" cy="4824536"/>
          </a:xfrm>
          <a:prstGeom prst="line">
            <a:avLst/>
          </a:prstGeom>
          <a:ln w="19050">
            <a:solidFill>
              <a:srgbClr val="3F8F98"/>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2" hasCustomPrompt="1"/>
          </p:nvPr>
        </p:nvSpPr>
        <p:spPr>
          <a:xfrm>
            <a:off x="900115" y="5084764"/>
            <a:ext cx="2591905" cy="865187"/>
          </a:xfrm>
        </p:spPr>
        <p:txBody>
          <a:bodyPr anchor="ctr">
            <a:normAutofit/>
          </a:bodyPr>
          <a:lstStyle>
            <a:lvl1pPr algn="ctr">
              <a:defRPr sz="1800">
                <a:solidFill>
                  <a:srgbClr val="555555"/>
                </a:solidFill>
              </a:defRPr>
            </a:lvl1pPr>
          </a:lstStyle>
          <a:p>
            <a:r>
              <a:rPr lang="en-US" dirty="0" smtClean="0"/>
              <a:t>company logo</a:t>
            </a:r>
            <a:endParaRPr lang="sk-SK" dirty="0"/>
          </a:p>
        </p:txBody>
      </p:sp>
      <p:pic>
        <p:nvPicPr>
          <p:cNvPr id="7170" name="Picture 2" descr="C:\Users\lucia\Pictures\icons\LNG_beneficiaries_logos table_December 20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5896" y="1307281"/>
            <a:ext cx="5361862" cy="445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583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96953"/>
            <a:ext cx="6199038" cy="1470025"/>
          </a:xfrm>
        </p:spPr>
        <p:txBody>
          <a:bodyPr anchor="b">
            <a:normAutofit/>
          </a:bodyPr>
          <a:lstStyle>
            <a:lvl1pPr algn="l">
              <a:defRPr sz="2800">
                <a:latin typeface="Arial" pitchFamily="34" charset="0"/>
                <a:cs typeface="Arial" pitchFamily="34" charset="0"/>
              </a:defRPr>
            </a:lvl1pPr>
          </a:lstStyle>
          <a:p>
            <a:r>
              <a:rPr lang="en-US" smtClean="0"/>
              <a:t>Click to edit Master title style</a:t>
            </a:r>
            <a:endParaRPr lang="sk-SK" dirty="0"/>
          </a:p>
        </p:txBody>
      </p:sp>
      <p:sp>
        <p:nvSpPr>
          <p:cNvPr id="3" name="Subtitle 2"/>
          <p:cNvSpPr>
            <a:spLocks noGrp="1"/>
          </p:cNvSpPr>
          <p:nvPr>
            <p:ph type="subTitle" idx="1"/>
          </p:nvPr>
        </p:nvSpPr>
        <p:spPr>
          <a:xfrm>
            <a:off x="2411760" y="4466977"/>
            <a:ext cx="6199038" cy="792088"/>
          </a:xfrm>
        </p:spPr>
        <p:txBody>
          <a:bodyPr>
            <a:normAutofit/>
          </a:bodyPr>
          <a:lstStyle>
            <a:lvl1pPr marL="0" indent="0" algn="l">
              <a:buNone/>
              <a:defRPr sz="1600">
                <a:solidFill>
                  <a:srgbClr val="00386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k-SK" dirty="0"/>
          </a:p>
        </p:txBody>
      </p:sp>
      <p:sp>
        <p:nvSpPr>
          <p:cNvPr id="4" name="Date Placeholder 3"/>
          <p:cNvSpPr>
            <a:spLocks noGrp="1"/>
          </p:cNvSpPr>
          <p:nvPr>
            <p:ph type="dt" sz="half" idx="10"/>
          </p:nvPr>
        </p:nvSpPr>
        <p:spPr>
          <a:xfrm>
            <a:off x="432000" y="6120000"/>
            <a:ext cx="2879840" cy="608400"/>
          </a:xfrm>
        </p:spPr>
        <p:txBody>
          <a:bodyPr/>
          <a:lstStyle>
            <a:lvl1pPr>
              <a:defRPr>
                <a:latin typeface="Arial" pitchFamily="34" charset="0"/>
                <a:cs typeface="Arial" pitchFamily="34" charset="0"/>
              </a:defRPr>
            </a:lvl1pPr>
          </a:lstStyle>
          <a:p>
            <a:r>
              <a:rPr lang="en-US" smtClean="0"/>
              <a:t>Energy Future of the Balkans 7 Apr 2016</a:t>
            </a:r>
            <a:endParaRPr lang="sk-SK" dirty="0"/>
          </a:p>
        </p:txBody>
      </p:sp>
      <p:sp>
        <p:nvSpPr>
          <p:cNvPr id="6" name="Text Placeholder 5"/>
          <p:cNvSpPr>
            <a:spLocks noGrp="1"/>
          </p:cNvSpPr>
          <p:nvPr>
            <p:ph type="body" sz="quarter" idx="11" hasCustomPrompt="1"/>
          </p:nvPr>
        </p:nvSpPr>
        <p:spPr>
          <a:xfrm>
            <a:off x="3563651" y="6120002"/>
            <a:ext cx="1440000" cy="576263"/>
          </a:xfrm>
        </p:spPr>
        <p:txBody>
          <a:bodyPr anchor="ctr">
            <a:normAutofit/>
          </a:bodyPr>
          <a:lstStyle>
            <a:lvl1pPr marL="0" indent="0">
              <a:spcBef>
                <a:spcPts val="0"/>
              </a:spcBef>
              <a:defRPr sz="1200" baseline="0">
                <a:solidFill>
                  <a:srgbClr val="003863"/>
                </a:solidFill>
              </a:defRPr>
            </a:lvl1pPr>
            <a:lvl5pPr>
              <a:buNone/>
              <a:defRPr/>
            </a:lvl5pPr>
          </a:lstStyle>
          <a:p>
            <a:pPr lvl="0"/>
            <a:r>
              <a:rPr lang="en-US" dirty="0" smtClean="0"/>
              <a:t>First name</a:t>
            </a:r>
            <a:br>
              <a:rPr lang="en-US" dirty="0" smtClean="0"/>
            </a:br>
            <a:r>
              <a:rPr lang="en-US" dirty="0" smtClean="0"/>
              <a:t>Last name</a:t>
            </a:r>
            <a:endParaRPr lang="sk-SK" dirty="0"/>
          </a:p>
        </p:txBody>
      </p:sp>
      <p:sp>
        <p:nvSpPr>
          <p:cNvPr id="9" name="Picture Placeholder 8"/>
          <p:cNvSpPr>
            <a:spLocks noGrp="1"/>
          </p:cNvSpPr>
          <p:nvPr>
            <p:ph type="pic" sz="quarter" idx="12" hasCustomPrompt="1"/>
          </p:nvPr>
        </p:nvSpPr>
        <p:spPr>
          <a:xfrm>
            <a:off x="5004048" y="6120000"/>
            <a:ext cx="1440000" cy="576000"/>
          </a:xfrm>
        </p:spPr>
        <p:txBody>
          <a:bodyPr anchor="ctr">
            <a:normAutofit/>
          </a:bodyPr>
          <a:lstStyle>
            <a:lvl1pPr marL="0" indent="0" algn="ctr">
              <a:spcBef>
                <a:spcPts val="0"/>
              </a:spcBef>
              <a:defRPr sz="1200" baseline="0">
                <a:solidFill>
                  <a:srgbClr val="003863"/>
                </a:solidFill>
              </a:defRPr>
            </a:lvl1pPr>
          </a:lstStyle>
          <a:p>
            <a:r>
              <a:rPr lang="en-US" dirty="0" smtClean="0"/>
              <a:t>Logo</a:t>
            </a:r>
            <a:br>
              <a:rPr lang="en-US" dirty="0" smtClean="0"/>
            </a:br>
            <a:r>
              <a:rPr lang="en-US" dirty="0" smtClean="0"/>
              <a:t>4cm x 1.6 cm</a:t>
            </a:r>
            <a:endParaRPr lang="sk-SK" dirty="0"/>
          </a:p>
        </p:txBody>
      </p:sp>
    </p:spTree>
    <p:extLst>
      <p:ext uri="{BB962C8B-B14F-4D97-AF65-F5344CB8AC3E}">
        <p14:creationId xmlns:p14="http://schemas.microsoft.com/office/powerpoint/2010/main" val="30742344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Content Placeholder 2"/>
          <p:cNvSpPr>
            <a:spLocks noGrp="1"/>
          </p:cNvSpPr>
          <p:nvPr>
            <p:ph idx="1"/>
          </p:nvPr>
        </p:nvSpPr>
        <p:spPr>
          <a:xfrm>
            <a:off x="432000" y="1268761"/>
            <a:ext cx="8172448" cy="482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dirty="0"/>
          </a:p>
        </p:txBody>
      </p:sp>
      <p:sp>
        <p:nvSpPr>
          <p:cNvPr id="4" name="Date Placeholder 3"/>
          <p:cNvSpPr>
            <a:spLocks noGrp="1"/>
          </p:cNvSpPr>
          <p:nvPr>
            <p:ph type="dt" sz="half" idx="10"/>
          </p:nvPr>
        </p:nvSpPr>
        <p:spPr>
          <a:xfrm>
            <a:off x="432000" y="6120000"/>
            <a:ext cx="5832448" cy="572400"/>
          </a:xfrm>
        </p:spPr>
        <p:txBody>
          <a:bodyPr/>
          <a:lstStyle/>
          <a:p>
            <a:r>
              <a:rPr lang="en-US" smtClean="0"/>
              <a:t>Energy Future of the Balkans 7 Apr 2016</a:t>
            </a:r>
            <a:endParaRPr lang="sk-SK"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8384929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32000" y="3003029"/>
            <a:ext cx="8178798" cy="1362075"/>
          </a:xfrm>
        </p:spPr>
        <p:txBody>
          <a:bodyPr anchor="b">
            <a:normAutofit/>
          </a:bodyPr>
          <a:lstStyle>
            <a:lvl1pPr algn="l">
              <a:defRPr sz="2800" b="0" cap="all"/>
            </a:lvl1pPr>
          </a:lstStyle>
          <a:p>
            <a:r>
              <a:rPr lang="en-US" smtClean="0"/>
              <a:t>Click to edit Master title style</a:t>
            </a:r>
            <a:endParaRPr lang="sk-SK" dirty="0"/>
          </a:p>
        </p:txBody>
      </p:sp>
      <p:sp>
        <p:nvSpPr>
          <p:cNvPr id="3" name="Text Placeholder 2"/>
          <p:cNvSpPr>
            <a:spLocks noGrp="1"/>
          </p:cNvSpPr>
          <p:nvPr>
            <p:ph type="body" idx="1"/>
          </p:nvPr>
        </p:nvSpPr>
        <p:spPr>
          <a:xfrm>
            <a:off x="432000" y="4377085"/>
            <a:ext cx="8178798" cy="1500187"/>
          </a:xfrm>
        </p:spPr>
        <p:txBody>
          <a:bodyPr anchor="t">
            <a:normAutofit/>
          </a:bodyPr>
          <a:lstStyle>
            <a:lvl1pPr marL="0" indent="0">
              <a:buNone/>
              <a:defRPr sz="1600">
                <a:solidFill>
                  <a:srgbClr val="00386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32000" y="6120000"/>
            <a:ext cx="5832448" cy="572400"/>
          </a:xfrm>
        </p:spPr>
        <p:txBody>
          <a:bodyPr/>
          <a:lstStyle/>
          <a:p>
            <a:r>
              <a:rPr lang="en-US" smtClean="0"/>
              <a:t>Energy Future of the Balkans 7 Apr 2016</a:t>
            </a:r>
            <a:endParaRPr lang="sk-SK"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19285802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Content Placeholder 2"/>
          <p:cNvSpPr>
            <a:spLocks noGrp="1"/>
          </p:cNvSpPr>
          <p:nvPr>
            <p:ph sz="half" idx="1"/>
          </p:nvPr>
        </p:nvSpPr>
        <p:spPr>
          <a:xfrm>
            <a:off x="432000" y="2132857"/>
            <a:ext cx="3956248" cy="3888433"/>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80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2132857"/>
            <a:ext cx="3956248" cy="3888433"/>
          </a:xfrm>
        </p:spPr>
        <p:txBody>
          <a:bodyPr>
            <a:normAutofit/>
          </a:bodyPr>
          <a:lstStyle>
            <a:lvl1pPr marL="0" indent="0">
              <a:spcBef>
                <a:spcPts val="0"/>
              </a:spcBef>
              <a:defRPr sz="180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Date Placeholder 4"/>
          <p:cNvSpPr>
            <a:spLocks noGrp="1"/>
          </p:cNvSpPr>
          <p:nvPr>
            <p:ph type="dt" sz="half" idx="10"/>
          </p:nvPr>
        </p:nvSpPr>
        <p:spPr>
          <a:xfrm>
            <a:off x="432000" y="6120000"/>
            <a:ext cx="5832448" cy="572400"/>
          </a:xfrm>
        </p:spPr>
        <p:txBody>
          <a:bodyPr/>
          <a:lstStyle/>
          <a:p>
            <a:r>
              <a:rPr lang="en-US" smtClean="0"/>
              <a:t>Energy Future of the Balkans 7 Apr 2016</a:t>
            </a:r>
            <a:endParaRPr lang="sk-SK"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a:p>
        </p:txBody>
      </p:sp>
      <p:sp>
        <p:nvSpPr>
          <p:cNvPr id="10" name="Text Placeholder 9"/>
          <p:cNvSpPr>
            <a:spLocks noGrp="1"/>
          </p:cNvSpPr>
          <p:nvPr>
            <p:ph type="body" sz="quarter" idx="13" hasCustomPrompt="1"/>
          </p:nvPr>
        </p:nvSpPr>
        <p:spPr>
          <a:xfrm>
            <a:off x="432000" y="1341440"/>
            <a:ext cx="8172448" cy="719137"/>
          </a:xfrm>
        </p:spPr>
        <p:txBody>
          <a:bodyPr/>
          <a:lstStyle>
            <a:lvl1pPr>
              <a:defRPr/>
            </a:lvl1pPr>
          </a:lstStyle>
          <a:p>
            <a:pPr lvl="0"/>
            <a:r>
              <a:rPr lang="en-US" dirty="0" smtClean="0"/>
              <a:t>Click to edit heading</a:t>
            </a:r>
          </a:p>
        </p:txBody>
      </p:sp>
    </p:spTree>
    <p:extLst>
      <p:ext uri="{BB962C8B-B14F-4D97-AF65-F5344CB8AC3E}">
        <p14:creationId xmlns:p14="http://schemas.microsoft.com/office/powerpoint/2010/main" val="33565280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Date Placeholder 2"/>
          <p:cNvSpPr>
            <a:spLocks noGrp="1"/>
          </p:cNvSpPr>
          <p:nvPr>
            <p:ph type="dt" sz="half" idx="10"/>
          </p:nvPr>
        </p:nvSpPr>
        <p:spPr>
          <a:xfrm>
            <a:off x="432000" y="6120000"/>
            <a:ext cx="5832448" cy="572400"/>
          </a:xfrm>
        </p:spPr>
        <p:txBody>
          <a:bodyPr/>
          <a:lstStyle/>
          <a:p>
            <a:r>
              <a:rPr lang="en-US" smtClean="0"/>
              <a:t>Energy Future of the Balkans 7 Apr 2016</a:t>
            </a:r>
            <a:endParaRPr lang="sk-SK"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
        <p:nvSpPr>
          <p:cNvPr id="6" name="Table Placeholder 5"/>
          <p:cNvSpPr>
            <a:spLocks noGrp="1"/>
          </p:cNvSpPr>
          <p:nvPr>
            <p:ph type="tbl" sz="quarter" idx="12"/>
          </p:nvPr>
        </p:nvSpPr>
        <p:spPr>
          <a:xfrm>
            <a:off x="432000" y="1412776"/>
            <a:ext cx="8172448" cy="4536504"/>
          </a:xfrm>
        </p:spPr>
        <p:txBody>
          <a:bodyPr>
            <a:normAutofit/>
          </a:bodyPr>
          <a:lstStyle>
            <a:lvl1pPr>
              <a:defRPr sz="1800">
                <a:solidFill>
                  <a:srgbClr val="464646"/>
                </a:solidFill>
                <a:latin typeface="Arial" pitchFamily="34" charset="0"/>
                <a:cs typeface="Arial" pitchFamily="34" charset="0"/>
              </a:defRPr>
            </a:lvl1pPr>
          </a:lstStyle>
          <a:p>
            <a:r>
              <a:rPr lang="en-US" smtClean="0"/>
              <a:t>Click icon to add table</a:t>
            </a:r>
            <a:endParaRPr lang="sk-SK" dirty="0"/>
          </a:p>
        </p:txBody>
      </p:sp>
    </p:spTree>
    <p:extLst>
      <p:ext uri="{BB962C8B-B14F-4D97-AF65-F5344CB8AC3E}">
        <p14:creationId xmlns:p14="http://schemas.microsoft.com/office/powerpoint/2010/main" val="42945712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Thank you for your attention</a:t>
            </a:r>
            <a:endParaRPr lang="sk-SK" dirty="0"/>
          </a:p>
        </p:txBody>
      </p:sp>
      <p:sp>
        <p:nvSpPr>
          <p:cNvPr id="3" name="Date Placeholder 2"/>
          <p:cNvSpPr>
            <a:spLocks noGrp="1"/>
          </p:cNvSpPr>
          <p:nvPr>
            <p:ph type="dt" sz="half" idx="10"/>
          </p:nvPr>
        </p:nvSpPr>
        <p:spPr>
          <a:xfrm>
            <a:off x="432000" y="6120000"/>
            <a:ext cx="6120000" cy="572400"/>
          </a:xfrm>
        </p:spPr>
        <p:txBody>
          <a:bodyPr/>
          <a:lstStyle/>
          <a:p>
            <a:r>
              <a:rPr lang="en-US" smtClean="0"/>
              <a:t>Energy Future of the Balkans 7 Apr 2016</a:t>
            </a:r>
            <a:endParaRPr lang="sk-SK"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
        <p:nvSpPr>
          <p:cNvPr id="5" name="Content Placeholder 2"/>
          <p:cNvSpPr>
            <a:spLocks noGrp="1"/>
          </p:cNvSpPr>
          <p:nvPr>
            <p:ph sz="half" idx="1" hasCustomPrompt="1"/>
          </p:nvPr>
        </p:nvSpPr>
        <p:spPr>
          <a:xfrm>
            <a:off x="899592" y="1600202"/>
            <a:ext cx="2592288" cy="3412975"/>
          </a:xfrm>
        </p:spPr>
        <p:txBody>
          <a:bodyPr anchor="b"/>
          <a:lstStyle>
            <a:lvl1pPr marL="0" marR="0" indent="0" algn="l" defTabSz="914400" rtl="0" eaLnBrk="1" fontAlgn="auto" latinLnBrk="0" hangingPunct="1">
              <a:lnSpc>
                <a:spcPct val="100000"/>
              </a:lnSpc>
              <a:spcBef>
                <a:spcPct val="20000"/>
              </a:spcBef>
              <a:spcAft>
                <a:spcPts val="0"/>
              </a:spcAft>
              <a:buClrTx/>
              <a:buSzTx/>
              <a:buFontTx/>
              <a:buNone/>
              <a:tabLst/>
              <a:defRPr sz="1800" b="0" baseline="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Name SURNAME</a:t>
            </a:r>
          </a:p>
          <a:p>
            <a:pPr lvl="0"/>
            <a:r>
              <a:rPr lang="en-US" dirty="0" smtClean="0"/>
              <a:t/>
            </a:r>
            <a:br>
              <a:rPr lang="en-US" dirty="0" smtClean="0"/>
            </a:br>
            <a:r>
              <a:rPr lang="en-US" dirty="0" smtClean="0"/>
              <a:t>Name of </a:t>
            </a:r>
            <a:r>
              <a:rPr lang="en-US" dirty="0" err="1" smtClean="0"/>
              <a:t>organisation</a:t>
            </a:r>
            <a:endParaRPr lang="en-US" dirty="0" smtClean="0"/>
          </a:p>
          <a:p>
            <a:pPr lvl="0"/>
            <a:r>
              <a:rPr lang="en-US" dirty="0" smtClean="0"/>
              <a:t>Address</a:t>
            </a:r>
          </a:p>
          <a:p>
            <a:pPr lvl="0"/>
            <a:r>
              <a:rPr lang="en-US" dirty="0" smtClean="0"/>
              <a:t>ZIP City, Country</a:t>
            </a:r>
          </a:p>
          <a:p>
            <a:pPr lvl="0"/>
            <a:endParaRPr lang="en-US" dirty="0" smtClean="0"/>
          </a:p>
          <a:p>
            <a:pPr lvl="0"/>
            <a:r>
              <a:rPr lang="en-US" dirty="0" smtClean="0"/>
              <a:t>email@domain.xx</a:t>
            </a:r>
          </a:p>
        </p:txBody>
      </p:sp>
      <p:cxnSp>
        <p:nvCxnSpPr>
          <p:cNvPr id="8" name="Straight Connector 7"/>
          <p:cNvCxnSpPr/>
          <p:nvPr userDrawn="1"/>
        </p:nvCxnSpPr>
        <p:spPr>
          <a:xfrm>
            <a:off x="3563888" y="1124744"/>
            <a:ext cx="0" cy="4824536"/>
          </a:xfrm>
          <a:prstGeom prst="line">
            <a:avLst/>
          </a:prstGeom>
          <a:ln w="19050">
            <a:solidFill>
              <a:srgbClr val="3F8F98"/>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2" hasCustomPrompt="1"/>
          </p:nvPr>
        </p:nvSpPr>
        <p:spPr>
          <a:xfrm>
            <a:off x="900115" y="5084764"/>
            <a:ext cx="2591905" cy="865187"/>
          </a:xfrm>
        </p:spPr>
        <p:txBody>
          <a:bodyPr anchor="ctr">
            <a:normAutofit/>
          </a:bodyPr>
          <a:lstStyle>
            <a:lvl1pPr algn="ctr">
              <a:defRPr sz="1800">
                <a:solidFill>
                  <a:srgbClr val="555555"/>
                </a:solidFill>
              </a:defRPr>
            </a:lvl1pPr>
          </a:lstStyle>
          <a:p>
            <a:r>
              <a:rPr lang="en-US" dirty="0" smtClean="0"/>
              <a:t>company logo</a:t>
            </a:r>
            <a:endParaRPr lang="sk-SK" dirty="0"/>
          </a:p>
        </p:txBody>
      </p:sp>
      <p:pic>
        <p:nvPicPr>
          <p:cNvPr id="7170" name="Picture 2" descr="C:\Users\lucia\Pictures\icons\LNG_beneficiaries_logos table_December 20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5896" y="1307281"/>
            <a:ext cx="5361862" cy="445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4082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Content Placeholder 2"/>
          <p:cNvSpPr>
            <a:spLocks noGrp="1"/>
          </p:cNvSpPr>
          <p:nvPr>
            <p:ph idx="1"/>
          </p:nvPr>
        </p:nvSpPr>
        <p:spPr>
          <a:xfrm>
            <a:off x="432000" y="1268761"/>
            <a:ext cx="8172448" cy="482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16649924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96953"/>
            <a:ext cx="6199038" cy="1470025"/>
          </a:xfrm>
        </p:spPr>
        <p:txBody>
          <a:bodyPr anchor="b">
            <a:normAutofit/>
          </a:bodyPr>
          <a:lstStyle>
            <a:lvl1pPr algn="l">
              <a:defRPr sz="2800">
                <a:latin typeface="Arial" pitchFamily="34" charset="0"/>
                <a:cs typeface="Arial" pitchFamily="34" charset="0"/>
              </a:defRPr>
            </a:lvl1pPr>
          </a:lstStyle>
          <a:p>
            <a:r>
              <a:rPr lang="en-US" smtClean="0"/>
              <a:t>Click to edit Master title style</a:t>
            </a:r>
            <a:endParaRPr lang="sk-SK" dirty="0"/>
          </a:p>
        </p:txBody>
      </p:sp>
      <p:sp>
        <p:nvSpPr>
          <p:cNvPr id="3" name="Subtitle 2"/>
          <p:cNvSpPr>
            <a:spLocks noGrp="1"/>
          </p:cNvSpPr>
          <p:nvPr>
            <p:ph type="subTitle" idx="1"/>
          </p:nvPr>
        </p:nvSpPr>
        <p:spPr>
          <a:xfrm>
            <a:off x="2411760" y="4466977"/>
            <a:ext cx="6199038" cy="792088"/>
          </a:xfrm>
        </p:spPr>
        <p:txBody>
          <a:bodyPr>
            <a:normAutofit/>
          </a:bodyPr>
          <a:lstStyle>
            <a:lvl1pPr marL="0" indent="0" algn="l">
              <a:buNone/>
              <a:defRPr sz="1600">
                <a:solidFill>
                  <a:srgbClr val="00386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k-SK" dirty="0"/>
          </a:p>
        </p:txBody>
      </p:sp>
      <p:sp>
        <p:nvSpPr>
          <p:cNvPr id="4" name="Date Placeholder 3"/>
          <p:cNvSpPr>
            <a:spLocks noGrp="1"/>
          </p:cNvSpPr>
          <p:nvPr>
            <p:ph type="dt" sz="half" idx="10"/>
          </p:nvPr>
        </p:nvSpPr>
        <p:spPr>
          <a:xfrm>
            <a:off x="432000" y="6120000"/>
            <a:ext cx="2879840" cy="608400"/>
          </a:xfrm>
        </p:spPr>
        <p:txBody>
          <a:bodyPr/>
          <a:lstStyle>
            <a:lvl1pPr>
              <a:defRPr>
                <a:latin typeface="Arial" pitchFamily="34" charset="0"/>
                <a:cs typeface="Arial" pitchFamily="34" charset="0"/>
              </a:defRPr>
            </a:lvl1pPr>
          </a:lstStyle>
          <a:p>
            <a:r>
              <a:rPr lang="en-US" smtClean="0"/>
              <a:t>EUSDR PA1A SG 9 FEB 2016</a:t>
            </a:r>
            <a:endParaRPr lang="sk-SK" dirty="0"/>
          </a:p>
        </p:txBody>
      </p:sp>
      <p:sp>
        <p:nvSpPr>
          <p:cNvPr id="6" name="Text Placeholder 5"/>
          <p:cNvSpPr>
            <a:spLocks noGrp="1"/>
          </p:cNvSpPr>
          <p:nvPr>
            <p:ph type="body" sz="quarter" idx="11" hasCustomPrompt="1"/>
          </p:nvPr>
        </p:nvSpPr>
        <p:spPr>
          <a:xfrm>
            <a:off x="3563651" y="6120002"/>
            <a:ext cx="1440000" cy="576263"/>
          </a:xfrm>
        </p:spPr>
        <p:txBody>
          <a:bodyPr anchor="ctr">
            <a:normAutofit/>
          </a:bodyPr>
          <a:lstStyle>
            <a:lvl1pPr marL="0" indent="0">
              <a:spcBef>
                <a:spcPts val="0"/>
              </a:spcBef>
              <a:defRPr sz="1200" baseline="0">
                <a:solidFill>
                  <a:srgbClr val="003863"/>
                </a:solidFill>
              </a:defRPr>
            </a:lvl1pPr>
            <a:lvl5pPr>
              <a:buNone/>
              <a:defRPr/>
            </a:lvl5pPr>
          </a:lstStyle>
          <a:p>
            <a:pPr lvl="0"/>
            <a:r>
              <a:rPr lang="en-US" dirty="0" smtClean="0"/>
              <a:t>First name</a:t>
            </a:r>
            <a:br>
              <a:rPr lang="en-US" dirty="0" smtClean="0"/>
            </a:br>
            <a:r>
              <a:rPr lang="en-US" dirty="0" smtClean="0"/>
              <a:t>Last name</a:t>
            </a:r>
            <a:endParaRPr lang="sk-SK" dirty="0"/>
          </a:p>
        </p:txBody>
      </p:sp>
      <p:sp>
        <p:nvSpPr>
          <p:cNvPr id="9" name="Picture Placeholder 8"/>
          <p:cNvSpPr>
            <a:spLocks noGrp="1"/>
          </p:cNvSpPr>
          <p:nvPr>
            <p:ph type="pic" sz="quarter" idx="12" hasCustomPrompt="1"/>
          </p:nvPr>
        </p:nvSpPr>
        <p:spPr>
          <a:xfrm>
            <a:off x="5004048" y="6120000"/>
            <a:ext cx="1440000" cy="576000"/>
          </a:xfrm>
        </p:spPr>
        <p:txBody>
          <a:bodyPr anchor="ctr">
            <a:normAutofit/>
          </a:bodyPr>
          <a:lstStyle>
            <a:lvl1pPr marL="0" indent="0" algn="ctr">
              <a:spcBef>
                <a:spcPts val="0"/>
              </a:spcBef>
              <a:defRPr sz="1200" baseline="0">
                <a:solidFill>
                  <a:srgbClr val="003863"/>
                </a:solidFill>
              </a:defRPr>
            </a:lvl1pPr>
          </a:lstStyle>
          <a:p>
            <a:r>
              <a:rPr lang="en-US" dirty="0" smtClean="0"/>
              <a:t>Logo</a:t>
            </a:r>
            <a:br>
              <a:rPr lang="en-US" dirty="0" smtClean="0"/>
            </a:br>
            <a:r>
              <a:rPr lang="en-US" dirty="0" smtClean="0"/>
              <a:t>4cm x 1.6 cm</a:t>
            </a:r>
            <a:endParaRPr lang="sk-SK" dirty="0"/>
          </a:p>
        </p:txBody>
      </p:sp>
    </p:spTree>
    <p:extLst>
      <p:ext uri="{BB962C8B-B14F-4D97-AF65-F5344CB8AC3E}">
        <p14:creationId xmlns:p14="http://schemas.microsoft.com/office/powerpoint/2010/main" val="40349333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Content Placeholder 2"/>
          <p:cNvSpPr>
            <a:spLocks noGrp="1"/>
          </p:cNvSpPr>
          <p:nvPr>
            <p:ph idx="1"/>
          </p:nvPr>
        </p:nvSpPr>
        <p:spPr>
          <a:xfrm>
            <a:off x="432000" y="1268761"/>
            <a:ext cx="8172448" cy="482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dirty="0"/>
          </a:p>
        </p:txBody>
      </p:sp>
      <p:sp>
        <p:nvSpPr>
          <p:cNvPr id="4" name="Date Placeholder 3"/>
          <p:cNvSpPr>
            <a:spLocks noGrp="1"/>
          </p:cNvSpPr>
          <p:nvPr>
            <p:ph type="dt" sz="half" idx="10"/>
          </p:nvPr>
        </p:nvSpPr>
        <p:spPr>
          <a:xfrm>
            <a:off x="432000" y="6120000"/>
            <a:ext cx="5832448" cy="572400"/>
          </a:xfrm>
        </p:spPr>
        <p:txBody>
          <a:bodyPr/>
          <a:lstStyle/>
          <a:p>
            <a:r>
              <a:rPr lang="en-US" smtClean="0"/>
              <a:t>EUSDR PA1A SG 9 FEB 2016</a:t>
            </a:r>
            <a:endParaRPr lang="sk-SK"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38227632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32000" y="3003029"/>
            <a:ext cx="8178798" cy="1362075"/>
          </a:xfrm>
        </p:spPr>
        <p:txBody>
          <a:bodyPr anchor="b">
            <a:normAutofit/>
          </a:bodyPr>
          <a:lstStyle>
            <a:lvl1pPr algn="l">
              <a:defRPr sz="2800" b="0" cap="all"/>
            </a:lvl1pPr>
          </a:lstStyle>
          <a:p>
            <a:r>
              <a:rPr lang="en-US" smtClean="0"/>
              <a:t>Click to edit Master title style</a:t>
            </a:r>
            <a:endParaRPr lang="sk-SK" dirty="0"/>
          </a:p>
        </p:txBody>
      </p:sp>
      <p:sp>
        <p:nvSpPr>
          <p:cNvPr id="3" name="Text Placeholder 2"/>
          <p:cNvSpPr>
            <a:spLocks noGrp="1"/>
          </p:cNvSpPr>
          <p:nvPr>
            <p:ph type="body" idx="1"/>
          </p:nvPr>
        </p:nvSpPr>
        <p:spPr>
          <a:xfrm>
            <a:off x="432000" y="4377085"/>
            <a:ext cx="8178798" cy="1500187"/>
          </a:xfrm>
        </p:spPr>
        <p:txBody>
          <a:bodyPr anchor="t">
            <a:normAutofit/>
          </a:bodyPr>
          <a:lstStyle>
            <a:lvl1pPr marL="0" indent="0">
              <a:buNone/>
              <a:defRPr sz="1600">
                <a:solidFill>
                  <a:srgbClr val="00386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32000" y="6120000"/>
            <a:ext cx="5832448" cy="572400"/>
          </a:xfrm>
        </p:spPr>
        <p:txBody>
          <a:bodyPr/>
          <a:lstStyle/>
          <a:p>
            <a:r>
              <a:rPr lang="en-US" smtClean="0"/>
              <a:t>EUSDR PA1A SG 9 FEB 2016</a:t>
            </a:r>
            <a:endParaRPr lang="sk-SK"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8886445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Content Placeholder 2"/>
          <p:cNvSpPr>
            <a:spLocks noGrp="1"/>
          </p:cNvSpPr>
          <p:nvPr>
            <p:ph sz="half" idx="1"/>
          </p:nvPr>
        </p:nvSpPr>
        <p:spPr>
          <a:xfrm>
            <a:off x="432000" y="2132857"/>
            <a:ext cx="3956248" cy="3888433"/>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80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2132857"/>
            <a:ext cx="3956248" cy="3888433"/>
          </a:xfrm>
        </p:spPr>
        <p:txBody>
          <a:bodyPr>
            <a:normAutofit/>
          </a:bodyPr>
          <a:lstStyle>
            <a:lvl1pPr marL="0" indent="0">
              <a:spcBef>
                <a:spcPts val="0"/>
              </a:spcBef>
              <a:defRPr sz="180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Date Placeholder 4"/>
          <p:cNvSpPr>
            <a:spLocks noGrp="1"/>
          </p:cNvSpPr>
          <p:nvPr>
            <p:ph type="dt" sz="half" idx="10"/>
          </p:nvPr>
        </p:nvSpPr>
        <p:spPr>
          <a:xfrm>
            <a:off x="432000" y="6120000"/>
            <a:ext cx="5832448" cy="572400"/>
          </a:xfrm>
        </p:spPr>
        <p:txBody>
          <a:bodyPr/>
          <a:lstStyle/>
          <a:p>
            <a:r>
              <a:rPr lang="en-US" smtClean="0"/>
              <a:t>EUSDR PA1A SG 9 FEB 2016</a:t>
            </a:r>
            <a:endParaRPr lang="sk-SK"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a:p>
        </p:txBody>
      </p:sp>
      <p:sp>
        <p:nvSpPr>
          <p:cNvPr id="10" name="Text Placeholder 9"/>
          <p:cNvSpPr>
            <a:spLocks noGrp="1"/>
          </p:cNvSpPr>
          <p:nvPr>
            <p:ph type="body" sz="quarter" idx="13" hasCustomPrompt="1"/>
          </p:nvPr>
        </p:nvSpPr>
        <p:spPr>
          <a:xfrm>
            <a:off x="432000" y="1341440"/>
            <a:ext cx="8172448" cy="719137"/>
          </a:xfrm>
        </p:spPr>
        <p:txBody>
          <a:bodyPr/>
          <a:lstStyle>
            <a:lvl1pPr>
              <a:defRPr/>
            </a:lvl1pPr>
          </a:lstStyle>
          <a:p>
            <a:pPr lvl="0"/>
            <a:r>
              <a:rPr lang="en-US" dirty="0" smtClean="0"/>
              <a:t>Click to edit heading</a:t>
            </a:r>
          </a:p>
        </p:txBody>
      </p:sp>
    </p:spTree>
    <p:extLst>
      <p:ext uri="{BB962C8B-B14F-4D97-AF65-F5344CB8AC3E}">
        <p14:creationId xmlns:p14="http://schemas.microsoft.com/office/powerpoint/2010/main" val="37390376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Date Placeholder 2"/>
          <p:cNvSpPr>
            <a:spLocks noGrp="1"/>
          </p:cNvSpPr>
          <p:nvPr>
            <p:ph type="dt" sz="half" idx="10"/>
          </p:nvPr>
        </p:nvSpPr>
        <p:spPr>
          <a:xfrm>
            <a:off x="432000" y="6120000"/>
            <a:ext cx="5832448" cy="572400"/>
          </a:xfrm>
        </p:spPr>
        <p:txBody>
          <a:bodyPr/>
          <a:lstStyle/>
          <a:p>
            <a:r>
              <a:rPr lang="en-US" smtClean="0"/>
              <a:t>EUSDR PA1A SG 9 FEB 2016</a:t>
            </a:r>
            <a:endParaRPr lang="sk-SK"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
        <p:nvSpPr>
          <p:cNvPr id="6" name="Table Placeholder 5"/>
          <p:cNvSpPr>
            <a:spLocks noGrp="1"/>
          </p:cNvSpPr>
          <p:nvPr>
            <p:ph type="tbl" sz="quarter" idx="12"/>
          </p:nvPr>
        </p:nvSpPr>
        <p:spPr>
          <a:xfrm>
            <a:off x="432000" y="1412776"/>
            <a:ext cx="8172448" cy="4536504"/>
          </a:xfrm>
        </p:spPr>
        <p:txBody>
          <a:bodyPr>
            <a:normAutofit/>
          </a:bodyPr>
          <a:lstStyle>
            <a:lvl1pPr>
              <a:defRPr sz="1800">
                <a:solidFill>
                  <a:srgbClr val="464646"/>
                </a:solidFill>
                <a:latin typeface="Arial" pitchFamily="34" charset="0"/>
                <a:cs typeface="Arial" pitchFamily="34" charset="0"/>
              </a:defRPr>
            </a:lvl1pPr>
          </a:lstStyle>
          <a:p>
            <a:r>
              <a:rPr lang="en-US" smtClean="0"/>
              <a:t>Click icon to add table</a:t>
            </a:r>
            <a:endParaRPr lang="sk-SK" dirty="0"/>
          </a:p>
        </p:txBody>
      </p:sp>
    </p:spTree>
    <p:extLst>
      <p:ext uri="{BB962C8B-B14F-4D97-AF65-F5344CB8AC3E}">
        <p14:creationId xmlns:p14="http://schemas.microsoft.com/office/powerpoint/2010/main" val="12122909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Thank you for your attention</a:t>
            </a:r>
            <a:endParaRPr lang="sk-SK" dirty="0"/>
          </a:p>
        </p:txBody>
      </p:sp>
      <p:sp>
        <p:nvSpPr>
          <p:cNvPr id="3" name="Date Placeholder 2"/>
          <p:cNvSpPr>
            <a:spLocks noGrp="1"/>
          </p:cNvSpPr>
          <p:nvPr>
            <p:ph type="dt" sz="half" idx="10"/>
          </p:nvPr>
        </p:nvSpPr>
        <p:spPr>
          <a:xfrm>
            <a:off x="432000" y="6120000"/>
            <a:ext cx="6120000" cy="572400"/>
          </a:xfrm>
        </p:spPr>
        <p:txBody>
          <a:bodyPr/>
          <a:lstStyle/>
          <a:p>
            <a:r>
              <a:rPr lang="en-US" smtClean="0"/>
              <a:t>EUSDR PA1A SG 9 FEB 2016</a:t>
            </a:r>
            <a:endParaRPr lang="sk-SK"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
        <p:nvSpPr>
          <p:cNvPr id="5" name="Content Placeholder 2"/>
          <p:cNvSpPr>
            <a:spLocks noGrp="1"/>
          </p:cNvSpPr>
          <p:nvPr>
            <p:ph sz="half" idx="1" hasCustomPrompt="1"/>
          </p:nvPr>
        </p:nvSpPr>
        <p:spPr>
          <a:xfrm>
            <a:off x="899592" y="1600202"/>
            <a:ext cx="2592288" cy="3412975"/>
          </a:xfrm>
        </p:spPr>
        <p:txBody>
          <a:bodyPr anchor="b"/>
          <a:lstStyle>
            <a:lvl1pPr marL="0" marR="0" indent="0" algn="l" defTabSz="914400" rtl="0" eaLnBrk="1" fontAlgn="auto" latinLnBrk="0" hangingPunct="1">
              <a:lnSpc>
                <a:spcPct val="100000"/>
              </a:lnSpc>
              <a:spcBef>
                <a:spcPct val="20000"/>
              </a:spcBef>
              <a:spcAft>
                <a:spcPts val="0"/>
              </a:spcAft>
              <a:buClrTx/>
              <a:buSzTx/>
              <a:buFontTx/>
              <a:buNone/>
              <a:tabLst/>
              <a:defRPr sz="1800" b="0" baseline="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Name SURNAME</a:t>
            </a:r>
          </a:p>
          <a:p>
            <a:pPr lvl="0"/>
            <a:r>
              <a:rPr lang="en-US" dirty="0" smtClean="0"/>
              <a:t/>
            </a:r>
            <a:br>
              <a:rPr lang="en-US" dirty="0" smtClean="0"/>
            </a:br>
            <a:r>
              <a:rPr lang="en-US" dirty="0" smtClean="0"/>
              <a:t>Name of </a:t>
            </a:r>
            <a:r>
              <a:rPr lang="en-US" dirty="0" err="1" smtClean="0"/>
              <a:t>organisation</a:t>
            </a:r>
            <a:endParaRPr lang="en-US" dirty="0" smtClean="0"/>
          </a:p>
          <a:p>
            <a:pPr lvl="0"/>
            <a:r>
              <a:rPr lang="en-US" dirty="0" smtClean="0"/>
              <a:t>Address</a:t>
            </a:r>
          </a:p>
          <a:p>
            <a:pPr lvl="0"/>
            <a:r>
              <a:rPr lang="en-US" dirty="0" smtClean="0"/>
              <a:t>ZIP City, Country</a:t>
            </a:r>
          </a:p>
          <a:p>
            <a:pPr lvl="0"/>
            <a:endParaRPr lang="en-US" dirty="0" smtClean="0"/>
          </a:p>
          <a:p>
            <a:pPr lvl="0"/>
            <a:r>
              <a:rPr lang="en-US" dirty="0" smtClean="0"/>
              <a:t>email@domain.xx</a:t>
            </a:r>
          </a:p>
        </p:txBody>
      </p:sp>
      <p:cxnSp>
        <p:nvCxnSpPr>
          <p:cNvPr id="8" name="Straight Connector 7"/>
          <p:cNvCxnSpPr/>
          <p:nvPr userDrawn="1"/>
        </p:nvCxnSpPr>
        <p:spPr>
          <a:xfrm>
            <a:off x="3563888" y="1124744"/>
            <a:ext cx="0" cy="4824536"/>
          </a:xfrm>
          <a:prstGeom prst="line">
            <a:avLst/>
          </a:prstGeom>
          <a:ln w="19050">
            <a:solidFill>
              <a:srgbClr val="3F8F98"/>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2" hasCustomPrompt="1"/>
          </p:nvPr>
        </p:nvSpPr>
        <p:spPr>
          <a:xfrm>
            <a:off x="900115" y="5084764"/>
            <a:ext cx="2591905" cy="865187"/>
          </a:xfrm>
        </p:spPr>
        <p:txBody>
          <a:bodyPr anchor="ctr">
            <a:normAutofit/>
          </a:bodyPr>
          <a:lstStyle>
            <a:lvl1pPr algn="ctr">
              <a:defRPr sz="1800">
                <a:solidFill>
                  <a:srgbClr val="555555"/>
                </a:solidFill>
              </a:defRPr>
            </a:lvl1pPr>
          </a:lstStyle>
          <a:p>
            <a:r>
              <a:rPr lang="en-US" dirty="0" smtClean="0"/>
              <a:t>company logo</a:t>
            </a:r>
            <a:endParaRPr lang="sk-SK" dirty="0"/>
          </a:p>
        </p:txBody>
      </p:sp>
      <p:pic>
        <p:nvPicPr>
          <p:cNvPr id="7170" name="Picture 2" descr="C:\Users\lucia\Pictures\icons\LNG_beneficiaries_logos table_December 20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5896" y="1307281"/>
            <a:ext cx="5361862" cy="445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221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Content Placeholder 2"/>
          <p:cNvSpPr>
            <a:spLocks noGrp="1"/>
          </p:cNvSpPr>
          <p:nvPr>
            <p:ph sz="half" idx="1"/>
          </p:nvPr>
        </p:nvSpPr>
        <p:spPr>
          <a:xfrm>
            <a:off x="432000" y="2132856"/>
            <a:ext cx="3956248" cy="3888433"/>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80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2132856"/>
            <a:ext cx="3956248" cy="3888433"/>
          </a:xfrm>
        </p:spPr>
        <p:txBody>
          <a:bodyPr>
            <a:normAutofit/>
          </a:bodyPr>
          <a:lstStyle>
            <a:lvl1pPr marL="0" indent="0">
              <a:spcBef>
                <a:spcPts val="0"/>
              </a:spcBef>
              <a:defRPr sz="180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a:p>
        </p:txBody>
      </p:sp>
      <p:sp>
        <p:nvSpPr>
          <p:cNvPr id="10" name="Text Placeholder 9"/>
          <p:cNvSpPr>
            <a:spLocks noGrp="1"/>
          </p:cNvSpPr>
          <p:nvPr>
            <p:ph type="body" sz="quarter" idx="13" hasCustomPrompt="1"/>
          </p:nvPr>
        </p:nvSpPr>
        <p:spPr>
          <a:xfrm>
            <a:off x="432000" y="1341438"/>
            <a:ext cx="8172448" cy="719137"/>
          </a:xfrm>
        </p:spPr>
        <p:txBody>
          <a:bodyPr/>
          <a:lstStyle>
            <a:lvl1pPr>
              <a:defRPr/>
            </a:lvl1pPr>
          </a:lstStyle>
          <a:p>
            <a:pPr lvl="0"/>
            <a:r>
              <a:rPr lang="en-US" dirty="0" smtClean="0"/>
              <a:t>Click to edit heading</a:t>
            </a:r>
          </a:p>
        </p:txBody>
      </p:sp>
    </p:spTree>
    <p:extLst>
      <p:ext uri="{BB962C8B-B14F-4D97-AF65-F5344CB8AC3E}">
        <p14:creationId xmlns:p14="http://schemas.microsoft.com/office/powerpoint/2010/main" val="20447633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
        <p:nvSpPr>
          <p:cNvPr id="6" name="Table Placeholder 5"/>
          <p:cNvSpPr>
            <a:spLocks noGrp="1"/>
          </p:cNvSpPr>
          <p:nvPr>
            <p:ph type="tbl" sz="quarter" idx="12"/>
          </p:nvPr>
        </p:nvSpPr>
        <p:spPr>
          <a:xfrm>
            <a:off x="432000" y="1412776"/>
            <a:ext cx="8172448" cy="4536504"/>
          </a:xfrm>
        </p:spPr>
        <p:txBody>
          <a:bodyPr>
            <a:normAutofit/>
          </a:bodyPr>
          <a:lstStyle>
            <a:lvl1pPr>
              <a:defRPr sz="1800">
                <a:solidFill>
                  <a:srgbClr val="464646"/>
                </a:solidFill>
                <a:latin typeface="Arial" pitchFamily="34" charset="0"/>
                <a:cs typeface="Arial" pitchFamily="34" charset="0"/>
              </a:defRPr>
            </a:lvl1pPr>
          </a:lstStyle>
          <a:p>
            <a:r>
              <a:rPr lang="en-US" dirty="0" smtClean="0"/>
              <a:t>Click icon to add table</a:t>
            </a:r>
            <a:endParaRPr lang="sk-SK" dirty="0"/>
          </a:p>
        </p:txBody>
      </p:sp>
    </p:spTree>
    <p:extLst>
      <p:ext uri="{BB962C8B-B14F-4D97-AF65-F5344CB8AC3E}">
        <p14:creationId xmlns:p14="http://schemas.microsoft.com/office/powerpoint/2010/main" val="3966444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Thank you for your attention</a:t>
            </a:r>
            <a:endParaRPr lang="sk-SK"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
        <p:nvSpPr>
          <p:cNvPr id="5" name="Content Placeholder 2"/>
          <p:cNvSpPr>
            <a:spLocks noGrp="1"/>
          </p:cNvSpPr>
          <p:nvPr>
            <p:ph sz="half" idx="1" hasCustomPrompt="1"/>
          </p:nvPr>
        </p:nvSpPr>
        <p:spPr>
          <a:xfrm>
            <a:off x="899592" y="1600201"/>
            <a:ext cx="2592288" cy="3412975"/>
          </a:xfrm>
        </p:spPr>
        <p:txBody>
          <a:bodyPr anchor="b"/>
          <a:lstStyle>
            <a:lvl1pPr marL="0" marR="0" indent="0" algn="l" defTabSz="914400" rtl="0" eaLnBrk="1" fontAlgn="auto" latinLnBrk="0" hangingPunct="1">
              <a:lnSpc>
                <a:spcPct val="100000"/>
              </a:lnSpc>
              <a:spcBef>
                <a:spcPct val="20000"/>
              </a:spcBef>
              <a:spcAft>
                <a:spcPts val="0"/>
              </a:spcAft>
              <a:buClrTx/>
              <a:buSzTx/>
              <a:buFontTx/>
              <a:buNone/>
              <a:tabLst/>
              <a:defRPr sz="1800" b="0" baseline="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Name SURNAME</a:t>
            </a:r>
          </a:p>
          <a:p>
            <a:pPr lvl="0"/>
            <a:r>
              <a:rPr lang="en-US" dirty="0" smtClean="0"/>
              <a:t/>
            </a:r>
            <a:br>
              <a:rPr lang="en-US" dirty="0" smtClean="0"/>
            </a:br>
            <a:r>
              <a:rPr lang="en-US" dirty="0" smtClean="0"/>
              <a:t>Name of </a:t>
            </a:r>
            <a:r>
              <a:rPr lang="en-US" dirty="0" err="1" smtClean="0"/>
              <a:t>organisation</a:t>
            </a:r>
            <a:endParaRPr lang="en-US" dirty="0" smtClean="0"/>
          </a:p>
          <a:p>
            <a:pPr lvl="0"/>
            <a:r>
              <a:rPr lang="en-US" dirty="0" smtClean="0"/>
              <a:t>Address</a:t>
            </a:r>
          </a:p>
          <a:p>
            <a:pPr lvl="0"/>
            <a:r>
              <a:rPr lang="en-US" dirty="0" smtClean="0"/>
              <a:t>ZIP City, Country</a:t>
            </a:r>
          </a:p>
          <a:p>
            <a:pPr lvl="0"/>
            <a:endParaRPr lang="en-US" dirty="0" smtClean="0"/>
          </a:p>
          <a:p>
            <a:pPr lvl="0"/>
            <a:r>
              <a:rPr lang="en-US" dirty="0" smtClean="0"/>
              <a:t>email@domain.xx</a:t>
            </a:r>
          </a:p>
        </p:txBody>
      </p:sp>
      <p:cxnSp>
        <p:nvCxnSpPr>
          <p:cNvPr id="8" name="Straight Connector 7"/>
          <p:cNvCxnSpPr/>
          <p:nvPr userDrawn="1"/>
        </p:nvCxnSpPr>
        <p:spPr>
          <a:xfrm>
            <a:off x="3563888" y="1124744"/>
            <a:ext cx="0" cy="4824536"/>
          </a:xfrm>
          <a:prstGeom prst="line">
            <a:avLst/>
          </a:prstGeom>
          <a:ln w="19050">
            <a:solidFill>
              <a:srgbClr val="3F8F98"/>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2" hasCustomPrompt="1"/>
          </p:nvPr>
        </p:nvSpPr>
        <p:spPr>
          <a:xfrm>
            <a:off x="900113" y="5084763"/>
            <a:ext cx="2591905" cy="865187"/>
          </a:xfrm>
        </p:spPr>
        <p:txBody>
          <a:bodyPr anchor="ctr">
            <a:normAutofit/>
          </a:bodyPr>
          <a:lstStyle>
            <a:lvl1pPr algn="ctr">
              <a:defRPr sz="1800">
                <a:solidFill>
                  <a:srgbClr val="555555"/>
                </a:solidFill>
              </a:defRPr>
            </a:lvl1pPr>
          </a:lstStyle>
          <a:p>
            <a:r>
              <a:rPr lang="en-US" dirty="0" smtClean="0"/>
              <a:t>company logo</a:t>
            </a:r>
            <a:endParaRPr lang="sk-SK" dirty="0"/>
          </a:p>
        </p:txBody>
      </p:sp>
      <p:pic>
        <p:nvPicPr>
          <p:cNvPr id="6" name="Obrázo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896" y="1124939"/>
            <a:ext cx="5220158" cy="4824146"/>
          </a:xfrm>
          <a:prstGeom prst="rect">
            <a:avLst/>
          </a:prstGeom>
        </p:spPr>
      </p:pic>
    </p:spTree>
    <p:extLst>
      <p:ext uri="{BB962C8B-B14F-4D97-AF65-F5344CB8AC3E}">
        <p14:creationId xmlns:p14="http://schemas.microsoft.com/office/powerpoint/2010/main" val="33391276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Thank you for your attention</a:t>
            </a:r>
            <a:endParaRPr lang="sk-SK"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
        <p:nvSpPr>
          <p:cNvPr id="5" name="Content Placeholder 2"/>
          <p:cNvSpPr>
            <a:spLocks noGrp="1"/>
          </p:cNvSpPr>
          <p:nvPr>
            <p:ph sz="half" idx="1" hasCustomPrompt="1"/>
          </p:nvPr>
        </p:nvSpPr>
        <p:spPr>
          <a:xfrm>
            <a:off x="899592" y="1600201"/>
            <a:ext cx="2592288" cy="3412975"/>
          </a:xfrm>
        </p:spPr>
        <p:txBody>
          <a:bodyPr anchor="b"/>
          <a:lstStyle>
            <a:lvl1pPr marL="0" marR="0" indent="0" algn="l" defTabSz="914400" rtl="0" eaLnBrk="1" fontAlgn="auto" latinLnBrk="0" hangingPunct="1">
              <a:lnSpc>
                <a:spcPct val="100000"/>
              </a:lnSpc>
              <a:spcBef>
                <a:spcPct val="20000"/>
              </a:spcBef>
              <a:spcAft>
                <a:spcPts val="0"/>
              </a:spcAft>
              <a:buClrTx/>
              <a:buSzTx/>
              <a:buFontTx/>
              <a:buNone/>
              <a:tabLst/>
              <a:defRPr sz="1800" b="0" baseline="0">
                <a:solidFill>
                  <a:srgbClr val="464646"/>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Name SURNAME</a:t>
            </a:r>
          </a:p>
          <a:p>
            <a:pPr lvl="0"/>
            <a:r>
              <a:rPr lang="en-US" dirty="0" smtClean="0"/>
              <a:t/>
            </a:r>
            <a:br>
              <a:rPr lang="en-US" dirty="0" smtClean="0"/>
            </a:br>
            <a:r>
              <a:rPr lang="en-US" dirty="0" smtClean="0"/>
              <a:t>Name of </a:t>
            </a:r>
            <a:r>
              <a:rPr lang="en-US" dirty="0" err="1" smtClean="0"/>
              <a:t>organisation</a:t>
            </a:r>
            <a:endParaRPr lang="en-US" dirty="0" smtClean="0"/>
          </a:p>
          <a:p>
            <a:pPr lvl="0"/>
            <a:r>
              <a:rPr lang="en-US" dirty="0" smtClean="0"/>
              <a:t>Address</a:t>
            </a:r>
          </a:p>
          <a:p>
            <a:pPr lvl="0"/>
            <a:r>
              <a:rPr lang="en-US" dirty="0" smtClean="0"/>
              <a:t>ZIP City, Country</a:t>
            </a:r>
          </a:p>
          <a:p>
            <a:pPr lvl="0"/>
            <a:endParaRPr lang="en-US" dirty="0" smtClean="0"/>
          </a:p>
          <a:p>
            <a:pPr lvl="0"/>
            <a:r>
              <a:rPr lang="en-US" dirty="0" smtClean="0"/>
              <a:t>email@domain.xx</a:t>
            </a:r>
          </a:p>
        </p:txBody>
      </p:sp>
      <p:cxnSp>
        <p:nvCxnSpPr>
          <p:cNvPr id="8" name="Straight Connector 7"/>
          <p:cNvCxnSpPr/>
          <p:nvPr userDrawn="1"/>
        </p:nvCxnSpPr>
        <p:spPr>
          <a:xfrm>
            <a:off x="3563888" y="1124744"/>
            <a:ext cx="0" cy="4824536"/>
          </a:xfrm>
          <a:prstGeom prst="line">
            <a:avLst/>
          </a:prstGeom>
          <a:ln w="19050">
            <a:solidFill>
              <a:srgbClr val="3F8F98"/>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2" hasCustomPrompt="1"/>
          </p:nvPr>
        </p:nvSpPr>
        <p:spPr>
          <a:xfrm>
            <a:off x="900113" y="5084763"/>
            <a:ext cx="2591905" cy="865187"/>
          </a:xfrm>
        </p:spPr>
        <p:txBody>
          <a:bodyPr anchor="ctr">
            <a:normAutofit/>
          </a:bodyPr>
          <a:lstStyle>
            <a:lvl1pPr algn="ctr">
              <a:defRPr sz="1800">
                <a:solidFill>
                  <a:srgbClr val="555555"/>
                </a:solidFill>
              </a:defRPr>
            </a:lvl1pPr>
          </a:lstStyle>
          <a:p>
            <a:r>
              <a:rPr lang="en-US" dirty="0" smtClean="0"/>
              <a:t>company logo</a:t>
            </a:r>
            <a:endParaRPr lang="sk-SK" dirty="0"/>
          </a:p>
        </p:txBody>
      </p:sp>
      <p:pic>
        <p:nvPicPr>
          <p:cNvPr id="6" name="Obrázo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896" y="1124939"/>
            <a:ext cx="5220158" cy="4824146"/>
          </a:xfrm>
          <a:prstGeom prst="rect">
            <a:avLst/>
          </a:prstGeom>
        </p:spPr>
      </p:pic>
    </p:spTree>
    <p:extLst>
      <p:ext uri="{BB962C8B-B14F-4D97-AF65-F5344CB8AC3E}">
        <p14:creationId xmlns:p14="http://schemas.microsoft.com/office/powerpoint/2010/main" val="945895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lvl1pPr>
              <a:defRPr smtClean="0"/>
            </a:lvl1pPr>
          </a:lstStyle>
          <a:p>
            <a:fld id="{36DB7662-62A3-5942-A07D-72AB281CC32A}" type="slidenum">
              <a:rPr lang="en-GB"/>
              <a:pPr/>
              <a:t>‹#›</a:t>
            </a:fld>
            <a:endParaRPr lang="en-GB" dirty="0"/>
          </a:p>
        </p:txBody>
      </p:sp>
      <p:sp>
        <p:nvSpPr>
          <p:cNvPr id="5" name="Titel 1"/>
          <p:cNvSpPr>
            <a:spLocks noGrp="1"/>
          </p:cNvSpPr>
          <p:nvPr>
            <p:ph type="title"/>
          </p:nvPr>
        </p:nvSpPr>
        <p:spPr>
          <a:xfrm>
            <a:off x="152400" y="161925"/>
            <a:ext cx="6723856" cy="1020763"/>
          </a:xfrm>
        </p:spPr>
        <p:txBody>
          <a:bodyPr/>
          <a:lstStyle/>
          <a:p>
            <a:r>
              <a:rPr lang="de-DE" dirty="0" smtClean="0"/>
              <a:t>Mastertitelformat bearbeiten</a:t>
            </a:r>
            <a:endParaRPr lang="de-DE" dirty="0"/>
          </a:p>
        </p:txBody>
      </p:sp>
    </p:spTree>
    <p:extLst>
      <p:ext uri="{BB962C8B-B14F-4D97-AF65-F5344CB8AC3E}">
        <p14:creationId xmlns:p14="http://schemas.microsoft.com/office/powerpoint/2010/main" val="6613764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96953"/>
            <a:ext cx="6199038" cy="1470025"/>
          </a:xfrm>
        </p:spPr>
        <p:txBody>
          <a:bodyPr anchor="b">
            <a:normAutofit/>
          </a:bodyPr>
          <a:lstStyle>
            <a:lvl1pPr algn="l">
              <a:defRPr sz="2800">
                <a:latin typeface="Arial" pitchFamily="34" charset="0"/>
                <a:cs typeface="Arial" pitchFamily="34" charset="0"/>
              </a:defRPr>
            </a:lvl1pPr>
          </a:lstStyle>
          <a:p>
            <a:r>
              <a:rPr lang="en-US" smtClean="0"/>
              <a:t>Click to edit Master title style</a:t>
            </a:r>
            <a:endParaRPr lang="sk-SK" dirty="0"/>
          </a:p>
        </p:txBody>
      </p:sp>
      <p:sp>
        <p:nvSpPr>
          <p:cNvPr id="3" name="Subtitle 2"/>
          <p:cNvSpPr>
            <a:spLocks noGrp="1"/>
          </p:cNvSpPr>
          <p:nvPr>
            <p:ph type="subTitle" idx="1"/>
          </p:nvPr>
        </p:nvSpPr>
        <p:spPr>
          <a:xfrm>
            <a:off x="2411760" y="4466977"/>
            <a:ext cx="6199038" cy="792088"/>
          </a:xfrm>
        </p:spPr>
        <p:txBody>
          <a:bodyPr>
            <a:normAutofit/>
          </a:bodyPr>
          <a:lstStyle>
            <a:lvl1pPr marL="0" indent="0" algn="l">
              <a:buNone/>
              <a:defRPr sz="1600">
                <a:solidFill>
                  <a:srgbClr val="00386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k-SK" dirty="0"/>
          </a:p>
        </p:txBody>
      </p:sp>
      <p:sp>
        <p:nvSpPr>
          <p:cNvPr id="4" name="Date Placeholder 3"/>
          <p:cNvSpPr>
            <a:spLocks noGrp="1"/>
          </p:cNvSpPr>
          <p:nvPr>
            <p:ph type="dt" sz="half" idx="10"/>
          </p:nvPr>
        </p:nvSpPr>
        <p:spPr>
          <a:xfrm>
            <a:off x="432000" y="6120000"/>
            <a:ext cx="2879840" cy="608400"/>
          </a:xfrm>
        </p:spPr>
        <p:txBody>
          <a:bodyPr/>
          <a:lstStyle>
            <a:lvl1pPr>
              <a:defRPr>
                <a:latin typeface="Arial" pitchFamily="34" charset="0"/>
                <a:cs typeface="Arial" pitchFamily="34" charset="0"/>
              </a:defRPr>
            </a:lvl1pPr>
          </a:lstStyle>
          <a:p>
            <a:r>
              <a:rPr lang="en-US" smtClean="0"/>
              <a:t>EUSDR PA1A SG 9 FEB 2016</a:t>
            </a:r>
            <a:endParaRPr lang="sk-SK" dirty="0"/>
          </a:p>
        </p:txBody>
      </p:sp>
      <p:sp>
        <p:nvSpPr>
          <p:cNvPr id="6" name="Text Placeholder 5"/>
          <p:cNvSpPr>
            <a:spLocks noGrp="1"/>
          </p:cNvSpPr>
          <p:nvPr>
            <p:ph type="body" sz="quarter" idx="11" hasCustomPrompt="1"/>
          </p:nvPr>
        </p:nvSpPr>
        <p:spPr>
          <a:xfrm>
            <a:off x="3563651" y="6120002"/>
            <a:ext cx="1440000" cy="576263"/>
          </a:xfrm>
        </p:spPr>
        <p:txBody>
          <a:bodyPr anchor="ctr">
            <a:normAutofit/>
          </a:bodyPr>
          <a:lstStyle>
            <a:lvl1pPr marL="0" indent="0">
              <a:spcBef>
                <a:spcPts val="0"/>
              </a:spcBef>
              <a:defRPr sz="1200" baseline="0">
                <a:solidFill>
                  <a:srgbClr val="003863"/>
                </a:solidFill>
              </a:defRPr>
            </a:lvl1pPr>
            <a:lvl5pPr>
              <a:buNone/>
              <a:defRPr/>
            </a:lvl5pPr>
          </a:lstStyle>
          <a:p>
            <a:pPr lvl="0"/>
            <a:r>
              <a:rPr lang="en-US" dirty="0" smtClean="0"/>
              <a:t>First name</a:t>
            </a:r>
            <a:br>
              <a:rPr lang="en-US" dirty="0" smtClean="0"/>
            </a:br>
            <a:r>
              <a:rPr lang="en-US" dirty="0" smtClean="0"/>
              <a:t>Last name</a:t>
            </a:r>
            <a:endParaRPr lang="sk-SK" dirty="0"/>
          </a:p>
        </p:txBody>
      </p:sp>
      <p:sp>
        <p:nvSpPr>
          <p:cNvPr id="9" name="Picture Placeholder 8"/>
          <p:cNvSpPr>
            <a:spLocks noGrp="1"/>
          </p:cNvSpPr>
          <p:nvPr>
            <p:ph type="pic" sz="quarter" idx="12" hasCustomPrompt="1"/>
          </p:nvPr>
        </p:nvSpPr>
        <p:spPr>
          <a:xfrm>
            <a:off x="5004048" y="6120000"/>
            <a:ext cx="1440000" cy="576000"/>
          </a:xfrm>
        </p:spPr>
        <p:txBody>
          <a:bodyPr anchor="ctr">
            <a:normAutofit/>
          </a:bodyPr>
          <a:lstStyle>
            <a:lvl1pPr marL="0" indent="0" algn="ctr">
              <a:spcBef>
                <a:spcPts val="0"/>
              </a:spcBef>
              <a:defRPr sz="1200" baseline="0">
                <a:solidFill>
                  <a:srgbClr val="003863"/>
                </a:solidFill>
              </a:defRPr>
            </a:lvl1pPr>
          </a:lstStyle>
          <a:p>
            <a:r>
              <a:rPr lang="en-US" dirty="0" smtClean="0"/>
              <a:t>Logo</a:t>
            </a:r>
            <a:br>
              <a:rPr lang="en-US" dirty="0" smtClean="0"/>
            </a:br>
            <a:r>
              <a:rPr lang="en-US" dirty="0" smtClean="0"/>
              <a:t>4cm x 1.6 cm</a:t>
            </a:r>
            <a:endParaRPr lang="sk-SK" dirty="0"/>
          </a:p>
        </p:txBody>
      </p:sp>
    </p:spTree>
    <p:extLst>
      <p:ext uri="{BB962C8B-B14F-4D97-AF65-F5344CB8AC3E}">
        <p14:creationId xmlns:p14="http://schemas.microsoft.com/office/powerpoint/2010/main" val="5849830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dirty="0"/>
          </a:p>
        </p:txBody>
      </p:sp>
      <p:sp>
        <p:nvSpPr>
          <p:cNvPr id="3" name="Content Placeholder 2"/>
          <p:cNvSpPr>
            <a:spLocks noGrp="1"/>
          </p:cNvSpPr>
          <p:nvPr>
            <p:ph idx="1"/>
          </p:nvPr>
        </p:nvSpPr>
        <p:spPr>
          <a:xfrm>
            <a:off x="432000" y="1268761"/>
            <a:ext cx="8172448" cy="482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dirty="0"/>
          </a:p>
        </p:txBody>
      </p:sp>
      <p:sp>
        <p:nvSpPr>
          <p:cNvPr id="4" name="Date Placeholder 3"/>
          <p:cNvSpPr>
            <a:spLocks noGrp="1"/>
          </p:cNvSpPr>
          <p:nvPr>
            <p:ph type="dt" sz="half" idx="10"/>
          </p:nvPr>
        </p:nvSpPr>
        <p:spPr>
          <a:xfrm>
            <a:off x="432000" y="6120000"/>
            <a:ext cx="5832448" cy="572400"/>
          </a:xfrm>
        </p:spPr>
        <p:txBody>
          <a:bodyPr/>
          <a:lstStyle/>
          <a:p>
            <a:r>
              <a:rPr lang="en-US" smtClean="0"/>
              <a:t>EUSDR PA1A SG 9 FEB 2016</a:t>
            </a:r>
            <a:endParaRPr lang="sk-SK"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18123829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63888" y="260648"/>
            <a:ext cx="5040112" cy="765352"/>
          </a:xfrm>
          <a:prstGeom prst="rect">
            <a:avLst/>
          </a:prstGeom>
          <a:ln>
            <a:noFill/>
          </a:ln>
        </p:spPr>
        <p:txBody>
          <a:bodyPr vert="horz" lIns="91440" tIns="45720" rIns="91440" bIns="45720" rtlCol="0" anchor="ctr">
            <a:normAutofit/>
          </a:bodyPr>
          <a:lstStyle/>
          <a:p>
            <a:r>
              <a:rPr lang="sk-SK" smtClean="0"/>
              <a:t>Upravte štýly predlohy textu</a:t>
            </a:r>
            <a:endParaRPr lang="sk-SK" dirty="0"/>
          </a:p>
        </p:txBody>
      </p:sp>
      <p:sp>
        <p:nvSpPr>
          <p:cNvPr id="3" name="Text Placeholder 2"/>
          <p:cNvSpPr>
            <a:spLocks noGrp="1"/>
          </p:cNvSpPr>
          <p:nvPr>
            <p:ph type="body" idx="1"/>
          </p:nvPr>
        </p:nvSpPr>
        <p:spPr>
          <a:xfrm>
            <a:off x="467544" y="1268761"/>
            <a:ext cx="8136904" cy="4824536"/>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dirty="0"/>
          </a:p>
        </p:txBody>
      </p:sp>
      <p:sp>
        <p:nvSpPr>
          <p:cNvPr id="6" name="Slide Number Placeholder 5"/>
          <p:cNvSpPr>
            <a:spLocks noGrp="1"/>
          </p:cNvSpPr>
          <p:nvPr>
            <p:ph type="sldNum" sz="quarter" idx="4"/>
          </p:nvPr>
        </p:nvSpPr>
        <p:spPr>
          <a:xfrm>
            <a:off x="8604000" y="90000"/>
            <a:ext cx="504000" cy="365125"/>
          </a:xfrm>
          <a:prstGeom prst="rect">
            <a:avLst/>
          </a:prstGeom>
        </p:spPr>
        <p:txBody>
          <a:bodyPr vert="horz" lIns="91440" tIns="45720" rIns="91440" bIns="45720" rtlCol="0" anchor="ctr"/>
          <a:lstStyle>
            <a:lvl1pPr algn="r">
              <a:defRPr sz="1200">
                <a:solidFill>
                  <a:srgbClr val="464646"/>
                </a:solidFill>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41050011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83" r:id="rId6"/>
    <p:sldLayoutId id="2147483684" r:id="rId7"/>
  </p:sldLayoutIdLst>
  <p:timing>
    <p:tnLst>
      <p:par>
        <p:cTn id="1" dur="indefinite" restart="never" nodeType="tmRoot"/>
      </p:par>
    </p:tnLst>
  </p:timing>
  <p:hf sldNum="0" hdr="0" ftr="0"/>
  <p:txStyles>
    <p:titleStyle>
      <a:lvl1pPr marL="0" algn="l" defTabSz="914400" rtl="0" eaLnBrk="1" latinLnBrk="0" hangingPunct="1">
        <a:lnSpc>
          <a:spcPct val="100000"/>
        </a:lnSpc>
        <a:spcBef>
          <a:spcPts val="0"/>
        </a:spcBef>
        <a:buNone/>
        <a:defRPr sz="2000" b="0" kern="1200" cap="all" baseline="0">
          <a:solidFill>
            <a:srgbClr val="003863"/>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Tx/>
        <a:buNone/>
        <a:defRPr sz="2400" kern="1200">
          <a:solidFill>
            <a:srgbClr val="3F8F98"/>
          </a:solidFill>
          <a:latin typeface="Arial" pitchFamily="34" charset="0"/>
          <a:ea typeface="+mn-ea"/>
          <a:cs typeface="Arial" pitchFamily="34" charset="0"/>
        </a:defRPr>
      </a:lvl1pPr>
      <a:lvl2pPr marL="540000" indent="-285750" algn="l" defTabSz="914400" rtl="0" eaLnBrk="1" latinLnBrk="0" hangingPunct="1">
        <a:spcBef>
          <a:spcPct val="20000"/>
        </a:spcBef>
        <a:buFont typeface="Arial" pitchFamily="34" charset="0"/>
        <a:buChar char="•"/>
        <a:defRPr sz="2200" kern="1200">
          <a:solidFill>
            <a:srgbClr val="555555"/>
          </a:solidFill>
          <a:latin typeface="Arial" pitchFamily="34" charset="0"/>
          <a:ea typeface="+mn-ea"/>
          <a:cs typeface="Arial" pitchFamily="34" charset="0"/>
        </a:defRPr>
      </a:lvl2pPr>
      <a:lvl3pPr marL="810000" indent="-228600" algn="l" defTabSz="914400" rtl="0" eaLnBrk="1" latinLnBrk="0" hangingPunct="1">
        <a:spcBef>
          <a:spcPct val="20000"/>
        </a:spcBef>
        <a:buFont typeface="Arial" pitchFamily="34" charset="0"/>
        <a:buChar char="•"/>
        <a:defRPr sz="2000" kern="1200">
          <a:solidFill>
            <a:srgbClr val="555555"/>
          </a:solidFill>
          <a:latin typeface="Arial" pitchFamily="34" charset="0"/>
          <a:ea typeface="+mn-ea"/>
          <a:cs typeface="Arial" pitchFamily="34" charset="0"/>
        </a:defRPr>
      </a:lvl3pPr>
      <a:lvl4pPr marL="1069200" indent="-228600" algn="l" defTabSz="914400" rtl="0" eaLnBrk="1" latinLnBrk="0" hangingPunct="1">
        <a:spcBef>
          <a:spcPct val="20000"/>
        </a:spcBef>
        <a:buFont typeface="Arial" pitchFamily="34" charset="0"/>
        <a:buChar char="•"/>
        <a:defRPr sz="1800" kern="1200">
          <a:solidFill>
            <a:srgbClr val="555555"/>
          </a:solidFill>
          <a:latin typeface="Arial" pitchFamily="34" charset="0"/>
          <a:ea typeface="+mn-ea"/>
          <a:cs typeface="Arial" pitchFamily="34" charset="0"/>
        </a:defRPr>
      </a:lvl4pPr>
      <a:lvl5pPr marL="1332000" indent="-228600" algn="l" defTabSz="914400" rtl="0" eaLnBrk="1" latinLnBrk="0" hangingPunct="1">
        <a:spcBef>
          <a:spcPct val="20000"/>
        </a:spcBef>
        <a:buFont typeface="Arial" pitchFamily="34" charset="0"/>
        <a:buChar char="•"/>
        <a:defRPr sz="1600" kern="1200">
          <a:solidFill>
            <a:srgbClr val="55555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63888" y="260648"/>
            <a:ext cx="5040112" cy="765352"/>
          </a:xfrm>
          <a:prstGeom prst="rect">
            <a:avLst/>
          </a:prstGeom>
          <a:ln>
            <a:noFill/>
          </a:ln>
        </p:spPr>
        <p:txBody>
          <a:bodyPr vert="horz" lIns="91440" tIns="45720" rIns="91440" bIns="45720" rtlCol="0" anchor="ctr">
            <a:normAutofit/>
          </a:bodyPr>
          <a:lstStyle/>
          <a:p>
            <a:r>
              <a:rPr lang="sk-SK" smtClean="0"/>
              <a:t>Upravte štýly predlohy textu</a:t>
            </a:r>
            <a:endParaRPr lang="sk-SK" dirty="0"/>
          </a:p>
        </p:txBody>
      </p:sp>
      <p:sp>
        <p:nvSpPr>
          <p:cNvPr id="3" name="Text Placeholder 2"/>
          <p:cNvSpPr>
            <a:spLocks noGrp="1"/>
          </p:cNvSpPr>
          <p:nvPr>
            <p:ph type="body" idx="1"/>
          </p:nvPr>
        </p:nvSpPr>
        <p:spPr>
          <a:xfrm>
            <a:off x="467544" y="1268761"/>
            <a:ext cx="8136904" cy="4824536"/>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dirty="0"/>
          </a:p>
        </p:txBody>
      </p:sp>
      <p:sp>
        <p:nvSpPr>
          <p:cNvPr id="4" name="Date Placeholder 3"/>
          <p:cNvSpPr>
            <a:spLocks noGrp="1"/>
          </p:cNvSpPr>
          <p:nvPr>
            <p:ph type="dt" sz="half" idx="2"/>
          </p:nvPr>
        </p:nvSpPr>
        <p:spPr>
          <a:xfrm>
            <a:off x="467544" y="6120000"/>
            <a:ext cx="6084456" cy="572400"/>
          </a:xfrm>
          <a:prstGeom prst="rect">
            <a:avLst/>
          </a:prstGeom>
        </p:spPr>
        <p:txBody>
          <a:bodyPr vert="horz" lIns="91440" tIns="45720" rIns="91440" bIns="45720" rtlCol="0" anchor="ctr"/>
          <a:lstStyle>
            <a:lvl1pPr algn="l">
              <a:defRPr sz="1200">
                <a:solidFill>
                  <a:srgbClr val="003863"/>
                </a:solidFill>
                <a:latin typeface="Arial" pitchFamily="34" charset="0"/>
                <a:cs typeface="Arial" pitchFamily="34" charset="0"/>
              </a:defRPr>
            </a:lvl1pPr>
          </a:lstStyle>
          <a:p>
            <a:r>
              <a:rPr lang="en-US" smtClean="0"/>
              <a:t>EUSDR PA1A SG 9 FEB 2016</a:t>
            </a:r>
            <a:endParaRPr lang="sk-SK" dirty="0"/>
          </a:p>
        </p:txBody>
      </p:sp>
      <p:sp>
        <p:nvSpPr>
          <p:cNvPr id="6" name="Slide Number Placeholder 5"/>
          <p:cNvSpPr>
            <a:spLocks noGrp="1"/>
          </p:cNvSpPr>
          <p:nvPr>
            <p:ph type="sldNum" sz="quarter" idx="4"/>
          </p:nvPr>
        </p:nvSpPr>
        <p:spPr>
          <a:xfrm>
            <a:off x="8604000" y="90000"/>
            <a:ext cx="504000" cy="365125"/>
          </a:xfrm>
          <a:prstGeom prst="rect">
            <a:avLst/>
          </a:prstGeom>
        </p:spPr>
        <p:txBody>
          <a:bodyPr vert="horz" lIns="91440" tIns="45720" rIns="91440" bIns="45720" rtlCol="0" anchor="ctr"/>
          <a:lstStyle>
            <a:lvl1pPr algn="r">
              <a:defRPr sz="1200">
                <a:solidFill>
                  <a:srgbClr val="464646"/>
                </a:solidFill>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17245788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iming>
    <p:tnLst>
      <p:par>
        <p:cTn id="1" dur="indefinite" restart="never" nodeType="tmRoot"/>
      </p:par>
    </p:tnLst>
  </p:timing>
  <p:hf sldNum="0" hdr="0" ftr="0"/>
  <p:txStyles>
    <p:titleStyle>
      <a:lvl1pPr marL="0" algn="l" defTabSz="914400" rtl="0" eaLnBrk="1" latinLnBrk="0" hangingPunct="1">
        <a:lnSpc>
          <a:spcPct val="100000"/>
        </a:lnSpc>
        <a:spcBef>
          <a:spcPts val="0"/>
        </a:spcBef>
        <a:buNone/>
        <a:defRPr sz="2000" b="0" kern="1200" cap="all" baseline="0">
          <a:solidFill>
            <a:srgbClr val="003863"/>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Tx/>
        <a:buNone/>
        <a:defRPr sz="2400" kern="1200">
          <a:solidFill>
            <a:srgbClr val="3F8F98"/>
          </a:solidFill>
          <a:latin typeface="Arial" pitchFamily="34" charset="0"/>
          <a:ea typeface="+mn-ea"/>
          <a:cs typeface="Arial" pitchFamily="34" charset="0"/>
        </a:defRPr>
      </a:lvl1pPr>
      <a:lvl2pPr marL="540000" indent="-285750" algn="l" defTabSz="914400" rtl="0" eaLnBrk="1" latinLnBrk="0" hangingPunct="1">
        <a:spcBef>
          <a:spcPct val="20000"/>
        </a:spcBef>
        <a:buFont typeface="Arial" pitchFamily="34" charset="0"/>
        <a:buChar char="•"/>
        <a:defRPr sz="2200" kern="1200">
          <a:solidFill>
            <a:srgbClr val="555555"/>
          </a:solidFill>
          <a:latin typeface="Arial" pitchFamily="34" charset="0"/>
          <a:ea typeface="+mn-ea"/>
          <a:cs typeface="Arial" pitchFamily="34" charset="0"/>
        </a:defRPr>
      </a:lvl2pPr>
      <a:lvl3pPr marL="810000" indent="-228600" algn="l" defTabSz="914400" rtl="0" eaLnBrk="1" latinLnBrk="0" hangingPunct="1">
        <a:spcBef>
          <a:spcPct val="20000"/>
        </a:spcBef>
        <a:buFont typeface="Arial" pitchFamily="34" charset="0"/>
        <a:buChar char="•"/>
        <a:defRPr sz="2000" kern="1200">
          <a:solidFill>
            <a:srgbClr val="555555"/>
          </a:solidFill>
          <a:latin typeface="Arial" pitchFamily="34" charset="0"/>
          <a:ea typeface="+mn-ea"/>
          <a:cs typeface="Arial" pitchFamily="34" charset="0"/>
        </a:defRPr>
      </a:lvl3pPr>
      <a:lvl4pPr marL="1069200" indent="-228600" algn="l" defTabSz="914400" rtl="0" eaLnBrk="1" latinLnBrk="0" hangingPunct="1">
        <a:spcBef>
          <a:spcPct val="20000"/>
        </a:spcBef>
        <a:buFont typeface="Arial" pitchFamily="34" charset="0"/>
        <a:buChar char="•"/>
        <a:defRPr sz="1800" kern="1200">
          <a:solidFill>
            <a:srgbClr val="555555"/>
          </a:solidFill>
          <a:latin typeface="Arial" pitchFamily="34" charset="0"/>
          <a:ea typeface="+mn-ea"/>
          <a:cs typeface="Arial" pitchFamily="34" charset="0"/>
        </a:defRPr>
      </a:lvl4pPr>
      <a:lvl5pPr marL="1332000" indent="-228600" algn="l" defTabSz="914400" rtl="0" eaLnBrk="1" latinLnBrk="0" hangingPunct="1">
        <a:spcBef>
          <a:spcPct val="20000"/>
        </a:spcBef>
        <a:buFont typeface="Arial" pitchFamily="34" charset="0"/>
        <a:buChar char="•"/>
        <a:defRPr sz="1600" kern="1200">
          <a:solidFill>
            <a:srgbClr val="55555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63888" y="260648"/>
            <a:ext cx="5040112" cy="765352"/>
          </a:xfrm>
          <a:prstGeom prst="rect">
            <a:avLst/>
          </a:prstGeom>
          <a:ln>
            <a:noFill/>
          </a:ln>
        </p:spPr>
        <p:txBody>
          <a:bodyPr vert="horz" lIns="91440" tIns="45720" rIns="91440" bIns="45720" rtlCol="0" anchor="ctr">
            <a:normAutofit/>
          </a:bodyPr>
          <a:lstStyle/>
          <a:p>
            <a:r>
              <a:rPr lang="sk-SK" smtClean="0"/>
              <a:t>Upravte štýly predlohy textu</a:t>
            </a:r>
            <a:endParaRPr lang="sk-SK" dirty="0"/>
          </a:p>
        </p:txBody>
      </p:sp>
      <p:sp>
        <p:nvSpPr>
          <p:cNvPr id="3" name="Text Placeholder 2"/>
          <p:cNvSpPr>
            <a:spLocks noGrp="1"/>
          </p:cNvSpPr>
          <p:nvPr>
            <p:ph type="body" idx="1"/>
          </p:nvPr>
        </p:nvSpPr>
        <p:spPr>
          <a:xfrm>
            <a:off x="467544" y="1268761"/>
            <a:ext cx="8136904" cy="4824536"/>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dirty="0"/>
          </a:p>
        </p:txBody>
      </p:sp>
      <p:sp>
        <p:nvSpPr>
          <p:cNvPr id="4" name="Date Placeholder 3"/>
          <p:cNvSpPr>
            <a:spLocks noGrp="1"/>
          </p:cNvSpPr>
          <p:nvPr>
            <p:ph type="dt" sz="half" idx="2"/>
          </p:nvPr>
        </p:nvSpPr>
        <p:spPr>
          <a:xfrm>
            <a:off x="467544" y="6120000"/>
            <a:ext cx="6084456" cy="572400"/>
          </a:xfrm>
          <a:prstGeom prst="rect">
            <a:avLst/>
          </a:prstGeom>
        </p:spPr>
        <p:txBody>
          <a:bodyPr vert="horz" lIns="91440" tIns="45720" rIns="91440" bIns="45720" rtlCol="0" anchor="ctr"/>
          <a:lstStyle>
            <a:lvl1pPr algn="l">
              <a:defRPr sz="1200">
                <a:solidFill>
                  <a:srgbClr val="003863"/>
                </a:solidFill>
                <a:latin typeface="Arial" pitchFamily="34" charset="0"/>
                <a:cs typeface="Arial" pitchFamily="34" charset="0"/>
              </a:defRPr>
            </a:lvl1pPr>
          </a:lstStyle>
          <a:p>
            <a:r>
              <a:rPr lang="en-US" smtClean="0"/>
              <a:t>Energy Future of the Balkans 7 Apr 2016</a:t>
            </a:r>
            <a:endParaRPr lang="sk-SK" dirty="0"/>
          </a:p>
        </p:txBody>
      </p:sp>
      <p:sp>
        <p:nvSpPr>
          <p:cNvPr id="6" name="Slide Number Placeholder 5"/>
          <p:cNvSpPr>
            <a:spLocks noGrp="1"/>
          </p:cNvSpPr>
          <p:nvPr>
            <p:ph type="sldNum" sz="quarter" idx="4"/>
          </p:nvPr>
        </p:nvSpPr>
        <p:spPr>
          <a:xfrm>
            <a:off x="8604000" y="90000"/>
            <a:ext cx="504000" cy="365125"/>
          </a:xfrm>
          <a:prstGeom prst="rect">
            <a:avLst/>
          </a:prstGeom>
        </p:spPr>
        <p:txBody>
          <a:bodyPr vert="horz" lIns="91440" tIns="45720" rIns="91440" bIns="45720" rtlCol="0" anchor="ctr"/>
          <a:lstStyle>
            <a:lvl1pPr algn="r">
              <a:defRPr sz="1200">
                <a:solidFill>
                  <a:srgbClr val="464646"/>
                </a:solidFill>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189880004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iming>
    <p:tnLst>
      <p:par>
        <p:cTn id="1" dur="indefinite" restart="never" nodeType="tmRoot"/>
      </p:par>
    </p:tnLst>
  </p:timing>
  <p:hf sldNum="0" hdr="0" ftr="0"/>
  <p:txStyles>
    <p:titleStyle>
      <a:lvl1pPr marL="0" algn="l" defTabSz="914400" rtl="0" eaLnBrk="1" latinLnBrk="0" hangingPunct="1">
        <a:lnSpc>
          <a:spcPct val="100000"/>
        </a:lnSpc>
        <a:spcBef>
          <a:spcPts val="0"/>
        </a:spcBef>
        <a:buNone/>
        <a:defRPr sz="2000" b="0" kern="1200" cap="all" baseline="0">
          <a:solidFill>
            <a:srgbClr val="003863"/>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Tx/>
        <a:buNone/>
        <a:defRPr sz="2400" kern="1200">
          <a:solidFill>
            <a:srgbClr val="3F8F98"/>
          </a:solidFill>
          <a:latin typeface="Arial" pitchFamily="34" charset="0"/>
          <a:ea typeface="+mn-ea"/>
          <a:cs typeface="Arial" pitchFamily="34" charset="0"/>
        </a:defRPr>
      </a:lvl1pPr>
      <a:lvl2pPr marL="540000" indent="-285750" algn="l" defTabSz="914400" rtl="0" eaLnBrk="1" latinLnBrk="0" hangingPunct="1">
        <a:spcBef>
          <a:spcPct val="20000"/>
        </a:spcBef>
        <a:buFont typeface="Arial" pitchFamily="34" charset="0"/>
        <a:buChar char="•"/>
        <a:defRPr sz="2200" kern="1200">
          <a:solidFill>
            <a:srgbClr val="555555"/>
          </a:solidFill>
          <a:latin typeface="Arial" pitchFamily="34" charset="0"/>
          <a:ea typeface="+mn-ea"/>
          <a:cs typeface="Arial" pitchFamily="34" charset="0"/>
        </a:defRPr>
      </a:lvl2pPr>
      <a:lvl3pPr marL="810000" indent="-228600" algn="l" defTabSz="914400" rtl="0" eaLnBrk="1" latinLnBrk="0" hangingPunct="1">
        <a:spcBef>
          <a:spcPct val="20000"/>
        </a:spcBef>
        <a:buFont typeface="Arial" pitchFamily="34" charset="0"/>
        <a:buChar char="•"/>
        <a:defRPr sz="2000" kern="1200">
          <a:solidFill>
            <a:srgbClr val="555555"/>
          </a:solidFill>
          <a:latin typeface="Arial" pitchFamily="34" charset="0"/>
          <a:ea typeface="+mn-ea"/>
          <a:cs typeface="Arial" pitchFamily="34" charset="0"/>
        </a:defRPr>
      </a:lvl3pPr>
      <a:lvl4pPr marL="1069200" indent="-228600" algn="l" defTabSz="914400" rtl="0" eaLnBrk="1" latinLnBrk="0" hangingPunct="1">
        <a:spcBef>
          <a:spcPct val="20000"/>
        </a:spcBef>
        <a:buFont typeface="Arial" pitchFamily="34" charset="0"/>
        <a:buChar char="•"/>
        <a:defRPr sz="1800" kern="1200">
          <a:solidFill>
            <a:srgbClr val="555555"/>
          </a:solidFill>
          <a:latin typeface="Arial" pitchFamily="34" charset="0"/>
          <a:ea typeface="+mn-ea"/>
          <a:cs typeface="Arial" pitchFamily="34" charset="0"/>
        </a:defRPr>
      </a:lvl4pPr>
      <a:lvl5pPr marL="1332000" indent="-228600" algn="l" defTabSz="914400" rtl="0" eaLnBrk="1" latinLnBrk="0" hangingPunct="1">
        <a:spcBef>
          <a:spcPct val="20000"/>
        </a:spcBef>
        <a:buFont typeface="Arial" pitchFamily="34" charset="0"/>
        <a:buChar char="•"/>
        <a:defRPr sz="1600" kern="1200">
          <a:solidFill>
            <a:srgbClr val="55555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63888" y="260648"/>
            <a:ext cx="5040112" cy="765352"/>
          </a:xfrm>
          <a:prstGeom prst="rect">
            <a:avLst/>
          </a:prstGeom>
          <a:ln>
            <a:noFill/>
          </a:ln>
        </p:spPr>
        <p:txBody>
          <a:bodyPr vert="horz" lIns="91440" tIns="45720" rIns="91440" bIns="45720" rtlCol="0" anchor="ctr">
            <a:normAutofit/>
          </a:bodyPr>
          <a:lstStyle/>
          <a:p>
            <a:r>
              <a:rPr lang="sk-SK" smtClean="0"/>
              <a:t>Upravte štýly predlohy textu</a:t>
            </a:r>
            <a:endParaRPr lang="sk-SK" dirty="0"/>
          </a:p>
        </p:txBody>
      </p:sp>
      <p:sp>
        <p:nvSpPr>
          <p:cNvPr id="3" name="Text Placeholder 2"/>
          <p:cNvSpPr>
            <a:spLocks noGrp="1"/>
          </p:cNvSpPr>
          <p:nvPr>
            <p:ph type="body" idx="1"/>
          </p:nvPr>
        </p:nvSpPr>
        <p:spPr>
          <a:xfrm>
            <a:off x="467544" y="1268761"/>
            <a:ext cx="8136904" cy="4824536"/>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dirty="0"/>
          </a:p>
        </p:txBody>
      </p:sp>
      <p:sp>
        <p:nvSpPr>
          <p:cNvPr id="4" name="Date Placeholder 3"/>
          <p:cNvSpPr>
            <a:spLocks noGrp="1"/>
          </p:cNvSpPr>
          <p:nvPr>
            <p:ph type="dt" sz="half" idx="2"/>
          </p:nvPr>
        </p:nvSpPr>
        <p:spPr>
          <a:xfrm>
            <a:off x="467544" y="6120000"/>
            <a:ext cx="6084456" cy="572400"/>
          </a:xfrm>
          <a:prstGeom prst="rect">
            <a:avLst/>
          </a:prstGeom>
        </p:spPr>
        <p:txBody>
          <a:bodyPr vert="horz" lIns="91440" tIns="45720" rIns="91440" bIns="45720" rtlCol="0" anchor="ctr"/>
          <a:lstStyle>
            <a:lvl1pPr algn="l">
              <a:defRPr sz="1200">
                <a:solidFill>
                  <a:srgbClr val="003863"/>
                </a:solidFill>
                <a:latin typeface="Arial" pitchFamily="34" charset="0"/>
                <a:cs typeface="Arial" pitchFamily="34" charset="0"/>
              </a:defRPr>
            </a:lvl1pPr>
          </a:lstStyle>
          <a:p>
            <a:r>
              <a:rPr lang="en-US" smtClean="0"/>
              <a:t>EUSDR PA1A SG 9 FEB 2016</a:t>
            </a:r>
            <a:endParaRPr lang="sk-SK" dirty="0"/>
          </a:p>
        </p:txBody>
      </p:sp>
      <p:sp>
        <p:nvSpPr>
          <p:cNvPr id="6" name="Slide Number Placeholder 5"/>
          <p:cNvSpPr>
            <a:spLocks noGrp="1"/>
          </p:cNvSpPr>
          <p:nvPr>
            <p:ph type="sldNum" sz="quarter" idx="4"/>
          </p:nvPr>
        </p:nvSpPr>
        <p:spPr>
          <a:xfrm>
            <a:off x="8604000" y="90000"/>
            <a:ext cx="504000" cy="365125"/>
          </a:xfrm>
          <a:prstGeom prst="rect">
            <a:avLst/>
          </a:prstGeom>
        </p:spPr>
        <p:txBody>
          <a:bodyPr vert="horz" lIns="91440" tIns="45720" rIns="91440" bIns="45720" rtlCol="0" anchor="ctr"/>
          <a:lstStyle>
            <a:lvl1pPr algn="r">
              <a:defRPr sz="1200">
                <a:solidFill>
                  <a:srgbClr val="464646"/>
                </a:solidFill>
                <a:latin typeface="Arial" panose="020B0604020202020204" pitchFamily="34" charset="0"/>
                <a:cs typeface="Arial" panose="020B0604020202020204" pitchFamily="34" charset="0"/>
              </a:defRPr>
            </a:lvl1pPr>
          </a:lstStyle>
          <a:p>
            <a:fld id="{71405E19-0757-4C9C-AD43-7E00DF19D3FB}" type="slidenum">
              <a:rPr lang="sk-SK" smtClean="0"/>
              <a:pPr/>
              <a:t>‹#›</a:t>
            </a:fld>
            <a:endParaRPr lang="sk-SK" dirty="0"/>
          </a:p>
        </p:txBody>
      </p:sp>
    </p:spTree>
    <p:extLst>
      <p:ext uri="{BB962C8B-B14F-4D97-AF65-F5344CB8AC3E}">
        <p14:creationId xmlns:p14="http://schemas.microsoft.com/office/powerpoint/2010/main" val="16071326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iming>
    <p:tnLst>
      <p:par>
        <p:cTn id="1" dur="indefinite" restart="never" nodeType="tmRoot"/>
      </p:par>
    </p:tnLst>
  </p:timing>
  <p:hf sldNum="0" hdr="0" ftr="0"/>
  <p:txStyles>
    <p:titleStyle>
      <a:lvl1pPr marL="0" algn="l" defTabSz="914400" rtl="0" eaLnBrk="1" latinLnBrk="0" hangingPunct="1">
        <a:lnSpc>
          <a:spcPct val="100000"/>
        </a:lnSpc>
        <a:spcBef>
          <a:spcPts val="0"/>
        </a:spcBef>
        <a:buNone/>
        <a:defRPr sz="2000" b="0" kern="1200" cap="all" baseline="0">
          <a:solidFill>
            <a:srgbClr val="003863"/>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Tx/>
        <a:buNone/>
        <a:defRPr sz="2400" kern="1200">
          <a:solidFill>
            <a:srgbClr val="3F8F98"/>
          </a:solidFill>
          <a:latin typeface="Arial" pitchFamily="34" charset="0"/>
          <a:ea typeface="+mn-ea"/>
          <a:cs typeface="Arial" pitchFamily="34" charset="0"/>
        </a:defRPr>
      </a:lvl1pPr>
      <a:lvl2pPr marL="540000" indent="-285750" algn="l" defTabSz="914400" rtl="0" eaLnBrk="1" latinLnBrk="0" hangingPunct="1">
        <a:spcBef>
          <a:spcPct val="20000"/>
        </a:spcBef>
        <a:buFont typeface="Arial" pitchFamily="34" charset="0"/>
        <a:buChar char="•"/>
        <a:defRPr sz="2200" kern="1200">
          <a:solidFill>
            <a:srgbClr val="555555"/>
          </a:solidFill>
          <a:latin typeface="Arial" pitchFamily="34" charset="0"/>
          <a:ea typeface="+mn-ea"/>
          <a:cs typeface="Arial" pitchFamily="34" charset="0"/>
        </a:defRPr>
      </a:lvl2pPr>
      <a:lvl3pPr marL="810000" indent="-228600" algn="l" defTabSz="914400" rtl="0" eaLnBrk="1" latinLnBrk="0" hangingPunct="1">
        <a:spcBef>
          <a:spcPct val="20000"/>
        </a:spcBef>
        <a:buFont typeface="Arial" pitchFamily="34" charset="0"/>
        <a:buChar char="•"/>
        <a:defRPr sz="2000" kern="1200">
          <a:solidFill>
            <a:srgbClr val="555555"/>
          </a:solidFill>
          <a:latin typeface="Arial" pitchFamily="34" charset="0"/>
          <a:ea typeface="+mn-ea"/>
          <a:cs typeface="Arial" pitchFamily="34" charset="0"/>
        </a:defRPr>
      </a:lvl3pPr>
      <a:lvl4pPr marL="1069200" indent="-228600" algn="l" defTabSz="914400" rtl="0" eaLnBrk="1" latinLnBrk="0" hangingPunct="1">
        <a:spcBef>
          <a:spcPct val="20000"/>
        </a:spcBef>
        <a:buFont typeface="Arial" pitchFamily="34" charset="0"/>
        <a:buChar char="•"/>
        <a:defRPr sz="1800" kern="1200">
          <a:solidFill>
            <a:srgbClr val="555555"/>
          </a:solidFill>
          <a:latin typeface="Arial" pitchFamily="34" charset="0"/>
          <a:ea typeface="+mn-ea"/>
          <a:cs typeface="Arial" pitchFamily="34" charset="0"/>
        </a:defRPr>
      </a:lvl4pPr>
      <a:lvl5pPr marL="1332000" indent="-228600" algn="l" defTabSz="914400" rtl="0" eaLnBrk="1" latinLnBrk="0" hangingPunct="1">
        <a:spcBef>
          <a:spcPct val="20000"/>
        </a:spcBef>
        <a:buFont typeface="Arial" pitchFamily="34" charset="0"/>
        <a:buChar char="•"/>
        <a:defRPr sz="1600" kern="1200">
          <a:solidFill>
            <a:srgbClr val="55555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microsoft.com/office/2007/relationships/hdphoto" Target="../media/hdphoto3.wdp"/><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seitz@prodanube.eu" TargetMode="External"/><Relationship Id="rId2" Type="http://schemas.openxmlformats.org/officeDocument/2006/relationships/hyperlink" Target="mailto:ostojic@prodanube.eu" TargetMode="Externa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hyperlink" Target="http://www.prodanube.eu/" TargetMode="External"/><Relationship Id="rId4" Type="http://schemas.openxmlformats.org/officeDocument/2006/relationships/hyperlink" Target="http://www.lngmasterplan.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996953"/>
            <a:ext cx="6631086" cy="936104"/>
          </a:xfrm>
        </p:spPr>
        <p:txBody>
          <a:bodyPr>
            <a:normAutofit/>
          </a:bodyPr>
          <a:lstStyle/>
          <a:p>
            <a:r>
              <a:rPr lang="en-GB" sz="2400" dirty="0" smtClean="0"/>
              <a:t>MASTERPLAN For LNG on Rhine-Main-Danube Axis</a:t>
            </a:r>
            <a:endParaRPr lang="sk-SK" sz="2400" dirty="0"/>
          </a:p>
        </p:txBody>
      </p:sp>
      <p:sp>
        <p:nvSpPr>
          <p:cNvPr id="3" name="Subtitle 2"/>
          <p:cNvSpPr>
            <a:spLocks noGrp="1"/>
          </p:cNvSpPr>
          <p:nvPr>
            <p:ph type="subTitle" idx="1"/>
          </p:nvPr>
        </p:nvSpPr>
        <p:spPr>
          <a:xfrm>
            <a:off x="0" y="4005064"/>
            <a:ext cx="9144000" cy="1944216"/>
          </a:xfrm>
        </p:spPr>
        <p:txBody>
          <a:bodyPr>
            <a:normAutofit fontScale="92500" lnSpcReduction="10000"/>
          </a:bodyPr>
          <a:lstStyle/>
          <a:p>
            <a:r>
              <a:rPr lang="sr-Latn-RS" sz="1800" dirty="0" smtClean="0"/>
              <a:t>	     </a:t>
            </a:r>
            <a:r>
              <a:rPr lang="en-US" sz="1800" dirty="0" smtClean="0"/>
              <a:t>	</a:t>
            </a:r>
            <a:r>
              <a:rPr lang="sr-Latn-RS" sz="1800" dirty="0" smtClean="0"/>
              <a:t> </a:t>
            </a:r>
            <a:r>
              <a:rPr lang="en-GB" dirty="0" smtClean="0"/>
              <a:t>BUILDING </a:t>
            </a:r>
            <a:r>
              <a:rPr lang="en-GB" dirty="0"/>
              <a:t>A </a:t>
            </a:r>
            <a:r>
              <a:rPr lang="en-GB" dirty="0" smtClean="0"/>
              <a:t>PIONEER </a:t>
            </a:r>
            <a:r>
              <a:rPr lang="en-GB" dirty="0"/>
              <a:t>MARKET AND LNG ARTERY FOR </a:t>
            </a:r>
            <a:r>
              <a:rPr lang="en-GB" dirty="0"/>
              <a:t>EUROPE</a:t>
            </a:r>
            <a:r>
              <a:rPr lang="sr-Latn-RS" dirty="0" smtClean="0"/>
              <a:t>	            	       </a:t>
            </a:r>
            <a:r>
              <a:rPr lang="en-US" dirty="0" smtClean="0"/>
              <a:t>			</a:t>
            </a:r>
            <a:endParaRPr lang="en-GB" dirty="0" smtClean="0"/>
          </a:p>
          <a:p>
            <a:pPr lvl="0">
              <a:spcBef>
                <a:spcPts val="0"/>
              </a:spcBef>
            </a:pPr>
            <a:endParaRPr lang="sr-Latn-RS" sz="1800" b="1" dirty="0">
              <a:solidFill>
                <a:srgbClr val="FF0000"/>
              </a:solidFill>
            </a:endParaRPr>
          </a:p>
          <a:p>
            <a:pPr lvl="0">
              <a:spcBef>
                <a:spcPts val="0"/>
              </a:spcBef>
            </a:pPr>
            <a:endParaRPr lang="sr-Latn-RS" sz="1800" b="1" dirty="0" smtClean="0">
              <a:solidFill>
                <a:srgbClr val="FF0000"/>
              </a:solidFill>
            </a:endParaRPr>
          </a:p>
          <a:p>
            <a:pPr lvl="0" algn="ctr">
              <a:spcBef>
                <a:spcPts val="0"/>
              </a:spcBef>
            </a:pPr>
            <a:r>
              <a:rPr lang="sr-Latn-RS" sz="2000" dirty="0" smtClean="0"/>
              <a:t>	      </a:t>
            </a:r>
            <a:r>
              <a:rPr lang="en-US" sz="2100" b="1" i="1" dirty="0" smtClean="0">
                <a:solidFill>
                  <a:srgbClr val="3F8F98"/>
                </a:solidFill>
              </a:rPr>
              <a:t>Energy </a:t>
            </a:r>
            <a:r>
              <a:rPr lang="en-US" sz="2100" b="1" i="1" dirty="0">
                <a:solidFill>
                  <a:srgbClr val="3F8F98"/>
                </a:solidFill>
              </a:rPr>
              <a:t>Future of the </a:t>
            </a:r>
            <a:r>
              <a:rPr lang="en-US" sz="2100" b="1" i="1" dirty="0" smtClean="0">
                <a:solidFill>
                  <a:srgbClr val="3F8F98"/>
                </a:solidFill>
              </a:rPr>
              <a:t>Balkans</a:t>
            </a:r>
            <a:r>
              <a:rPr lang="sr-Latn-RS" sz="2100" b="1" i="1" dirty="0" smtClean="0">
                <a:solidFill>
                  <a:srgbClr val="3F8F98"/>
                </a:solidFill>
              </a:rPr>
              <a:t>,</a:t>
            </a:r>
            <a:r>
              <a:rPr lang="en-US" sz="2100" b="1" i="1" dirty="0" smtClean="0">
                <a:solidFill>
                  <a:srgbClr val="3F8F98"/>
                </a:solidFill>
              </a:rPr>
              <a:t> </a:t>
            </a:r>
            <a:endParaRPr lang="en-US" sz="2100" b="1" i="1" dirty="0" smtClean="0">
              <a:solidFill>
                <a:srgbClr val="3F8F98"/>
              </a:solidFill>
            </a:endParaRPr>
          </a:p>
          <a:p>
            <a:pPr lvl="0" algn="ctr">
              <a:spcBef>
                <a:spcPts val="0"/>
              </a:spcBef>
            </a:pPr>
            <a:r>
              <a:rPr lang="en-US" sz="2100" b="1" i="1" dirty="0">
                <a:solidFill>
                  <a:srgbClr val="3F8F98"/>
                </a:solidFill>
              </a:rPr>
              <a:t>	</a:t>
            </a:r>
            <a:r>
              <a:rPr lang="en-US" sz="2100" b="1" i="1" dirty="0" smtClean="0">
                <a:solidFill>
                  <a:srgbClr val="3F8F98"/>
                </a:solidFill>
              </a:rPr>
              <a:t>	</a:t>
            </a:r>
          </a:p>
          <a:p>
            <a:pPr lvl="0" algn="ctr">
              <a:spcBef>
                <a:spcPts val="0"/>
              </a:spcBef>
            </a:pPr>
            <a:r>
              <a:rPr lang="en-US" sz="2100" b="1" i="1" dirty="0">
                <a:solidFill>
                  <a:srgbClr val="3F8F98"/>
                </a:solidFill>
              </a:rPr>
              <a:t>	</a:t>
            </a:r>
            <a:r>
              <a:rPr lang="en-US" sz="2100" b="1" i="1" dirty="0" smtClean="0">
                <a:solidFill>
                  <a:srgbClr val="3F8F98"/>
                </a:solidFill>
              </a:rPr>
              <a:t>	Belgrade, </a:t>
            </a:r>
            <a:r>
              <a:rPr lang="en-US" sz="2100" b="1" i="1" dirty="0" smtClean="0">
                <a:solidFill>
                  <a:srgbClr val="3F8F98"/>
                </a:solidFill>
              </a:rPr>
              <a:t>7 April 2016</a:t>
            </a:r>
            <a:endParaRPr lang="sk-SK" sz="2100" b="1" i="1" dirty="0">
              <a:solidFill>
                <a:srgbClr val="3F8F98"/>
              </a:solidFill>
            </a:endParaRPr>
          </a:p>
        </p:txBody>
      </p:sp>
      <p:sp>
        <p:nvSpPr>
          <p:cNvPr id="6" name="Text Placeholder 5"/>
          <p:cNvSpPr>
            <a:spLocks noGrp="1"/>
          </p:cNvSpPr>
          <p:nvPr>
            <p:ph type="body" sz="quarter" idx="11"/>
          </p:nvPr>
        </p:nvSpPr>
        <p:spPr>
          <a:xfrm>
            <a:off x="899592" y="6089406"/>
            <a:ext cx="4176067" cy="576263"/>
          </a:xfrm>
        </p:spPr>
        <p:txBody>
          <a:bodyPr>
            <a:noAutofit/>
          </a:bodyPr>
          <a:lstStyle/>
          <a:p>
            <a:r>
              <a:rPr lang="sr-Latn-RS" sz="1100" i="1" dirty="0" smtClean="0"/>
              <a:t>Ž</a:t>
            </a:r>
            <a:r>
              <a:rPr lang="en-US" sz="1100" i="1" dirty="0" err="1" smtClean="0"/>
              <a:t>aneta</a:t>
            </a:r>
            <a:r>
              <a:rPr lang="en-US" sz="1100" i="1" dirty="0" smtClean="0"/>
              <a:t> </a:t>
            </a:r>
            <a:r>
              <a:rPr lang="en-US" sz="1100" i="1" dirty="0" err="1" smtClean="0"/>
              <a:t>Ostoji</a:t>
            </a:r>
            <a:r>
              <a:rPr lang="sr-Latn-RS" sz="1100" i="1" dirty="0" smtClean="0"/>
              <a:t>ć</a:t>
            </a:r>
            <a:r>
              <a:rPr lang="en-US" sz="1100" i="1" dirty="0" smtClean="0"/>
              <a:t> </a:t>
            </a:r>
            <a:r>
              <a:rPr lang="en-US" sz="1100" i="1" dirty="0" err="1" smtClean="0"/>
              <a:t>Barjaktarevi</a:t>
            </a:r>
            <a:r>
              <a:rPr lang="sr-Latn-RS" sz="1100" i="1" dirty="0"/>
              <a:t>ć</a:t>
            </a:r>
            <a:r>
              <a:rPr lang="en-US" sz="1100" i="1" dirty="0" smtClean="0"/>
              <a:t>		Manfred Seitz</a:t>
            </a:r>
          </a:p>
          <a:p>
            <a:r>
              <a:rPr lang="en-US" sz="1100" i="1" dirty="0" smtClean="0"/>
              <a:t>Senior </a:t>
            </a:r>
            <a:r>
              <a:rPr lang="sr-Latn-RS" sz="1100" i="1" dirty="0" smtClean="0"/>
              <a:t>A</a:t>
            </a:r>
            <a:r>
              <a:rPr lang="en-US" sz="1100" i="1" dirty="0" err="1" smtClean="0"/>
              <a:t>dviser</a:t>
            </a:r>
            <a:r>
              <a:rPr lang="en-US" sz="1100" i="1" dirty="0" smtClean="0"/>
              <a:t>			Project Coordinator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438" y="6248938"/>
            <a:ext cx="1297434" cy="257201"/>
          </a:xfrm>
          <a:prstGeom prst="rect">
            <a:avLst/>
          </a:prstGeom>
        </p:spPr>
      </p:pic>
    </p:spTree>
    <p:extLst>
      <p:ext uri="{BB962C8B-B14F-4D97-AF65-F5344CB8AC3E}">
        <p14:creationId xmlns:p14="http://schemas.microsoft.com/office/powerpoint/2010/main" val="3692801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ucia\Pictures\LNG MP Photos\I. Studies\21_Road_Danube LNG\img_116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4150" y="3622280"/>
            <a:ext cx="3063983" cy="2206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r"/>
            <a:r>
              <a:rPr lang="en-GB" sz="2800" dirty="0" smtClean="0">
                <a:latin typeface="+mn-lt"/>
              </a:rPr>
              <a:t>End-users: Road vehicles               &amp; port equipment</a:t>
            </a:r>
            <a:endParaRPr lang="en-GB" sz="2800" dirty="0">
              <a:latin typeface="+mn-lt"/>
            </a:endParaRPr>
          </a:p>
        </p:txBody>
      </p:sp>
      <p:sp>
        <p:nvSpPr>
          <p:cNvPr id="4" name="Date Placeholder 3"/>
          <p:cNvSpPr>
            <a:spLocks noGrp="1"/>
          </p:cNvSpPr>
          <p:nvPr>
            <p:ph type="dt" sz="half" idx="10"/>
          </p:nvPr>
        </p:nvSpPr>
        <p:spPr/>
        <p:txBody>
          <a:bodyPr/>
          <a:lstStyle/>
          <a:p>
            <a:pPr lvl="0"/>
            <a:r>
              <a:rPr lang="en-US" dirty="0"/>
              <a:t>Energy Future of the </a:t>
            </a:r>
            <a:r>
              <a:rPr lang="en-US" dirty="0" smtClean="0"/>
              <a:t>Balkans</a:t>
            </a:r>
            <a:r>
              <a:rPr lang="sr-Latn-RS" dirty="0" smtClean="0"/>
              <a:t>,</a:t>
            </a:r>
            <a:r>
              <a:rPr lang="en-US" dirty="0" smtClean="0"/>
              <a:t> </a:t>
            </a:r>
            <a:r>
              <a:rPr lang="en-US" dirty="0"/>
              <a:t>7 Apr 2016</a:t>
            </a:r>
            <a:endParaRPr lang="sk-SK" dirty="0"/>
          </a:p>
        </p:txBody>
      </p:sp>
      <p:sp>
        <p:nvSpPr>
          <p:cNvPr id="5" name="Rectangle 4"/>
          <p:cNvSpPr/>
          <p:nvPr/>
        </p:nvSpPr>
        <p:spPr>
          <a:xfrm>
            <a:off x="6283481" y="1268762"/>
            <a:ext cx="2860519" cy="4560349"/>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b="1" dirty="0" smtClean="0">
                <a:solidFill>
                  <a:prstClr val="white"/>
                </a:solidFill>
              </a:rPr>
              <a:t>END-USERS</a:t>
            </a:r>
          </a:p>
          <a:p>
            <a:endParaRPr lang="de-AT" sz="500" b="1" dirty="0" smtClean="0">
              <a:solidFill>
                <a:prstClr val="white"/>
              </a:solidFill>
            </a:endParaRPr>
          </a:p>
          <a:p>
            <a:r>
              <a:rPr lang="en-GB" sz="1100" dirty="0">
                <a:solidFill>
                  <a:prstClr val="white"/>
                </a:solidFill>
              </a:rPr>
              <a:t>In its findings the LNG Masterplan project concludes that in order to create </a:t>
            </a:r>
            <a:r>
              <a:rPr lang="en-GB" sz="1100" dirty="0" smtClean="0">
                <a:solidFill>
                  <a:prstClr val="white"/>
                </a:solidFill>
              </a:rPr>
              <a:t>a viable </a:t>
            </a:r>
            <a:r>
              <a:rPr lang="en-GB" sz="1100" dirty="0">
                <a:solidFill>
                  <a:prstClr val="white"/>
                </a:solidFill>
              </a:rPr>
              <a:t>business case the LNG inland terminals shall function as satellites </a:t>
            </a:r>
            <a:r>
              <a:rPr lang="en-GB" sz="1100" dirty="0" smtClean="0">
                <a:solidFill>
                  <a:prstClr val="white"/>
                </a:solidFill>
              </a:rPr>
              <a:t>for hinterland </a:t>
            </a:r>
            <a:r>
              <a:rPr lang="en-GB" sz="1100" dirty="0">
                <a:solidFill>
                  <a:prstClr val="white"/>
                </a:solidFill>
              </a:rPr>
              <a:t>ensuring that LNG reaches its end-users like the public or </a:t>
            </a:r>
            <a:r>
              <a:rPr lang="en-GB" sz="1100" dirty="0" smtClean="0">
                <a:solidFill>
                  <a:prstClr val="white"/>
                </a:solidFill>
              </a:rPr>
              <a:t>heavy duty </a:t>
            </a:r>
            <a:r>
              <a:rPr lang="en-GB" sz="1100" dirty="0">
                <a:solidFill>
                  <a:prstClr val="white"/>
                </a:solidFill>
              </a:rPr>
              <a:t>transport sector or industry stakeholders</a:t>
            </a:r>
            <a:endParaRPr lang="de-AT" sz="1100" b="1" dirty="0">
              <a:solidFill>
                <a:prstClr val="white"/>
              </a:solidFill>
            </a:endParaRPr>
          </a:p>
          <a:p>
            <a:endParaRPr lang="en-GB" sz="500" b="1" dirty="0" smtClean="0">
              <a:solidFill>
                <a:prstClr val="white"/>
              </a:solidFill>
            </a:endParaRPr>
          </a:p>
          <a:p>
            <a:r>
              <a:rPr lang="en-GB" sz="1100" b="1" dirty="0" smtClean="0">
                <a:solidFill>
                  <a:prstClr val="white"/>
                </a:solidFill>
              </a:rPr>
              <a:t>LNG FOR ROAD TRANSPORT</a:t>
            </a:r>
          </a:p>
          <a:p>
            <a:r>
              <a:rPr lang="en-GB" sz="1100" dirty="0">
                <a:solidFill>
                  <a:prstClr val="white"/>
                </a:solidFill>
              </a:rPr>
              <a:t>The trials with public buses </a:t>
            </a:r>
            <a:r>
              <a:rPr lang="en-GB" sz="1100" dirty="0" smtClean="0">
                <a:solidFill>
                  <a:prstClr val="white"/>
                </a:solidFill>
              </a:rPr>
              <a:t>showed that </a:t>
            </a:r>
            <a:r>
              <a:rPr lang="en-GB" sz="1100" dirty="0">
                <a:solidFill>
                  <a:prstClr val="white"/>
                </a:solidFill>
              </a:rPr>
              <a:t>use of LNG in transport </a:t>
            </a:r>
            <a:r>
              <a:rPr lang="en-GB" sz="1100" dirty="0" smtClean="0">
                <a:solidFill>
                  <a:prstClr val="white"/>
                </a:solidFill>
              </a:rPr>
              <a:t>contributes much </a:t>
            </a:r>
            <a:r>
              <a:rPr lang="en-GB" sz="1100" dirty="0">
                <a:solidFill>
                  <a:prstClr val="white"/>
                </a:solidFill>
              </a:rPr>
              <a:t>to emission savings. </a:t>
            </a:r>
            <a:r>
              <a:rPr lang="en-GB" sz="1100" dirty="0" smtClean="0">
                <a:solidFill>
                  <a:prstClr val="white"/>
                </a:solidFill>
              </a:rPr>
              <a:t>Having </a:t>
            </a:r>
            <a:r>
              <a:rPr lang="sv-SE" sz="1100" dirty="0" smtClean="0">
                <a:solidFill>
                  <a:prstClr val="white"/>
                </a:solidFill>
              </a:rPr>
              <a:t>travelled </a:t>
            </a:r>
            <a:r>
              <a:rPr lang="sv-SE" sz="1100" dirty="0">
                <a:solidFill>
                  <a:prstClr val="white"/>
                </a:solidFill>
              </a:rPr>
              <a:t>5,108 km in Slovakia, </a:t>
            </a:r>
            <a:r>
              <a:rPr lang="sv-SE" sz="1100" dirty="0" smtClean="0">
                <a:solidFill>
                  <a:prstClr val="white"/>
                </a:solidFill>
              </a:rPr>
              <a:t>43.58 </a:t>
            </a:r>
            <a:r>
              <a:rPr lang="en-GB" sz="1100" dirty="0" smtClean="0">
                <a:solidFill>
                  <a:prstClr val="white"/>
                </a:solidFill>
              </a:rPr>
              <a:t>kg </a:t>
            </a:r>
            <a:r>
              <a:rPr lang="en-GB" sz="1100" dirty="0">
                <a:solidFill>
                  <a:prstClr val="white"/>
                </a:solidFill>
              </a:rPr>
              <a:t>of NOx, 1.47 kg of PM and 0.04 kg</a:t>
            </a:r>
          </a:p>
          <a:p>
            <a:r>
              <a:rPr lang="en-GB" sz="1100" dirty="0">
                <a:solidFill>
                  <a:prstClr val="white"/>
                </a:solidFill>
              </a:rPr>
              <a:t>of SO2 were </a:t>
            </a:r>
            <a:r>
              <a:rPr lang="en-GB" sz="1100" dirty="0" smtClean="0">
                <a:solidFill>
                  <a:prstClr val="white"/>
                </a:solidFill>
              </a:rPr>
              <a:t>saved.</a:t>
            </a:r>
            <a:endParaRPr lang="de-AT" sz="1100" dirty="0" smtClean="0">
              <a:solidFill>
                <a:prstClr val="white"/>
              </a:solidFill>
            </a:endParaRPr>
          </a:p>
          <a:p>
            <a:endParaRPr lang="en-GB" sz="500" dirty="0" smtClean="0">
              <a:solidFill>
                <a:prstClr val="white"/>
              </a:solidFill>
            </a:endParaRPr>
          </a:p>
          <a:p>
            <a:r>
              <a:rPr lang="en-GB" sz="1100" b="1" dirty="0" smtClean="0">
                <a:solidFill>
                  <a:prstClr val="white"/>
                </a:solidFill>
              </a:rPr>
              <a:t>PORT EQUIPMENT</a:t>
            </a:r>
          </a:p>
          <a:p>
            <a:r>
              <a:rPr lang="en-GB" sz="1100" dirty="0">
                <a:solidFill>
                  <a:prstClr val="white"/>
                </a:solidFill>
              </a:rPr>
              <a:t>Port of Antwerp analysed the technical, economic and ecological aspects of </a:t>
            </a:r>
            <a:r>
              <a:rPr lang="en-GB" sz="1100" dirty="0" smtClean="0">
                <a:solidFill>
                  <a:prstClr val="white"/>
                </a:solidFill>
              </a:rPr>
              <a:t>drive train </a:t>
            </a:r>
            <a:r>
              <a:rPr lang="en-GB" sz="1100" dirty="0">
                <a:solidFill>
                  <a:prstClr val="white"/>
                </a:solidFill>
              </a:rPr>
              <a:t>mechanisms for port equipment in the port of </a:t>
            </a:r>
            <a:r>
              <a:rPr lang="en-GB" sz="1100" dirty="0" smtClean="0">
                <a:solidFill>
                  <a:prstClr val="white"/>
                </a:solidFill>
              </a:rPr>
              <a:t>Antwerp. </a:t>
            </a:r>
          </a:p>
          <a:p>
            <a:r>
              <a:rPr lang="en-GB" sz="1100" dirty="0">
                <a:solidFill>
                  <a:prstClr val="white"/>
                </a:solidFill>
              </a:rPr>
              <a:t>Investigated alternatives: stage </a:t>
            </a:r>
            <a:r>
              <a:rPr lang="en-GB" sz="1100" dirty="0" smtClean="0">
                <a:solidFill>
                  <a:prstClr val="white"/>
                </a:solidFill>
              </a:rPr>
              <a:t>IV diesel </a:t>
            </a:r>
            <a:r>
              <a:rPr lang="en-GB" sz="1100" dirty="0">
                <a:solidFill>
                  <a:prstClr val="white"/>
                </a:solidFill>
              </a:rPr>
              <a:t>engines, CNG, LNG and </a:t>
            </a:r>
            <a:r>
              <a:rPr lang="en-GB" sz="1100" dirty="0" smtClean="0">
                <a:solidFill>
                  <a:prstClr val="white"/>
                </a:solidFill>
              </a:rPr>
              <a:t>electric TCO </a:t>
            </a:r>
            <a:r>
              <a:rPr lang="en-GB" sz="1100" dirty="0">
                <a:solidFill>
                  <a:prstClr val="white"/>
                </a:solidFill>
              </a:rPr>
              <a:t>of gas turbine LNG-driven </a:t>
            </a:r>
            <a:r>
              <a:rPr lang="en-GB" sz="1100" dirty="0" smtClean="0">
                <a:solidFill>
                  <a:prstClr val="white"/>
                </a:solidFill>
              </a:rPr>
              <a:t>straddle carrier </a:t>
            </a:r>
            <a:r>
              <a:rPr lang="en-GB" sz="1100" dirty="0">
                <a:solidFill>
                  <a:prstClr val="white"/>
                </a:solidFill>
              </a:rPr>
              <a:t>is likely to be significantly </a:t>
            </a:r>
            <a:r>
              <a:rPr lang="en-GB" sz="1100" dirty="0" smtClean="0">
                <a:solidFill>
                  <a:prstClr val="white"/>
                </a:solidFill>
              </a:rPr>
              <a:t>lower as </a:t>
            </a:r>
            <a:r>
              <a:rPr lang="en-GB" sz="1100" dirty="0">
                <a:solidFill>
                  <a:prstClr val="white"/>
                </a:solidFill>
              </a:rPr>
              <a:t>compared to diesel hybrid.</a:t>
            </a:r>
          </a:p>
          <a:p>
            <a:endParaRPr lang="en-GB" sz="1200" dirty="0" smtClean="0">
              <a:solidFill>
                <a:prstClr val="white"/>
              </a:solidFill>
            </a:endParaRPr>
          </a:p>
        </p:txBody>
      </p:sp>
      <p:sp>
        <p:nvSpPr>
          <p:cNvPr id="24" name="TextBox 23"/>
          <p:cNvSpPr txBox="1"/>
          <p:nvPr/>
        </p:nvSpPr>
        <p:spPr>
          <a:xfrm>
            <a:off x="5133206" y="5582890"/>
            <a:ext cx="1080120" cy="246221"/>
          </a:xfrm>
          <a:prstGeom prst="rect">
            <a:avLst/>
          </a:prstGeom>
          <a:noFill/>
        </p:spPr>
        <p:txBody>
          <a:bodyPr wrap="square" rtlCol="0">
            <a:spAutoFit/>
          </a:bodyPr>
          <a:lstStyle/>
          <a:p>
            <a:pPr algn="r"/>
            <a:r>
              <a:rPr lang="en-GB" sz="1000" b="1" dirty="0" smtClean="0">
                <a:solidFill>
                  <a:prstClr val="white"/>
                </a:solidFill>
                <a:latin typeface="Arial Narrow" panose="020B0606020202030204" pitchFamily="34" charset="0"/>
              </a:rPr>
              <a:t>© Deen Shipping</a:t>
            </a:r>
            <a:endParaRPr lang="en-GB" sz="1000" b="1" dirty="0">
              <a:solidFill>
                <a:prstClr val="white"/>
              </a:solidFill>
              <a:latin typeface="Arial Narrow" panose="020B0606020202030204" pitchFamily="34" charset="0"/>
            </a:endParaRPr>
          </a:p>
        </p:txBody>
      </p:sp>
      <p:sp>
        <p:nvSpPr>
          <p:cNvPr id="38" name="TextBox 37"/>
          <p:cNvSpPr txBox="1"/>
          <p:nvPr/>
        </p:nvSpPr>
        <p:spPr>
          <a:xfrm>
            <a:off x="6400" y="5582890"/>
            <a:ext cx="2189336" cy="400110"/>
          </a:xfrm>
          <a:prstGeom prst="rect">
            <a:avLst/>
          </a:prstGeom>
          <a:noFill/>
        </p:spPr>
        <p:txBody>
          <a:bodyPr wrap="square" rtlCol="0">
            <a:spAutoFit/>
          </a:bodyPr>
          <a:lstStyle/>
          <a:p>
            <a:r>
              <a:rPr lang="en-GB" sz="1000" b="1" dirty="0" smtClean="0">
                <a:solidFill>
                  <a:prstClr val="white"/>
                </a:solidFill>
              </a:rPr>
              <a:t>LNG-fuelled bus ‘</a:t>
            </a:r>
            <a:r>
              <a:rPr lang="en-GB" sz="1000" b="1" dirty="0" err="1" smtClean="0">
                <a:solidFill>
                  <a:prstClr val="white"/>
                </a:solidFill>
              </a:rPr>
              <a:t>Solbus</a:t>
            </a:r>
            <a:r>
              <a:rPr lang="en-GB" sz="1000" b="1" dirty="0" smtClean="0">
                <a:solidFill>
                  <a:prstClr val="white"/>
                </a:solidFill>
              </a:rPr>
              <a:t>’© Danube LNG</a:t>
            </a:r>
            <a:endParaRPr lang="en-GB" sz="1000" b="1" dirty="0">
              <a:solidFill>
                <a:prstClr val="white"/>
              </a:solidFill>
            </a:endParaRPr>
          </a:p>
        </p:txBody>
      </p:sp>
      <p:pic>
        <p:nvPicPr>
          <p:cNvPr id="3074" name="Picture 2" descr="C:\Users\lucia\Pictures\LNG MP Photos\I. Studies\20_Feasibility study-economic, environmental and technical impact_Port of Antwerp\Port_equipment.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150" y="1268762"/>
            <a:ext cx="6206926" cy="226339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X:\proj_LNG Masterplan\88_Reference\Pictures\2015-02-09_Dunajska Streda_Danube LNG Event_photos\IMG_04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p:blipFill>
        <p:spPr bwMode="auto">
          <a:xfrm rot="16200000">
            <a:off x="3575613" y="3191397"/>
            <a:ext cx="2206833" cy="306859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150" y="3276847"/>
            <a:ext cx="1407798" cy="246221"/>
          </a:xfrm>
          <a:prstGeom prst="rect">
            <a:avLst/>
          </a:prstGeom>
          <a:noFill/>
        </p:spPr>
        <p:txBody>
          <a:bodyPr wrap="square" rtlCol="0">
            <a:spAutoFit/>
          </a:bodyPr>
          <a:lstStyle/>
          <a:p>
            <a:r>
              <a:rPr lang="en-GB" sz="1000" b="1" dirty="0" smtClean="0">
                <a:solidFill>
                  <a:prstClr val="white"/>
                </a:solidFill>
              </a:rPr>
              <a:t>© Port of Antwerp</a:t>
            </a:r>
            <a:endParaRPr lang="en-GB" sz="1000" b="1" dirty="0">
              <a:solidFill>
                <a:prstClr val="white"/>
              </a:solidFill>
            </a:endParaRPr>
          </a:p>
        </p:txBody>
      </p:sp>
      <p:sp>
        <p:nvSpPr>
          <p:cNvPr id="19" name="TextBox 18"/>
          <p:cNvSpPr txBox="1"/>
          <p:nvPr/>
        </p:nvSpPr>
        <p:spPr>
          <a:xfrm>
            <a:off x="5133206" y="5582889"/>
            <a:ext cx="1094668" cy="246221"/>
          </a:xfrm>
          <a:prstGeom prst="rect">
            <a:avLst/>
          </a:prstGeom>
          <a:noFill/>
        </p:spPr>
        <p:txBody>
          <a:bodyPr wrap="square" rtlCol="0">
            <a:spAutoFit/>
          </a:bodyPr>
          <a:lstStyle/>
          <a:p>
            <a:pPr algn="r"/>
            <a:r>
              <a:rPr lang="en-GB" sz="1000" b="1" dirty="0">
                <a:solidFill>
                  <a:prstClr val="white"/>
                </a:solidFill>
              </a:rPr>
              <a:t>© </a:t>
            </a:r>
            <a:r>
              <a:rPr lang="en-GB" sz="1000" b="1" dirty="0" smtClean="0">
                <a:solidFill>
                  <a:prstClr val="white"/>
                </a:solidFill>
              </a:rPr>
              <a:t> Danube LNG</a:t>
            </a:r>
            <a:endParaRPr lang="en-GB" sz="1000" b="1" dirty="0">
              <a:solidFill>
                <a:prstClr val="white"/>
              </a:solidFill>
            </a:endParaRPr>
          </a:p>
        </p:txBody>
      </p:sp>
    </p:spTree>
    <p:extLst>
      <p:ext uri="{BB962C8B-B14F-4D97-AF65-F5344CB8AC3E}">
        <p14:creationId xmlns:p14="http://schemas.microsoft.com/office/powerpoint/2010/main" val="1119852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lvl="0"/>
            <a:r>
              <a:rPr lang="en-US" dirty="0"/>
              <a:t>Energy Future of the </a:t>
            </a:r>
            <a:r>
              <a:rPr lang="en-US" dirty="0" smtClean="0"/>
              <a:t>Balkans</a:t>
            </a:r>
            <a:r>
              <a:rPr lang="sr-Latn-RS" dirty="0" smtClean="0"/>
              <a:t>,</a:t>
            </a:r>
            <a:r>
              <a:rPr lang="en-US" dirty="0" smtClean="0"/>
              <a:t> </a:t>
            </a:r>
            <a:r>
              <a:rPr lang="en-US" dirty="0"/>
              <a:t>7 Apr 2016</a:t>
            </a:r>
            <a:endParaRPr lang="sk-SK" dirty="0"/>
          </a:p>
        </p:txBody>
      </p:sp>
      <p:sp>
        <p:nvSpPr>
          <p:cNvPr id="5" name="Title 1"/>
          <p:cNvSpPr>
            <a:spLocks noGrp="1"/>
          </p:cNvSpPr>
          <p:nvPr>
            <p:ph type="title"/>
          </p:nvPr>
        </p:nvSpPr>
        <p:spPr>
          <a:xfrm>
            <a:off x="3563888" y="260648"/>
            <a:ext cx="5040112" cy="765352"/>
          </a:xfrm>
        </p:spPr>
        <p:txBody>
          <a:bodyPr>
            <a:normAutofit/>
          </a:bodyPr>
          <a:lstStyle/>
          <a:p>
            <a:pPr algn="r"/>
            <a:r>
              <a:rPr lang="en-GB" sz="2800" dirty="0" smtClean="0">
                <a:latin typeface="+mn-lt"/>
              </a:rPr>
              <a:t>VESSEL CONCEPTS</a:t>
            </a:r>
            <a:endParaRPr lang="en-GB" sz="2800" dirty="0">
              <a:latin typeface="+mn-lt"/>
            </a:endParaRPr>
          </a:p>
        </p:txBody>
      </p:sp>
      <p:sp>
        <p:nvSpPr>
          <p:cNvPr id="16" name="Rectangle 15"/>
          <p:cNvSpPr/>
          <p:nvPr/>
        </p:nvSpPr>
        <p:spPr>
          <a:xfrm>
            <a:off x="4607732" y="1267436"/>
            <a:ext cx="2268000" cy="15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b="1" cap="all" dirty="0" smtClean="0">
                <a:solidFill>
                  <a:prstClr val="white"/>
                </a:solidFill>
              </a:rPr>
              <a:t>LNG Danube river-sea tanker &amp; river barge</a:t>
            </a:r>
          </a:p>
          <a:p>
            <a:endParaRPr lang="en-GB" sz="400" b="1" cap="all" dirty="0" smtClean="0">
              <a:solidFill>
                <a:prstClr val="white"/>
              </a:solidFill>
            </a:endParaRPr>
          </a:p>
          <a:p>
            <a:r>
              <a:rPr lang="en-GB" sz="1100" b="1" dirty="0" smtClean="0">
                <a:solidFill>
                  <a:prstClr val="white"/>
                </a:solidFill>
              </a:rPr>
              <a:t>Size</a:t>
            </a:r>
            <a:r>
              <a:rPr lang="en-GB" sz="1100" dirty="0" smtClean="0">
                <a:solidFill>
                  <a:prstClr val="white"/>
                </a:solidFill>
              </a:rPr>
              <a:t>: 130 x 16.6 m (L x W). Draught (min): 1.6 m</a:t>
            </a:r>
          </a:p>
          <a:p>
            <a:r>
              <a:rPr lang="en-GB" sz="1100" b="1" dirty="0" smtClean="0">
                <a:solidFill>
                  <a:prstClr val="white"/>
                </a:solidFill>
              </a:rPr>
              <a:t>Propulsion</a:t>
            </a:r>
            <a:r>
              <a:rPr lang="en-GB" sz="1100" dirty="0" smtClean="0">
                <a:solidFill>
                  <a:prstClr val="white"/>
                </a:solidFill>
              </a:rPr>
              <a:t>: dual-fuel (using boil-off)</a:t>
            </a:r>
          </a:p>
          <a:p>
            <a:r>
              <a:rPr lang="en-GB" sz="1100" b="1" dirty="0" smtClean="0">
                <a:solidFill>
                  <a:prstClr val="white"/>
                </a:solidFill>
              </a:rPr>
              <a:t>Tanks (cargo)</a:t>
            </a:r>
            <a:r>
              <a:rPr lang="en-GB" sz="1100" dirty="0" smtClean="0">
                <a:solidFill>
                  <a:prstClr val="white"/>
                </a:solidFill>
              </a:rPr>
              <a:t>: 10 x 348.5 m</a:t>
            </a:r>
            <a:r>
              <a:rPr lang="en-GB" sz="1100" baseline="30000" dirty="0" smtClean="0">
                <a:solidFill>
                  <a:prstClr val="white"/>
                </a:solidFill>
              </a:rPr>
              <a:t>3 </a:t>
            </a:r>
            <a:r>
              <a:rPr lang="en-GB" sz="1100" dirty="0" smtClean="0">
                <a:solidFill>
                  <a:prstClr val="white"/>
                </a:solidFill>
              </a:rPr>
              <a:t>of LNG</a:t>
            </a:r>
          </a:p>
          <a:p>
            <a:r>
              <a:rPr lang="en-GB" sz="1100" b="1" dirty="0" smtClean="0">
                <a:solidFill>
                  <a:prstClr val="white"/>
                </a:solidFill>
              </a:rPr>
              <a:t>Barge tanks (cargo)</a:t>
            </a:r>
            <a:r>
              <a:rPr lang="en-GB" sz="1100" dirty="0" smtClean="0">
                <a:solidFill>
                  <a:prstClr val="white"/>
                </a:solidFill>
              </a:rPr>
              <a:t>: 3 x 348.5 m</a:t>
            </a:r>
            <a:r>
              <a:rPr lang="en-GB" sz="1100" baseline="30000" dirty="0" smtClean="0">
                <a:solidFill>
                  <a:prstClr val="white"/>
                </a:solidFill>
              </a:rPr>
              <a:t>3</a:t>
            </a:r>
            <a:r>
              <a:rPr lang="en-GB" sz="1100" dirty="0" smtClean="0">
                <a:solidFill>
                  <a:prstClr val="white"/>
                </a:solidFill>
              </a:rPr>
              <a:t>  or     6 x 348.5 m</a:t>
            </a:r>
            <a:r>
              <a:rPr lang="en-GB" sz="1100" baseline="30000" dirty="0" smtClean="0">
                <a:solidFill>
                  <a:prstClr val="white"/>
                </a:solidFill>
              </a:rPr>
              <a:t>3</a:t>
            </a:r>
            <a:r>
              <a:rPr lang="en-GB" sz="1100" dirty="0" smtClean="0">
                <a:solidFill>
                  <a:prstClr val="white"/>
                </a:solidFill>
              </a:rPr>
              <a:t>.</a:t>
            </a:r>
            <a:endParaRPr lang="en-GB" sz="1100" dirty="0">
              <a:solidFill>
                <a:prstClr val="white"/>
              </a:solidFill>
            </a:endParaRPr>
          </a:p>
        </p:txBody>
      </p:sp>
      <p:sp>
        <p:nvSpPr>
          <p:cNvPr id="17" name="Rectangle 16"/>
          <p:cNvSpPr/>
          <p:nvPr/>
        </p:nvSpPr>
        <p:spPr>
          <a:xfrm>
            <a:off x="6874688" y="2780928"/>
            <a:ext cx="2268000" cy="1510508"/>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AT" sz="1200" b="1" dirty="0" smtClean="0">
                <a:solidFill>
                  <a:prstClr val="white"/>
                </a:solidFill>
              </a:rPr>
              <a:t>RETROFITTING </a:t>
            </a:r>
          </a:p>
          <a:p>
            <a:endParaRPr lang="en-GB" sz="500" dirty="0" smtClean="0">
              <a:solidFill>
                <a:prstClr val="white"/>
              </a:solidFill>
            </a:endParaRPr>
          </a:p>
          <a:p>
            <a:r>
              <a:rPr lang="en-GB" sz="1100" dirty="0" smtClean="0">
                <a:solidFill>
                  <a:prstClr val="white"/>
                </a:solidFill>
              </a:rPr>
              <a:t>Dual-fuel </a:t>
            </a:r>
            <a:r>
              <a:rPr lang="en-GB" sz="1100" dirty="0">
                <a:solidFill>
                  <a:prstClr val="white"/>
                </a:solidFill>
              </a:rPr>
              <a:t>propulsion with vacuum-insulated LNG tanks with a capacity of 2 </a:t>
            </a:r>
            <a:r>
              <a:rPr lang="en-GB" sz="1100" dirty="0" smtClean="0">
                <a:solidFill>
                  <a:prstClr val="white"/>
                </a:solidFill>
              </a:rPr>
              <a:t>x 49 </a:t>
            </a:r>
            <a:r>
              <a:rPr lang="en-GB" sz="1100" dirty="0">
                <a:solidFill>
                  <a:prstClr val="white"/>
                </a:solidFill>
              </a:rPr>
              <a:t>m</a:t>
            </a:r>
            <a:r>
              <a:rPr lang="en-GB" sz="1100" baseline="30000" dirty="0">
                <a:solidFill>
                  <a:prstClr val="white"/>
                </a:solidFill>
              </a:rPr>
              <a:t>3</a:t>
            </a:r>
            <a:r>
              <a:rPr lang="en-GB" sz="1100" dirty="0">
                <a:solidFill>
                  <a:prstClr val="white"/>
                </a:solidFill>
              </a:rPr>
              <a:t> for the type TR 1000 and of 4 x 6.75 m</a:t>
            </a:r>
            <a:r>
              <a:rPr lang="en-GB" sz="1100" baseline="30000" dirty="0">
                <a:solidFill>
                  <a:prstClr val="white"/>
                </a:solidFill>
              </a:rPr>
              <a:t>3</a:t>
            </a:r>
            <a:r>
              <a:rPr lang="en-GB" sz="1100" dirty="0">
                <a:solidFill>
                  <a:prstClr val="white"/>
                </a:solidFill>
              </a:rPr>
              <a:t> for the type TR Muflon 1100 </a:t>
            </a:r>
            <a:r>
              <a:rPr lang="en-GB" sz="1100" dirty="0" smtClean="0">
                <a:solidFill>
                  <a:prstClr val="white"/>
                </a:solidFill>
              </a:rPr>
              <a:t>is considered </a:t>
            </a:r>
            <a:r>
              <a:rPr lang="en-GB" sz="1100" dirty="0">
                <a:solidFill>
                  <a:prstClr val="white"/>
                </a:solidFill>
              </a:rPr>
              <a:t>as a viable </a:t>
            </a:r>
            <a:r>
              <a:rPr lang="en-GB" sz="1100" dirty="0" smtClean="0">
                <a:solidFill>
                  <a:prstClr val="white"/>
                </a:solidFill>
              </a:rPr>
              <a:t>option.</a:t>
            </a:r>
          </a:p>
          <a:p>
            <a:endParaRPr lang="de-AT" sz="1100" dirty="0">
              <a:solidFill>
                <a:prstClr val="white"/>
              </a:solidFill>
            </a:endParaRPr>
          </a:p>
        </p:txBody>
      </p:sp>
      <p:sp>
        <p:nvSpPr>
          <p:cNvPr id="18" name="Rectangle 17"/>
          <p:cNvSpPr/>
          <p:nvPr/>
        </p:nvSpPr>
        <p:spPr>
          <a:xfrm>
            <a:off x="4639000" y="4291436"/>
            <a:ext cx="2268000" cy="15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b="1" cap="all" dirty="0">
                <a:solidFill>
                  <a:prstClr val="white"/>
                </a:solidFill>
              </a:rPr>
              <a:t>LNG-fuelled </a:t>
            </a:r>
            <a:r>
              <a:rPr lang="en-GB" sz="1200" b="1" cap="all" dirty="0" smtClean="0">
                <a:solidFill>
                  <a:prstClr val="white"/>
                </a:solidFill>
              </a:rPr>
              <a:t>gas supply ship</a:t>
            </a:r>
          </a:p>
          <a:p>
            <a:endParaRPr lang="de-AT" sz="800" b="1" cap="all" dirty="0">
              <a:solidFill>
                <a:prstClr val="white"/>
              </a:solidFill>
            </a:endParaRPr>
          </a:p>
          <a:p>
            <a:r>
              <a:rPr lang="en-GB" sz="1100" b="1" dirty="0" smtClean="0">
                <a:solidFill>
                  <a:prstClr val="white"/>
                </a:solidFill>
              </a:rPr>
              <a:t>Size</a:t>
            </a:r>
            <a:r>
              <a:rPr lang="en-GB" sz="1100" dirty="0">
                <a:solidFill>
                  <a:prstClr val="white"/>
                </a:solidFill>
              </a:rPr>
              <a:t>: </a:t>
            </a:r>
            <a:r>
              <a:rPr lang="en-GB" sz="1100" dirty="0" smtClean="0">
                <a:solidFill>
                  <a:prstClr val="white"/>
                </a:solidFill>
              </a:rPr>
              <a:t>110x18m </a:t>
            </a:r>
            <a:r>
              <a:rPr lang="en-GB" sz="1100" dirty="0">
                <a:solidFill>
                  <a:prstClr val="white"/>
                </a:solidFill>
              </a:rPr>
              <a:t>(</a:t>
            </a:r>
            <a:r>
              <a:rPr lang="en-GB" sz="1100" dirty="0" err="1" smtClean="0">
                <a:solidFill>
                  <a:prstClr val="white"/>
                </a:solidFill>
              </a:rPr>
              <a:t>LxW</a:t>
            </a:r>
            <a:r>
              <a:rPr lang="en-GB" sz="1100" dirty="0">
                <a:solidFill>
                  <a:prstClr val="white"/>
                </a:solidFill>
              </a:rPr>
              <a:t>). Draught: </a:t>
            </a:r>
            <a:r>
              <a:rPr lang="en-GB" sz="1100" dirty="0" smtClean="0">
                <a:solidFill>
                  <a:prstClr val="white"/>
                </a:solidFill>
              </a:rPr>
              <a:t>5.3m</a:t>
            </a:r>
            <a:endParaRPr lang="en-GB" sz="1100" dirty="0">
              <a:solidFill>
                <a:prstClr val="white"/>
              </a:solidFill>
            </a:endParaRPr>
          </a:p>
          <a:p>
            <a:r>
              <a:rPr lang="en-GB" sz="1100" b="1" dirty="0">
                <a:solidFill>
                  <a:prstClr val="white"/>
                </a:solidFill>
              </a:rPr>
              <a:t>Propulsion</a:t>
            </a:r>
            <a:r>
              <a:rPr lang="en-GB" sz="1100" dirty="0">
                <a:solidFill>
                  <a:prstClr val="white"/>
                </a:solidFill>
              </a:rPr>
              <a:t>: 4 x </a:t>
            </a:r>
            <a:r>
              <a:rPr lang="en-GB" sz="1100" dirty="0" smtClean="0">
                <a:solidFill>
                  <a:prstClr val="white"/>
                </a:solidFill>
              </a:rPr>
              <a:t>Wärtsilä DF generators </a:t>
            </a:r>
            <a:r>
              <a:rPr lang="en-GB" sz="1050" dirty="0" smtClean="0">
                <a:solidFill>
                  <a:prstClr val="white"/>
                </a:solidFill>
              </a:rPr>
              <a:t>(use of boil-off gas, stored as CNG, to supply the gas engine)</a:t>
            </a:r>
            <a:endParaRPr lang="en-GB" sz="1400" dirty="0">
              <a:solidFill>
                <a:prstClr val="white"/>
              </a:solidFill>
            </a:endParaRPr>
          </a:p>
          <a:p>
            <a:r>
              <a:rPr lang="en-GB" sz="1100" b="1" dirty="0" smtClean="0">
                <a:solidFill>
                  <a:prstClr val="white"/>
                </a:solidFill>
              </a:rPr>
              <a:t>LNG </a:t>
            </a:r>
            <a:r>
              <a:rPr lang="en-GB" sz="1100" b="1" dirty="0">
                <a:solidFill>
                  <a:prstClr val="white"/>
                </a:solidFill>
              </a:rPr>
              <a:t>tank</a:t>
            </a:r>
            <a:r>
              <a:rPr lang="en-GB" sz="1100" dirty="0" smtClean="0">
                <a:solidFill>
                  <a:prstClr val="white"/>
                </a:solidFill>
              </a:rPr>
              <a:t>: range from 3,500 m</a:t>
            </a:r>
            <a:r>
              <a:rPr lang="en-GB" sz="1100" baseline="30000" dirty="0" smtClean="0">
                <a:solidFill>
                  <a:prstClr val="white"/>
                </a:solidFill>
              </a:rPr>
              <a:t>3</a:t>
            </a:r>
            <a:r>
              <a:rPr lang="en-GB" sz="1100" dirty="0" smtClean="0">
                <a:solidFill>
                  <a:prstClr val="white"/>
                </a:solidFill>
              </a:rPr>
              <a:t> to 13,000 m</a:t>
            </a:r>
            <a:r>
              <a:rPr lang="en-GB" sz="1100" baseline="30000" dirty="0" smtClean="0">
                <a:solidFill>
                  <a:prstClr val="white"/>
                </a:solidFill>
              </a:rPr>
              <a:t>3</a:t>
            </a:r>
            <a:endParaRPr lang="en-GB" sz="1100" baseline="30000" dirty="0">
              <a:solidFill>
                <a:prstClr val="white"/>
              </a:solidFill>
            </a:endParaRPr>
          </a:p>
        </p:txBody>
      </p:sp>
      <p:pic>
        <p:nvPicPr>
          <p:cNvPr id="4098" name="Picture 2" descr="C:\Users\lucia\Pictures\LNG MP Photos\II. Terminal &amp; vessel solutions\39_Argos Bunkering\Argos LNG bunkership open 2014.02.03.0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bwMode="auto">
          <a:xfrm>
            <a:off x="2267256" y="1270469"/>
            <a:ext cx="2268744" cy="151332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347864" y="2444775"/>
            <a:ext cx="1221773" cy="338554"/>
          </a:xfrm>
          <a:prstGeom prst="rect">
            <a:avLst/>
          </a:prstGeom>
          <a:noFill/>
        </p:spPr>
        <p:txBody>
          <a:bodyPr wrap="square" rtlCol="0">
            <a:spAutoFit/>
          </a:bodyPr>
          <a:lstStyle/>
          <a:p>
            <a:pPr algn="r"/>
            <a:r>
              <a:rPr lang="en-GB" sz="800" b="1" dirty="0" smtClean="0">
                <a:solidFill>
                  <a:srgbClr val="555555"/>
                </a:solidFill>
                <a:latin typeface="Arial Narrow" panose="020B0606020202030204" pitchFamily="34" charset="0"/>
              </a:rPr>
              <a:t>LNG/Gasoil bunker vessel © Argos Bunkering B.V.</a:t>
            </a:r>
            <a:endParaRPr lang="en-GB" sz="800" b="1" dirty="0">
              <a:solidFill>
                <a:srgbClr val="555555"/>
              </a:solidFill>
              <a:latin typeface="Arial Narrow" panose="020B0606020202030204" pitchFamily="34" charset="0"/>
            </a:endParaRPr>
          </a:p>
        </p:txBody>
      </p:sp>
      <p:pic>
        <p:nvPicPr>
          <p:cNvPr id="4099" name="Picture 3" descr="C:\Users\lucia\Pictures\LNG MP Photos\II. Terminal &amp; vessel solutions\40_Kooiman Marine\concept_Kooiman_204_051_GA_asm.bmp"/>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216"/>
          <a:stretch/>
        </p:blipFill>
        <p:spPr bwMode="auto">
          <a:xfrm>
            <a:off x="0" y="2779437"/>
            <a:ext cx="2285256" cy="15216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1268762"/>
            <a:ext cx="2268000" cy="15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b="1" cap="all" dirty="0" smtClean="0">
                <a:solidFill>
                  <a:prstClr val="white"/>
                </a:solidFill>
              </a:rPr>
              <a:t>LNG/Gasoil bunker vessel</a:t>
            </a:r>
          </a:p>
          <a:p>
            <a:endParaRPr lang="en-GB" sz="400" b="1" cap="all" dirty="0" smtClean="0">
              <a:solidFill>
                <a:prstClr val="white"/>
              </a:solidFill>
            </a:endParaRPr>
          </a:p>
          <a:p>
            <a:r>
              <a:rPr lang="en-GB" sz="1100" b="1" dirty="0" smtClean="0">
                <a:solidFill>
                  <a:prstClr val="white"/>
                </a:solidFill>
              </a:rPr>
              <a:t>Size</a:t>
            </a:r>
            <a:r>
              <a:rPr lang="en-GB" sz="1100" dirty="0" smtClean="0">
                <a:solidFill>
                  <a:prstClr val="white"/>
                </a:solidFill>
              </a:rPr>
              <a:t>: 110 m x 13.5 m (L x W)</a:t>
            </a:r>
          </a:p>
          <a:p>
            <a:r>
              <a:rPr lang="en-GB" sz="1100" b="1" dirty="0" smtClean="0">
                <a:solidFill>
                  <a:prstClr val="white"/>
                </a:solidFill>
              </a:rPr>
              <a:t>Propulsion</a:t>
            </a:r>
            <a:r>
              <a:rPr lang="en-GB" sz="1100" dirty="0" smtClean="0">
                <a:solidFill>
                  <a:prstClr val="white"/>
                </a:solidFill>
              </a:rPr>
              <a:t>: 3 x gas generators and 1 diesel generator (backup)</a:t>
            </a:r>
          </a:p>
          <a:p>
            <a:r>
              <a:rPr lang="en-GB" sz="1100" b="1" dirty="0" smtClean="0">
                <a:solidFill>
                  <a:prstClr val="white"/>
                </a:solidFill>
              </a:rPr>
              <a:t>Tanks</a:t>
            </a:r>
            <a:r>
              <a:rPr lang="en-GB" sz="1100" dirty="0" smtClean="0">
                <a:solidFill>
                  <a:prstClr val="white"/>
                </a:solidFill>
              </a:rPr>
              <a:t>: 4 x 380 m</a:t>
            </a:r>
            <a:r>
              <a:rPr lang="en-GB" sz="1100" baseline="30000" dirty="0" smtClean="0">
                <a:solidFill>
                  <a:prstClr val="white"/>
                </a:solidFill>
              </a:rPr>
              <a:t>3 </a:t>
            </a:r>
            <a:r>
              <a:rPr lang="en-GB" sz="1100" dirty="0" smtClean="0">
                <a:solidFill>
                  <a:prstClr val="white"/>
                </a:solidFill>
              </a:rPr>
              <a:t>of gasoil, 2 x 935 m</a:t>
            </a:r>
            <a:r>
              <a:rPr lang="en-GB" sz="1100" baseline="30000" dirty="0" smtClean="0">
                <a:solidFill>
                  <a:prstClr val="white"/>
                </a:solidFill>
              </a:rPr>
              <a:t>3</a:t>
            </a:r>
            <a:r>
              <a:rPr lang="en-GB" sz="1100" dirty="0" smtClean="0">
                <a:solidFill>
                  <a:prstClr val="white"/>
                </a:solidFill>
              </a:rPr>
              <a:t>  of LNG in membrane tanks (GTT Mark III Flex membrane system)</a:t>
            </a:r>
            <a:endParaRPr lang="en-GB" sz="1100" dirty="0">
              <a:solidFill>
                <a:prstClr val="white"/>
              </a:solidFill>
            </a:endParaRPr>
          </a:p>
        </p:txBody>
      </p:sp>
      <p:sp>
        <p:nvSpPr>
          <p:cNvPr id="14" name="Rectangle 13"/>
          <p:cNvSpPr/>
          <p:nvPr/>
        </p:nvSpPr>
        <p:spPr>
          <a:xfrm>
            <a:off x="2268000" y="2780762"/>
            <a:ext cx="2268000" cy="15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b="1" cap="all" dirty="0" smtClean="0">
                <a:solidFill>
                  <a:prstClr val="white"/>
                </a:solidFill>
              </a:rPr>
              <a:t>LNG-fuelled push boat</a:t>
            </a:r>
          </a:p>
          <a:p>
            <a:endParaRPr lang="en-GB" sz="400" b="1" cap="all" dirty="0" smtClean="0">
              <a:solidFill>
                <a:prstClr val="white"/>
              </a:solidFill>
            </a:endParaRPr>
          </a:p>
          <a:p>
            <a:r>
              <a:rPr lang="en-GB" sz="1050" b="1" dirty="0" smtClean="0">
                <a:solidFill>
                  <a:prstClr val="white"/>
                </a:solidFill>
              </a:rPr>
              <a:t>Size</a:t>
            </a:r>
            <a:r>
              <a:rPr lang="en-GB" sz="1050" dirty="0" smtClean="0">
                <a:solidFill>
                  <a:prstClr val="white"/>
                </a:solidFill>
              </a:rPr>
              <a:t>: 40 x 18 m (L x W). Draught: 1.6 m</a:t>
            </a:r>
          </a:p>
          <a:p>
            <a:r>
              <a:rPr lang="en-GB" sz="1050" b="1" dirty="0" smtClean="0">
                <a:solidFill>
                  <a:prstClr val="white"/>
                </a:solidFill>
              </a:rPr>
              <a:t>Propulsion</a:t>
            </a:r>
            <a:r>
              <a:rPr lang="en-GB" sz="1050" dirty="0" smtClean="0">
                <a:solidFill>
                  <a:prstClr val="white"/>
                </a:solidFill>
              </a:rPr>
              <a:t>: 4 x 1,060 kW Wärtsilä </a:t>
            </a:r>
            <a:r>
              <a:rPr lang="en-GB" sz="700" dirty="0" smtClean="0">
                <a:solidFill>
                  <a:prstClr val="white"/>
                </a:solidFill>
              </a:rPr>
              <a:t>6L20DF</a:t>
            </a:r>
            <a:endParaRPr lang="en-GB" sz="1050" dirty="0" smtClean="0">
              <a:solidFill>
                <a:prstClr val="white"/>
              </a:solidFill>
            </a:endParaRPr>
          </a:p>
          <a:p>
            <a:r>
              <a:rPr lang="en-GB" sz="1050" b="1" dirty="0" smtClean="0">
                <a:solidFill>
                  <a:prstClr val="white"/>
                </a:solidFill>
              </a:rPr>
              <a:t>Bunker capacity</a:t>
            </a:r>
            <a:r>
              <a:rPr lang="en-GB" sz="1050" dirty="0" smtClean="0">
                <a:solidFill>
                  <a:prstClr val="white"/>
                </a:solidFill>
              </a:rPr>
              <a:t>: 165 m</a:t>
            </a:r>
            <a:r>
              <a:rPr lang="en-GB" sz="1050" baseline="30000" dirty="0" smtClean="0">
                <a:solidFill>
                  <a:prstClr val="white"/>
                </a:solidFill>
              </a:rPr>
              <a:t>3</a:t>
            </a:r>
            <a:r>
              <a:rPr lang="en-GB" sz="1050" dirty="0" smtClean="0">
                <a:solidFill>
                  <a:prstClr val="white"/>
                </a:solidFill>
              </a:rPr>
              <a:t> (gross) of LNG &amp; 80 m</a:t>
            </a:r>
            <a:r>
              <a:rPr lang="en-GB" sz="1050" baseline="30000" dirty="0" smtClean="0">
                <a:solidFill>
                  <a:prstClr val="white"/>
                </a:solidFill>
              </a:rPr>
              <a:t>3</a:t>
            </a:r>
            <a:r>
              <a:rPr lang="en-GB" sz="1050" dirty="0" smtClean="0">
                <a:solidFill>
                  <a:prstClr val="white"/>
                </a:solidFill>
              </a:rPr>
              <a:t> of gasoil</a:t>
            </a:r>
          </a:p>
          <a:p>
            <a:r>
              <a:rPr lang="en-GB" sz="1050" b="1" dirty="0" smtClean="0">
                <a:solidFill>
                  <a:prstClr val="white"/>
                </a:solidFill>
              </a:rPr>
              <a:t>LNG tank</a:t>
            </a:r>
            <a:r>
              <a:rPr lang="en-GB" sz="1050" dirty="0" smtClean="0">
                <a:solidFill>
                  <a:prstClr val="white"/>
                </a:solidFill>
              </a:rPr>
              <a:t>: double-shelled vacuum insulated type C (vertical design</a:t>
            </a:r>
            <a:r>
              <a:rPr lang="en-GB" sz="1100" dirty="0" smtClean="0">
                <a:solidFill>
                  <a:prstClr val="white"/>
                </a:solidFill>
              </a:rPr>
              <a:t>)</a:t>
            </a:r>
            <a:endParaRPr lang="en-GB" sz="1100" dirty="0">
              <a:solidFill>
                <a:prstClr val="white"/>
              </a:solidFill>
            </a:endParaRPr>
          </a:p>
        </p:txBody>
      </p:sp>
      <p:sp>
        <p:nvSpPr>
          <p:cNvPr id="15" name="Rectangle 14"/>
          <p:cNvSpPr/>
          <p:nvPr/>
        </p:nvSpPr>
        <p:spPr>
          <a:xfrm>
            <a:off x="-744" y="4292762"/>
            <a:ext cx="2268000" cy="15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b="1" cap="all" dirty="0">
                <a:solidFill>
                  <a:prstClr val="white"/>
                </a:solidFill>
              </a:rPr>
              <a:t>LNG-fuelled push boat</a:t>
            </a:r>
          </a:p>
          <a:p>
            <a:endParaRPr lang="en-GB" sz="400" b="1" cap="all" dirty="0">
              <a:solidFill>
                <a:prstClr val="white"/>
              </a:solidFill>
            </a:endParaRPr>
          </a:p>
          <a:p>
            <a:r>
              <a:rPr lang="en-GB" sz="1050" b="1" dirty="0">
                <a:solidFill>
                  <a:prstClr val="white"/>
                </a:solidFill>
              </a:rPr>
              <a:t>Size</a:t>
            </a:r>
            <a:r>
              <a:rPr lang="en-GB" sz="1050" dirty="0">
                <a:solidFill>
                  <a:prstClr val="white"/>
                </a:solidFill>
              </a:rPr>
              <a:t>: 40 x 18 m (L x W). Draught: 1.6 m</a:t>
            </a:r>
          </a:p>
          <a:p>
            <a:r>
              <a:rPr lang="en-GB" sz="1050" b="1" dirty="0">
                <a:solidFill>
                  <a:prstClr val="white"/>
                </a:solidFill>
              </a:rPr>
              <a:t>Propulsion</a:t>
            </a:r>
            <a:r>
              <a:rPr lang="en-GB" sz="1050" dirty="0">
                <a:solidFill>
                  <a:prstClr val="white"/>
                </a:solidFill>
              </a:rPr>
              <a:t>: 4 x 1,060 kW Wärtsilä </a:t>
            </a:r>
            <a:r>
              <a:rPr lang="en-GB" sz="700" dirty="0">
                <a:solidFill>
                  <a:prstClr val="white"/>
                </a:solidFill>
              </a:rPr>
              <a:t>6L20DF</a:t>
            </a:r>
            <a:endParaRPr lang="en-GB" sz="1050" dirty="0">
              <a:solidFill>
                <a:prstClr val="white"/>
              </a:solidFill>
            </a:endParaRPr>
          </a:p>
          <a:p>
            <a:r>
              <a:rPr lang="en-GB" sz="1050" b="1" dirty="0">
                <a:solidFill>
                  <a:prstClr val="white"/>
                </a:solidFill>
              </a:rPr>
              <a:t>Bunker capacity</a:t>
            </a:r>
            <a:r>
              <a:rPr lang="en-GB" sz="1050" dirty="0">
                <a:solidFill>
                  <a:prstClr val="white"/>
                </a:solidFill>
              </a:rPr>
              <a:t>: 165 m</a:t>
            </a:r>
            <a:r>
              <a:rPr lang="en-GB" sz="1050" baseline="30000" dirty="0">
                <a:solidFill>
                  <a:prstClr val="white"/>
                </a:solidFill>
              </a:rPr>
              <a:t>3</a:t>
            </a:r>
            <a:r>
              <a:rPr lang="en-GB" sz="1050" dirty="0">
                <a:solidFill>
                  <a:prstClr val="white"/>
                </a:solidFill>
              </a:rPr>
              <a:t> (gross) of LNG &amp; 80 m</a:t>
            </a:r>
            <a:r>
              <a:rPr lang="en-GB" sz="1050" baseline="30000" dirty="0">
                <a:solidFill>
                  <a:prstClr val="white"/>
                </a:solidFill>
              </a:rPr>
              <a:t>3</a:t>
            </a:r>
            <a:r>
              <a:rPr lang="en-GB" sz="1050" dirty="0">
                <a:solidFill>
                  <a:prstClr val="white"/>
                </a:solidFill>
              </a:rPr>
              <a:t> of gasoil</a:t>
            </a:r>
          </a:p>
          <a:p>
            <a:r>
              <a:rPr lang="en-GB" sz="1050" b="1" dirty="0">
                <a:solidFill>
                  <a:prstClr val="white"/>
                </a:solidFill>
              </a:rPr>
              <a:t>LNG tank</a:t>
            </a:r>
            <a:r>
              <a:rPr lang="en-GB" sz="1050" dirty="0">
                <a:solidFill>
                  <a:prstClr val="white"/>
                </a:solidFill>
              </a:rPr>
              <a:t>: double-shelled vacuum insulated type C (vertical design</a:t>
            </a:r>
            <a:r>
              <a:rPr lang="en-GB" sz="1100" dirty="0">
                <a:solidFill>
                  <a:prstClr val="white"/>
                </a:solidFill>
              </a:rPr>
              <a:t>)</a:t>
            </a:r>
          </a:p>
        </p:txBody>
      </p:sp>
      <p:grpSp>
        <p:nvGrpSpPr>
          <p:cNvPr id="30" name="Group 29"/>
          <p:cNvGrpSpPr/>
          <p:nvPr/>
        </p:nvGrpSpPr>
        <p:grpSpPr>
          <a:xfrm rot="10800000">
            <a:off x="2101012" y="4203056"/>
            <a:ext cx="370263" cy="45719"/>
            <a:chOff x="2100868" y="2614052"/>
            <a:chExt cx="370263" cy="45719"/>
          </a:xfrm>
        </p:grpSpPr>
        <p:cxnSp>
          <p:nvCxnSpPr>
            <p:cNvPr id="31" name="Straight Connector 30"/>
            <p:cNvCxnSpPr/>
            <p:nvPr/>
          </p:nvCxnSpPr>
          <p:spPr>
            <a:xfrm>
              <a:off x="2123728"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Flowchart: Connector 31"/>
            <p:cNvSpPr/>
            <p:nvPr/>
          </p:nvSpPr>
          <p:spPr>
            <a:xfrm>
              <a:off x="2100868"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cxnSp>
          <p:nvCxnSpPr>
            <p:cNvPr id="33" name="Straight Connector 32"/>
            <p:cNvCxnSpPr/>
            <p:nvPr/>
          </p:nvCxnSpPr>
          <p:spPr>
            <a:xfrm>
              <a:off x="2286000"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2425412"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nvGrpSpPr>
          <p:cNvPr id="25" name="Group 24"/>
          <p:cNvGrpSpPr/>
          <p:nvPr/>
        </p:nvGrpSpPr>
        <p:grpSpPr>
          <a:xfrm>
            <a:off x="2078152" y="2694509"/>
            <a:ext cx="370263" cy="45719"/>
            <a:chOff x="2100868" y="2614052"/>
            <a:chExt cx="370263" cy="45719"/>
          </a:xfrm>
        </p:grpSpPr>
        <p:cxnSp>
          <p:nvCxnSpPr>
            <p:cNvPr id="23" name="Straight Connector 22"/>
            <p:cNvCxnSpPr/>
            <p:nvPr/>
          </p:nvCxnSpPr>
          <p:spPr>
            <a:xfrm>
              <a:off x="2123728"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Flowchart: Connector 23"/>
            <p:cNvSpPr/>
            <p:nvPr/>
          </p:nvSpPr>
          <p:spPr>
            <a:xfrm>
              <a:off x="2100868"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cxnSp>
          <p:nvCxnSpPr>
            <p:cNvPr id="26" name="Straight Connector 25"/>
            <p:cNvCxnSpPr/>
            <p:nvPr/>
          </p:nvCxnSpPr>
          <p:spPr>
            <a:xfrm>
              <a:off x="2286000" y="2636912"/>
              <a:ext cx="162272" cy="0"/>
            </a:xfrm>
            <a:prstGeom prst="line">
              <a:avLst/>
            </a:prstGeom>
            <a:ln>
              <a:solidFill>
                <a:srgbClr val="3F8F98"/>
              </a:solidFill>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425412" y="2614052"/>
              <a:ext cx="45719" cy="45719"/>
            </a:xfrm>
            <a:prstGeom prst="flowChartConnector">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pic>
        <p:nvPicPr>
          <p:cNvPr id="4100" name="Picture 4" descr="C:\Users\lucia\Pictures\LNG MP Photos\II. Terminal &amp; vessel solutions\41_LNG E-Motion\LNG BUNKERING.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264713" y="4292595"/>
            <a:ext cx="2271288" cy="151216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290733" y="5404290"/>
            <a:ext cx="1057131" cy="338554"/>
          </a:xfrm>
          <a:prstGeom prst="rect">
            <a:avLst/>
          </a:prstGeom>
          <a:noFill/>
        </p:spPr>
        <p:txBody>
          <a:bodyPr wrap="square" rtlCol="0">
            <a:spAutoFit/>
          </a:bodyPr>
          <a:lstStyle/>
          <a:p>
            <a:r>
              <a:rPr lang="en-GB" sz="800" b="1" dirty="0" smtClean="0">
                <a:solidFill>
                  <a:prstClr val="white"/>
                </a:solidFill>
                <a:latin typeface="Arial Narrow" panose="020B0606020202030204" pitchFamily="34" charset="0"/>
              </a:rPr>
              <a:t>LNG inland tanker           © LNG E-motion B.V.</a:t>
            </a:r>
            <a:endParaRPr lang="en-GB" sz="800" b="1" dirty="0">
              <a:solidFill>
                <a:prstClr val="white"/>
              </a:solidFill>
              <a:latin typeface="Arial Narrow" panose="020B0606020202030204" pitchFamily="34" charset="0"/>
            </a:endParaRPr>
          </a:p>
        </p:txBody>
      </p:sp>
      <p:sp>
        <p:nvSpPr>
          <p:cNvPr id="48" name="TextBox 47"/>
          <p:cNvSpPr txBox="1"/>
          <p:nvPr/>
        </p:nvSpPr>
        <p:spPr>
          <a:xfrm>
            <a:off x="8186" y="2783329"/>
            <a:ext cx="1143744" cy="338554"/>
          </a:xfrm>
          <a:prstGeom prst="rect">
            <a:avLst/>
          </a:prstGeom>
          <a:noFill/>
        </p:spPr>
        <p:txBody>
          <a:bodyPr wrap="square" rtlCol="0">
            <a:spAutoFit/>
          </a:bodyPr>
          <a:lstStyle/>
          <a:p>
            <a:r>
              <a:rPr lang="en-GB" sz="800" b="1" dirty="0" smtClean="0">
                <a:solidFill>
                  <a:prstClr val="white"/>
                </a:solidFill>
                <a:latin typeface="Arial Narrow" panose="020B0606020202030204" pitchFamily="34" charset="0"/>
              </a:rPr>
              <a:t>LNG fuelled push boat © Kooiman Marine B.V.</a:t>
            </a:r>
            <a:endParaRPr lang="en-GB" sz="800" b="1" dirty="0">
              <a:solidFill>
                <a:prstClr val="white"/>
              </a:solidFill>
              <a:latin typeface="Arial Narrow" panose="020B0606020202030204" pitchFamily="34" charset="0"/>
            </a:endParaRPr>
          </a:p>
        </p:txBody>
      </p:sp>
      <p:grpSp>
        <p:nvGrpSpPr>
          <p:cNvPr id="59" name="Group 58"/>
          <p:cNvGrpSpPr/>
          <p:nvPr/>
        </p:nvGrpSpPr>
        <p:grpSpPr>
          <a:xfrm rot="10800000">
            <a:off x="2078694" y="5719984"/>
            <a:ext cx="370263" cy="45719"/>
            <a:chOff x="2100868" y="2614052"/>
            <a:chExt cx="370263" cy="45719"/>
          </a:xfrm>
        </p:grpSpPr>
        <p:cxnSp>
          <p:nvCxnSpPr>
            <p:cNvPr id="60" name="Straight Connector 59"/>
            <p:cNvCxnSpPr/>
            <p:nvPr/>
          </p:nvCxnSpPr>
          <p:spPr>
            <a:xfrm>
              <a:off x="2123728"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lowchart: Connector 60"/>
            <p:cNvSpPr/>
            <p:nvPr/>
          </p:nvSpPr>
          <p:spPr>
            <a:xfrm>
              <a:off x="2100868"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cxnSp>
          <p:nvCxnSpPr>
            <p:cNvPr id="62" name="Straight Connector 61"/>
            <p:cNvCxnSpPr/>
            <p:nvPr/>
          </p:nvCxnSpPr>
          <p:spPr>
            <a:xfrm>
              <a:off x="2286000"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Flowchart: Connector 62"/>
            <p:cNvSpPr/>
            <p:nvPr/>
          </p:nvSpPr>
          <p:spPr>
            <a:xfrm>
              <a:off x="2425412"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pic>
        <p:nvPicPr>
          <p:cNvPr id="4101" name="Picture 5" descr="C:\Users\lucia\Pictures\LNG MP Photos\II. Terminal &amp; vessel solutions\42-43_Danube LNG-vessel concepts\07A_DANUBE_LNG_selected.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1"/>
          <a:stretch/>
        </p:blipFill>
        <p:spPr bwMode="auto">
          <a:xfrm>
            <a:off x="6875731" y="1267145"/>
            <a:ext cx="2265905" cy="15161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lucia\Pictures\LNG MP Photos\II. Terminal &amp; vessel solutions\42-43_Danube LNG-vessel concepts\TR MUFLON  LNG-uprava-1 - LZ.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80833" y="3006971"/>
            <a:ext cx="1725513" cy="1071214"/>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rot="10800000">
            <a:off x="6689535" y="2694510"/>
            <a:ext cx="370263" cy="45719"/>
            <a:chOff x="2100868" y="2614052"/>
            <a:chExt cx="370263" cy="45719"/>
          </a:xfrm>
        </p:grpSpPr>
        <p:cxnSp>
          <p:nvCxnSpPr>
            <p:cNvPr id="67" name="Straight Connector 66"/>
            <p:cNvCxnSpPr/>
            <p:nvPr/>
          </p:nvCxnSpPr>
          <p:spPr>
            <a:xfrm>
              <a:off x="2123728"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Flowchart: Connector 67"/>
            <p:cNvSpPr/>
            <p:nvPr/>
          </p:nvSpPr>
          <p:spPr>
            <a:xfrm>
              <a:off x="2100868"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cxnSp>
          <p:nvCxnSpPr>
            <p:cNvPr id="69" name="Straight Connector 68"/>
            <p:cNvCxnSpPr/>
            <p:nvPr/>
          </p:nvCxnSpPr>
          <p:spPr>
            <a:xfrm>
              <a:off x="2286000"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Flowchart: Connector 69"/>
            <p:cNvSpPr/>
            <p:nvPr/>
          </p:nvSpPr>
          <p:spPr>
            <a:xfrm>
              <a:off x="2425412"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nvGrpSpPr>
          <p:cNvPr id="71" name="Group 70"/>
          <p:cNvGrpSpPr/>
          <p:nvPr/>
        </p:nvGrpSpPr>
        <p:grpSpPr>
          <a:xfrm rot="10800000">
            <a:off x="6687154" y="4208188"/>
            <a:ext cx="370263" cy="45719"/>
            <a:chOff x="2100868" y="2614052"/>
            <a:chExt cx="370263" cy="45719"/>
          </a:xfrm>
        </p:grpSpPr>
        <p:cxnSp>
          <p:nvCxnSpPr>
            <p:cNvPr id="72" name="Straight Connector 71"/>
            <p:cNvCxnSpPr/>
            <p:nvPr/>
          </p:nvCxnSpPr>
          <p:spPr>
            <a:xfrm>
              <a:off x="2123728"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Flowchart: Connector 72"/>
            <p:cNvSpPr/>
            <p:nvPr/>
          </p:nvSpPr>
          <p:spPr>
            <a:xfrm>
              <a:off x="2100868"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cxnSp>
          <p:nvCxnSpPr>
            <p:cNvPr id="74" name="Straight Connector 73"/>
            <p:cNvCxnSpPr/>
            <p:nvPr/>
          </p:nvCxnSpPr>
          <p:spPr>
            <a:xfrm>
              <a:off x="2286000" y="2636912"/>
              <a:ext cx="162272" cy="0"/>
            </a:xfrm>
            <a:prstGeom prst="line">
              <a:avLst/>
            </a:prstGeom>
            <a:ln>
              <a:solidFill>
                <a:srgbClr val="3F8F98"/>
              </a:solidFill>
            </a:ln>
          </p:spPr>
          <p:style>
            <a:lnRef idx="1">
              <a:schemeClr val="accent1"/>
            </a:lnRef>
            <a:fillRef idx="0">
              <a:schemeClr val="accent1"/>
            </a:fillRef>
            <a:effectRef idx="0">
              <a:schemeClr val="accent1"/>
            </a:effectRef>
            <a:fontRef idx="minor">
              <a:schemeClr val="tx1"/>
            </a:fontRef>
          </p:style>
        </p:cxnSp>
        <p:sp>
          <p:nvSpPr>
            <p:cNvPr id="75" name="Flowchart: Connector 74"/>
            <p:cNvSpPr/>
            <p:nvPr/>
          </p:nvSpPr>
          <p:spPr>
            <a:xfrm>
              <a:off x="2425412" y="2614052"/>
              <a:ext cx="45719" cy="45719"/>
            </a:xfrm>
            <a:prstGeom prst="flowChartConnector">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sp>
        <p:nvSpPr>
          <p:cNvPr id="76" name="TextBox 75"/>
          <p:cNvSpPr txBox="1"/>
          <p:nvPr/>
        </p:nvSpPr>
        <p:spPr>
          <a:xfrm>
            <a:off x="5940152" y="2783329"/>
            <a:ext cx="925282" cy="338554"/>
          </a:xfrm>
          <a:prstGeom prst="rect">
            <a:avLst/>
          </a:prstGeom>
          <a:noFill/>
        </p:spPr>
        <p:txBody>
          <a:bodyPr wrap="square" rtlCol="0">
            <a:spAutoFit/>
          </a:bodyPr>
          <a:lstStyle/>
          <a:p>
            <a:pPr algn="r"/>
            <a:r>
              <a:rPr lang="en-GB" sz="800" b="1" dirty="0" smtClean="0">
                <a:solidFill>
                  <a:srgbClr val="555555"/>
                </a:solidFill>
                <a:latin typeface="Arial Narrow" panose="020B0606020202030204" pitchFamily="34" charset="0"/>
              </a:rPr>
              <a:t>Retrofit solution  © Danube LNG</a:t>
            </a:r>
            <a:endParaRPr lang="en-GB" sz="800" b="1" dirty="0">
              <a:solidFill>
                <a:srgbClr val="555555"/>
              </a:solidFill>
              <a:latin typeface="Arial Narrow" panose="020B0606020202030204" pitchFamily="34" charset="0"/>
            </a:endParaRPr>
          </a:p>
        </p:txBody>
      </p:sp>
      <p:sp>
        <p:nvSpPr>
          <p:cNvPr id="77" name="TextBox 76"/>
          <p:cNvSpPr txBox="1"/>
          <p:nvPr/>
        </p:nvSpPr>
        <p:spPr>
          <a:xfrm>
            <a:off x="7843086" y="2445240"/>
            <a:ext cx="1306966" cy="338554"/>
          </a:xfrm>
          <a:prstGeom prst="rect">
            <a:avLst/>
          </a:prstGeom>
          <a:noFill/>
        </p:spPr>
        <p:txBody>
          <a:bodyPr wrap="square" rtlCol="0">
            <a:spAutoFit/>
          </a:bodyPr>
          <a:lstStyle/>
          <a:p>
            <a:pPr algn="r"/>
            <a:r>
              <a:rPr lang="en-GB" sz="800" b="1" dirty="0" smtClean="0">
                <a:solidFill>
                  <a:prstClr val="white"/>
                </a:solidFill>
                <a:latin typeface="Arial Narrow" panose="020B0606020202030204" pitchFamily="34" charset="0"/>
              </a:rPr>
              <a:t>LNG river-sea tanker with barges © Danube LNG</a:t>
            </a:r>
            <a:endParaRPr lang="en-GB" sz="800" b="1" dirty="0">
              <a:solidFill>
                <a:prstClr val="white"/>
              </a:solidFill>
              <a:latin typeface="Arial Narrow" panose="020B0606020202030204" pitchFamily="34" charset="0"/>
            </a:endParaRPr>
          </a:p>
        </p:txBody>
      </p:sp>
      <p:pic>
        <p:nvPicPr>
          <p:cNvPr id="4103" name="Picture 7" descr="C:\Users\lucia\Pictures\LNG MP Photos\II. Terminal &amp; vessel solutions\45_Schulte\GSV 6000m3 Stern PD (1).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875732" y="4291436"/>
            <a:ext cx="2265904" cy="1513327"/>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p:cNvGrpSpPr/>
          <p:nvPr/>
        </p:nvGrpSpPr>
        <p:grpSpPr>
          <a:xfrm rot="10800000">
            <a:off x="6670326" y="5721141"/>
            <a:ext cx="370263" cy="45719"/>
            <a:chOff x="2100868" y="2614052"/>
            <a:chExt cx="370263" cy="45719"/>
          </a:xfrm>
        </p:grpSpPr>
        <p:cxnSp>
          <p:nvCxnSpPr>
            <p:cNvPr id="80" name="Straight Connector 79"/>
            <p:cNvCxnSpPr/>
            <p:nvPr/>
          </p:nvCxnSpPr>
          <p:spPr>
            <a:xfrm>
              <a:off x="2123728"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Flowchart: Connector 80"/>
            <p:cNvSpPr/>
            <p:nvPr/>
          </p:nvSpPr>
          <p:spPr>
            <a:xfrm>
              <a:off x="2100868"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cxnSp>
          <p:nvCxnSpPr>
            <p:cNvPr id="82" name="Straight Connector 81"/>
            <p:cNvCxnSpPr/>
            <p:nvPr/>
          </p:nvCxnSpPr>
          <p:spPr>
            <a:xfrm>
              <a:off x="2286000" y="2636912"/>
              <a:ext cx="162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Flowchart: Connector 82"/>
            <p:cNvSpPr/>
            <p:nvPr/>
          </p:nvSpPr>
          <p:spPr>
            <a:xfrm>
              <a:off x="2425412" y="2614052"/>
              <a:ext cx="45719" cy="457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sp>
        <p:nvSpPr>
          <p:cNvPr id="84" name="TextBox 83"/>
          <p:cNvSpPr txBox="1"/>
          <p:nvPr/>
        </p:nvSpPr>
        <p:spPr>
          <a:xfrm>
            <a:off x="7452320" y="5464882"/>
            <a:ext cx="1697732" cy="338554"/>
          </a:xfrm>
          <a:prstGeom prst="rect">
            <a:avLst/>
          </a:prstGeom>
          <a:noFill/>
        </p:spPr>
        <p:txBody>
          <a:bodyPr wrap="square" rtlCol="0">
            <a:spAutoFit/>
          </a:bodyPr>
          <a:lstStyle/>
          <a:p>
            <a:pPr algn="r"/>
            <a:r>
              <a:rPr lang="en-GB" sz="800" b="1" dirty="0" smtClean="0">
                <a:solidFill>
                  <a:prstClr val="white"/>
                </a:solidFill>
                <a:latin typeface="Arial Narrow" panose="020B0606020202030204" pitchFamily="34" charset="0"/>
              </a:rPr>
              <a:t>LNG-fuelled gas supply vessel           © Bernhard Schulte, BMT TITRON</a:t>
            </a:r>
            <a:endParaRPr lang="en-GB" sz="800" b="1" dirty="0">
              <a:solidFill>
                <a:prstClr val="white"/>
              </a:solidFill>
              <a:latin typeface="Arial Narrow" panose="020B0606020202030204" pitchFamily="34" charset="0"/>
            </a:endParaRPr>
          </a:p>
        </p:txBody>
      </p:sp>
    </p:spTree>
    <p:extLst>
      <p:ext uri="{BB962C8B-B14F-4D97-AF65-F5344CB8AC3E}">
        <p14:creationId xmlns:p14="http://schemas.microsoft.com/office/powerpoint/2010/main" val="189217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latin typeface="+mn-lt"/>
              </a:rPr>
              <a:t>Terminal concepts</a:t>
            </a:r>
            <a:endParaRPr lang="en-GB" sz="2800" dirty="0">
              <a:latin typeface="+mn-lt"/>
            </a:endParaRPr>
          </a:p>
        </p:txBody>
      </p:sp>
      <p:sp>
        <p:nvSpPr>
          <p:cNvPr id="4" name="Date Placeholder 3"/>
          <p:cNvSpPr>
            <a:spLocks noGrp="1"/>
          </p:cNvSpPr>
          <p:nvPr>
            <p:ph type="dt" sz="half" idx="10"/>
          </p:nvPr>
        </p:nvSpPr>
        <p:spPr/>
        <p:txBody>
          <a:bodyPr/>
          <a:lstStyle/>
          <a:p>
            <a:pPr lvl="0"/>
            <a:r>
              <a:rPr lang="en-US" dirty="0"/>
              <a:t>Energy Future of the </a:t>
            </a:r>
            <a:r>
              <a:rPr lang="en-US" dirty="0" smtClean="0"/>
              <a:t>Balkans</a:t>
            </a:r>
            <a:r>
              <a:rPr lang="sr-Latn-RS" dirty="0" smtClean="0"/>
              <a:t>,</a:t>
            </a:r>
            <a:r>
              <a:rPr lang="en-US" dirty="0" smtClean="0"/>
              <a:t> </a:t>
            </a:r>
            <a:r>
              <a:rPr lang="en-US" dirty="0"/>
              <a:t>7 Apr 2016</a:t>
            </a:r>
            <a:endParaRPr lang="sk-SK" dirty="0"/>
          </a:p>
        </p:txBody>
      </p:sp>
      <p:sp>
        <p:nvSpPr>
          <p:cNvPr id="5" name="Rectangle 4"/>
          <p:cNvSpPr/>
          <p:nvPr/>
        </p:nvSpPr>
        <p:spPr>
          <a:xfrm>
            <a:off x="0" y="1268762"/>
            <a:ext cx="2771800" cy="4536503"/>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endParaRPr lang="en-GB" sz="1600" b="1" dirty="0" smtClean="0">
              <a:solidFill>
                <a:prstClr val="white"/>
              </a:solidFill>
            </a:endParaRPr>
          </a:p>
          <a:p>
            <a:pPr marL="93663"/>
            <a:endParaRPr lang="en-GB" sz="1600" b="1" dirty="0">
              <a:solidFill>
                <a:prstClr val="white"/>
              </a:solidFill>
            </a:endParaRPr>
          </a:p>
          <a:p>
            <a:pPr marL="93663"/>
            <a:endParaRPr lang="en-GB" sz="1600" b="1" dirty="0" smtClean="0">
              <a:solidFill>
                <a:prstClr val="white"/>
              </a:solidFill>
            </a:endParaRPr>
          </a:p>
          <a:p>
            <a:pPr marL="93663"/>
            <a:r>
              <a:rPr lang="en-GB" sz="1600" b="1" dirty="0" smtClean="0">
                <a:solidFill>
                  <a:prstClr val="white"/>
                </a:solidFill>
              </a:rPr>
              <a:t>TERMINAL </a:t>
            </a:r>
            <a:r>
              <a:rPr lang="en-GB" sz="1600" b="1" dirty="0" smtClean="0">
                <a:solidFill>
                  <a:prstClr val="white"/>
                </a:solidFill>
              </a:rPr>
              <a:t>CONCEPTS</a:t>
            </a:r>
          </a:p>
          <a:p>
            <a:pPr marL="93663"/>
            <a:endParaRPr lang="en-GB" sz="800" b="1" dirty="0" smtClean="0">
              <a:solidFill>
                <a:prstClr val="white"/>
              </a:solidFill>
            </a:endParaRPr>
          </a:p>
          <a:p>
            <a:pPr marL="93663"/>
            <a:r>
              <a:rPr lang="en-GB" sz="1200" b="1" dirty="0" smtClean="0">
                <a:solidFill>
                  <a:prstClr val="white"/>
                </a:solidFill>
              </a:rPr>
              <a:t>RHINE REGION</a:t>
            </a:r>
          </a:p>
          <a:p>
            <a:pPr marL="93663"/>
            <a:r>
              <a:rPr lang="en-GB" sz="1200" dirty="0" smtClean="0">
                <a:solidFill>
                  <a:prstClr val="white"/>
                </a:solidFill>
              </a:rPr>
              <a:t>LNG bunker station in Port of Antwerp</a:t>
            </a:r>
          </a:p>
          <a:p>
            <a:pPr marL="93663"/>
            <a:r>
              <a:rPr lang="en-GB" sz="1200" dirty="0" smtClean="0">
                <a:solidFill>
                  <a:prstClr val="white"/>
                </a:solidFill>
              </a:rPr>
              <a:t>LNG infrastructure in Port of Mannheim</a:t>
            </a:r>
          </a:p>
          <a:p>
            <a:pPr marL="93663"/>
            <a:r>
              <a:rPr lang="en-GB" sz="1200" dirty="0" smtClean="0">
                <a:solidFill>
                  <a:prstClr val="white"/>
                </a:solidFill>
              </a:rPr>
              <a:t>LNG infrastructure in Port of Switzerland</a:t>
            </a:r>
          </a:p>
          <a:p>
            <a:pPr marL="93663"/>
            <a:endParaRPr lang="en-GB" sz="800" dirty="0" smtClean="0">
              <a:solidFill>
                <a:prstClr val="white"/>
              </a:solidFill>
            </a:endParaRPr>
          </a:p>
          <a:p>
            <a:pPr marL="93663"/>
            <a:endParaRPr lang="en-GB" sz="1200" b="1" dirty="0" smtClean="0">
              <a:solidFill>
                <a:prstClr val="white"/>
              </a:solidFill>
            </a:endParaRPr>
          </a:p>
          <a:p>
            <a:pPr marL="93663"/>
            <a:endParaRPr lang="en-GB" sz="1200" b="1" dirty="0">
              <a:solidFill>
                <a:prstClr val="white"/>
              </a:solidFill>
            </a:endParaRPr>
          </a:p>
          <a:p>
            <a:pPr marL="93663"/>
            <a:endParaRPr lang="en-GB" sz="1200" b="1" dirty="0" smtClean="0">
              <a:solidFill>
                <a:prstClr val="white"/>
              </a:solidFill>
            </a:endParaRPr>
          </a:p>
          <a:p>
            <a:pPr marL="93663"/>
            <a:r>
              <a:rPr lang="en-GB" sz="1200" b="1" dirty="0" smtClean="0">
                <a:solidFill>
                  <a:prstClr val="white"/>
                </a:solidFill>
              </a:rPr>
              <a:t>DANUBE </a:t>
            </a:r>
            <a:r>
              <a:rPr lang="en-GB" sz="1200" b="1" dirty="0" smtClean="0">
                <a:solidFill>
                  <a:prstClr val="white"/>
                </a:solidFill>
              </a:rPr>
              <a:t>REGION</a:t>
            </a:r>
          </a:p>
          <a:p>
            <a:pPr marL="93663"/>
            <a:r>
              <a:rPr lang="en-GB" sz="1200" dirty="0" smtClean="0">
                <a:solidFill>
                  <a:prstClr val="white"/>
                </a:solidFill>
              </a:rPr>
              <a:t>LNG small scale terminal in Constanta (RO)</a:t>
            </a:r>
          </a:p>
          <a:p>
            <a:pPr marL="93663"/>
            <a:r>
              <a:rPr lang="en-GB" sz="1200" dirty="0" smtClean="0">
                <a:solidFill>
                  <a:prstClr val="white"/>
                </a:solidFill>
              </a:rPr>
              <a:t>LNG small scale terminal in Galati (RO)</a:t>
            </a:r>
          </a:p>
          <a:p>
            <a:pPr marL="93663"/>
            <a:r>
              <a:rPr lang="en-GB" sz="1200" b="1" dirty="0" smtClean="0">
                <a:solidFill>
                  <a:prstClr val="white"/>
                </a:solidFill>
              </a:rPr>
              <a:t>LNG small scale terminal in Ruse (BG)</a:t>
            </a:r>
          </a:p>
          <a:p>
            <a:pPr marL="93663"/>
            <a:r>
              <a:rPr lang="en-GB" sz="1200" dirty="0" smtClean="0">
                <a:solidFill>
                  <a:prstClr val="white"/>
                </a:solidFill>
              </a:rPr>
              <a:t>LNG floating terminal in Komarno (SK)</a:t>
            </a:r>
          </a:p>
          <a:p>
            <a:pPr marL="93663"/>
            <a:endParaRPr lang="de-AT" sz="1200" dirty="0">
              <a:solidFill>
                <a:prstClr val="white"/>
              </a:solidFill>
            </a:endParaRPr>
          </a:p>
          <a:p>
            <a:pPr marL="93663"/>
            <a:endParaRPr lang="de-AT" sz="1200" dirty="0" smtClean="0">
              <a:solidFill>
                <a:prstClr val="white"/>
              </a:solidFill>
            </a:endParaRPr>
          </a:p>
          <a:p>
            <a:pPr marL="93663"/>
            <a:endParaRPr lang="de-AT" sz="1200" dirty="0">
              <a:solidFill>
                <a:prstClr val="white"/>
              </a:solidFill>
            </a:endParaRPr>
          </a:p>
          <a:p>
            <a:pPr marL="93663"/>
            <a:endParaRPr lang="de-AT" sz="1200" dirty="0" smtClean="0">
              <a:solidFill>
                <a:prstClr val="white"/>
              </a:solidFill>
            </a:endParaRPr>
          </a:p>
          <a:p>
            <a:pPr marL="93663"/>
            <a:endParaRPr lang="de-AT" sz="1200" dirty="0">
              <a:solidFill>
                <a:prstClr val="white"/>
              </a:solidFill>
            </a:endParaRPr>
          </a:p>
          <a:p>
            <a:pPr marL="93663"/>
            <a:endParaRPr lang="de-AT" sz="1200" dirty="0" smtClean="0">
              <a:solidFill>
                <a:prstClr val="white"/>
              </a:solidFill>
            </a:endParaRPr>
          </a:p>
          <a:p>
            <a:pPr marL="93663"/>
            <a:endParaRPr lang="de-AT" sz="1200" dirty="0">
              <a:solidFill>
                <a:prstClr val="white"/>
              </a:solidFill>
            </a:endParaRPr>
          </a:p>
          <a:p>
            <a:pPr marL="93663"/>
            <a:endParaRPr lang="de-AT" sz="1200" dirty="0" smtClean="0">
              <a:solidFill>
                <a:prstClr val="white"/>
              </a:solidFill>
            </a:endParaRPr>
          </a:p>
          <a:p>
            <a:pPr marL="93663"/>
            <a:endParaRPr lang="de-AT" sz="1200" dirty="0">
              <a:solidFill>
                <a:prstClr val="white"/>
              </a:solidFill>
            </a:endParaRPr>
          </a:p>
          <a:p>
            <a:pPr marL="93663"/>
            <a:endParaRPr lang="de-AT" sz="1200" dirty="0" smtClean="0">
              <a:solidFill>
                <a:prstClr val="white"/>
              </a:solidFill>
            </a:endParaRPr>
          </a:p>
          <a:p>
            <a:pPr marL="93663"/>
            <a:endParaRPr lang="en-GB" sz="1200" dirty="0">
              <a:solidFill>
                <a:prstClr val="white"/>
              </a:solidFill>
            </a:endParaRPr>
          </a:p>
        </p:txBody>
      </p:sp>
      <p:pic>
        <p:nvPicPr>
          <p:cNvPr id="1029" name="Picture 5" descr="X:\proj_LNG Masterplan\88_Reference\Maps\LNG_Map_Booklet_December 201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00292" y="1268762"/>
            <a:ext cx="6452672"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7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79512" y="116632"/>
            <a:ext cx="2362474" cy="74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sp>
        <p:nvSpPr>
          <p:cNvPr id="2" name="Title 1"/>
          <p:cNvSpPr>
            <a:spLocks noGrp="1"/>
          </p:cNvSpPr>
          <p:nvPr>
            <p:ph type="title"/>
          </p:nvPr>
        </p:nvSpPr>
        <p:spPr>
          <a:xfrm>
            <a:off x="3829310" y="224550"/>
            <a:ext cx="4728454" cy="765352"/>
          </a:xfrm>
        </p:spPr>
        <p:txBody>
          <a:bodyPr/>
          <a:lstStyle/>
          <a:p>
            <a:r>
              <a:rPr lang="de-AT" sz="2800" dirty="0" smtClean="0">
                <a:latin typeface="+mn-lt"/>
              </a:rPr>
              <a:t>MASTERPLAN</a:t>
            </a:r>
            <a:endParaRPr lang="en-GB" dirty="0">
              <a:latin typeface="+mn-lt"/>
            </a:endParaRPr>
          </a:p>
        </p:txBody>
      </p:sp>
      <p:sp>
        <p:nvSpPr>
          <p:cNvPr id="4" name="Date Placeholder 3"/>
          <p:cNvSpPr>
            <a:spLocks noGrp="1"/>
          </p:cNvSpPr>
          <p:nvPr>
            <p:ph type="dt" sz="half" idx="10"/>
          </p:nvPr>
        </p:nvSpPr>
        <p:spPr/>
        <p:txBody>
          <a:bodyPr/>
          <a:lstStyle/>
          <a:p>
            <a:pPr lvl="0"/>
            <a:endParaRPr lang="sr-Latn-RS" dirty="0" smtClean="0"/>
          </a:p>
          <a:p>
            <a:pPr lvl="0"/>
            <a:r>
              <a:rPr lang="en-US" dirty="0" smtClean="0"/>
              <a:t>Energy </a:t>
            </a:r>
            <a:r>
              <a:rPr lang="en-US" dirty="0"/>
              <a:t>Future of the </a:t>
            </a:r>
            <a:r>
              <a:rPr lang="en-US" dirty="0" smtClean="0"/>
              <a:t>Balkans</a:t>
            </a:r>
            <a:r>
              <a:rPr lang="sr-Latn-RS" dirty="0" smtClean="0"/>
              <a:t>,</a:t>
            </a:r>
            <a:r>
              <a:rPr lang="en-US" dirty="0" smtClean="0"/>
              <a:t> </a:t>
            </a:r>
            <a:r>
              <a:rPr lang="en-US" dirty="0"/>
              <a:t>7 Apr 2016</a:t>
            </a:r>
            <a:endParaRPr lang="sk-SK" dirty="0"/>
          </a:p>
          <a:p>
            <a:endParaRPr lang="sk-SK"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3245" y="346611"/>
            <a:ext cx="6204782" cy="6204782"/>
          </a:xfrm>
          <a:prstGeom prst="rect">
            <a:avLst/>
          </a:prstGeom>
        </p:spPr>
      </p:pic>
      <p:sp>
        <p:nvSpPr>
          <p:cNvPr id="7" name="TextBox 6"/>
          <p:cNvSpPr txBox="1"/>
          <p:nvPr/>
        </p:nvSpPr>
        <p:spPr>
          <a:xfrm>
            <a:off x="3272346" y="2699865"/>
            <a:ext cx="833150" cy="584775"/>
          </a:xfrm>
          <a:prstGeom prst="rect">
            <a:avLst/>
          </a:prstGeom>
          <a:noFill/>
        </p:spPr>
        <p:txBody>
          <a:bodyPr wrap="square" rtlCol="0">
            <a:spAutoFit/>
          </a:bodyPr>
          <a:lstStyle/>
          <a:p>
            <a:pPr algn="ctr"/>
            <a:r>
              <a:rPr lang="en-GB" b="1" dirty="0" smtClean="0">
                <a:solidFill>
                  <a:schemeClr val="bg1"/>
                </a:solidFill>
              </a:rPr>
              <a:t>6   </a:t>
            </a:r>
            <a:r>
              <a:rPr lang="en-GB" sz="1400" dirty="0" smtClean="0">
                <a:solidFill>
                  <a:schemeClr val="bg1"/>
                </a:solidFill>
              </a:rPr>
              <a:t>THEMES</a:t>
            </a:r>
            <a:endParaRPr lang="en-GB" dirty="0">
              <a:solidFill>
                <a:schemeClr val="bg1"/>
              </a:solidFill>
            </a:endParaRPr>
          </a:p>
        </p:txBody>
      </p:sp>
      <p:sp>
        <p:nvSpPr>
          <p:cNvPr id="8" name="TextBox 7"/>
          <p:cNvSpPr txBox="1"/>
          <p:nvPr/>
        </p:nvSpPr>
        <p:spPr>
          <a:xfrm>
            <a:off x="3921676" y="1156996"/>
            <a:ext cx="1008112" cy="584775"/>
          </a:xfrm>
          <a:prstGeom prst="rect">
            <a:avLst/>
          </a:prstGeom>
          <a:noFill/>
        </p:spPr>
        <p:txBody>
          <a:bodyPr wrap="square" rtlCol="0">
            <a:spAutoFit/>
          </a:bodyPr>
          <a:lstStyle/>
          <a:p>
            <a:pPr algn="ctr"/>
            <a:r>
              <a:rPr lang="en-GB" b="1" dirty="0" smtClean="0">
                <a:solidFill>
                  <a:schemeClr val="bg1"/>
                </a:solidFill>
              </a:rPr>
              <a:t>33 </a:t>
            </a:r>
            <a:r>
              <a:rPr lang="en-GB" sz="1400" dirty="0" smtClean="0">
                <a:solidFill>
                  <a:schemeClr val="bg1"/>
                </a:solidFill>
              </a:rPr>
              <a:t>ACTIONS</a:t>
            </a:r>
            <a:endParaRPr lang="en-GB" dirty="0">
              <a:solidFill>
                <a:schemeClr val="bg1"/>
              </a:solidFill>
            </a:endParaRPr>
          </a:p>
        </p:txBody>
      </p:sp>
      <p:sp>
        <p:nvSpPr>
          <p:cNvPr id="9" name="TextBox 8"/>
          <p:cNvSpPr txBox="1"/>
          <p:nvPr/>
        </p:nvSpPr>
        <p:spPr>
          <a:xfrm>
            <a:off x="2703166" y="487748"/>
            <a:ext cx="1172380" cy="584775"/>
          </a:xfrm>
          <a:prstGeom prst="rect">
            <a:avLst/>
          </a:prstGeom>
          <a:noFill/>
        </p:spPr>
        <p:txBody>
          <a:bodyPr wrap="square" rtlCol="0">
            <a:spAutoFit/>
          </a:bodyPr>
          <a:lstStyle/>
          <a:p>
            <a:pPr algn="ctr"/>
            <a:r>
              <a:rPr lang="en-GB" b="1" dirty="0" smtClean="0">
                <a:solidFill>
                  <a:schemeClr val="bg1"/>
                </a:solidFill>
              </a:rPr>
              <a:t>82 </a:t>
            </a:r>
            <a:r>
              <a:rPr lang="en-GB" sz="1400" dirty="0" smtClean="0">
                <a:solidFill>
                  <a:schemeClr val="bg1"/>
                </a:solidFill>
              </a:rPr>
              <a:t>MEASURES</a:t>
            </a:r>
            <a:endParaRPr lang="en-GB" dirty="0">
              <a:solidFill>
                <a:schemeClr val="bg1"/>
              </a:solidFill>
            </a:endParaRPr>
          </a:p>
        </p:txBody>
      </p:sp>
      <p:sp>
        <p:nvSpPr>
          <p:cNvPr id="56" name="Freeform 55"/>
          <p:cNvSpPr/>
          <p:nvPr/>
        </p:nvSpPr>
        <p:spPr>
          <a:xfrm>
            <a:off x="4062412" y="3119438"/>
            <a:ext cx="850106" cy="1159668"/>
          </a:xfrm>
          <a:custGeom>
            <a:avLst/>
            <a:gdLst>
              <a:gd name="connsiteX0" fmla="*/ 695325 w 850106"/>
              <a:gd name="connsiteY0" fmla="*/ 1159668 h 1159668"/>
              <a:gd name="connsiteX1" fmla="*/ 809625 w 850106"/>
              <a:gd name="connsiteY1" fmla="*/ 904875 h 1159668"/>
              <a:gd name="connsiteX2" fmla="*/ 850106 w 850106"/>
              <a:gd name="connsiteY2" fmla="*/ 178593 h 1159668"/>
              <a:gd name="connsiteX3" fmla="*/ 416719 w 850106"/>
              <a:gd name="connsiteY3" fmla="*/ 0 h 1159668"/>
              <a:gd name="connsiteX4" fmla="*/ 0 w 850106"/>
              <a:gd name="connsiteY4" fmla="*/ 426243 h 1159668"/>
              <a:gd name="connsiteX5" fmla="*/ 190500 w 850106"/>
              <a:gd name="connsiteY5" fmla="*/ 969168 h 1159668"/>
              <a:gd name="connsiteX6" fmla="*/ 695325 w 850106"/>
              <a:gd name="connsiteY6" fmla="*/ 1159668 h 11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106" h="1159668">
                <a:moveTo>
                  <a:pt x="695325" y="1159668"/>
                </a:moveTo>
                <a:lnTo>
                  <a:pt x="809625" y="904875"/>
                </a:lnTo>
                <a:lnTo>
                  <a:pt x="850106" y="178593"/>
                </a:lnTo>
                <a:lnTo>
                  <a:pt x="416719" y="0"/>
                </a:lnTo>
                <a:lnTo>
                  <a:pt x="0" y="426243"/>
                </a:lnTo>
                <a:lnTo>
                  <a:pt x="190500" y="969168"/>
                </a:lnTo>
                <a:lnTo>
                  <a:pt x="695325" y="11596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sp>
        <p:nvSpPr>
          <p:cNvPr id="57" name="Freeform 56"/>
          <p:cNvSpPr/>
          <p:nvPr/>
        </p:nvSpPr>
        <p:spPr>
          <a:xfrm>
            <a:off x="4719638" y="4081463"/>
            <a:ext cx="1376363" cy="1107281"/>
          </a:xfrm>
          <a:custGeom>
            <a:avLst/>
            <a:gdLst>
              <a:gd name="connsiteX0" fmla="*/ 111919 w 1376363"/>
              <a:gd name="connsiteY0" fmla="*/ 657225 h 1107281"/>
              <a:gd name="connsiteX1" fmla="*/ 0 w 1376363"/>
              <a:gd name="connsiteY1" fmla="*/ 1107281 h 1107281"/>
              <a:gd name="connsiteX2" fmla="*/ 1376363 w 1376363"/>
              <a:gd name="connsiteY2" fmla="*/ 733425 h 1107281"/>
              <a:gd name="connsiteX3" fmla="*/ 1078707 w 1376363"/>
              <a:gd name="connsiteY3" fmla="*/ 0 h 1107281"/>
              <a:gd name="connsiteX4" fmla="*/ 588169 w 1376363"/>
              <a:gd name="connsiteY4" fmla="*/ 171450 h 1107281"/>
              <a:gd name="connsiteX5" fmla="*/ 111919 w 1376363"/>
              <a:gd name="connsiteY5" fmla="*/ 657225 h 110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3" h="1107281">
                <a:moveTo>
                  <a:pt x="111919" y="657225"/>
                </a:moveTo>
                <a:lnTo>
                  <a:pt x="0" y="1107281"/>
                </a:lnTo>
                <a:lnTo>
                  <a:pt x="1376363" y="733425"/>
                </a:lnTo>
                <a:lnTo>
                  <a:pt x="1078707" y="0"/>
                </a:lnTo>
                <a:lnTo>
                  <a:pt x="588169" y="171450"/>
                </a:lnTo>
                <a:lnTo>
                  <a:pt x="111919" y="6572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nvGrpSpPr>
          <p:cNvPr id="75" name="Group 74"/>
          <p:cNvGrpSpPr/>
          <p:nvPr/>
        </p:nvGrpSpPr>
        <p:grpSpPr>
          <a:xfrm>
            <a:off x="-26223" y="271866"/>
            <a:ext cx="2847322" cy="1648057"/>
            <a:chOff x="-26223" y="271866"/>
            <a:chExt cx="2847322" cy="1648057"/>
          </a:xfrm>
        </p:grpSpPr>
        <p:grpSp>
          <p:nvGrpSpPr>
            <p:cNvPr id="52" name="Group 51"/>
            <p:cNvGrpSpPr>
              <a:grpSpLocks noChangeAspect="1"/>
            </p:cNvGrpSpPr>
            <p:nvPr/>
          </p:nvGrpSpPr>
          <p:grpSpPr>
            <a:xfrm>
              <a:off x="2433010" y="1357435"/>
              <a:ext cx="388089" cy="562488"/>
              <a:chOff x="3461104" y="2887825"/>
              <a:chExt cx="423404" cy="613672"/>
            </a:xfrm>
          </p:grpSpPr>
          <p:pic>
            <p:nvPicPr>
              <p:cNvPr id="42" name="Picture 4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61104" y="3276065"/>
                <a:ext cx="412246" cy="225432"/>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6876" y="2887825"/>
                <a:ext cx="397632" cy="397632"/>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591201">
                <a:off x="3607514" y="2995409"/>
                <a:ext cx="111973" cy="111973"/>
              </a:xfrm>
              <a:prstGeom prst="rect">
                <a:avLst/>
              </a:prstGeom>
            </p:spPr>
          </p:pic>
        </p:grpSp>
        <p:grpSp>
          <p:nvGrpSpPr>
            <p:cNvPr id="72" name="Group 71"/>
            <p:cNvGrpSpPr/>
            <p:nvPr/>
          </p:nvGrpSpPr>
          <p:grpSpPr>
            <a:xfrm>
              <a:off x="-26223" y="271866"/>
              <a:ext cx="2277710" cy="1500839"/>
              <a:chOff x="-68558" y="525876"/>
              <a:chExt cx="2277710" cy="1500839"/>
            </a:xfrm>
          </p:grpSpPr>
          <p:grpSp>
            <p:nvGrpSpPr>
              <p:cNvPr id="48" name="Group 47"/>
              <p:cNvGrpSpPr/>
              <p:nvPr/>
            </p:nvGrpSpPr>
            <p:grpSpPr>
              <a:xfrm rot="10800000">
                <a:off x="1025975" y="1718911"/>
                <a:ext cx="1067607" cy="45719"/>
                <a:chOff x="6024190" y="2550530"/>
                <a:chExt cx="1067607" cy="45719"/>
              </a:xfrm>
            </p:grpSpPr>
            <p:cxnSp>
              <p:nvCxnSpPr>
                <p:cNvPr id="50" name="Straight Connector 49"/>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51" name="Flowchart: Connector 50"/>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sp>
            <p:nvSpPr>
              <p:cNvPr id="49" name="TextBox 48"/>
              <p:cNvSpPr txBox="1"/>
              <p:nvPr/>
            </p:nvSpPr>
            <p:spPr>
              <a:xfrm>
                <a:off x="626882" y="1749716"/>
                <a:ext cx="1440921" cy="276999"/>
              </a:xfrm>
              <a:prstGeom prst="rect">
                <a:avLst/>
              </a:prstGeom>
              <a:noFill/>
            </p:spPr>
            <p:txBody>
              <a:bodyPr wrap="square" rtlCol="0">
                <a:spAutoFit/>
              </a:bodyPr>
              <a:lstStyle/>
              <a:p>
                <a:pPr algn="r"/>
                <a:r>
                  <a:rPr lang="de-AT" sz="1200" b="1" dirty="0" smtClean="0">
                    <a:solidFill>
                      <a:srgbClr val="3F8F98"/>
                    </a:solidFill>
                  </a:rPr>
                  <a:t>INFRASTRUCTURE</a:t>
                </a:r>
                <a:endParaRPr lang="en-GB" sz="1200" b="1" dirty="0">
                  <a:solidFill>
                    <a:srgbClr val="3F8F98"/>
                  </a:solidFill>
                </a:endParaRPr>
              </a:p>
            </p:txBody>
          </p:sp>
          <p:sp>
            <p:nvSpPr>
              <p:cNvPr id="59" name="TextBox 58"/>
              <p:cNvSpPr txBox="1"/>
              <p:nvPr/>
            </p:nvSpPr>
            <p:spPr>
              <a:xfrm>
                <a:off x="-68558" y="525876"/>
                <a:ext cx="2277710" cy="1223412"/>
              </a:xfrm>
              <a:prstGeom prst="rect">
                <a:avLst/>
              </a:prstGeom>
              <a:noFill/>
            </p:spPr>
            <p:txBody>
              <a:bodyPr wrap="square" rtlCol="0">
                <a:spAutoFit/>
              </a:bodyPr>
              <a:lstStyle/>
              <a:p>
                <a:pPr algn="r"/>
                <a:r>
                  <a:rPr lang="en-GB" sz="1050" dirty="0" smtClean="0">
                    <a:solidFill>
                      <a:srgbClr val="555555"/>
                    </a:solidFill>
                  </a:rPr>
                  <a:t>Facilitate sufficient LNG fuelling infrastructure (enforcement of DAFI, provision of adequate locations, efficient &amp; fast permitting procedure, incl. environmental) , provide infrastructure for intermodal LNG logistics</a:t>
                </a:r>
                <a:endParaRPr lang="en-GB" sz="1050" dirty="0">
                  <a:solidFill>
                    <a:srgbClr val="555555"/>
                  </a:solidFill>
                </a:endParaRPr>
              </a:p>
            </p:txBody>
          </p:sp>
        </p:grpSp>
      </p:grpSp>
      <p:grpSp>
        <p:nvGrpSpPr>
          <p:cNvPr id="69" name="Group 68"/>
          <p:cNvGrpSpPr/>
          <p:nvPr/>
        </p:nvGrpSpPr>
        <p:grpSpPr>
          <a:xfrm>
            <a:off x="-35514" y="2080745"/>
            <a:ext cx="2037638" cy="1829184"/>
            <a:chOff x="-2" y="2231671"/>
            <a:chExt cx="2037638" cy="1829184"/>
          </a:xfrm>
        </p:grpSpPr>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42992" y="2556494"/>
              <a:ext cx="494644" cy="494644"/>
            </a:xfrm>
            <a:prstGeom prst="rect">
              <a:avLst/>
            </a:prstGeom>
          </p:spPr>
        </p:pic>
        <p:grpSp>
          <p:nvGrpSpPr>
            <p:cNvPr id="37" name="Group 36"/>
            <p:cNvGrpSpPr/>
            <p:nvPr/>
          </p:nvGrpSpPr>
          <p:grpSpPr>
            <a:xfrm>
              <a:off x="84644" y="2231671"/>
              <a:ext cx="1247411" cy="294986"/>
              <a:chOff x="3003397" y="2619292"/>
              <a:chExt cx="1247411" cy="294986"/>
            </a:xfrm>
          </p:grpSpPr>
          <p:grpSp>
            <p:nvGrpSpPr>
              <p:cNvPr id="38" name="Group 37"/>
              <p:cNvGrpSpPr/>
              <p:nvPr/>
            </p:nvGrpSpPr>
            <p:grpSpPr>
              <a:xfrm rot="10800000">
                <a:off x="3183201" y="2868559"/>
                <a:ext cx="1067607" cy="45719"/>
                <a:chOff x="6024190" y="2550530"/>
                <a:chExt cx="1067607" cy="45719"/>
              </a:xfrm>
            </p:grpSpPr>
            <p:cxnSp>
              <p:nvCxnSpPr>
                <p:cNvPr id="40" name="Straight Connector 39"/>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41" name="Flowchart: Connector 40"/>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sp>
            <p:nvSpPr>
              <p:cNvPr id="39" name="TextBox 38"/>
              <p:cNvSpPr txBox="1"/>
              <p:nvPr/>
            </p:nvSpPr>
            <p:spPr>
              <a:xfrm>
                <a:off x="3003397" y="2619292"/>
                <a:ext cx="1224551" cy="276999"/>
              </a:xfrm>
              <a:prstGeom prst="rect">
                <a:avLst/>
              </a:prstGeom>
              <a:noFill/>
            </p:spPr>
            <p:txBody>
              <a:bodyPr wrap="square" rtlCol="0">
                <a:spAutoFit/>
              </a:bodyPr>
              <a:lstStyle/>
              <a:p>
                <a:pPr algn="r"/>
                <a:r>
                  <a:rPr lang="en-GB" sz="1200" b="1" dirty="0" smtClean="0">
                    <a:solidFill>
                      <a:srgbClr val="3F8F98"/>
                    </a:solidFill>
                  </a:rPr>
                  <a:t>AWARENESS</a:t>
                </a:r>
                <a:endParaRPr lang="en-GB" sz="1100" b="1" dirty="0">
                  <a:solidFill>
                    <a:srgbClr val="3F8F98"/>
                  </a:solidFill>
                </a:endParaRPr>
              </a:p>
            </p:txBody>
          </p:sp>
        </p:grpSp>
        <p:sp>
          <p:nvSpPr>
            <p:cNvPr id="60" name="TextBox 59"/>
            <p:cNvSpPr txBox="1"/>
            <p:nvPr/>
          </p:nvSpPr>
          <p:spPr>
            <a:xfrm>
              <a:off x="-2" y="2514278"/>
              <a:ext cx="1467797" cy="1546577"/>
            </a:xfrm>
            <a:prstGeom prst="rect">
              <a:avLst/>
            </a:prstGeom>
            <a:noFill/>
          </p:spPr>
          <p:txBody>
            <a:bodyPr wrap="square" rtlCol="0">
              <a:spAutoFit/>
            </a:bodyPr>
            <a:lstStyle/>
            <a:p>
              <a:pPr algn="r"/>
              <a:r>
                <a:rPr lang="en-GB" sz="1050" dirty="0" smtClean="0">
                  <a:solidFill>
                    <a:srgbClr val="555555"/>
                  </a:solidFill>
                </a:rPr>
                <a:t>Increase awareness on socio-economic benefits of LNG, inform on safety requirements and standards for LNG infra-structure &amp; operations, ensure implementation of Action Plan</a:t>
              </a:r>
              <a:endParaRPr lang="en-GB" sz="1050" dirty="0">
                <a:solidFill>
                  <a:srgbClr val="555555"/>
                </a:solidFill>
              </a:endParaRPr>
            </a:p>
          </p:txBody>
        </p:sp>
      </p:grpSp>
      <p:grpSp>
        <p:nvGrpSpPr>
          <p:cNvPr id="70" name="Group 69"/>
          <p:cNvGrpSpPr/>
          <p:nvPr/>
        </p:nvGrpSpPr>
        <p:grpSpPr>
          <a:xfrm>
            <a:off x="193906" y="3544192"/>
            <a:ext cx="2656324" cy="2673389"/>
            <a:chOff x="64530" y="3149716"/>
            <a:chExt cx="2656324" cy="2673389"/>
          </a:xfrm>
        </p:grpSpPr>
        <p:grpSp>
          <p:nvGrpSpPr>
            <p:cNvPr id="30" name="Group 29"/>
            <p:cNvGrpSpPr/>
            <p:nvPr/>
          </p:nvGrpSpPr>
          <p:grpSpPr>
            <a:xfrm>
              <a:off x="892922" y="3605055"/>
              <a:ext cx="1228554" cy="448175"/>
              <a:chOff x="3022254" y="2466103"/>
              <a:chExt cx="1228554" cy="448175"/>
            </a:xfrm>
          </p:grpSpPr>
          <p:grpSp>
            <p:nvGrpSpPr>
              <p:cNvPr id="31" name="Group 30"/>
              <p:cNvGrpSpPr/>
              <p:nvPr/>
            </p:nvGrpSpPr>
            <p:grpSpPr>
              <a:xfrm rot="10800000">
                <a:off x="3183201" y="2868559"/>
                <a:ext cx="1067607" cy="45719"/>
                <a:chOff x="6024190" y="2550530"/>
                <a:chExt cx="1067607" cy="45719"/>
              </a:xfrm>
            </p:grpSpPr>
            <p:cxnSp>
              <p:nvCxnSpPr>
                <p:cNvPr id="33" name="Straight Connector 32"/>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sp>
            <p:nvSpPr>
              <p:cNvPr id="32" name="TextBox 31"/>
              <p:cNvSpPr txBox="1"/>
              <p:nvPr/>
            </p:nvSpPr>
            <p:spPr>
              <a:xfrm>
                <a:off x="3022254" y="2466103"/>
                <a:ext cx="1204709" cy="430887"/>
              </a:xfrm>
              <a:prstGeom prst="rect">
                <a:avLst/>
              </a:prstGeom>
              <a:noFill/>
            </p:spPr>
            <p:txBody>
              <a:bodyPr wrap="square" rtlCol="0">
                <a:spAutoFit/>
              </a:bodyPr>
              <a:lstStyle/>
              <a:p>
                <a:pPr algn="r"/>
                <a:r>
                  <a:rPr lang="de-AT" sz="1100" b="1" dirty="0" smtClean="0">
                    <a:solidFill>
                      <a:srgbClr val="3F8F98"/>
                    </a:solidFill>
                  </a:rPr>
                  <a:t>VESSELS &amp; EQUIPMENT</a:t>
                </a:r>
                <a:endParaRPr lang="en-GB" sz="1100" b="1" dirty="0">
                  <a:solidFill>
                    <a:srgbClr val="3F8F98"/>
                  </a:solidFill>
                </a:endParaRPr>
              </a:p>
            </p:txBody>
          </p:sp>
        </p:grpSp>
        <p:pic>
          <p:nvPicPr>
            <p:cNvPr id="58" name="Picture 5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79225" y="3149716"/>
              <a:ext cx="541629" cy="541629"/>
            </a:xfrm>
            <a:prstGeom prst="rect">
              <a:avLst/>
            </a:prstGeom>
          </p:spPr>
        </p:pic>
        <p:sp>
          <p:nvSpPr>
            <p:cNvPr id="61" name="TextBox 60"/>
            <p:cNvSpPr txBox="1"/>
            <p:nvPr/>
          </p:nvSpPr>
          <p:spPr>
            <a:xfrm>
              <a:off x="64530" y="4038001"/>
              <a:ext cx="2144521" cy="1785104"/>
            </a:xfrm>
            <a:prstGeom prst="rect">
              <a:avLst/>
            </a:prstGeom>
            <a:noFill/>
          </p:spPr>
          <p:txBody>
            <a:bodyPr wrap="square" rtlCol="0">
              <a:spAutoFit/>
            </a:bodyPr>
            <a:lstStyle/>
            <a:p>
              <a:pPr algn="r"/>
              <a:r>
                <a:rPr lang="en-GB" sz="1000" dirty="0" smtClean="0">
                  <a:solidFill>
                    <a:srgbClr val="555555"/>
                  </a:solidFill>
                </a:rPr>
                <a:t>Minimise methane slip of engine &amp; along LNG supply chain, facilitate production &amp; use of advanced gas engines, manage boil-off on inland vessels, reduce bunkering time to comparable values with traditional fuels, facilitate retrofitting of vessels, reduce unit costs of LNG equipment, initiate continuous research on required safety levels for LNG equipment &amp; operations</a:t>
              </a:r>
              <a:endParaRPr lang="en-GB" sz="1000" dirty="0">
                <a:solidFill>
                  <a:srgbClr val="555555"/>
                </a:solidFill>
              </a:endParaRPr>
            </a:p>
          </p:txBody>
        </p:sp>
      </p:grpSp>
      <p:grpSp>
        <p:nvGrpSpPr>
          <p:cNvPr id="65" name="Group 64"/>
          <p:cNvGrpSpPr/>
          <p:nvPr/>
        </p:nvGrpSpPr>
        <p:grpSpPr>
          <a:xfrm>
            <a:off x="6249978" y="3560498"/>
            <a:ext cx="2546932" cy="2494619"/>
            <a:chOff x="6471176" y="3256457"/>
            <a:chExt cx="2546932" cy="2494619"/>
          </a:xfrm>
        </p:grpSpPr>
        <p:grpSp>
          <p:nvGrpSpPr>
            <p:cNvPr id="20" name="Group 19"/>
            <p:cNvGrpSpPr/>
            <p:nvPr/>
          </p:nvGrpSpPr>
          <p:grpSpPr>
            <a:xfrm>
              <a:off x="7023118" y="3694528"/>
              <a:ext cx="1324043" cy="284126"/>
              <a:chOff x="6905175" y="1545166"/>
              <a:chExt cx="1324043" cy="284126"/>
            </a:xfrm>
          </p:grpSpPr>
          <p:sp>
            <p:nvSpPr>
              <p:cNvPr id="21" name="TextBox 20"/>
              <p:cNvSpPr txBox="1"/>
              <p:nvPr/>
            </p:nvSpPr>
            <p:spPr>
              <a:xfrm>
                <a:off x="6931003" y="1545166"/>
                <a:ext cx="1298215" cy="261610"/>
              </a:xfrm>
              <a:prstGeom prst="rect">
                <a:avLst/>
              </a:prstGeom>
              <a:noFill/>
            </p:spPr>
            <p:txBody>
              <a:bodyPr wrap="square" rtlCol="0">
                <a:spAutoFit/>
              </a:bodyPr>
              <a:lstStyle/>
              <a:p>
                <a:r>
                  <a:rPr lang="de-AT" sz="1100" b="1" dirty="0" smtClean="0">
                    <a:solidFill>
                      <a:srgbClr val="3F8F98"/>
                    </a:solidFill>
                    <a:latin typeface="Arial Narrow" panose="020B0606020202030204" pitchFamily="34" charset="0"/>
                  </a:rPr>
                  <a:t>JOBS &amp; SKILLS</a:t>
                </a:r>
                <a:endParaRPr lang="en-GB" sz="1100" b="1" dirty="0">
                  <a:solidFill>
                    <a:srgbClr val="3F8F98"/>
                  </a:solidFill>
                  <a:latin typeface="Arial Narrow" panose="020B0606020202030204" pitchFamily="34" charset="0"/>
                </a:endParaRPr>
              </a:p>
            </p:txBody>
          </p:sp>
          <p:cxnSp>
            <p:nvCxnSpPr>
              <p:cNvPr id="22" name="Straight Connector 21"/>
              <p:cNvCxnSpPr/>
              <p:nvPr/>
            </p:nvCxnSpPr>
            <p:spPr>
              <a:xfrm flipV="1">
                <a:off x="6960961" y="1807017"/>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6905175" y="1783573"/>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pic>
          <p:nvPicPr>
            <p:cNvPr id="53" name="Picture 5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71176" y="3256457"/>
              <a:ext cx="568876" cy="568876"/>
            </a:xfrm>
            <a:prstGeom prst="rect">
              <a:avLst/>
            </a:prstGeom>
          </p:spPr>
        </p:pic>
        <p:sp>
          <p:nvSpPr>
            <p:cNvPr id="62" name="TextBox 61"/>
            <p:cNvSpPr txBox="1"/>
            <p:nvPr/>
          </p:nvSpPr>
          <p:spPr>
            <a:xfrm>
              <a:off x="6792897" y="3965972"/>
              <a:ext cx="2225211" cy="1785104"/>
            </a:xfrm>
            <a:prstGeom prst="rect">
              <a:avLst/>
            </a:prstGeom>
            <a:noFill/>
          </p:spPr>
          <p:txBody>
            <a:bodyPr wrap="square" rtlCol="0">
              <a:spAutoFit/>
            </a:bodyPr>
            <a:lstStyle/>
            <a:p>
              <a:r>
                <a:rPr lang="en-GB" sz="1000" dirty="0" smtClean="0">
                  <a:solidFill>
                    <a:srgbClr val="555555"/>
                  </a:solidFill>
                </a:rPr>
                <a:t>Provide regulatory framework together with competencies required in handling of LNG for various personnel, facilitate EU-wide acceptance of E&amp;T related to LNG, improve availability of and access to E&amp;T, improve quality of LNG-related education through dedicated learning tools, ensure recognition &amp; certification of E&amp;T institutes, endure capacity of emergency responses</a:t>
              </a:r>
              <a:endParaRPr lang="en-GB" sz="1000" dirty="0">
                <a:solidFill>
                  <a:srgbClr val="555555"/>
                </a:solidFill>
              </a:endParaRPr>
            </a:p>
          </p:txBody>
        </p:sp>
      </p:grpSp>
      <p:grpSp>
        <p:nvGrpSpPr>
          <p:cNvPr id="5" name="Group 4"/>
          <p:cNvGrpSpPr/>
          <p:nvPr/>
        </p:nvGrpSpPr>
        <p:grpSpPr>
          <a:xfrm>
            <a:off x="6437107" y="2097559"/>
            <a:ext cx="2581001" cy="1766934"/>
            <a:chOff x="6437107" y="2097559"/>
            <a:chExt cx="2581001" cy="1766934"/>
          </a:xfrm>
        </p:grpSpPr>
        <p:grpSp>
          <p:nvGrpSpPr>
            <p:cNvPr id="16" name="Group 15"/>
            <p:cNvGrpSpPr/>
            <p:nvPr/>
          </p:nvGrpSpPr>
          <p:grpSpPr>
            <a:xfrm>
              <a:off x="7233720" y="2097559"/>
              <a:ext cx="1324043" cy="456646"/>
              <a:chOff x="6905175" y="1372646"/>
              <a:chExt cx="1324043" cy="456646"/>
            </a:xfrm>
          </p:grpSpPr>
          <p:sp>
            <p:nvSpPr>
              <p:cNvPr id="17" name="TextBox 16"/>
              <p:cNvSpPr txBox="1"/>
              <p:nvPr/>
            </p:nvSpPr>
            <p:spPr>
              <a:xfrm>
                <a:off x="6931003" y="1372646"/>
                <a:ext cx="1298215" cy="430887"/>
              </a:xfrm>
              <a:prstGeom prst="rect">
                <a:avLst/>
              </a:prstGeom>
              <a:noFill/>
            </p:spPr>
            <p:txBody>
              <a:bodyPr wrap="square" rtlCol="0">
                <a:spAutoFit/>
              </a:bodyPr>
              <a:lstStyle/>
              <a:p>
                <a:r>
                  <a:rPr lang="de-AT" sz="1100" b="1" dirty="0" smtClean="0">
                    <a:solidFill>
                      <a:srgbClr val="3F8F98"/>
                    </a:solidFill>
                  </a:rPr>
                  <a:t>MARKETS &amp; FINANCING</a:t>
                </a:r>
                <a:endParaRPr lang="en-GB" sz="1100" b="1" dirty="0">
                  <a:solidFill>
                    <a:srgbClr val="3F8F98"/>
                  </a:solidFill>
                </a:endParaRPr>
              </a:p>
            </p:txBody>
          </p:sp>
          <p:cxnSp>
            <p:nvCxnSpPr>
              <p:cNvPr id="18" name="Straight Connector 17"/>
              <p:cNvCxnSpPr/>
              <p:nvPr/>
            </p:nvCxnSpPr>
            <p:spPr>
              <a:xfrm flipV="1">
                <a:off x="6960961" y="1807017"/>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6905175" y="1783573"/>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pic>
          <p:nvPicPr>
            <p:cNvPr id="45" name="Picture 4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37107" y="2311213"/>
              <a:ext cx="526909" cy="526909"/>
            </a:xfrm>
            <a:prstGeom prst="rect">
              <a:avLst/>
            </a:prstGeom>
          </p:spPr>
        </p:pic>
        <p:sp>
          <p:nvSpPr>
            <p:cNvPr id="63" name="TextBox 62"/>
            <p:cNvSpPr txBox="1"/>
            <p:nvPr/>
          </p:nvSpPr>
          <p:spPr>
            <a:xfrm>
              <a:off x="7133395" y="2541054"/>
              <a:ext cx="1884713" cy="1323439"/>
            </a:xfrm>
            <a:prstGeom prst="rect">
              <a:avLst/>
            </a:prstGeom>
            <a:noFill/>
          </p:spPr>
          <p:txBody>
            <a:bodyPr wrap="square" rtlCol="0">
              <a:spAutoFit/>
            </a:bodyPr>
            <a:lstStyle/>
            <a:p>
              <a:r>
                <a:rPr lang="en-GB" sz="1000" dirty="0" smtClean="0">
                  <a:solidFill>
                    <a:srgbClr val="555555"/>
                  </a:solidFill>
                </a:rPr>
                <a:t>Provide user oriented information, ensure fair &amp; sustainable competition in LNG market, create economies of scales, provide public support for vessel operators &amp; for LNG infrastructure build-up and extension</a:t>
              </a:r>
              <a:endParaRPr lang="en-GB" sz="1000" dirty="0">
                <a:solidFill>
                  <a:srgbClr val="555555"/>
                </a:solidFill>
              </a:endParaRPr>
            </a:p>
          </p:txBody>
        </p:sp>
      </p:grpSp>
      <p:grpSp>
        <p:nvGrpSpPr>
          <p:cNvPr id="3" name="Group 2"/>
          <p:cNvGrpSpPr/>
          <p:nvPr/>
        </p:nvGrpSpPr>
        <p:grpSpPr>
          <a:xfrm>
            <a:off x="5828026" y="156751"/>
            <a:ext cx="3305497" cy="1760464"/>
            <a:chOff x="5801392" y="156751"/>
            <a:chExt cx="3305497" cy="1760464"/>
          </a:xfrm>
        </p:grpSpPr>
        <p:pic>
          <p:nvPicPr>
            <p:cNvPr id="11" name="Picture 1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801392" y="1391625"/>
              <a:ext cx="504056" cy="504056"/>
            </a:xfrm>
            <a:prstGeom prst="rect">
              <a:avLst/>
            </a:prstGeom>
          </p:spPr>
        </p:pic>
        <p:grpSp>
          <p:nvGrpSpPr>
            <p:cNvPr id="15" name="Group 14"/>
            <p:cNvGrpSpPr/>
            <p:nvPr/>
          </p:nvGrpSpPr>
          <p:grpSpPr>
            <a:xfrm>
              <a:off x="6571699" y="1458748"/>
              <a:ext cx="1331663" cy="458467"/>
              <a:chOff x="6905175" y="1783573"/>
              <a:chExt cx="1331663" cy="458467"/>
            </a:xfrm>
          </p:grpSpPr>
          <p:sp>
            <p:nvSpPr>
              <p:cNvPr id="12" name="TextBox 11"/>
              <p:cNvSpPr txBox="1"/>
              <p:nvPr/>
            </p:nvSpPr>
            <p:spPr>
              <a:xfrm>
                <a:off x="6938623" y="1811153"/>
                <a:ext cx="1298215" cy="430887"/>
              </a:xfrm>
              <a:prstGeom prst="rect">
                <a:avLst/>
              </a:prstGeom>
              <a:noFill/>
            </p:spPr>
            <p:txBody>
              <a:bodyPr wrap="square" rtlCol="0">
                <a:spAutoFit/>
              </a:bodyPr>
              <a:lstStyle/>
              <a:p>
                <a:r>
                  <a:rPr lang="en-GB" sz="1100" b="1" dirty="0" smtClean="0">
                    <a:solidFill>
                      <a:srgbClr val="3F8F98"/>
                    </a:solidFill>
                  </a:rPr>
                  <a:t>GOVERNANCE &amp; LEGISLATION</a:t>
                </a:r>
                <a:endParaRPr lang="en-GB" sz="1100" b="1" dirty="0">
                  <a:solidFill>
                    <a:srgbClr val="3F8F98"/>
                  </a:solidFill>
                </a:endParaRPr>
              </a:p>
            </p:txBody>
          </p:sp>
          <p:cxnSp>
            <p:nvCxnSpPr>
              <p:cNvPr id="13" name="Straight Connector 12"/>
              <p:cNvCxnSpPr/>
              <p:nvPr/>
            </p:nvCxnSpPr>
            <p:spPr>
              <a:xfrm flipV="1">
                <a:off x="6960961" y="1807017"/>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14" name="Flowchart: Connector 13"/>
              <p:cNvSpPr/>
              <p:nvPr/>
            </p:nvSpPr>
            <p:spPr>
              <a:xfrm>
                <a:off x="6905175" y="1783573"/>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sp>
          <p:nvSpPr>
            <p:cNvPr id="64" name="TextBox 63"/>
            <p:cNvSpPr txBox="1"/>
            <p:nvPr/>
          </p:nvSpPr>
          <p:spPr>
            <a:xfrm>
              <a:off x="6474131" y="156751"/>
              <a:ext cx="2632758" cy="1323439"/>
            </a:xfrm>
            <a:prstGeom prst="rect">
              <a:avLst/>
            </a:prstGeom>
            <a:noFill/>
          </p:spPr>
          <p:txBody>
            <a:bodyPr wrap="square" rtlCol="0">
              <a:spAutoFit/>
            </a:bodyPr>
            <a:lstStyle/>
            <a:p>
              <a:r>
                <a:rPr lang="en-GB" sz="1000" dirty="0" smtClean="0">
                  <a:solidFill>
                    <a:srgbClr val="555555"/>
                  </a:solidFill>
                </a:rPr>
                <a:t>Provide air emission limits in line with technological development, implement / create regulatory framework for LNG as fuel / cargo, provide guidelines for mobile LNG fuel tanks, provide guidelines for harmonised port regulations, spatial planning, risk assessment, LNG bunker stations &amp; vessels, ensure safe &amp; efficient LNG bunkering &amp; (un-)loading</a:t>
              </a:r>
              <a:endParaRPr lang="en-GB" sz="1000" dirty="0">
                <a:solidFill>
                  <a:srgbClr val="555555"/>
                </a:solidFill>
              </a:endParaRPr>
            </a:p>
          </p:txBody>
        </p:sp>
      </p:grpSp>
    </p:spTree>
    <p:extLst>
      <p:ext uri="{BB962C8B-B14F-4D97-AF65-F5344CB8AC3E}">
        <p14:creationId xmlns:p14="http://schemas.microsoft.com/office/powerpoint/2010/main" val="2617442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950" y="260648"/>
            <a:ext cx="5732522" cy="765352"/>
          </a:xfrm>
        </p:spPr>
        <p:txBody>
          <a:bodyPr>
            <a:normAutofit/>
          </a:bodyPr>
          <a:lstStyle/>
          <a:p>
            <a:r>
              <a:rPr lang="en-GB" dirty="0"/>
              <a:t>Implementation </a:t>
            </a:r>
            <a:r>
              <a:rPr lang="en-GB" dirty="0" smtClean="0"/>
              <a:t>of LNG Masterplan -                 four mayor Instruments Proposed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2550114"/>
              </p:ext>
            </p:extLst>
          </p:nvPr>
        </p:nvGraphicFramePr>
        <p:xfrm>
          <a:off x="1158364" y="1484784"/>
          <a:ext cx="40324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3498910012"/>
              </p:ext>
            </p:extLst>
          </p:nvPr>
        </p:nvGraphicFramePr>
        <p:xfrm>
          <a:off x="4139952" y="1484784"/>
          <a:ext cx="4176464" cy="45365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1647790" y="1455524"/>
            <a:ext cx="2880320" cy="2088232"/>
          </a:xfrm>
          <a:prstGeom prst="rect">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4702528" y="1454104"/>
            <a:ext cx="2880320" cy="2088232"/>
          </a:xfrm>
          <a:prstGeom prst="rect">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1647790" y="3666969"/>
            <a:ext cx="2880320" cy="2088232"/>
          </a:xfrm>
          <a:prstGeom prst="rect">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4702528" y="3667529"/>
            <a:ext cx="2880320" cy="2088232"/>
          </a:xfrm>
          <a:prstGeom prst="rect">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Datumsplatzhalter 3"/>
          <p:cNvSpPr>
            <a:spLocks noGrp="1"/>
          </p:cNvSpPr>
          <p:nvPr>
            <p:ph type="dt" sz="half" idx="10"/>
          </p:nvPr>
        </p:nvSpPr>
        <p:spPr/>
        <p:txBody>
          <a:bodyPr/>
          <a:lstStyle/>
          <a:p>
            <a:pPr lvl="0"/>
            <a:endParaRPr lang="sr-Latn-RS" dirty="0" smtClean="0"/>
          </a:p>
          <a:p>
            <a:pPr lvl="0"/>
            <a:r>
              <a:rPr lang="en-US" dirty="0" smtClean="0"/>
              <a:t>Energy </a:t>
            </a:r>
            <a:r>
              <a:rPr lang="en-US" dirty="0"/>
              <a:t>Future of the </a:t>
            </a:r>
            <a:r>
              <a:rPr lang="en-US" dirty="0" smtClean="0"/>
              <a:t>Balkans</a:t>
            </a:r>
            <a:r>
              <a:rPr lang="sr-Latn-RS" dirty="0" smtClean="0"/>
              <a:t>,</a:t>
            </a:r>
            <a:r>
              <a:rPr lang="en-US" dirty="0" smtClean="0"/>
              <a:t> </a:t>
            </a:r>
            <a:r>
              <a:rPr lang="en-US" dirty="0"/>
              <a:t>7 Apr 2016</a:t>
            </a:r>
            <a:endParaRPr lang="sk-SK" dirty="0"/>
          </a:p>
          <a:p>
            <a:endParaRPr lang="sk-SK" dirty="0"/>
          </a:p>
        </p:txBody>
      </p:sp>
    </p:spTree>
    <p:extLst>
      <p:ext uri="{BB962C8B-B14F-4D97-AF65-F5344CB8AC3E}">
        <p14:creationId xmlns:p14="http://schemas.microsoft.com/office/powerpoint/2010/main" val="2889831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policy makers in Danube Region</a:t>
            </a:r>
            <a:endParaRPr lang="en-GB" dirty="0"/>
          </a:p>
        </p:txBody>
      </p:sp>
      <p:sp>
        <p:nvSpPr>
          <p:cNvPr id="4" name="Date Placeholder 3"/>
          <p:cNvSpPr>
            <a:spLocks noGrp="1"/>
          </p:cNvSpPr>
          <p:nvPr>
            <p:ph type="dt" sz="half" idx="10"/>
          </p:nvPr>
        </p:nvSpPr>
        <p:spPr/>
        <p:txBody>
          <a:bodyPr/>
          <a:lstStyle/>
          <a:p>
            <a:pPr lvl="0"/>
            <a:endParaRPr lang="sr-Latn-RS" dirty="0" smtClean="0"/>
          </a:p>
          <a:p>
            <a:pPr lvl="0"/>
            <a:r>
              <a:rPr lang="en-US" dirty="0" smtClean="0"/>
              <a:t>Energy </a:t>
            </a:r>
            <a:r>
              <a:rPr lang="en-US" dirty="0"/>
              <a:t>Future of the </a:t>
            </a:r>
            <a:r>
              <a:rPr lang="en-US" dirty="0" smtClean="0"/>
              <a:t>Balkans</a:t>
            </a:r>
            <a:r>
              <a:rPr lang="sr-Latn-RS" dirty="0" smtClean="0"/>
              <a:t>,</a:t>
            </a:r>
            <a:r>
              <a:rPr lang="en-US" dirty="0" smtClean="0"/>
              <a:t> </a:t>
            </a:r>
            <a:r>
              <a:rPr lang="en-US" dirty="0"/>
              <a:t>7 Apr 2016</a:t>
            </a:r>
            <a:endParaRPr lang="sk-SK" dirty="0"/>
          </a:p>
          <a:p>
            <a:endParaRPr lang="sk-SK" dirty="0"/>
          </a:p>
        </p:txBody>
      </p:sp>
      <p:grpSp>
        <p:nvGrpSpPr>
          <p:cNvPr id="178" name="Group 177"/>
          <p:cNvGrpSpPr/>
          <p:nvPr/>
        </p:nvGrpSpPr>
        <p:grpSpPr>
          <a:xfrm>
            <a:off x="-6566" y="1269262"/>
            <a:ext cx="2545621" cy="2427897"/>
            <a:chOff x="-6566" y="1269262"/>
            <a:chExt cx="2545621" cy="2427897"/>
          </a:xfrm>
        </p:grpSpPr>
        <p:grpSp>
          <p:nvGrpSpPr>
            <p:cNvPr id="53" name="Group 52"/>
            <p:cNvGrpSpPr/>
            <p:nvPr/>
          </p:nvGrpSpPr>
          <p:grpSpPr>
            <a:xfrm>
              <a:off x="-6566" y="1269262"/>
              <a:ext cx="2545621" cy="2427897"/>
              <a:chOff x="-6566" y="1269262"/>
              <a:chExt cx="2545621" cy="2412657"/>
            </a:xfrm>
          </p:grpSpPr>
          <p:sp>
            <p:nvSpPr>
              <p:cNvPr id="5" name="Rectangle 4"/>
              <p:cNvSpPr/>
              <p:nvPr/>
            </p:nvSpPr>
            <p:spPr>
              <a:xfrm>
                <a:off x="505055" y="1269262"/>
                <a:ext cx="2034000" cy="24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200" dirty="0" smtClean="0">
                  <a:solidFill>
                    <a:prstClr val="white"/>
                  </a:solidFill>
                </a:endParaRPr>
              </a:p>
              <a:p>
                <a:endParaRPr lang="en-US" sz="1200" dirty="0">
                  <a:solidFill>
                    <a:prstClr val="white"/>
                  </a:solidFill>
                </a:endParaRPr>
              </a:p>
              <a:p>
                <a:endParaRPr lang="en-US" sz="1200" dirty="0" smtClean="0">
                  <a:solidFill>
                    <a:prstClr val="white"/>
                  </a:solidFill>
                </a:endParaRPr>
              </a:p>
              <a:p>
                <a:pPr marL="0" lvl="1"/>
                <a:endParaRPr lang="en-US" sz="1200" dirty="0" smtClean="0">
                  <a:solidFill>
                    <a:prstClr val="white"/>
                  </a:solidFill>
                </a:endParaRPr>
              </a:p>
              <a:p>
                <a:pPr marL="92075" lvl="1"/>
                <a:r>
                  <a:rPr lang="en-US" sz="1200" dirty="0" smtClean="0">
                    <a:solidFill>
                      <a:prstClr val="white"/>
                    </a:solidFill>
                  </a:rPr>
                  <a:t>Develop </a:t>
                </a:r>
                <a:r>
                  <a:rPr lang="en-US" sz="1200" dirty="0">
                    <a:solidFill>
                      <a:prstClr val="white"/>
                    </a:solidFill>
                  </a:rPr>
                  <a:t>and implement a </a:t>
                </a:r>
                <a:r>
                  <a:rPr lang="en-US" sz="1200" b="1" dirty="0">
                    <a:solidFill>
                      <a:prstClr val="white"/>
                    </a:solidFill>
                  </a:rPr>
                  <a:t>National Strategy for Alternative Fuel with LNG </a:t>
                </a:r>
                <a:r>
                  <a:rPr lang="en-US" sz="1200" dirty="0">
                    <a:solidFill>
                      <a:prstClr val="white"/>
                    </a:solidFill>
                  </a:rPr>
                  <a:t>as key element (like many other EU States are currently doing)</a:t>
                </a:r>
              </a:p>
              <a:p>
                <a:pPr marL="93663"/>
                <a:endParaRPr lang="de-AT" sz="1200" dirty="0" smtClean="0">
                  <a:solidFill>
                    <a:prstClr val="white"/>
                  </a:solidFill>
                </a:endParaRPr>
              </a:p>
            </p:txBody>
          </p:sp>
          <p:sp>
            <p:nvSpPr>
              <p:cNvPr id="19" name="Rectangle 18"/>
              <p:cNvSpPr/>
              <p:nvPr/>
            </p:nvSpPr>
            <p:spPr>
              <a:xfrm>
                <a:off x="572406" y="1421193"/>
                <a:ext cx="418704" cy="646331"/>
              </a:xfrm>
              <a:prstGeom prst="rect">
                <a:avLst/>
              </a:prstGeom>
              <a:noFill/>
            </p:spPr>
            <p:txBody>
              <a:bodyPr wrap="none" lIns="91440" tIns="45720" rIns="91440" bIns="45720">
                <a:spAutoFit/>
              </a:bodyPr>
              <a:lstStyle/>
              <a:p>
                <a:pPr algn="ctr"/>
                <a:r>
                  <a:rPr lang="en-US" sz="3600" b="1" dirty="0" smtClean="0">
                    <a:ln w="18415" cmpd="sng">
                      <a:noFill/>
                      <a:prstDash val="solid"/>
                    </a:ln>
                    <a:solidFill>
                      <a:srgbClr val="FFFFFF"/>
                    </a:solidFill>
                  </a:rPr>
                  <a:t>1</a:t>
                </a:r>
                <a:endParaRPr lang="en-US" sz="3600" b="1" dirty="0">
                  <a:ln w="18415" cmpd="sng">
                    <a:noFill/>
                    <a:prstDash val="solid"/>
                  </a:ln>
                  <a:solidFill>
                    <a:srgbClr val="FFFFFF"/>
                  </a:solidFill>
                </a:endParaRPr>
              </a:p>
            </p:txBody>
          </p:sp>
          <p:sp>
            <p:nvSpPr>
              <p:cNvPr id="61" name="Rectangle 60"/>
              <p:cNvSpPr/>
              <p:nvPr/>
            </p:nvSpPr>
            <p:spPr>
              <a:xfrm>
                <a:off x="-6566" y="1269919"/>
                <a:ext cx="511621" cy="24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a:endParaRPr lang="en-US" sz="1200" b="1" dirty="0" smtClean="0">
                  <a:solidFill>
                    <a:prstClr val="white"/>
                  </a:solidFill>
                </a:endParaRPr>
              </a:p>
              <a:p>
                <a:pPr lvl="1"/>
                <a:endParaRPr lang="en-US" sz="1200" b="1" dirty="0">
                  <a:solidFill>
                    <a:prstClr val="white"/>
                  </a:solidFill>
                </a:endParaRPr>
              </a:p>
              <a:p>
                <a:pPr lvl="1"/>
                <a:endParaRPr lang="en-US" sz="1200" b="1" dirty="0" smtClean="0">
                  <a:solidFill>
                    <a:prstClr val="white"/>
                  </a:solidFill>
                </a:endParaRPr>
              </a:p>
            </p:txBody>
          </p:sp>
        </p:grpSp>
        <p:grpSp>
          <p:nvGrpSpPr>
            <p:cNvPr id="149" name="Group 148"/>
            <p:cNvGrpSpPr/>
            <p:nvPr/>
          </p:nvGrpSpPr>
          <p:grpSpPr>
            <a:xfrm>
              <a:off x="929877" y="1832934"/>
              <a:ext cx="1449719" cy="45719"/>
              <a:chOff x="1021833" y="1605951"/>
              <a:chExt cx="1449719" cy="45719"/>
            </a:xfrm>
          </p:grpSpPr>
          <p:cxnSp>
            <p:nvCxnSpPr>
              <p:cNvPr id="147" name="Straight Connector 146"/>
              <p:cNvCxnSpPr>
                <a:endCxn id="148" idx="2"/>
              </p:cNvCxnSpPr>
              <p:nvPr/>
            </p:nvCxnSpPr>
            <p:spPr>
              <a:xfrm flipH="1">
                <a:off x="1067552" y="1628800"/>
                <a:ext cx="1404000" cy="10"/>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8" name="Flowchart: Connector 147"/>
              <p:cNvSpPr/>
              <p:nvPr/>
            </p:nvSpPr>
            <p:spPr>
              <a:xfrm rot="10800000">
                <a:off x="1021833" y="1605951"/>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grpSp>
        <p:nvGrpSpPr>
          <p:cNvPr id="179" name="Group 178"/>
          <p:cNvGrpSpPr/>
          <p:nvPr/>
        </p:nvGrpSpPr>
        <p:grpSpPr>
          <a:xfrm>
            <a:off x="2539055" y="1272675"/>
            <a:ext cx="2034000" cy="2424484"/>
            <a:chOff x="2539055" y="1272675"/>
            <a:chExt cx="2034000" cy="2424484"/>
          </a:xfrm>
        </p:grpSpPr>
        <p:grpSp>
          <p:nvGrpSpPr>
            <p:cNvPr id="54" name="Group 53"/>
            <p:cNvGrpSpPr/>
            <p:nvPr/>
          </p:nvGrpSpPr>
          <p:grpSpPr>
            <a:xfrm>
              <a:off x="2539055" y="1272675"/>
              <a:ext cx="2034000" cy="2424484"/>
              <a:chOff x="2539055" y="1272675"/>
              <a:chExt cx="2034000" cy="2424484"/>
            </a:xfrm>
          </p:grpSpPr>
          <p:sp>
            <p:nvSpPr>
              <p:cNvPr id="8" name="Rectangle 7"/>
              <p:cNvSpPr/>
              <p:nvPr/>
            </p:nvSpPr>
            <p:spPr>
              <a:xfrm>
                <a:off x="2539055" y="1272675"/>
                <a:ext cx="2034000" cy="2424484"/>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200" b="1" dirty="0" smtClean="0">
                  <a:solidFill>
                    <a:prstClr val="white"/>
                  </a:solidFill>
                </a:endParaRPr>
              </a:p>
              <a:p>
                <a:endParaRPr lang="en-US" sz="1200" b="1" dirty="0" smtClean="0">
                  <a:solidFill>
                    <a:prstClr val="white"/>
                  </a:solidFill>
                </a:endParaRPr>
              </a:p>
              <a:p>
                <a:endParaRPr lang="en-US" sz="1200" b="1" dirty="0">
                  <a:solidFill>
                    <a:prstClr val="white"/>
                  </a:solidFill>
                </a:endParaRPr>
              </a:p>
              <a:p>
                <a:pPr indent="-274637"/>
                <a:endParaRPr lang="en-US" sz="1200" b="1" dirty="0" smtClean="0">
                  <a:solidFill>
                    <a:prstClr val="white"/>
                  </a:solidFill>
                </a:endParaRPr>
              </a:p>
              <a:p>
                <a:pPr marL="92075"/>
                <a:r>
                  <a:rPr lang="en-US" sz="1200" b="1" dirty="0" smtClean="0">
                    <a:solidFill>
                      <a:prstClr val="white"/>
                    </a:solidFill>
                  </a:rPr>
                  <a:t>Take </a:t>
                </a:r>
                <a:r>
                  <a:rPr lang="en-US" sz="1200" b="1" dirty="0">
                    <a:solidFill>
                      <a:prstClr val="white"/>
                    </a:solidFill>
                  </a:rPr>
                  <a:t>preparatory steps to LNG </a:t>
                </a:r>
                <a:r>
                  <a:rPr lang="en-US" sz="1200" b="1" dirty="0" smtClean="0">
                    <a:solidFill>
                      <a:prstClr val="white"/>
                    </a:solidFill>
                  </a:rPr>
                  <a:t>fueling </a:t>
                </a:r>
                <a:r>
                  <a:rPr lang="en-US" sz="1200" b="1" dirty="0">
                    <a:solidFill>
                      <a:prstClr val="white"/>
                    </a:solidFill>
                  </a:rPr>
                  <a:t>infrastructure </a:t>
                </a:r>
                <a:r>
                  <a:rPr lang="en-US" sz="1200" dirty="0">
                    <a:solidFill>
                      <a:prstClr val="white"/>
                    </a:solidFill>
                  </a:rPr>
                  <a:t>parallel to </a:t>
                </a:r>
                <a:r>
                  <a:rPr lang="en-GB" sz="1200" dirty="0">
                    <a:solidFill>
                      <a:prstClr val="white"/>
                    </a:solidFill>
                  </a:rPr>
                  <a:t>EU Directive on Deployment of Alternative Fuels Infrastructure (DAFI)</a:t>
                </a:r>
              </a:p>
              <a:p>
                <a:pPr marL="93663"/>
                <a:endParaRPr lang="de-AT" sz="1200" dirty="0" smtClean="0">
                  <a:solidFill>
                    <a:prstClr val="white"/>
                  </a:solidFill>
                </a:endParaRPr>
              </a:p>
            </p:txBody>
          </p:sp>
          <p:sp>
            <p:nvSpPr>
              <p:cNvPr id="20" name="Rectangle 19"/>
              <p:cNvSpPr/>
              <p:nvPr/>
            </p:nvSpPr>
            <p:spPr>
              <a:xfrm>
                <a:off x="2620650" y="1417744"/>
                <a:ext cx="418704" cy="646331"/>
              </a:xfrm>
              <a:prstGeom prst="rect">
                <a:avLst/>
              </a:prstGeom>
              <a:noFill/>
            </p:spPr>
            <p:txBody>
              <a:bodyPr wrap="none" lIns="91440" tIns="45720" rIns="91440" bIns="45720">
                <a:spAutoFit/>
              </a:bodyPr>
              <a:lstStyle/>
              <a:p>
                <a:pPr algn="ctr"/>
                <a:r>
                  <a:rPr lang="en-US" sz="3600" b="1" dirty="0" smtClean="0">
                    <a:ln w="18415" cmpd="sng">
                      <a:noFill/>
                      <a:prstDash val="solid"/>
                    </a:ln>
                    <a:solidFill>
                      <a:srgbClr val="FFFFFF"/>
                    </a:solidFill>
                  </a:rPr>
                  <a:t>2</a:t>
                </a:r>
                <a:endParaRPr lang="en-US" sz="3600" b="1" dirty="0">
                  <a:ln w="18415" cmpd="sng">
                    <a:noFill/>
                    <a:prstDash val="solid"/>
                  </a:ln>
                  <a:solidFill>
                    <a:srgbClr val="FFFFFF"/>
                  </a:solidFill>
                </a:endParaRPr>
              </a:p>
            </p:txBody>
          </p:sp>
        </p:grpSp>
        <p:grpSp>
          <p:nvGrpSpPr>
            <p:cNvPr id="156" name="Group 155"/>
            <p:cNvGrpSpPr/>
            <p:nvPr/>
          </p:nvGrpSpPr>
          <p:grpSpPr>
            <a:xfrm>
              <a:off x="3039354" y="1832934"/>
              <a:ext cx="1449719" cy="45719"/>
              <a:chOff x="1021833" y="1605951"/>
              <a:chExt cx="1449719" cy="45719"/>
            </a:xfrm>
          </p:grpSpPr>
          <p:cxnSp>
            <p:nvCxnSpPr>
              <p:cNvPr id="157" name="Straight Connector 156"/>
              <p:cNvCxnSpPr>
                <a:endCxn id="158" idx="2"/>
              </p:cNvCxnSpPr>
              <p:nvPr/>
            </p:nvCxnSpPr>
            <p:spPr>
              <a:xfrm flipH="1">
                <a:off x="1067552" y="1628800"/>
                <a:ext cx="1404000" cy="10"/>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58" name="Flowchart: Connector 157"/>
              <p:cNvSpPr/>
              <p:nvPr/>
            </p:nvSpPr>
            <p:spPr>
              <a:xfrm rot="10800000">
                <a:off x="1021833" y="1605951"/>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grpSp>
        <p:nvGrpSpPr>
          <p:cNvPr id="180" name="Group 179"/>
          <p:cNvGrpSpPr/>
          <p:nvPr/>
        </p:nvGrpSpPr>
        <p:grpSpPr>
          <a:xfrm>
            <a:off x="4572768" y="1269230"/>
            <a:ext cx="2034000" cy="2427268"/>
            <a:chOff x="4572768" y="1269230"/>
            <a:chExt cx="2034000" cy="2427268"/>
          </a:xfrm>
        </p:grpSpPr>
        <p:grpSp>
          <p:nvGrpSpPr>
            <p:cNvPr id="62" name="Group 61"/>
            <p:cNvGrpSpPr/>
            <p:nvPr/>
          </p:nvGrpSpPr>
          <p:grpSpPr>
            <a:xfrm>
              <a:off x="4572768" y="1269230"/>
              <a:ext cx="2034000" cy="2427268"/>
              <a:chOff x="4572768" y="1269230"/>
              <a:chExt cx="2034000" cy="2427268"/>
            </a:xfrm>
          </p:grpSpPr>
          <p:sp>
            <p:nvSpPr>
              <p:cNvPr id="10" name="Rectangle 9"/>
              <p:cNvSpPr/>
              <p:nvPr/>
            </p:nvSpPr>
            <p:spPr>
              <a:xfrm>
                <a:off x="4572768" y="1269230"/>
                <a:ext cx="2034000" cy="2427268"/>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200" b="1" dirty="0" smtClean="0">
                  <a:solidFill>
                    <a:prstClr val="white"/>
                  </a:solidFill>
                </a:endParaRPr>
              </a:p>
              <a:p>
                <a:endParaRPr lang="en-US" sz="1200" b="1" dirty="0">
                  <a:solidFill>
                    <a:prstClr val="white"/>
                  </a:solidFill>
                </a:endParaRPr>
              </a:p>
              <a:p>
                <a:endParaRPr lang="en-US" sz="1200" b="1" dirty="0" smtClean="0">
                  <a:solidFill>
                    <a:prstClr val="white"/>
                  </a:solidFill>
                </a:endParaRPr>
              </a:p>
              <a:p>
                <a:pPr indent="-274637"/>
                <a:endParaRPr lang="en-US" sz="1200" b="1" dirty="0" smtClean="0">
                  <a:solidFill>
                    <a:prstClr val="white"/>
                  </a:solidFill>
                </a:endParaRPr>
              </a:p>
              <a:p>
                <a:pPr marL="92075"/>
                <a:r>
                  <a:rPr lang="en-US" sz="1200" b="1" dirty="0" smtClean="0">
                    <a:solidFill>
                      <a:prstClr val="white"/>
                    </a:solidFill>
                  </a:rPr>
                  <a:t>Stimulate </a:t>
                </a:r>
                <a:r>
                  <a:rPr lang="en-US" sz="1200" b="1" dirty="0">
                    <a:solidFill>
                      <a:prstClr val="white"/>
                    </a:solidFill>
                  </a:rPr>
                  <a:t>engagement and commitment of public administrations </a:t>
                </a:r>
                <a:r>
                  <a:rPr lang="en-US" sz="1200" dirty="0">
                    <a:solidFill>
                      <a:prstClr val="white"/>
                    </a:solidFill>
                  </a:rPr>
                  <a:t>to develop public-private partnership structures to optimize EU funding</a:t>
                </a:r>
              </a:p>
              <a:p>
                <a:pPr marL="93663"/>
                <a:endParaRPr lang="de-AT" sz="1200" dirty="0" smtClean="0">
                  <a:solidFill>
                    <a:prstClr val="white"/>
                  </a:solidFill>
                </a:endParaRPr>
              </a:p>
            </p:txBody>
          </p:sp>
          <p:sp>
            <p:nvSpPr>
              <p:cNvPr id="21" name="Rectangle 20"/>
              <p:cNvSpPr/>
              <p:nvPr/>
            </p:nvSpPr>
            <p:spPr>
              <a:xfrm>
                <a:off x="4654778" y="1412664"/>
                <a:ext cx="418704" cy="646331"/>
              </a:xfrm>
              <a:prstGeom prst="rect">
                <a:avLst/>
              </a:prstGeom>
              <a:noFill/>
            </p:spPr>
            <p:txBody>
              <a:bodyPr wrap="none" lIns="91440" tIns="45720" rIns="91440" bIns="45720">
                <a:spAutoFit/>
              </a:bodyPr>
              <a:lstStyle/>
              <a:p>
                <a:pPr algn="ctr"/>
                <a:r>
                  <a:rPr lang="en-US" sz="3600" b="1" dirty="0" smtClean="0">
                    <a:ln w="18415" cmpd="sng">
                      <a:noFill/>
                      <a:prstDash val="solid"/>
                    </a:ln>
                    <a:solidFill>
                      <a:srgbClr val="FFFFFF"/>
                    </a:solidFill>
                  </a:rPr>
                  <a:t>3</a:t>
                </a:r>
                <a:endParaRPr lang="en-US" sz="3600" b="1" dirty="0">
                  <a:ln w="18415" cmpd="sng">
                    <a:noFill/>
                    <a:prstDash val="solid"/>
                  </a:ln>
                  <a:solidFill>
                    <a:srgbClr val="FFFFFF"/>
                  </a:solidFill>
                </a:endParaRPr>
              </a:p>
            </p:txBody>
          </p:sp>
        </p:grpSp>
        <p:grpSp>
          <p:nvGrpSpPr>
            <p:cNvPr id="159" name="Group 158"/>
            <p:cNvGrpSpPr/>
            <p:nvPr/>
          </p:nvGrpSpPr>
          <p:grpSpPr>
            <a:xfrm>
              <a:off x="5059156" y="1832934"/>
              <a:ext cx="1449719" cy="45719"/>
              <a:chOff x="1021833" y="1605951"/>
              <a:chExt cx="1449719" cy="45719"/>
            </a:xfrm>
          </p:grpSpPr>
          <p:cxnSp>
            <p:nvCxnSpPr>
              <p:cNvPr id="160" name="Straight Connector 159"/>
              <p:cNvCxnSpPr>
                <a:endCxn id="161" idx="2"/>
              </p:cNvCxnSpPr>
              <p:nvPr/>
            </p:nvCxnSpPr>
            <p:spPr>
              <a:xfrm flipH="1">
                <a:off x="1067552" y="1628800"/>
                <a:ext cx="1404000" cy="10"/>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1" name="Flowchart: Connector 160"/>
              <p:cNvSpPr/>
              <p:nvPr/>
            </p:nvSpPr>
            <p:spPr>
              <a:xfrm rot="10800000">
                <a:off x="1021833" y="1605951"/>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grpSp>
        <p:nvGrpSpPr>
          <p:cNvPr id="181" name="Group 180"/>
          <p:cNvGrpSpPr/>
          <p:nvPr/>
        </p:nvGrpSpPr>
        <p:grpSpPr>
          <a:xfrm>
            <a:off x="6607055" y="1269230"/>
            <a:ext cx="2545329" cy="2427929"/>
            <a:chOff x="6607055" y="1269230"/>
            <a:chExt cx="2545329" cy="2427929"/>
          </a:xfrm>
        </p:grpSpPr>
        <p:grpSp>
          <p:nvGrpSpPr>
            <p:cNvPr id="63" name="Group 62"/>
            <p:cNvGrpSpPr/>
            <p:nvPr/>
          </p:nvGrpSpPr>
          <p:grpSpPr>
            <a:xfrm>
              <a:off x="6607055" y="1269230"/>
              <a:ext cx="2545329" cy="2427929"/>
              <a:chOff x="6607055" y="1269230"/>
              <a:chExt cx="2545329" cy="2427929"/>
            </a:xfrm>
          </p:grpSpPr>
          <p:sp>
            <p:nvSpPr>
              <p:cNvPr id="12" name="Rectangle 11"/>
              <p:cNvSpPr/>
              <p:nvPr/>
            </p:nvSpPr>
            <p:spPr>
              <a:xfrm>
                <a:off x="6607055" y="1269230"/>
                <a:ext cx="2034000" cy="2427268"/>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a:endParaRPr lang="en-US" sz="1200" b="1" dirty="0" smtClean="0">
                  <a:solidFill>
                    <a:prstClr val="white"/>
                  </a:solidFill>
                </a:endParaRPr>
              </a:p>
              <a:p>
                <a:pPr lvl="1"/>
                <a:endParaRPr lang="en-US" sz="1200" b="1" dirty="0">
                  <a:solidFill>
                    <a:prstClr val="white"/>
                  </a:solidFill>
                </a:endParaRPr>
              </a:p>
              <a:p>
                <a:pPr lvl="1"/>
                <a:endParaRPr lang="en-US" sz="1200" b="1" dirty="0" smtClean="0">
                  <a:solidFill>
                    <a:prstClr val="white"/>
                  </a:solidFill>
                </a:endParaRPr>
              </a:p>
              <a:p>
                <a:pPr indent="-274637"/>
                <a:endParaRPr lang="en-US" sz="1200" b="1" dirty="0" smtClean="0">
                  <a:solidFill>
                    <a:prstClr val="white"/>
                  </a:solidFill>
                </a:endParaRPr>
              </a:p>
              <a:p>
                <a:pPr marL="92075"/>
                <a:r>
                  <a:rPr lang="en-US" sz="1200" b="1" dirty="0" smtClean="0">
                    <a:solidFill>
                      <a:prstClr val="white"/>
                    </a:solidFill>
                  </a:rPr>
                  <a:t>Engage </a:t>
                </a:r>
                <a:r>
                  <a:rPr lang="en-US" sz="1200" b="1" dirty="0">
                    <a:solidFill>
                      <a:prstClr val="white"/>
                    </a:solidFill>
                  </a:rPr>
                  <a:t>in EU activities for regulatory framework</a:t>
                </a:r>
                <a:r>
                  <a:rPr lang="en-US" sz="1200" dirty="0">
                    <a:solidFill>
                      <a:prstClr val="white"/>
                    </a:solidFill>
                  </a:rPr>
                  <a:t> of LNG as fuel </a:t>
                </a:r>
                <a:r>
                  <a:rPr lang="en-US" sz="1050" dirty="0">
                    <a:solidFill>
                      <a:prstClr val="white"/>
                    </a:solidFill>
                  </a:rPr>
                  <a:t>(technical provisions for vehicles, </a:t>
                </a:r>
                <a:r>
                  <a:rPr lang="en-US" sz="1050" dirty="0" smtClean="0">
                    <a:solidFill>
                      <a:prstClr val="white"/>
                    </a:solidFill>
                  </a:rPr>
                  <a:t>standardization </a:t>
                </a:r>
                <a:r>
                  <a:rPr lang="en-US" sz="1050" dirty="0">
                    <a:solidFill>
                      <a:prstClr val="white"/>
                    </a:solidFill>
                  </a:rPr>
                  <a:t>and harmonization of </a:t>
                </a:r>
                <a:r>
                  <a:rPr lang="en-US" sz="1050" dirty="0" smtClean="0">
                    <a:solidFill>
                      <a:prstClr val="white"/>
                    </a:solidFill>
                  </a:rPr>
                  <a:t>fueling, </a:t>
                </a:r>
                <a:r>
                  <a:rPr lang="en-US" sz="1050" dirty="0">
                    <a:solidFill>
                      <a:prstClr val="white"/>
                    </a:solidFill>
                  </a:rPr>
                  <a:t>storage, safety, </a:t>
                </a:r>
                <a:r>
                  <a:rPr lang="en-US" sz="1050" dirty="0" smtClean="0">
                    <a:solidFill>
                      <a:prstClr val="white"/>
                    </a:solidFill>
                  </a:rPr>
                  <a:t>etc. </a:t>
                </a:r>
                <a:r>
                  <a:rPr lang="en-US" sz="1050" dirty="0">
                    <a:solidFill>
                      <a:prstClr val="white"/>
                    </a:solidFill>
                  </a:rPr>
                  <a:t>regulations and administrative procedures)</a:t>
                </a:r>
              </a:p>
              <a:p>
                <a:pPr marL="93663"/>
                <a:endParaRPr lang="de-AT" sz="1200" dirty="0" smtClean="0">
                  <a:solidFill>
                    <a:prstClr val="white"/>
                  </a:solidFill>
                </a:endParaRPr>
              </a:p>
            </p:txBody>
          </p:sp>
          <p:sp>
            <p:nvSpPr>
              <p:cNvPr id="22" name="Rectangle 21"/>
              <p:cNvSpPr/>
              <p:nvPr/>
            </p:nvSpPr>
            <p:spPr>
              <a:xfrm>
                <a:off x="6702528" y="1417743"/>
                <a:ext cx="418704" cy="646331"/>
              </a:xfrm>
              <a:prstGeom prst="rect">
                <a:avLst/>
              </a:prstGeom>
              <a:noFill/>
            </p:spPr>
            <p:txBody>
              <a:bodyPr wrap="none" lIns="91440" tIns="45720" rIns="91440" bIns="45720">
                <a:spAutoFit/>
              </a:bodyPr>
              <a:lstStyle/>
              <a:p>
                <a:pPr algn="ctr"/>
                <a:r>
                  <a:rPr lang="en-US" sz="3600" b="1" dirty="0" smtClean="0">
                    <a:ln w="18415" cmpd="sng">
                      <a:noFill/>
                      <a:prstDash val="solid"/>
                    </a:ln>
                    <a:solidFill>
                      <a:srgbClr val="FFFFFF"/>
                    </a:solidFill>
                  </a:rPr>
                  <a:t>4</a:t>
                </a:r>
                <a:endParaRPr lang="en-US" sz="3600" b="1" dirty="0">
                  <a:ln w="18415" cmpd="sng">
                    <a:noFill/>
                    <a:prstDash val="solid"/>
                  </a:ln>
                  <a:solidFill>
                    <a:srgbClr val="FFFFFF"/>
                  </a:solidFill>
                </a:endParaRPr>
              </a:p>
            </p:txBody>
          </p:sp>
          <p:sp>
            <p:nvSpPr>
              <p:cNvPr id="27" name="Rectangle 26"/>
              <p:cNvSpPr/>
              <p:nvPr/>
            </p:nvSpPr>
            <p:spPr>
              <a:xfrm>
                <a:off x="8641055" y="1269230"/>
                <a:ext cx="511329" cy="2427929"/>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a:endParaRPr lang="en-US" sz="1200" b="1" dirty="0" smtClean="0">
                  <a:solidFill>
                    <a:prstClr val="white"/>
                  </a:solidFill>
                </a:endParaRPr>
              </a:p>
              <a:p>
                <a:pPr lvl="1"/>
                <a:endParaRPr lang="en-US" sz="1200" b="1" dirty="0">
                  <a:solidFill>
                    <a:prstClr val="white"/>
                  </a:solidFill>
                </a:endParaRPr>
              </a:p>
              <a:p>
                <a:pPr lvl="1"/>
                <a:endParaRPr lang="en-US" sz="1200" b="1" dirty="0" smtClean="0">
                  <a:solidFill>
                    <a:prstClr val="white"/>
                  </a:solidFill>
                </a:endParaRPr>
              </a:p>
            </p:txBody>
          </p:sp>
        </p:grpSp>
        <p:grpSp>
          <p:nvGrpSpPr>
            <p:cNvPr id="162" name="Group 161"/>
            <p:cNvGrpSpPr/>
            <p:nvPr/>
          </p:nvGrpSpPr>
          <p:grpSpPr>
            <a:xfrm>
              <a:off x="7117133" y="1832934"/>
              <a:ext cx="1449719" cy="45719"/>
              <a:chOff x="1021833" y="1605951"/>
              <a:chExt cx="1449719" cy="45719"/>
            </a:xfrm>
          </p:grpSpPr>
          <p:cxnSp>
            <p:nvCxnSpPr>
              <p:cNvPr id="163" name="Straight Connector 162"/>
              <p:cNvCxnSpPr>
                <a:endCxn id="164" idx="2"/>
              </p:cNvCxnSpPr>
              <p:nvPr/>
            </p:nvCxnSpPr>
            <p:spPr>
              <a:xfrm flipH="1">
                <a:off x="1067552" y="1628800"/>
                <a:ext cx="1404000" cy="10"/>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4" name="Flowchart: Connector 163"/>
              <p:cNvSpPr/>
              <p:nvPr/>
            </p:nvSpPr>
            <p:spPr>
              <a:xfrm rot="10800000">
                <a:off x="1021833" y="1605951"/>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grpSp>
        <p:nvGrpSpPr>
          <p:cNvPr id="182" name="Group 181"/>
          <p:cNvGrpSpPr/>
          <p:nvPr/>
        </p:nvGrpSpPr>
        <p:grpSpPr>
          <a:xfrm>
            <a:off x="-4086" y="3644699"/>
            <a:ext cx="2545329" cy="2449220"/>
            <a:chOff x="-4086" y="3644699"/>
            <a:chExt cx="2545329" cy="2449220"/>
          </a:xfrm>
        </p:grpSpPr>
        <p:grpSp>
          <p:nvGrpSpPr>
            <p:cNvPr id="65" name="Group 64"/>
            <p:cNvGrpSpPr/>
            <p:nvPr/>
          </p:nvGrpSpPr>
          <p:grpSpPr>
            <a:xfrm>
              <a:off x="-4086" y="3644699"/>
              <a:ext cx="2545329" cy="2449220"/>
              <a:chOff x="-4086" y="3644699"/>
              <a:chExt cx="2545329" cy="2449220"/>
            </a:xfrm>
          </p:grpSpPr>
          <p:sp>
            <p:nvSpPr>
              <p:cNvPr id="7" name="Rectangle 6"/>
              <p:cNvSpPr/>
              <p:nvPr/>
            </p:nvSpPr>
            <p:spPr>
              <a:xfrm>
                <a:off x="498319" y="3681124"/>
                <a:ext cx="2042924" cy="24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a:endParaRPr lang="en-US" sz="1200" b="1" dirty="0" smtClean="0">
                  <a:solidFill>
                    <a:prstClr val="white"/>
                  </a:solidFill>
                </a:endParaRPr>
              </a:p>
              <a:p>
                <a:pPr lvl="1"/>
                <a:endParaRPr lang="en-US" sz="1200" b="1" dirty="0">
                  <a:solidFill>
                    <a:prstClr val="white"/>
                  </a:solidFill>
                </a:endParaRPr>
              </a:p>
              <a:p>
                <a:pPr lvl="1"/>
                <a:endParaRPr lang="en-US" sz="1200" b="1" dirty="0" smtClean="0">
                  <a:solidFill>
                    <a:prstClr val="white"/>
                  </a:solidFill>
                </a:endParaRPr>
              </a:p>
              <a:p>
                <a:pPr marL="92075">
                  <a:tabLst>
                    <a:tab pos="263525" algn="l"/>
                  </a:tabLst>
                </a:pPr>
                <a:r>
                  <a:rPr lang="en-US" sz="1200" b="1" dirty="0" smtClean="0">
                    <a:solidFill>
                      <a:prstClr val="white"/>
                    </a:solidFill>
                  </a:rPr>
                  <a:t>Set-up </a:t>
                </a:r>
                <a:r>
                  <a:rPr lang="en-US" sz="1200" b="1" dirty="0">
                    <a:solidFill>
                      <a:prstClr val="white"/>
                    </a:solidFill>
                  </a:rPr>
                  <a:t>a National Platform for LNG </a:t>
                </a:r>
                <a:r>
                  <a:rPr lang="en-US" sz="1200" dirty="0">
                    <a:solidFill>
                      <a:prstClr val="white"/>
                    </a:solidFill>
                  </a:rPr>
                  <a:t>to unite public and private stakeholders for innovation and deployment projects (following the Dutch model)</a:t>
                </a:r>
              </a:p>
              <a:p>
                <a:pPr marL="93663"/>
                <a:endParaRPr lang="de-AT" sz="1200" dirty="0" smtClean="0">
                  <a:solidFill>
                    <a:prstClr val="white"/>
                  </a:solidFill>
                </a:endParaRPr>
              </a:p>
            </p:txBody>
          </p:sp>
          <p:sp>
            <p:nvSpPr>
              <p:cNvPr id="119" name="Rectangle 118"/>
              <p:cNvSpPr/>
              <p:nvPr/>
            </p:nvSpPr>
            <p:spPr>
              <a:xfrm>
                <a:off x="-4086" y="3681919"/>
                <a:ext cx="504000" cy="24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a:endParaRPr lang="en-US" sz="1200" b="1" dirty="0" smtClean="0">
                  <a:solidFill>
                    <a:prstClr val="white"/>
                  </a:solidFill>
                </a:endParaRPr>
              </a:p>
              <a:p>
                <a:pPr lvl="1"/>
                <a:endParaRPr lang="en-US" sz="1200" b="1" dirty="0">
                  <a:solidFill>
                    <a:prstClr val="white"/>
                  </a:solidFill>
                </a:endParaRPr>
              </a:p>
              <a:p>
                <a:pPr lvl="1"/>
                <a:endParaRPr lang="en-US" sz="1200" b="1" dirty="0" smtClean="0">
                  <a:solidFill>
                    <a:prstClr val="white"/>
                  </a:solidFill>
                </a:endParaRPr>
              </a:p>
            </p:txBody>
          </p:sp>
          <p:sp>
            <p:nvSpPr>
              <p:cNvPr id="120" name="Rectangle 119"/>
              <p:cNvSpPr/>
              <p:nvPr/>
            </p:nvSpPr>
            <p:spPr>
              <a:xfrm>
                <a:off x="575927" y="3644699"/>
                <a:ext cx="418704" cy="646331"/>
              </a:xfrm>
              <a:prstGeom prst="rect">
                <a:avLst/>
              </a:prstGeom>
              <a:noFill/>
            </p:spPr>
            <p:txBody>
              <a:bodyPr wrap="none" lIns="91440" tIns="45720" rIns="91440" bIns="45720">
                <a:spAutoFit/>
              </a:bodyPr>
              <a:lstStyle/>
              <a:p>
                <a:pPr algn="ctr"/>
                <a:r>
                  <a:rPr lang="en-US" sz="3600" b="1" dirty="0" smtClean="0">
                    <a:ln w="18415" cmpd="sng">
                      <a:noFill/>
                      <a:prstDash val="solid"/>
                    </a:ln>
                    <a:solidFill>
                      <a:srgbClr val="FFFFFF"/>
                    </a:solidFill>
                  </a:rPr>
                  <a:t>5</a:t>
                </a:r>
                <a:endParaRPr lang="en-US" sz="3600" b="1" dirty="0">
                  <a:ln w="18415" cmpd="sng">
                    <a:noFill/>
                    <a:prstDash val="solid"/>
                  </a:ln>
                  <a:solidFill>
                    <a:srgbClr val="FFFFFF"/>
                  </a:solidFill>
                </a:endParaRPr>
              </a:p>
            </p:txBody>
          </p:sp>
        </p:grpSp>
        <p:grpSp>
          <p:nvGrpSpPr>
            <p:cNvPr id="165" name="Group 164"/>
            <p:cNvGrpSpPr/>
            <p:nvPr/>
          </p:nvGrpSpPr>
          <p:grpSpPr>
            <a:xfrm>
              <a:off x="899592" y="4056752"/>
              <a:ext cx="1449719" cy="45719"/>
              <a:chOff x="1021833" y="1605951"/>
              <a:chExt cx="1449719" cy="45719"/>
            </a:xfrm>
          </p:grpSpPr>
          <p:cxnSp>
            <p:nvCxnSpPr>
              <p:cNvPr id="166" name="Straight Connector 165"/>
              <p:cNvCxnSpPr>
                <a:endCxn id="167" idx="2"/>
              </p:cNvCxnSpPr>
              <p:nvPr/>
            </p:nvCxnSpPr>
            <p:spPr>
              <a:xfrm flipH="1">
                <a:off x="1067552" y="1628800"/>
                <a:ext cx="1404000" cy="10"/>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7" name="Flowchart: Connector 166"/>
              <p:cNvSpPr/>
              <p:nvPr/>
            </p:nvSpPr>
            <p:spPr>
              <a:xfrm rot="10800000">
                <a:off x="1021833" y="1605951"/>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grpSp>
        <p:nvGrpSpPr>
          <p:cNvPr id="183" name="Group 182"/>
          <p:cNvGrpSpPr/>
          <p:nvPr/>
        </p:nvGrpSpPr>
        <p:grpSpPr>
          <a:xfrm>
            <a:off x="2541243" y="3644699"/>
            <a:ext cx="2034000" cy="2449220"/>
            <a:chOff x="2541243" y="3644699"/>
            <a:chExt cx="2034000" cy="2449220"/>
          </a:xfrm>
        </p:grpSpPr>
        <p:grpSp>
          <p:nvGrpSpPr>
            <p:cNvPr id="66" name="Group 65"/>
            <p:cNvGrpSpPr/>
            <p:nvPr/>
          </p:nvGrpSpPr>
          <p:grpSpPr>
            <a:xfrm>
              <a:off x="2541243" y="3644699"/>
              <a:ext cx="2034000" cy="2449220"/>
              <a:chOff x="2541243" y="3644699"/>
              <a:chExt cx="2034000" cy="2449220"/>
            </a:xfrm>
          </p:grpSpPr>
          <p:sp>
            <p:nvSpPr>
              <p:cNvPr id="9" name="Rectangle 8"/>
              <p:cNvSpPr/>
              <p:nvPr/>
            </p:nvSpPr>
            <p:spPr>
              <a:xfrm>
                <a:off x="2541243" y="3681919"/>
                <a:ext cx="2034000" cy="24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a:endParaRPr lang="en-US" sz="1200" b="1" dirty="0" smtClean="0">
                  <a:solidFill>
                    <a:prstClr val="white"/>
                  </a:solidFill>
                </a:endParaRPr>
              </a:p>
              <a:p>
                <a:pPr lvl="1"/>
                <a:endParaRPr lang="en-US" sz="1200" b="1" dirty="0">
                  <a:solidFill>
                    <a:prstClr val="white"/>
                  </a:solidFill>
                </a:endParaRPr>
              </a:p>
              <a:p>
                <a:pPr lvl="1"/>
                <a:endParaRPr lang="en-US" sz="1200" b="1" dirty="0" smtClean="0">
                  <a:solidFill>
                    <a:prstClr val="white"/>
                  </a:solidFill>
                </a:endParaRPr>
              </a:p>
              <a:p>
                <a:pPr marL="92075"/>
                <a:r>
                  <a:rPr lang="en-US" sz="1200" b="1" dirty="0" smtClean="0">
                    <a:solidFill>
                      <a:prstClr val="white"/>
                    </a:solidFill>
                  </a:rPr>
                  <a:t>Stimulate </a:t>
                </a:r>
                <a:r>
                  <a:rPr lang="en-US" sz="1200" b="1" dirty="0">
                    <a:solidFill>
                      <a:prstClr val="white"/>
                    </a:solidFill>
                  </a:rPr>
                  <a:t>investment in LNG </a:t>
                </a:r>
                <a:r>
                  <a:rPr lang="en-US" sz="1200" b="1" dirty="0" smtClean="0">
                    <a:solidFill>
                      <a:prstClr val="white"/>
                    </a:solidFill>
                  </a:rPr>
                  <a:t>fueling </a:t>
                </a:r>
                <a:r>
                  <a:rPr lang="en-US" sz="1200" b="1" dirty="0">
                    <a:solidFill>
                      <a:prstClr val="white"/>
                    </a:solidFill>
                  </a:rPr>
                  <a:t>infrastructure </a:t>
                </a:r>
                <a:r>
                  <a:rPr lang="en-US" sz="1200" dirty="0">
                    <a:solidFill>
                      <a:prstClr val="white"/>
                    </a:solidFill>
                  </a:rPr>
                  <a:t>as well as in </a:t>
                </a:r>
                <a:r>
                  <a:rPr lang="en-US" sz="1200" dirty="0" smtClean="0">
                    <a:solidFill>
                      <a:prstClr val="white"/>
                    </a:solidFill>
                  </a:rPr>
                  <a:t>LNG-fueled </a:t>
                </a:r>
                <a:r>
                  <a:rPr lang="en-US" sz="1200" dirty="0">
                    <a:solidFill>
                      <a:prstClr val="white"/>
                    </a:solidFill>
                  </a:rPr>
                  <a:t>vehicles operated by public </a:t>
                </a:r>
                <a:r>
                  <a:rPr lang="en-US" sz="1200" dirty="0" smtClean="0">
                    <a:solidFill>
                      <a:prstClr val="white"/>
                    </a:solidFill>
                  </a:rPr>
                  <a:t>organizations </a:t>
                </a:r>
                <a:r>
                  <a:rPr lang="en-US" sz="1050" dirty="0">
                    <a:solidFill>
                      <a:prstClr val="white"/>
                    </a:solidFill>
                  </a:rPr>
                  <a:t>(e.g. public transit &amp; public utility operators) and make use of EU Programs 2014-2020</a:t>
                </a:r>
              </a:p>
              <a:p>
                <a:pPr marL="93663"/>
                <a:endParaRPr lang="de-AT" sz="1050" dirty="0" smtClean="0">
                  <a:solidFill>
                    <a:prstClr val="white"/>
                  </a:solidFill>
                </a:endParaRPr>
              </a:p>
            </p:txBody>
          </p:sp>
          <p:sp>
            <p:nvSpPr>
              <p:cNvPr id="121" name="Rectangle 120"/>
              <p:cNvSpPr/>
              <p:nvPr/>
            </p:nvSpPr>
            <p:spPr>
              <a:xfrm>
                <a:off x="2624171" y="3644699"/>
                <a:ext cx="418704" cy="646331"/>
              </a:xfrm>
              <a:prstGeom prst="rect">
                <a:avLst/>
              </a:prstGeom>
              <a:noFill/>
            </p:spPr>
            <p:txBody>
              <a:bodyPr wrap="none" lIns="91440" tIns="45720" rIns="91440" bIns="45720">
                <a:spAutoFit/>
              </a:bodyPr>
              <a:lstStyle/>
              <a:p>
                <a:pPr algn="ctr"/>
                <a:r>
                  <a:rPr lang="en-US" sz="3600" b="1" dirty="0" smtClean="0">
                    <a:ln w="18415" cmpd="sng">
                      <a:noFill/>
                      <a:prstDash val="solid"/>
                    </a:ln>
                    <a:solidFill>
                      <a:srgbClr val="FFFFFF"/>
                    </a:solidFill>
                  </a:rPr>
                  <a:t>6</a:t>
                </a:r>
                <a:endParaRPr lang="en-US" sz="3600" b="1" dirty="0">
                  <a:ln w="18415" cmpd="sng">
                    <a:noFill/>
                    <a:prstDash val="solid"/>
                  </a:ln>
                  <a:solidFill>
                    <a:srgbClr val="FFFFFF"/>
                  </a:solidFill>
                </a:endParaRPr>
              </a:p>
            </p:txBody>
          </p:sp>
        </p:grpSp>
        <p:grpSp>
          <p:nvGrpSpPr>
            <p:cNvPr id="168" name="Group 167"/>
            <p:cNvGrpSpPr/>
            <p:nvPr/>
          </p:nvGrpSpPr>
          <p:grpSpPr>
            <a:xfrm>
              <a:off x="3009069" y="4056752"/>
              <a:ext cx="1449719" cy="45719"/>
              <a:chOff x="1021833" y="1605951"/>
              <a:chExt cx="1449719" cy="45719"/>
            </a:xfrm>
          </p:grpSpPr>
          <p:cxnSp>
            <p:nvCxnSpPr>
              <p:cNvPr id="169" name="Straight Connector 168"/>
              <p:cNvCxnSpPr>
                <a:endCxn id="170" idx="2"/>
              </p:cNvCxnSpPr>
              <p:nvPr/>
            </p:nvCxnSpPr>
            <p:spPr>
              <a:xfrm flipH="1">
                <a:off x="1067552" y="1628800"/>
                <a:ext cx="1404000" cy="10"/>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70" name="Flowchart: Connector 169"/>
              <p:cNvSpPr/>
              <p:nvPr/>
            </p:nvSpPr>
            <p:spPr>
              <a:xfrm rot="10800000">
                <a:off x="1021833" y="1605951"/>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grpSp>
        <p:nvGrpSpPr>
          <p:cNvPr id="184" name="Group 183"/>
          <p:cNvGrpSpPr/>
          <p:nvPr/>
        </p:nvGrpSpPr>
        <p:grpSpPr>
          <a:xfrm>
            <a:off x="4572768" y="3644699"/>
            <a:ext cx="2034000" cy="2448499"/>
            <a:chOff x="4572768" y="3644699"/>
            <a:chExt cx="2034000" cy="2448499"/>
          </a:xfrm>
        </p:grpSpPr>
        <p:grpSp>
          <p:nvGrpSpPr>
            <p:cNvPr id="67" name="Group 66"/>
            <p:cNvGrpSpPr/>
            <p:nvPr/>
          </p:nvGrpSpPr>
          <p:grpSpPr>
            <a:xfrm>
              <a:off x="4572768" y="3644699"/>
              <a:ext cx="2034000" cy="2448499"/>
              <a:chOff x="4572768" y="3644699"/>
              <a:chExt cx="2034000" cy="2448499"/>
            </a:xfrm>
          </p:grpSpPr>
          <p:sp>
            <p:nvSpPr>
              <p:cNvPr id="11" name="Rectangle 10"/>
              <p:cNvSpPr/>
              <p:nvPr/>
            </p:nvSpPr>
            <p:spPr>
              <a:xfrm>
                <a:off x="4572768" y="3681198"/>
                <a:ext cx="2034000" cy="24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50863" lvl="1"/>
                <a:endParaRPr lang="en-US" sz="1200" b="1" dirty="0" smtClean="0">
                  <a:solidFill>
                    <a:prstClr val="white"/>
                  </a:solidFill>
                </a:endParaRPr>
              </a:p>
              <a:p>
                <a:pPr marL="550863" lvl="1"/>
                <a:endParaRPr lang="en-US" sz="1200" b="1" dirty="0">
                  <a:solidFill>
                    <a:prstClr val="white"/>
                  </a:solidFill>
                </a:endParaRPr>
              </a:p>
              <a:p>
                <a:pPr marL="550863" lvl="1"/>
                <a:endParaRPr lang="en-US" sz="1200" b="1" dirty="0" smtClean="0">
                  <a:solidFill>
                    <a:prstClr val="white"/>
                  </a:solidFill>
                </a:endParaRPr>
              </a:p>
              <a:p>
                <a:pPr marL="92075"/>
                <a:r>
                  <a:rPr lang="en-US" sz="1200" b="1" dirty="0" smtClean="0">
                    <a:solidFill>
                      <a:prstClr val="white"/>
                    </a:solidFill>
                  </a:rPr>
                  <a:t>Secure </a:t>
                </a:r>
                <a:r>
                  <a:rPr lang="en-US" sz="1200" b="1" dirty="0">
                    <a:solidFill>
                      <a:prstClr val="white"/>
                    </a:solidFill>
                  </a:rPr>
                  <a:t>LNG supply as part of national economic, transport &amp; energy strategies</a:t>
                </a:r>
                <a:endParaRPr lang="de-AT" sz="1200" dirty="0" smtClean="0">
                  <a:solidFill>
                    <a:prstClr val="white"/>
                  </a:solidFill>
                </a:endParaRPr>
              </a:p>
            </p:txBody>
          </p:sp>
          <p:sp>
            <p:nvSpPr>
              <p:cNvPr id="122" name="Rectangle 121"/>
              <p:cNvSpPr/>
              <p:nvPr/>
            </p:nvSpPr>
            <p:spPr>
              <a:xfrm>
                <a:off x="4658299" y="3644699"/>
                <a:ext cx="418704" cy="646331"/>
              </a:xfrm>
              <a:prstGeom prst="rect">
                <a:avLst/>
              </a:prstGeom>
              <a:noFill/>
            </p:spPr>
            <p:txBody>
              <a:bodyPr wrap="none" lIns="91440" tIns="45720" rIns="91440" bIns="45720">
                <a:spAutoFit/>
              </a:bodyPr>
              <a:lstStyle/>
              <a:p>
                <a:pPr algn="ctr"/>
                <a:r>
                  <a:rPr lang="en-US" sz="3600" b="1" dirty="0" smtClean="0">
                    <a:ln w="18415" cmpd="sng">
                      <a:noFill/>
                      <a:prstDash val="solid"/>
                    </a:ln>
                    <a:solidFill>
                      <a:srgbClr val="FFFFFF"/>
                    </a:solidFill>
                  </a:rPr>
                  <a:t>7</a:t>
                </a:r>
                <a:endParaRPr lang="en-US" sz="3600" b="1" dirty="0">
                  <a:ln w="18415" cmpd="sng">
                    <a:noFill/>
                    <a:prstDash val="solid"/>
                  </a:ln>
                  <a:solidFill>
                    <a:srgbClr val="FFFFFF"/>
                  </a:solidFill>
                </a:endParaRPr>
              </a:p>
            </p:txBody>
          </p:sp>
        </p:grpSp>
        <p:grpSp>
          <p:nvGrpSpPr>
            <p:cNvPr id="171" name="Group 170"/>
            <p:cNvGrpSpPr/>
            <p:nvPr/>
          </p:nvGrpSpPr>
          <p:grpSpPr>
            <a:xfrm>
              <a:off x="5028871" y="4056752"/>
              <a:ext cx="1449719" cy="45719"/>
              <a:chOff x="1021833" y="1605951"/>
              <a:chExt cx="1449719" cy="45719"/>
            </a:xfrm>
          </p:grpSpPr>
          <p:cxnSp>
            <p:nvCxnSpPr>
              <p:cNvPr id="172" name="Straight Connector 171"/>
              <p:cNvCxnSpPr>
                <a:endCxn id="173" idx="2"/>
              </p:cNvCxnSpPr>
              <p:nvPr/>
            </p:nvCxnSpPr>
            <p:spPr>
              <a:xfrm flipH="1">
                <a:off x="1067552" y="1628800"/>
                <a:ext cx="1404000" cy="10"/>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73" name="Flowchart: Connector 172"/>
              <p:cNvSpPr/>
              <p:nvPr/>
            </p:nvSpPr>
            <p:spPr>
              <a:xfrm rot="10800000">
                <a:off x="1021833" y="1605951"/>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grpSp>
        <p:nvGrpSpPr>
          <p:cNvPr id="185" name="Group 184"/>
          <p:cNvGrpSpPr/>
          <p:nvPr/>
        </p:nvGrpSpPr>
        <p:grpSpPr>
          <a:xfrm>
            <a:off x="6605498" y="3644698"/>
            <a:ext cx="2546122" cy="2454301"/>
            <a:chOff x="6605498" y="3644698"/>
            <a:chExt cx="2546122" cy="2454301"/>
          </a:xfrm>
        </p:grpSpPr>
        <p:grpSp>
          <p:nvGrpSpPr>
            <p:cNvPr id="68" name="Group 67"/>
            <p:cNvGrpSpPr/>
            <p:nvPr/>
          </p:nvGrpSpPr>
          <p:grpSpPr>
            <a:xfrm>
              <a:off x="6605498" y="3644698"/>
              <a:ext cx="2546122" cy="2454301"/>
              <a:chOff x="6605498" y="3644698"/>
              <a:chExt cx="2546122" cy="2454301"/>
            </a:xfrm>
          </p:grpSpPr>
          <p:sp>
            <p:nvSpPr>
              <p:cNvPr id="13" name="Rectangle 12"/>
              <p:cNvSpPr/>
              <p:nvPr/>
            </p:nvSpPr>
            <p:spPr>
              <a:xfrm>
                <a:off x="6605498" y="3680381"/>
                <a:ext cx="2034000" cy="2418618"/>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a:endParaRPr lang="en-US" sz="1200" b="1" dirty="0" smtClean="0">
                  <a:solidFill>
                    <a:prstClr val="white"/>
                  </a:solidFill>
                </a:endParaRPr>
              </a:p>
              <a:p>
                <a:pPr lvl="1"/>
                <a:endParaRPr lang="en-US" sz="1200" b="1" dirty="0">
                  <a:solidFill>
                    <a:prstClr val="white"/>
                  </a:solidFill>
                </a:endParaRPr>
              </a:p>
              <a:p>
                <a:pPr lvl="1"/>
                <a:endParaRPr lang="en-US" sz="1200" b="1" dirty="0" smtClean="0">
                  <a:solidFill>
                    <a:prstClr val="white"/>
                  </a:solidFill>
                </a:endParaRPr>
              </a:p>
              <a:p>
                <a:pPr marL="92075"/>
                <a:r>
                  <a:rPr lang="en-US" sz="1200" b="1" dirty="0" smtClean="0">
                    <a:solidFill>
                      <a:prstClr val="white"/>
                    </a:solidFill>
                  </a:rPr>
                  <a:t>Use </a:t>
                </a:r>
                <a:r>
                  <a:rPr lang="en-US" sz="1200" b="1" dirty="0">
                    <a:solidFill>
                      <a:prstClr val="white"/>
                    </a:solidFill>
                  </a:rPr>
                  <a:t>national potentials and foreign policy to overcome supply problems in start up phase</a:t>
                </a:r>
              </a:p>
              <a:p>
                <a:pPr marL="93663"/>
                <a:endParaRPr lang="de-AT" sz="1200" dirty="0" smtClean="0">
                  <a:solidFill>
                    <a:prstClr val="white"/>
                  </a:solidFill>
                </a:endParaRPr>
              </a:p>
            </p:txBody>
          </p:sp>
          <p:sp>
            <p:nvSpPr>
              <p:cNvPr id="118" name="Rectangle 117"/>
              <p:cNvSpPr/>
              <p:nvPr/>
            </p:nvSpPr>
            <p:spPr>
              <a:xfrm>
                <a:off x="8640291" y="3686999"/>
                <a:ext cx="511329" cy="2412000"/>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a:endParaRPr lang="en-US" sz="1200" b="1" dirty="0" smtClean="0">
                  <a:solidFill>
                    <a:prstClr val="white"/>
                  </a:solidFill>
                </a:endParaRPr>
              </a:p>
              <a:p>
                <a:pPr lvl="1"/>
                <a:endParaRPr lang="en-US" sz="1200" b="1" dirty="0">
                  <a:solidFill>
                    <a:prstClr val="white"/>
                  </a:solidFill>
                </a:endParaRPr>
              </a:p>
              <a:p>
                <a:pPr lvl="1"/>
                <a:endParaRPr lang="en-US" sz="1200" b="1" dirty="0" smtClean="0">
                  <a:solidFill>
                    <a:prstClr val="white"/>
                  </a:solidFill>
                </a:endParaRPr>
              </a:p>
            </p:txBody>
          </p:sp>
          <p:sp>
            <p:nvSpPr>
              <p:cNvPr id="123" name="Rectangle 122"/>
              <p:cNvSpPr/>
              <p:nvPr/>
            </p:nvSpPr>
            <p:spPr>
              <a:xfrm>
                <a:off x="6698429" y="3644698"/>
                <a:ext cx="418704" cy="646331"/>
              </a:xfrm>
              <a:prstGeom prst="rect">
                <a:avLst/>
              </a:prstGeom>
              <a:noFill/>
            </p:spPr>
            <p:txBody>
              <a:bodyPr wrap="none" lIns="91440" tIns="45720" rIns="91440" bIns="45720">
                <a:spAutoFit/>
              </a:bodyPr>
              <a:lstStyle/>
              <a:p>
                <a:pPr algn="ctr"/>
                <a:r>
                  <a:rPr lang="en-US" sz="3600" b="1" dirty="0" smtClean="0">
                    <a:ln w="18415" cmpd="sng">
                      <a:noFill/>
                      <a:prstDash val="solid"/>
                    </a:ln>
                    <a:solidFill>
                      <a:srgbClr val="FFFFFF"/>
                    </a:solidFill>
                  </a:rPr>
                  <a:t>8</a:t>
                </a:r>
                <a:endParaRPr lang="en-US" sz="3600" b="1" dirty="0">
                  <a:ln w="18415" cmpd="sng">
                    <a:noFill/>
                    <a:prstDash val="solid"/>
                  </a:ln>
                  <a:solidFill>
                    <a:srgbClr val="FFFFFF"/>
                  </a:solidFill>
                </a:endParaRPr>
              </a:p>
            </p:txBody>
          </p:sp>
        </p:grpSp>
        <p:grpSp>
          <p:nvGrpSpPr>
            <p:cNvPr id="174" name="Group 173"/>
            <p:cNvGrpSpPr/>
            <p:nvPr/>
          </p:nvGrpSpPr>
          <p:grpSpPr>
            <a:xfrm>
              <a:off x="7086848" y="4056752"/>
              <a:ext cx="1449719" cy="45719"/>
              <a:chOff x="1021833" y="1605951"/>
              <a:chExt cx="1449719" cy="45719"/>
            </a:xfrm>
          </p:grpSpPr>
          <p:cxnSp>
            <p:nvCxnSpPr>
              <p:cNvPr id="175" name="Straight Connector 174"/>
              <p:cNvCxnSpPr>
                <a:endCxn id="176" idx="2"/>
              </p:cNvCxnSpPr>
              <p:nvPr/>
            </p:nvCxnSpPr>
            <p:spPr>
              <a:xfrm flipH="1">
                <a:off x="1067552" y="1628800"/>
                <a:ext cx="1404000" cy="10"/>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76" name="Flowchart: Connector 175"/>
              <p:cNvSpPr/>
              <p:nvPr/>
            </p:nvSpPr>
            <p:spPr>
              <a:xfrm rot="10800000">
                <a:off x="1021833" y="1605951"/>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spTree>
    <p:extLst>
      <p:ext uri="{BB962C8B-B14F-4D97-AF65-F5344CB8AC3E}">
        <p14:creationId xmlns:p14="http://schemas.microsoft.com/office/powerpoint/2010/main" val="1464936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 you for your attention</a:t>
            </a:r>
            <a:endParaRPr lang="sk-SK" dirty="0"/>
          </a:p>
        </p:txBody>
      </p:sp>
      <p:sp>
        <p:nvSpPr>
          <p:cNvPr id="8" name="Content Placeholder 7"/>
          <p:cNvSpPr>
            <a:spLocks noGrp="1"/>
          </p:cNvSpPr>
          <p:nvPr>
            <p:ph sz="half" idx="1"/>
          </p:nvPr>
        </p:nvSpPr>
        <p:spPr>
          <a:xfrm>
            <a:off x="611560" y="1412776"/>
            <a:ext cx="2880320" cy="3628999"/>
          </a:xfrm>
        </p:spPr>
        <p:txBody>
          <a:bodyPr>
            <a:normAutofit lnSpcReduction="10000"/>
          </a:bodyPr>
          <a:lstStyle/>
          <a:p>
            <a:endParaRPr lang="en-US" sz="1000" b="1" dirty="0" smtClean="0"/>
          </a:p>
          <a:p>
            <a:endParaRPr lang="en-US" sz="1000" b="1" dirty="0"/>
          </a:p>
          <a:p>
            <a:endParaRPr lang="en-US" sz="1000" b="1" dirty="0" smtClean="0"/>
          </a:p>
          <a:p>
            <a:r>
              <a:rPr lang="sr-Latn-RS" sz="1000" b="1" dirty="0" smtClean="0"/>
              <a:t>Žaneta Ostojić Barjaktarević</a:t>
            </a:r>
          </a:p>
          <a:p>
            <a:r>
              <a:rPr lang="sr-Latn-RS" sz="1000" b="1" dirty="0" smtClean="0"/>
              <a:t>Senior Adviser </a:t>
            </a:r>
          </a:p>
          <a:p>
            <a:endParaRPr lang="sr-Latn-RS" sz="1000" b="1" dirty="0"/>
          </a:p>
          <a:p>
            <a:r>
              <a:rPr lang="en-US" sz="1000" b="1" dirty="0" smtClean="0"/>
              <a:t>Manfred </a:t>
            </a:r>
            <a:r>
              <a:rPr lang="en-US" sz="1000" b="1" dirty="0"/>
              <a:t>SEITZ</a:t>
            </a:r>
          </a:p>
          <a:p>
            <a:r>
              <a:rPr lang="en-US" sz="1000" b="1" dirty="0"/>
              <a:t>Project Coordinator </a:t>
            </a:r>
            <a:endParaRPr lang="en-US" sz="1000" b="1" dirty="0" smtClean="0"/>
          </a:p>
          <a:p>
            <a:endParaRPr lang="en-US" sz="1000" b="1" dirty="0"/>
          </a:p>
          <a:p>
            <a:endParaRPr lang="en-US" sz="300" dirty="0"/>
          </a:p>
          <a:p>
            <a:r>
              <a:rPr lang="en-US" sz="1000" dirty="0"/>
              <a:t>Pro Danube Management GmbH</a:t>
            </a:r>
          </a:p>
          <a:p>
            <a:r>
              <a:rPr lang="en-US" sz="1000" dirty="0"/>
              <a:t>Handelskai 265</a:t>
            </a:r>
          </a:p>
          <a:p>
            <a:r>
              <a:rPr lang="en-US" sz="1000" dirty="0"/>
              <a:t>1020 Vienna, </a:t>
            </a:r>
            <a:r>
              <a:rPr lang="en-US" sz="1000" dirty="0" smtClean="0"/>
              <a:t>Austria</a:t>
            </a:r>
            <a:endParaRPr lang="sr-Latn-RS" sz="1000" dirty="0" smtClean="0"/>
          </a:p>
          <a:p>
            <a:r>
              <a:rPr lang="en-GB" sz="1000" dirty="0" err="1" smtClean="0">
                <a:hlinkClick r:id="rId2"/>
              </a:rPr>
              <a:t>ostojic</a:t>
            </a:r>
            <a:r>
              <a:rPr lang="en-US" sz="1000" dirty="0" smtClean="0">
                <a:hlinkClick r:id="rId2"/>
              </a:rPr>
              <a:t>@prodanube.eu</a:t>
            </a:r>
            <a:endParaRPr lang="en-US" sz="1000" dirty="0" smtClean="0"/>
          </a:p>
          <a:p>
            <a:r>
              <a:rPr lang="en-US" sz="1000" dirty="0" smtClean="0">
                <a:hlinkClick r:id="rId3"/>
              </a:rPr>
              <a:t>seitz@prodanube.eu</a:t>
            </a:r>
            <a:endParaRPr lang="en-US" sz="1000" dirty="0"/>
          </a:p>
          <a:p>
            <a:endParaRPr lang="en-US" sz="1100" b="1" dirty="0">
              <a:solidFill>
                <a:schemeClr val="tx2">
                  <a:lumMod val="75000"/>
                </a:schemeClr>
              </a:solidFill>
            </a:endParaRPr>
          </a:p>
          <a:p>
            <a:endParaRPr lang="en-US" sz="1000" dirty="0" smtClean="0"/>
          </a:p>
          <a:p>
            <a:endParaRPr lang="en-US" sz="1000" dirty="0"/>
          </a:p>
          <a:p>
            <a:r>
              <a:rPr lang="en-US" sz="1100" b="1" dirty="0" smtClean="0">
                <a:solidFill>
                  <a:schemeClr val="tx2">
                    <a:lumMod val="75000"/>
                  </a:schemeClr>
                </a:solidFill>
                <a:hlinkClick r:id="rId4"/>
              </a:rPr>
              <a:t>www.lngmasterplan.eu</a:t>
            </a:r>
            <a:r>
              <a:rPr lang="en-US" sz="1100" b="1" dirty="0" smtClean="0">
                <a:solidFill>
                  <a:schemeClr val="tx2">
                    <a:lumMod val="75000"/>
                  </a:schemeClr>
                </a:solidFill>
              </a:rPr>
              <a:t> </a:t>
            </a:r>
          </a:p>
          <a:p>
            <a:r>
              <a:rPr lang="en-US" sz="1100" b="1" dirty="0" smtClean="0">
                <a:solidFill>
                  <a:schemeClr val="tx2">
                    <a:lumMod val="75000"/>
                  </a:schemeClr>
                </a:solidFill>
                <a:hlinkClick r:id="rId5"/>
              </a:rPr>
              <a:t>www.prodanube.eu</a:t>
            </a:r>
            <a:endParaRPr lang="en-US" sz="1100" b="1" dirty="0" smtClean="0">
              <a:solidFill>
                <a:schemeClr val="tx2">
                  <a:lumMod val="75000"/>
                </a:schemeClr>
              </a:solidFill>
            </a:endParaRPr>
          </a:p>
          <a:p>
            <a:endParaRPr lang="en-US" sz="1100" b="1" dirty="0" smtClean="0">
              <a:solidFill>
                <a:schemeClr val="tx2">
                  <a:lumMod val="75000"/>
                </a:schemeClr>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1" y="5270999"/>
            <a:ext cx="2088232" cy="413967"/>
          </a:xfrm>
          <a:prstGeom prst="rect">
            <a:avLst/>
          </a:prstGeom>
        </p:spPr>
      </p:pic>
      <p:sp>
        <p:nvSpPr>
          <p:cNvPr id="2" name="TextBox 1"/>
          <p:cNvSpPr txBox="1"/>
          <p:nvPr/>
        </p:nvSpPr>
        <p:spPr>
          <a:xfrm>
            <a:off x="467544" y="6453336"/>
            <a:ext cx="3168352" cy="276999"/>
          </a:xfrm>
          <a:prstGeom prst="rect">
            <a:avLst/>
          </a:prstGeom>
          <a:noFill/>
        </p:spPr>
        <p:txBody>
          <a:bodyPr wrap="square" rtlCol="0">
            <a:spAutoFit/>
          </a:bodyPr>
          <a:lstStyle/>
          <a:p>
            <a:pPr lvl="0"/>
            <a:r>
              <a:rPr lang="en-US" sz="1200" dirty="0">
                <a:solidFill>
                  <a:srgbClr val="003863"/>
                </a:solidFill>
                <a:latin typeface="Arial" pitchFamily="34" charset="0"/>
                <a:cs typeface="Arial" pitchFamily="34" charset="0"/>
              </a:rPr>
              <a:t>Energy Future of the </a:t>
            </a:r>
            <a:r>
              <a:rPr lang="en-US" sz="1200" dirty="0" smtClean="0">
                <a:solidFill>
                  <a:srgbClr val="003863"/>
                </a:solidFill>
                <a:latin typeface="Arial" pitchFamily="34" charset="0"/>
                <a:cs typeface="Arial" pitchFamily="34" charset="0"/>
              </a:rPr>
              <a:t>Balkans</a:t>
            </a:r>
            <a:r>
              <a:rPr lang="sr-Latn-RS" sz="1200" dirty="0" smtClean="0">
                <a:solidFill>
                  <a:srgbClr val="003863"/>
                </a:solidFill>
                <a:latin typeface="Arial" pitchFamily="34" charset="0"/>
                <a:cs typeface="Arial" pitchFamily="34" charset="0"/>
              </a:rPr>
              <a:t>,</a:t>
            </a:r>
            <a:r>
              <a:rPr lang="en-US" sz="1200" dirty="0" smtClean="0">
                <a:solidFill>
                  <a:srgbClr val="003863"/>
                </a:solidFill>
                <a:latin typeface="Arial" pitchFamily="34" charset="0"/>
                <a:cs typeface="Arial" pitchFamily="34" charset="0"/>
              </a:rPr>
              <a:t>7 </a:t>
            </a:r>
            <a:r>
              <a:rPr lang="en-US" sz="1200" dirty="0">
                <a:solidFill>
                  <a:srgbClr val="003863"/>
                </a:solidFill>
                <a:latin typeface="Arial" pitchFamily="34" charset="0"/>
                <a:cs typeface="Arial" pitchFamily="34" charset="0"/>
              </a:rPr>
              <a:t>Apr 2016</a:t>
            </a:r>
            <a:endParaRPr lang="sk-SK" sz="1200" dirty="0">
              <a:solidFill>
                <a:srgbClr val="003863"/>
              </a:solidFill>
              <a:latin typeface="Arial" pitchFamily="34" charset="0"/>
              <a:cs typeface="Arial" pitchFamily="34" charset="0"/>
            </a:endParaRPr>
          </a:p>
        </p:txBody>
      </p:sp>
    </p:spTree>
    <p:extLst>
      <p:ext uri="{BB962C8B-B14F-4D97-AF65-F5344CB8AC3E}">
        <p14:creationId xmlns:p14="http://schemas.microsoft.com/office/powerpoint/2010/main" val="5469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5856" y="260648"/>
            <a:ext cx="5328144" cy="765352"/>
          </a:xfrm>
        </p:spPr>
        <p:txBody>
          <a:bodyPr/>
          <a:lstStyle/>
          <a:p>
            <a:r>
              <a:rPr lang="en-US" dirty="0" smtClean="0"/>
              <a:t>EU energy &amp; transport policy</a:t>
            </a:r>
            <a:endParaRPr lang="en-US" dirty="0"/>
          </a:p>
        </p:txBody>
      </p:sp>
      <p:sp>
        <p:nvSpPr>
          <p:cNvPr id="3" name="Inhaltsplatzhalter 2"/>
          <p:cNvSpPr>
            <a:spLocks noGrp="1"/>
          </p:cNvSpPr>
          <p:nvPr>
            <p:ph idx="1"/>
          </p:nvPr>
        </p:nvSpPr>
        <p:spPr>
          <a:xfrm>
            <a:off x="395536" y="1052736"/>
            <a:ext cx="8172448" cy="4968552"/>
          </a:xfrm>
        </p:spPr>
        <p:txBody>
          <a:bodyPr>
            <a:normAutofit/>
          </a:bodyPr>
          <a:lstStyle/>
          <a:p>
            <a:pPr algn="ctr"/>
            <a:r>
              <a:rPr lang="en-GB" sz="1600" b="1" dirty="0" smtClean="0">
                <a:solidFill>
                  <a:srgbClr val="000000"/>
                </a:solidFill>
                <a:latin typeface="+mn-lt"/>
              </a:rPr>
              <a:t>Clean </a:t>
            </a:r>
            <a:r>
              <a:rPr lang="en-GB" sz="1600" b="1" dirty="0">
                <a:solidFill>
                  <a:srgbClr val="000000"/>
                </a:solidFill>
                <a:latin typeface="+mn-lt"/>
              </a:rPr>
              <a:t>Power for Transport: A European alternative </a:t>
            </a:r>
            <a:r>
              <a:rPr lang="pt-BR" sz="1600" b="1" dirty="0">
                <a:solidFill>
                  <a:srgbClr val="000000"/>
                </a:solidFill>
                <a:latin typeface="+mn-lt"/>
              </a:rPr>
              <a:t>fuels strategy </a:t>
            </a:r>
            <a:endParaRPr lang="pt-BR" sz="1600" b="1" dirty="0" smtClean="0">
              <a:solidFill>
                <a:srgbClr val="000000"/>
              </a:solidFill>
              <a:latin typeface="+mn-lt"/>
            </a:endParaRPr>
          </a:p>
          <a:p>
            <a:pPr algn="ctr"/>
            <a:r>
              <a:rPr lang="pt-BR" sz="1600" b="1" dirty="0" smtClean="0">
                <a:solidFill>
                  <a:srgbClr val="000000"/>
                </a:solidFill>
                <a:latin typeface="+mn-lt"/>
              </a:rPr>
              <a:t>(</a:t>
            </a:r>
            <a:r>
              <a:rPr lang="pt-BR" sz="1600" b="1" dirty="0">
                <a:solidFill>
                  <a:srgbClr val="000000"/>
                </a:solidFill>
                <a:latin typeface="+mn-lt"/>
              </a:rPr>
              <a:t>COM(2013) 17 final)</a:t>
            </a:r>
          </a:p>
          <a:p>
            <a:endParaRPr lang="pt-BR" sz="400" b="1" dirty="0">
              <a:solidFill>
                <a:srgbClr val="000000"/>
              </a:solidFill>
              <a:latin typeface="+mn-lt"/>
            </a:endParaRPr>
          </a:p>
          <a:p>
            <a:pPr lvl="1">
              <a:spcBef>
                <a:spcPts val="336"/>
              </a:spcBef>
            </a:pPr>
            <a:r>
              <a:rPr lang="en-GB" sz="1400" dirty="0" smtClean="0">
                <a:solidFill>
                  <a:srgbClr val="000000"/>
                </a:solidFill>
                <a:latin typeface="+mn-lt"/>
              </a:rPr>
              <a:t>Europe </a:t>
            </a:r>
            <a:r>
              <a:rPr lang="en-GB" sz="1400" dirty="0">
                <a:solidFill>
                  <a:srgbClr val="000000"/>
                </a:solidFill>
                <a:latin typeface="+mn-lt"/>
              </a:rPr>
              <a:t>is heavily dependent on imported oil for its mobility and transport: in 2010, oil counted for 94% of energy consumed in transport</a:t>
            </a:r>
          </a:p>
          <a:p>
            <a:pPr lvl="1">
              <a:spcBef>
                <a:spcPts val="336"/>
              </a:spcBef>
            </a:pPr>
            <a:r>
              <a:rPr lang="en-GB" sz="1400" dirty="0" smtClean="0">
                <a:solidFill>
                  <a:srgbClr val="000000"/>
                </a:solidFill>
                <a:latin typeface="+mn-lt"/>
              </a:rPr>
              <a:t>A </a:t>
            </a:r>
            <a:r>
              <a:rPr lang="en-GB" sz="1400" dirty="0">
                <a:solidFill>
                  <a:srgbClr val="000000"/>
                </a:solidFill>
                <a:latin typeface="+mn-lt"/>
              </a:rPr>
              <a:t>strategy for the transport sector to gradually replace oil with alternative fuels and build up the necessary infrastructure could bring savings on the oil import bill of € 4.2 billion per year in 2020</a:t>
            </a:r>
          </a:p>
          <a:p>
            <a:pPr lvl="1">
              <a:spcBef>
                <a:spcPts val="336"/>
              </a:spcBef>
            </a:pPr>
            <a:r>
              <a:rPr lang="en-GB" sz="1400" dirty="0" smtClean="0">
                <a:solidFill>
                  <a:srgbClr val="000000"/>
                </a:solidFill>
                <a:latin typeface="+mn-lt"/>
              </a:rPr>
              <a:t>Low-CO2 </a:t>
            </a:r>
            <a:r>
              <a:rPr lang="en-GB" sz="1400" dirty="0">
                <a:solidFill>
                  <a:srgbClr val="000000"/>
                </a:solidFill>
                <a:latin typeface="+mn-lt"/>
              </a:rPr>
              <a:t>alternatives to oil are also indispensable for a gradual decarbonisation of transport, a key objective of the Europe 2020 strategy for smart, sustainable and </a:t>
            </a:r>
            <a:r>
              <a:rPr lang="en-US" sz="1400" dirty="0">
                <a:solidFill>
                  <a:srgbClr val="000000"/>
                </a:solidFill>
                <a:latin typeface="+mn-lt"/>
              </a:rPr>
              <a:t>inclusive growth</a:t>
            </a:r>
          </a:p>
          <a:p>
            <a:pPr lvl="1">
              <a:spcBef>
                <a:spcPts val="336"/>
              </a:spcBef>
            </a:pPr>
            <a:r>
              <a:rPr lang="en-GB" sz="1400" dirty="0" smtClean="0">
                <a:solidFill>
                  <a:srgbClr val="000000"/>
                </a:solidFill>
                <a:latin typeface="+mn-lt"/>
              </a:rPr>
              <a:t>A </a:t>
            </a:r>
            <a:r>
              <a:rPr lang="en-GB" sz="1400" dirty="0">
                <a:solidFill>
                  <a:srgbClr val="000000"/>
                </a:solidFill>
                <a:latin typeface="+mn-lt"/>
              </a:rPr>
              <a:t>coherent and stable overarching strategy with an investment -friendly regulatory framework needs to be put in place </a:t>
            </a:r>
            <a:endParaRPr lang="en-US" sz="1400" dirty="0">
              <a:solidFill>
                <a:srgbClr val="000000"/>
              </a:solidFill>
              <a:latin typeface="+mn-lt"/>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315" y="3789040"/>
            <a:ext cx="5789877" cy="25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6381328"/>
            <a:ext cx="3240360" cy="276999"/>
          </a:xfrm>
          <a:prstGeom prst="rect">
            <a:avLst/>
          </a:prstGeom>
          <a:noFill/>
        </p:spPr>
        <p:txBody>
          <a:bodyPr wrap="square" rtlCol="0">
            <a:spAutoFit/>
          </a:bodyPr>
          <a:lstStyle/>
          <a:p>
            <a:pPr lvl="0"/>
            <a:r>
              <a:rPr lang="en-US" sz="1200" dirty="0">
                <a:solidFill>
                  <a:srgbClr val="003863"/>
                </a:solidFill>
                <a:latin typeface="Arial" pitchFamily="34" charset="0"/>
                <a:cs typeface="Arial" pitchFamily="34" charset="0"/>
              </a:rPr>
              <a:t>Energy Future of the </a:t>
            </a:r>
            <a:r>
              <a:rPr lang="en-US" sz="1200" dirty="0" smtClean="0">
                <a:solidFill>
                  <a:srgbClr val="003863"/>
                </a:solidFill>
                <a:latin typeface="Arial" pitchFamily="34" charset="0"/>
                <a:cs typeface="Arial" pitchFamily="34" charset="0"/>
              </a:rPr>
              <a:t>Balkans</a:t>
            </a:r>
            <a:r>
              <a:rPr lang="sr-Latn-RS" sz="1200" dirty="0" smtClean="0">
                <a:solidFill>
                  <a:srgbClr val="003863"/>
                </a:solidFill>
                <a:latin typeface="Arial" pitchFamily="34" charset="0"/>
                <a:cs typeface="Arial" pitchFamily="34" charset="0"/>
              </a:rPr>
              <a:t>,</a:t>
            </a:r>
            <a:r>
              <a:rPr lang="en-US" sz="1200" dirty="0" smtClean="0">
                <a:solidFill>
                  <a:srgbClr val="003863"/>
                </a:solidFill>
                <a:latin typeface="Arial" pitchFamily="34" charset="0"/>
                <a:cs typeface="Arial" pitchFamily="34" charset="0"/>
              </a:rPr>
              <a:t> </a:t>
            </a:r>
            <a:r>
              <a:rPr lang="en-US" sz="1200" dirty="0">
                <a:solidFill>
                  <a:srgbClr val="003863"/>
                </a:solidFill>
                <a:latin typeface="Arial" pitchFamily="34" charset="0"/>
                <a:cs typeface="Arial" pitchFamily="34" charset="0"/>
              </a:rPr>
              <a:t>7 Apr 2016</a:t>
            </a:r>
            <a:endParaRPr lang="sk-SK" sz="1200" dirty="0">
              <a:solidFill>
                <a:srgbClr val="003863"/>
              </a:solidFill>
              <a:latin typeface="Arial" pitchFamily="34" charset="0"/>
              <a:cs typeface="Arial" pitchFamily="34" charset="0"/>
            </a:endParaRPr>
          </a:p>
        </p:txBody>
      </p:sp>
    </p:spTree>
    <p:extLst>
      <p:ext uri="{BB962C8B-B14F-4D97-AF65-F5344CB8AC3E}">
        <p14:creationId xmlns:p14="http://schemas.microsoft.com/office/powerpoint/2010/main" val="3550131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03848" y="260648"/>
            <a:ext cx="5400152" cy="765352"/>
          </a:xfrm>
        </p:spPr>
        <p:txBody>
          <a:bodyPr/>
          <a:lstStyle/>
          <a:p>
            <a:r>
              <a:rPr lang="en-US" dirty="0" smtClean="0"/>
              <a:t>Properties of LNG</a:t>
            </a:r>
            <a:endParaRPr lang="en-US" dirty="0"/>
          </a:p>
        </p:txBody>
      </p:sp>
      <p:sp>
        <p:nvSpPr>
          <p:cNvPr id="3" name="Inhaltsplatzhalter 2"/>
          <p:cNvSpPr>
            <a:spLocks noGrp="1"/>
          </p:cNvSpPr>
          <p:nvPr>
            <p:ph idx="1"/>
          </p:nvPr>
        </p:nvSpPr>
        <p:spPr>
          <a:xfrm>
            <a:off x="432000" y="1268760"/>
            <a:ext cx="5940200" cy="5328591"/>
          </a:xfrm>
        </p:spPr>
        <p:txBody>
          <a:bodyPr>
            <a:normAutofit/>
          </a:bodyPr>
          <a:lstStyle/>
          <a:p>
            <a:pPr>
              <a:buFont typeface="Arial" panose="020B0604020202020204" pitchFamily="34" charset="0"/>
              <a:buChar char="•"/>
            </a:pPr>
            <a:endParaRPr lang="en-US" sz="1400" b="1" dirty="0" smtClean="0">
              <a:solidFill>
                <a:srgbClr val="000000"/>
              </a:solidFill>
              <a:latin typeface="+mn-lt"/>
            </a:endParaRPr>
          </a:p>
          <a:p>
            <a:pPr>
              <a:buFont typeface="Arial" panose="020B0604020202020204" pitchFamily="34" charset="0"/>
              <a:buChar char="•"/>
            </a:pPr>
            <a:endParaRPr lang="en-US" sz="1400" b="1" dirty="0">
              <a:solidFill>
                <a:srgbClr val="000000"/>
              </a:solidFill>
              <a:latin typeface="+mn-lt"/>
            </a:endParaRPr>
          </a:p>
          <a:p>
            <a:pPr>
              <a:buFont typeface="Arial" panose="020B0604020202020204" pitchFamily="34" charset="0"/>
              <a:buChar char="•"/>
            </a:pPr>
            <a:endParaRPr lang="en-US" sz="1400" b="1" dirty="0" smtClean="0">
              <a:solidFill>
                <a:srgbClr val="000000"/>
              </a:solidFill>
              <a:latin typeface="+mn-lt"/>
            </a:endParaRPr>
          </a:p>
          <a:p>
            <a:pPr marL="285750" indent="-285750">
              <a:buFont typeface="Arial" panose="020B0604020202020204" pitchFamily="34" charset="0"/>
              <a:buChar char="•"/>
            </a:pPr>
            <a:r>
              <a:rPr lang="en-US" sz="1400" b="1" dirty="0" smtClean="0">
                <a:solidFill>
                  <a:srgbClr val="000000"/>
                </a:solidFill>
                <a:latin typeface="+mn-lt"/>
              </a:rPr>
              <a:t>LNG is natural gas cooled down to minus 162 °C</a:t>
            </a:r>
            <a:r>
              <a:rPr lang="en-US" sz="1400" dirty="0" smtClean="0">
                <a:solidFill>
                  <a:srgbClr val="000000"/>
                </a:solidFill>
                <a:latin typeface="+mn-lt"/>
              </a:rPr>
              <a:t>; making it extremely compact: 3.5 times more compressed than CNG and 600 times more compact than natural gas</a:t>
            </a:r>
          </a:p>
          <a:p>
            <a:pPr marL="285750" indent="-285750">
              <a:buFont typeface="Arial" panose="020B0604020202020204" pitchFamily="34" charset="0"/>
              <a:buChar char="•"/>
            </a:pPr>
            <a:endParaRPr lang="en-US" sz="1400" dirty="0" smtClean="0">
              <a:solidFill>
                <a:srgbClr val="000000"/>
              </a:solidFill>
              <a:latin typeface="+mn-lt"/>
            </a:endParaRPr>
          </a:p>
          <a:p>
            <a:pPr>
              <a:buFont typeface="Arial" panose="020B0604020202020204" pitchFamily="34" charset="0"/>
              <a:buChar char="•"/>
            </a:pPr>
            <a:r>
              <a:rPr lang="en-US" sz="1400" dirty="0" smtClean="0">
                <a:solidFill>
                  <a:srgbClr val="000000"/>
                </a:solidFill>
                <a:latin typeface="+mn-lt"/>
              </a:rPr>
              <a:t>LNG consists </a:t>
            </a:r>
            <a:r>
              <a:rPr lang="en-US" sz="1400" b="1" dirty="0" smtClean="0">
                <a:solidFill>
                  <a:srgbClr val="000000"/>
                </a:solidFill>
                <a:latin typeface="+mn-lt"/>
              </a:rPr>
              <a:t>largely of CH4-methane </a:t>
            </a:r>
            <a:r>
              <a:rPr lang="en-US" sz="1400" dirty="0" smtClean="0">
                <a:solidFill>
                  <a:srgbClr val="000000"/>
                </a:solidFill>
                <a:latin typeface="+mn-lt"/>
              </a:rPr>
              <a:t>(&gt; 90%) and for the rest of ethane, propane, butane and nitrogen, often mistaken for liquefied petroleum gas (LPG) which is a mixture of mainly propane and butane, liquid at environment temperature and moderate pressure (&lt;1.5MPa)</a:t>
            </a:r>
          </a:p>
          <a:p>
            <a:pPr>
              <a:buFont typeface="Arial" panose="020B0604020202020204" pitchFamily="34" charset="0"/>
              <a:buChar char="•"/>
            </a:pPr>
            <a:endParaRPr lang="en-US" sz="1400" dirty="0" smtClean="0">
              <a:solidFill>
                <a:srgbClr val="000000"/>
              </a:solidFill>
              <a:latin typeface="+mn-lt"/>
            </a:endParaRPr>
          </a:p>
          <a:p>
            <a:pPr>
              <a:buFont typeface="Arial" panose="020B0604020202020204" pitchFamily="34" charset="0"/>
              <a:buChar char="•"/>
            </a:pPr>
            <a:r>
              <a:rPr lang="en-US" sz="1400" dirty="0" smtClean="0">
                <a:solidFill>
                  <a:srgbClr val="000000"/>
                </a:solidFill>
                <a:latin typeface="+mn-lt"/>
              </a:rPr>
              <a:t>CO2 emission of fossil LNG compared to diesel is around 15% less, bio-LNG becomes improves CO2 performance significantly</a:t>
            </a:r>
          </a:p>
          <a:p>
            <a:pPr>
              <a:buFont typeface="Arial" panose="020B0604020202020204" pitchFamily="34" charset="0"/>
              <a:buChar char="•"/>
            </a:pPr>
            <a:endParaRPr lang="en-US" sz="1400" dirty="0" smtClean="0">
              <a:solidFill>
                <a:srgbClr val="000000"/>
              </a:solidFill>
              <a:latin typeface="+mn-lt"/>
            </a:endParaRPr>
          </a:p>
          <a:p>
            <a:pPr>
              <a:buFont typeface="Arial" panose="020B0604020202020204" pitchFamily="34" charset="0"/>
              <a:buChar char="•"/>
            </a:pPr>
            <a:r>
              <a:rPr lang="en-US" sz="1400" dirty="0" smtClean="0">
                <a:solidFill>
                  <a:srgbClr val="000000"/>
                </a:solidFill>
                <a:latin typeface="+mn-lt"/>
              </a:rPr>
              <a:t>Safety: LNG is a cryogenic substance: it is lighter than air, colorless, odorless, non-toxic, non-corrosive and non-flammable. Methane/air mixture </a:t>
            </a:r>
            <a:r>
              <a:rPr lang="en-US" sz="1400" dirty="0">
                <a:solidFill>
                  <a:srgbClr val="000000"/>
                </a:solidFill>
                <a:latin typeface="+mn-lt"/>
              </a:rPr>
              <a:t>only </a:t>
            </a:r>
            <a:r>
              <a:rPr lang="en-US" sz="1400" dirty="0" smtClean="0">
                <a:solidFill>
                  <a:srgbClr val="000000"/>
                </a:solidFill>
                <a:latin typeface="+mn-lt"/>
              </a:rPr>
              <a:t>flammable in range of 5-15% </a:t>
            </a:r>
          </a:p>
          <a:p>
            <a:pPr lvl="1"/>
            <a:endParaRPr lang="en-US" sz="1100" dirty="0" smtClean="0">
              <a:latin typeface="+mn-lt"/>
            </a:endParaRPr>
          </a:p>
          <a:p>
            <a:pPr lvl="1"/>
            <a:endParaRPr lang="en-US" sz="1400" dirty="0" smtClean="0">
              <a:latin typeface="+mn-lt"/>
            </a:endParaRPr>
          </a:p>
          <a:p>
            <a:pPr marL="0" lvl="0" indent="0">
              <a:spcBef>
                <a:spcPts val="0"/>
              </a:spcBef>
            </a:pPr>
            <a:endParaRPr lang="sr-Latn-RS" sz="1200" dirty="0" smtClean="0">
              <a:solidFill>
                <a:srgbClr val="003863"/>
              </a:solidFill>
            </a:endParaRPr>
          </a:p>
          <a:p>
            <a:pPr marL="0" lvl="0" indent="0">
              <a:spcBef>
                <a:spcPts val="0"/>
              </a:spcBef>
            </a:pPr>
            <a:endParaRPr lang="sr-Latn-RS" sz="1200" dirty="0">
              <a:solidFill>
                <a:srgbClr val="003863"/>
              </a:solidFill>
            </a:endParaRPr>
          </a:p>
          <a:p>
            <a:pPr marL="0" lvl="0" indent="0">
              <a:spcBef>
                <a:spcPts val="0"/>
              </a:spcBef>
            </a:pPr>
            <a:r>
              <a:rPr lang="en-US" sz="1200" dirty="0" smtClean="0">
                <a:solidFill>
                  <a:srgbClr val="003863"/>
                </a:solidFill>
              </a:rPr>
              <a:t>Energy </a:t>
            </a:r>
            <a:r>
              <a:rPr lang="en-US" sz="1200" dirty="0">
                <a:solidFill>
                  <a:srgbClr val="003863"/>
                </a:solidFill>
              </a:rPr>
              <a:t>Future of the </a:t>
            </a:r>
            <a:r>
              <a:rPr lang="en-US" sz="1200" dirty="0" smtClean="0">
                <a:solidFill>
                  <a:srgbClr val="003863"/>
                </a:solidFill>
              </a:rPr>
              <a:t>Balkans</a:t>
            </a:r>
            <a:r>
              <a:rPr lang="sr-Latn-RS" sz="1200" dirty="0" smtClean="0">
                <a:solidFill>
                  <a:srgbClr val="003863"/>
                </a:solidFill>
              </a:rPr>
              <a:t>,</a:t>
            </a:r>
            <a:r>
              <a:rPr lang="en-US" sz="1200" dirty="0" smtClean="0">
                <a:solidFill>
                  <a:srgbClr val="003863"/>
                </a:solidFill>
              </a:rPr>
              <a:t> </a:t>
            </a:r>
            <a:r>
              <a:rPr lang="en-US" sz="1200" dirty="0">
                <a:solidFill>
                  <a:srgbClr val="003863"/>
                </a:solidFill>
              </a:rPr>
              <a:t>7 Apr 2016</a:t>
            </a:r>
            <a:endParaRPr lang="sk-SK" sz="1200" dirty="0">
              <a:solidFill>
                <a:srgbClr val="003863"/>
              </a:solidFill>
            </a:endParaRPr>
          </a:p>
          <a:p>
            <a:pPr>
              <a:buFont typeface="Arial" panose="020B0604020202020204" pitchFamily="34" charset="0"/>
              <a:buChar char="•"/>
            </a:pPr>
            <a:endParaRPr lang="en-US" sz="1600" dirty="0" smtClean="0">
              <a:solidFill>
                <a:srgbClr val="000000"/>
              </a:solidFill>
              <a:latin typeface="+mn-lt"/>
            </a:endParaRPr>
          </a:p>
          <a:p>
            <a:pPr>
              <a:buFont typeface="Arial" panose="020B0604020202020204" pitchFamily="34" charset="0"/>
              <a:buChar char="•"/>
            </a:pPr>
            <a:endParaRPr lang="en-US" sz="1600"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4664"/>
            <a:ext cx="1993900"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259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131840" y="304145"/>
            <a:ext cx="5688632" cy="720080"/>
          </a:xfrm>
        </p:spPr>
        <p:txBody>
          <a:bodyPr>
            <a:normAutofit/>
          </a:bodyPr>
          <a:lstStyle/>
          <a:p>
            <a:r>
              <a:rPr lang="en-US" sz="1900" dirty="0" smtClean="0"/>
              <a:t>CNG &amp; LNG in TRANSPORT &amp; Bio-methane</a:t>
            </a:r>
            <a:endParaRPr lang="en-US" sz="1900" dirty="0"/>
          </a:p>
        </p:txBody>
      </p:sp>
      <p:sp>
        <p:nvSpPr>
          <p:cNvPr id="5" name="Rechteck 4"/>
          <p:cNvSpPr/>
          <p:nvPr/>
        </p:nvSpPr>
        <p:spPr>
          <a:xfrm>
            <a:off x="467544" y="1052736"/>
            <a:ext cx="8136904" cy="2523768"/>
          </a:xfrm>
          <a:prstGeom prst="rect">
            <a:avLst/>
          </a:prstGeom>
        </p:spPr>
        <p:txBody>
          <a:bodyPr wrap="square">
            <a:spAutoFit/>
          </a:bodyPr>
          <a:lstStyle/>
          <a:p>
            <a:pPr marL="285750" indent="-285750">
              <a:buFont typeface="Arial" panose="020B0604020202020204" pitchFamily="34" charset="0"/>
              <a:buChar char="•"/>
            </a:pPr>
            <a:r>
              <a:rPr lang="en-GB" sz="1600" dirty="0" smtClean="0">
                <a:solidFill>
                  <a:srgbClr val="000000"/>
                </a:solidFill>
                <a:cs typeface="Arial" pitchFamily="34" charset="0"/>
              </a:rPr>
              <a:t>In EU 1.200.000 CNG vehicles (0.7</a:t>
            </a:r>
            <a:r>
              <a:rPr lang="en-GB" sz="1600" dirty="0">
                <a:solidFill>
                  <a:srgbClr val="000000"/>
                </a:solidFill>
                <a:cs typeface="Arial" pitchFamily="34" charset="0"/>
              </a:rPr>
              <a:t>% of </a:t>
            </a:r>
            <a:r>
              <a:rPr lang="en-GB" sz="1600" dirty="0" smtClean="0">
                <a:solidFill>
                  <a:srgbClr val="000000"/>
                </a:solidFill>
                <a:cs typeface="Arial" pitchFamily="34" charset="0"/>
              </a:rPr>
              <a:t>EU </a:t>
            </a:r>
            <a:r>
              <a:rPr lang="en-GB" sz="1600" dirty="0">
                <a:solidFill>
                  <a:srgbClr val="000000"/>
                </a:solidFill>
                <a:cs typeface="Arial" pitchFamily="34" charset="0"/>
              </a:rPr>
              <a:t>vehicle </a:t>
            </a:r>
            <a:r>
              <a:rPr lang="en-GB" sz="1600" dirty="0" smtClean="0">
                <a:solidFill>
                  <a:srgbClr val="000000"/>
                </a:solidFill>
                <a:cs typeface="Arial" pitchFamily="34" charset="0"/>
              </a:rPr>
              <a:t>fleet); industry </a:t>
            </a:r>
            <a:r>
              <a:rPr lang="en-GB" sz="1600" dirty="0">
                <a:solidFill>
                  <a:srgbClr val="000000"/>
                </a:solidFill>
                <a:cs typeface="Arial" pitchFamily="34" charset="0"/>
              </a:rPr>
              <a:t>aims to </a:t>
            </a:r>
            <a:r>
              <a:rPr lang="en-GB" sz="1600" dirty="0" smtClean="0">
                <a:solidFill>
                  <a:srgbClr val="000000"/>
                </a:solidFill>
                <a:cs typeface="Arial" pitchFamily="34" charset="0"/>
              </a:rPr>
              <a:t>5</a:t>
            </a:r>
            <a:r>
              <a:rPr lang="en-GB" sz="1600" dirty="0">
                <a:solidFill>
                  <a:srgbClr val="000000"/>
                </a:solidFill>
                <a:cs typeface="Arial" pitchFamily="34" charset="0"/>
              </a:rPr>
              <a:t>% of </a:t>
            </a:r>
            <a:r>
              <a:rPr lang="en-GB" sz="1600" dirty="0" smtClean="0">
                <a:solidFill>
                  <a:srgbClr val="000000"/>
                </a:solidFill>
                <a:cs typeface="Arial" pitchFamily="34" charset="0"/>
              </a:rPr>
              <a:t>fleet </a:t>
            </a:r>
            <a:r>
              <a:rPr lang="en-GB" sz="1600" dirty="0">
                <a:solidFill>
                  <a:srgbClr val="000000"/>
                </a:solidFill>
                <a:cs typeface="Arial" pitchFamily="34" charset="0"/>
              </a:rPr>
              <a:t>by </a:t>
            </a:r>
            <a:r>
              <a:rPr lang="en-GB" sz="1600" dirty="0" smtClean="0">
                <a:solidFill>
                  <a:srgbClr val="000000"/>
                </a:solidFill>
                <a:cs typeface="Arial" pitchFamily="34" charset="0"/>
              </a:rPr>
              <a:t>2020</a:t>
            </a:r>
          </a:p>
          <a:p>
            <a:pPr marL="285750" indent="-285750">
              <a:buFont typeface="Arial" panose="020B0604020202020204" pitchFamily="34" charset="0"/>
              <a:buChar char="•"/>
            </a:pPr>
            <a:r>
              <a:rPr lang="en-GB" sz="1600" dirty="0" smtClean="0">
                <a:solidFill>
                  <a:srgbClr val="000000"/>
                </a:solidFill>
                <a:cs typeface="Arial" pitchFamily="34" charset="0"/>
              </a:rPr>
              <a:t>3.000 CNG refuelling </a:t>
            </a:r>
            <a:r>
              <a:rPr lang="en-GB" sz="1600" dirty="0">
                <a:solidFill>
                  <a:srgbClr val="000000"/>
                </a:solidFill>
                <a:cs typeface="Arial" pitchFamily="34" charset="0"/>
              </a:rPr>
              <a:t>stations, </a:t>
            </a:r>
            <a:r>
              <a:rPr lang="en-GB" sz="1600" dirty="0" smtClean="0">
                <a:solidFill>
                  <a:srgbClr val="000000"/>
                </a:solidFill>
                <a:cs typeface="Arial" pitchFamily="34" charset="0"/>
              </a:rPr>
              <a:t>majority </a:t>
            </a:r>
            <a:r>
              <a:rPr lang="en-GB" sz="1600" dirty="0">
                <a:solidFill>
                  <a:srgbClr val="000000"/>
                </a:solidFill>
                <a:cs typeface="Arial" pitchFamily="34" charset="0"/>
              </a:rPr>
              <a:t>in </a:t>
            </a:r>
            <a:r>
              <a:rPr lang="en-GB" sz="1600" dirty="0" smtClean="0">
                <a:solidFill>
                  <a:srgbClr val="000000"/>
                </a:solidFill>
                <a:cs typeface="Arial" pitchFamily="34" charset="0"/>
              </a:rPr>
              <a:t>DE &amp; IT</a:t>
            </a:r>
            <a:endParaRPr lang="en-GB" sz="1600" dirty="0">
              <a:solidFill>
                <a:srgbClr val="000000"/>
              </a:solidFill>
              <a:cs typeface="Arial" pitchFamily="34" charset="0"/>
            </a:endParaRPr>
          </a:p>
          <a:p>
            <a:pPr marL="285750" indent="-285750">
              <a:buFont typeface="Arial" panose="020B0604020202020204" pitchFamily="34" charset="0"/>
              <a:buChar char="•"/>
            </a:pPr>
            <a:r>
              <a:rPr lang="en-GB" sz="1600" dirty="0">
                <a:solidFill>
                  <a:srgbClr val="000000"/>
                </a:solidFill>
                <a:cs typeface="Arial" pitchFamily="34" charset="0"/>
              </a:rPr>
              <a:t>15 million vehicles </a:t>
            </a:r>
            <a:r>
              <a:rPr lang="en-GB" sz="1600" dirty="0" smtClean="0">
                <a:solidFill>
                  <a:srgbClr val="000000"/>
                </a:solidFill>
                <a:cs typeface="Arial" pitchFamily="34" charset="0"/>
              </a:rPr>
              <a:t>worldwide; strongest growth in </a:t>
            </a:r>
            <a:r>
              <a:rPr lang="en-GB" sz="1600" dirty="0">
                <a:solidFill>
                  <a:srgbClr val="000000"/>
                </a:solidFill>
                <a:cs typeface="Arial" pitchFamily="34" charset="0"/>
              </a:rPr>
              <a:t>Asia </a:t>
            </a:r>
            <a:r>
              <a:rPr lang="en-GB" sz="1600" dirty="0" smtClean="0">
                <a:solidFill>
                  <a:srgbClr val="000000"/>
                </a:solidFill>
                <a:cs typeface="Arial" pitchFamily="34" charset="0"/>
              </a:rPr>
              <a:t>&amp; South </a:t>
            </a:r>
            <a:r>
              <a:rPr lang="en-GB" sz="1600" dirty="0">
                <a:solidFill>
                  <a:srgbClr val="000000"/>
                </a:solidFill>
                <a:cs typeface="Arial" pitchFamily="34" charset="0"/>
              </a:rPr>
              <a:t>America</a:t>
            </a:r>
          </a:p>
          <a:p>
            <a:pPr marL="285750" indent="-285750">
              <a:buFont typeface="Arial" panose="020B0604020202020204" pitchFamily="34" charset="0"/>
              <a:buChar char="•"/>
            </a:pPr>
            <a:r>
              <a:rPr lang="en-GB" sz="1600" dirty="0" smtClean="0">
                <a:solidFill>
                  <a:srgbClr val="000000"/>
                </a:solidFill>
                <a:cs typeface="Arial" pitchFamily="34" charset="0"/>
              </a:rPr>
              <a:t>Several </a:t>
            </a:r>
            <a:r>
              <a:rPr lang="en-GB" sz="1600" dirty="0">
                <a:solidFill>
                  <a:srgbClr val="000000"/>
                </a:solidFill>
                <a:cs typeface="Arial" pitchFamily="34" charset="0"/>
              </a:rPr>
              <a:t>hundreds </a:t>
            </a:r>
            <a:r>
              <a:rPr lang="en-GB" sz="1600" dirty="0" smtClean="0">
                <a:solidFill>
                  <a:srgbClr val="000000"/>
                </a:solidFill>
                <a:cs typeface="Arial" pitchFamily="34" charset="0"/>
              </a:rPr>
              <a:t>EURO </a:t>
            </a:r>
            <a:r>
              <a:rPr lang="en-GB" sz="1600" dirty="0">
                <a:solidFill>
                  <a:srgbClr val="000000"/>
                </a:solidFill>
                <a:cs typeface="Arial" pitchFamily="34" charset="0"/>
              </a:rPr>
              <a:t>V </a:t>
            </a:r>
            <a:r>
              <a:rPr lang="en-GB" sz="1600" dirty="0" smtClean="0">
                <a:solidFill>
                  <a:srgbClr val="000000"/>
                </a:solidFill>
                <a:cs typeface="Arial" pitchFamily="34" charset="0"/>
              </a:rPr>
              <a:t>&amp; EURO </a:t>
            </a:r>
            <a:r>
              <a:rPr lang="en-GB" sz="1600" dirty="0">
                <a:solidFill>
                  <a:srgbClr val="000000"/>
                </a:solidFill>
                <a:cs typeface="Arial" pitchFamily="34" charset="0"/>
              </a:rPr>
              <a:t>VI LNG trucks </a:t>
            </a:r>
            <a:r>
              <a:rPr lang="en-GB" sz="1600" dirty="0" smtClean="0">
                <a:solidFill>
                  <a:srgbClr val="000000"/>
                </a:solidFill>
                <a:cs typeface="Arial" pitchFamily="34" charset="0"/>
              </a:rPr>
              <a:t>&amp; c100 LNG/L-CNG stations (UK</a:t>
            </a:r>
            <a:r>
              <a:rPr lang="en-GB" sz="1600" dirty="0">
                <a:solidFill>
                  <a:srgbClr val="000000"/>
                </a:solidFill>
                <a:cs typeface="Arial" pitchFamily="34" charset="0"/>
              </a:rPr>
              <a:t>, </a:t>
            </a:r>
            <a:r>
              <a:rPr lang="en-GB" sz="1600" dirty="0" smtClean="0">
                <a:solidFill>
                  <a:srgbClr val="000000"/>
                </a:solidFill>
                <a:cs typeface="Arial" pitchFamily="34" charset="0"/>
              </a:rPr>
              <a:t>E, SE, NL) </a:t>
            </a:r>
          </a:p>
          <a:p>
            <a:pPr marL="285750" indent="-285750">
              <a:buFont typeface="Arial" panose="020B0604020202020204" pitchFamily="34" charset="0"/>
              <a:buChar char="•"/>
            </a:pPr>
            <a:r>
              <a:rPr lang="en-GB" sz="1600" dirty="0" smtClean="0">
                <a:solidFill>
                  <a:srgbClr val="000000"/>
                </a:solidFill>
                <a:cs typeface="Arial" pitchFamily="34" charset="0"/>
              </a:rPr>
              <a:t>China</a:t>
            </a:r>
            <a:r>
              <a:rPr lang="en-GB" sz="1600" dirty="0">
                <a:solidFill>
                  <a:srgbClr val="000000"/>
                </a:solidFill>
                <a:cs typeface="Arial" pitchFamily="34" charset="0"/>
              </a:rPr>
              <a:t>: 240,000 LNG trucks &amp; c.2,500 refuelling stations; USA: &gt;25,000 LNG </a:t>
            </a:r>
            <a:r>
              <a:rPr lang="en-GB" sz="1600" dirty="0" smtClean="0">
                <a:solidFill>
                  <a:srgbClr val="000000"/>
                </a:solidFill>
                <a:cs typeface="Arial" pitchFamily="34" charset="0"/>
              </a:rPr>
              <a:t>truck</a:t>
            </a:r>
            <a:r>
              <a:rPr lang="en-GB" sz="1600" dirty="0" smtClean="0"/>
              <a:t>s</a:t>
            </a:r>
          </a:p>
          <a:p>
            <a:pPr marL="285750" indent="-285750">
              <a:buFont typeface="Arial" panose="020B0604020202020204" pitchFamily="34" charset="0"/>
              <a:buChar char="•"/>
            </a:pPr>
            <a:r>
              <a:rPr lang="en-GB" sz="1600" dirty="0">
                <a:solidFill>
                  <a:srgbClr val="000000"/>
                </a:solidFill>
                <a:cs typeface="Arial" pitchFamily="34" charset="0"/>
              </a:rPr>
              <a:t>In 2013 bio-methane </a:t>
            </a:r>
            <a:r>
              <a:rPr lang="en-GB" sz="1600" dirty="0" smtClean="0">
                <a:solidFill>
                  <a:srgbClr val="000000"/>
                </a:solidFill>
                <a:cs typeface="Arial" pitchFamily="34" charset="0"/>
              </a:rPr>
              <a:t>produced </a:t>
            </a:r>
            <a:r>
              <a:rPr lang="en-GB" sz="1600" dirty="0">
                <a:solidFill>
                  <a:srgbClr val="000000"/>
                </a:solidFill>
                <a:cs typeface="Arial" pitchFamily="34" charset="0"/>
              </a:rPr>
              <a:t>in 14 European countries </a:t>
            </a:r>
            <a:r>
              <a:rPr lang="en-GB" sz="1600" dirty="0" smtClean="0">
                <a:solidFill>
                  <a:srgbClr val="000000"/>
                </a:solidFill>
                <a:cs typeface="Arial" pitchFamily="34" charset="0"/>
              </a:rPr>
              <a:t>(230 </a:t>
            </a:r>
            <a:r>
              <a:rPr lang="en-GB" sz="1600" dirty="0">
                <a:solidFill>
                  <a:srgbClr val="000000"/>
                </a:solidFill>
                <a:cs typeface="Arial" pitchFamily="34" charset="0"/>
              </a:rPr>
              <a:t>upgrading </a:t>
            </a:r>
            <a:r>
              <a:rPr lang="en-GB" sz="1600" dirty="0" smtClean="0">
                <a:solidFill>
                  <a:srgbClr val="000000"/>
                </a:solidFill>
                <a:cs typeface="Arial" pitchFamily="34" charset="0"/>
              </a:rPr>
              <a:t>plants), total </a:t>
            </a:r>
            <a:r>
              <a:rPr lang="en-GB" sz="1600" dirty="0">
                <a:solidFill>
                  <a:srgbClr val="000000"/>
                </a:solidFill>
                <a:cs typeface="Arial" pitchFamily="34" charset="0"/>
              </a:rPr>
              <a:t>capacity of 0,8 billion </a:t>
            </a:r>
            <a:r>
              <a:rPr lang="en-GB" sz="1600" dirty="0" smtClean="0">
                <a:solidFill>
                  <a:srgbClr val="000000"/>
                </a:solidFill>
                <a:cs typeface="Arial" pitchFamily="34" charset="0"/>
              </a:rPr>
              <a:t>m3/year; grid </a:t>
            </a:r>
            <a:r>
              <a:rPr lang="en-GB" sz="1600" dirty="0">
                <a:solidFill>
                  <a:srgbClr val="000000"/>
                </a:solidFill>
                <a:cs typeface="Arial" pitchFamily="34" charset="0"/>
              </a:rPr>
              <a:t>injection </a:t>
            </a:r>
            <a:r>
              <a:rPr lang="en-GB" sz="1600" dirty="0" smtClean="0">
                <a:solidFill>
                  <a:srgbClr val="000000"/>
                </a:solidFill>
                <a:cs typeface="Arial" pitchFamily="34" charset="0"/>
              </a:rPr>
              <a:t>in </a:t>
            </a:r>
            <a:r>
              <a:rPr lang="en-GB" sz="1600" dirty="0">
                <a:solidFill>
                  <a:srgbClr val="000000"/>
                </a:solidFill>
                <a:cs typeface="Arial" pitchFamily="34" charset="0"/>
              </a:rPr>
              <a:t>11 European </a:t>
            </a:r>
            <a:r>
              <a:rPr lang="en-GB" sz="1600" dirty="0" smtClean="0">
                <a:solidFill>
                  <a:srgbClr val="000000"/>
                </a:solidFill>
                <a:cs typeface="Arial" pitchFamily="34" charset="0"/>
              </a:rPr>
              <a:t>states </a:t>
            </a:r>
          </a:p>
          <a:p>
            <a:pPr marL="285750" indent="-285750">
              <a:buFont typeface="Arial" panose="020B0604020202020204" pitchFamily="34" charset="0"/>
              <a:buChar char="•"/>
            </a:pPr>
            <a:r>
              <a:rPr lang="en-GB" sz="1600" dirty="0" smtClean="0">
                <a:solidFill>
                  <a:srgbClr val="000000"/>
                </a:solidFill>
                <a:cs typeface="Arial" pitchFamily="34" charset="0"/>
              </a:rPr>
              <a:t>over </a:t>
            </a:r>
            <a:r>
              <a:rPr lang="en-GB" sz="1600" dirty="0">
                <a:solidFill>
                  <a:srgbClr val="000000"/>
                </a:solidFill>
                <a:cs typeface="Arial" pitchFamily="34" charset="0"/>
              </a:rPr>
              <a:t>300 CBG100 and </a:t>
            </a:r>
            <a:r>
              <a:rPr lang="en-GB" sz="1600" dirty="0" smtClean="0">
                <a:solidFill>
                  <a:srgbClr val="000000"/>
                </a:solidFill>
                <a:cs typeface="Arial" pitchFamily="34" charset="0"/>
              </a:rPr>
              <a:t>100 LBG stations in AT</a:t>
            </a:r>
            <a:r>
              <a:rPr lang="en-GB" sz="1600" dirty="0">
                <a:solidFill>
                  <a:srgbClr val="000000"/>
                </a:solidFill>
                <a:cs typeface="Arial" pitchFamily="34" charset="0"/>
              </a:rPr>
              <a:t>, CH, DE, DK, FI, FR, HU, IS, IT, NL, SE, </a:t>
            </a:r>
            <a:r>
              <a:rPr lang="en-GB" sz="1600" dirty="0" smtClean="0">
                <a:solidFill>
                  <a:srgbClr val="000000"/>
                </a:solidFill>
                <a:cs typeface="Arial" pitchFamily="34" charset="0"/>
              </a:rPr>
              <a:t>UK</a:t>
            </a:r>
          </a:p>
          <a:p>
            <a:pPr marL="285750" indent="-285750">
              <a:buFont typeface="Arial" panose="020B0604020202020204" pitchFamily="34" charset="0"/>
              <a:buChar char="•"/>
            </a:pPr>
            <a:r>
              <a:rPr lang="en-GB" sz="1600" dirty="0" smtClean="0">
                <a:solidFill>
                  <a:srgbClr val="000000"/>
                </a:solidFill>
                <a:cs typeface="Arial" pitchFamily="34" charset="0"/>
              </a:rPr>
              <a:t>blend </a:t>
            </a:r>
            <a:r>
              <a:rPr lang="en-GB" sz="1600" dirty="0">
                <a:solidFill>
                  <a:srgbClr val="000000"/>
                </a:solidFill>
                <a:cs typeface="Arial" pitchFamily="34" charset="0"/>
              </a:rPr>
              <a:t>of 85% LNG and 15% BLG results into minus 35% CO2 (UK example)</a:t>
            </a:r>
            <a:endParaRPr lang="en-US" sz="1600" dirty="0">
              <a:solidFill>
                <a:srgbClr val="000000"/>
              </a:solidFill>
              <a:cs typeface="Arial" pitchFamily="34" charset="0"/>
            </a:endParaRPr>
          </a:p>
          <a:p>
            <a:pPr marL="285750" indent="-285750">
              <a:buFont typeface="Arial" panose="020B0604020202020204" pitchFamily="34" charset="0"/>
              <a:buChar char="•"/>
            </a:pPr>
            <a:endParaRPr lang="en-US" sz="1400"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598" y="3674833"/>
            <a:ext cx="202785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6576598" y="5187001"/>
            <a:ext cx="1872208" cy="276999"/>
          </a:xfrm>
          <a:prstGeom prst="rect">
            <a:avLst/>
          </a:prstGeom>
          <a:noFill/>
        </p:spPr>
        <p:txBody>
          <a:bodyPr wrap="square" rtlCol="0">
            <a:spAutoFit/>
          </a:bodyPr>
          <a:lstStyle/>
          <a:p>
            <a:r>
              <a:rPr lang="en-US" sz="1200" dirty="0" smtClean="0"/>
              <a:t>Goteborg L-CNG station</a:t>
            </a:r>
            <a:endParaRPr lang="en-US" sz="1200"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165" y="3674833"/>
            <a:ext cx="2232025"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277" y="5347465"/>
            <a:ext cx="2375800" cy="128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68" y="3644562"/>
            <a:ext cx="3167430" cy="180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596668" y="5488450"/>
            <a:ext cx="2736304" cy="276999"/>
          </a:xfrm>
          <a:prstGeom prst="rect">
            <a:avLst/>
          </a:prstGeom>
          <a:noFill/>
        </p:spPr>
        <p:txBody>
          <a:bodyPr wrap="square" rtlCol="0">
            <a:spAutoFit/>
          </a:bodyPr>
          <a:lstStyle/>
          <a:p>
            <a:r>
              <a:rPr lang="en-US" sz="1200" dirty="0"/>
              <a:t>Linde LNG truck fuelling stations </a:t>
            </a:r>
          </a:p>
        </p:txBody>
      </p:sp>
      <p:sp>
        <p:nvSpPr>
          <p:cNvPr id="7" name="TextBox 6"/>
          <p:cNvSpPr txBox="1"/>
          <p:nvPr/>
        </p:nvSpPr>
        <p:spPr>
          <a:xfrm>
            <a:off x="323528" y="6309320"/>
            <a:ext cx="3312368" cy="276999"/>
          </a:xfrm>
          <a:prstGeom prst="rect">
            <a:avLst/>
          </a:prstGeom>
          <a:noFill/>
        </p:spPr>
        <p:txBody>
          <a:bodyPr wrap="square" rtlCol="0">
            <a:spAutoFit/>
          </a:bodyPr>
          <a:lstStyle/>
          <a:p>
            <a:pPr lvl="0"/>
            <a:r>
              <a:rPr lang="en-US" sz="1200" dirty="0">
                <a:solidFill>
                  <a:srgbClr val="003863"/>
                </a:solidFill>
                <a:latin typeface="Arial" pitchFamily="34" charset="0"/>
                <a:cs typeface="Arial" pitchFamily="34" charset="0"/>
              </a:rPr>
              <a:t>Energy Future of the </a:t>
            </a:r>
            <a:r>
              <a:rPr lang="en-US" sz="1200" dirty="0" smtClean="0">
                <a:solidFill>
                  <a:srgbClr val="003863"/>
                </a:solidFill>
                <a:latin typeface="Arial" pitchFamily="34" charset="0"/>
                <a:cs typeface="Arial" pitchFamily="34" charset="0"/>
              </a:rPr>
              <a:t>Balkans</a:t>
            </a:r>
            <a:r>
              <a:rPr lang="sr-Latn-RS" sz="1200" dirty="0" smtClean="0">
                <a:solidFill>
                  <a:srgbClr val="003863"/>
                </a:solidFill>
                <a:latin typeface="Arial" pitchFamily="34" charset="0"/>
                <a:cs typeface="Arial" pitchFamily="34" charset="0"/>
              </a:rPr>
              <a:t>,</a:t>
            </a:r>
            <a:r>
              <a:rPr lang="en-US" sz="1200" dirty="0" smtClean="0">
                <a:solidFill>
                  <a:srgbClr val="003863"/>
                </a:solidFill>
                <a:latin typeface="Arial" pitchFamily="34" charset="0"/>
                <a:cs typeface="Arial" pitchFamily="34" charset="0"/>
              </a:rPr>
              <a:t> </a:t>
            </a:r>
            <a:r>
              <a:rPr lang="en-US" sz="1200" dirty="0">
                <a:solidFill>
                  <a:srgbClr val="003863"/>
                </a:solidFill>
                <a:latin typeface="Arial" pitchFamily="34" charset="0"/>
                <a:cs typeface="Arial" pitchFamily="34" charset="0"/>
              </a:rPr>
              <a:t>7 Apr 2016</a:t>
            </a:r>
            <a:endParaRPr lang="sk-SK" sz="1200" dirty="0">
              <a:solidFill>
                <a:srgbClr val="003863"/>
              </a:solidFill>
              <a:latin typeface="Arial" pitchFamily="34" charset="0"/>
              <a:cs typeface="Arial" pitchFamily="34" charset="0"/>
            </a:endParaRPr>
          </a:p>
        </p:txBody>
      </p:sp>
    </p:spTree>
    <p:extLst>
      <p:ext uri="{BB962C8B-B14F-4D97-AF65-F5344CB8AC3E}">
        <p14:creationId xmlns:p14="http://schemas.microsoft.com/office/powerpoint/2010/main" val="2710151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Rationale </a:t>
            </a:r>
            <a:r>
              <a:rPr lang="en-GB" dirty="0" smtClean="0"/>
              <a:t>for LNG in IWT</a:t>
            </a:r>
            <a:endParaRPr lang="en-GB" dirty="0"/>
          </a:p>
        </p:txBody>
      </p:sp>
      <p:sp>
        <p:nvSpPr>
          <p:cNvPr id="3" name="Content Placeholder 2"/>
          <p:cNvSpPr>
            <a:spLocks noGrp="1"/>
          </p:cNvSpPr>
          <p:nvPr>
            <p:ph idx="1"/>
          </p:nvPr>
        </p:nvSpPr>
        <p:spPr>
          <a:xfrm>
            <a:off x="323528" y="1196752"/>
            <a:ext cx="8424936" cy="5112568"/>
          </a:xfrm>
        </p:spPr>
        <p:txBody>
          <a:bodyPr>
            <a:noAutofit/>
          </a:bodyPr>
          <a:lstStyle/>
          <a:p>
            <a:pPr>
              <a:buFont typeface="Arial" panose="020B0604020202020204" pitchFamily="34" charset="0"/>
              <a:buChar char="•"/>
            </a:pPr>
            <a:r>
              <a:rPr lang="en-GB" sz="2000" b="1" dirty="0">
                <a:latin typeface="+mn-lt"/>
              </a:rPr>
              <a:t>Environmental drivers </a:t>
            </a:r>
          </a:p>
          <a:p>
            <a:pPr lvl="1">
              <a:buFont typeface="Arial" panose="020B0604020202020204" pitchFamily="34" charset="0"/>
              <a:buChar char="•"/>
            </a:pPr>
            <a:r>
              <a:rPr lang="en-GB" sz="1400" dirty="0">
                <a:latin typeface="+mn-lt"/>
              </a:rPr>
              <a:t>LNG as fuel reduces </a:t>
            </a:r>
            <a:r>
              <a:rPr lang="en-GB" sz="1400" dirty="0" smtClean="0">
                <a:latin typeface="+mn-lt"/>
              </a:rPr>
              <a:t>air emissions (-10-20</a:t>
            </a:r>
            <a:r>
              <a:rPr lang="en-GB" sz="1400" dirty="0">
                <a:latin typeface="+mn-lt"/>
              </a:rPr>
              <a:t>% CO2, -</a:t>
            </a:r>
            <a:r>
              <a:rPr lang="en-GB" sz="1400" dirty="0" smtClean="0">
                <a:latin typeface="+mn-lt"/>
              </a:rPr>
              <a:t>80-90</a:t>
            </a:r>
            <a:r>
              <a:rPr lang="en-GB" sz="1400" dirty="0">
                <a:latin typeface="+mn-lt"/>
              </a:rPr>
              <a:t>% NOx, almost zero PM &amp; SOx</a:t>
            </a:r>
            <a:r>
              <a:rPr lang="en-GB" sz="1400" dirty="0" smtClean="0">
                <a:latin typeface="+mn-lt"/>
              </a:rPr>
              <a:t>)</a:t>
            </a:r>
            <a:endParaRPr lang="en-GB" sz="1400" dirty="0">
              <a:latin typeface="+mn-lt"/>
            </a:endParaRPr>
          </a:p>
          <a:p>
            <a:pPr lvl="1">
              <a:buFont typeface="Arial" panose="020B0604020202020204" pitchFamily="34" charset="0"/>
              <a:buChar char="•"/>
            </a:pPr>
            <a:r>
              <a:rPr lang="en-GB" sz="1400" dirty="0" smtClean="0">
                <a:latin typeface="+mn-lt"/>
              </a:rPr>
              <a:t>Further </a:t>
            </a:r>
            <a:r>
              <a:rPr lang="en-GB" sz="1400" dirty="0">
                <a:latin typeface="+mn-lt"/>
              </a:rPr>
              <a:t>CO2 reduction possible by </a:t>
            </a:r>
            <a:r>
              <a:rPr lang="en-GB" sz="1400" dirty="0" smtClean="0">
                <a:latin typeface="+mn-lt"/>
              </a:rPr>
              <a:t>“blending” (balance) with </a:t>
            </a:r>
            <a:r>
              <a:rPr lang="en-GB" sz="1400" dirty="0">
                <a:latin typeface="+mn-lt"/>
              </a:rPr>
              <a:t>BIO-LNG</a:t>
            </a:r>
          </a:p>
          <a:p>
            <a:pPr lvl="1">
              <a:buFont typeface="Arial" panose="020B0604020202020204" pitchFamily="34" charset="0"/>
              <a:buChar char="•"/>
            </a:pPr>
            <a:endParaRPr lang="en-GB" sz="800" b="1" dirty="0">
              <a:latin typeface="+mn-lt"/>
            </a:endParaRPr>
          </a:p>
          <a:p>
            <a:pPr>
              <a:buFont typeface="Arial" panose="020B0604020202020204" pitchFamily="34" charset="0"/>
              <a:buChar char="•"/>
            </a:pPr>
            <a:r>
              <a:rPr lang="en-GB" sz="2000" b="1" dirty="0" smtClean="0">
                <a:latin typeface="+mn-lt"/>
              </a:rPr>
              <a:t>Economic drivers</a:t>
            </a:r>
          </a:p>
          <a:p>
            <a:pPr lvl="1">
              <a:buFont typeface="Arial" panose="020B0604020202020204" pitchFamily="34" charset="0"/>
              <a:buChar char="•"/>
            </a:pPr>
            <a:r>
              <a:rPr lang="en-GB" sz="1400" dirty="0">
                <a:latin typeface="+mn-lt"/>
              </a:rPr>
              <a:t>Price gap </a:t>
            </a:r>
            <a:r>
              <a:rPr lang="en-GB" sz="1400" dirty="0" smtClean="0">
                <a:latin typeface="+mn-lt"/>
              </a:rPr>
              <a:t>Gasoil - LNG </a:t>
            </a:r>
            <a:r>
              <a:rPr lang="en-GB" sz="1400" dirty="0">
                <a:latin typeface="+mn-lt"/>
              </a:rPr>
              <a:t>and estimated price reduction for LNG </a:t>
            </a:r>
            <a:r>
              <a:rPr lang="en-GB" sz="1400" dirty="0" smtClean="0">
                <a:latin typeface="+mn-lt"/>
              </a:rPr>
              <a:t>due </a:t>
            </a:r>
            <a:r>
              <a:rPr lang="en-GB" sz="1400" dirty="0">
                <a:latin typeface="+mn-lt"/>
              </a:rPr>
              <a:t>to massive production increase; </a:t>
            </a:r>
            <a:r>
              <a:rPr lang="en-GB" sz="1400" dirty="0" smtClean="0">
                <a:latin typeface="+mn-lt"/>
              </a:rPr>
              <a:t>favourable payback </a:t>
            </a:r>
            <a:r>
              <a:rPr lang="en-GB" sz="1400" dirty="0">
                <a:latin typeface="+mn-lt"/>
              </a:rPr>
              <a:t>time of </a:t>
            </a:r>
            <a:r>
              <a:rPr lang="en-GB" sz="1400" dirty="0" smtClean="0">
                <a:latin typeface="+mn-lt"/>
              </a:rPr>
              <a:t>investment; significant reduction </a:t>
            </a:r>
            <a:r>
              <a:rPr lang="en-GB" sz="1400" dirty="0">
                <a:latin typeface="+mn-lt"/>
              </a:rPr>
              <a:t>in fuel </a:t>
            </a:r>
            <a:r>
              <a:rPr lang="en-GB" sz="1400" dirty="0" smtClean="0">
                <a:latin typeface="+mn-lt"/>
              </a:rPr>
              <a:t>consumption; </a:t>
            </a:r>
            <a:r>
              <a:rPr lang="en-GB" sz="1400" dirty="0">
                <a:latin typeface="+mn-lt"/>
              </a:rPr>
              <a:t>fuel cost savings </a:t>
            </a:r>
            <a:r>
              <a:rPr lang="en-GB" sz="1400" dirty="0" smtClean="0">
                <a:latin typeface="+mn-lt"/>
              </a:rPr>
              <a:t>result into higher profitability/lower </a:t>
            </a:r>
            <a:r>
              <a:rPr lang="en-GB" sz="1400" dirty="0">
                <a:latin typeface="+mn-lt"/>
              </a:rPr>
              <a:t>transport costs </a:t>
            </a:r>
            <a:endParaRPr lang="en-GB" sz="1400" dirty="0" smtClean="0">
              <a:latin typeface="+mn-lt"/>
            </a:endParaRPr>
          </a:p>
          <a:p>
            <a:pPr lvl="1">
              <a:buFont typeface="Arial" panose="020B0604020202020204" pitchFamily="34" charset="0"/>
              <a:buChar char="•"/>
            </a:pPr>
            <a:r>
              <a:rPr lang="en-GB" sz="1400" dirty="0">
                <a:latin typeface="+mn-lt"/>
              </a:rPr>
              <a:t>LNG as cargo will increase transport volumes and will offer energy </a:t>
            </a:r>
            <a:r>
              <a:rPr lang="en-GB" sz="1400" dirty="0" smtClean="0">
                <a:latin typeface="+mn-lt"/>
              </a:rPr>
              <a:t>cost </a:t>
            </a:r>
            <a:r>
              <a:rPr lang="en-GB" sz="1400" dirty="0">
                <a:latin typeface="+mn-lt"/>
              </a:rPr>
              <a:t>savings to many </a:t>
            </a:r>
            <a:r>
              <a:rPr lang="en-GB" sz="1400" dirty="0" smtClean="0">
                <a:latin typeface="+mn-lt"/>
              </a:rPr>
              <a:t>industries along the Rhine-Main-Danube axis; reduces oil dependency and supports diversification of energy mix</a:t>
            </a:r>
            <a:endParaRPr lang="en-GB" sz="1400" dirty="0">
              <a:latin typeface="+mn-lt"/>
            </a:endParaRPr>
          </a:p>
          <a:p>
            <a:pPr lvl="1">
              <a:buFont typeface="Arial" panose="020B0604020202020204" pitchFamily="34" charset="0"/>
              <a:buChar char="•"/>
            </a:pPr>
            <a:endParaRPr lang="en-GB" sz="600" b="1" dirty="0" smtClean="0">
              <a:latin typeface="+mn-lt"/>
            </a:endParaRPr>
          </a:p>
          <a:p>
            <a:pPr>
              <a:buFont typeface="Arial" panose="020B0604020202020204" pitchFamily="34" charset="0"/>
              <a:buChar char="•"/>
            </a:pPr>
            <a:r>
              <a:rPr lang="en-GB" sz="2000" b="1" dirty="0" smtClean="0">
                <a:latin typeface="+mn-lt"/>
              </a:rPr>
              <a:t>Regulations</a:t>
            </a:r>
          </a:p>
          <a:p>
            <a:pPr lvl="1"/>
            <a:r>
              <a:rPr lang="en-GB" sz="1400" b="1" dirty="0">
                <a:latin typeface="Calibri"/>
              </a:rPr>
              <a:t>EU Directive on Deployment of Alternative Fuels Infrastructure </a:t>
            </a:r>
            <a:r>
              <a:rPr lang="en-GB" sz="1400" dirty="0">
                <a:latin typeface="Calibri"/>
              </a:rPr>
              <a:t>(approved April 2014) demands deployment of LNG fuelling infrastructure (in a sufficient number of maritime ports till 2025, inland ports till 2025, core road network till 2025 &amp; common technical standards for CNG and LNG refuelling points by 2015  </a:t>
            </a:r>
          </a:p>
          <a:p>
            <a:pPr lvl="1"/>
            <a:r>
              <a:rPr lang="en-GB" sz="1400" b="1" dirty="0">
                <a:latin typeface="Calibri"/>
              </a:rPr>
              <a:t>Future air emission regulation</a:t>
            </a:r>
            <a:r>
              <a:rPr lang="en-GB" sz="1400" dirty="0">
                <a:latin typeface="Calibri"/>
              </a:rPr>
              <a:t>: “LNG most effective measure to reach Stage IV for medium and large inland vessels” (NAIADES 2/</a:t>
            </a:r>
            <a:r>
              <a:rPr lang="en-GB" sz="1400" dirty="0" err="1">
                <a:latin typeface="Calibri"/>
              </a:rPr>
              <a:t>Panteia</a:t>
            </a:r>
            <a:r>
              <a:rPr lang="en-GB" sz="1400" dirty="0">
                <a:latin typeface="Calibri"/>
              </a:rPr>
              <a:t>-NEA report)</a:t>
            </a:r>
          </a:p>
          <a:p>
            <a:pPr lvl="1"/>
            <a:r>
              <a:rPr lang="en-GB" sz="1400" b="1" dirty="0">
                <a:latin typeface="Calibri"/>
              </a:rPr>
              <a:t>ECA/SECA regulation which </a:t>
            </a:r>
            <a:r>
              <a:rPr lang="en-GB" sz="1400" dirty="0">
                <a:latin typeface="Calibri"/>
              </a:rPr>
              <a:t>fosters built-up of LNG infrastructure in NW-Europe and development of Small Scale LNG Supply Chains </a:t>
            </a:r>
          </a:p>
          <a:p>
            <a:pPr lvl="1">
              <a:buFont typeface="Arial" panose="020B0604020202020204" pitchFamily="34" charset="0"/>
              <a:buChar char="•"/>
            </a:pPr>
            <a:endParaRPr lang="en-GB" sz="1400" dirty="0">
              <a:latin typeface="+mn-lt"/>
            </a:endParaRPr>
          </a:p>
        </p:txBody>
      </p:sp>
      <p:sp>
        <p:nvSpPr>
          <p:cNvPr id="4" name="TextBox 3"/>
          <p:cNvSpPr txBox="1"/>
          <p:nvPr/>
        </p:nvSpPr>
        <p:spPr>
          <a:xfrm>
            <a:off x="323528" y="6453336"/>
            <a:ext cx="3240360" cy="276999"/>
          </a:xfrm>
          <a:prstGeom prst="rect">
            <a:avLst/>
          </a:prstGeom>
          <a:noFill/>
        </p:spPr>
        <p:txBody>
          <a:bodyPr wrap="square" rtlCol="0">
            <a:spAutoFit/>
          </a:bodyPr>
          <a:lstStyle/>
          <a:p>
            <a:pPr lvl="0"/>
            <a:r>
              <a:rPr lang="en-US" sz="1200" dirty="0">
                <a:solidFill>
                  <a:srgbClr val="003863"/>
                </a:solidFill>
                <a:latin typeface="Arial" pitchFamily="34" charset="0"/>
                <a:cs typeface="Arial" pitchFamily="34" charset="0"/>
              </a:rPr>
              <a:t>Energy Future of the </a:t>
            </a:r>
            <a:r>
              <a:rPr lang="en-US" sz="1200" dirty="0" smtClean="0">
                <a:solidFill>
                  <a:srgbClr val="003863"/>
                </a:solidFill>
                <a:latin typeface="Arial" pitchFamily="34" charset="0"/>
                <a:cs typeface="Arial" pitchFamily="34" charset="0"/>
              </a:rPr>
              <a:t>Balkans</a:t>
            </a:r>
            <a:r>
              <a:rPr lang="sr-Latn-RS" sz="1200" dirty="0" smtClean="0">
                <a:solidFill>
                  <a:srgbClr val="003863"/>
                </a:solidFill>
                <a:latin typeface="Arial" pitchFamily="34" charset="0"/>
                <a:cs typeface="Arial" pitchFamily="34" charset="0"/>
              </a:rPr>
              <a:t>,</a:t>
            </a:r>
            <a:r>
              <a:rPr lang="en-US" sz="1200" dirty="0" smtClean="0">
                <a:solidFill>
                  <a:srgbClr val="003863"/>
                </a:solidFill>
                <a:latin typeface="Arial" pitchFamily="34" charset="0"/>
                <a:cs typeface="Arial" pitchFamily="34" charset="0"/>
              </a:rPr>
              <a:t> </a:t>
            </a:r>
            <a:r>
              <a:rPr lang="en-US" sz="1200" dirty="0">
                <a:solidFill>
                  <a:srgbClr val="003863"/>
                </a:solidFill>
                <a:latin typeface="Arial" pitchFamily="34" charset="0"/>
                <a:cs typeface="Arial" pitchFamily="34" charset="0"/>
              </a:rPr>
              <a:t>7 Apr 2016</a:t>
            </a:r>
            <a:endParaRPr lang="sk-SK" sz="1200" dirty="0">
              <a:solidFill>
                <a:srgbClr val="003863"/>
              </a:solidFill>
              <a:latin typeface="Arial" pitchFamily="34" charset="0"/>
              <a:cs typeface="Arial" pitchFamily="34" charset="0"/>
            </a:endParaRPr>
          </a:p>
        </p:txBody>
      </p:sp>
    </p:spTree>
    <p:extLst>
      <p:ext uri="{BB962C8B-B14F-4D97-AF65-F5344CB8AC3E}">
        <p14:creationId xmlns:p14="http://schemas.microsoft.com/office/powerpoint/2010/main" val="1637483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lvl="0"/>
            <a:r>
              <a:rPr lang="en-US" dirty="0"/>
              <a:t>Energy Future of the Balkans</a:t>
            </a:r>
            <a:r>
              <a:rPr lang="sr-Latn-RS" dirty="0"/>
              <a:t>,</a:t>
            </a:r>
            <a:r>
              <a:rPr lang="en-US" dirty="0"/>
              <a:t> 7 Apr 2016</a:t>
            </a:r>
            <a:endParaRPr lang="sk-SK" dirty="0"/>
          </a:p>
        </p:txBody>
      </p:sp>
      <p:grpSp>
        <p:nvGrpSpPr>
          <p:cNvPr id="146" name="Group 145"/>
          <p:cNvGrpSpPr/>
          <p:nvPr/>
        </p:nvGrpSpPr>
        <p:grpSpPr>
          <a:xfrm>
            <a:off x="6126792" y="2198459"/>
            <a:ext cx="1971626" cy="791159"/>
            <a:chOff x="6075849" y="2002024"/>
            <a:chExt cx="1971626" cy="791159"/>
          </a:xfrm>
        </p:grpSpPr>
        <p:grpSp>
          <p:nvGrpSpPr>
            <p:cNvPr id="124" name="Group 123"/>
            <p:cNvGrpSpPr/>
            <p:nvPr/>
          </p:nvGrpSpPr>
          <p:grpSpPr>
            <a:xfrm>
              <a:off x="6075849" y="2067663"/>
              <a:ext cx="725520" cy="725520"/>
              <a:chOff x="5336678" y="2530517"/>
              <a:chExt cx="725520" cy="725520"/>
            </a:xfrm>
          </p:grpSpPr>
          <p:sp>
            <p:nvSpPr>
              <p:cNvPr id="26" name="Oval 25"/>
              <p:cNvSpPr/>
              <p:nvPr/>
            </p:nvSpPr>
            <p:spPr>
              <a:xfrm>
                <a:off x="5336678" y="2530517"/>
                <a:ext cx="725520" cy="725520"/>
              </a:xfrm>
              <a:prstGeom prst="ellipse">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pic>
            <p:nvPicPr>
              <p:cNvPr id="50" name="Picture 4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95682" y="2687886"/>
                <a:ext cx="412495" cy="412495"/>
              </a:xfrm>
              <a:prstGeom prst="rect">
                <a:avLst/>
              </a:prstGeom>
            </p:spPr>
          </p:pic>
        </p:grpSp>
        <p:grpSp>
          <p:nvGrpSpPr>
            <p:cNvPr id="138" name="Group 137"/>
            <p:cNvGrpSpPr/>
            <p:nvPr/>
          </p:nvGrpSpPr>
          <p:grpSpPr>
            <a:xfrm>
              <a:off x="6873432" y="2002024"/>
              <a:ext cx="1174043" cy="453117"/>
              <a:chOff x="6134261" y="2464878"/>
              <a:chExt cx="1174043" cy="453117"/>
            </a:xfrm>
          </p:grpSpPr>
          <p:grpSp>
            <p:nvGrpSpPr>
              <p:cNvPr id="88" name="Group 87"/>
              <p:cNvGrpSpPr/>
              <p:nvPr/>
            </p:nvGrpSpPr>
            <p:grpSpPr>
              <a:xfrm>
                <a:off x="6134261" y="2872276"/>
                <a:ext cx="1067607" cy="45719"/>
                <a:chOff x="6024190" y="2550530"/>
                <a:chExt cx="1067607" cy="45719"/>
              </a:xfrm>
            </p:grpSpPr>
            <p:cxnSp>
              <p:nvCxnSpPr>
                <p:cNvPr id="64" name="Straight Connector 63"/>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66" name="Flowchart: Connector 65"/>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sp>
            <p:nvSpPr>
              <p:cNvPr id="76" name="TextBox 75"/>
              <p:cNvSpPr txBox="1"/>
              <p:nvPr/>
            </p:nvSpPr>
            <p:spPr>
              <a:xfrm>
                <a:off x="6158265" y="2464878"/>
                <a:ext cx="1150039" cy="430887"/>
              </a:xfrm>
              <a:prstGeom prst="rect">
                <a:avLst/>
              </a:prstGeom>
              <a:noFill/>
            </p:spPr>
            <p:txBody>
              <a:bodyPr wrap="square" rtlCol="0">
                <a:spAutoFit/>
              </a:bodyPr>
              <a:lstStyle/>
              <a:p>
                <a:r>
                  <a:rPr lang="de-AT" sz="1100" b="1" dirty="0" smtClean="0">
                    <a:solidFill>
                      <a:srgbClr val="3F8F98"/>
                    </a:solidFill>
                    <a:latin typeface="Arial Narrow" panose="020B0606020202030204" pitchFamily="34" charset="0"/>
                  </a:rPr>
                  <a:t>VESSEL CONCEPTS</a:t>
                </a:r>
                <a:endParaRPr lang="en-GB" sz="1100" b="1" dirty="0">
                  <a:solidFill>
                    <a:srgbClr val="3F8F98"/>
                  </a:solidFill>
                  <a:latin typeface="Arial Narrow" panose="020B0606020202030204" pitchFamily="34" charset="0"/>
                </a:endParaRPr>
              </a:p>
            </p:txBody>
          </p:sp>
        </p:grpSp>
      </p:grpSp>
      <p:grpSp>
        <p:nvGrpSpPr>
          <p:cNvPr id="145" name="Group 144"/>
          <p:cNvGrpSpPr/>
          <p:nvPr/>
        </p:nvGrpSpPr>
        <p:grpSpPr>
          <a:xfrm>
            <a:off x="6852312" y="2938077"/>
            <a:ext cx="2110202" cy="796547"/>
            <a:chOff x="6801369" y="2741644"/>
            <a:chExt cx="2110202" cy="796546"/>
          </a:xfrm>
        </p:grpSpPr>
        <p:grpSp>
          <p:nvGrpSpPr>
            <p:cNvPr id="125" name="Group 124"/>
            <p:cNvGrpSpPr/>
            <p:nvPr/>
          </p:nvGrpSpPr>
          <p:grpSpPr>
            <a:xfrm>
              <a:off x="6801369" y="2812670"/>
              <a:ext cx="725520" cy="725520"/>
              <a:chOff x="6062198" y="3275524"/>
              <a:chExt cx="725520" cy="725520"/>
            </a:xfrm>
          </p:grpSpPr>
          <p:sp>
            <p:nvSpPr>
              <p:cNvPr id="29" name="Oval 28"/>
              <p:cNvSpPr/>
              <p:nvPr/>
            </p:nvSpPr>
            <p:spPr>
              <a:xfrm>
                <a:off x="6062198" y="3275524"/>
                <a:ext cx="725520" cy="725520"/>
              </a:xfrm>
              <a:prstGeom prst="ellipse">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pic>
            <p:nvPicPr>
              <p:cNvPr id="51" name="Picture 5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61513" y="3749651"/>
                <a:ext cx="315674" cy="89769"/>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56701" y="3402768"/>
                <a:ext cx="339585" cy="339585"/>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511718">
                <a:off x="6356054" y="3481262"/>
                <a:ext cx="107896" cy="107896"/>
              </a:xfrm>
              <a:prstGeom prst="rect">
                <a:avLst/>
              </a:prstGeom>
            </p:spPr>
          </p:pic>
        </p:grpSp>
        <p:grpSp>
          <p:nvGrpSpPr>
            <p:cNvPr id="137" name="Group 136"/>
            <p:cNvGrpSpPr/>
            <p:nvPr/>
          </p:nvGrpSpPr>
          <p:grpSpPr>
            <a:xfrm>
              <a:off x="7587528" y="2741644"/>
              <a:ext cx="1324043" cy="456645"/>
              <a:chOff x="6848357" y="3204498"/>
              <a:chExt cx="1324043" cy="456645"/>
            </a:xfrm>
          </p:grpSpPr>
          <p:sp>
            <p:nvSpPr>
              <p:cNvPr id="85" name="TextBox 84"/>
              <p:cNvSpPr txBox="1"/>
              <p:nvPr/>
            </p:nvSpPr>
            <p:spPr>
              <a:xfrm>
                <a:off x="6874185" y="3204498"/>
                <a:ext cx="1298215" cy="430886"/>
              </a:xfrm>
              <a:prstGeom prst="rect">
                <a:avLst/>
              </a:prstGeom>
              <a:noFill/>
            </p:spPr>
            <p:txBody>
              <a:bodyPr wrap="square" rtlCol="0">
                <a:spAutoFit/>
              </a:bodyPr>
              <a:lstStyle/>
              <a:p>
                <a:r>
                  <a:rPr lang="de-AT" sz="1100" b="1" dirty="0" smtClean="0">
                    <a:solidFill>
                      <a:srgbClr val="3F8F98"/>
                    </a:solidFill>
                    <a:latin typeface="Arial Narrow" panose="020B0606020202030204" pitchFamily="34" charset="0"/>
                  </a:rPr>
                  <a:t>TERMINAL CONCEPTS</a:t>
                </a:r>
                <a:endParaRPr lang="en-GB" sz="1100" b="1" dirty="0">
                  <a:solidFill>
                    <a:srgbClr val="3F8F98"/>
                  </a:solidFill>
                  <a:latin typeface="Arial Narrow" panose="020B0606020202030204" pitchFamily="34" charset="0"/>
                </a:endParaRPr>
              </a:p>
            </p:txBody>
          </p:sp>
          <p:grpSp>
            <p:nvGrpSpPr>
              <p:cNvPr id="89" name="Group 88"/>
              <p:cNvGrpSpPr/>
              <p:nvPr/>
            </p:nvGrpSpPr>
            <p:grpSpPr>
              <a:xfrm>
                <a:off x="6848357" y="3615424"/>
                <a:ext cx="1067607" cy="45719"/>
                <a:chOff x="6024190" y="2550530"/>
                <a:chExt cx="1067607" cy="45719"/>
              </a:xfrm>
            </p:grpSpPr>
            <p:cxnSp>
              <p:nvCxnSpPr>
                <p:cNvPr id="90" name="Straight Connector 89"/>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91" name="Flowchart: Connector 90"/>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grpSp>
      <p:grpSp>
        <p:nvGrpSpPr>
          <p:cNvPr id="144" name="Group 143"/>
          <p:cNvGrpSpPr/>
          <p:nvPr/>
        </p:nvGrpSpPr>
        <p:grpSpPr>
          <a:xfrm>
            <a:off x="6846704" y="3920283"/>
            <a:ext cx="1887266" cy="778512"/>
            <a:chOff x="6795761" y="3723847"/>
            <a:chExt cx="1887266" cy="778512"/>
          </a:xfrm>
        </p:grpSpPr>
        <p:grpSp>
          <p:nvGrpSpPr>
            <p:cNvPr id="126" name="Group 125"/>
            <p:cNvGrpSpPr/>
            <p:nvPr/>
          </p:nvGrpSpPr>
          <p:grpSpPr>
            <a:xfrm>
              <a:off x="6795761" y="3723847"/>
              <a:ext cx="725520" cy="725520"/>
              <a:chOff x="6056590" y="4186701"/>
              <a:chExt cx="725520" cy="725520"/>
            </a:xfrm>
          </p:grpSpPr>
          <p:sp>
            <p:nvSpPr>
              <p:cNvPr id="32" name="Oval 31"/>
              <p:cNvSpPr/>
              <p:nvPr/>
            </p:nvSpPr>
            <p:spPr>
              <a:xfrm>
                <a:off x="6056590" y="4186701"/>
                <a:ext cx="725520" cy="725520"/>
              </a:xfrm>
              <a:prstGeom prst="ellipse">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pic>
            <p:nvPicPr>
              <p:cNvPr id="53" name="Picture 5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15454" y="4345565"/>
                <a:ext cx="407792" cy="407792"/>
              </a:xfrm>
              <a:prstGeom prst="rect">
                <a:avLst/>
              </a:prstGeom>
            </p:spPr>
          </p:pic>
        </p:grpSp>
        <p:grpSp>
          <p:nvGrpSpPr>
            <p:cNvPr id="136" name="Group 135"/>
            <p:cNvGrpSpPr/>
            <p:nvPr/>
          </p:nvGrpSpPr>
          <p:grpSpPr>
            <a:xfrm>
              <a:off x="7615420" y="4040888"/>
              <a:ext cx="1067607" cy="461471"/>
              <a:chOff x="6876249" y="4503742"/>
              <a:chExt cx="1067607" cy="461471"/>
            </a:xfrm>
          </p:grpSpPr>
          <p:grpSp>
            <p:nvGrpSpPr>
              <p:cNvPr id="92" name="Group 91"/>
              <p:cNvGrpSpPr/>
              <p:nvPr/>
            </p:nvGrpSpPr>
            <p:grpSpPr>
              <a:xfrm>
                <a:off x="6876249" y="4503742"/>
                <a:ext cx="1067607" cy="45719"/>
                <a:chOff x="6024190" y="2550530"/>
                <a:chExt cx="1067607" cy="45719"/>
              </a:xfrm>
            </p:grpSpPr>
            <p:cxnSp>
              <p:nvCxnSpPr>
                <p:cNvPr id="93" name="Straight Connector 92"/>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94" name="Flowchart: Connector 93"/>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sp>
            <p:nvSpPr>
              <p:cNvPr id="95" name="TextBox 94"/>
              <p:cNvSpPr txBox="1"/>
              <p:nvPr/>
            </p:nvSpPr>
            <p:spPr>
              <a:xfrm>
                <a:off x="6910033" y="4534326"/>
                <a:ext cx="1033823" cy="430887"/>
              </a:xfrm>
              <a:prstGeom prst="rect">
                <a:avLst/>
              </a:prstGeom>
              <a:noFill/>
            </p:spPr>
            <p:txBody>
              <a:bodyPr wrap="square" rtlCol="0">
                <a:spAutoFit/>
              </a:bodyPr>
              <a:lstStyle/>
              <a:p>
                <a:r>
                  <a:rPr lang="de-AT" sz="1100" b="1" dirty="0" smtClean="0">
                    <a:solidFill>
                      <a:srgbClr val="3F8F98"/>
                    </a:solidFill>
                    <a:latin typeface="Arial Narrow" panose="020B0606020202030204" pitchFamily="34" charset="0"/>
                  </a:rPr>
                  <a:t>EDUCATION &amp; TRATINING</a:t>
                </a:r>
                <a:endParaRPr lang="en-GB" sz="1100" b="1" dirty="0">
                  <a:solidFill>
                    <a:srgbClr val="3F8F98"/>
                  </a:solidFill>
                  <a:latin typeface="Arial Narrow" panose="020B0606020202030204" pitchFamily="34" charset="0"/>
                </a:endParaRPr>
              </a:p>
            </p:txBody>
          </p:sp>
        </p:grpSp>
      </p:grpSp>
      <p:grpSp>
        <p:nvGrpSpPr>
          <p:cNvPr id="143" name="Group 142"/>
          <p:cNvGrpSpPr/>
          <p:nvPr/>
        </p:nvGrpSpPr>
        <p:grpSpPr>
          <a:xfrm>
            <a:off x="6134046" y="4641898"/>
            <a:ext cx="2182486" cy="838217"/>
            <a:chOff x="6083103" y="4445460"/>
            <a:chExt cx="2182486" cy="838216"/>
          </a:xfrm>
        </p:grpSpPr>
        <p:grpSp>
          <p:nvGrpSpPr>
            <p:cNvPr id="127" name="Group 126"/>
            <p:cNvGrpSpPr/>
            <p:nvPr/>
          </p:nvGrpSpPr>
          <p:grpSpPr>
            <a:xfrm>
              <a:off x="6083103" y="4445460"/>
              <a:ext cx="725520" cy="725520"/>
              <a:chOff x="5343932" y="4908314"/>
              <a:chExt cx="725520" cy="725520"/>
            </a:xfrm>
          </p:grpSpPr>
          <p:sp>
            <p:nvSpPr>
              <p:cNvPr id="38" name="Oval 37"/>
              <p:cNvSpPr/>
              <p:nvPr/>
            </p:nvSpPr>
            <p:spPr>
              <a:xfrm>
                <a:off x="5343932" y="4908314"/>
                <a:ext cx="725520" cy="725520"/>
              </a:xfrm>
              <a:prstGeom prst="ellipse">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pic>
            <p:nvPicPr>
              <p:cNvPr id="48" name="Picture 4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31628" y="5095547"/>
                <a:ext cx="351055" cy="351055"/>
              </a:xfrm>
              <a:prstGeom prst="rect">
                <a:avLst/>
              </a:prstGeom>
            </p:spPr>
          </p:pic>
        </p:grpSp>
        <p:grpSp>
          <p:nvGrpSpPr>
            <p:cNvPr id="135" name="Group 134"/>
            <p:cNvGrpSpPr/>
            <p:nvPr/>
          </p:nvGrpSpPr>
          <p:grpSpPr>
            <a:xfrm>
              <a:off x="6896774" y="4819922"/>
              <a:ext cx="1368815" cy="463754"/>
              <a:chOff x="6157603" y="5282776"/>
              <a:chExt cx="1368815" cy="463754"/>
            </a:xfrm>
          </p:grpSpPr>
          <p:grpSp>
            <p:nvGrpSpPr>
              <p:cNvPr id="98" name="Group 97"/>
              <p:cNvGrpSpPr/>
              <p:nvPr/>
            </p:nvGrpSpPr>
            <p:grpSpPr>
              <a:xfrm>
                <a:off x="6157603" y="5282776"/>
                <a:ext cx="1067607" cy="45719"/>
                <a:chOff x="6024190" y="2550530"/>
                <a:chExt cx="1067607" cy="45719"/>
              </a:xfrm>
            </p:grpSpPr>
            <p:cxnSp>
              <p:nvCxnSpPr>
                <p:cNvPr id="99" name="Straight Connector 98"/>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100" name="Flowchart: Connector 99"/>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sp>
            <p:nvSpPr>
              <p:cNvPr id="101" name="TextBox 100"/>
              <p:cNvSpPr txBox="1"/>
              <p:nvPr/>
            </p:nvSpPr>
            <p:spPr>
              <a:xfrm>
                <a:off x="6185828" y="5315644"/>
                <a:ext cx="1340590" cy="430886"/>
              </a:xfrm>
              <a:prstGeom prst="rect">
                <a:avLst/>
              </a:prstGeom>
              <a:noFill/>
            </p:spPr>
            <p:txBody>
              <a:bodyPr wrap="square" rtlCol="0">
                <a:spAutoFit/>
              </a:bodyPr>
              <a:lstStyle/>
              <a:p>
                <a:r>
                  <a:rPr lang="de-AT" sz="1100" b="1" dirty="0" smtClean="0">
                    <a:solidFill>
                      <a:srgbClr val="3F8F98"/>
                    </a:solidFill>
                    <a:latin typeface="Arial Narrow" panose="020B0606020202030204" pitchFamily="34" charset="0"/>
                  </a:rPr>
                  <a:t>PILOT DEPLOYMENTS</a:t>
                </a:r>
                <a:endParaRPr lang="en-GB" sz="1100" b="1" dirty="0">
                  <a:solidFill>
                    <a:srgbClr val="3F8F98"/>
                  </a:solidFill>
                  <a:latin typeface="Arial Narrow" panose="020B0606020202030204" pitchFamily="34" charset="0"/>
                </a:endParaRPr>
              </a:p>
            </p:txBody>
          </p:sp>
        </p:grpSp>
      </p:grpSp>
      <p:grpSp>
        <p:nvGrpSpPr>
          <p:cNvPr id="142" name="Group 141"/>
          <p:cNvGrpSpPr/>
          <p:nvPr/>
        </p:nvGrpSpPr>
        <p:grpSpPr>
          <a:xfrm>
            <a:off x="3598391" y="4641891"/>
            <a:ext cx="2267299" cy="857380"/>
            <a:chOff x="3547446" y="4445460"/>
            <a:chExt cx="2267299" cy="857381"/>
          </a:xfrm>
        </p:grpSpPr>
        <p:grpSp>
          <p:nvGrpSpPr>
            <p:cNvPr id="128" name="Group 127"/>
            <p:cNvGrpSpPr/>
            <p:nvPr/>
          </p:nvGrpSpPr>
          <p:grpSpPr>
            <a:xfrm>
              <a:off x="5089225" y="4445460"/>
              <a:ext cx="725520" cy="725520"/>
              <a:chOff x="4350054" y="4908314"/>
              <a:chExt cx="725520" cy="725520"/>
            </a:xfrm>
          </p:grpSpPr>
          <p:sp>
            <p:nvSpPr>
              <p:cNvPr id="23" name="Oval 22"/>
              <p:cNvSpPr/>
              <p:nvPr/>
            </p:nvSpPr>
            <p:spPr>
              <a:xfrm>
                <a:off x="4350054" y="4908314"/>
                <a:ext cx="725520" cy="725520"/>
              </a:xfrm>
              <a:prstGeom prst="ellipse">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pic>
            <p:nvPicPr>
              <p:cNvPr id="54" name="Picture 5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482609" y="5040478"/>
                <a:ext cx="447339" cy="447339"/>
              </a:xfrm>
              <a:prstGeom prst="rect">
                <a:avLst/>
              </a:prstGeom>
            </p:spPr>
          </p:pic>
        </p:grpSp>
        <p:grpSp>
          <p:nvGrpSpPr>
            <p:cNvPr id="134" name="Group 133"/>
            <p:cNvGrpSpPr/>
            <p:nvPr/>
          </p:nvGrpSpPr>
          <p:grpSpPr>
            <a:xfrm>
              <a:off x="3547446" y="4841490"/>
              <a:ext cx="1458903" cy="461351"/>
              <a:chOff x="2808275" y="5304344"/>
              <a:chExt cx="1458903" cy="461351"/>
            </a:xfrm>
          </p:grpSpPr>
          <p:grpSp>
            <p:nvGrpSpPr>
              <p:cNvPr id="103" name="Group 102"/>
              <p:cNvGrpSpPr/>
              <p:nvPr/>
            </p:nvGrpSpPr>
            <p:grpSpPr>
              <a:xfrm rot="10800000">
                <a:off x="3199571" y="5304344"/>
                <a:ext cx="1067607" cy="45719"/>
                <a:chOff x="6024190" y="2550530"/>
                <a:chExt cx="1067607" cy="45719"/>
              </a:xfrm>
            </p:grpSpPr>
            <p:cxnSp>
              <p:nvCxnSpPr>
                <p:cNvPr id="104" name="Straight Connector 103"/>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105" name="Flowchart: Connector 104"/>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sp>
            <p:nvSpPr>
              <p:cNvPr id="106" name="TextBox 105"/>
              <p:cNvSpPr txBox="1"/>
              <p:nvPr/>
            </p:nvSpPr>
            <p:spPr>
              <a:xfrm>
                <a:off x="2808275" y="5334807"/>
                <a:ext cx="1427947" cy="430888"/>
              </a:xfrm>
              <a:prstGeom prst="rect">
                <a:avLst/>
              </a:prstGeom>
              <a:noFill/>
            </p:spPr>
            <p:txBody>
              <a:bodyPr wrap="square" rtlCol="0">
                <a:spAutoFit/>
              </a:bodyPr>
              <a:lstStyle/>
              <a:p>
                <a:pPr algn="r"/>
                <a:r>
                  <a:rPr lang="de-AT" sz="1100" b="1" dirty="0" smtClean="0">
                    <a:solidFill>
                      <a:srgbClr val="3F8F98"/>
                    </a:solidFill>
                    <a:latin typeface="Arial Narrow" panose="020B0606020202030204" pitchFamily="34" charset="0"/>
                  </a:rPr>
                  <a:t>REGULATORY FRAMEWORK</a:t>
                </a:r>
                <a:endParaRPr lang="en-GB" sz="1100" b="1" dirty="0">
                  <a:solidFill>
                    <a:srgbClr val="3F8F98"/>
                  </a:solidFill>
                  <a:latin typeface="Arial Narrow" panose="020B0606020202030204" pitchFamily="34" charset="0"/>
                </a:endParaRPr>
              </a:p>
            </p:txBody>
          </p:sp>
        </p:grpSp>
      </p:grpSp>
      <p:grpSp>
        <p:nvGrpSpPr>
          <p:cNvPr id="141" name="Group 140"/>
          <p:cNvGrpSpPr/>
          <p:nvPr/>
        </p:nvGrpSpPr>
        <p:grpSpPr>
          <a:xfrm>
            <a:off x="2699792" y="3916377"/>
            <a:ext cx="2486876" cy="792159"/>
            <a:chOff x="2648849" y="3719940"/>
            <a:chExt cx="2486876" cy="792159"/>
          </a:xfrm>
        </p:grpSpPr>
        <p:grpSp>
          <p:nvGrpSpPr>
            <p:cNvPr id="129" name="Group 128"/>
            <p:cNvGrpSpPr/>
            <p:nvPr/>
          </p:nvGrpSpPr>
          <p:grpSpPr>
            <a:xfrm>
              <a:off x="4410205" y="3719940"/>
              <a:ext cx="725520" cy="725520"/>
              <a:chOff x="3671034" y="4182794"/>
              <a:chExt cx="725520" cy="725520"/>
            </a:xfrm>
          </p:grpSpPr>
          <p:sp>
            <p:nvSpPr>
              <p:cNvPr id="20" name="Oval 19"/>
              <p:cNvSpPr/>
              <p:nvPr/>
            </p:nvSpPr>
            <p:spPr>
              <a:xfrm>
                <a:off x="3671034" y="4182794"/>
                <a:ext cx="725520" cy="725520"/>
              </a:xfrm>
              <a:prstGeom prst="ellipse">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pic>
            <p:nvPicPr>
              <p:cNvPr id="45" name="Picture 4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05529" y="4318636"/>
                <a:ext cx="461649" cy="461649"/>
              </a:xfrm>
              <a:prstGeom prst="rect">
                <a:avLst/>
              </a:prstGeom>
            </p:spPr>
          </p:pic>
        </p:grpSp>
        <p:grpSp>
          <p:nvGrpSpPr>
            <p:cNvPr id="133" name="Group 132"/>
            <p:cNvGrpSpPr/>
            <p:nvPr/>
          </p:nvGrpSpPr>
          <p:grpSpPr>
            <a:xfrm>
              <a:off x="2648849" y="4050751"/>
              <a:ext cx="1679760" cy="461348"/>
              <a:chOff x="1909678" y="4513605"/>
              <a:chExt cx="1679760" cy="461348"/>
            </a:xfrm>
          </p:grpSpPr>
          <p:grpSp>
            <p:nvGrpSpPr>
              <p:cNvPr id="108" name="Group 107"/>
              <p:cNvGrpSpPr/>
              <p:nvPr/>
            </p:nvGrpSpPr>
            <p:grpSpPr>
              <a:xfrm rot="10800000">
                <a:off x="2521831" y="4513605"/>
                <a:ext cx="1067607" cy="45719"/>
                <a:chOff x="6024190" y="2550530"/>
                <a:chExt cx="1067607" cy="45719"/>
              </a:xfrm>
            </p:grpSpPr>
            <p:cxnSp>
              <p:nvCxnSpPr>
                <p:cNvPr id="109" name="Straight Connector 108"/>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110" name="Flowchart: Connector 109"/>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sp>
            <p:nvSpPr>
              <p:cNvPr id="111" name="TextBox 110"/>
              <p:cNvSpPr txBox="1"/>
              <p:nvPr/>
            </p:nvSpPr>
            <p:spPr>
              <a:xfrm>
                <a:off x="1909678" y="4544066"/>
                <a:ext cx="1655155" cy="430887"/>
              </a:xfrm>
              <a:prstGeom prst="rect">
                <a:avLst/>
              </a:prstGeom>
              <a:noFill/>
            </p:spPr>
            <p:txBody>
              <a:bodyPr wrap="square" rtlCol="0">
                <a:spAutoFit/>
              </a:bodyPr>
              <a:lstStyle/>
              <a:p>
                <a:pPr algn="r"/>
                <a:r>
                  <a:rPr lang="de-AT" sz="1100" b="1" dirty="0" smtClean="0">
                    <a:solidFill>
                      <a:srgbClr val="3F8F98"/>
                    </a:solidFill>
                    <a:latin typeface="Arial Narrow" panose="020B0606020202030204" pitchFamily="34" charset="0"/>
                  </a:rPr>
                  <a:t>SAFETY &amp; OPERATIONAL ASPECTS</a:t>
                </a:r>
                <a:endParaRPr lang="en-GB" sz="1100" b="1" dirty="0">
                  <a:solidFill>
                    <a:srgbClr val="3F8F98"/>
                  </a:solidFill>
                  <a:latin typeface="Arial Narrow" panose="020B0606020202030204" pitchFamily="34" charset="0"/>
                </a:endParaRPr>
              </a:p>
            </p:txBody>
          </p:sp>
        </p:grpSp>
      </p:grpSp>
      <p:grpSp>
        <p:nvGrpSpPr>
          <p:cNvPr id="140" name="Group 139"/>
          <p:cNvGrpSpPr/>
          <p:nvPr/>
        </p:nvGrpSpPr>
        <p:grpSpPr>
          <a:xfrm>
            <a:off x="3201876" y="2896985"/>
            <a:ext cx="1978259" cy="833115"/>
            <a:chOff x="3150931" y="2700551"/>
            <a:chExt cx="1978259" cy="833115"/>
          </a:xfrm>
        </p:grpSpPr>
        <p:grpSp>
          <p:nvGrpSpPr>
            <p:cNvPr id="130" name="Group 129"/>
            <p:cNvGrpSpPr/>
            <p:nvPr/>
          </p:nvGrpSpPr>
          <p:grpSpPr>
            <a:xfrm>
              <a:off x="4403670" y="2808146"/>
              <a:ext cx="725520" cy="725520"/>
              <a:chOff x="3664499" y="3271000"/>
              <a:chExt cx="725520" cy="725520"/>
            </a:xfrm>
          </p:grpSpPr>
          <p:sp>
            <p:nvSpPr>
              <p:cNvPr id="17" name="Oval 16"/>
              <p:cNvSpPr/>
              <p:nvPr/>
            </p:nvSpPr>
            <p:spPr>
              <a:xfrm>
                <a:off x="3664499" y="3271000"/>
                <a:ext cx="725520" cy="725520"/>
              </a:xfrm>
              <a:prstGeom prst="ellipse">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pic>
            <p:nvPicPr>
              <p:cNvPr id="44" name="Picture 4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778184" y="3380046"/>
                <a:ext cx="495710" cy="495710"/>
              </a:xfrm>
              <a:prstGeom prst="rect">
                <a:avLst/>
              </a:prstGeom>
            </p:spPr>
          </p:pic>
        </p:grpSp>
        <p:grpSp>
          <p:nvGrpSpPr>
            <p:cNvPr id="132" name="Group 131"/>
            <p:cNvGrpSpPr/>
            <p:nvPr/>
          </p:nvGrpSpPr>
          <p:grpSpPr>
            <a:xfrm>
              <a:off x="3150931" y="2700551"/>
              <a:ext cx="1154261" cy="454874"/>
              <a:chOff x="2411760" y="3163405"/>
              <a:chExt cx="1154261" cy="454874"/>
            </a:xfrm>
          </p:grpSpPr>
          <p:grpSp>
            <p:nvGrpSpPr>
              <p:cNvPr id="112" name="Group 111"/>
              <p:cNvGrpSpPr/>
              <p:nvPr/>
            </p:nvGrpSpPr>
            <p:grpSpPr>
              <a:xfrm rot="10800000">
                <a:off x="2498414" y="3572560"/>
                <a:ext cx="1067607" cy="45719"/>
                <a:chOff x="6024190" y="2550530"/>
                <a:chExt cx="1067607" cy="45719"/>
              </a:xfrm>
            </p:grpSpPr>
            <p:cxnSp>
              <p:nvCxnSpPr>
                <p:cNvPr id="113" name="Straight Connector 112"/>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114" name="Flowchart: Connector 113"/>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sp>
            <p:nvSpPr>
              <p:cNvPr id="115" name="TextBox 114"/>
              <p:cNvSpPr txBox="1"/>
              <p:nvPr/>
            </p:nvSpPr>
            <p:spPr>
              <a:xfrm>
                <a:off x="2411760" y="3163405"/>
                <a:ext cx="1128861" cy="430887"/>
              </a:xfrm>
              <a:prstGeom prst="rect">
                <a:avLst/>
              </a:prstGeom>
              <a:noFill/>
            </p:spPr>
            <p:txBody>
              <a:bodyPr wrap="square" rtlCol="0">
                <a:spAutoFit/>
              </a:bodyPr>
              <a:lstStyle/>
              <a:p>
                <a:pPr algn="r"/>
                <a:r>
                  <a:rPr lang="de-AT" sz="1100" b="1" dirty="0" smtClean="0">
                    <a:solidFill>
                      <a:srgbClr val="3F8F98"/>
                    </a:solidFill>
                    <a:latin typeface="Arial Narrow" panose="020B0606020202030204" pitchFamily="34" charset="0"/>
                  </a:rPr>
                  <a:t>ENGINES &amp; TECHNOLOGIES</a:t>
                </a:r>
                <a:endParaRPr lang="en-GB" sz="1100" b="1" dirty="0">
                  <a:solidFill>
                    <a:srgbClr val="3F8F98"/>
                  </a:solidFill>
                  <a:latin typeface="Arial Narrow" panose="020B0606020202030204" pitchFamily="34" charset="0"/>
                </a:endParaRPr>
              </a:p>
            </p:txBody>
          </p:sp>
        </p:grpSp>
      </p:grpSp>
      <p:grpSp>
        <p:nvGrpSpPr>
          <p:cNvPr id="139" name="Group 138"/>
          <p:cNvGrpSpPr/>
          <p:nvPr/>
        </p:nvGrpSpPr>
        <p:grpSpPr>
          <a:xfrm>
            <a:off x="3527370" y="2192065"/>
            <a:ext cx="2331785" cy="793647"/>
            <a:chOff x="3476425" y="1995629"/>
            <a:chExt cx="2331785" cy="793647"/>
          </a:xfrm>
        </p:grpSpPr>
        <p:grpSp>
          <p:nvGrpSpPr>
            <p:cNvPr id="11" name="Group 10"/>
            <p:cNvGrpSpPr>
              <a:grpSpLocks noChangeAspect="1"/>
            </p:cNvGrpSpPr>
            <p:nvPr/>
          </p:nvGrpSpPr>
          <p:grpSpPr>
            <a:xfrm>
              <a:off x="5082690" y="2063756"/>
              <a:ext cx="725520" cy="725520"/>
              <a:chOff x="5004048" y="2420888"/>
              <a:chExt cx="1080120" cy="1080120"/>
            </a:xfrm>
          </p:grpSpPr>
          <p:pic>
            <p:nvPicPr>
              <p:cNvPr id="9" name="Picture 8"/>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218388" y="2631316"/>
                <a:ext cx="670899" cy="670899"/>
              </a:xfrm>
              <a:prstGeom prst="rect">
                <a:avLst/>
              </a:prstGeom>
            </p:spPr>
          </p:pic>
          <p:sp>
            <p:nvSpPr>
              <p:cNvPr id="10" name="Oval 9"/>
              <p:cNvSpPr/>
              <p:nvPr/>
            </p:nvSpPr>
            <p:spPr>
              <a:xfrm>
                <a:off x="5004048" y="2420888"/>
                <a:ext cx="1080120" cy="1080120"/>
              </a:xfrm>
              <a:prstGeom prst="ellipse">
                <a:avLst/>
              </a:prstGeom>
              <a:no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grpSp>
          <p:nvGrpSpPr>
            <p:cNvPr id="131" name="Group 130"/>
            <p:cNvGrpSpPr/>
            <p:nvPr/>
          </p:nvGrpSpPr>
          <p:grpSpPr>
            <a:xfrm>
              <a:off x="3476425" y="1995629"/>
              <a:ext cx="1513554" cy="455795"/>
              <a:chOff x="2737254" y="2458483"/>
              <a:chExt cx="1513554" cy="455795"/>
            </a:xfrm>
          </p:grpSpPr>
          <p:grpSp>
            <p:nvGrpSpPr>
              <p:cNvPr id="116" name="Group 115"/>
              <p:cNvGrpSpPr/>
              <p:nvPr/>
            </p:nvGrpSpPr>
            <p:grpSpPr>
              <a:xfrm rot="10800000">
                <a:off x="3183201" y="2868559"/>
                <a:ext cx="1067607" cy="45719"/>
                <a:chOff x="6024190" y="2550530"/>
                <a:chExt cx="1067607" cy="45719"/>
              </a:xfrm>
            </p:grpSpPr>
            <p:cxnSp>
              <p:nvCxnSpPr>
                <p:cNvPr id="117" name="Straight Connector 116"/>
                <p:cNvCxnSpPr/>
                <p:nvPr/>
              </p:nvCxnSpPr>
              <p:spPr>
                <a:xfrm flipV="1">
                  <a:off x="6079976" y="2573974"/>
                  <a:ext cx="1011821" cy="1"/>
                </a:xfrm>
                <a:prstGeom prst="line">
                  <a:avLst/>
                </a:prstGeom>
                <a:ln w="3175">
                  <a:solidFill>
                    <a:srgbClr val="3F8F98"/>
                  </a:solidFill>
                  <a:prstDash val="solid"/>
                </a:ln>
              </p:spPr>
              <p:style>
                <a:lnRef idx="1">
                  <a:schemeClr val="accent1"/>
                </a:lnRef>
                <a:fillRef idx="0">
                  <a:schemeClr val="accent1"/>
                </a:fillRef>
                <a:effectRef idx="0">
                  <a:schemeClr val="accent1"/>
                </a:effectRef>
                <a:fontRef idx="minor">
                  <a:schemeClr val="tx1"/>
                </a:fontRef>
              </p:style>
            </p:cxnSp>
            <p:sp>
              <p:nvSpPr>
                <p:cNvPr id="118" name="Flowchart: Connector 117"/>
                <p:cNvSpPr/>
                <p:nvPr/>
              </p:nvSpPr>
              <p:spPr>
                <a:xfrm>
                  <a:off x="6024190" y="2550530"/>
                  <a:ext cx="45719" cy="45719"/>
                </a:xfrm>
                <a:prstGeom prst="flowChartConnector">
                  <a:avLst/>
                </a:prstGeom>
                <a:solidFill>
                  <a:srgbClr val="3F8F98"/>
                </a:solidFill>
                <a:ln>
                  <a:solidFill>
                    <a:srgbClr val="3F8F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grpSp>
          <p:sp>
            <p:nvSpPr>
              <p:cNvPr id="119" name="TextBox 118"/>
              <p:cNvSpPr txBox="1"/>
              <p:nvPr/>
            </p:nvSpPr>
            <p:spPr>
              <a:xfrm>
                <a:off x="2737254" y="2458483"/>
                <a:ext cx="1497330" cy="430887"/>
              </a:xfrm>
              <a:prstGeom prst="rect">
                <a:avLst/>
              </a:prstGeom>
              <a:noFill/>
            </p:spPr>
            <p:txBody>
              <a:bodyPr wrap="square" rtlCol="0">
                <a:spAutoFit/>
              </a:bodyPr>
              <a:lstStyle/>
              <a:p>
                <a:pPr algn="r"/>
                <a:r>
                  <a:rPr lang="de-AT" sz="1100" b="1" dirty="0" smtClean="0">
                    <a:solidFill>
                      <a:srgbClr val="3F8F98"/>
                    </a:solidFill>
                    <a:latin typeface="Arial Narrow" panose="020B0606020202030204" pitchFamily="34" charset="0"/>
                  </a:rPr>
                  <a:t>FRAMEWORK, MARKETS &amp; FINANCES</a:t>
                </a:r>
                <a:endParaRPr lang="en-GB" sz="1100" b="1" dirty="0">
                  <a:solidFill>
                    <a:srgbClr val="3F8F98"/>
                  </a:solidFill>
                  <a:latin typeface="Arial Narrow" panose="020B0606020202030204" pitchFamily="34" charset="0"/>
                </a:endParaRPr>
              </a:p>
            </p:txBody>
          </p:sp>
        </p:grpSp>
      </p:grpSp>
      <p:sp>
        <p:nvSpPr>
          <p:cNvPr id="147" name="TextBox 146"/>
          <p:cNvSpPr txBox="1"/>
          <p:nvPr/>
        </p:nvSpPr>
        <p:spPr>
          <a:xfrm>
            <a:off x="5180134" y="3450534"/>
            <a:ext cx="1666570" cy="723275"/>
          </a:xfrm>
          <a:prstGeom prst="rect">
            <a:avLst/>
          </a:prstGeom>
          <a:noFill/>
        </p:spPr>
        <p:txBody>
          <a:bodyPr wrap="square" rtlCol="0">
            <a:spAutoFit/>
          </a:bodyPr>
          <a:lstStyle/>
          <a:p>
            <a:pPr algn="ctr"/>
            <a:r>
              <a:rPr lang="en-GB" sz="1500" b="1" dirty="0" smtClean="0">
                <a:solidFill>
                  <a:srgbClr val="555555"/>
                </a:solidFill>
              </a:rPr>
              <a:t>MASTERPLAN</a:t>
            </a:r>
          </a:p>
          <a:p>
            <a:pPr algn="ctr"/>
            <a:endParaRPr lang="en-GB" sz="200" b="1" dirty="0" smtClean="0">
              <a:solidFill>
                <a:srgbClr val="3F8F98"/>
              </a:solidFill>
            </a:endParaRPr>
          </a:p>
          <a:p>
            <a:pPr algn="ctr"/>
            <a:r>
              <a:rPr lang="en-GB" sz="1200" b="1" dirty="0" smtClean="0">
                <a:solidFill>
                  <a:srgbClr val="3F8F98"/>
                </a:solidFill>
              </a:rPr>
              <a:t>Strategy for LNG deployment in IWT</a:t>
            </a:r>
            <a:endParaRPr lang="en-GB" sz="1200" b="1" dirty="0">
              <a:solidFill>
                <a:srgbClr val="3F8F98"/>
              </a:solidFill>
            </a:endParaRPr>
          </a:p>
        </p:txBody>
      </p:sp>
      <p:sp>
        <p:nvSpPr>
          <p:cNvPr id="81" name="Title 5"/>
          <p:cNvSpPr>
            <a:spLocks noGrp="1"/>
          </p:cNvSpPr>
          <p:nvPr>
            <p:ph type="title"/>
          </p:nvPr>
        </p:nvSpPr>
        <p:spPr>
          <a:xfrm>
            <a:off x="3563888" y="260648"/>
            <a:ext cx="5040112" cy="765352"/>
          </a:xfrm>
        </p:spPr>
        <p:txBody>
          <a:bodyPr>
            <a:normAutofit/>
          </a:bodyPr>
          <a:lstStyle/>
          <a:p>
            <a:pPr algn="r"/>
            <a:r>
              <a:rPr lang="da-DK" sz="2800" dirty="0" smtClean="0">
                <a:latin typeface="+mn-lt"/>
              </a:rPr>
              <a:t>MISSION &amp; OBJECTIVES</a:t>
            </a:r>
            <a:endParaRPr lang="sk-SK" sz="2800" dirty="0">
              <a:latin typeface="+mn-lt"/>
            </a:endParaRPr>
          </a:p>
        </p:txBody>
      </p:sp>
      <p:sp>
        <p:nvSpPr>
          <p:cNvPr id="82" name="Content Placeholder 2"/>
          <p:cNvSpPr>
            <a:spLocks noGrp="1"/>
          </p:cNvSpPr>
          <p:nvPr>
            <p:ph idx="1"/>
          </p:nvPr>
        </p:nvSpPr>
        <p:spPr>
          <a:xfrm>
            <a:off x="451885" y="1288366"/>
            <a:ext cx="2535939" cy="4444890"/>
          </a:xfrm>
        </p:spPr>
        <p:txBody>
          <a:bodyPr>
            <a:normAutofit/>
          </a:bodyPr>
          <a:lstStyle/>
          <a:p>
            <a:pPr marL="0" indent="0"/>
            <a:r>
              <a:rPr lang="en-US" sz="1400" b="1" dirty="0" smtClean="0">
                <a:latin typeface="+mn-lt"/>
              </a:rPr>
              <a:t>MISSION</a:t>
            </a:r>
          </a:p>
          <a:p>
            <a:pPr marL="0" indent="0"/>
            <a:r>
              <a:rPr lang="en-US" sz="1400" dirty="0" smtClean="0">
                <a:solidFill>
                  <a:srgbClr val="555555"/>
                </a:solidFill>
                <a:latin typeface="+mn-lt"/>
              </a:rPr>
              <a:t>To </a:t>
            </a:r>
            <a:r>
              <a:rPr lang="en-US" sz="1400" dirty="0">
                <a:solidFill>
                  <a:srgbClr val="555555"/>
                </a:solidFill>
                <a:latin typeface="+mn-lt"/>
              </a:rPr>
              <a:t>facilitate the deployment of LNG as an eco-friendly alternative fuel and a new commodity for the inland navigation sector</a:t>
            </a:r>
            <a:r>
              <a:rPr lang="en-US" sz="1400" dirty="0" smtClean="0">
                <a:solidFill>
                  <a:srgbClr val="555555"/>
                </a:solidFill>
                <a:latin typeface="+mn-lt"/>
              </a:rPr>
              <a:t>.</a:t>
            </a:r>
          </a:p>
          <a:p>
            <a:pPr marL="0" indent="0"/>
            <a:endParaRPr lang="en-US" sz="1400" b="1" dirty="0" smtClean="0">
              <a:latin typeface="+mn-lt"/>
            </a:endParaRPr>
          </a:p>
          <a:p>
            <a:pPr marL="0" indent="0"/>
            <a:r>
              <a:rPr lang="en-US" sz="1400" b="1" dirty="0" smtClean="0">
                <a:latin typeface="+mn-lt"/>
              </a:rPr>
              <a:t>OBJECTIVES</a:t>
            </a:r>
          </a:p>
          <a:p>
            <a:pPr marL="0" indent="0"/>
            <a:r>
              <a:rPr lang="en-US" sz="1400" dirty="0" smtClean="0">
                <a:solidFill>
                  <a:srgbClr val="555555"/>
                </a:solidFill>
                <a:latin typeface="+mn-lt"/>
              </a:rPr>
              <a:t>1. Based on the input and recommendations from various project activities </a:t>
            </a:r>
            <a:r>
              <a:rPr lang="en-GB" sz="1400" dirty="0" smtClean="0">
                <a:solidFill>
                  <a:srgbClr val="555555"/>
                </a:solidFill>
                <a:latin typeface="+mn-lt"/>
              </a:rPr>
              <a:t>to elaborate strategy – action plan with measures – for LNG deployment   in IWT                                                      </a:t>
            </a:r>
            <a:r>
              <a:rPr lang="de-AT" sz="1400" dirty="0" smtClean="0">
                <a:solidFill>
                  <a:srgbClr val="555555"/>
                </a:solidFill>
                <a:latin typeface="+mn-lt"/>
              </a:rPr>
              <a:t>2. </a:t>
            </a:r>
            <a:r>
              <a:rPr lang="en-GB" sz="1400" dirty="0" smtClean="0">
                <a:solidFill>
                  <a:srgbClr val="555555"/>
                </a:solidFill>
                <a:latin typeface="+mn-lt"/>
              </a:rPr>
              <a:t>to test, operate and monitor   LNG deployment pilots</a:t>
            </a:r>
          </a:p>
          <a:p>
            <a:pPr marL="0" indent="0"/>
            <a:endParaRPr lang="en-US" sz="1400" dirty="0" smtClean="0">
              <a:solidFill>
                <a:srgbClr val="555555"/>
              </a:solidFill>
              <a:latin typeface="+mn-lt"/>
            </a:endParaRPr>
          </a:p>
          <a:p>
            <a:pPr lvl="3"/>
            <a:endParaRPr lang="en-US" sz="1100" dirty="0">
              <a:latin typeface="+mn-lt"/>
            </a:endParaRPr>
          </a:p>
          <a:p>
            <a:pPr lvl="2"/>
            <a:endParaRPr lang="en-US" sz="1200" dirty="0" smtClean="0">
              <a:latin typeface="+mn-lt"/>
            </a:endParaRPr>
          </a:p>
          <a:p>
            <a:pPr lvl="2"/>
            <a:endParaRPr lang="sk-SK" sz="1200" dirty="0">
              <a:latin typeface="+mn-lt"/>
            </a:endParaRPr>
          </a:p>
        </p:txBody>
      </p:sp>
    </p:spTree>
    <p:extLst>
      <p:ext uri="{BB962C8B-B14F-4D97-AF65-F5344CB8AC3E}">
        <p14:creationId xmlns:p14="http://schemas.microsoft.com/office/powerpoint/2010/main" val="2819941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260648"/>
            <a:ext cx="5112120" cy="765352"/>
          </a:xfrm>
        </p:spPr>
        <p:txBody>
          <a:bodyPr>
            <a:noAutofit/>
          </a:bodyPr>
          <a:lstStyle/>
          <a:p>
            <a:pPr algn="r"/>
            <a:r>
              <a:rPr lang="en-GB" sz="2800" dirty="0" smtClean="0">
                <a:latin typeface="+mn-lt"/>
              </a:rPr>
              <a:t>FRAMEWORK &amp; MARKET Studies</a:t>
            </a:r>
            <a:endParaRPr lang="en-GB" sz="2800" dirty="0">
              <a:latin typeface="+mn-lt"/>
            </a:endParaRPr>
          </a:p>
        </p:txBody>
      </p:sp>
      <p:sp>
        <p:nvSpPr>
          <p:cNvPr id="4" name="Date Placeholder 3"/>
          <p:cNvSpPr>
            <a:spLocks noGrp="1"/>
          </p:cNvSpPr>
          <p:nvPr>
            <p:ph type="dt" sz="half" idx="10"/>
          </p:nvPr>
        </p:nvSpPr>
        <p:spPr/>
        <p:txBody>
          <a:bodyPr/>
          <a:lstStyle/>
          <a:p>
            <a:pPr lvl="0"/>
            <a:endParaRPr lang="en-US" dirty="0" smtClean="0"/>
          </a:p>
          <a:p>
            <a:pPr lvl="0"/>
            <a:r>
              <a:rPr lang="en-US" dirty="0" smtClean="0"/>
              <a:t>Energy </a:t>
            </a:r>
            <a:r>
              <a:rPr lang="en-US" dirty="0"/>
              <a:t>Future of the Balkans</a:t>
            </a:r>
            <a:r>
              <a:rPr lang="sr-Latn-RS" dirty="0"/>
              <a:t>,</a:t>
            </a:r>
            <a:r>
              <a:rPr lang="en-US" dirty="0"/>
              <a:t> 7 Apr 2016</a:t>
            </a:r>
            <a:endParaRPr lang="sk-SK" dirty="0"/>
          </a:p>
          <a:p>
            <a:endParaRPr lang="sk-SK" dirty="0"/>
          </a:p>
        </p:txBody>
      </p:sp>
      <p:sp>
        <p:nvSpPr>
          <p:cNvPr id="5" name="Rectangle 4"/>
          <p:cNvSpPr/>
          <p:nvPr/>
        </p:nvSpPr>
        <p:spPr>
          <a:xfrm>
            <a:off x="0" y="1268762"/>
            <a:ext cx="2700292" cy="4536503"/>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r>
              <a:rPr lang="en-GB" sz="1600" b="1" dirty="0" smtClean="0">
                <a:solidFill>
                  <a:prstClr val="white"/>
                </a:solidFill>
              </a:rPr>
              <a:t>FRAMEWORK &amp; MARKET STUDIES</a:t>
            </a:r>
          </a:p>
          <a:p>
            <a:pPr marL="93663"/>
            <a:endParaRPr lang="en-GB" sz="800" b="1" dirty="0" smtClean="0">
              <a:solidFill>
                <a:prstClr val="white"/>
              </a:solidFill>
            </a:endParaRPr>
          </a:p>
          <a:p>
            <a:pPr marL="93663"/>
            <a:r>
              <a:rPr lang="en-GB" sz="1200" dirty="0" smtClean="0">
                <a:solidFill>
                  <a:prstClr val="white"/>
                </a:solidFill>
              </a:rPr>
              <a:t>RHINE REGION</a:t>
            </a:r>
          </a:p>
          <a:p>
            <a:pPr marL="93663"/>
            <a:r>
              <a:rPr lang="en-GB" sz="1200" dirty="0" smtClean="0">
                <a:solidFill>
                  <a:prstClr val="white"/>
                </a:solidFill>
              </a:rPr>
              <a:t>Several LNG sourcing options available. Demand in Lower Rhine dominated by maritime sector &amp; in Upper Rhine by IWT, trucks and industry</a:t>
            </a:r>
          </a:p>
          <a:p>
            <a:pPr marL="93663"/>
            <a:endParaRPr lang="en-GB" sz="800" dirty="0" smtClean="0">
              <a:solidFill>
                <a:prstClr val="white"/>
              </a:solidFill>
            </a:endParaRPr>
          </a:p>
          <a:p>
            <a:pPr marL="93663"/>
            <a:r>
              <a:rPr lang="en-GB" sz="1200" dirty="0" smtClean="0">
                <a:solidFill>
                  <a:prstClr val="white"/>
                </a:solidFill>
              </a:rPr>
              <a:t>DANUBE REGION</a:t>
            </a:r>
          </a:p>
          <a:p>
            <a:pPr marL="93663"/>
            <a:r>
              <a:rPr lang="en-GB" sz="1200" dirty="0" smtClean="0">
                <a:solidFill>
                  <a:prstClr val="white"/>
                </a:solidFill>
              </a:rPr>
              <a:t>Several sourcing options were investigated (North-West Europe, the Black Sea / Eastern Mediterranean or Caspian region. Demand is dominated by LNG as alternative energy source for industry – especially in countries with less developed gas transmission network (Bulgaria) and transport.</a:t>
            </a:r>
          </a:p>
          <a:p>
            <a:pPr marL="93663"/>
            <a:endParaRPr lang="en-GB" sz="800" dirty="0" smtClean="0">
              <a:solidFill>
                <a:prstClr val="white"/>
              </a:solidFill>
            </a:endParaRPr>
          </a:p>
          <a:p>
            <a:pPr marL="93663"/>
            <a:r>
              <a:rPr lang="en-GB" sz="1200" dirty="0" smtClean="0">
                <a:solidFill>
                  <a:prstClr val="white"/>
                </a:solidFill>
              </a:rPr>
              <a:t>IMPACT ANALYSIS</a:t>
            </a:r>
          </a:p>
          <a:p>
            <a:pPr marL="93663"/>
            <a:r>
              <a:rPr lang="en-GB" sz="1200" dirty="0" smtClean="0">
                <a:solidFill>
                  <a:prstClr val="white"/>
                </a:solidFill>
              </a:rPr>
              <a:t>Investigating general safety aspects, impact on ecology &amp; socio-economic aspects</a:t>
            </a:r>
            <a:endParaRPr lang="de-AT" sz="1200" dirty="0">
              <a:solidFill>
                <a:prstClr val="white"/>
              </a:solidFill>
            </a:endParaRPr>
          </a:p>
        </p:txBody>
      </p:sp>
      <p:pic>
        <p:nvPicPr>
          <p:cNvPr id="1026" name="Picture 2" descr="X:\proj_LNG Masterplan\88_Reference\Maps\LNG_Map_Booklet_December 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293" y="1268762"/>
            <a:ext cx="6452458"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478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GB" sz="2800" dirty="0">
                <a:latin typeface="+mn-lt"/>
              </a:rPr>
              <a:t>ENGINES, TANKS &amp; LNG RELATED TECHNOLOGIES</a:t>
            </a:r>
          </a:p>
        </p:txBody>
      </p:sp>
      <p:sp>
        <p:nvSpPr>
          <p:cNvPr id="4" name="Date Placeholder 3"/>
          <p:cNvSpPr>
            <a:spLocks noGrp="1"/>
          </p:cNvSpPr>
          <p:nvPr>
            <p:ph type="dt" sz="half" idx="10"/>
          </p:nvPr>
        </p:nvSpPr>
        <p:spPr/>
        <p:txBody>
          <a:bodyPr/>
          <a:lstStyle/>
          <a:p>
            <a:r>
              <a:rPr lang="en-US" dirty="0" smtClean="0"/>
              <a:t>Energy Future of the Balkans</a:t>
            </a:r>
            <a:r>
              <a:rPr lang="sr-Latn-RS" dirty="0" smtClean="0"/>
              <a:t>,</a:t>
            </a:r>
            <a:r>
              <a:rPr lang="en-US" dirty="0" smtClean="0"/>
              <a:t> 7 Apr 2016</a:t>
            </a:r>
            <a:endParaRPr lang="sk-SK" dirty="0"/>
          </a:p>
        </p:txBody>
      </p:sp>
      <p:sp>
        <p:nvSpPr>
          <p:cNvPr id="5" name="Rectangle 4"/>
          <p:cNvSpPr/>
          <p:nvPr/>
        </p:nvSpPr>
        <p:spPr>
          <a:xfrm>
            <a:off x="6283481" y="1268762"/>
            <a:ext cx="2860519" cy="4560349"/>
          </a:xfrm>
          <a:prstGeom prst="rect">
            <a:avLst/>
          </a:prstGeom>
          <a:solidFill>
            <a:srgbClr val="3F8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600" b="1" dirty="0" smtClean="0">
                <a:solidFill>
                  <a:prstClr val="white"/>
                </a:solidFill>
              </a:rPr>
              <a:t>ENGINES, TANKS &amp; LNG RELATED TECHNOLOGIES</a:t>
            </a:r>
          </a:p>
          <a:p>
            <a:endParaRPr lang="en-GB" sz="1200" b="1" dirty="0" smtClean="0">
              <a:solidFill>
                <a:prstClr val="white"/>
              </a:solidFill>
            </a:endParaRPr>
          </a:p>
          <a:p>
            <a:r>
              <a:rPr lang="en-GB" sz="1200" dirty="0" smtClean="0">
                <a:solidFill>
                  <a:prstClr val="white"/>
                </a:solidFill>
              </a:rPr>
              <a:t>ENGINES</a:t>
            </a:r>
          </a:p>
          <a:p>
            <a:r>
              <a:rPr lang="en-GB" sz="1200" dirty="0" smtClean="0">
                <a:solidFill>
                  <a:prstClr val="white"/>
                </a:solidFill>
              </a:rPr>
              <a:t>The Study discusses different engine types available for inland navigation. Load distribution, redundancy, exhaust and GHG emissions are considered. For use as auxiliary machinery, alternative engines, e.g. micro turbines and fuel cells, are discussed, too.</a:t>
            </a:r>
          </a:p>
          <a:p>
            <a:endParaRPr lang="en-GB" sz="1200" dirty="0" smtClean="0">
              <a:solidFill>
                <a:prstClr val="white"/>
              </a:solidFill>
            </a:endParaRPr>
          </a:p>
          <a:p>
            <a:r>
              <a:rPr lang="en-GB" sz="1200" dirty="0" smtClean="0">
                <a:solidFill>
                  <a:prstClr val="white"/>
                </a:solidFill>
              </a:rPr>
              <a:t>TANKS</a:t>
            </a:r>
          </a:p>
          <a:p>
            <a:r>
              <a:rPr lang="en-GB" sz="1200" dirty="0" smtClean="0">
                <a:solidFill>
                  <a:prstClr val="white"/>
                </a:solidFill>
              </a:rPr>
              <a:t>The Study provides an overview of different LNG tank systems, described the thermodynamic background and the behaviours of LNG in a closed system. An improved understanding why tank technology is of importance for implementation of LNG as fuel is provide to the reader.</a:t>
            </a:r>
          </a:p>
          <a:p>
            <a:endParaRPr lang="de-AT" sz="1200" dirty="0" smtClean="0">
              <a:solidFill>
                <a:prstClr val="white"/>
              </a:solidFill>
            </a:endParaRPr>
          </a:p>
          <a:p>
            <a:endParaRPr lang="de-AT" sz="1200" dirty="0">
              <a:solidFill>
                <a:prstClr val="white"/>
              </a:solidFill>
            </a:endParaRPr>
          </a:p>
          <a:p>
            <a:endParaRPr lang="en-GB" sz="1200" dirty="0" smtClean="0">
              <a:solidFill>
                <a:prstClr val="white"/>
              </a:solidFill>
            </a:endParaRPr>
          </a:p>
        </p:txBody>
      </p:sp>
      <p:pic>
        <p:nvPicPr>
          <p:cNvPr id="1030" name="Picture 6" descr="C:\Users\lucia\Pictures\LNG MP Photos\I. Studies\18_Engine solutions\Scania 1.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136033" y="1275485"/>
            <a:ext cx="3079633" cy="22615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ucia\Pictures\LNG MP Photos\I. Studies\18_Engine solutions\Wartsilla.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149" y="1268763"/>
            <a:ext cx="3063982" cy="226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ucia\Pictures\LNG MP Photos\I. Studies\19_Tank solutions\Eiger tank aan boord 02042014 083.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0" y="3622278"/>
            <a:ext cx="3059833" cy="220481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lucia\Pictures\LNG MP Photos\I. Studies\19_Tank solutions\Argonon_tank_DSC_0095.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36033" y="3622279"/>
            <a:ext cx="3079633" cy="220481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133206" y="5582890"/>
            <a:ext cx="1080120" cy="246221"/>
          </a:xfrm>
          <a:prstGeom prst="rect">
            <a:avLst/>
          </a:prstGeom>
          <a:noFill/>
        </p:spPr>
        <p:txBody>
          <a:bodyPr wrap="square" rtlCol="0">
            <a:spAutoFit/>
          </a:bodyPr>
          <a:lstStyle/>
          <a:p>
            <a:pPr algn="r"/>
            <a:r>
              <a:rPr lang="en-GB" sz="1000" b="1" dirty="0" smtClean="0">
                <a:solidFill>
                  <a:prstClr val="white"/>
                </a:solidFill>
                <a:latin typeface="Arial Narrow" panose="020B0606020202030204" pitchFamily="34" charset="0"/>
              </a:rPr>
              <a:t>© Deen Shipping</a:t>
            </a:r>
            <a:endParaRPr lang="en-GB" sz="1000" b="1" dirty="0">
              <a:solidFill>
                <a:prstClr val="white"/>
              </a:solidFill>
              <a:latin typeface="Arial Narrow" panose="020B0606020202030204" pitchFamily="34" charset="0"/>
            </a:endParaRPr>
          </a:p>
        </p:txBody>
      </p:sp>
      <p:sp>
        <p:nvSpPr>
          <p:cNvPr id="37" name="TextBox 36"/>
          <p:cNvSpPr txBox="1"/>
          <p:nvPr/>
        </p:nvSpPr>
        <p:spPr>
          <a:xfrm>
            <a:off x="-4150" y="3132045"/>
            <a:ext cx="1407798" cy="400110"/>
          </a:xfrm>
          <a:prstGeom prst="rect">
            <a:avLst/>
          </a:prstGeom>
          <a:noFill/>
        </p:spPr>
        <p:txBody>
          <a:bodyPr wrap="square" rtlCol="0">
            <a:spAutoFit/>
          </a:bodyPr>
          <a:lstStyle/>
          <a:p>
            <a:r>
              <a:rPr lang="en-GB" sz="1000" b="1" dirty="0" smtClean="0">
                <a:solidFill>
                  <a:prstClr val="white"/>
                </a:solidFill>
                <a:latin typeface="Arial Narrow" panose="020B0606020202030204" pitchFamily="34" charset="0"/>
              </a:rPr>
              <a:t>Wärtsilä 8L20DF dual-fuel engine © Chemgas</a:t>
            </a:r>
            <a:endParaRPr lang="en-GB" sz="1000" b="1" dirty="0">
              <a:solidFill>
                <a:prstClr val="white"/>
              </a:solidFill>
              <a:latin typeface="Arial Narrow" panose="020B0606020202030204" pitchFamily="34" charset="0"/>
            </a:endParaRPr>
          </a:p>
        </p:txBody>
      </p:sp>
      <p:sp>
        <p:nvSpPr>
          <p:cNvPr id="38" name="TextBox 37"/>
          <p:cNvSpPr txBox="1"/>
          <p:nvPr/>
        </p:nvSpPr>
        <p:spPr>
          <a:xfrm>
            <a:off x="6400" y="5582890"/>
            <a:ext cx="1080120" cy="246221"/>
          </a:xfrm>
          <a:prstGeom prst="rect">
            <a:avLst/>
          </a:prstGeom>
          <a:noFill/>
        </p:spPr>
        <p:txBody>
          <a:bodyPr wrap="square" rtlCol="0">
            <a:spAutoFit/>
          </a:bodyPr>
          <a:lstStyle/>
          <a:p>
            <a:r>
              <a:rPr lang="en-GB" sz="1000" b="1" dirty="0" smtClean="0">
                <a:solidFill>
                  <a:prstClr val="white"/>
                </a:solidFill>
                <a:latin typeface="Arial Narrow" panose="020B0606020202030204" pitchFamily="34" charset="0"/>
              </a:rPr>
              <a:t>© DCL Barge B.V.</a:t>
            </a:r>
            <a:endParaRPr lang="en-GB" sz="1000" b="1" dirty="0">
              <a:solidFill>
                <a:prstClr val="white"/>
              </a:solidFill>
              <a:latin typeface="Arial Narrow" panose="020B0606020202030204" pitchFamily="34" charset="0"/>
            </a:endParaRPr>
          </a:p>
        </p:txBody>
      </p:sp>
      <p:sp>
        <p:nvSpPr>
          <p:cNvPr id="39" name="TextBox 38"/>
          <p:cNvSpPr txBox="1"/>
          <p:nvPr/>
        </p:nvSpPr>
        <p:spPr>
          <a:xfrm>
            <a:off x="3136032" y="3132045"/>
            <a:ext cx="1579983" cy="400110"/>
          </a:xfrm>
          <a:prstGeom prst="rect">
            <a:avLst/>
          </a:prstGeom>
          <a:noFill/>
        </p:spPr>
        <p:txBody>
          <a:bodyPr wrap="square" rtlCol="0">
            <a:spAutoFit/>
          </a:bodyPr>
          <a:lstStyle/>
          <a:p>
            <a:r>
              <a:rPr lang="en-GB" sz="1000" b="1" dirty="0" smtClean="0">
                <a:solidFill>
                  <a:prstClr val="white"/>
                </a:solidFill>
                <a:latin typeface="Arial Narrow" panose="020B0606020202030204" pitchFamily="34" charset="0"/>
              </a:rPr>
              <a:t>Scania SGI-16M gas engine © Damen</a:t>
            </a:r>
            <a:endParaRPr lang="en-GB" sz="1000" b="1" dirty="0">
              <a:solidFill>
                <a:prstClr val="white"/>
              </a:solidFill>
              <a:latin typeface="Arial Narrow" panose="020B0606020202030204" pitchFamily="34" charset="0"/>
            </a:endParaRPr>
          </a:p>
        </p:txBody>
      </p:sp>
    </p:spTree>
    <p:extLst>
      <p:ext uri="{BB962C8B-B14F-4D97-AF65-F5344CB8AC3E}">
        <p14:creationId xmlns:p14="http://schemas.microsoft.com/office/powerpoint/2010/main" val="3380527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6972" y="1263454"/>
            <a:ext cx="6156176" cy="4536503"/>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prstClr val="white"/>
              </a:solidFill>
            </a:endParaRPr>
          </a:p>
        </p:txBody>
      </p:sp>
      <p:sp>
        <p:nvSpPr>
          <p:cNvPr id="2" name="Title 1"/>
          <p:cNvSpPr>
            <a:spLocks noGrp="1"/>
          </p:cNvSpPr>
          <p:nvPr>
            <p:ph type="title"/>
          </p:nvPr>
        </p:nvSpPr>
        <p:spPr/>
        <p:txBody>
          <a:bodyPr>
            <a:normAutofit/>
          </a:bodyPr>
          <a:lstStyle/>
          <a:p>
            <a:pPr algn="r"/>
            <a:r>
              <a:rPr lang="en-GB" sz="2800" dirty="0" smtClean="0">
                <a:latin typeface="+mn-lt"/>
              </a:rPr>
              <a:t>FINANCES</a:t>
            </a:r>
            <a:endParaRPr lang="en-GB" sz="2800" dirty="0">
              <a:latin typeface="+mn-lt"/>
            </a:endParaRPr>
          </a:p>
        </p:txBody>
      </p:sp>
      <p:sp>
        <p:nvSpPr>
          <p:cNvPr id="4" name="Date Placeholder 3"/>
          <p:cNvSpPr>
            <a:spLocks noGrp="1"/>
          </p:cNvSpPr>
          <p:nvPr>
            <p:ph type="dt" sz="half" idx="10"/>
          </p:nvPr>
        </p:nvSpPr>
        <p:spPr/>
        <p:txBody>
          <a:bodyPr/>
          <a:lstStyle/>
          <a:p>
            <a:pPr lvl="0"/>
            <a:r>
              <a:rPr lang="en-US" dirty="0"/>
              <a:t>Energy Future of the </a:t>
            </a:r>
            <a:r>
              <a:rPr lang="en-US" dirty="0" smtClean="0"/>
              <a:t>Balkans</a:t>
            </a:r>
            <a:r>
              <a:rPr lang="sr-Latn-RS" dirty="0" smtClean="0"/>
              <a:t>,</a:t>
            </a:r>
            <a:r>
              <a:rPr lang="en-US" dirty="0" smtClean="0"/>
              <a:t> </a:t>
            </a:r>
            <a:r>
              <a:rPr lang="en-US" dirty="0"/>
              <a:t>7 Apr 2016</a:t>
            </a:r>
            <a:endParaRPr lang="sk-SK"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 r="182"/>
          <a:stretch/>
        </p:blipFill>
        <p:spPr bwMode="auto">
          <a:xfrm>
            <a:off x="2852956" y="2420888"/>
            <a:ext cx="6300192" cy="198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268762"/>
            <a:ext cx="2987824" cy="4531195"/>
          </a:xfrm>
          <a:prstGeom prst="rect">
            <a:avLst/>
          </a:prstGeom>
          <a:solidFill>
            <a:srgbClr val="3F8F98"/>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a:r>
              <a:rPr lang="en-GB" sz="1600" b="1" dirty="0" smtClean="0">
                <a:solidFill>
                  <a:prstClr val="white"/>
                </a:solidFill>
              </a:rPr>
              <a:t>FINANCES</a:t>
            </a:r>
          </a:p>
          <a:p>
            <a:pPr marL="93663"/>
            <a:endParaRPr lang="en-GB" sz="800" dirty="0" smtClean="0">
              <a:solidFill>
                <a:prstClr val="white"/>
              </a:solidFill>
            </a:endParaRPr>
          </a:p>
          <a:p>
            <a:pPr marL="93663"/>
            <a:r>
              <a:rPr lang="en-GB" sz="1100" dirty="0" smtClean="0">
                <a:solidFill>
                  <a:prstClr val="white"/>
                </a:solidFill>
              </a:rPr>
              <a:t>TOTAL COST OF OWNERSHIP MODEL</a:t>
            </a:r>
          </a:p>
          <a:p>
            <a:pPr marL="93663"/>
            <a:r>
              <a:rPr lang="en-GB" sz="1100" dirty="0" smtClean="0">
                <a:solidFill>
                  <a:prstClr val="white"/>
                </a:solidFill>
              </a:rPr>
              <a:t>To support the decision process for the conversion of inland vessels, the Total Cost of Ownership (TCO) model was elaborated. It addresses </a:t>
            </a:r>
            <a:r>
              <a:rPr lang="en-GB" sz="1100" dirty="0" smtClean="0">
                <a:solidFill>
                  <a:prstClr val="white"/>
                </a:solidFill>
              </a:rPr>
              <a:t> private </a:t>
            </a:r>
            <a:r>
              <a:rPr lang="en-GB" sz="1100" dirty="0" smtClean="0">
                <a:solidFill>
                  <a:prstClr val="white"/>
                </a:solidFill>
              </a:rPr>
              <a:t>funding (business case) as well as public funding (economic &amp; social effects) and compares TCO of a LNG dual-fuel refit with conventional gasoil operation.</a:t>
            </a:r>
          </a:p>
          <a:p>
            <a:pPr marL="93663"/>
            <a:endParaRPr lang="en-GB" sz="500" dirty="0" smtClean="0">
              <a:solidFill>
                <a:prstClr val="white"/>
              </a:solidFill>
            </a:endParaRPr>
          </a:p>
          <a:p>
            <a:pPr marL="93663"/>
            <a:r>
              <a:rPr lang="en-GB" sz="1100" dirty="0" smtClean="0">
                <a:solidFill>
                  <a:prstClr val="white"/>
                </a:solidFill>
              </a:rPr>
              <a:t>FINANCING OF INFRASTRUCTURE</a:t>
            </a:r>
          </a:p>
          <a:p>
            <a:pPr marL="93663"/>
            <a:r>
              <a:rPr lang="en-GB" sz="1100" dirty="0">
                <a:solidFill>
                  <a:prstClr val="white"/>
                </a:solidFill>
              </a:rPr>
              <a:t>Erste Group Bank </a:t>
            </a:r>
            <a:r>
              <a:rPr lang="en-GB" sz="1100" dirty="0" smtClean="0">
                <a:solidFill>
                  <a:prstClr val="white"/>
                </a:solidFill>
              </a:rPr>
              <a:t>investigated </a:t>
            </a:r>
            <a:r>
              <a:rPr lang="en-GB" sz="1100" dirty="0">
                <a:solidFill>
                  <a:prstClr val="white"/>
                </a:solidFill>
              </a:rPr>
              <a:t>from a commercial </a:t>
            </a:r>
            <a:r>
              <a:rPr lang="en-GB" sz="1100" dirty="0" smtClean="0">
                <a:solidFill>
                  <a:prstClr val="white"/>
                </a:solidFill>
              </a:rPr>
              <a:t>key </a:t>
            </a:r>
            <a:r>
              <a:rPr lang="en-GB" sz="1100" dirty="0">
                <a:solidFill>
                  <a:prstClr val="white"/>
                </a:solidFill>
              </a:rPr>
              <a:t>factors on which lenders will focus when evaluating financing opportunities of LNG structures and drafted a set of guidelines and recommendations for such </a:t>
            </a:r>
            <a:r>
              <a:rPr lang="en-GB" sz="1100" dirty="0" smtClean="0">
                <a:solidFill>
                  <a:prstClr val="white"/>
                </a:solidFill>
              </a:rPr>
              <a:t>projects.</a:t>
            </a:r>
          </a:p>
          <a:p>
            <a:pPr marL="93663"/>
            <a:endParaRPr lang="en-GB" sz="500" dirty="0" smtClean="0">
              <a:solidFill>
                <a:prstClr val="white"/>
              </a:solidFill>
            </a:endParaRPr>
          </a:p>
          <a:p>
            <a:pPr marL="93663"/>
            <a:r>
              <a:rPr lang="en-GB" sz="1100" dirty="0" smtClean="0">
                <a:solidFill>
                  <a:prstClr val="white"/>
                </a:solidFill>
              </a:rPr>
              <a:t>REGULATORY, LEGAL  &amp; CONTRACTUAL IMPACT ON LNG SUPPLY CHAIN</a:t>
            </a:r>
          </a:p>
          <a:p>
            <a:pPr marL="93663"/>
            <a:r>
              <a:rPr lang="en-GB" sz="1100" dirty="0" smtClean="0">
                <a:solidFill>
                  <a:prstClr val="white"/>
                </a:solidFill>
              </a:rPr>
              <a:t>The study done by Schönherr, a law firm, assists project partners in identifying legal difficulties of their concepts and provides guidelines how to diminish them.</a:t>
            </a:r>
            <a:endParaRPr lang="en-GB" sz="1100" dirty="0">
              <a:solidFill>
                <a:prstClr val="white"/>
              </a:solidFill>
            </a:endParaRPr>
          </a:p>
        </p:txBody>
      </p:sp>
    </p:spTree>
    <p:extLst>
      <p:ext uri="{BB962C8B-B14F-4D97-AF65-F5344CB8AC3E}">
        <p14:creationId xmlns:p14="http://schemas.microsoft.com/office/powerpoint/2010/main" val="918674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LNG_PPT_template_final-Dam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zentácia2" id="{7E847FED-50CC-4866-8B25-A36181943A8E}" vid="{C7B48D45-AFB9-4521-BF09-DCC3D6BBDC1D}"/>
    </a:ext>
  </a:extLst>
</a:theme>
</file>

<file path=ppt/theme/theme2.xml><?xml version="1.0" encoding="utf-8"?>
<a:theme xmlns:a="http://schemas.openxmlformats.org/drawingml/2006/main" name="LNG_PPT_template_final ev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8F9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rezentácia2" id="{7E847FED-50CC-4866-8B25-A36181943A8E}" vid="{C7B48D45-AFB9-4521-BF09-DCC3D6BBDC1D}"/>
    </a:ext>
  </a:extLst>
</a:theme>
</file>

<file path=ppt/theme/theme3.xml><?xml version="1.0" encoding="utf-8"?>
<a:theme xmlns:a="http://schemas.openxmlformats.org/drawingml/2006/main" name="1_LNG_PPT_template_final ev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8F9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rezentácia2" id="{7E847FED-50CC-4866-8B25-A36181943A8E}" vid="{C7B48D45-AFB9-4521-BF09-DCC3D6BBDC1D}"/>
    </a:ext>
  </a:extLst>
</a:theme>
</file>

<file path=ppt/theme/theme4.xml><?xml version="1.0" encoding="utf-8"?>
<a:theme xmlns:a="http://schemas.openxmlformats.org/drawingml/2006/main" name="2_LNG_PPT_template_final ev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8F9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Prezentácia2" id="{7E847FED-50CC-4866-8B25-A36181943A8E}" vid="{C7B48D45-AFB9-4521-BF09-DCC3D6BBDC1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3850</TotalTime>
  <Words>2410</Words>
  <Application>Microsoft Office PowerPoint</Application>
  <PresentationFormat>On-screen Show (4:3)</PresentationFormat>
  <Paragraphs>311</Paragraphs>
  <Slides>16</Slides>
  <Notes>2</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LNG_PPT_template_final-Damen</vt:lpstr>
      <vt:lpstr>LNG_PPT_template_final event</vt:lpstr>
      <vt:lpstr>1_LNG_PPT_template_final event</vt:lpstr>
      <vt:lpstr>2_LNG_PPT_template_final event</vt:lpstr>
      <vt:lpstr>MASTERPLAN For LNG on Rhine-Main-Danube Axis</vt:lpstr>
      <vt:lpstr>EU energy &amp; transport policy</vt:lpstr>
      <vt:lpstr>Properties of LNG</vt:lpstr>
      <vt:lpstr>CNG &amp; LNG in TRANSPORT &amp; Bio-methane</vt:lpstr>
      <vt:lpstr>Rationale for LNG in IWT</vt:lpstr>
      <vt:lpstr>MISSION &amp; OBJECTIVES</vt:lpstr>
      <vt:lpstr>FRAMEWORK &amp; MARKET Studies</vt:lpstr>
      <vt:lpstr>ENGINES, TANKS &amp; LNG RELATED TECHNOLOGIES</vt:lpstr>
      <vt:lpstr>FINANCES</vt:lpstr>
      <vt:lpstr>End-users: Road vehicles               &amp; port equipment</vt:lpstr>
      <vt:lpstr>VESSEL CONCEPTS</vt:lpstr>
      <vt:lpstr>Terminal concepts</vt:lpstr>
      <vt:lpstr>MASTERPLAN</vt:lpstr>
      <vt:lpstr>Implementation of LNG Masterplan -                 four mayor Instruments Proposed</vt:lpstr>
      <vt:lpstr>RECOMMENDATIONS for policy makers in Danube Region</vt:lpstr>
      <vt:lpstr>Thank you for your attention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TTS LNG Seminar Constanta</dc:title>
  <dc:creator>Seitz</dc:creator>
  <cp:lastModifiedBy>Zaneta</cp:lastModifiedBy>
  <cp:revision>383</cp:revision>
  <cp:lastPrinted>2015-04-09T14:23:45Z</cp:lastPrinted>
  <dcterms:created xsi:type="dcterms:W3CDTF">2013-10-11T06:48:04Z</dcterms:created>
  <dcterms:modified xsi:type="dcterms:W3CDTF">2016-04-08T14:30:04Z</dcterms:modified>
</cp:coreProperties>
</file>