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2"/>
  </p:notesMasterIdLst>
  <p:sldIdLst>
    <p:sldId id="256" r:id="rId2"/>
    <p:sldId id="261" r:id="rId3"/>
    <p:sldId id="265" r:id="rId4"/>
    <p:sldId id="260" r:id="rId5"/>
    <p:sldId id="262" r:id="rId6"/>
    <p:sldId id="263" r:id="rId7"/>
    <p:sldId id="259" r:id="rId8"/>
    <p:sldId id="257" r:id="rId9"/>
    <p:sldId id="264" r:id="rId10"/>
    <p:sldId id="258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28521175461397"/>
          <c:y val="2.1760876993794025E-2"/>
          <c:w val="0.7535578885972587"/>
          <c:h val="0.735771361913094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Cene!$J$11</c:f>
              <c:strCache>
                <c:ptCount val="1"/>
                <c:pt idx="0">
                  <c:v>Bez poreza i taksi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Cene!$I$12:$I$17</c:f>
              <c:strCache>
                <c:ptCount val="6"/>
                <c:pt idx="0">
                  <c:v>Hrvatska</c:v>
                </c:pt>
                <c:pt idx="1">
                  <c:v>Makedonija</c:v>
                </c:pt>
                <c:pt idx="2">
                  <c:v>Crna Gora</c:v>
                </c:pt>
                <c:pt idx="3">
                  <c:v>Kosovo</c:v>
                </c:pt>
                <c:pt idx="4">
                  <c:v>BiH</c:v>
                </c:pt>
                <c:pt idx="5">
                  <c:v>Srbija</c:v>
                </c:pt>
              </c:strCache>
            </c:strRef>
          </c:cat>
          <c:val>
            <c:numRef>
              <c:f>Cene!$J$12:$J$17</c:f>
              <c:numCache>
                <c:formatCode>General</c:formatCode>
                <c:ptCount val="6"/>
                <c:pt idx="0">
                  <c:v>8.69</c:v>
                </c:pt>
                <c:pt idx="1">
                  <c:v>4.38</c:v>
                </c:pt>
                <c:pt idx="2">
                  <c:v>7.66</c:v>
                </c:pt>
                <c:pt idx="3">
                  <c:v>7.05</c:v>
                </c:pt>
                <c:pt idx="4">
                  <c:v>6.25</c:v>
                </c:pt>
                <c:pt idx="5">
                  <c:v>5.91</c:v>
                </c:pt>
              </c:numCache>
            </c:numRef>
          </c:val>
        </c:ser>
        <c:ser>
          <c:idx val="1"/>
          <c:order val="1"/>
          <c:tx>
            <c:strRef>
              <c:f>Cene!$K$11</c:f>
              <c:strCache>
                <c:ptCount val="1"/>
                <c:pt idx="0">
                  <c:v>PDV i takse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Cene!$I$12:$I$17</c:f>
              <c:strCache>
                <c:ptCount val="6"/>
                <c:pt idx="0">
                  <c:v>Hrvatska</c:v>
                </c:pt>
                <c:pt idx="1">
                  <c:v>Makedonija</c:v>
                </c:pt>
                <c:pt idx="2">
                  <c:v>Crna Gora</c:v>
                </c:pt>
                <c:pt idx="3">
                  <c:v>Kosovo</c:v>
                </c:pt>
                <c:pt idx="4">
                  <c:v>BiH</c:v>
                </c:pt>
                <c:pt idx="5">
                  <c:v>Srbija</c:v>
                </c:pt>
              </c:strCache>
            </c:strRef>
          </c:cat>
          <c:val>
            <c:numRef>
              <c:f>Cene!$K$12:$K$17</c:f>
              <c:numCache>
                <c:formatCode>General</c:formatCode>
                <c:ptCount val="6"/>
                <c:pt idx="0">
                  <c:v>2.8100000000000005</c:v>
                </c:pt>
                <c:pt idx="1">
                  <c:v>5.48</c:v>
                </c:pt>
                <c:pt idx="2">
                  <c:v>1.4700000000000006</c:v>
                </c:pt>
                <c:pt idx="3">
                  <c:v>1.8</c:v>
                </c:pt>
                <c:pt idx="4">
                  <c:v>1.0700000000000003</c:v>
                </c:pt>
                <c:pt idx="5">
                  <c:v>1.27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8916064"/>
        <c:axId val="309153104"/>
      </c:barChart>
      <c:catAx>
        <c:axId val="308916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9153104"/>
        <c:crosses val="autoZero"/>
        <c:auto val="1"/>
        <c:lblAlgn val="ctr"/>
        <c:lblOffset val="100"/>
        <c:noMultiLvlLbl val="0"/>
      </c:catAx>
      <c:valAx>
        <c:axId val="309153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89160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38753539722558"/>
          <c:y val="0"/>
          <c:w val="0.71001015616598762"/>
          <c:h val="0.802612385561492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Cene!$J$2</c:f>
              <c:strCache>
                <c:ptCount val="1"/>
                <c:pt idx="0">
                  <c:v>Bez poreza i taksi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Cene!$I$3:$I$8</c:f>
              <c:strCache>
                <c:ptCount val="6"/>
                <c:pt idx="0">
                  <c:v>Hrvatska</c:v>
                </c:pt>
                <c:pt idx="1">
                  <c:v>Crna Gora</c:v>
                </c:pt>
                <c:pt idx="2">
                  <c:v>Makedonija</c:v>
                </c:pt>
                <c:pt idx="3">
                  <c:v>BiH</c:v>
                </c:pt>
                <c:pt idx="4">
                  <c:v>Kosovo</c:v>
                </c:pt>
                <c:pt idx="5">
                  <c:v>Srbija</c:v>
                </c:pt>
              </c:strCache>
            </c:strRef>
          </c:cat>
          <c:val>
            <c:numRef>
              <c:f>Cene!$J$3:$J$8</c:f>
              <c:numCache>
                <c:formatCode>General</c:formatCode>
                <c:ptCount val="6"/>
                <c:pt idx="0">
                  <c:v>10.08</c:v>
                </c:pt>
                <c:pt idx="1">
                  <c:v>8.69</c:v>
                </c:pt>
                <c:pt idx="2">
                  <c:v>4.33</c:v>
                </c:pt>
                <c:pt idx="3">
                  <c:v>6.94</c:v>
                </c:pt>
                <c:pt idx="4">
                  <c:v>4.8099999999999996</c:v>
                </c:pt>
                <c:pt idx="5">
                  <c:v>4.72</c:v>
                </c:pt>
              </c:numCache>
            </c:numRef>
          </c:val>
        </c:ser>
        <c:ser>
          <c:idx val="1"/>
          <c:order val="1"/>
          <c:tx>
            <c:strRef>
              <c:f>Cene!$K$2</c:f>
              <c:strCache>
                <c:ptCount val="1"/>
                <c:pt idx="0">
                  <c:v>PDV i takse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Cene!$I$3:$I$8</c:f>
              <c:strCache>
                <c:ptCount val="6"/>
                <c:pt idx="0">
                  <c:v>Hrvatska</c:v>
                </c:pt>
                <c:pt idx="1">
                  <c:v>Crna Gora</c:v>
                </c:pt>
                <c:pt idx="2">
                  <c:v>Makedonija</c:v>
                </c:pt>
                <c:pt idx="3">
                  <c:v>BiH</c:v>
                </c:pt>
                <c:pt idx="4">
                  <c:v>Kosovo</c:v>
                </c:pt>
                <c:pt idx="5">
                  <c:v>Srbija</c:v>
                </c:pt>
              </c:strCache>
            </c:strRef>
          </c:cat>
          <c:val>
            <c:numRef>
              <c:f>Cene!$K$3:$K$8</c:f>
              <c:numCache>
                <c:formatCode>General</c:formatCode>
                <c:ptCount val="6"/>
                <c:pt idx="0">
                  <c:v>3.09</c:v>
                </c:pt>
                <c:pt idx="1">
                  <c:v>1.1300000000000008</c:v>
                </c:pt>
                <c:pt idx="2">
                  <c:v>3.9299999999999997</c:v>
                </c:pt>
                <c:pt idx="3">
                  <c:v>1.1799999999999988</c:v>
                </c:pt>
                <c:pt idx="4">
                  <c:v>1.4400000000000004</c:v>
                </c:pt>
                <c:pt idx="5">
                  <c:v>1.0300000000000002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9154224"/>
        <c:axId val="345136192"/>
      </c:barChart>
      <c:catAx>
        <c:axId val="30915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5136192"/>
        <c:crosses val="autoZero"/>
        <c:auto val="1"/>
        <c:lblAlgn val="ctr"/>
        <c:lblOffset val="100"/>
        <c:noMultiLvlLbl val="0"/>
      </c:catAx>
      <c:valAx>
        <c:axId val="345136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9154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18291471970772"/>
          <c:y val="1.5444015444015444E-2"/>
          <c:w val="0.79950588112669707"/>
          <c:h val="0.87986647614994073"/>
        </c:manualLayout>
      </c:layout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Prihodi!$A$2:$A$7</c:f>
              <c:strCache>
                <c:ptCount val="6"/>
                <c:pt idx="0">
                  <c:v>HEP, Zagreb</c:v>
                </c:pt>
                <c:pt idx="1">
                  <c:v>EPS, Beograd</c:v>
                </c:pt>
                <c:pt idx="2">
                  <c:v>EPBiH, Sarajevo</c:v>
                </c:pt>
                <c:pt idx="3">
                  <c:v>ERS, Trebinje</c:v>
                </c:pt>
                <c:pt idx="4">
                  <c:v>ECG, Podgorica</c:v>
                </c:pt>
                <c:pt idx="5">
                  <c:v>EPHZHB, Mostar</c:v>
                </c:pt>
              </c:strCache>
            </c:strRef>
          </c:cat>
          <c:val>
            <c:numRef>
              <c:f>Prihodi!$B$2:$B$7</c:f>
              <c:numCache>
                <c:formatCode>General</c:formatCode>
                <c:ptCount val="6"/>
                <c:pt idx="0">
                  <c:v>1811631</c:v>
                </c:pt>
                <c:pt idx="1">
                  <c:v>1327211</c:v>
                </c:pt>
                <c:pt idx="2">
                  <c:v>496804</c:v>
                </c:pt>
                <c:pt idx="3">
                  <c:v>314290</c:v>
                </c:pt>
                <c:pt idx="4">
                  <c:v>277065</c:v>
                </c:pt>
                <c:pt idx="5">
                  <c:v>207797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704960"/>
        <c:axId val="344703280"/>
        <c:axId val="0"/>
      </c:bar3DChart>
      <c:catAx>
        <c:axId val="344704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4703280"/>
        <c:crosses val="autoZero"/>
        <c:auto val="1"/>
        <c:lblAlgn val="ctr"/>
        <c:lblOffset val="100"/>
        <c:noMultiLvlLbl val="0"/>
      </c:catAx>
      <c:valAx>
        <c:axId val="34470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470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6A3C3-7C25-48DC-ABA6-F7E3AC1F07F7}" type="datetimeFigureOut">
              <a:rPr lang="sr-Latn-RS" smtClean="0"/>
              <a:t>4.10.2015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45F94-3570-48A6-B0EA-7E4D2F34F7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12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5F94-3570-48A6-B0EA-7E4D2F34F78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3837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5F94-3570-48A6-B0EA-7E4D2F34F782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83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3083-1A79-444E-A797-FD734C234D87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502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B77-44AD-4958-BC30-87FC113783A9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325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CBDE-64C2-45E0-9480-4274571066B5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034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8DDC-8614-4F5C-BD3B-673DF4C45B58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8505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6603-7197-4F76-A362-938D680AD950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78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192B-10A2-4E92-9A0F-D300521575EE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506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F813-703D-41D8-AC7A-8CDC179A6D2C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1412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A2D6-CD6E-4590-9E5F-71B4CCD8BEE2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558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D99E-304D-419C-8811-29B56735107C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7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18ED-2579-463B-AE2B-AD7E938C27D3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674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D2E3-213A-44F1-9CBB-72CD63E43EBB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990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7583-9535-45C5-9AE4-FC526733D3A0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388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1598-FBA9-4B17-A45F-0902BBC95B90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732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9927-B602-44F6-AA1C-9388BD02361C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65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50F6-83C3-47C1-A3E3-160A9A399167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851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EEA-8CA0-4230-8B07-FE69B08EE3D7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495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A9F0-0CB3-4941-8768-5DD0FAE5CEFD}" type="datetime1">
              <a:rPr lang="sr-Latn-RS" smtClean="0"/>
              <a:t>4.10.2015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68607F-FCEB-41EC-8761-0F7526D71CB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385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sanja.filipovic@ecinst.org.rs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07067" y="1519707"/>
            <a:ext cx="7766936" cy="2704563"/>
          </a:xfrm>
        </p:spPr>
        <p:txBody>
          <a:bodyPr/>
          <a:lstStyle/>
          <a:p>
            <a:r>
              <a:rPr lang="sr-Latn-RS" sz="3600" dirty="0" smtClean="0"/>
              <a:t>Uticaj korporativizacije na efikasnost poslovanja EPS-a</a:t>
            </a:r>
            <a:br>
              <a:rPr lang="sr-Latn-RS" sz="3600" dirty="0" smtClean="0"/>
            </a:b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2800" dirty="0" smtClean="0"/>
              <a:t>Prof. dr Sanja Filipović, Ekonomski institut</a:t>
            </a:r>
            <a:endParaRPr lang="sr-Latn-RS" sz="28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 </a:t>
            </a:r>
            <a:r>
              <a:rPr lang="sr-Latn-RS" dirty="0" smtClean="0"/>
              <a:t>              </a:t>
            </a:r>
            <a:endParaRPr lang="sr-Latn-R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90663" y="5838092"/>
            <a:ext cx="683339" cy="568395"/>
          </a:xfrm>
        </p:spPr>
        <p:txBody>
          <a:bodyPr/>
          <a:lstStyle/>
          <a:p>
            <a:fld id="{FC68607F-FCEB-41EC-8761-0F7526D71CB3}" type="slidenum">
              <a:rPr lang="sr-Latn-RS" smtClean="0">
                <a:solidFill>
                  <a:schemeClr val="bg1"/>
                </a:solidFill>
              </a:rPr>
              <a:t>1</a:t>
            </a:fld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1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Hvala na pažnji!</a:t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/>
            </a:r>
            <a:br>
              <a:rPr lang="sr-Latn-RS" dirty="0" smtClean="0"/>
            </a:br>
            <a:endParaRPr lang="sr-Latn-RS" sz="28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77335" y="2180492"/>
            <a:ext cx="8596668" cy="3860870"/>
          </a:xfrm>
        </p:spPr>
        <p:txBody>
          <a:bodyPr>
            <a:normAutofit/>
          </a:bodyPr>
          <a:lstStyle/>
          <a:p>
            <a:r>
              <a:rPr lang="sr-Latn-RS" dirty="0"/>
              <a:t>Kontakt: </a:t>
            </a:r>
            <a:endParaRPr lang="sr-Latn-RS" dirty="0" smtClean="0"/>
          </a:p>
          <a:p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Prof. dr Sanja </a:t>
            </a:r>
            <a:r>
              <a:rPr lang="sr-Latn-RS" dirty="0"/>
              <a:t>Filipović</a:t>
            </a:r>
            <a:br>
              <a:rPr lang="sr-Latn-RS" dirty="0"/>
            </a:br>
            <a:r>
              <a:rPr lang="sr-Latn-RS" dirty="0"/>
              <a:t>Ekonomski institut, </a:t>
            </a:r>
            <a:r>
              <a:rPr lang="sr-Latn-RS" dirty="0" smtClean="0"/>
              <a:t>Beograd</a:t>
            </a:r>
          </a:p>
          <a:p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Tel. + 381 11 3613 </a:t>
            </a:r>
            <a:r>
              <a:rPr lang="sr-Latn-RS" dirty="0" smtClean="0"/>
              <a:t>407</a:t>
            </a:r>
          </a:p>
          <a:p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E-mail:</a:t>
            </a:r>
            <a:r>
              <a:rPr lang="sr-Latn-RS" dirty="0">
                <a:hlinkClick r:id="rId2"/>
              </a:rPr>
              <a:t>sanja.filipovic@ecinst.org.rs</a:t>
            </a:r>
            <a:r>
              <a:rPr lang="sr-Latn-RS" dirty="0"/>
              <a:t> </a:t>
            </a:r>
            <a:br>
              <a:rPr lang="sr-Latn-RS" dirty="0"/>
            </a:br>
            <a:endParaRPr lang="sr-Latn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10</a:t>
            </a:fld>
            <a:endParaRPr lang="sr-Latn-RS"/>
          </a:p>
        </p:txBody>
      </p:sp>
      <p:pic>
        <p:nvPicPr>
          <p:cNvPr id="3" name="Picture 8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58" y="3080824"/>
            <a:ext cx="1645468" cy="110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57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Koliko efikasnije poslovanje EPS-a doprinosi energetskoj stabilnosti i bezbednosti Srbije?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 smtClean="0"/>
              <a:t>U cilju dobijanja odgovora na ovo pitanje, analiziraće se:</a:t>
            </a:r>
          </a:p>
          <a:p>
            <a:pPr lvl="1"/>
            <a:r>
              <a:rPr lang="sr-Latn-RS" sz="2000" dirty="0" smtClean="0"/>
              <a:t>Izabrani pokazatelji elektroenergetskih sistema zemalja okruženja koje su članice Energetske zajednice;</a:t>
            </a:r>
          </a:p>
          <a:p>
            <a:pPr lvl="1"/>
            <a:r>
              <a:rPr lang="sr-Latn-RS" sz="2000" dirty="0"/>
              <a:t>C</a:t>
            </a:r>
            <a:r>
              <a:rPr lang="sr-Latn-RS" sz="2000" dirty="0" smtClean="0"/>
              <a:t>ene električne energije;</a:t>
            </a:r>
          </a:p>
          <a:p>
            <a:pPr lvl="1"/>
            <a:r>
              <a:rPr lang="sr-Latn-RS" sz="2000" dirty="0" smtClean="0"/>
              <a:t>Poslovni prihodi izabranih elektroenergetskih kompanija zemalja okruženja;</a:t>
            </a:r>
          </a:p>
          <a:p>
            <a:pPr lvl="1"/>
            <a:r>
              <a:rPr lang="sr-Latn-RS" sz="2000" dirty="0" smtClean="0"/>
              <a:t>Poslovni rezultati EPS-a i HEP-a;</a:t>
            </a:r>
          </a:p>
          <a:p>
            <a:pPr lvl="1"/>
            <a:r>
              <a:rPr lang="sr-Latn-RS" sz="2000" dirty="0" smtClean="0"/>
              <a:t>Održivost i novi pravci razvoja.</a:t>
            </a:r>
          </a:p>
          <a:p>
            <a:pPr lvl="1"/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59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Kapaciteti za proizvodnju električne energije, MW</a:t>
            </a:r>
            <a:endParaRPr lang="sr-Latn-RS" sz="28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z="1200" i="1" dirty="0"/>
              <a:t>Izvor: Energy Community Report, 2014.</a:t>
            </a:r>
          </a:p>
          <a:p>
            <a:endParaRPr lang="sr-Latn-R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3</a:t>
            </a:fld>
            <a:endParaRPr lang="sr-Latn-R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26" y="1270000"/>
            <a:ext cx="7948246" cy="435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4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Proizvodnja i potrošnja električne energije, GWh</a:t>
            </a:r>
            <a:endParaRPr lang="sr-Latn-R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7334" y="5922498"/>
            <a:ext cx="6297612" cy="689208"/>
          </a:xfrm>
        </p:spPr>
        <p:txBody>
          <a:bodyPr/>
          <a:lstStyle/>
          <a:p>
            <a:r>
              <a:rPr lang="sr-Latn-RS" sz="1200" i="1" dirty="0" smtClean="0"/>
              <a:t>Izvor: Energy Community Report, 2014.</a:t>
            </a:r>
            <a:endParaRPr lang="sr-Latn-RS" sz="12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4</a:t>
            </a:fld>
            <a:endParaRPr lang="sr-Latn-R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68" y="1298808"/>
            <a:ext cx="7689064" cy="462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74629" cy="1078523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Neto uvoz i izvoz električne energije 2013, GWh</a:t>
            </a:r>
            <a:endParaRPr lang="sr-Latn-R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5753688"/>
            <a:ext cx="6297612" cy="652800"/>
          </a:xfrm>
        </p:spPr>
        <p:txBody>
          <a:bodyPr/>
          <a:lstStyle/>
          <a:p>
            <a:r>
              <a:rPr lang="sr-Latn-RS" sz="1200" i="1" dirty="0"/>
              <a:t>Izvor: Energy Community Report, 2014.</a:t>
            </a:r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5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378635"/>
            <a:ext cx="7913329" cy="437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8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gubitaka u prenosu i distribuciji, %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z="1200" i="1" dirty="0"/>
              <a:t>Izvor: Energy Community Report, 2014.</a:t>
            </a:r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6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418" y="1477457"/>
            <a:ext cx="7419265" cy="445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9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700" dirty="0" smtClean="0"/>
              <a:t>Cene električne energije u 2015. godini,</a:t>
            </a:r>
            <a:r>
              <a:rPr lang="sr-Latn-RS" sz="2700" dirty="0"/>
              <a:t> </a:t>
            </a:r>
            <a:r>
              <a:rPr lang="sr-Latn-RS" sz="2700" dirty="0" smtClean="0"/>
              <a:t>evrocenti/kWh 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313645"/>
            <a:ext cx="4185623" cy="463640"/>
          </a:xfrm>
        </p:spPr>
        <p:txBody>
          <a:bodyPr>
            <a:normAutofit/>
          </a:bodyPr>
          <a:lstStyle/>
          <a:p>
            <a:r>
              <a:rPr lang="sr-Latn-RS" sz="2300" dirty="0" smtClean="0"/>
              <a:t>Domaćinstva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88383" y="1313645"/>
            <a:ext cx="4185618" cy="373487"/>
          </a:xfrm>
        </p:spPr>
        <p:txBody>
          <a:bodyPr/>
          <a:lstStyle/>
          <a:p>
            <a:r>
              <a:rPr lang="sr-Latn-RS" sz="2300" dirty="0" smtClean="0"/>
              <a:t>Industrija</a:t>
            </a:r>
            <a:endParaRPr lang="sr-Latn-RS" sz="2300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97928309"/>
              </p:ext>
            </p:extLst>
          </p:nvPr>
        </p:nvGraphicFramePr>
        <p:xfrm>
          <a:off x="5088073" y="1687132"/>
          <a:ext cx="4186237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70573"/>
              </p:ext>
            </p:extLst>
          </p:nvPr>
        </p:nvGraphicFramePr>
        <p:xfrm>
          <a:off x="676275" y="1777286"/>
          <a:ext cx="4184650" cy="415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Flowchart: Punched Tape 20"/>
          <p:cNvSpPr/>
          <p:nvPr/>
        </p:nvSpPr>
        <p:spPr>
          <a:xfrm>
            <a:off x="3088616" y="1930400"/>
            <a:ext cx="2112135" cy="924418"/>
          </a:xfrm>
          <a:prstGeom prst="flowChartPunchedTape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 smtClean="0">
                <a:solidFill>
                  <a:schemeClr val="tx1"/>
                </a:solidFill>
              </a:rPr>
              <a:t>EU-28 </a:t>
            </a:r>
          </a:p>
          <a:p>
            <a:pPr algn="ctr"/>
            <a:r>
              <a:rPr lang="sr-Latn-RS" sz="1600" dirty="0" smtClean="0">
                <a:solidFill>
                  <a:schemeClr val="tx1"/>
                </a:solidFill>
              </a:rPr>
              <a:t>20,8 evrocenti/kWh</a:t>
            </a:r>
            <a:endParaRPr lang="sr-Latn-RS" sz="1600" dirty="0">
              <a:solidFill>
                <a:schemeClr val="tx1"/>
              </a:solidFill>
            </a:endParaRPr>
          </a:p>
        </p:txBody>
      </p:sp>
      <p:sp>
        <p:nvSpPr>
          <p:cNvPr id="22" name="Flowchart: Punched Tape 21"/>
          <p:cNvSpPr/>
          <p:nvPr/>
        </p:nvSpPr>
        <p:spPr>
          <a:xfrm>
            <a:off x="8318563" y="1907505"/>
            <a:ext cx="2137893" cy="947313"/>
          </a:xfrm>
          <a:prstGeom prst="flowChartPunchedTap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 smtClean="0">
                <a:solidFill>
                  <a:schemeClr val="tx1"/>
                </a:solidFill>
              </a:rPr>
              <a:t>EU-28</a:t>
            </a:r>
          </a:p>
          <a:p>
            <a:pPr algn="ctr"/>
            <a:r>
              <a:rPr lang="sr-Latn-RS" sz="1600" dirty="0" smtClean="0">
                <a:solidFill>
                  <a:schemeClr val="tx1"/>
                </a:solidFill>
              </a:rPr>
              <a:t>12 evrocenti/kWh</a:t>
            </a:r>
            <a:endParaRPr lang="sr-Latn-RS" sz="1600" dirty="0">
              <a:solidFill>
                <a:schemeClr val="tx1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>
          <a:xfrm>
            <a:off x="1141568" y="6180430"/>
            <a:ext cx="6297612" cy="365125"/>
          </a:xfrm>
        </p:spPr>
        <p:txBody>
          <a:bodyPr/>
          <a:lstStyle/>
          <a:p>
            <a:r>
              <a:rPr lang="sr-Latn-RS" sz="1200" i="1" dirty="0"/>
              <a:t>Izvor: Eurostat baza podataka, pristup </a:t>
            </a:r>
            <a:r>
              <a:rPr lang="sr-Latn-RS" sz="1200" i="1" dirty="0" smtClean="0"/>
              <a:t>4.10.2015. </a:t>
            </a:r>
            <a:endParaRPr lang="sr-Latn-RS" sz="12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349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312" y="2278966"/>
            <a:ext cx="4682802" cy="361840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Prihodi elektrokompanija regiona 2013. godine, </a:t>
            </a:r>
            <a:br>
              <a:rPr lang="sr-Latn-RS" sz="2800" dirty="0" smtClean="0"/>
            </a:br>
            <a:r>
              <a:rPr lang="sr-Latn-RS" sz="2800" dirty="0" smtClean="0"/>
              <a:t>u hiljadama EUR</a:t>
            </a:r>
            <a:endParaRPr lang="sr-Latn-RS" sz="28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8017889"/>
              </p:ext>
            </p:extLst>
          </p:nvPr>
        </p:nvGraphicFramePr>
        <p:xfrm>
          <a:off x="676274" y="2278966"/>
          <a:ext cx="4247417" cy="3763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z="1200" i="1" dirty="0" smtClean="0">
                <a:solidFill>
                  <a:schemeClr val="bg1">
                    <a:lumMod val="75000"/>
                  </a:schemeClr>
                </a:solidFill>
              </a:rPr>
              <a:t>Izvor: </a:t>
            </a:r>
            <a:r>
              <a:rPr lang="sr-Latn-ME" sz="1200" i="1" dirty="0">
                <a:solidFill>
                  <a:schemeClr val="bg1">
                    <a:lumMod val="75000"/>
                  </a:schemeClr>
                </a:solidFill>
                <a:cs typeface="Tunga" pitchFamily="2" charset="0"/>
              </a:rPr>
              <a:t>ATHENS ENERGY FORUM </a:t>
            </a:r>
            <a:r>
              <a:rPr lang="sr-Latn-ME" sz="1200" i="1" dirty="0" smtClean="0">
                <a:solidFill>
                  <a:schemeClr val="bg1">
                    <a:lumMod val="75000"/>
                  </a:schemeClr>
                </a:solidFill>
                <a:cs typeface="Tunga" pitchFamily="2" charset="0"/>
              </a:rPr>
              <a:t>2015, EI. </a:t>
            </a:r>
            <a:endParaRPr lang="sr-Latn-ME" sz="1200" i="1" dirty="0">
              <a:solidFill>
                <a:schemeClr val="bg1">
                  <a:lumMod val="75000"/>
                </a:schemeClr>
              </a:solidFill>
              <a:cs typeface="Tunga" pitchFamily="2" charset="0"/>
            </a:endParaRPr>
          </a:p>
          <a:p>
            <a:endParaRPr lang="sr-Latn-R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767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Novi izazovi </a:t>
            </a:r>
            <a:r>
              <a:rPr lang="sr-Latn-RS" dirty="0" smtClean="0"/>
              <a:t>za EPS koje </a:t>
            </a:r>
            <a:r>
              <a:rPr lang="sr-Latn-RS" dirty="0"/>
              <a:t>nosi </a:t>
            </a:r>
            <a:r>
              <a:rPr lang="sr-Latn-RS" dirty="0" smtClean="0"/>
              <a:t>liberalizacija tržišta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Korporativizacija – rešavanje pitanja vlasništva i procena vrednosti sredstava i obaveza kako bi se utvrdila fer vrednost osnovnog kapitala </a:t>
            </a:r>
          </a:p>
          <a:p>
            <a:r>
              <a:rPr lang="sr-Latn-RS" dirty="0" smtClean="0"/>
              <a:t>Usklađivanje poslovanja EPS-a sa novim Zakonom o energetici</a:t>
            </a:r>
          </a:p>
          <a:p>
            <a:r>
              <a:rPr lang="sr-Latn-RS" dirty="0" smtClean="0"/>
              <a:t>Poštovanje propisa i standarda Evropske unije</a:t>
            </a:r>
          </a:p>
          <a:p>
            <a:r>
              <a:rPr lang="sr-Latn-RS" dirty="0" smtClean="0"/>
              <a:t>Rast investicija u savremene tehnologije</a:t>
            </a:r>
          </a:p>
          <a:p>
            <a:r>
              <a:rPr lang="sr-Latn-RS" dirty="0" smtClean="0"/>
              <a:t>Rast učešća obnovljivih izvora energije u proizvodnji električne energije</a:t>
            </a:r>
          </a:p>
          <a:p>
            <a:r>
              <a:rPr lang="sr-Latn-RS" dirty="0" smtClean="0"/>
              <a:t>Povezivanje sa elektrosistemima iz neposrednog okruženja i balansiranje proizvodnje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607F-FCEB-41EC-8761-0F7526D71CB3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32606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612</TotalTime>
  <Words>252</Words>
  <Application>Microsoft Office PowerPoint</Application>
  <PresentationFormat>Widescreen</PresentationFormat>
  <Paragraphs>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Tunga</vt:lpstr>
      <vt:lpstr>Wingdings 3</vt:lpstr>
      <vt:lpstr>Facet</vt:lpstr>
      <vt:lpstr>Uticaj korporativizacije na efikasnost poslovanja EPS-a  Prof. dr Sanja Filipović, Ekonomski institut</vt:lpstr>
      <vt:lpstr>Koliko efikasnije poslovanje EPS-a doprinosi energetskoj stabilnosti i bezbednosti Srbije?</vt:lpstr>
      <vt:lpstr>Kapaciteti za proizvodnju električne energije, MW</vt:lpstr>
      <vt:lpstr>Proizvodnja i potrošnja električne energije, GWh</vt:lpstr>
      <vt:lpstr>Neto uvoz i izvoz električne energije 2013, GWh</vt:lpstr>
      <vt:lpstr>Nivo gubitaka u prenosu i distribuciji, %</vt:lpstr>
      <vt:lpstr>Cene električne energije u 2015. godini, evrocenti/kWh   </vt:lpstr>
      <vt:lpstr>Prihodi elektrokompanija regiona 2013. godine,  u hiljadama EUR</vt:lpstr>
      <vt:lpstr>Novi izazovi za EPS koje nosi liberalizacija tržišta</vt:lpstr>
      <vt:lpstr>Hvala na pažnji!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Filipovic</dc:creator>
  <cp:lastModifiedBy>Sanja Filipovic</cp:lastModifiedBy>
  <cp:revision>29</cp:revision>
  <dcterms:created xsi:type="dcterms:W3CDTF">2015-10-04T11:28:57Z</dcterms:created>
  <dcterms:modified xsi:type="dcterms:W3CDTF">2015-10-04T21:41:11Z</dcterms:modified>
</cp:coreProperties>
</file>