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</p:sldMasterIdLst>
  <p:notesMasterIdLst>
    <p:notesMasterId r:id="rId14"/>
  </p:notesMasterIdLst>
  <p:handoutMasterIdLst>
    <p:handoutMasterId r:id="rId15"/>
  </p:handoutMasterIdLst>
  <p:sldIdLst>
    <p:sldId id="535" r:id="rId3"/>
    <p:sldId id="600" r:id="rId4"/>
    <p:sldId id="590" r:id="rId5"/>
    <p:sldId id="622" r:id="rId6"/>
    <p:sldId id="625" r:id="rId7"/>
    <p:sldId id="620" r:id="rId8"/>
    <p:sldId id="594" r:id="rId9"/>
    <p:sldId id="608" r:id="rId10"/>
    <p:sldId id="621" r:id="rId11"/>
    <p:sldId id="565" r:id="rId12"/>
    <p:sldId id="564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mina Nesic" initials="" lastIdx="90" clrIdx="0"/>
  <p:cmAuthor id="1" name="jasmina" initials="" lastIdx="2" clrIdx="1"/>
  <p:cmAuthor id="2" name="Aleksandar" initials="" lastIdx="87" clrIdx="2"/>
  <p:cmAuthor id="3" name="Jakovljevic" initials="" lastIdx="21" clrIdx="3"/>
  <p:cmAuthor id="4" name="mihailom" initials="" lastIdx="4" clrIdx="4"/>
  <p:cmAuthor id="5" name="tamara" initials="t" lastIdx="8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DBE3E9"/>
    <a:srgbClr val="68AE68"/>
    <a:srgbClr val="32384C"/>
    <a:srgbClr val="EBECF0"/>
    <a:srgbClr val="528693"/>
    <a:srgbClr val="48696E"/>
    <a:srgbClr val="324C32"/>
    <a:srgbClr val="327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4709" autoAdjust="0"/>
  </p:normalViewPr>
  <p:slideViewPr>
    <p:cSldViewPr>
      <p:cViewPr varScale="1">
        <p:scale>
          <a:sx n="107" d="100"/>
          <a:sy n="107" d="100"/>
        </p:scale>
        <p:origin x="-13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56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ezentacije\GTC%20prezentacija\KonzumiZaMilana.xlsx" TargetMode="External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ezentacije\GTC%20prezentacija\KonzumiZaMilana.xlsx" TargetMode="External"/><Relationship Id="rId1" Type="http://schemas.openxmlformats.org/officeDocument/2006/relationships/themeOverride" Target="../theme/themeOverride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ezentacije\&#1059;&#1074;&#1086;&#1079;-&#1080;&#1079;&#1074;&#1086;&#1079;%202005-2012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sr-Cyrl-CS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Тренд  конзума од 2003-2013 год.</a:t>
            </a:r>
            <a:endParaRPr lang="sr-Latn-CS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Sheet1!$AJ$260</c:f>
              <c:strCache>
                <c:ptCount val="1"/>
                <c:pt idx="0">
                  <c:v>GWh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Sheet1!$AI$262:$AI$272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Sheet1!$AJ$262:$AJ$272</c:f>
              <c:numCache>
                <c:formatCode>General</c:formatCode>
                <c:ptCount val="11"/>
                <c:pt idx="0">
                  <c:v>31128</c:v>
                </c:pt>
                <c:pt idx="1">
                  <c:v>31421</c:v>
                </c:pt>
                <c:pt idx="2">
                  <c:v>32720</c:v>
                </c:pt>
                <c:pt idx="3">
                  <c:v>33569</c:v>
                </c:pt>
                <c:pt idx="4">
                  <c:v>33538</c:v>
                </c:pt>
                <c:pt idx="5">
                  <c:v>34125</c:v>
                </c:pt>
                <c:pt idx="6">
                  <c:v>33760</c:v>
                </c:pt>
                <c:pt idx="7">
                  <c:v>34453</c:v>
                </c:pt>
                <c:pt idx="8">
                  <c:v>35001</c:v>
                </c:pt>
                <c:pt idx="9">
                  <c:v>34060</c:v>
                </c:pt>
                <c:pt idx="10">
                  <c:v>34034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070784"/>
        <c:axId val="70288512"/>
      </c:lineChart>
      <c:catAx>
        <c:axId val="68070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0288512"/>
        <c:crosses val="autoZero"/>
        <c:auto val="1"/>
        <c:lblAlgn val="ctr"/>
        <c:lblOffset val="100"/>
        <c:tickLblSkip val="1"/>
        <c:tickMarkSkip val="2000"/>
        <c:noMultiLvlLbl val="0"/>
      </c:catAx>
      <c:valAx>
        <c:axId val="70288512"/>
        <c:scaling>
          <c:orientation val="minMax"/>
          <c:max val="35000"/>
          <c:min val="3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070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sr-Cyrl-CS" sz="2000" dirty="0">
                <a:solidFill>
                  <a:schemeClr val="tx2">
                    <a:lumMod val="75000"/>
                  </a:schemeClr>
                </a:solidFill>
              </a:rPr>
              <a:t>Тренд</a:t>
            </a:r>
            <a:r>
              <a:rPr lang="sr-Cyrl-CS" sz="2000" baseline="0" dirty="0">
                <a:solidFill>
                  <a:schemeClr val="tx2">
                    <a:lumMod val="75000"/>
                  </a:schemeClr>
                </a:solidFill>
              </a:rPr>
              <a:t>  конзума од 200</a:t>
            </a:r>
            <a:r>
              <a:rPr lang="sr-Latn-RS" sz="2000" baseline="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sr-Cyrl-CS" sz="2000" baseline="0" dirty="0">
                <a:solidFill>
                  <a:schemeClr val="tx2">
                    <a:lumMod val="75000"/>
                  </a:schemeClr>
                </a:solidFill>
              </a:rPr>
              <a:t>-201</a:t>
            </a:r>
            <a:r>
              <a:rPr lang="sr-Latn-RS" sz="2000" baseline="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sr-Cyrl-CS" sz="2000" baseline="0" dirty="0">
                <a:solidFill>
                  <a:schemeClr val="tx2">
                    <a:lumMod val="75000"/>
                  </a:schemeClr>
                </a:solidFill>
              </a:rPr>
              <a:t> год.</a:t>
            </a:r>
            <a:endParaRPr lang="sr-Latn-CS" sz="2000" dirty="0">
              <a:solidFill>
                <a:schemeClr val="tx2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135879463126911E-2"/>
          <c:y val="0.11887938438832062"/>
          <c:w val="0.82409895227185193"/>
          <c:h val="0.80635519764115393"/>
        </c:manualLayout>
      </c:layout>
      <c:lineChart>
        <c:grouping val="standard"/>
        <c:varyColors val="0"/>
        <c:ser>
          <c:idx val="0"/>
          <c:order val="0"/>
          <c:tx>
            <c:strRef>
              <c:f>Sheet1!$AJ$260</c:f>
              <c:strCache>
                <c:ptCount val="1"/>
                <c:pt idx="0">
                  <c:v>Бруто конзум</c:v>
                </c:pt>
              </c:strCache>
            </c:strRef>
          </c:tx>
          <c:marker>
            <c:symbol val="none"/>
          </c:marker>
          <c:cat>
            <c:numRef>
              <c:f>Sheet1!$AI$262:$AI$272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Sheet1!$AJ$262:$AJ$272</c:f>
              <c:numCache>
                <c:formatCode>General</c:formatCode>
                <c:ptCount val="11"/>
                <c:pt idx="0">
                  <c:v>31128</c:v>
                </c:pt>
                <c:pt idx="1">
                  <c:v>31421</c:v>
                </c:pt>
                <c:pt idx="2">
                  <c:v>32720</c:v>
                </c:pt>
                <c:pt idx="3">
                  <c:v>33569</c:v>
                </c:pt>
                <c:pt idx="4">
                  <c:v>33538</c:v>
                </c:pt>
                <c:pt idx="5">
                  <c:v>34125</c:v>
                </c:pt>
                <c:pt idx="6">
                  <c:v>33760</c:v>
                </c:pt>
                <c:pt idx="7">
                  <c:v>34453</c:v>
                </c:pt>
                <c:pt idx="8">
                  <c:v>35001</c:v>
                </c:pt>
                <c:pt idx="9">
                  <c:v>34060</c:v>
                </c:pt>
                <c:pt idx="10">
                  <c:v>34034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Sheet1!$AK$260</c:f>
              <c:strCache>
                <c:ptCount val="1"/>
                <c:pt idx="0">
                  <c:v>Производња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Sheet1!$AI$262:$AI$272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Sheet1!$AK$262:$AK$272</c:f>
              <c:numCache>
                <c:formatCode>General</c:formatCode>
                <c:ptCount val="11"/>
                <c:pt idx="0">
                  <c:v>30500</c:v>
                </c:pt>
                <c:pt idx="1">
                  <c:v>31500</c:v>
                </c:pt>
                <c:pt idx="2">
                  <c:v>34500</c:v>
                </c:pt>
                <c:pt idx="3">
                  <c:v>34000</c:v>
                </c:pt>
                <c:pt idx="4">
                  <c:v>34500</c:v>
                </c:pt>
                <c:pt idx="5">
                  <c:v>35020</c:v>
                </c:pt>
                <c:pt idx="6">
                  <c:v>36120</c:v>
                </c:pt>
                <c:pt idx="7">
                  <c:v>35900</c:v>
                </c:pt>
                <c:pt idx="8">
                  <c:v>36020</c:v>
                </c:pt>
                <c:pt idx="9">
                  <c:v>34500</c:v>
                </c:pt>
                <c:pt idx="10">
                  <c:v>37478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306816"/>
        <c:axId val="75858688"/>
      </c:lineChart>
      <c:catAx>
        <c:axId val="70306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5858688"/>
        <c:crosses val="autoZero"/>
        <c:auto val="1"/>
        <c:lblAlgn val="ctr"/>
        <c:lblOffset val="100"/>
        <c:tickLblSkip val="1"/>
        <c:tickMarkSkip val="2000"/>
        <c:noMultiLvlLbl val="0"/>
      </c:catAx>
      <c:valAx>
        <c:axId val="75858688"/>
        <c:scaling>
          <c:orientation val="minMax"/>
          <c:max val="38000"/>
          <c:min val="3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0306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340673579760901"/>
          <c:y val="0.23574761708180053"/>
          <c:w val="0.1468858830946653"/>
          <c:h val="9.5957270428415523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куповина</c:v>
                </c:pt>
              </c:strCache>
            </c:strRef>
          </c:tx>
          <c:spPr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Sheet1!$D$4:$J$4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Sheet1!$D$5:$J$5</c:f>
              <c:numCache>
                <c:formatCode>0.0</c:formatCode>
                <c:ptCount val="7"/>
                <c:pt idx="0">
                  <c:v>839.50400000000013</c:v>
                </c:pt>
                <c:pt idx="1">
                  <c:v>615.94000000000005</c:v>
                </c:pt>
                <c:pt idx="2">
                  <c:v>120.96</c:v>
                </c:pt>
                <c:pt idx="3">
                  <c:v>760.18200000000002</c:v>
                </c:pt>
                <c:pt idx="4">
                  <c:v>1106.2139999999999</c:v>
                </c:pt>
                <c:pt idx="5">
                  <c:v>1366</c:v>
                </c:pt>
                <c:pt idx="6">
                  <c:v>630</c:v>
                </c:pt>
              </c:numCache>
            </c:numRef>
          </c:val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продаја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Sheet1!$D$4:$J$4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Sheet1!$D$6:$J$6</c:f>
              <c:numCache>
                <c:formatCode>0.0</c:formatCode>
                <c:ptCount val="7"/>
                <c:pt idx="0">
                  <c:v>310.51100000000002</c:v>
                </c:pt>
                <c:pt idx="1">
                  <c:v>172.38</c:v>
                </c:pt>
                <c:pt idx="2">
                  <c:v>1441.9839999999997</c:v>
                </c:pt>
                <c:pt idx="3">
                  <c:v>1286.1770000000001</c:v>
                </c:pt>
                <c:pt idx="4">
                  <c:v>763.74499999999989</c:v>
                </c:pt>
                <c:pt idx="5">
                  <c:v>1715</c:v>
                </c:pt>
                <c:pt idx="6">
                  <c:v>3305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910528"/>
        <c:axId val="75916416"/>
      </c:barChart>
      <c:catAx>
        <c:axId val="7591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 Narrow" pitchFamily="34" charset="0"/>
              </a:defRPr>
            </a:pPr>
            <a:endParaRPr lang="en-US"/>
          </a:p>
        </c:txPr>
        <c:crossAx val="75916416"/>
        <c:crosses val="autoZero"/>
        <c:auto val="1"/>
        <c:lblAlgn val="ctr"/>
        <c:lblOffset val="100"/>
        <c:noMultiLvlLbl val="0"/>
      </c:catAx>
      <c:valAx>
        <c:axId val="7591641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5910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2590123507996632"/>
          <c:y val="0.18303616881418736"/>
          <c:w val="0.1136518033499808"/>
          <c:h val="0.1050875386294045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3038604" cy="4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>
            <a:lvl1pPr defTabSz="909638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159" y="1"/>
            <a:ext cx="3038604" cy="4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fld id="{8AA8240A-4873-4557-9191-746FD4F7B4F8}" type="datetimeFigureOut">
              <a:rPr lang="en-US"/>
              <a:pPr>
                <a:defRPr/>
              </a:pPr>
              <a:t>4/23/2014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649"/>
            <a:ext cx="3038604" cy="4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defTabSz="909638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159" y="8829649"/>
            <a:ext cx="3038604" cy="4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fld id="{C416AE33-2BFC-4AB2-9E15-A9B3E684CFE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244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1799" y="8831135"/>
            <a:ext cx="3036967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fld id="{A9830805-CADC-44D3-B7F2-55BE23208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"/>
          </p:nvPr>
        </p:nvSpPr>
        <p:spPr bwMode="auto">
          <a:xfrm>
            <a:off x="0" y="8831135"/>
            <a:ext cx="3038604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65" tIns="45482" rIns="90965" bIns="45482" numCol="1" anchor="b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pPr>
              <a:defRPr/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6859496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1799" y="8831135"/>
            <a:ext cx="3036967" cy="46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1" rIns="91383" bIns="45691" anchor="b"/>
          <a:lstStyle>
            <a:lvl1pPr defTabSz="90963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0963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0963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0963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0963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C7603A3A-ED1B-4677-9119-AE939CEB9A5E}" type="slidenum">
              <a:rPr lang="en-US" sz="1200" b="0">
                <a:latin typeface="Calibri" pitchFamily="34" charset="0"/>
              </a:rPr>
              <a:pPr algn="r" eaLnBrk="1" hangingPunct="1"/>
              <a:t>3</a:t>
            </a:fld>
            <a:endParaRPr lang="en-US" sz="1200" b="0">
              <a:latin typeface="Calibri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6612" cy="34845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2352" y="4416312"/>
            <a:ext cx="5607337" cy="41829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5" tIns="45482" rIns="90965" bIns="45482"/>
          <a:lstStyle/>
          <a:p>
            <a:pPr eaLnBrk="1" hangingPunct="1"/>
            <a:endParaRPr lang="sr-Latn-C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709ACE-B692-4F06-BAB8-08D766611B5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2351" y="4416311"/>
            <a:ext cx="5607337" cy="41829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65" tIns="45482" rIns="90965" bIns="45482"/>
          <a:lstStyle/>
          <a:p>
            <a:pPr>
              <a:spcBef>
                <a:spcPct val="0"/>
              </a:spcBef>
            </a:pPr>
            <a:endParaRPr lang="sr-Latn-C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5" name="Rectangle 11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6" name="Rectangle 12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7" name="Rectangle 14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 baseline="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  <a:prstGeom prst="rect">
            <a:avLst/>
          </a:prstGeom>
        </p:spPr>
        <p:txBody>
          <a:bodyPr/>
          <a:lstStyle>
            <a:lvl1pPr>
              <a:defRPr sz="1400" baseline="0">
                <a:latin typeface="Arial" pitchFamily="34" charset="0"/>
              </a:defRPr>
            </a:lvl1pPr>
          </a:lstStyle>
          <a:p>
            <a:pPr>
              <a:defRPr/>
            </a:pPr>
            <a:fld id="{8CE332A2-68E9-4467-B301-4D6179989A8F}" type="datetime1">
              <a:rPr lang="en-US"/>
              <a:pPr>
                <a:defRPr/>
              </a:pPr>
              <a:t>4/23/2014</a:t>
            </a:fld>
            <a:endParaRPr lang="en-US" dirty="0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PE Electric Power Industry of Serbia</a:t>
            </a: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fld id="{D70CD889-7AF4-41C6-BA6B-478374A8D7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auto">
          <a:xfrm>
            <a:off x="857224" y="620713"/>
            <a:ext cx="6585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sr-Cyrl-CS" sz="2000" dirty="0" smtClean="0">
                <a:solidFill>
                  <a:srgbClr val="002060"/>
                </a:solidFill>
              </a:rPr>
              <a:t>ЈАВНО ПРЕДУЗЕЋЕ ЕЛЕКТРОПРИВРЕДА СРБИЈЕ</a:t>
            </a:r>
            <a:endParaRPr lang="sr-Cyrl-CS" sz="2000" dirty="0">
              <a:solidFill>
                <a:srgbClr val="002060"/>
              </a:solidFill>
            </a:endParaRPr>
          </a:p>
        </p:txBody>
      </p:sp>
      <p:pic>
        <p:nvPicPr>
          <p:cNvPr id="14" name="Picture 8" descr="znak-EPS_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7888" y="476250"/>
            <a:ext cx="9842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5" name="Isosceles Triangle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6" name="Straight Connector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12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9101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101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6A4A6-7C62-42F9-B584-4D3F1E1C31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3832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0A2D9-59E9-4B8F-9DA7-78ECB001081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1789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49CA-64EE-4816-8742-DE07E815CFB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4534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140F2-13B3-400B-9CC9-EEE52F28BCD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667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27E79-8439-4DDA-8460-B09ADD7ECD5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029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42380-3DF3-498A-9245-84E3205C072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243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C0809-4405-4C7A-955A-5EB388F7952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247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9E60-74ED-4C62-9421-916C97287F6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654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56D10-41B8-4C39-A0BA-B408EFE9A35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6249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8ADE-90CE-4588-9E18-C04455ADB44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4438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8570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8570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299ED-267C-473A-93DB-65CF6523B83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858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5" name="Rectangle 11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fld id="{9A76D60F-7E93-4311-A0E0-E307A40DAF93}" type="datetime1">
              <a:rPr lang="en-US"/>
              <a:pPr>
                <a:defRPr/>
              </a:pPr>
              <a:t>4/23/2014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PE Electric Power Industry of Serbia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DFD8D-2056-444F-9E4A-214E6F6BD1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12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14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dirty="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www.eps.rs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10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3" name="Isosceles Triangle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7" name="Isosceles Triangle 1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75A77-B960-4450-9558-40126F859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kern="120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Electric Power Industry of Serbia</a:t>
            </a:r>
            <a:endParaRPr lang="en-US" dirty="0"/>
          </a:p>
        </p:txBody>
      </p:sp>
      <p:sp>
        <p:nvSpPr>
          <p:cNvPr id="14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</a:rPr>
              <a:t>www.eps.rs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6" name="Isosceles Triangle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7" name="Rectangle 12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fld id="{10819D6F-9A3C-4693-87FB-8837AE74C23B}" type="datetime1">
              <a:rPr lang="en-US"/>
              <a:pPr>
                <a:defRPr/>
              </a:pPr>
              <a:t>4/23/2014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PE Electric Power Industry of Serbia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pPr>
              <a:defRPr/>
            </a:pPr>
            <a:fld id="{4F151D21-456F-468A-A1D7-6A6B2640D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4" name="Slide Number Placeholder 3"/>
          <p:cNvSpPr txBox="1">
            <a:spLocks noGrp="1"/>
          </p:cNvSpPr>
          <p:nvPr userDrawn="1"/>
        </p:nvSpPr>
        <p:spPr bwMode="auto">
          <a:xfrm>
            <a:off x="612775" y="6356350"/>
            <a:ext cx="1981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0" dirty="0">
                <a:solidFill>
                  <a:srgbClr val="000066"/>
                </a:solidFill>
              </a:rPr>
              <a:t>www.eps.rs</a:t>
            </a:r>
          </a:p>
        </p:txBody>
      </p:sp>
      <p:sp>
        <p:nvSpPr>
          <p:cNvPr id="15" name="Slide Number Placeholder 3"/>
          <p:cNvSpPr txBox="1">
            <a:spLocks/>
          </p:cNvSpPr>
          <p:nvPr userDrawn="1"/>
        </p:nvSpPr>
        <p:spPr bwMode="auto">
          <a:xfrm>
            <a:off x="6659563" y="6381750"/>
            <a:ext cx="1981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6A4D22D-B935-4897-ABEC-9D575BC1F7C9}" type="slidenum">
              <a:rPr lang="en-US" sz="1400">
                <a:solidFill>
                  <a:srgbClr val="000066"/>
                </a:solidFill>
              </a:rPr>
              <a:pPr algn="r"/>
              <a:t>‹#›</a:t>
            </a:fld>
            <a:endParaRPr lang="en-US" sz="1400">
              <a:solidFill>
                <a:srgbClr val="000066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 bwMode="auto">
          <a:xfrm>
            <a:off x="2898775" y="6356350"/>
            <a:ext cx="3505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sr-Cyrl-C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ЕЛЕКТРОПРИВРЕДА</a:t>
            </a:r>
            <a:r>
              <a:rPr lang="sr-Latn-C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СРБИЈЕ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3" r:id="rId4"/>
    <p:sldLayoutId id="2147483672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71" r:id="rId13"/>
    <p:sldLayoutId id="2147483670" r:id="rId14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Arial" pitchFamily="34" charset="0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456480" y="293791"/>
            <a:ext cx="8229600" cy="114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457921" y="1604329"/>
            <a:ext cx="8229600" cy="452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921" y="6247376"/>
            <a:ext cx="2129760" cy="473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defRPr sz="1300">
                <a:latin typeface="Times New Roman" pitchFamily="18" charset="0"/>
                <a:ea typeface="Lucida Sans Unicode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680" y="6247376"/>
            <a:ext cx="2897280" cy="473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defRPr sz="1300">
                <a:latin typeface="Times New Roman" pitchFamily="18" charset="0"/>
                <a:ea typeface="Lucida Sans Unicode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6320" y="6247376"/>
            <a:ext cx="2131200" cy="473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defRPr sz="1300">
                <a:latin typeface="Times New Roman" pitchFamily="18" charset="0"/>
                <a:ea typeface="Lucida Sans Unicode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2C346ACE-A44F-409E-96BD-18AF6C8F09CD}" type="slidenum">
              <a:rPr lang="en-US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hdr="0" ftr="0" dt="0"/>
  <p:txStyles>
    <p:titleStyle>
      <a:lvl1pPr algn="ctr" defTabSz="828013" rtl="0" eaLnBrk="0" fontAlgn="base" hangingPunct="0">
        <a:spcBef>
          <a:spcPct val="0"/>
        </a:spcBef>
        <a:spcAft>
          <a:spcPct val="0"/>
        </a:spcAft>
        <a:defRPr lang="x-none" sz="4000" kern="1200">
          <a:solidFill>
            <a:schemeClr val="tx2"/>
          </a:solidFill>
          <a:latin typeface="Times New Roman" pitchFamily="18" charset="0"/>
          <a:cs typeface="Tahoma" pitchFamily="2"/>
        </a:defRPr>
      </a:lvl1pPr>
      <a:lvl2pPr algn="ctr" defTabSz="8280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cs typeface="Tahoma" pitchFamily="34" charset="0"/>
        </a:defRPr>
      </a:lvl2pPr>
      <a:lvl3pPr algn="ctr" defTabSz="8280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cs typeface="Tahoma" pitchFamily="34" charset="0"/>
        </a:defRPr>
      </a:lvl3pPr>
      <a:lvl4pPr algn="ctr" defTabSz="8280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cs typeface="Tahoma" pitchFamily="34" charset="0"/>
        </a:defRPr>
      </a:lvl4pPr>
      <a:lvl5pPr algn="ctr" defTabSz="8280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cs typeface="Tahoma" pitchFamily="34" charset="0"/>
        </a:defRPr>
      </a:lvl5pPr>
      <a:lvl6pPr marL="414726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Tahoma" pitchFamily="34" charset="0"/>
        </a:defRPr>
      </a:lvl6pPr>
      <a:lvl7pPr marL="829452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Tahoma" pitchFamily="34" charset="0"/>
        </a:defRPr>
      </a:lvl7pPr>
      <a:lvl8pPr marL="124417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Tahoma" pitchFamily="34" charset="0"/>
        </a:defRPr>
      </a:lvl8pPr>
      <a:lvl9pPr marL="1658904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Tahoma" pitchFamily="34" charset="0"/>
        </a:defRPr>
      </a:lvl9pPr>
    </p:titleStyle>
    <p:bodyStyle>
      <a:lvl1pPr marL="311045" indent="-311045" algn="l" defTabSz="828013" rtl="0" eaLnBrk="0" fontAlgn="base" hangingPunct="0">
        <a:spcBef>
          <a:spcPct val="0"/>
        </a:spcBef>
        <a:spcAft>
          <a:spcPts val="1293"/>
        </a:spcAft>
        <a:buChar char="•"/>
        <a:defRPr lang="x-none" sz="2900" kern="1200">
          <a:solidFill>
            <a:schemeClr val="tx1"/>
          </a:solidFill>
          <a:latin typeface="Times New Roman" pitchFamily="18" charset="0"/>
          <a:cs typeface="Tahoma" pitchFamily="2"/>
        </a:defRPr>
      </a:lvl1pPr>
      <a:lvl2pPr marL="673930" indent="-259204" algn="l" defTabSz="828013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Times New Roman" pitchFamily="18" charset="0"/>
          <a:cs typeface="Tahoma" pitchFamily="34" charset="0"/>
        </a:defRPr>
      </a:lvl2pPr>
      <a:lvl3pPr marL="1036815" indent="-208804" algn="l" defTabSz="82801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Times New Roman" pitchFamily="18" charset="0"/>
          <a:cs typeface="Tahoma" pitchFamily="34" charset="0"/>
        </a:defRPr>
      </a:lvl3pPr>
      <a:lvl4pPr marL="1451541" indent="-207363" algn="l" defTabSz="828013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Times New Roman" pitchFamily="18" charset="0"/>
          <a:cs typeface="Tahoma" pitchFamily="34" charset="0"/>
        </a:defRPr>
      </a:lvl4pPr>
      <a:lvl5pPr marL="1866268" indent="-207363" algn="l" defTabSz="828013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Times New Roman" pitchFamily="18" charset="0"/>
          <a:cs typeface="Tahoma" pitchFamily="34" charset="0"/>
        </a:defRPr>
      </a:lvl5pPr>
      <a:lvl6pPr marL="2280994" indent="-20736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" charset="0"/>
          <a:cs typeface="Tahoma" pitchFamily="34" charset="0"/>
        </a:defRPr>
      </a:lvl6pPr>
      <a:lvl7pPr marL="2695720" indent="-20736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" charset="0"/>
          <a:cs typeface="Tahoma" pitchFamily="34" charset="0"/>
        </a:defRPr>
      </a:lvl7pPr>
      <a:lvl8pPr marL="3110446" indent="-20736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" charset="0"/>
          <a:cs typeface="Tahoma" pitchFamily="34" charset="0"/>
        </a:defRPr>
      </a:lvl8pPr>
      <a:lvl9pPr marL="3525172" indent="-20736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" charset="0"/>
          <a:cs typeface="Tahoma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2643206" cy="198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\\PRSERVER\svetlana petrovic\PREZENTACIJE\Obnovljivi izvori_AMarkovic\zn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39232">
            <a:off x="1298250" y="573360"/>
            <a:ext cx="6352267" cy="5387040"/>
          </a:xfrm>
          <a:prstGeom prst="rect">
            <a:avLst/>
          </a:prstGeom>
          <a:noFill/>
          <a:ln>
            <a:solidFill>
              <a:srgbClr val="314573"/>
            </a:solidFill>
          </a:ln>
          <a:effectLst>
            <a:softEdge rad="635000"/>
          </a:effectLst>
        </p:spPr>
      </p:pic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 bwMode="auto">
          <a:xfrm>
            <a:off x="1928794" y="2928934"/>
            <a:ext cx="5429288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sr-Cyrl-CS" sz="2300" b="1" dirty="0">
                <a:solidFill>
                  <a:srgbClr val="000066"/>
                </a:solidFill>
              </a:rPr>
              <a:t>др Аца Марковић</a:t>
            </a:r>
          </a:p>
          <a:p>
            <a:pPr algn="ctr">
              <a:buNone/>
            </a:pPr>
            <a:r>
              <a:rPr lang="sr-Cyrl-CS" sz="2100" dirty="0">
                <a:solidFill>
                  <a:srgbClr val="000066"/>
                </a:solidFill>
              </a:rPr>
              <a:t>Председник </a:t>
            </a:r>
            <a:r>
              <a:rPr lang="sr-Cyrl-CS" sz="2100" dirty="0" smtClean="0">
                <a:solidFill>
                  <a:srgbClr val="000066"/>
                </a:solidFill>
              </a:rPr>
              <a:t>Надзорног </a:t>
            </a:r>
            <a:r>
              <a:rPr lang="sr-Cyrl-CS" sz="2100" dirty="0">
                <a:solidFill>
                  <a:srgbClr val="000066"/>
                </a:solidFill>
              </a:rPr>
              <a:t>одбора ЈП ЕПС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14546" y="642918"/>
            <a:ext cx="5643570" cy="490534"/>
          </a:xfrm>
        </p:spPr>
        <p:txBody>
          <a:bodyPr/>
          <a:lstStyle/>
          <a:p>
            <a:pPr algn="ctr"/>
            <a:r>
              <a:rPr lang="sr-Cyrl-CS" sz="2800" b="1" dirty="0">
                <a:solidFill>
                  <a:srgbClr val="000066"/>
                </a:solidFill>
                <a:ea typeface="+mn-ea"/>
                <a:cs typeface="+mn-cs"/>
              </a:rPr>
              <a:t>ЕЛЕКТРОПРИВРЕДА</a:t>
            </a:r>
            <a:r>
              <a:rPr lang="sr-Cyrl-CS" sz="2800" b="1" dirty="0" smtClean="0">
                <a:solidFill>
                  <a:srgbClr val="0070C0"/>
                </a:solidFill>
              </a:rPr>
              <a:t> </a:t>
            </a:r>
            <a:r>
              <a:rPr lang="sr-Cyrl-CS" sz="2800" b="1" dirty="0" smtClean="0">
                <a:solidFill>
                  <a:srgbClr val="FF0000"/>
                </a:solidFill>
              </a:rPr>
              <a:t>СРБИЈЕ</a:t>
            </a:r>
            <a:endParaRPr lang="sr-Latn-C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52450" y="4437112"/>
            <a:ext cx="764386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None/>
              <a:tabLst/>
              <a:defRPr/>
            </a:pPr>
            <a:r>
              <a:rPr lang="sr-Cyrl-RS" sz="2000" dirty="0" smtClean="0">
                <a:solidFill>
                  <a:srgbClr val="000066"/>
                </a:solidFill>
                <a:latin typeface="Arial" pitchFamily="34" charset="0"/>
                <a:cs typeface="+mn-cs"/>
              </a:rPr>
              <a:t>Регионално тржиште електричне енергије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None/>
              <a:tabLst/>
              <a:defRPr/>
            </a:pPr>
            <a:endParaRPr lang="sr-Cyrl-RS" sz="2000" dirty="0" smtClean="0">
              <a:solidFill>
                <a:srgbClr val="000066"/>
              </a:solidFill>
              <a:latin typeface="Arial" pitchFamily="34" charset="0"/>
              <a:cs typeface="+mn-cs"/>
            </a:endParaRP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None/>
              <a:tabLst/>
              <a:defRPr/>
            </a:pPr>
            <a:endParaRPr lang="sr-Cyrl-RS" dirty="0">
              <a:solidFill>
                <a:srgbClr val="000066"/>
              </a:solidFill>
              <a:latin typeface="Arial" pitchFamily="34" charset="0"/>
              <a:cs typeface="+mn-cs"/>
            </a:endParaRP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None/>
              <a:tabLst/>
              <a:defRPr/>
            </a:pPr>
            <a:endParaRPr lang="en-US" dirty="0" smtClean="0">
              <a:solidFill>
                <a:srgbClr val="000066"/>
              </a:solidFill>
              <a:latin typeface="Arial" pitchFamily="34" charset="0"/>
              <a:cs typeface="+mn-cs"/>
            </a:endParaRP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None/>
              <a:tabLst/>
              <a:defRPr/>
            </a:pPr>
            <a:r>
              <a:rPr lang="sr-Cyrl-CS" b="0" dirty="0" smtClean="0">
                <a:solidFill>
                  <a:srgbClr val="000066"/>
                </a:solidFill>
                <a:latin typeface="Arial" pitchFamily="34" charset="0"/>
                <a:cs typeface="+mn-cs"/>
              </a:rPr>
              <a:t>23.04.2014.год. </a:t>
            </a:r>
            <a:r>
              <a:rPr lang="sr-Cyrl-CS" b="0" dirty="0">
                <a:solidFill>
                  <a:srgbClr val="000066"/>
                </a:solidFill>
                <a:latin typeface="Arial" pitchFamily="34" charset="0"/>
                <a:cs typeface="+mn-cs"/>
              </a:rPr>
              <a:t>х</a:t>
            </a:r>
            <a:r>
              <a:rPr lang="sr-Cyrl-CS" b="0" dirty="0" smtClean="0">
                <a:solidFill>
                  <a:srgbClr val="000066"/>
                </a:solidFill>
                <a:latin typeface="Arial" pitchFamily="34" charset="0"/>
                <a:cs typeface="+mn-cs"/>
              </a:rPr>
              <a:t>отел Парк , Београд</a:t>
            </a:r>
            <a:endParaRPr kumimoji="0" lang="sr-Cyrl-CS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86578" y="0"/>
            <a:ext cx="1013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sr-Cyrl-C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Вучје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5" descr="\\PRSERVER\svetlana petrovic\PREZENTACIJE\Obnovljivi izvori_AMarkovic\HE Vuc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7776864" cy="5706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PRSERVER\svetlana petrovic\PREZENTACIJE\Obnovljivi izvori_AMarkovic\zn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6429420" cy="5357850"/>
          </a:xfrm>
          <a:prstGeom prst="rect">
            <a:avLst/>
          </a:prstGeom>
          <a:noFill/>
          <a:ln>
            <a:solidFill>
              <a:srgbClr val="314573"/>
            </a:solidFill>
          </a:ln>
          <a:effectLst>
            <a:softEdge rad="635000"/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0" y="3929066"/>
            <a:ext cx="4572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ЈП ЕЛЕКТРОПРИВРЕДА СРБИЈЕ</a:t>
            </a:r>
            <a:endParaRPr lang="en-GB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 eaLnBrk="0" hangingPunct="0"/>
            <a:endParaRPr lang="en-GB" sz="24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Царице Милице 2</a:t>
            </a:r>
            <a:r>
              <a:rPr lang="sr-Latn-CS" sz="24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11000</a:t>
            </a:r>
            <a:r>
              <a:rPr lang="sr-Latn-C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Београд</a:t>
            </a:r>
            <a:r>
              <a:rPr lang="sr-Latn-CS" sz="24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Србија</a:t>
            </a:r>
            <a:endParaRPr lang="sr-Latn-CS" sz="24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Тел</a:t>
            </a:r>
            <a:r>
              <a:rPr lang="sr-Latn-CS" sz="2400" b="1" dirty="0">
                <a:solidFill>
                  <a:srgbClr val="002060"/>
                </a:solidFill>
                <a:latin typeface="Calibri" pitchFamily="34" charset="0"/>
              </a:rPr>
              <a:t>: </a:t>
            </a:r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sr-Latn-CS" sz="2400" b="1" dirty="0">
                <a:solidFill>
                  <a:srgbClr val="002060"/>
                </a:solidFill>
                <a:latin typeface="Calibri" pitchFamily="34" charset="0"/>
              </a:rPr>
              <a:t>+</a:t>
            </a:r>
            <a:r>
              <a:rPr lang="sr-Cyrl-CS" sz="2400" b="1" dirty="0">
                <a:solidFill>
                  <a:srgbClr val="002060"/>
                </a:solidFill>
                <a:latin typeface="Calibri" pitchFamily="34" charset="0"/>
              </a:rPr>
              <a:t>381 11 2024852</a:t>
            </a:r>
            <a:endParaRPr lang="en-U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00042"/>
            <a:ext cx="2071702" cy="155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48" y="142852"/>
            <a:ext cx="4371948" cy="847708"/>
          </a:xfrm>
        </p:spPr>
        <p:txBody>
          <a:bodyPr/>
          <a:lstStyle/>
          <a:p>
            <a:pPr algn="ctr"/>
            <a:r>
              <a:rPr lang="sr-Cyrl-CS" b="1" dirty="0" smtClean="0">
                <a:solidFill>
                  <a:schemeClr val="tx1"/>
                </a:solidFill>
              </a:rPr>
              <a:t>ЈП ЕПС - 2013.год</a:t>
            </a:r>
            <a:r>
              <a:rPr lang="sr-Cyrl-CS" dirty="0" smtClean="0">
                <a:solidFill>
                  <a:schemeClr val="tx1"/>
                </a:solidFill>
              </a:rPr>
              <a:t>.</a:t>
            </a:r>
            <a:endParaRPr lang="sr-Latn-C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32040" y="5661248"/>
            <a:ext cx="392759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2060"/>
              </a:buClr>
              <a:buSzTx/>
              <a:buFont typeface="Wingdings 3" pitchFamily="18" charset="2"/>
              <a:buNone/>
              <a:tabLst/>
              <a:defRPr/>
            </a:pPr>
            <a:r>
              <a:rPr lang="sr-Cyrl-CS" sz="1200" dirty="0" smtClean="0">
                <a:solidFill>
                  <a:srgbClr val="002060"/>
                </a:solidFill>
                <a:cs typeface="+mn-cs"/>
              </a:rPr>
              <a:t>Од краја јуна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sr-Latn-C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1999</a:t>
            </a:r>
            <a:r>
              <a:rPr kumimoji="0" lang="sr-Cyrl-C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.године</a:t>
            </a:r>
            <a:r>
              <a:rPr kumimoji="0" lang="sr-Latn-C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x-non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EPS </a:t>
            </a:r>
            <a:r>
              <a:rPr kumimoji="0" lang="sr-Cyrl-C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управља</a:t>
            </a:r>
            <a:r>
              <a:rPr kumimoji="0" lang="sr-Cyrl-CS" sz="1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капацитетина на Косову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sr-Cyrl-C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Метохији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(K</a:t>
            </a:r>
            <a:r>
              <a:rPr kumimoji="0" lang="sr-Cyrl-C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549421"/>
              </p:ext>
            </p:extLst>
          </p:nvPr>
        </p:nvGraphicFramePr>
        <p:xfrm>
          <a:off x="4500562" y="1428736"/>
          <a:ext cx="4286281" cy="208483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5248"/>
                <a:gridCol w="2411033"/>
              </a:tblGrid>
              <a:tr h="39014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Инсталисани</a:t>
                      </a:r>
                      <a:r>
                        <a:rPr lang="sr-Cyrl-CS" sz="16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капацитети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JP EPS</a:t>
                      </a:r>
                      <a:endParaRPr lang="en-US" sz="16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0144">
                <a:tc>
                  <a:txBody>
                    <a:bodyPr/>
                    <a:lstStyle/>
                    <a:p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Хидроелектране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2,835 MW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90144">
                <a:tc>
                  <a:txBody>
                    <a:bodyPr/>
                    <a:lstStyle/>
                    <a:p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Термоелектране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5,171 MW</a:t>
                      </a:r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3,936 MW</a:t>
                      </a:r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9014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sr-Cyrl-CS" sz="1600" b="0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Термоелектране</a:t>
                      </a:r>
                      <a:r>
                        <a:rPr kumimoji="0" lang="sr-Cyrl-CS" sz="1600" b="0" kern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топлане</a:t>
                      </a:r>
                      <a:endParaRPr kumimoji="0" lang="en-US" sz="1600" b="0" kern="1200" dirty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353 MW</a:t>
                      </a:r>
                      <a:endParaRPr lang="en-US" sz="16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62128">
                <a:tc>
                  <a:txBody>
                    <a:bodyPr/>
                    <a:lstStyle/>
                    <a:p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Укупно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eaLnBrk="1" hangingPunct="1">
                        <a:buClr>
                          <a:srgbClr val="002060"/>
                        </a:buClr>
                        <a:buSzTx/>
                        <a:buNone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8,359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* 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7,124 MW</a:t>
                      </a:r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89092"/>
              </p:ext>
            </p:extLst>
          </p:nvPr>
        </p:nvGraphicFramePr>
        <p:xfrm>
          <a:off x="4500562" y="3929066"/>
          <a:ext cx="4286280" cy="109195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13933"/>
                <a:gridCol w="2472347"/>
              </a:tblGrid>
              <a:tr h="363984">
                <a:tc>
                  <a:txBody>
                    <a:bodyPr/>
                    <a:lstStyle/>
                    <a:p>
                      <a:r>
                        <a:rPr lang="sr-Cyrl-CS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Бруто</a:t>
                      </a:r>
                      <a:r>
                        <a:rPr lang="sr-Cyrl-CS" sz="1600" b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конзум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eaLnBrk="1" hangingPunct="1">
                        <a:buClr>
                          <a:srgbClr val="002060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sr-Cyrl-CS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39,68</a:t>
                      </a:r>
                      <a:r>
                        <a:rPr lang="x-none" sz="1600" b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x-none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Wh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** 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Број</a:t>
                      </a:r>
                      <a:r>
                        <a:rPr lang="sr-Cyrl-CS" sz="16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потрошача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eaLnBrk="1" hangingPunct="1">
                        <a:buClr>
                          <a:srgbClr val="002060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x-none" sz="160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53 </a:t>
                      </a:r>
                      <a:r>
                        <a:rPr lang="x-none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mil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** </a:t>
                      </a:r>
                      <a:endParaRPr lang="en-US" sz="16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929190" y="5214950"/>
            <a:ext cx="392759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206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sr-Cyrl-C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*</a:t>
            </a:r>
            <a:r>
              <a:rPr lang="sr-Cyrl-CS" sz="1400" b="0" dirty="0" smtClean="0">
                <a:solidFill>
                  <a:srgbClr val="002060"/>
                </a:solidFill>
              </a:rPr>
              <a:t>Са</a:t>
            </a:r>
            <a:r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</a:t>
            </a:r>
            <a:r>
              <a:rPr kumimoji="0" lang="sr-Cyrl-C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  <a:r>
              <a:rPr kumimoji="0" lang="sr-Cyrl-C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** </a:t>
            </a:r>
            <a:r>
              <a:rPr lang="sr-Cyrl-CS" sz="1400" b="0" dirty="0" smtClean="0">
                <a:solidFill>
                  <a:srgbClr val="002060"/>
                </a:solidFill>
              </a:rPr>
              <a:t>Без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K&amp;M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00052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19100" dist="50800" dir="540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4" name="Rectangle 1"/>
          <p:cNvSpPr>
            <a:spLocks noChangeArrowheads="1"/>
          </p:cNvSpPr>
          <p:nvPr/>
        </p:nvSpPr>
        <p:spPr bwMode="auto">
          <a:xfrm>
            <a:off x="251520" y="1190318"/>
            <a:ext cx="8030930" cy="512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730250" lvl="2" indent="-273050" eaLnBrk="0" hangingPunct="0">
              <a:lnSpc>
                <a:spcPct val="90000"/>
              </a:lnSpc>
              <a:spcBef>
                <a:spcPts val="600"/>
              </a:spcBef>
              <a:buSzPct val="100000"/>
            </a:pPr>
            <a:r>
              <a:rPr lang="sr-Cyrl-CS" sz="2000" dirty="0">
                <a:solidFill>
                  <a:srgbClr val="002060"/>
                </a:solidFill>
              </a:rPr>
              <a:t>Циљеви </a:t>
            </a:r>
            <a:r>
              <a:rPr lang="sr-Cyrl-CS" sz="2000" dirty="0" smtClean="0">
                <a:solidFill>
                  <a:srgbClr val="002060"/>
                </a:solidFill>
              </a:rPr>
              <a:t>ЈП ЕПС</a:t>
            </a:r>
          </a:p>
          <a:p>
            <a:pPr marL="730250" lvl="2" indent="-273050" eaLnBrk="0" hangingPunct="0">
              <a:lnSpc>
                <a:spcPct val="90000"/>
              </a:lnSpc>
              <a:spcBef>
                <a:spcPts val="600"/>
              </a:spcBef>
              <a:buSzPct val="100000"/>
            </a:pPr>
            <a:endParaRPr lang="sr-Cyrl-CS" dirty="0">
              <a:solidFill>
                <a:srgbClr val="002060"/>
              </a:solidFill>
            </a:endParaRPr>
          </a:p>
          <a:p>
            <a:pPr marL="742950" lvl="2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r>
              <a:rPr lang="sr-Cyrl-CS" sz="2000" b="0" dirty="0" smtClean="0">
                <a:solidFill>
                  <a:srgbClr val="002060"/>
                </a:solidFill>
              </a:rPr>
              <a:t>сигурност функционисања електроенергетског система , </a:t>
            </a:r>
            <a:r>
              <a:rPr lang="ru-RU" sz="2000" b="0" dirty="0" smtClean="0">
                <a:solidFill>
                  <a:srgbClr val="002060"/>
                </a:solidFill>
              </a:rPr>
              <a:t>поуздано  и квалитетно снабдевање купаца електричном енергијом</a:t>
            </a:r>
            <a:r>
              <a:rPr lang="sr-Cyrl-CS" sz="2000" b="0" dirty="0" smtClean="0">
                <a:solidFill>
                  <a:srgbClr val="002060"/>
                </a:solidFill>
              </a:rPr>
              <a:t>  </a:t>
            </a:r>
          </a:p>
          <a:p>
            <a:pPr marL="742950" lvl="2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endParaRPr lang="sr-Cyrl-CS" b="0" dirty="0" smtClean="0">
              <a:solidFill>
                <a:srgbClr val="002060"/>
              </a:solidFill>
            </a:endParaRPr>
          </a:p>
          <a:p>
            <a:pPr marL="742950" lvl="2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r>
              <a:rPr lang="ru-RU" sz="2000" b="0" dirty="0" smtClean="0">
                <a:solidFill>
                  <a:srgbClr val="002060"/>
                </a:solidFill>
              </a:rPr>
              <a:t>повећање производних капацитета и преузимање лидерске позиције у региону</a:t>
            </a:r>
          </a:p>
          <a:p>
            <a:pPr marL="742950" lvl="2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endParaRPr lang="ru-RU" b="0" dirty="0" smtClean="0">
              <a:solidFill>
                <a:srgbClr val="002060"/>
              </a:solidFill>
            </a:endParaRPr>
          </a:p>
          <a:p>
            <a:pPr marL="742950" lvl="2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r>
              <a:rPr lang="ru-RU" sz="2000" b="0" dirty="0" smtClean="0">
                <a:solidFill>
                  <a:srgbClr val="002060"/>
                </a:solidFill>
              </a:rPr>
              <a:t>активно учешће ЈП ЕПС на регионалном и европском тржишту електричне енергије </a:t>
            </a:r>
          </a:p>
          <a:p>
            <a:pPr marL="742950" lvl="2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endParaRPr lang="ru-RU" b="0" dirty="0" smtClean="0">
              <a:solidFill>
                <a:srgbClr val="002060"/>
              </a:solidFill>
            </a:endParaRPr>
          </a:p>
          <a:p>
            <a:pPr marL="742950" lvl="2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pitchFamily="49" charset="0"/>
              <a:buChar char="o"/>
            </a:pPr>
            <a:r>
              <a:rPr lang="sr-Cyrl-CS" sz="2000" b="0" dirty="0" smtClean="0">
                <a:solidFill>
                  <a:srgbClr val="002060"/>
                </a:solidFill>
              </a:rPr>
              <a:t>раст</a:t>
            </a:r>
            <a:r>
              <a:rPr lang="sr-Cyrl-CS" sz="2000" dirty="0" smtClean="0">
                <a:solidFill>
                  <a:srgbClr val="002060"/>
                </a:solidFill>
              </a:rPr>
              <a:t> </a:t>
            </a:r>
            <a:r>
              <a:rPr lang="sr-Cyrl-CS" sz="2000" b="0" dirty="0" smtClean="0">
                <a:solidFill>
                  <a:srgbClr val="002060"/>
                </a:solidFill>
              </a:rPr>
              <a:t>извозног потенцијала</a:t>
            </a:r>
            <a:endParaRPr lang="sr-Cyrl-CS" sz="2000" b="0" dirty="0">
              <a:solidFill>
                <a:srgbClr val="00206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8596" y="357166"/>
            <a:ext cx="8229600" cy="5223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sr-Cyrl-CS" b="1" dirty="0" smtClean="0">
                <a:solidFill>
                  <a:schemeClr val="tx1"/>
                </a:solidFill>
              </a:rPr>
              <a:t>ЕПС визија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8" descr="emissi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72965"/>
            <a:ext cx="936016" cy="646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eol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33" y="5157192"/>
            <a:ext cx="1113654" cy="785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7384" y="3811577"/>
            <a:ext cx="882252" cy="735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2571743"/>
            <a:ext cx="916826" cy="768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87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224" y="214290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CS" sz="2400" dirty="0" smtClean="0">
                <a:solidFill>
                  <a:prstClr val="black"/>
                </a:solidFill>
              </a:rPr>
              <a:t>Кретања бруто конзума  </a:t>
            </a:r>
            <a:br>
              <a:rPr lang="sr-Cyrl-CS" sz="2400" dirty="0" smtClean="0">
                <a:solidFill>
                  <a:prstClr val="black"/>
                </a:solidFill>
              </a:rPr>
            </a:br>
            <a:r>
              <a:rPr lang="sr-Cyrl-CS" sz="2400" dirty="0" smtClean="0">
                <a:solidFill>
                  <a:prstClr val="black"/>
                </a:solidFill>
              </a:rPr>
              <a:t>од 200</a:t>
            </a:r>
            <a:r>
              <a:rPr lang="sr-Latn-RS" sz="2400" dirty="0" smtClean="0">
                <a:solidFill>
                  <a:prstClr val="black"/>
                </a:solidFill>
              </a:rPr>
              <a:t>3</a:t>
            </a:r>
            <a:r>
              <a:rPr lang="sr-Cyrl-CS" sz="2400" dirty="0" smtClean="0">
                <a:solidFill>
                  <a:prstClr val="black"/>
                </a:solidFill>
              </a:rPr>
              <a:t>-201</a:t>
            </a:r>
            <a:r>
              <a:rPr lang="sr-Cyrl-RS" sz="2400" dirty="0">
                <a:solidFill>
                  <a:prstClr val="black"/>
                </a:solidFill>
              </a:rPr>
              <a:t>3</a:t>
            </a:r>
            <a:r>
              <a:rPr lang="sr-Cyrl-CS" sz="2400" dirty="0" smtClean="0">
                <a:solidFill>
                  <a:prstClr val="black"/>
                </a:solidFill>
              </a:rPr>
              <a:t>.год.</a:t>
            </a:r>
            <a:endParaRPr lang="sr-Latn-CS" sz="2400" dirty="0"/>
          </a:p>
        </p:txBody>
      </p:sp>
      <p:sp>
        <p:nvSpPr>
          <p:cNvPr id="5" name="Rectangle 4"/>
          <p:cNvSpPr/>
          <p:nvPr/>
        </p:nvSpPr>
        <p:spPr>
          <a:xfrm>
            <a:off x="8286776" y="5857892"/>
            <a:ext cx="714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sr-Cyrl-CS" b="0" dirty="0" smtClean="0">
                <a:latin typeface="Arial" pitchFamily="34" charset="0"/>
                <a:cs typeface="Arial" pitchFamily="34" charset="0"/>
              </a:rPr>
              <a:t>год.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695799"/>
              </p:ext>
            </p:extLst>
          </p:nvPr>
        </p:nvGraphicFramePr>
        <p:xfrm>
          <a:off x="595313" y="1268760"/>
          <a:ext cx="7881963" cy="4958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 rot="16200000">
            <a:off x="35898" y="3751524"/>
            <a:ext cx="603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en-US" sz="1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err="1">
                <a:solidFill>
                  <a:prstClr val="black"/>
                </a:solidFill>
              </a:rPr>
              <a:t>GWh</a:t>
            </a:r>
            <a:endParaRPr lang="sr-Latn-C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95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1538" y="357166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CS" sz="2400" dirty="0" smtClean="0">
                <a:solidFill>
                  <a:prstClr val="black"/>
                </a:solidFill>
              </a:rPr>
              <a:t>Кретања бруто конзума и производње </a:t>
            </a:r>
            <a:br>
              <a:rPr lang="sr-Cyrl-CS" sz="2400" dirty="0" smtClean="0">
                <a:solidFill>
                  <a:prstClr val="black"/>
                </a:solidFill>
              </a:rPr>
            </a:br>
            <a:r>
              <a:rPr lang="sr-Cyrl-CS" sz="2400" dirty="0" smtClean="0">
                <a:solidFill>
                  <a:prstClr val="black"/>
                </a:solidFill>
              </a:rPr>
              <a:t>од 200</a:t>
            </a:r>
            <a:r>
              <a:rPr lang="sr-Latn-RS" sz="2400" dirty="0" smtClean="0">
                <a:solidFill>
                  <a:prstClr val="black"/>
                </a:solidFill>
              </a:rPr>
              <a:t>3</a:t>
            </a:r>
            <a:r>
              <a:rPr lang="sr-Cyrl-CS" sz="2400" dirty="0" smtClean="0">
                <a:solidFill>
                  <a:prstClr val="black"/>
                </a:solidFill>
              </a:rPr>
              <a:t>-2013.год.</a:t>
            </a:r>
            <a:endParaRPr lang="sr-Latn-CS" sz="2400" dirty="0"/>
          </a:p>
        </p:txBody>
      </p:sp>
      <p:sp>
        <p:nvSpPr>
          <p:cNvPr id="5" name="Rectangle 4"/>
          <p:cNvSpPr/>
          <p:nvPr/>
        </p:nvSpPr>
        <p:spPr>
          <a:xfrm>
            <a:off x="8068934" y="5857892"/>
            <a:ext cx="714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sr-Cyrl-CS" b="0" dirty="0" smtClean="0">
                <a:latin typeface="Arial" pitchFamily="34" charset="0"/>
                <a:cs typeface="Arial" pitchFamily="34" charset="0"/>
              </a:rPr>
              <a:t>год.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35898" y="3751524"/>
            <a:ext cx="603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en-US" sz="1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err="1">
                <a:solidFill>
                  <a:prstClr val="black"/>
                </a:solidFill>
              </a:rPr>
              <a:t>GWh</a:t>
            </a:r>
            <a:endParaRPr lang="sr-Latn-CS" sz="1400" dirty="0">
              <a:solidFill>
                <a:prstClr val="black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876841"/>
              </p:ext>
            </p:extLst>
          </p:nvPr>
        </p:nvGraphicFramePr>
        <p:xfrm>
          <a:off x="595313" y="1340767"/>
          <a:ext cx="8548687" cy="4886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524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96" y="357166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CS" sz="2400" dirty="0" smtClean="0">
                <a:solidFill>
                  <a:prstClr val="black"/>
                </a:solidFill>
              </a:rPr>
              <a:t>Куповина , продаја - остварења  ЈП ЕПС</a:t>
            </a:r>
            <a:br>
              <a:rPr lang="sr-Cyrl-CS" sz="2400" dirty="0" smtClean="0">
                <a:solidFill>
                  <a:prstClr val="black"/>
                </a:solidFill>
              </a:rPr>
            </a:br>
            <a:r>
              <a:rPr lang="sr-Cyrl-CS" sz="2400" dirty="0" smtClean="0">
                <a:solidFill>
                  <a:prstClr val="black"/>
                </a:solidFill>
              </a:rPr>
              <a:t>од 2007-201</a:t>
            </a:r>
            <a:r>
              <a:rPr lang="sr-Cyrl-RS" sz="2400" dirty="0">
                <a:solidFill>
                  <a:prstClr val="black"/>
                </a:solidFill>
              </a:rPr>
              <a:t>3</a:t>
            </a:r>
            <a:r>
              <a:rPr lang="sr-Cyrl-CS" sz="2400" dirty="0" smtClean="0">
                <a:solidFill>
                  <a:prstClr val="black"/>
                </a:solidFill>
              </a:rPr>
              <a:t>.год.</a:t>
            </a:r>
            <a:endParaRPr lang="sr-Latn-C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56383"/>
              </p:ext>
            </p:extLst>
          </p:nvPr>
        </p:nvGraphicFramePr>
        <p:xfrm>
          <a:off x="6732240" y="2276872"/>
          <a:ext cx="2197478" cy="248761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15460"/>
                <a:gridCol w="982018"/>
              </a:tblGrid>
              <a:tr h="9361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Остварење</a:t>
                      </a:r>
                      <a:r>
                        <a:rPr lang="sr-Cyrl-CS" sz="18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sr-Cyrl-CS" sz="1800" b="1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8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2013.год</a:t>
                      </a:r>
                      <a:r>
                        <a:rPr lang="sr-Cyrl-CS" sz="18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18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68532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  <a:r>
                        <a:rPr lang="sr-Cyrl-RS" sz="2000" b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000" b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GWh</a:t>
                      </a:r>
                      <a:endParaRPr lang="en-US" sz="2000" b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1489">
                <a:tc>
                  <a:txBody>
                    <a:bodyPr/>
                    <a:lstStyle/>
                    <a:p>
                      <a:r>
                        <a:rPr lang="sr-Cyrl-CS" sz="18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Куповина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CS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630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41489">
                <a:tc>
                  <a:txBody>
                    <a:bodyPr/>
                    <a:lstStyle/>
                    <a:p>
                      <a:r>
                        <a:rPr lang="sr-Cyrl-CS" sz="1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Продаја</a:t>
                      </a:r>
                      <a:endParaRPr lang="en-US" sz="1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3305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948264" y="5928377"/>
            <a:ext cx="785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sr-Cyrl-CS" sz="1600" b="0" dirty="0" smtClean="0">
                <a:latin typeface="Arial" pitchFamily="34" charset="0"/>
                <a:cs typeface="Arial" pitchFamily="34" charset="0"/>
              </a:rPr>
              <a:t>год.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-49675" y="3550083"/>
            <a:ext cx="692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GWh</a:t>
            </a:r>
            <a:r>
              <a:rPr lang="en-US" sz="14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]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072710"/>
              </p:ext>
            </p:extLst>
          </p:nvPr>
        </p:nvGraphicFramePr>
        <p:xfrm>
          <a:off x="404812" y="1268759"/>
          <a:ext cx="7119515" cy="4998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9164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8" y="214290"/>
            <a:ext cx="3781425" cy="865188"/>
          </a:xfrm>
        </p:spPr>
        <p:txBody>
          <a:bodyPr/>
          <a:lstStyle/>
          <a:p>
            <a:pPr algn="ctr">
              <a:spcBef>
                <a:spcPct val="35000"/>
              </a:spcBef>
            </a:pPr>
            <a:r>
              <a:rPr lang="sr-Cyrl-CS" sz="2400" b="1" dirty="0" smtClean="0">
                <a:solidFill>
                  <a:schemeClr val="tx1"/>
                </a:solidFill>
                <a:latin typeface="Arial" charset="0"/>
              </a:rPr>
              <a:t>Стратешки пројекти 400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kV</a:t>
            </a:r>
            <a:r>
              <a:rPr lang="sr-Latn-CS" sz="2400" b="1" dirty="0" smtClean="0">
                <a:solidFill>
                  <a:schemeClr val="tx1"/>
                </a:solidFill>
                <a:latin typeface="Arial" charset="0"/>
              </a:rPr>
              <a:t> мреже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sr-Cyrl-CS" sz="2400" b="1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63500"/>
            <a:ext cx="46799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 rot="19747425">
            <a:off x="2189163" y="1439863"/>
            <a:ext cx="1582737" cy="377825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20661472">
            <a:off x="3795713" y="4132263"/>
            <a:ext cx="398462" cy="1408112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 rot="1364888">
            <a:off x="1566863" y="2357438"/>
            <a:ext cx="288925" cy="1143000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 rot="878827">
            <a:off x="1316038" y="3155950"/>
            <a:ext cx="288925" cy="1295400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 rot="255519">
            <a:off x="887413" y="3452813"/>
            <a:ext cx="1752600" cy="303212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 rot="929315">
            <a:off x="2359025" y="2859088"/>
            <a:ext cx="303213" cy="1187450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000376" y="1571628"/>
            <a:ext cx="1931664" cy="625406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714500" y="2840163"/>
            <a:ext cx="3217540" cy="8877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928814" y="3571877"/>
            <a:ext cx="3003226" cy="1153267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994944" y="5260070"/>
            <a:ext cx="1008856" cy="545195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2571750" y="3286124"/>
            <a:ext cx="2360290" cy="102034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1428750" y="3929066"/>
            <a:ext cx="3503290" cy="1331004"/>
          </a:xfrm>
          <a:prstGeom prst="straightConnector1">
            <a:avLst/>
          </a:prstGeom>
          <a:ln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2" name="TextBox 8"/>
          <p:cNvSpPr txBox="1">
            <a:spLocks noChangeArrowheads="1"/>
          </p:cNvSpPr>
          <p:nvPr/>
        </p:nvSpPr>
        <p:spPr bwMode="auto">
          <a:xfrm>
            <a:off x="5003800" y="1285860"/>
            <a:ext cx="446866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Cyrl-CS" b="0" dirty="0">
                <a:solidFill>
                  <a:srgbClr val="002060"/>
                </a:solidFill>
              </a:rPr>
              <a:t>Пројекти стратешког развоја</a:t>
            </a:r>
          </a:p>
          <a:p>
            <a:r>
              <a:rPr lang="sr-Cyrl-CS" b="0" dirty="0">
                <a:solidFill>
                  <a:srgbClr val="002060"/>
                </a:solidFill>
              </a:rPr>
              <a:t>преносне мреже 2012-2021</a:t>
            </a:r>
          </a:p>
          <a:p>
            <a:endParaRPr lang="sr-Cyrl-CS" b="0" dirty="0">
              <a:solidFill>
                <a:srgbClr val="002060"/>
              </a:solidFill>
            </a:endParaRPr>
          </a:p>
          <a:p>
            <a:r>
              <a:rPr lang="sr-Cyrl-CS" b="0" dirty="0">
                <a:solidFill>
                  <a:srgbClr val="002060"/>
                </a:solidFill>
              </a:rPr>
              <a:t>1. Веза Србија - Румунија (2</a:t>
            </a:r>
            <a:r>
              <a:rPr lang="sr-Latn-CS" b="0" dirty="0">
                <a:solidFill>
                  <a:srgbClr val="002060"/>
                </a:solidFill>
              </a:rPr>
              <a:t>x400kV)</a:t>
            </a:r>
            <a:endParaRPr lang="sr-Cyrl-CS" b="0" dirty="0">
              <a:solidFill>
                <a:srgbClr val="002060"/>
              </a:solidFill>
            </a:endParaRPr>
          </a:p>
          <a:p>
            <a:endParaRPr lang="sr-Cyrl-CS" b="0" dirty="0">
              <a:solidFill>
                <a:srgbClr val="002060"/>
              </a:solidFill>
            </a:endParaRPr>
          </a:p>
          <a:p>
            <a:r>
              <a:rPr lang="sr-Cyrl-CS" b="0" dirty="0">
                <a:solidFill>
                  <a:srgbClr val="002060"/>
                </a:solidFill>
              </a:rPr>
              <a:t>2. "Западна Србија" (2</a:t>
            </a:r>
            <a:r>
              <a:rPr lang="sr-Latn-CS" b="0" dirty="0">
                <a:solidFill>
                  <a:srgbClr val="002060"/>
                </a:solidFill>
              </a:rPr>
              <a:t>x400kV)</a:t>
            </a:r>
            <a:endParaRPr lang="sr-Cyrl-CS" b="0" dirty="0">
              <a:solidFill>
                <a:srgbClr val="002060"/>
              </a:solidFill>
            </a:endParaRPr>
          </a:p>
          <a:p>
            <a:endParaRPr lang="sr-Cyrl-CS" b="0" dirty="0">
              <a:solidFill>
                <a:srgbClr val="002060"/>
              </a:solidFill>
            </a:endParaRPr>
          </a:p>
          <a:p>
            <a:r>
              <a:rPr lang="sr-Cyrl-CS" b="0" dirty="0">
                <a:solidFill>
                  <a:srgbClr val="002060"/>
                </a:solidFill>
              </a:rPr>
              <a:t>3. Веза Крагујевац - Краљево </a:t>
            </a:r>
          </a:p>
          <a:p>
            <a:r>
              <a:rPr lang="sr-Cyrl-CS" b="0" dirty="0">
                <a:solidFill>
                  <a:srgbClr val="002060"/>
                </a:solidFill>
              </a:rPr>
              <a:t>     (1</a:t>
            </a:r>
            <a:r>
              <a:rPr lang="sr-Latn-CS" b="0" dirty="0">
                <a:solidFill>
                  <a:srgbClr val="002060"/>
                </a:solidFill>
              </a:rPr>
              <a:t>x400kV)</a:t>
            </a:r>
            <a:endParaRPr lang="sr-Cyrl-CS" b="0" dirty="0">
              <a:solidFill>
                <a:srgbClr val="002060"/>
              </a:solidFill>
            </a:endParaRPr>
          </a:p>
          <a:p>
            <a:r>
              <a:rPr lang="sr-Cyrl-CS" b="0" dirty="0">
                <a:solidFill>
                  <a:srgbClr val="002060"/>
                </a:solidFill>
              </a:rPr>
              <a:t>     (већ је у конвенционалној </a:t>
            </a:r>
          </a:p>
          <a:p>
            <a:r>
              <a:rPr lang="sr-Cyrl-CS" b="0" dirty="0">
                <a:solidFill>
                  <a:srgbClr val="002060"/>
                </a:solidFill>
              </a:rPr>
              <a:t>      инвестиционој процедури)</a:t>
            </a:r>
            <a:endParaRPr lang="sr-Latn-CS" b="0" dirty="0">
              <a:solidFill>
                <a:srgbClr val="002060"/>
              </a:solidFill>
            </a:endParaRPr>
          </a:p>
          <a:p>
            <a:r>
              <a:rPr lang="sr-Cyrl-CS" b="0" dirty="0">
                <a:solidFill>
                  <a:srgbClr val="002060"/>
                </a:solidFill>
              </a:rPr>
              <a:t> </a:t>
            </a:r>
          </a:p>
          <a:p>
            <a:r>
              <a:rPr lang="sr-Cyrl-CS" b="0" dirty="0">
                <a:solidFill>
                  <a:srgbClr val="002060"/>
                </a:solidFill>
              </a:rPr>
              <a:t>4. Веза БиХ - Централна Србија</a:t>
            </a:r>
          </a:p>
          <a:p>
            <a:endParaRPr lang="sr-Cyrl-CS" b="0" dirty="0">
              <a:solidFill>
                <a:srgbClr val="002060"/>
              </a:solidFill>
            </a:endParaRPr>
          </a:p>
          <a:p>
            <a:r>
              <a:rPr lang="sr-Cyrl-CS" b="0" dirty="0">
                <a:solidFill>
                  <a:srgbClr val="002060"/>
                </a:solidFill>
              </a:rPr>
              <a:t>5. Веза Србија - Црна Гора (2</a:t>
            </a:r>
            <a:r>
              <a:rPr lang="sr-Latn-CS" b="0" dirty="0">
                <a:solidFill>
                  <a:srgbClr val="002060"/>
                </a:solidFill>
              </a:rPr>
              <a:t>x400kV)</a:t>
            </a:r>
            <a:endParaRPr lang="sr-Cyrl-CS" b="0" dirty="0">
              <a:solidFill>
                <a:srgbClr val="002060"/>
              </a:solidFill>
            </a:endParaRPr>
          </a:p>
          <a:p>
            <a:endParaRPr lang="sr-Cyrl-CS" b="0" dirty="0">
              <a:solidFill>
                <a:srgbClr val="002060"/>
              </a:solidFill>
            </a:endParaRPr>
          </a:p>
          <a:p>
            <a:r>
              <a:rPr lang="sr-Cyrl-CS" b="0" dirty="0">
                <a:solidFill>
                  <a:srgbClr val="002060"/>
                </a:solidFill>
              </a:rPr>
              <a:t>6. Веза Србија - </a:t>
            </a:r>
            <a:r>
              <a:rPr lang="sr-Latn-CS" b="0" dirty="0">
                <a:solidFill>
                  <a:srgbClr val="002060"/>
                </a:solidFill>
              </a:rPr>
              <a:t>FYROM </a:t>
            </a:r>
            <a:r>
              <a:rPr lang="sr-Cyrl-CS" b="0" dirty="0">
                <a:solidFill>
                  <a:srgbClr val="002060"/>
                </a:solidFill>
              </a:rPr>
              <a:t>(1</a:t>
            </a:r>
            <a:r>
              <a:rPr lang="sr-Latn-CS" b="0" dirty="0">
                <a:solidFill>
                  <a:srgbClr val="002060"/>
                </a:solidFill>
              </a:rPr>
              <a:t>x400kV</a:t>
            </a:r>
            <a:r>
              <a:rPr lang="sr-Latn-CS" sz="1600" b="0" dirty="0">
                <a:solidFill>
                  <a:srgbClr val="002060"/>
                </a:solidFill>
              </a:rPr>
              <a:t>)</a:t>
            </a:r>
            <a:endParaRPr lang="sr-Cyrl-CS" sz="1600" b="0" dirty="0">
              <a:solidFill>
                <a:srgbClr val="002060"/>
              </a:solidFill>
            </a:endParaRPr>
          </a:p>
          <a:p>
            <a:endParaRPr lang="sr-Latn-CS" sz="1400" dirty="0">
              <a:solidFill>
                <a:srgbClr val="002060"/>
              </a:solidFill>
            </a:endParaRPr>
          </a:p>
          <a:p>
            <a:endParaRPr lang="sr-Cyrl-CS" sz="1400" dirty="0"/>
          </a:p>
        </p:txBody>
      </p:sp>
      <p:pic>
        <p:nvPicPr>
          <p:cNvPr id="3483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14313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500042"/>
            <a:ext cx="5572164" cy="5786439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86438" y="215900"/>
            <a:ext cx="3178050" cy="1340892"/>
          </a:xfrm>
        </p:spPr>
        <p:txBody>
          <a:bodyPr/>
          <a:lstStyle/>
          <a:p>
            <a:pPr algn="ctr"/>
            <a:r>
              <a:rPr lang="sr-Cyrl-CS" sz="2400" b="1" dirty="0">
                <a:solidFill>
                  <a:schemeClr val="tx1"/>
                </a:solidFill>
                <a:latin typeface="Arial" charset="0"/>
              </a:rPr>
              <a:t>Т</a:t>
            </a:r>
            <a:r>
              <a:rPr lang="sr-Cyrl-CS" sz="2400" b="1" dirty="0" smtClean="0">
                <a:solidFill>
                  <a:schemeClr val="tx1"/>
                </a:solidFill>
                <a:latin typeface="Arial" charset="0"/>
              </a:rPr>
              <a:t>окова енергије у региону</a:t>
            </a:r>
            <a:endParaRPr lang="en-US" sz="2400" b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86438" y="5929313"/>
            <a:ext cx="1857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lvl="1" eaLnBrk="0" hangingPunct="0">
              <a:spcBef>
                <a:spcPts val="500"/>
              </a:spcBef>
              <a:buClr>
                <a:srgbClr val="000066"/>
              </a:buClr>
              <a:buSzPct val="100000"/>
            </a:pPr>
            <a:r>
              <a:rPr lang="sr-Cyrl-CS" sz="1200" b="0" dirty="0">
                <a:solidFill>
                  <a:srgbClr val="000066"/>
                </a:solidFill>
              </a:rPr>
              <a:t>Извор:ЕНТСО-Е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23" y="1484784"/>
            <a:ext cx="5966955" cy="318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11100" y="620688"/>
            <a:ext cx="7315559" cy="474656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x-none" sz="2500" dirty="0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лидерску културу желимо да креирамо?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222" y="4941168"/>
            <a:ext cx="8230004" cy="865549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x-none" sz="2500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Култура је као вода за риб</a:t>
            </a:r>
            <a:r>
              <a:rPr lang="sr-Cyrl-RS" sz="25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 Риба не зна да вода постоји, све док не искочи из ње</a:t>
            </a:r>
            <a:r>
              <a:rPr lang="x-none" sz="2500" dirty="0">
                <a:latin typeface="Times New Roman" pitchFamily="18" charset="0"/>
                <a:cs typeface="Times New Roman" pitchFamily="18" charset="0"/>
              </a:rPr>
              <a:t>“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miland\Desktop\mali grb kolorni 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162783"/>
            <a:ext cx="395149" cy="58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828" y="191931"/>
            <a:ext cx="785278" cy="58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167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12899</TotalTime>
  <Words>321</Words>
  <Application>Microsoft Office PowerPoint</Application>
  <PresentationFormat>On-screen Show (4:3)</PresentationFormat>
  <Paragraphs>82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Origin</vt:lpstr>
      <vt:lpstr>Default</vt:lpstr>
      <vt:lpstr>ЕЛЕКТРОПРИВРЕДА СРБИЈЕ</vt:lpstr>
      <vt:lpstr>ЈП ЕПС - 2013.год.</vt:lpstr>
      <vt:lpstr>PowerPoint Presentation</vt:lpstr>
      <vt:lpstr>PowerPoint Presentation</vt:lpstr>
      <vt:lpstr>PowerPoint Presentation</vt:lpstr>
      <vt:lpstr>PowerPoint Presentation</vt:lpstr>
      <vt:lpstr>Стратешки пројекти 400kV мреже </vt:lpstr>
      <vt:lpstr>Токова енергије у региону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</dc:title>
  <dc:creator>EPS</dc:creator>
  <cp:lastModifiedBy>Milan Danilović</cp:lastModifiedBy>
  <cp:revision>1300</cp:revision>
  <cp:lastPrinted>2014-04-23T07:40:04Z</cp:lastPrinted>
  <dcterms:created xsi:type="dcterms:W3CDTF">2009-01-18T13:54:32Z</dcterms:created>
  <dcterms:modified xsi:type="dcterms:W3CDTF">2014-04-23T07:47:00Z</dcterms:modified>
</cp:coreProperties>
</file>