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5"/>
  </p:notesMasterIdLst>
  <p:handoutMasterIdLst>
    <p:handoutMasterId r:id="rId26"/>
  </p:handoutMasterIdLst>
  <p:sldIdLst>
    <p:sldId id="551" r:id="rId2"/>
    <p:sldId id="539" r:id="rId3"/>
    <p:sldId id="552" r:id="rId4"/>
    <p:sldId id="614" r:id="rId5"/>
    <p:sldId id="613" r:id="rId6"/>
    <p:sldId id="616" r:id="rId7"/>
    <p:sldId id="591" r:id="rId8"/>
    <p:sldId id="615" r:id="rId9"/>
    <p:sldId id="594" r:id="rId10"/>
    <p:sldId id="600" r:id="rId11"/>
    <p:sldId id="598" r:id="rId12"/>
    <p:sldId id="595" r:id="rId13"/>
    <p:sldId id="596" r:id="rId14"/>
    <p:sldId id="601" r:id="rId15"/>
    <p:sldId id="602" r:id="rId16"/>
    <p:sldId id="603" r:id="rId17"/>
    <p:sldId id="604" r:id="rId18"/>
    <p:sldId id="605" r:id="rId19"/>
    <p:sldId id="606" r:id="rId20"/>
    <p:sldId id="607" r:id="rId21"/>
    <p:sldId id="609" r:id="rId22"/>
    <p:sldId id="610" r:id="rId23"/>
    <p:sldId id="553" r:id="rId24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69696"/>
    <a:srgbClr val="000066"/>
    <a:srgbClr val="0066FF"/>
    <a:srgbClr val="009900"/>
    <a:srgbClr val="FF3300"/>
    <a:srgbClr val="FFCC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2" autoAdjust="0"/>
    <p:restoredTop sz="94664" autoAdjust="0"/>
  </p:normalViewPr>
  <p:slideViewPr>
    <p:cSldViewPr>
      <p:cViewPr>
        <p:scale>
          <a:sx n="57" d="100"/>
          <a:sy n="57" d="100"/>
        </p:scale>
        <p:origin x="-678" y="-3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12647D-69C1-413B-84F5-9FB9157CE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D1FC6E-2F27-43D5-9DE6-9C3BCBC24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56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AC2C9B-5C67-4448-B82C-257FED2B1A2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698500"/>
            <a:ext cx="5032375" cy="3484563"/>
          </a:xfrm>
          <a:ln/>
        </p:spPr>
      </p:sp>
      <p:sp>
        <p:nvSpPr>
          <p:cNvPr id="48132" name="Ograda opomb 2"/>
          <p:cNvSpPr>
            <a:spLocks noGrp="1"/>
          </p:cNvSpPr>
          <p:nvPr>
            <p:ph type="body" idx="1"/>
          </p:nvPr>
        </p:nvSpPr>
        <p:spPr>
          <a:xfrm>
            <a:off x="701675" y="4414838"/>
            <a:ext cx="5607050" cy="4183062"/>
          </a:xfrm>
          <a:noFill/>
        </p:spPr>
        <p:txBody>
          <a:bodyPr lIns="93165" tIns="46583" rIns="93165" bIns="46583"/>
          <a:lstStyle/>
          <a:p>
            <a:pPr eaLnBrk="1" hangingPunct="1"/>
            <a:endParaRPr lang="en-GB" smtClean="0"/>
          </a:p>
        </p:txBody>
      </p:sp>
      <p:sp>
        <p:nvSpPr>
          <p:cNvPr id="48133" name="Ograda številke diapozitiva 3"/>
          <p:cNvSpPr txBox="1">
            <a:spLocks noGrp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 defTabSz="931863" eaLnBrk="1" hangingPunct="1"/>
            <a:fld id="{89A8C8BC-2562-4E9A-9100-7101AEDCF0A2}" type="slidenum">
              <a:rPr lang="en-GB" sz="1200">
                <a:latin typeface="Calibri" pitchFamily="34" charset="0"/>
                <a:cs typeface="Arial" charset="0"/>
              </a:rPr>
              <a:pPr algn="r" defTabSz="931863" eaLnBrk="1" hangingPunct="1"/>
              <a:t>1</a:t>
            </a:fld>
            <a:endParaRPr lang="en-GB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Јавни снабдевач купује електричну енергију или природни гас на билатералном или организованом тржишту.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3F3FF-A42B-4152-BFE2-FD45481146D9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698500"/>
            <a:ext cx="5030788" cy="3484563"/>
          </a:xfrm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700088" y="4414838"/>
            <a:ext cx="5610225" cy="4183062"/>
          </a:xfrm>
          <a:noFill/>
        </p:spPr>
        <p:txBody>
          <a:bodyPr lIns="93174" tIns="46587" rIns="93174" bIns="46587"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698500"/>
            <a:ext cx="5030788" cy="3484563"/>
          </a:xfrm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700088" y="4414838"/>
            <a:ext cx="5610225" cy="4183062"/>
          </a:xfrm>
          <a:noFill/>
        </p:spPr>
        <p:txBody>
          <a:bodyPr lIns="93174" tIns="46587" rIns="93174" bIns="46587"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00088"/>
            <a:ext cx="503555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6425"/>
            <a:ext cx="5610225" cy="4179888"/>
          </a:xfrm>
          <a:noFill/>
        </p:spPr>
        <p:txBody>
          <a:bodyPr lIns="93174" tIns="46587" rIns="93174" bIns="46587"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00088"/>
            <a:ext cx="5035550" cy="34861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6425"/>
            <a:ext cx="5610225" cy="4179888"/>
          </a:xfrm>
          <a:noFill/>
        </p:spPr>
        <p:txBody>
          <a:bodyPr lIns="93174" tIns="46587" rIns="93174" bIns="46587"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0E9DF2-BAD8-4717-98F2-8F69EF882DC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698500"/>
            <a:ext cx="5032375" cy="3484563"/>
          </a:xfrm>
          <a:ln/>
        </p:spPr>
      </p:sp>
      <p:sp>
        <p:nvSpPr>
          <p:cNvPr id="54276" name="Ograda opomb 2"/>
          <p:cNvSpPr>
            <a:spLocks noGrp="1"/>
          </p:cNvSpPr>
          <p:nvPr>
            <p:ph type="body" idx="1"/>
          </p:nvPr>
        </p:nvSpPr>
        <p:spPr>
          <a:xfrm>
            <a:off x="701675" y="4414838"/>
            <a:ext cx="5607050" cy="4183062"/>
          </a:xfrm>
          <a:noFill/>
        </p:spPr>
        <p:txBody>
          <a:bodyPr lIns="93165" tIns="46583" rIns="93165" bIns="46583"/>
          <a:lstStyle/>
          <a:p>
            <a:pPr eaLnBrk="1" hangingPunct="1"/>
            <a:endParaRPr lang="en-GB" smtClean="0"/>
          </a:p>
        </p:txBody>
      </p:sp>
      <p:sp>
        <p:nvSpPr>
          <p:cNvPr id="54277" name="Ograda številke diapozitiva 3"/>
          <p:cNvSpPr txBox="1">
            <a:spLocks noGrp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 defTabSz="931863" eaLnBrk="1" hangingPunct="1"/>
            <a:fld id="{E4ED4068-B78C-4AD6-8A3A-FEE7D5C0BD0C}" type="slidenum">
              <a:rPr lang="en-GB" sz="1200">
                <a:latin typeface="Calibri" pitchFamily="34" charset="0"/>
                <a:cs typeface="Arial" charset="0"/>
              </a:rPr>
              <a:pPr algn="r" defTabSz="931863" eaLnBrk="1" hangingPunct="1"/>
              <a:t>23</a:t>
            </a:fld>
            <a:endParaRPr lang="en-GB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6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6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6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6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236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9450" y="1828800"/>
            <a:ext cx="652145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36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0"/>
            <a:ext cx="65214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3FC7-0E5B-4E9D-8866-A9520E228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8105-FE71-4CAD-9C30-A64FF9D68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457200"/>
            <a:ext cx="22288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457200"/>
            <a:ext cx="65341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C3DEB-27D9-4340-8A4C-155A1DD0D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63BAE-5A82-4B61-A6C0-4B059556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1E66-5219-4DFA-8189-49962739D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B001-D59D-4798-BEC5-1A0BCD9FA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381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0254-AE67-40EB-9056-03BFAAA36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8AF1F-D4D3-4FA2-9618-C13C0F8B0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38748-0521-435E-880B-5437F403F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2269-3283-4A2F-A458-57E0D360A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BF06-BCBB-43F3-BB03-A90058292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9F26-C39B-4E32-B2F5-C075A213C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758C91C-26B9-4070-B110-B86D0FA86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906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90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90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sr-Latn-C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572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26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e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358775" y="3432175"/>
            <a:ext cx="9218613" cy="1785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JP</a:t>
            </a:r>
            <a:r>
              <a:rPr lang="sr-Latn-CS" sz="4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sr-Latn-CS" sz="4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Elektromreža Srbije</a:t>
            </a:r>
            <a:r>
              <a:rPr lang="en-US" sz="4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sr-Latn-CS" sz="4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sr-Latn-CS" sz="4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security</a:t>
            </a:r>
            <a:r>
              <a:rPr lang="sr-Latn-C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reliability</a:t>
            </a:r>
            <a:r>
              <a:rPr lang="sr-Latn-C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sustainability</a:t>
            </a:r>
            <a:endParaRPr lang="en-GB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713" y="125413"/>
            <a:ext cx="31369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104-,"/>
          <p:cNvPicPr>
            <a:picLocks noChangeAspect="1" noChangeArrowheads="1"/>
          </p:cNvPicPr>
          <p:nvPr/>
        </p:nvPicPr>
        <p:blipFill>
          <a:blip r:embed="rId4" cstate="print">
            <a:lum bright="22000" contrast="22000"/>
          </a:blip>
          <a:srcRect/>
          <a:stretch>
            <a:fillRect/>
          </a:stretch>
        </p:blipFill>
        <p:spPr bwMode="auto">
          <a:xfrm>
            <a:off x="0" y="0"/>
            <a:ext cx="53530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TS Jagodina 4"/>
          <p:cNvPicPr>
            <a:picLocks noChangeAspect="1" noChangeArrowheads="1"/>
          </p:cNvPicPr>
          <p:nvPr/>
        </p:nvPicPr>
        <p:blipFill>
          <a:blip r:embed="rId5" cstate="print">
            <a:lum bright="14000" contrast="26000"/>
          </a:blip>
          <a:srcRect/>
          <a:stretch>
            <a:fillRect/>
          </a:stretch>
        </p:blipFill>
        <p:spPr bwMode="auto">
          <a:xfrm>
            <a:off x="6965950" y="4886325"/>
            <a:ext cx="29400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0512" y="476672"/>
            <a:ext cx="7994650" cy="288925"/>
          </a:xfrm>
        </p:spPr>
        <p:txBody>
          <a:bodyPr/>
          <a:lstStyle/>
          <a:p>
            <a:pPr eaLnBrk="1" hangingPunct="1"/>
            <a:r>
              <a:rPr lang="sr-Latn-CS" sz="2400" dirty="0" smtClean="0">
                <a:solidFill>
                  <a:srgbClr val="000099"/>
                </a:solidFill>
              </a:rPr>
              <a:t>BRP status</a:t>
            </a:r>
            <a:endParaRPr lang="en-US" sz="2400" dirty="0" smtClean="0">
              <a:solidFill>
                <a:srgbClr val="000099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115888"/>
            <a:ext cx="1152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268538"/>
            <a:ext cx="184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sr-Latn-C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268538"/>
            <a:ext cx="184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sr-Latn-C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268538"/>
            <a:ext cx="184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sr-Latn-CS"/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415925" y="1285860"/>
            <a:ext cx="9217025" cy="43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sr-Latn-CS" dirty="0">
                <a:solidFill>
                  <a:srgbClr val="000099"/>
                </a:solidFill>
              </a:rPr>
              <a:t>From 01.01.2013. 26 </a:t>
            </a:r>
            <a:r>
              <a:rPr lang="en-US" dirty="0">
                <a:solidFill>
                  <a:srgbClr val="000099"/>
                </a:solidFill>
              </a:rPr>
              <a:t>consumers connected to t</a:t>
            </a:r>
            <a:r>
              <a:rPr lang="sr-Latn-CS" dirty="0">
                <a:solidFill>
                  <a:srgbClr val="000099"/>
                </a:solidFill>
              </a:rPr>
              <a:t>ransmission </a:t>
            </a:r>
            <a:r>
              <a:rPr lang="en-US" dirty="0">
                <a:solidFill>
                  <a:srgbClr val="000099"/>
                </a:solidFill>
              </a:rPr>
              <a:t>network </a:t>
            </a:r>
            <a:r>
              <a:rPr lang="sr-Latn-CS" dirty="0">
                <a:solidFill>
                  <a:srgbClr val="000099"/>
                </a:solidFill>
              </a:rPr>
              <a:t>lost right to </a:t>
            </a:r>
            <a:r>
              <a:rPr lang="en-US" dirty="0">
                <a:solidFill>
                  <a:srgbClr val="000099"/>
                </a:solidFill>
              </a:rPr>
              <a:t>p</a:t>
            </a:r>
            <a:r>
              <a:rPr lang="sr-Latn-CS" dirty="0">
                <a:solidFill>
                  <a:srgbClr val="000099"/>
                </a:solidFill>
              </a:rPr>
              <a:t>ublic supply and are forced to find supplier on </a:t>
            </a:r>
            <a:r>
              <a:rPr lang="en-US" dirty="0">
                <a:solidFill>
                  <a:srgbClr val="000099"/>
                </a:solidFill>
              </a:rPr>
              <a:t>the </a:t>
            </a:r>
            <a:r>
              <a:rPr lang="sr-Latn-CS" dirty="0">
                <a:solidFill>
                  <a:srgbClr val="000099"/>
                </a:solidFill>
              </a:rPr>
              <a:t>free </a:t>
            </a:r>
            <a:r>
              <a:rPr lang="en-US" dirty="0">
                <a:solidFill>
                  <a:srgbClr val="000099"/>
                </a:solidFill>
              </a:rPr>
              <a:t>m</a:t>
            </a:r>
            <a:r>
              <a:rPr lang="sr-Latn-CS" dirty="0">
                <a:solidFill>
                  <a:srgbClr val="000099"/>
                </a:solidFill>
              </a:rPr>
              <a:t>arket.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000099"/>
                </a:solidFill>
              </a:rPr>
              <a:t>They </a:t>
            </a:r>
            <a:r>
              <a:rPr lang="sr-Latn-CS" dirty="0">
                <a:solidFill>
                  <a:srgbClr val="000099"/>
                </a:solidFill>
              </a:rPr>
              <a:t>represent 9% of </a:t>
            </a:r>
            <a:r>
              <a:rPr lang="en-US" dirty="0">
                <a:solidFill>
                  <a:srgbClr val="000099"/>
                </a:solidFill>
              </a:rPr>
              <a:t>t</a:t>
            </a:r>
            <a:r>
              <a:rPr lang="sr-Latn-CS" dirty="0">
                <a:solidFill>
                  <a:srgbClr val="000099"/>
                </a:solidFill>
              </a:rPr>
              <a:t>otal consumption.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sr-Latn-CS" dirty="0">
                <a:solidFill>
                  <a:srgbClr val="000099"/>
                </a:solidFill>
              </a:rPr>
              <a:t>Until March 15th, 2013 </a:t>
            </a:r>
            <a:r>
              <a:rPr lang="en-US" dirty="0" smtClean="0">
                <a:solidFill>
                  <a:srgbClr val="000099"/>
                </a:solidFill>
              </a:rPr>
              <a:t>28</a:t>
            </a:r>
            <a:r>
              <a:rPr lang="sr-Latn-CS" dirty="0" smtClean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market participants r</a:t>
            </a:r>
            <a:r>
              <a:rPr lang="sr-Latn-CS" dirty="0">
                <a:solidFill>
                  <a:srgbClr val="000099"/>
                </a:solidFill>
              </a:rPr>
              <a:t>egistered </a:t>
            </a:r>
            <a:r>
              <a:rPr lang="en-US" dirty="0">
                <a:solidFill>
                  <a:srgbClr val="000099"/>
                </a:solidFill>
              </a:rPr>
              <a:t>as </a:t>
            </a:r>
            <a:r>
              <a:rPr lang="sr-Latn-CS" dirty="0">
                <a:solidFill>
                  <a:srgbClr val="000099"/>
                </a:solidFill>
              </a:rPr>
              <a:t>B</a:t>
            </a:r>
            <a:r>
              <a:rPr lang="en-US" dirty="0" err="1">
                <a:solidFill>
                  <a:srgbClr val="000099"/>
                </a:solidFill>
              </a:rPr>
              <a:t>alance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sr-Latn-CS" dirty="0">
                <a:solidFill>
                  <a:srgbClr val="000099"/>
                </a:solidFill>
              </a:rPr>
              <a:t>R</a:t>
            </a:r>
            <a:r>
              <a:rPr lang="en-US" dirty="0" err="1">
                <a:solidFill>
                  <a:srgbClr val="000099"/>
                </a:solidFill>
              </a:rPr>
              <a:t>esponsible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sr-Latn-CS" dirty="0">
                <a:solidFill>
                  <a:srgbClr val="000099"/>
                </a:solidFill>
              </a:rPr>
              <a:t>P</a:t>
            </a:r>
            <a:r>
              <a:rPr lang="en-US" dirty="0">
                <a:solidFill>
                  <a:srgbClr val="000099"/>
                </a:solidFill>
              </a:rPr>
              <a:t>arties (BRP)</a:t>
            </a:r>
            <a:endParaRPr lang="sr-Latn-CS" dirty="0">
              <a:solidFill>
                <a:srgbClr val="000099"/>
              </a:solidFill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sr-Latn-CS" dirty="0">
                <a:solidFill>
                  <a:srgbClr val="000099"/>
                </a:solidFill>
              </a:rPr>
              <a:t>1 BRP </a:t>
            </a:r>
            <a:r>
              <a:rPr lang="en-US" dirty="0">
                <a:solidFill>
                  <a:srgbClr val="000099"/>
                </a:solidFill>
              </a:rPr>
              <a:t>as responsible party for production , consumption and trade</a:t>
            </a:r>
            <a:endParaRPr lang="sr-Latn-CS" dirty="0">
              <a:solidFill>
                <a:srgbClr val="000099"/>
              </a:solidFill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sr-Latn-CS" dirty="0">
                <a:solidFill>
                  <a:srgbClr val="000099"/>
                </a:solidFill>
              </a:rPr>
              <a:t>1 BRP </a:t>
            </a:r>
            <a:r>
              <a:rPr lang="en-US" dirty="0">
                <a:solidFill>
                  <a:srgbClr val="000099"/>
                </a:solidFill>
              </a:rPr>
              <a:t>as responsible party for consumption and trade</a:t>
            </a:r>
            <a:endParaRPr lang="sr-Latn-CS" dirty="0">
              <a:solidFill>
                <a:srgbClr val="000099"/>
              </a:solidFill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sr-Latn-CS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6</a:t>
            </a:r>
            <a:r>
              <a:rPr lang="sr-Latn-CS" dirty="0" smtClean="0">
                <a:solidFill>
                  <a:srgbClr val="000099"/>
                </a:solidFill>
              </a:rPr>
              <a:t> </a:t>
            </a:r>
            <a:r>
              <a:rPr lang="sr-Latn-CS" dirty="0">
                <a:solidFill>
                  <a:srgbClr val="000099"/>
                </a:solidFill>
              </a:rPr>
              <a:t>BRPs </a:t>
            </a:r>
            <a:r>
              <a:rPr lang="en-US" dirty="0">
                <a:solidFill>
                  <a:srgbClr val="000099"/>
                </a:solidFill>
              </a:rPr>
              <a:t>as responsible party for consumption and trade</a:t>
            </a:r>
            <a:endParaRPr lang="sr-Latn-CS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sr-Latn-CS" dirty="0">
              <a:solidFill>
                <a:srgbClr val="000099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sr-Latn-CS" dirty="0">
                <a:solidFill>
                  <a:srgbClr val="000099"/>
                </a:solidFill>
              </a:rPr>
              <a:t>From 01.01.2014. 4000 </a:t>
            </a:r>
            <a:r>
              <a:rPr lang="en-US" dirty="0">
                <a:solidFill>
                  <a:srgbClr val="000099"/>
                </a:solidFill>
              </a:rPr>
              <a:t>consumers connected to d</a:t>
            </a:r>
            <a:r>
              <a:rPr lang="sr-Latn-CS" dirty="0">
                <a:solidFill>
                  <a:srgbClr val="000099"/>
                </a:solidFill>
              </a:rPr>
              <a:t>istribution </a:t>
            </a:r>
            <a:r>
              <a:rPr lang="en-US" dirty="0">
                <a:solidFill>
                  <a:srgbClr val="000099"/>
                </a:solidFill>
              </a:rPr>
              <a:t>network (medium voltage level) </a:t>
            </a:r>
            <a:r>
              <a:rPr lang="sr-Latn-CS" dirty="0">
                <a:solidFill>
                  <a:srgbClr val="000099"/>
                </a:solidFill>
              </a:rPr>
              <a:t> will lose </a:t>
            </a:r>
            <a:r>
              <a:rPr lang="en-US" dirty="0">
                <a:solidFill>
                  <a:srgbClr val="000099"/>
                </a:solidFill>
              </a:rPr>
              <a:t>r</a:t>
            </a:r>
            <a:r>
              <a:rPr lang="sr-Latn-CS" dirty="0">
                <a:solidFill>
                  <a:srgbClr val="000099"/>
                </a:solidFill>
              </a:rPr>
              <a:t>ight to </a:t>
            </a:r>
            <a:r>
              <a:rPr lang="en-US" dirty="0">
                <a:solidFill>
                  <a:srgbClr val="000099"/>
                </a:solidFill>
              </a:rPr>
              <a:t>p</a:t>
            </a:r>
            <a:r>
              <a:rPr lang="sr-Latn-CS" dirty="0">
                <a:solidFill>
                  <a:srgbClr val="000099"/>
                </a:solidFill>
              </a:rPr>
              <a:t>ublic supply and </a:t>
            </a:r>
            <a:r>
              <a:rPr lang="en-US" dirty="0">
                <a:solidFill>
                  <a:srgbClr val="000099"/>
                </a:solidFill>
              </a:rPr>
              <a:t>will </a:t>
            </a:r>
            <a:r>
              <a:rPr lang="sr-Latn-CS" dirty="0">
                <a:solidFill>
                  <a:srgbClr val="000099"/>
                </a:solidFill>
              </a:rPr>
              <a:t>be forced to find supplier on </a:t>
            </a:r>
            <a:r>
              <a:rPr lang="en-US" dirty="0">
                <a:solidFill>
                  <a:srgbClr val="000099"/>
                </a:solidFill>
              </a:rPr>
              <a:t>the </a:t>
            </a:r>
            <a:r>
              <a:rPr lang="sr-Latn-CS" dirty="0">
                <a:solidFill>
                  <a:srgbClr val="000099"/>
                </a:solidFill>
              </a:rPr>
              <a:t>free </a:t>
            </a:r>
            <a:r>
              <a:rPr lang="en-US" dirty="0">
                <a:solidFill>
                  <a:srgbClr val="000099"/>
                </a:solidFill>
              </a:rPr>
              <a:t>m</a:t>
            </a:r>
            <a:r>
              <a:rPr lang="sr-Latn-CS" dirty="0">
                <a:solidFill>
                  <a:srgbClr val="000099"/>
                </a:solidFill>
              </a:rPr>
              <a:t>arket.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000099"/>
                </a:solidFill>
              </a:rPr>
              <a:t>They </a:t>
            </a:r>
            <a:r>
              <a:rPr lang="sr-Latn-CS" dirty="0">
                <a:solidFill>
                  <a:srgbClr val="000099"/>
                </a:solidFill>
              </a:rPr>
              <a:t>represent </a:t>
            </a:r>
            <a:r>
              <a:rPr lang="en-US" dirty="0">
                <a:solidFill>
                  <a:srgbClr val="000099"/>
                </a:solidFill>
              </a:rPr>
              <a:t>34%</a:t>
            </a:r>
            <a:r>
              <a:rPr lang="sr-Latn-CS" dirty="0">
                <a:solidFill>
                  <a:srgbClr val="000099"/>
                </a:solidFill>
              </a:rPr>
              <a:t> of </a:t>
            </a:r>
            <a:r>
              <a:rPr lang="en-US" dirty="0">
                <a:solidFill>
                  <a:srgbClr val="000099"/>
                </a:solidFill>
              </a:rPr>
              <a:t>t</a:t>
            </a:r>
            <a:r>
              <a:rPr lang="sr-Latn-CS" dirty="0">
                <a:solidFill>
                  <a:srgbClr val="000099"/>
                </a:solidFill>
              </a:rPr>
              <a:t>otal consumption.</a:t>
            </a:r>
            <a:endParaRPr lang="en-US" dirty="0">
              <a:solidFill>
                <a:srgbClr val="000099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000099"/>
                </a:solidFill>
              </a:rPr>
              <a:t>From 01.01.2014. 43% </a:t>
            </a:r>
            <a:r>
              <a:rPr lang="sr-Latn-CS" dirty="0">
                <a:solidFill>
                  <a:srgbClr val="000099"/>
                </a:solidFill>
              </a:rPr>
              <a:t>of </a:t>
            </a:r>
            <a:r>
              <a:rPr lang="en-US" dirty="0">
                <a:solidFill>
                  <a:srgbClr val="000099"/>
                </a:solidFill>
              </a:rPr>
              <a:t>t</a:t>
            </a:r>
            <a:r>
              <a:rPr lang="sr-Latn-CS" dirty="0">
                <a:solidFill>
                  <a:srgbClr val="000099"/>
                </a:solidFill>
              </a:rPr>
              <a:t>otal consumption</a:t>
            </a:r>
            <a:r>
              <a:rPr lang="en-US" dirty="0">
                <a:solidFill>
                  <a:srgbClr val="000099"/>
                </a:solidFill>
              </a:rPr>
              <a:t> will be on the free market</a:t>
            </a:r>
            <a:endParaRPr lang="sr-Latn-CS" dirty="0">
              <a:solidFill>
                <a:srgbClr val="000099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sr-Cyrl-CS" dirty="0">
              <a:solidFill>
                <a:srgbClr val="000099"/>
              </a:solidFill>
            </a:endParaRPr>
          </a:p>
        </p:txBody>
      </p:sp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404813"/>
            <a:ext cx="9145588" cy="3603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99"/>
                </a:solidFill>
              </a:rPr>
              <a:t>Bilateral (OTC) market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2013" y="115888"/>
            <a:ext cx="1295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0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bg1"/>
                </a:solidFill>
              </a:rPr>
              <a:t>Public Enterprise “</a:t>
            </a:r>
            <a:r>
              <a:rPr lang="en-US" sz="1200" b="1" dirty="0" err="1">
                <a:solidFill>
                  <a:schemeClr val="bg1"/>
                </a:solidFill>
              </a:rPr>
              <a:t>Elektromreža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Srbije</a:t>
            </a:r>
            <a:r>
              <a:rPr lang="en-US" sz="1200" b="1" dirty="0">
                <a:solidFill>
                  <a:schemeClr val="bg1"/>
                </a:solidFill>
              </a:rPr>
              <a:t>”</a:t>
            </a: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2560" y="1484784"/>
          <a:ext cx="8018880" cy="330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720"/>
                <a:gridCol w="2004720"/>
                <a:gridCol w="2004720"/>
                <a:gridCol w="2004720"/>
              </a:tblGrid>
              <a:tr h="1058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L="111030" marR="111030" marT="55516" marB="555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Export</a:t>
                      </a:r>
                      <a:endParaRPr kumimoji="0" lang="sr-Cyrl-C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MWh</a:t>
                      </a:r>
                    </a:p>
                  </a:txBody>
                  <a:tcPr marL="111030" marR="111030" marT="55516" marB="555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Import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MWh</a:t>
                      </a:r>
                    </a:p>
                  </a:txBody>
                  <a:tcPr marL="111030" marR="111030" marT="55516" marB="555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Internal exchange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MWh</a:t>
                      </a:r>
                    </a:p>
                  </a:txBody>
                  <a:tcPr marL="111030" marR="111030" marT="55516" marB="55516" anchor="ctr" horzOverflow="overflow"/>
                </a:tc>
              </a:tr>
              <a:tr h="450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111030" marR="111030" marT="55516" marB="55516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sr-Latn-C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780</a:t>
                      </a:r>
                      <a:r>
                        <a:rPr kumimoji="0" lang="sr-Latn-C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678</a:t>
                      </a:r>
                      <a:endParaRPr kumimoji="0" lang="sr-Latn-C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3273" marR="83273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sr-Latn-C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768</a:t>
                      </a:r>
                      <a:r>
                        <a:rPr kumimoji="0" lang="sr-Latn-C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602</a:t>
                      </a:r>
                      <a:endParaRPr kumimoji="0" lang="sr-Latn-C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3273" marR="83273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sr-Latn-C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815</a:t>
                      </a:r>
                      <a:r>
                        <a:rPr kumimoji="0" lang="sr-Latn-C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</a:t>
                      </a:r>
                      <a:endParaRPr kumimoji="0" lang="sr-Latn-C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3273" marR="83273" marT="0" marB="0"/>
                </a:tc>
              </a:tr>
              <a:tr h="450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11.171.238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11.481.452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10.003.718</a:t>
                      </a:r>
                    </a:p>
                  </a:txBody>
                  <a:tcPr marL="111030" marR="111030" marT="55516" marB="55516" horzOverflow="overflow"/>
                </a:tc>
              </a:tr>
              <a:tr h="450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10.551.039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11.581.564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5.835.769</a:t>
                      </a:r>
                    </a:p>
                  </a:txBody>
                  <a:tcPr marL="111030" marR="111030" marT="55516" marB="55516" horzOverflow="overflow"/>
                </a:tc>
              </a:tr>
              <a:tr h="450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6.882.958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8.681.271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3.679.201</a:t>
                      </a:r>
                    </a:p>
                  </a:txBody>
                  <a:tcPr marL="111030" marR="111030" marT="55516" marB="55516" horzOverflow="overflow"/>
                </a:tc>
              </a:tr>
              <a:tr h="450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7.077.221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7.203.887</a:t>
                      </a:r>
                    </a:p>
                  </a:txBody>
                  <a:tcPr marL="111030" marR="111030" marT="55516" marB="5551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2.045.423</a:t>
                      </a:r>
                    </a:p>
                  </a:txBody>
                  <a:tcPr marL="111030" marR="111030" marT="55516" marB="55516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404813"/>
            <a:ext cx="9145588" cy="3603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99"/>
                </a:solidFill>
              </a:rPr>
              <a:t>Cross-border Capacity Allocation mechanism</a:t>
            </a:r>
            <a:r>
              <a:rPr lang="sr-Cyrl-CS" sz="2400" smtClean="0">
                <a:solidFill>
                  <a:srgbClr val="000099"/>
                </a:solidFill>
              </a:rPr>
              <a:t> - 2013</a:t>
            </a:r>
            <a:endParaRPr lang="en-US" sz="2400" smtClean="0">
              <a:solidFill>
                <a:srgbClr val="000099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013" y="115888"/>
            <a:ext cx="1295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1568450" y="908050"/>
          <a:ext cx="6697663" cy="555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Visio" r:id="rId4" imgW="10454640" imgH="8574634" progId="Visio.Drawing.11">
                  <p:embed/>
                </p:oleObj>
              </mc:Choice>
              <mc:Fallback>
                <p:oleObj name="Visio" r:id="rId4" imgW="10454640" imgH="857463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908050"/>
                        <a:ext cx="6697663" cy="555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207963" y="6092825"/>
          <a:ext cx="2081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Visio" r:id="rId6" imgW="2344826" imgH="615086" progId="Visio.Drawing.11">
                  <p:embed/>
                </p:oleObj>
              </mc:Choice>
              <mc:Fallback>
                <p:oleObj name="Visio" r:id="rId6" imgW="2344826" imgH="61508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6092825"/>
                        <a:ext cx="20812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404813"/>
            <a:ext cx="9145588" cy="3603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99"/>
                </a:solidFill>
              </a:rPr>
              <a:t>Day-Ahead Market – SEEPEX project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2013" y="115888"/>
            <a:ext cx="1295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6" name="Group 71"/>
          <p:cNvGrpSpPr>
            <a:grpSpLocks/>
          </p:cNvGrpSpPr>
          <p:nvPr/>
        </p:nvGrpSpPr>
        <p:grpSpPr bwMode="auto">
          <a:xfrm>
            <a:off x="631825" y="2565400"/>
            <a:ext cx="4859338" cy="3768725"/>
            <a:chOff x="513" y="1660"/>
            <a:chExt cx="2168" cy="1876"/>
          </a:xfrm>
        </p:grpSpPr>
        <p:sp>
          <p:nvSpPr>
            <p:cNvPr id="23565" name="Freeform 72"/>
            <p:cNvSpPr>
              <a:spLocks/>
            </p:cNvSpPr>
            <p:nvPr/>
          </p:nvSpPr>
          <p:spPr bwMode="auto">
            <a:xfrm>
              <a:off x="844" y="1660"/>
              <a:ext cx="625" cy="315"/>
            </a:xfrm>
            <a:custGeom>
              <a:avLst/>
              <a:gdLst>
                <a:gd name="T0" fmla="*/ 26 w 902"/>
                <a:gd name="T1" fmla="*/ 110 h 411"/>
                <a:gd name="T2" fmla="*/ 50 w 902"/>
                <a:gd name="T3" fmla="*/ 125 h 411"/>
                <a:gd name="T4" fmla="*/ 87 w 902"/>
                <a:gd name="T5" fmla="*/ 122 h 411"/>
                <a:gd name="T6" fmla="*/ 121 w 902"/>
                <a:gd name="T7" fmla="*/ 119 h 411"/>
                <a:gd name="T8" fmla="*/ 163 w 902"/>
                <a:gd name="T9" fmla="*/ 134 h 411"/>
                <a:gd name="T10" fmla="*/ 191 w 902"/>
                <a:gd name="T11" fmla="*/ 130 h 411"/>
                <a:gd name="T12" fmla="*/ 238 w 902"/>
                <a:gd name="T13" fmla="*/ 123 h 411"/>
                <a:gd name="T14" fmla="*/ 289 w 902"/>
                <a:gd name="T15" fmla="*/ 153 h 411"/>
                <a:gd name="T16" fmla="*/ 314 w 902"/>
                <a:gd name="T17" fmla="*/ 123 h 411"/>
                <a:gd name="T18" fmla="*/ 293 w 902"/>
                <a:gd name="T19" fmla="*/ 61 h 411"/>
                <a:gd name="T20" fmla="*/ 379 w 902"/>
                <a:gd name="T21" fmla="*/ 8 h 411"/>
                <a:gd name="T22" fmla="*/ 403 w 902"/>
                <a:gd name="T23" fmla="*/ 31 h 411"/>
                <a:gd name="T24" fmla="*/ 465 w 902"/>
                <a:gd name="T25" fmla="*/ 3 h 411"/>
                <a:gd name="T26" fmla="*/ 533 w 902"/>
                <a:gd name="T27" fmla="*/ 26 h 411"/>
                <a:gd name="T28" fmla="*/ 576 w 902"/>
                <a:gd name="T29" fmla="*/ 12 h 411"/>
                <a:gd name="T30" fmla="*/ 610 w 902"/>
                <a:gd name="T31" fmla="*/ 79 h 411"/>
                <a:gd name="T32" fmla="*/ 621 w 902"/>
                <a:gd name="T33" fmla="*/ 125 h 411"/>
                <a:gd name="T34" fmla="*/ 592 w 902"/>
                <a:gd name="T35" fmla="*/ 153 h 411"/>
                <a:gd name="T36" fmla="*/ 596 w 902"/>
                <a:gd name="T37" fmla="*/ 183 h 411"/>
                <a:gd name="T38" fmla="*/ 585 w 902"/>
                <a:gd name="T39" fmla="*/ 226 h 411"/>
                <a:gd name="T40" fmla="*/ 554 w 902"/>
                <a:gd name="T41" fmla="*/ 263 h 411"/>
                <a:gd name="T42" fmla="*/ 526 w 902"/>
                <a:gd name="T43" fmla="*/ 289 h 411"/>
                <a:gd name="T44" fmla="*/ 457 w 902"/>
                <a:gd name="T45" fmla="*/ 294 h 411"/>
                <a:gd name="T46" fmla="*/ 400 w 902"/>
                <a:gd name="T47" fmla="*/ 315 h 411"/>
                <a:gd name="T48" fmla="*/ 304 w 902"/>
                <a:gd name="T49" fmla="*/ 294 h 411"/>
                <a:gd name="T50" fmla="*/ 213 w 902"/>
                <a:gd name="T51" fmla="*/ 252 h 411"/>
                <a:gd name="T52" fmla="*/ 207 w 902"/>
                <a:gd name="T53" fmla="*/ 215 h 411"/>
                <a:gd name="T54" fmla="*/ 148 w 902"/>
                <a:gd name="T55" fmla="*/ 212 h 411"/>
                <a:gd name="T56" fmla="*/ 72 w 902"/>
                <a:gd name="T57" fmla="*/ 202 h 411"/>
                <a:gd name="T58" fmla="*/ 39 w 902"/>
                <a:gd name="T59" fmla="*/ 188 h 411"/>
                <a:gd name="T60" fmla="*/ 18 w 902"/>
                <a:gd name="T61" fmla="*/ 160 h 411"/>
                <a:gd name="T62" fmla="*/ 0 w 902"/>
                <a:gd name="T63" fmla="*/ 113 h 4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02" h="411">
                  <a:moveTo>
                    <a:pt x="0" y="147"/>
                  </a:moveTo>
                  <a:lnTo>
                    <a:pt x="38" y="143"/>
                  </a:lnTo>
                  <a:lnTo>
                    <a:pt x="52" y="139"/>
                  </a:lnTo>
                  <a:lnTo>
                    <a:pt x="72" y="163"/>
                  </a:lnTo>
                  <a:lnTo>
                    <a:pt x="96" y="155"/>
                  </a:lnTo>
                  <a:lnTo>
                    <a:pt x="126" y="159"/>
                  </a:lnTo>
                  <a:lnTo>
                    <a:pt x="144" y="173"/>
                  </a:lnTo>
                  <a:lnTo>
                    <a:pt x="175" y="155"/>
                  </a:lnTo>
                  <a:lnTo>
                    <a:pt x="217" y="157"/>
                  </a:lnTo>
                  <a:lnTo>
                    <a:pt x="235" y="175"/>
                  </a:lnTo>
                  <a:lnTo>
                    <a:pt x="261" y="181"/>
                  </a:lnTo>
                  <a:lnTo>
                    <a:pt x="275" y="169"/>
                  </a:lnTo>
                  <a:lnTo>
                    <a:pt x="321" y="161"/>
                  </a:lnTo>
                  <a:lnTo>
                    <a:pt x="343" y="161"/>
                  </a:lnTo>
                  <a:lnTo>
                    <a:pt x="377" y="173"/>
                  </a:lnTo>
                  <a:lnTo>
                    <a:pt x="417" y="199"/>
                  </a:lnTo>
                  <a:lnTo>
                    <a:pt x="447" y="187"/>
                  </a:lnTo>
                  <a:lnTo>
                    <a:pt x="453" y="161"/>
                  </a:lnTo>
                  <a:lnTo>
                    <a:pt x="433" y="127"/>
                  </a:lnTo>
                  <a:lnTo>
                    <a:pt x="423" y="80"/>
                  </a:lnTo>
                  <a:lnTo>
                    <a:pt x="525" y="10"/>
                  </a:lnTo>
                  <a:lnTo>
                    <a:pt x="547" y="10"/>
                  </a:lnTo>
                  <a:lnTo>
                    <a:pt x="551" y="34"/>
                  </a:lnTo>
                  <a:lnTo>
                    <a:pt x="581" y="40"/>
                  </a:lnTo>
                  <a:lnTo>
                    <a:pt x="645" y="32"/>
                  </a:lnTo>
                  <a:lnTo>
                    <a:pt x="671" y="4"/>
                  </a:lnTo>
                  <a:lnTo>
                    <a:pt x="751" y="0"/>
                  </a:lnTo>
                  <a:lnTo>
                    <a:pt x="769" y="34"/>
                  </a:lnTo>
                  <a:lnTo>
                    <a:pt x="801" y="34"/>
                  </a:lnTo>
                  <a:lnTo>
                    <a:pt x="831" y="16"/>
                  </a:lnTo>
                  <a:lnTo>
                    <a:pt x="880" y="48"/>
                  </a:lnTo>
                  <a:lnTo>
                    <a:pt x="880" y="103"/>
                  </a:lnTo>
                  <a:lnTo>
                    <a:pt x="902" y="127"/>
                  </a:lnTo>
                  <a:lnTo>
                    <a:pt x="896" y="163"/>
                  </a:lnTo>
                  <a:lnTo>
                    <a:pt x="880" y="199"/>
                  </a:lnTo>
                  <a:lnTo>
                    <a:pt x="854" y="199"/>
                  </a:lnTo>
                  <a:lnTo>
                    <a:pt x="844" y="209"/>
                  </a:lnTo>
                  <a:lnTo>
                    <a:pt x="860" y="239"/>
                  </a:lnTo>
                  <a:lnTo>
                    <a:pt x="860" y="269"/>
                  </a:lnTo>
                  <a:lnTo>
                    <a:pt x="844" y="295"/>
                  </a:lnTo>
                  <a:lnTo>
                    <a:pt x="801" y="317"/>
                  </a:lnTo>
                  <a:lnTo>
                    <a:pt x="799" y="343"/>
                  </a:lnTo>
                  <a:lnTo>
                    <a:pt x="799" y="369"/>
                  </a:lnTo>
                  <a:lnTo>
                    <a:pt x="759" y="377"/>
                  </a:lnTo>
                  <a:lnTo>
                    <a:pt x="691" y="373"/>
                  </a:lnTo>
                  <a:lnTo>
                    <a:pt x="659" y="383"/>
                  </a:lnTo>
                  <a:lnTo>
                    <a:pt x="601" y="383"/>
                  </a:lnTo>
                  <a:lnTo>
                    <a:pt x="577" y="411"/>
                  </a:lnTo>
                  <a:lnTo>
                    <a:pt x="485" y="381"/>
                  </a:lnTo>
                  <a:lnTo>
                    <a:pt x="439" y="383"/>
                  </a:lnTo>
                  <a:lnTo>
                    <a:pt x="323" y="357"/>
                  </a:lnTo>
                  <a:lnTo>
                    <a:pt x="307" y="329"/>
                  </a:lnTo>
                  <a:lnTo>
                    <a:pt x="307" y="299"/>
                  </a:lnTo>
                  <a:lnTo>
                    <a:pt x="299" y="281"/>
                  </a:lnTo>
                  <a:lnTo>
                    <a:pt x="285" y="273"/>
                  </a:lnTo>
                  <a:lnTo>
                    <a:pt x="213" y="277"/>
                  </a:lnTo>
                  <a:lnTo>
                    <a:pt x="114" y="287"/>
                  </a:lnTo>
                  <a:lnTo>
                    <a:pt x="104" y="263"/>
                  </a:lnTo>
                  <a:lnTo>
                    <a:pt x="86" y="255"/>
                  </a:lnTo>
                  <a:lnTo>
                    <a:pt x="56" y="245"/>
                  </a:lnTo>
                  <a:lnTo>
                    <a:pt x="26" y="237"/>
                  </a:lnTo>
                  <a:lnTo>
                    <a:pt x="26" y="209"/>
                  </a:lnTo>
                  <a:lnTo>
                    <a:pt x="26" y="169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grpSp>
          <p:nvGrpSpPr>
            <p:cNvPr id="23566" name="Group 73"/>
            <p:cNvGrpSpPr>
              <a:grpSpLocks/>
            </p:cNvGrpSpPr>
            <p:nvPr/>
          </p:nvGrpSpPr>
          <p:grpSpPr bwMode="auto">
            <a:xfrm>
              <a:off x="1734" y="2600"/>
              <a:ext cx="810" cy="936"/>
              <a:chOff x="2602" y="3103"/>
              <a:chExt cx="584" cy="610"/>
            </a:xfrm>
          </p:grpSpPr>
          <p:sp>
            <p:nvSpPr>
              <p:cNvPr id="23583" name="Freeform 74"/>
              <p:cNvSpPr>
                <a:spLocks/>
              </p:cNvSpPr>
              <p:nvPr/>
            </p:nvSpPr>
            <p:spPr bwMode="auto">
              <a:xfrm>
                <a:off x="2615" y="3422"/>
                <a:ext cx="24" cy="25"/>
              </a:xfrm>
              <a:custGeom>
                <a:avLst/>
                <a:gdLst>
                  <a:gd name="T0" fmla="*/ 18 w 48"/>
                  <a:gd name="T1" fmla="*/ 0 h 50"/>
                  <a:gd name="T2" fmla="*/ 24 w 48"/>
                  <a:gd name="T3" fmla="*/ 7 h 50"/>
                  <a:gd name="T4" fmla="*/ 22 w 48"/>
                  <a:gd name="T5" fmla="*/ 16 h 50"/>
                  <a:gd name="T6" fmla="*/ 24 w 48"/>
                  <a:gd name="T7" fmla="*/ 23 h 50"/>
                  <a:gd name="T8" fmla="*/ 18 w 48"/>
                  <a:gd name="T9" fmla="*/ 25 h 50"/>
                  <a:gd name="T10" fmla="*/ 7 w 48"/>
                  <a:gd name="T11" fmla="*/ 23 h 50"/>
                  <a:gd name="T12" fmla="*/ 0 w 48"/>
                  <a:gd name="T13" fmla="*/ 14 h 50"/>
                  <a:gd name="T14" fmla="*/ 18 w 48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0">
                    <a:moveTo>
                      <a:pt x="36" y="0"/>
                    </a:moveTo>
                    <a:lnTo>
                      <a:pt x="48" y="14"/>
                    </a:lnTo>
                    <a:lnTo>
                      <a:pt x="44" y="32"/>
                    </a:lnTo>
                    <a:lnTo>
                      <a:pt x="48" y="46"/>
                    </a:lnTo>
                    <a:lnTo>
                      <a:pt x="36" y="50"/>
                    </a:lnTo>
                    <a:lnTo>
                      <a:pt x="14" y="46"/>
                    </a:lnTo>
                    <a:lnTo>
                      <a:pt x="0" y="2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23584" name="Freeform 75"/>
              <p:cNvSpPr>
                <a:spLocks/>
              </p:cNvSpPr>
              <p:nvPr/>
            </p:nvSpPr>
            <p:spPr bwMode="auto">
              <a:xfrm>
                <a:off x="2664" y="3432"/>
                <a:ext cx="184" cy="163"/>
              </a:xfrm>
              <a:custGeom>
                <a:avLst/>
                <a:gdLst>
                  <a:gd name="T0" fmla="*/ 26 w 367"/>
                  <a:gd name="T1" fmla="*/ 7 h 325"/>
                  <a:gd name="T2" fmla="*/ 17 w 367"/>
                  <a:gd name="T3" fmla="*/ 11 h 325"/>
                  <a:gd name="T4" fmla="*/ 20 w 367"/>
                  <a:gd name="T5" fmla="*/ 20 h 325"/>
                  <a:gd name="T6" fmla="*/ 11 w 367"/>
                  <a:gd name="T7" fmla="*/ 31 h 325"/>
                  <a:gd name="T8" fmla="*/ 4 w 367"/>
                  <a:gd name="T9" fmla="*/ 30 h 325"/>
                  <a:gd name="T10" fmla="*/ 0 w 367"/>
                  <a:gd name="T11" fmla="*/ 35 h 325"/>
                  <a:gd name="T12" fmla="*/ 2 w 367"/>
                  <a:gd name="T13" fmla="*/ 46 h 325"/>
                  <a:gd name="T14" fmla="*/ 32 w 367"/>
                  <a:gd name="T15" fmla="*/ 57 h 325"/>
                  <a:gd name="T16" fmla="*/ 39 w 367"/>
                  <a:gd name="T17" fmla="*/ 82 h 325"/>
                  <a:gd name="T18" fmla="*/ 48 w 367"/>
                  <a:gd name="T19" fmla="*/ 113 h 325"/>
                  <a:gd name="T20" fmla="*/ 59 w 367"/>
                  <a:gd name="T21" fmla="*/ 130 h 325"/>
                  <a:gd name="T22" fmla="*/ 72 w 367"/>
                  <a:gd name="T23" fmla="*/ 119 h 325"/>
                  <a:gd name="T24" fmla="*/ 89 w 367"/>
                  <a:gd name="T25" fmla="*/ 141 h 325"/>
                  <a:gd name="T26" fmla="*/ 106 w 367"/>
                  <a:gd name="T27" fmla="*/ 163 h 325"/>
                  <a:gd name="T28" fmla="*/ 113 w 367"/>
                  <a:gd name="T29" fmla="*/ 146 h 325"/>
                  <a:gd name="T30" fmla="*/ 108 w 367"/>
                  <a:gd name="T31" fmla="*/ 135 h 325"/>
                  <a:gd name="T32" fmla="*/ 115 w 367"/>
                  <a:gd name="T33" fmla="*/ 130 h 325"/>
                  <a:gd name="T34" fmla="*/ 141 w 367"/>
                  <a:gd name="T35" fmla="*/ 150 h 325"/>
                  <a:gd name="T36" fmla="*/ 149 w 367"/>
                  <a:gd name="T37" fmla="*/ 144 h 325"/>
                  <a:gd name="T38" fmla="*/ 151 w 367"/>
                  <a:gd name="T39" fmla="*/ 137 h 325"/>
                  <a:gd name="T40" fmla="*/ 138 w 367"/>
                  <a:gd name="T41" fmla="*/ 111 h 325"/>
                  <a:gd name="T42" fmla="*/ 138 w 367"/>
                  <a:gd name="T43" fmla="*/ 106 h 325"/>
                  <a:gd name="T44" fmla="*/ 126 w 367"/>
                  <a:gd name="T45" fmla="*/ 85 h 325"/>
                  <a:gd name="T46" fmla="*/ 121 w 367"/>
                  <a:gd name="T47" fmla="*/ 70 h 325"/>
                  <a:gd name="T48" fmla="*/ 126 w 367"/>
                  <a:gd name="T49" fmla="*/ 69 h 325"/>
                  <a:gd name="T50" fmla="*/ 141 w 367"/>
                  <a:gd name="T51" fmla="*/ 72 h 325"/>
                  <a:gd name="T52" fmla="*/ 158 w 367"/>
                  <a:gd name="T53" fmla="*/ 87 h 325"/>
                  <a:gd name="T54" fmla="*/ 167 w 367"/>
                  <a:gd name="T55" fmla="*/ 76 h 325"/>
                  <a:gd name="T56" fmla="*/ 182 w 367"/>
                  <a:gd name="T57" fmla="*/ 78 h 325"/>
                  <a:gd name="T58" fmla="*/ 184 w 367"/>
                  <a:gd name="T59" fmla="*/ 74 h 325"/>
                  <a:gd name="T60" fmla="*/ 165 w 367"/>
                  <a:gd name="T61" fmla="*/ 50 h 325"/>
                  <a:gd name="T62" fmla="*/ 151 w 367"/>
                  <a:gd name="T63" fmla="*/ 52 h 325"/>
                  <a:gd name="T64" fmla="*/ 147 w 367"/>
                  <a:gd name="T65" fmla="*/ 44 h 325"/>
                  <a:gd name="T66" fmla="*/ 138 w 367"/>
                  <a:gd name="T67" fmla="*/ 26 h 325"/>
                  <a:gd name="T68" fmla="*/ 130 w 367"/>
                  <a:gd name="T69" fmla="*/ 33 h 325"/>
                  <a:gd name="T70" fmla="*/ 112 w 367"/>
                  <a:gd name="T71" fmla="*/ 26 h 325"/>
                  <a:gd name="T72" fmla="*/ 100 w 367"/>
                  <a:gd name="T73" fmla="*/ 7 h 325"/>
                  <a:gd name="T74" fmla="*/ 78 w 367"/>
                  <a:gd name="T75" fmla="*/ 9 h 325"/>
                  <a:gd name="T76" fmla="*/ 61 w 367"/>
                  <a:gd name="T77" fmla="*/ 11 h 325"/>
                  <a:gd name="T78" fmla="*/ 50 w 367"/>
                  <a:gd name="T79" fmla="*/ 0 h 325"/>
                  <a:gd name="T80" fmla="*/ 41 w 367"/>
                  <a:gd name="T81" fmla="*/ 6 h 325"/>
                  <a:gd name="T82" fmla="*/ 26 w 367"/>
                  <a:gd name="T83" fmla="*/ 7 h 3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67" h="325">
                    <a:moveTo>
                      <a:pt x="52" y="14"/>
                    </a:moveTo>
                    <a:lnTo>
                      <a:pt x="34" y="22"/>
                    </a:lnTo>
                    <a:lnTo>
                      <a:pt x="40" y="40"/>
                    </a:lnTo>
                    <a:lnTo>
                      <a:pt x="22" y="62"/>
                    </a:lnTo>
                    <a:lnTo>
                      <a:pt x="8" y="60"/>
                    </a:lnTo>
                    <a:lnTo>
                      <a:pt x="0" y="70"/>
                    </a:lnTo>
                    <a:lnTo>
                      <a:pt x="4" y="92"/>
                    </a:lnTo>
                    <a:lnTo>
                      <a:pt x="64" y="114"/>
                    </a:lnTo>
                    <a:lnTo>
                      <a:pt x="78" y="164"/>
                    </a:lnTo>
                    <a:lnTo>
                      <a:pt x="95" y="225"/>
                    </a:lnTo>
                    <a:lnTo>
                      <a:pt x="117" y="259"/>
                    </a:lnTo>
                    <a:lnTo>
                      <a:pt x="143" y="237"/>
                    </a:lnTo>
                    <a:lnTo>
                      <a:pt x="177" y="281"/>
                    </a:lnTo>
                    <a:lnTo>
                      <a:pt x="211" y="325"/>
                    </a:lnTo>
                    <a:lnTo>
                      <a:pt x="225" y="291"/>
                    </a:lnTo>
                    <a:lnTo>
                      <a:pt x="215" y="269"/>
                    </a:lnTo>
                    <a:lnTo>
                      <a:pt x="229" y="259"/>
                    </a:lnTo>
                    <a:lnTo>
                      <a:pt x="281" y="299"/>
                    </a:lnTo>
                    <a:lnTo>
                      <a:pt x="297" y="287"/>
                    </a:lnTo>
                    <a:lnTo>
                      <a:pt x="301" y="273"/>
                    </a:lnTo>
                    <a:lnTo>
                      <a:pt x="275" y="221"/>
                    </a:lnTo>
                    <a:lnTo>
                      <a:pt x="275" y="211"/>
                    </a:lnTo>
                    <a:lnTo>
                      <a:pt x="251" y="170"/>
                    </a:lnTo>
                    <a:lnTo>
                      <a:pt x="241" y="140"/>
                    </a:lnTo>
                    <a:lnTo>
                      <a:pt x="251" y="138"/>
                    </a:lnTo>
                    <a:lnTo>
                      <a:pt x="281" y="144"/>
                    </a:lnTo>
                    <a:lnTo>
                      <a:pt x="315" y="174"/>
                    </a:lnTo>
                    <a:lnTo>
                      <a:pt x="333" y="152"/>
                    </a:lnTo>
                    <a:lnTo>
                      <a:pt x="363" y="156"/>
                    </a:lnTo>
                    <a:lnTo>
                      <a:pt x="367" y="148"/>
                    </a:lnTo>
                    <a:lnTo>
                      <a:pt x="329" y="100"/>
                    </a:lnTo>
                    <a:lnTo>
                      <a:pt x="301" y="104"/>
                    </a:lnTo>
                    <a:lnTo>
                      <a:pt x="293" y="88"/>
                    </a:lnTo>
                    <a:lnTo>
                      <a:pt x="275" y="52"/>
                    </a:lnTo>
                    <a:lnTo>
                      <a:pt x="259" y="66"/>
                    </a:lnTo>
                    <a:lnTo>
                      <a:pt x="223" y="52"/>
                    </a:lnTo>
                    <a:lnTo>
                      <a:pt x="199" y="14"/>
                    </a:lnTo>
                    <a:lnTo>
                      <a:pt x="155" y="18"/>
                    </a:lnTo>
                    <a:lnTo>
                      <a:pt x="121" y="22"/>
                    </a:lnTo>
                    <a:lnTo>
                      <a:pt x="99" y="0"/>
                    </a:lnTo>
                    <a:lnTo>
                      <a:pt x="82" y="12"/>
                    </a:lnTo>
                    <a:lnTo>
                      <a:pt x="52" y="1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23585" name="Freeform 76"/>
              <p:cNvSpPr>
                <a:spLocks/>
              </p:cNvSpPr>
              <p:nvPr/>
            </p:nvSpPr>
            <p:spPr bwMode="auto">
              <a:xfrm>
                <a:off x="2602" y="3103"/>
                <a:ext cx="428" cy="385"/>
              </a:xfrm>
              <a:custGeom>
                <a:avLst/>
                <a:gdLst>
                  <a:gd name="T0" fmla="*/ 78 w 857"/>
                  <a:gd name="T1" fmla="*/ 102 h 771"/>
                  <a:gd name="T2" fmla="*/ 55 w 857"/>
                  <a:gd name="T3" fmla="*/ 167 h 771"/>
                  <a:gd name="T4" fmla="*/ 44 w 857"/>
                  <a:gd name="T5" fmla="*/ 181 h 771"/>
                  <a:gd name="T6" fmla="*/ 24 w 857"/>
                  <a:gd name="T7" fmla="*/ 199 h 771"/>
                  <a:gd name="T8" fmla="*/ 0 w 857"/>
                  <a:gd name="T9" fmla="*/ 203 h 771"/>
                  <a:gd name="T10" fmla="*/ 31 w 857"/>
                  <a:gd name="T11" fmla="*/ 259 h 771"/>
                  <a:gd name="T12" fmla="*/ 57 w 857"/>
                  <a:gd name="T13" fmla="*/ 259 h 771"/>
                  <a:gd name="T14" fmla="*/ 48 w 857"/>
                  <a:gd name="T15" fmla="*/ 277 h 771"/>
                  <a:gd name="T16" fmla="*/ 57 w 857"/>
                  <a:gd name="T17" fmla="*/ 307 h 771"/>
                  <a:gd name="T18" fmla="*/ 76 w 857"/>
                  <a:gd name="T19" fmla="*/ 329 h 771"/>
                  <a:gd name="T20" fmla="*/ 91 w 857"/>
                  <a:gd name="T21" fmla="*/ 316 h 771"/>
                  <a:gd name="T22" fmla="*/ 107 w 857"/>
                  <a:gd name="T23" fmla="*/ 318 h 771"/>
                  <a:gd name="T24" fmla="*/ 158 w 857"/>
                  <a:gd name="T25" fmla="*/ 324 h 771"/>
                  <a:gd name="T26" fmla="*/ 189 w 857"/>
                  <a:gd name="T27" fmla="*/ 340 h 771"/>
                  <a:gd name="T28" fmla="*/ 206 w 857"/>
                  <a:gd name="T29" fmla="*/ 361 h 771"/>
                  <a:gd name="T30" fmla="*/ 228 w 857"/>
                  <a:gd name="T31" fmla="*/ 352 h 771"/>
                  <a:gd name="T32" fmla="*/ 269 w 857"/>
                  <a:gd name="T33" fmla="*/ 385 h 771"/>
                  <a:gd name="T34" fmla="*/ 276 w 857"/>
                  <a:gd name="T35" fmla="*/ 366 h 771"/>
                  <a:gd name="T36" fmla="*/ 275 w 857"/>
                  <a:gd name="T37" fmla="*/ 335 h 771"/>
                  <a:gd name="T38" fmla="*/ 258 w 857"/>
                  <a:gd name="T39" fmla="*/ 322 h 771"/>
                  <a:gd name="T40" fmla="*/ 214 w 857"/>
                  <a:gd name="T41" fmla="*/ 294 h 771"/>
                  <a:gd name="T42" fmla="*/ 188 w 857"/>
                  <a:gd name="T43" fmla="*/ 285 h 771"/>
                  <a:gd name="T44" fmla="*/ 178 w 857"/>
                  <a:gd name="T45" fmla="*/ 272 h 771"/>
                  <a:gd name="T46" fmla="*/ 193 w 857"/>
                  <a:gd name="T47" fmla="*/ 257 h 771"/>
                  <a:gd name="T48" fmla="*/ 182 w 857"/>
                  <a:gd name="T49" fmla="*/ 235 h 771"/>
                  <a:gd name="T50" fmla="*/ 201 w 857"/>
                  <a:gd name="T51" fmla="*/ 244 h 771"/>
                  <a:gd name="T52" fmla="*/ 214 w 857"/>
                  <a:gd name="T53" fmla="*/ 237 h 771"/>
                  <a:gd name="T54" fmla="*/ 189 w 857"/>
                  <a:gd name="T55" fmla="*/ 201 h 771"/>
                  <a:gd name="T56" fmla="*/ 169 w 857"/>
                  <a:gd name="T57" fmla="*/ 160 h 771"/>
                  <a:gd name="T58" fmla="*/ 164 w 857"/>
                  <a:gd name="T59" fmla="*/ 134 h 771"/>
                  <a:gd name="T60" fmla="*/ 175 w 857"/>
                  <a:gd name="T61" fmla="*/ 117 h 771"/>
                  <a:gd name="T62" fmla="*/ 184 w 857"/>
                  <a:gd name="T63" fmla="*/ 139 h 771"/>
                  <a:gd name="T64" fmla="*/ 189 w 857"/>
                  <a:gd name="T65" fmla="*/ 147 h 771"/>
                  <a:gd name="T66" fmla="*/ 226 w 857"/>
                  <a:gd name="T67" fmla="*/ 175 h 771"/>
                  <a:gd name="T68" fmla="*/ 230 w 857"/>
                  <a:gd name="T69" fmla="*/ 156 h 771"/>
                  <a:gd name="T70" fmla="*/ 256 w 857"/>
                  <a:gd name="T71" fmla="*/ 175 h 771"/>
                  <a:gd name="T72" fmla="*/ 245 w 857"/>
                  <a:gd name="T73" fmla="*/ 152 h 771"/>
                  <a:gd name="T74" fmla="*/ 256 w 857"/>
                  <a:gd name="T75" fmla="*/ 141 h 771"/>
                  <a:gd name="T76" fmla="*/ 286 w 857"/>
                  <a:gd name="T77" fmla="*/ 148 h 771"/>
                  <a:gd name="T78" fmla="*/ 273 w 857"/>
                  <a:gd name="T79" fmla="*/ 130 h 771"/>
                  <a:gd name="T80" fmla="*/ 245 w 857"/>
                  <a:gd name="T81" fmla="*/ 113 h 771"/>
                  <a:gd name="T82" fmla="*/ 247 w 857"/>
                  <a:gd name="T83" fmla="*/ 98 h 771"/>
                  <a:gd name="T84" fmla="*/ 297 w 857"/>
                  <a:gd name="T85" fmla="*/ 87 h 771"/>
                  <a:gd name="T86" fmla="*/ 348 w 857"/>
                  <a:gd name="T87" fmla="*/ 82 h 771"/>
                  <a:gd name="T88" fmla="*/ 376 w 857"/>
                  <a:gd name="T89" fmla="*/ 87 h 771"/>
                  <a:gd name="T90" fmla="*/ 404 w 857"/>
                  <a:gd name="T91" fmla="*/ 76 h 771"/>
                  <a:gd name="T92" fmla="*/ 426 w 857"/>
                  <a:gd name="T93" fmla="*/ 48 h 771"/>
                  <a:gd name="T94" fmla="*/ 426 w 857"/>
                  <a:gd name="T95" fmla="*/ 6 h 771"/>
                  <a:gd name="T96" fmla="*/ 406 w 857"/>
                  <a:gd name="T97" fmla="*/ 0 h 771"/>
                  <a:gd name="T98" fmla="*/ 400 w 857"/>
                  <a:gd name="T99" fmla="*/ 20 h 771"/>
                  <a:gd name="T100" fmla="*/ 387 w 857"/>
                  <a:gd name="T101" fmla="*/ 35 h 771"/>
                  <a:gd name="T102" fmla="*/ 369 w 857"/>
                  <a:gd name="T103" fmla="*/ 45 h 771"/>
                  <a:gd name="T104" fmla="*/ 336 w 857"/>
                  <a:gd name="T105" fmla="*/ 33 h 771"/>
                  <a:gd name="T106" fmla="*/ 304 w 857"/>
                  <a:gd name="T107" fmla="*/ 20 h 771"/>
                  <a:gd name="T108" fmla="*/ 269 w 857"/>
                  <a:gd name="T109" fmla="*/ 45 h 771"/>
                  <a:gd name="T110" fmla="*/ 230 w 857"/>
                  <a:gd name="T111" fmla="*/ 56 h 771"/>
                  <a:gd name="T112" fmla="*/ 201 w 857"/>
                  <a:gd name="T113" fmla="*/ 61 h 771"/>
                  <a:gd name="T114" fmla="*/ 182 w 857"/>
                  <a:gd name="T115" fmla="*/ 78 h 771"/>
                  <a:gd name="T116" fmla="*/ 152 w 857"/>
                  <a:gd name="T117" fmla="*/ 82 h 771"/>
                  <a:gd name="T118" fmla="*/ 125 w 857"/>
                  <a:gd name="T119" fmla="*/ 97 h 771"/>
                  <a:gd name="T120" fmla="*/ 98 w 857"/>
                  <a:gd name="T121" fmla="*/ 97 h 7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57" h="771">
                    <a:moveTo>
                      <a:pt x="174" y="190"/>
                    </a:moveTo>
                    <a:lnTo>
                      <a:pt x="156" y="204"/>
                    </a:lnTo>
                    <a:lnTo>
                      <a:pt x="136" y="270"/>
                    </a:lnTo>
                    <a:lnTo>
                      <a:pt x="110" y="334"/>
                    </a:lnTo>
                    <a:lnTo>
                      <a:pt x="100" y="342"/>
                    </a:lnTo>
                    <a:lnTo>
                      <a:pt x="88" y="363"/>
                    </a:lnTo>
                    <a:lnTo>
                      <a:pt x="74" y="385"/>
                    </a:lnTo>
                    <a:lnTo>
                      <a:pt x="48" y="399"/>
                    </a:lnTo>
                    <a:lnTo>
                      <a:pt x="26" y="407"/>
                    </a:lnTo>
                    <a:lnTo>
                      <a:pt x="0" y="407"/>
                    </a:lnTo>
                    <a:lnTo>
                      <a:pt x="34" y="481"/>
                    </a:lnTo>
                    <a:lnTo>
                      <a:pt x="62" y="519"/>
                    </a:lnTo>
                    <a:lnTo>
                      <a:pt x="88" y="519"/>
                    </a:lnTo>
                    <a:lnTo>
                      <a:pt x="114" y="519"/>
                    </a:lnTo>
                    <a:lnTo>
                      <a:pt x="122" y="537"/>
                    </a:lnTo>
                    <a:lnTo>
                      <a:pt x="96" y="555"/>
                    </a:lnTo>
                    <a:lnTo>
                      <a:pt x="96" y="579"/>
                    </a:lnTo>
                    <a:lnTo>
                      <a:pt x="114" y="615"/>
                    </a:lnTo>
                    <a:lnTo>
                      <a:pt x="136" y="645"/>
                    </a:lnTo>
                    <a:lnTo>
                      <a:pt x="152" y="659"/>
                    </a:lnTo>
                    <a:lnTo>
                      <a:pt x="160" y="637"/>
                    </a:lnTo>
                    <a:lnTo>
                      <a:pt x="182" y="633"/>
                    </a:lnTo>
                    <a:lnTo>
                      <a:pt x="208" y="655"/>
                    </a:lnTo>
                    <a:lnTo>
                      <a:pt x="214" y="637"/>
                    </a:lnTo>
                    <a:lnTo>
                      <a:pt x="255" y="641"/>
                    </a:lnTo>
                    <a:lnTo>
                      <a:pt x="317" y="649"/>
                    </a:lnTo>
                    <a:lnTo>
                      <a:pt x="361" y="663"/>
                    </a:lnTo>
                    <a:lnTo>
                      <a:pt x="379" y="681"/>
                    </a:lnTo>
                    <a:lnTo>
                      <a:pt x="399" y="707"/>
                    </a:lnTo>
                    <a:lnTo>
                      <a:pt x="413" y="723"/>
                    </a:lnTo>
                    <a:lnTo>
                      <a:pt x="431" y="707"/>
                    </a:lnTo>
                    <a:lnTo>
                      <a:pt x="457" y="705"/>
                    </a:lnTo>
                    <a:lnTo>
                      <a:pt x="495" y="731"/>
                    </a:lnTo>
                    <a:lnTo>
                      <a:pt x="539" y="771"/>
                    </a:lnTo>
                    <a:lnTo>
                      <a:pt x="551" y="763"/>
                    </a:lnTo>
                    <a:lnTo>
                      <a:pt x="553" y="733"/>
                    </a:lnTo>
                    <a:lnTo>
                      <a:pt x="553" y="701"/>
                    </a:lnTo>
                    <a:lnTo>
                      <a:pt x="551" y="671"/>
                    </a:lnTo>
                    <a:lnTo>
                      <a:pt x="531" y="637"/>
                    </a:lnTo>
                    <a:lnTo>
                      <a:pt x="517" y="645"/>
                    </a:lnTo>
                    <a:lnTo>
                      <a:pt x="483" y="629"/>
                    </a:lnTo>
                    <a:lnTo>
                      <a:pt x="429" y="589"/>
                    </a:lnTo>
                    <a:lnTo>
                      <a:pt x="413" y="575"/>
                    </a:lnTo>
                    <a:lnTo>
                      <a:pt x="377" y="571"/>
                    </a:lnTo>
                    <a:lnTo>
                      <a:pt x="357" y="559"/>
                    </a:lnTo>
                    <a:lnTo>
                      <a:pt x="357" y="545"/>
                    </a:lnTo>
                    <a:lnTo>
                      <a:pt x="379" y="523"/>
                    </a:lnTo>
                    <a:lnTo>
                      <a:pt x="387" y="515"/>
                    </a:lnTo>
                    <a:lnTo>
                      <a:pt x="373" y="497"/>
                    </a:lnTo>
                    <a:lnTo>
                      <a:pt x="365" y="471"/>
                    </a:lnTo>
                    <a:lnTo>
                      <a:pt x="373" y="459"/>
                    </a:lnTo>
                    <a:lnTo>
                      <a:pt x="403" y="489"/>
                    </a:lnTo>
                    <a:lnTo>
                      <a:pt x="429" y="501"/>
                    </a:lnTo>
                    <a:lnTo>
                      <a:pt x="429" y="475"/>
                    </a:lnTo>
                    <a:lnTo>
                      <a:pt x="413" y="445"/>
                    </a:lnTo>
                    <a:lnTo>
                      <a:pt x="379" y="403"/>
                    </a:lnTo>
                    <a:lnTo>
                      <a:pt x="343" y="348"/>
                    </a:lnTo>
                    <a:lnTo>
                      <a:pt x="339" y="320"/>
                    </a:lnTo>
                    <a:lnTo>
                      <a:pt x="335" y="294"/>
                    </a:lnTo>
                    <a:lnTo>
                      <a:pt x="329" y="268"/>
                    </a:lnTo>
                    <a:lnTo>
                      <a:pt x="325" y="242"/>
                    </a:lnTo>
                    <a:lnTo>
                      <a:pt x="351" y="234"/>
                    </a:lnTo>
                    <a:lnTo>
                      <a:pt x="347" y="252"/>
                    </a:lnTo>
                    <a:lnTo>
                      <a:pt x="369" y="278"/>
                    </a:lnTo>
                    <a:lnTo>
                      <a:pt x="383" y="278"/>
                    </a:lnTo>
                    <a:lnTo>
                      <a:pt x="379" y="294"/>
                    </a:lnTo>
                    <a:lnTo>
                      <a:pt x="451" y="363"/>
                    </a:lnTo>
                    <a:lnTo>
                      <a:pt x="453" y="351"/>
                    </a:lnTo>
                    <a:lnTo>
                      <a:pt x="439" y="320"/>
                    </a:lnTo>
                    <a:lnTo>
                      <a:pt x="461" y="312"/>
                    </a:lnTo>
                    <a:lnTo>
                      <a:pt x="495" y="326"/>
                    </a:lnTo>
                    <a:lnTo>
                      <a:pt x="513" y="351"/>
                    </a:lnTo>
                    <a:lnTo>
                      <a:pt x="517" y="334"/>
                    </a:lnTo>
                    <a:lnTo>
                      <a:pt x="491" y="304"/>
                    </a:lnTo>
                    <a:lnTo>
                      <a:pt x="495" y="290"/>
                    </a:lnTo>
                    <a:lnTo>
                      <a:pt x="513" y="282"/>
                    </a:lnTo>
                    <a:lnTo>
                      <a:pt x="561" y="304"/>
                    </a:lnTo>
                    <a:lnTo>
                      <a:pt x="573" y="296"/>
                    </a:lnTo>
                    <a:lnTo>
                      <a:pt x="569" y="274"/>
                    </a:lnTo>
                    <a:lnTo>
                      <a:pt x="547" y="260"/>
                    </a:lnTo>
                    <a:lnTo>
                      <a:pt x="513" y="244"/>
                    </a:lnTo>
                    <a:lnTo>
                      <a:pt x="491" y="226"/>
                    </a:lnTo>
                    <a:lnTo>
                      <a:pt x="487" y="212"/>
                    </a:lnTo>
                    <a:lnTo>
                      <a:pt x="495" y="196"/>
                    </a:lnTo>
                    <a:lnTo>
                      <a:pt x="543" y="190"/>
                    </a:lnTo>
                    <a:lnTo>
                      <a:pt x="595" y="174"/>
                    </a:lnTo>
                    <a:lnTo>
                      <a:pt x="631" y="178"/>
                    </a:lnTo>
                    <a:lnTo>
                      <a:pt x="697" y="164"/>
                    </a:lnTo>
                    <a:lnTo>
                      <a:pt x="709" y="156"/>
                    </a:lnTo>
                    <a:lnTo>
                      <a:pt x="753" y="174"/>
                    </a:lnTo>
                    <a:lnTo>
                      <a:pt x="791" y="194"/>
                    </a:lnTo>
                    <a:lnTo>
                      <a:pt x="809" y="152"/>
                    </a:lnTo>
                    <a:lnTo>
                      <a:pt x="843" y="108"/>
                    </a:lnTo>
                    <a:lnTo>
                      <a:pt x="853" y="96"/>
                    </a:lnTo>
                    <a:lnTo>
                      <a:pt x="857" y="18"/>
                    </a:lnTo>
                    <a:lnTo>
                      <a:pt x="853" y="12"/>
                    </a:lnTo>
                    <a:lnTo>
                      <a:pt x="835" y="0"/>
                    </a:lnTo>
                    <a:lnTo>
                      <a:pt x="813" y="0"/>
                    </a:lnTo>
                    <a:lnTo>
                      <a:pt x="801" y="12"/>
                    </a:lnTo>
                    <a:lnTo>
                      <a:pt x="801" y="40"/>
                    </a:lnTo>
                    <a:lnTo>
                      <a:pt x="805" y="64"/>
                    </a:lnTo>
                    <a:lnTo>
                      <a:pt x="775" y="70"/>
                    </a:lnTo>
                    <a:lnTo>
                      <a:pt x="753" y="86"/>
                    </a:lnTo>
                    <a:lnTo>
                      <a:pt x="739" y="90"/>
                    </a:lnTo>
                    <a:lnTo>
                      <a:pt x="691" y="78"/>
                    </a:lnTo>
                    <a:lnTo>
                      <a:pt x="673" y="66"/>
                    </a:lnTo>
                    <a:lnTo>
                      <a:pt x="647" y="82"/>
                    </a:lnTo>
                    <a:lnTo>
                      <a:pt x="609" y="40"/>
                    </a:lnTo>
                    <a:lnTo>
                      <a:pt x="569" y="70"/>
                    </a:lnTo>
                    <a:lnTo>
                      <a:pt x="539" y="90"/>
                    </a:lnTo>
                    <a:lnTo>
                      <a:pt x="509" y="104"/>
                    </a:lnTo>
                    <a:lnTo>
                      <a:pt x="461" y="112"/>
                    </a:lnTo>
                    <a:lnTo>
                      <a:pt x="429" y="122"/>
                    </a:lnTo>
                    <a:lnTo>
                      <a:pt x="403" y="122"/>
                    </a:lnTo>
                    <a:lnTo>
                      <a:pt x="391" y="126"/>
                    </a:lnTo>
                    <a:lnTo>
                      <a:pt x="365" y="156"/>
                    </a:lnTo>
                    <a:lnTo>
                      <a:pt x="343" y="156"/>
                    </a:lnTo>
                    <a:lnTo>
                      <a:pt x="305" y="164"/>
                    </a:lnTo>
                    <a:lnTo>
                      <a:pt x="269" y="160"/>
                    </a:lnTo>
                    <a:lnTo>
                      <a:pt x="251" y="194"/>
                    </a:lnTo>
                    <a:lnTo>
                      <a:pt x="221" y="196"/>
                    </a:lnTo>
                    <a:lnTo>
                      <a:pt x="196" y="194"/>
                    </a:lnTo>
                    <a:lnTo>
                      <a:pt x="174" y="19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23586" name="Freeform 77"/>
              <p:cNvSpPr>
                <a:spLocks/>
              </p:cNvSpPr>
              <p:nvPr/>
            </p:nvSpPr>
            <p:spPr bwMode="auto">
              <a:xfrm>
                <a:off x="2816" y="3367"/>
                <a:ext cx="105" cy="87"/>
              </a:xfrm>
              <a:custGeom>
                <a:avLst/>
                <a:gdLst>
                  <a:gd name="T0" fmla="*/ 9 w 212"/>
                  <a:gd name="T1" fmla="*/ 0 h 174"/>
                  <a:gd name="T2" fmla="*/ 0 w 212"/>
                  <a:gd name="T3" fmla="*/ 7 h 174"/>
                  <a:gd name="T4" fmla="*/ 11 w 212"/>
                  <a:gd name="T5" fmla="*/ 26 h 174"/>
                  <a:gd name="T6" fmla="*/ 24 w 212"/>
                  <a:gd name="T7" fmla="*/ 30 h 174"/>
                  <a:gd name="T8" fmla="*/ 39 w 212"/>
                  <a:gd name="T9" fmla="*/ 46 h 174"/>
                  <a:gd name="T10" fmla="*/ 52 w 212"/>
                  <a:gd name="T11" fmla="*/ 54 h 174"/>
                  <a:gd name="T12" fmla="*/ 72 w 212"/>
                  <a:gd name="T13" fmla="*/ 70 h 174"/>
                  <a:gd name="T14" fmla="*/ 85 w 212"/>
                  <a:gd name="T15" fmla="*/ 76 h 174"/>
                  <a:gd name="T16" fmla="*/ 101 w 212"/>
                  <a:gd name="T17" fmla="*/ 87 h 174"/>
                  <a:gd name="T18" fmla="*/ 105 w 212"/>
                  <a:gd name="T19" fmla="*/ 81 h 174"/>
                  <a:gd name="T20" fmla="*/ 72 w 212"/>
                  <a:gd name="T21" fmla="*/ 56 h 174"/>
                  <a:gd name="T22" fmla="*/ 70 w 212"/>
                  <a:gd name="T23" fmla="*/ 44 h 174"/>
                  <a:gd name="T24" fmla="*/ 66 w 212"/>
                  <a:gd name="T25" fmla="*/ 33 h 174"/>
                  <a:gd name="T26" fmla="*/ 53 w 212"/>
                  <a:gd name="T27" fmla="*/ 20 h 174"/>
                  <a:gd name="T28" fmla="*/ 50 w 212"/>
                  <a:gd name="T29" fmla="*/ 22 h 174"/>
                  <a:gd name="T30" fmla="*/ 32 w 212"/>
                  <a:gd name="T31" fmla="*/ 9 h 174"/>
                  <a:gd name="T32" fmla="*/ 22 w 212"/>
                  <a:gd name="T33" fmla="*/ 4 h 174"/>
                  <a:gd name="T34" fmla="*/ 9 w 212"/>
                  <a:gd name="T35" fmla="*/ 0 h 1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2" h="174">
                    <a:moveTo>
                      <a:pt x="18" y="0"/>
                    </a:moveTo>
                    <a:lnTo>
                      <a:pt x="0" y="14"/>
                    </a:lnTo>
                    <a:lnTo>
                      <a:pt x="22" y="52"/>
                    </a:lnTo>
                    <a:lnTo>
                      <a:pt x="48" y="60"/>
                    </a:lnTo>
                    <a:lnTo>
                      <a:pt x="78" y="92"/>
                    </a:lnTo>
                    <a:lnTo>
                      <a:pt x="104" y="108"/>
                    </a:lnTo>
                    <a:lnTo>
                      <a:pt x="146" y="140"/>
                    </a:lnTo>
                    <a:lnTo>
                      <a:pt x="172" y="152"/>
                    </a:lnTo>
                    <a:lnTo>
                      <a:pt x="204" y="174"/>
                    </a:lnTo>
                    <a:lnTo>
                      <a:pt x="212" y="162"/>
                    </a:lnTo>
                    <a:lnTo>
                      <a:pt x="146" y="112"/>
                    </a:lnTo>
                    <a:lnTo>
                      <a:pt x="142" y="88"/>
                    </a:lnTo>
                    <a:lnTo>
                      <a:pt x="134" y="66"/>
                    </a:lnTo>
                    <a:lnTo>
                      <a:pt x="108" y="40"/>
                    </a:lnTo>
                    <a:lnTo>
                      <a:pt x="100" y="44"/>
                    </a:lnTo>
                    <a:lnTo>
                      <a:pt x="64" y="18"/>
                    </a:lnTo>
                    <a:lnTo>
                      <a:pt x="44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23587" name="Freeform 78"/>
              <p:cNvSpPr>
                <a:spLocks/>
              </p:cNvSpPr>
              <p:nvPr/>
            </p:nvSpPr>
            <p:spPr bwMode="auto">
              <a:xfrm>
                <a:off x="2850" y="3659"/>
                <a:ext cx="199" cy="54"/>
              </a:xfrm>
              <a:custGeom>
                <a:avLst/>
                <a:gdLst>
                  <a:gd name="T0" fmla="*/ 41 w 399"/>
                  <a:gd name="T1" fmla="*/ 11 h 108"/>
                  <a:gd name="T2" fmla="*/ 56 w 399"/>
                  <a:gd name="T3" fmla="*/ 4 h 108"/>
                  <a:gd name="T4" fmla="*/ 63 w 399"/>
                  <a:gd name="T5" fmla="*/ 11 h 108"/>
                  <a:gd name="T6" fmla="*/ 69 w 399"/>
                  <a:gd name="T7" fmla="*/ 13 h 108"/>
                  <a:gd name="T8" fmla="*/ 80 w 399"/>
                  <a:gd name="T9" fmla="*/ 7 h 108"/>
                  <a:gd name="T10" fmla="*/ 87 w 399"/>
                  <a:gd name="T11" fmla="*/ 4 h 108"/>
                  <a:gd name="T12" fmla="*/ 119 w 399"/>
                  <a:gd name="T13" fmla="*/ 7 h 108"/>
                  <a:gd name="T14" fmla="*/ 150 w 399"/>
                  <a:gd name="T15" fmla="*/ 6 h 108"/>
                  <a:gd name="T16" fmla="*/ 159 w 399"/>
                  <a:gd name="T17" fmla="*/ 15 h 108"/>
                  <a:gd name="T18" fmla="*/ 159 w 399"/>
                  <a:gd name="T19" fmla="*/ 20 h 108"/>
                  <a:gd name="T20" fmla="*/ 181 w 399"/>
                  <a:gd name="T21" fmla="*/ 17 h 108"/>
                  <a:gd name="T22" fmla="*/ 193 w 399"/>
                  <a:gd name="T23" fmla="*/ 19 h 108"/>
                  <a:gd name="T24" fmla="*/ 199 w 399"/>
                  <a:gd name="T25" fmla="*/ 26 h 108"/>
                  <a:gd name="T26" fmla="*/ 193 w 399"/>
                  <a:gd name="T27" fmla="*/ 35 h 108"/>
                  <a:gd name="T28" fmla="*/ 174 w 399"/>
                  <a:gd name="T29" fmla="*/ 34 h 108"/>
                  <a:gd name="T30" fmla="*/ 161 w 399"/>
                  <a:gd name="T31" fmla="*/ 41 h 108"/>
                  <a:gd name="T32" fmla="*/ 139 w 399"/>
                  <a:gd name="T33" fmla="*/ 41 h 108"/>
                  <a:gd name="T34" fmla="*/ 117 w 399"/>
                  <a:gd name="T35" fmla="*/ 50 h 108"/>
                  <a:gd name="T36" fmla="*/ 98 w 399"/>
                  <a:gd name="T37" fmla="*/ 54 h 108"/>
                  <a:gd name="T38" fmla="*/ 83 w 399"/>
                  <a:gd name="T39" fmla="*/ 45 h 108"/>
                  <a:gd name="T40" fmla="*/ 63 w 399"/>
                  <a:gd name="T41" fmla="*/ 34 h 108"/>
                  <a:gd name="T42" fmla="*/ 43 w 399"/>
                  <a:gd name="T43" fmla="*/ 34 h 108"/>
                  <a:gd name="T44" fmla="*/ 17 w 399"/>
                  <a:gd name="T45" fmla="*/ 28 h 108"/>
                  <a:gd name="T46" fmla="*/ 7 w 399"/>
                  <a:gd name="T47" fmla="*/ 20 h 108"/>
                  <a:gd name="T48" fmla="*/ 0 w 399"/>
                  <a:gd name="T49" fmla="*/ 6 h 108"/>
                  <a:gd name="T50" fmla="*/ 4 w 399"/>
                  <a:gd name="T51" fmla="*/ 0 h 108"/>
                  <a:gd name="T52" fmla="*/ 26 w 399"/>
                  <a:gd name="T53" fmla="*/ 4 h 108"/>
                  <a:gd name="T54" fmla="*/ 41 w 399"/>
                  <a:gd name="T55" fmla="*/ 11 h 10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99" h="108">
                    <a:moveTo>
                      <a:pt x="82" y="22"/>
                    </a:moveTo>
                    <a:lnTo>
                      <a:pt x="112" y="8"/>
                    </a:lnTo>
                    <a:lnTo>
                      <a:pt x="126" y="22"/>
                    </a:lnTo>
                    <a:lnTo>
                      <a:pt x="138" y="26"/>
                    </a:lnTo>
                    <a:lnTo>
                      <a:pt x="160" y="14"/>
                    </a:lnTo>
                    <a:lnTo>
                      <a:pt x="174" y="8"/>
                    </a:lnTo>
                    <a:lnTo>
                      <a:pt x="238" y="14"/>
                    </a:lnTo>
                    <a:lnTo>
                      <a:pt x="300" y="12"/>
                    </a:lnTo>
                    <a:lnTo>
                      <a:pt x="318" y="30"/>
                    </a:lnTo>
                    <a:lnTo>
                      <a:pt x="318" y="40"/>
                    </a:lnTo>
                    <a:lnTo>
                      <a:pt x="362" y="34"/>
                    </a:lnTo>
                    <a:lnTo>
                      <a:pt x="386" y="38"/>
                    </a:lnTo>
                    <a:lnTo>
                      <a:pt x="399" y="52"/>
                    </a:lnTo>
                    <a:lnTo>
                      <a:pt x="386" y="70"/>
                    </a:lnTo>
                    <a:lnTo>
                      <a:pt x="348" y="68"/>
                    </a:lnTo>
                    <a:lnTo>
                      <a:pt x="322" y="82"/>
                    </a:lnTo>
                    <a:lnTo>
                      <a:pt x="278" y="82"/>
                    </a:lnTo>
                    <a:lnTo>
                      <a:pt x="234" y="100"/>
                    </a:lnTo>
                    <a:lnTo>
                      <a:pt x="196" y="108"/>
                    </a:lnTo>
                    <a:lnTo>
                      <a:pt x="166" y="90"/>
                    </a:lnTo>
                    <a:lnTo>
                      <a:pt x="126" y="68"/>
                    </a:lnTo>
                    <a:lnTo>
                      <a:pt x="86" y="68"/>
                    </a:lnTo>
                    <a:lnTo>
                      <a:pt x="34" y="56"/>
                    </a:lnTo>
                    <a:lnTo>
                      <a:pt x="14" y="40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52" y="8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23588" name="Freeform 79"/>
              <p:cNvSpPr>
                <a:spLocks/>
              </p:cNvSpPr>
              <p:nvPr/>
            </p:nvSpPr>
            <p:spPr bwMode="auto">
              <a:xfrm>
                <a:off x="2934" y="3264"/>
                <a:ext cx="30" cy="28"/>
              </a:xfrm>
              <a:custGeom>
                <a:avLst/>
                <a:gdLst>
                  <a:gd name="T0" fmla="*/ 30 w 60"/>
                  <a:gd name="T1" fmla="*/ 0 h 55"/>
                  <a:gd name="T2" fmla="*/ 11 w 60"/>
                  <a:gd name="T3" fmla="*/ 0 h 55"/>
                  <a:gd name="T4" fmla="*/ 2 w 60"/>
                  <a:gd name="T5" fmla="*/ 6 h 55"/>
                  <a:gd name="T6" fmla="*/ 0 w 60"/>
                  <a:gd name="T7" fmla="*/ 15 h 55"/>
                  <a:gd name="T8" fmla="*/ 0 w 60"/>
                  <a:gd name="T9" fmla="*/ 26 h 55"/>
                  <a:gd name="T10" fmla="*/ 9 w 60"/>
                  <a:gd name="T11" fmla="*/ 28 h 55"/>
                  <a:gd name="T12" fmla="*/ 26 w 60"/>
                  <a:gd name="T13" fmla="*/ 17 h 55"/>
                  <a:gd name="T14" fmla="*/ 30 w 60"/>
                  <a:gd name="T15" fmla="*/ 0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55">
                    <a:moveTo>
                      <a:pt x="60" y="0"/>
                    </a:moveTo>
                    <a:lnTo>
                      <a:pt x="22" y="0"/>
                    </a:lnTo>
                    <a:lnTo>
                      <a:pt x="4" y="12"/>
                    </a:lnTo>
                    <a:lnTo>
                      <a:pt x="0" y="29"/>
                    </a:lnTo>
                    <a:lnTo>
                      <a:pt x="0" y="51"/>
                    </a:lnTo>
                    <a:lnTo>
                      <a:pt x="18" y="55"/>
                    </a:lnTo>
                    <a:lnTo>
                      <a:pt x="52" y="3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23589" name="Freeform 80"/>
              <p:cNvSpPr>
                <a:spLocks/>
              </p:cNvSpPr>
              <p:nvPr/>
            </p:nvSpPr>
            <p:spPr bwMode="auto">
              <a:xfrm>
                <a:off x="3138" y="3527"/>
                <a:ext cx="41" cy="22"/>
              </a:xfrm>
              <a:custGeom>
                <a:avLst/>
                <a:gdLst>
                  <a:gd name="T0" fmla="*/ 41 w 82"/>
                  <a:gd name="T1" fmla="*/ 6 h 44"/>
                  <a:gd name="T2" fmla="*/ 22 w 82"/>
                  <a:gd name="T3" fmla="*/ 22 h 44"/>
                  <a:gd name="T4" fmla="*/ 9 w 82"/>
                  <a:gd name="T5" fmla="*/ 22 h 44"/>
                  <a:gd name="T6" fmla="*/ 0 w 82"/>
                  <a:gd name="T7" fmla="*/ 15 h 44"/>
                  <a:gd name="T8" fmla="*/ 6 w 82"/>
                  <a:gd name="T9" fmla="*/ 2 h 44"/>
                  <a:gd name="T10" fmla="*/ 26 w 82"/>
                  <a:gd name="T11" fmla="*/ 0 h 44"/>
                  <a:gd name="T12" fmla="*/ 41 w 82"/>
                  <a:gd name="T13" fmla="*/ 6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44">
                    <a:moveTo>
                      <a:pt x="82" y="12"/>
                    </a:moveTo>
                    <a:lnTo>
                      <a:pt x="44" y="44"/>
                    </a:lnTo>
                    <a:lnTo>
                      <a:pt x="18" y="44"/>
                    </a:lnTo>
                    <a:lnTo>
                      <a:pt x="0" y="30"/>
                    </a:lnTo>
                    <a:lnTo>
                      <a:pt x="12" y="4"/>
                    </a:lnTo>
                    <a:lnTo>
                      <a:pt x="52" y="0"/>
                    </a:lnTo>
                    <a:lnTo>
                      <a:pt x="82" y="12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23590" name="Freeform 81"/>
              <p:cNvSpPr>
                <a:spLocks/>
              </p:cNvSpPr>
              <p:nvPr/>
            </p:nvSpPr>
            <p:spPr bwMode="auto">
              <a:xfrm>
                <a:off x="3144" y="3577"/>
                <a:ext cx="42" cy="35"/>
              </a:xfrm>
              <a:custGeom>
                <a:avLst/>
                <a:gdLst>
                  <a:gd name="T0" fmla="*/ 42 w 84"/>
                  <a:gd name="T1" fmla="*/ 0 h 70"/>
                  <a:gd name="T2" fmla="*/ 42 w 84"/>
                  <a:gd name="T3" fmla="*/ 11 h 70"/>
                  <a:gd name="T4" fmla="*/ 16 w 84"/>
                  <a:gd name="T5" fmla="*/ 29 h 70"/>
                  <a:gd name="T6" fmla="*/ 5 w 84"/>
                  <a:gd name="T7" fmla="*/ 35 h 70"/>
                  <a:gd name="T8" fmla="*/ 0 w 84"/>
                  <a:gd name="T9" fmla="*/ 33 h 70"/>
                  <a:gd name="T10" fmla="*/ 4 w 84"/>
                  <a:gd name="T11" fmla="*/ 20 h 70"/>
                  <a:gd name="T12" fmla="*/ 22 w 84"/>
                  <a:gd name="T13" fmla="*/ 6 h 70"/>
                  <a:gd name="T14" fmla="*/ 42 w 84"/>
                  <a:gd name="T15" fmla="*/ 0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70">
                    <a:moveTo>
                      <a:pt x="84" y="0"/>
                    </a:moveTo>
                    <a:lnTo>
                      <a:pt x="84" y="22"/>
                    </a:lnTo>
                    <a:lnTo>
                      <a:pt x="32" y="58"/>
                    </a:lnTo>
                    <a:lnTo>
                      <a:pt x="10" y="70"/>
                    </a:lnTo>
                    <a:lnTo>
                      <a:pt x="0" y="66"/>
                    </a:lnTo>
                    <a:lnTo>
                      <a:pt x="8" y="40"/>
                    </a:lnTo>
                    <a:lnTo>
                      <a:pt x="44" y="1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23591" name="Freeform 82"/>
              <p:cNvSpPr>
                <a:spLocks/>
              </p:cNvSpPr>
              <p:nvPr/>
            </p:nvSpPr>
            <p:spPr bwMode="auto">
              <a:xfrm>
                <a:off x="2990" y="3312"/>
                <a:ext cx="52" cy="37"/>
              </a:xfrm>
              <a:custGeom>
                <a:avLst/>
                <a:gdLst>
                  <a:gd name="T0" fmla="*/ 28 w 104"/>
                  <a:gd name="T1" fmla="*/ 0 h 74"/>
                  <a:gd name="T2" fmla="*/ 52 w 104"/>
                  <a:gd name="T3" fmla="*/ 26 h 74"/>
                  <a:gd name="T4" fmla="*/ 48 w 104"/>
                  <a:gd name="T5" fmla="*/ 33 h 74"/>
                  <a:gd name="T6" fmla="*/ 35 w 104"/>
                  <a:gd name="T7" fmla="*/ 37 h 74"/>
                  <a:gd name="T8" fmla="*/ 33 w 104"/>
                  <a:gd name="T9" fmla="*/ 28 h 74"/>
                  <a:gd name="T10" fmla="*/ 28 w 104"/>
                  <a:gd name="T11" fmla="*/ 24 h 74"/>
                  <a:gd name="T12" fmla="*/ 20 w 104"/>
                  <a:gd name="T13" fmla="*/ 28 h 74"/>
                  <a:gd name="T14" fmla="*/ 11 w 104"/>
                  <a:gd name="T15" fmla="*/ 22 h 74"/>
                  <a:gd name="T16" fmla="*/ 7 w 104"/>
                  <a:gd name="T17" fmla="*/ 17 h 74"/>
                  <a:gd name="T18" fmla="*/ 13 w 104"/>
                  <a:gd name="T19" fmla="*/ 13 h 74"/>
                  <a:gd name="T20" fmla="*/ 2 w 104"/>
                  <a:gd name="T21" fmla="*/ 19 h 74"/>
                  <a:gd name="T22" fmla="*/ 0 w 104"/>
                  <a:gd name="T23" fmla="*/ 13 h 74"/>
                  <a:gd name="T24" fmla="*/ 15 w 104"/>
                  <a:gd name="T25" fmla="*/ 7 h 74"/>
                  <a:gd name="T26" fmla="*/ 28 w 104"/>
                  <a:gd name="T27" fmla="*/ 0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4" h="74">
                    <a:moveTo>
                      <a:pt x="56" y="0"/>
                    </a:moveTo>
                    <a:lnTo>
                      <a:pt x="104" y="52"/>
                    </a:lnTo>
                    <a:lnTo>
                      <a:pt x="96" y="66"/>
                    </a:lnTo>
                    <a:lnTo>
                      <a:pt x="70" y="74"/>
                    </a:lnTo>
                    <a:lnTo>
                      <a:pt x="66" y="56"/>
                    </a:lnTo>
                    <a:lnTo>
                      <a:pt x="56" y="48"/>
                    </a:lnTo>
                    <a:lnTo>
                      <a:pt x="40" y="56"/>
                    </a:lnTo>
                    <a:lnTo>
                      <a:pt x="22" y="44"/>
                    </a:lnTo>
                    <a:lnTo>
                      <a:pt x="14" y="34"/>
                    </a:lnTo>
                    <a:lnTo>
                      <a:pt x="26" y="26"/>
                    </a:lnTo>
                    <a:lnTo>
                      <a:pt x="4" y="38"/>
                    </a:lnTo>
                    <a:lnTo>
                      <a:pt x="0" y="26"/>
                    </a:lnTo>
                    <a:lnTo>
                      <a:pt x="30" y="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</p:grpSp>
        <p:sp>
          <p:nvSpPr>
            <p:cNvPr id="23567" name="Freeform 83"/>
            <p:cNvSpPr>
              <a:spLocks/>
            </p:cNvSpPr>
            <p:nvPr/>
          </p:nvSpPr>
          <p:spPr bwMode="auto">
            <a:xfrm>
              <a:off x="599" y="2629"/>
              <a:ext cx="163" cy="294"/>
            </a:xfrm>
            <a:custGeom>
              <a:avLst/>
              <a:gdLst>
                <a:gd name="T0" fmla="*/ 97 w 236"/>
                <a:gd name="T1" fmla="*/ 0 h 385"/>
                <a:gd name="T2" fmla="*/ 72 w 236"/>
                <a:gd name="T3" fmla="*/ 17 h 385"/>
                <a:gd name="T4" fmla="*/ 51 w 236"/>
                <a:gd name="T5" fmla="*/ 34 h 385"/>
                <a:gd name="T6" fmla="*/ 30 w 236"/>
                <a:gd name="T7" fmla="*/ 40 h 385"/>
                <a:gd name="T8" fmla="*/ 0 w 236"/>
                <a:gd name="T9" fmla="*/ 34 h 385"/>
                <a:gd name="T10" fmla="*/ 6 w 236"/>
                <a:gd name="T11" fmla="*/ 69 h 385"/>
                <a:gd name="T12" fmla="*/ 21 w 236"/>
                <a:gd name="T13" fmla="*/ 90 h 385"/>
                <a:gd name="T14" fmla="*/ 15 w 236"/>
                <a:gd name="T15" fmla="*/ 148 h 385"/>
                <a:gd name="T16" fmla="*/ 15 w 236"/>
                <a:gd name="T17" fmla="*/ 176 h 385"/>
                <a:gd name="T18" fmla="*/ 21 w 236"/>
                <a:gd name="T19" fmla="*/ 199 h 385"/>
                <a:gd name="T20" fmla="*/ 6 w 236"/>
                <a:gd name="T21" fmla="*/ 244 h 385"/>
                <a:gd name="T22" fmla="*/ 10 w 236"/>
                <a:gd name="T23" fmla="*/ 277 h 385"/>
                <a:gd name="T24" fmla="*/ 30 w 236"/>
                <a:gd name="T25" fmla="*/ 294 h 385"/>
                <a:gd name="T26" fmla="*/ 61 w 236"/>
                <a:gd name="T27" fmla="*/ 271 h 385"/>
                <a:gd name="T28" fmla="*/ 72 w 236"/>
                <a:gd name="T29" fmla="*/ 265 h 385"/>
                <a:gd name="T30" fmla="*/ 102 w 236"/>
                <a:gd name="T31" fmla="*/ 271 h 385"/>
                <a:gd name="T32" fmla="*/ 123 w 236"/>
                <a:gd name="T33" fmla="*/ 248 h 385"/>
                <a:gd name="T34" fmla="*/ 123 w 236"/>
                <a:gd name="T35" fmla="*/ 226 h 385"/>
                <a:gd name="T36" fmla="*/ 148 w 236"/>
                <a:gd name="T37" fmla="*/ 182 h 385"/>
                <a:gd name="T38" fmla="*/ 157 w 236"/>
                <a:gd name="T39" fmla="*/ 153 h 385"/>
                <a:gd name="T40" fmla="*/ 148 w 236"/>
                <a:gd name="T41" fmla="*/ 125 h 385"/>
                <a:gd name="T42" fmla="*/ 163 w 236"/>
                <a:gd name="T43" fmla="*/ 90 h 385"/>
                <a:gd name="T44" fmla="*/ 153 w 236"/>
                <a:gd name="T45" fmla="*/ 40 h 385"/>
                <a:gd name="T46" fmla="*/ 148 w 236"/>
                <a:gd name="T47" fmla="*/ 11 h 385"/>
                <a:gd name="T48" fmla="*/ 97 w 236"/>
                <a:gd name="T49" fmla="*/ 0 h 3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6" h="385">
                  <a:moveTo>
                    <a:pt x="140" y="0"/>
                  </a:moveTo>
                  <a:lnTo>
                    <a:pt x="104" y="22"/>
                  </a:lnTo>
                  <a:lnTo>
                    <a:pt x="74" y="44"/>
                  </a:lnTo>
                  <a:lnTo>
                    <a:pt x="44" y="52"/>
                  </a:lnTo>
                  <a:lnTo>
                    <a:pt x="0" y="44"/>
                  </a:lnTo>
                  <a:lnTo>
                    <a:pt x="8" y="90"/>
                  </a:lnTo>
                  <a:lnTo>
                    <a:pt x="30" y="118"/>
                  </a:lnTo>
                  <a:lnTo>
                    <a:pt x="22" y="194"/>
                  </a:lnTo>
                  <a:lnTo>
                    <a:pt x="22" y="230"/>
                  </a:lnTo>
                  <a:lnTo>
                    <a:pt x="30" y="260"/>
                  </a:lnTo>
                  <a:lnTo>
                    <a:pt x="8" y="319"/>
                  </a:lnTo>
                  <a:lnTo>
                    <a:pt x="14" y="363"/>
                  </a:lnTo>
                  <a:lnTo>
                    <a:pt x="44" y="385"/>
                  </a:lnTo>
                  <a:lnTo>
                    <a:pt x="88" y="355"/>
                  </a:lnTo>
                  <a:lnTo>
                    <a:pt x="104" y="347"/>
                  </a:lnTo>
                  <a:lnTo>
                    <a:pt x="148" y="355"/>
                  </a:lnTo>
                  <a:lnTo>
                    <a:pt x="178" y="325"/>
                  </a:lnTo>
                  <a:lnTo>
                    <a:pt x="178" y="296"/>
                  </a:lnTo>
                  <a:lnTo>
                    <a:pt x="214" y="238"/>
                  </a:lnTo>
                  <a:lnTo>
                    <a:pt x="228" y="200"/>
                  </a:lnTo>
                  <a:lnTo>
                    <a:pt x="214" y="164"/>
                  </a:lnTo>
                  <a:lnTo>
                    <a:pt x="236" y="118"/>
                  </a:lnTo>
                  <a:lnTo>
                    <a:pt x="222" y="52"/>
                  </a:lnTo>
                  <a:lnTo>
                    <a:pt x="214" y="1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68" name="Freeform 84"/>
            <p:cNvSpPr>
              <a:spLocks/>
            </p:cNvSpPr>
            <p:nvPr/>
          </p:nvSpPr>
          <p:spPr bwMode="auto">
            <a:xfrm>
              <a:off x="979" y="3089"/>
              <a:ext cx="299" cy="209"/>
            </a:xfrm>
            <a:custGeom>
              <a:avLst/>
              <a:gdLst>
                <a:gd name="T0" fmla="*/ 284 w 432"/>
                <a:gd name="T1" fmla="*/ 0 h 271"/>
                <a:gd name="T2" fmla="*/ 299 w 432"/>
                <a:gd name="T3" fmla="*/ 17 h 271"/>
                <a:gd name="T4" fmla="*/ 289 w 432"/>
                <a:gd name="T5" fmla="*/ 34 h 271"/>
                <a:gd name="T6" fmla="*/ 278 w 432"/>
                <a:gd name="T7" fmla="*/ 62 h 271"/>
                <a:gd name="T8" fmla="*/ 263 w 432"/>
                <a:gd name="T9" fmla="*/ 79 h 271"/>
                <a:gd name="T10" fmla="*/ 269 w 432"/>
                <a:gd name="T11" fmla="*/ 131 h 271"/>
                <a:gd name="T12" fmla="*/ 278 w 432"/>
                <a:gd name="T13" fmla="*/ 169 h 271"/>
                <a:gd name="T14" fmla="*/ 252 w 432"/>
                <a:gd name="T15" fmla="*/ 186 h 271"/>
                <a:gd name="T16" fmla="*/ 248 w 432"/>
                <a:gd name="T17" fmla="*/ 203 h 271"/>
                <a:gd name="T18" fmla="*/ 227 w 432"/>
                <a:gd name="T19" fmla="*/ 209 h 271"/>
                <a:gd name="T20" fmla="*/ 197 w 432"/>
                <a:gd name="T21" fmla="*/ 175 h 271"/>
                <a:gd name="T22" fmla="*/ 176 w 432"/>
                <a:gd name="T23" fmla="*/ 175 h 271"/>
                <a:gd name="T24" fmla="*/ 159 w 432"/>
                <a:gd name="T25" fmla="*/ 148 h 271"/>
                <a:gd name="T26" fmla="*/ 129 w 432"/>
                <a:gd name="T27" fmla="*/ 131 h 271"/>
                <a:gd name="T28" fmla="*/ 108 w 432"/>
                <a:gd name="T29" fmla="*/ 125 h 271"/>
                <a:gd name="T30" fmla="*/ 87 w 432"/>
                <a:gd name="T31" fmla="*/ 114 h 271"/>
                <a:gd name="T32" fmla="*/ 66 w 432"/>
                <a:gd name="T33" fmla="*/ 96 h 271"/>
                <a:gd name="T34" fmla="*/ 30 w 432"/>
                <a:gd name="T35" fmla="*/ 68 h 271"/>
                <a:gd name="T36" fmla="*/ 15 w 432"/>
                <a:gd name="T37" fmla="*/ 62 h 271"/>
                <a:gd name="T38" fmla="*/ 0 w 432"/>
                <a:gd name="T39" fmla="*/ 45 h 271"/>
                <a:gd name="T40" fmla="*/ 0 w 432"/>
                <a:gd name="T41" fmla="*/ 23 h 271"/>
                <a:gd name="T42" fmla="*/ 6 w 432"/>
                <a:gd name="T43" fmla="*/ 6 h 271"/>
                <a:gd name="T44" fmla="*/ 36 w 432"/>
                <a:gd name="T45" fmla="*/ 11 h 271"/>
                <a:gd name="T46" fmla="*/ 83 w 432"/>
                <a:gd name="T47" fmla="*/ 11 h 271"/>
                <a:gd name="T48" fmla="*/ 93 w 432"/>
                <a:gd name="T49" fmla="*/ 28 h 271"/>
                <a:gd name="T50" fmla="*/ 144 w 432"/>
                <a:gd name="T51" fmla="*/ 28 h 271"/>
                <a:gd name="T52" fmla="*/ 180 w 432"/>
                <a:gd name="T53" fmla="*/ 28 h 271"/>
                <a:gd name="T54" fmla="*/ 227 w 432"/>
                <a:gd name="T55" fmla="*/ 17 h 271"/>
                <a:gd name="T56" fmla="*/ 284 w 432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32" h="271">
                  <a:moveTo>
                    <a:pt x="410" y="0"/>
                  </a:moveTo>
                  <a:lnTo>
                    <a:pt x="432" y="22"/>
                  </a:lnTo>
                  <a:lnTo>
                    <a:pt x="418" y="44"/>
                  </a:lnTo>
                  <a:lnTo>
                    <a:pt x="402" y="80"/>
                  </a:lnTo>
                  <a:lnTo>
                    <a:pt x="380" y="102"/>
                  </a:lnTo>
                  <a:lnTo>
                    <a:pt x="388" y="170"/>
                  </a:lnTo>
                  <a:lnTo>
                    <a:pt x="402" y="219"/>
                  </a:lnTo>
                  <a:lnTo>
                    <a:pt x="364" y="241"/>
                  </a:lnTo>
                  <a:lnTo>
                    <a:pt x="358" y="263"/>
                  </a:lnTo>
                  <a:lnTo>
                    <a:pt x="328" y="271"/>
                  </a:lnTo>
                  <a:lnTo>
                    <a:pt x="284" y="227"/>
                  </a:lnTo>
                  <a:lnTo>
                    <a:pt x="254" y="227"/>
                  </a:lnTo>
                  <a:lnTo>
                    <a:pt x="230" y="192"/>
                  </a:lnTo>
                  <a:lnTo>
                    <a:pt x="186" y="170"/>
                  </a:lnTo>
                  <a:lnTo>
                    <a:pt x="156" y="162"/>
                  </a:lnTo>
                  <a:lnTo>
                    <a:pt x="126" y="148"/>
                  </a:lnTo>
                  <a:lnTo>
                    <a:pt x="96" y="124"/>
                  </a:lnTo>
                  <a:lnTo>
                    <a:pt x="44" y="88"/>
                  </a:lnTo>
                  <a:lnTo>
                    <a:pt x="22" y="80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8" y="8"/>
                  </a:lnTo>
                  <a:lnTo>
                    <a:pt x="52" y="14"/>
                  </a:lnTo>
                  <a:lnTo>
                    <a:pt x="120" y="14"/>
                  </a:lnTo>
                  <a:lnTo>
                    <a:pt x="134" y="36"/>
                  </a:lnTo>
                  <a:lnTo>
                    <a:pt x="208" y="36"/>
                  </a:lnTo>
                  <a:lnTo>
                    <a:pt x="260" y="36"/>
                  </a:lnTo>
                  <a:lnTo>
                    <a:pt x="328" y="2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69" name="Freeform 85"/>
            <p:cNvSpPr>
              <a:spLocks/>
            </p:cNvSpPr>
            <p:nvPr/>
          </p:nvSpPr>
          <p:spPr bwMode="auto">
            <a:xfrm>
              <a:off x="1393" y="1700"/>
              <a:ext cx="586" cy="424"/>
            </a:xfrm>
            <a:custGeom>
              <a:avLst/>
              <a:gdLst>
                <a:gd name="T0" fmla="*/ 3 w 842"/>
                <a:gd name="T1" fmla="*/ 268 h 507"/>
                <a:gd name="T2" fmla="*/ 21 w 842"/>
                <a:gd name="T3" fmla="*/ 287 h 507"/>
                <a:gd name="T4" fmla="*/ 18 w 842"/>
                <a:gd name="T5" fmla="*/ 297 h 507"/>
                <a:gd name="T6" fmla="*/ 24 w 842"/>
                <a:gd name="T7" fmla="*/ 315 h 507"/>
                <a:gd name="T8" fmla="*/ 38 w 842"/>
                <a:gd name="T9" fmla="*/ 315 h 507"/>
                <a:gd name="T10" fmla="*/ 97 w 842"/>
                <a:gd name="T11" fmla="*/ 384 h 507"/>
                <a:gd name="T12" fmla="*/ 115 w 842"/>
                <a:gd name="T13" fmla="*/ 387 h 507"/>
                <a:gd name="T14" fmla="*/ 162 w 842"/>
                <a:gd name="T15" fmla="*/ 424 h 507"/>
                <a:gd name="T16" fmla="*/ 187 w 842"/>
                <a:gd name="T17" fmla="*/ 402 h 507"/>
                <a:gd name="T18" fmla="*/ 221 w 842"/>
                <a:gd name="T19" fmla="*/ 406 h 507"/>
                <a:gd name="T20" fmla="*/ 232 w 842"/>
                <a:gd name="T21" fmla="*/ 414 h 507"/>
                <a:gd name="T22" fmla="*/ 257 w 842"/>
                <a:gd name="T23" fmla="*/ 402 h 507"/>
                <a:gd name="T24" fmla="*/ 308 w 842"/>
                <a:gd name="T25" fmla="*/ 377 h 507"/>
                <a:gd name="T26" fmla="*/ 368 w 842"/>
                <a:gd name="T27" fmla="*/ 365 h 507"/>
                <a:gd name="T28" fmla="*/ 393 w 842"/>
                <a:gd name="T29" fmla="*/ 370 h 507"/>
                <a:gd name="T30" fmla="*/ 402 w 842"/>
                <a:gd name="T31" fmla="*/ 387 h 507"/>
                <a:gd name="T32" fmla="*/ 422 w 842"/>
                <a:gd name="T33" fmla="*/ 359 h 507"/>
                <a:gd name="T34" fmla="*/ 450 w 842"/>
                <a:gd name="T35" fmla="*/ 347 h 507"/>
                <a:gd name="T36" fmla="*/ 477 w 842"/>
                <a:gd name="T37" fmla="*/ 342 h 507"/>
                <a:gd name="T38" fmla="*/ 522 w 842"/>
                <a:gd name="T39" fmla="*/ 287 h 507"/>
                <a:gd name="T40" fmla="*/ 534 w 842"/>
                <a:gd name="T41" fmla="*/ 253 h 507"/>
                <a:gd name="T42" fmla="*/ 540 w 842"/>
                <a:gd name="T43" fmla="*/ 188 h 507"/>
                <a:gd name="T44" fmla="*/ 546 w 842"/>
                <a:gd name="T45" fmla="*/ 135 h 507"/>
                <a:gd name="T46" fmla="*/ 564 w 842"/>
                <a:gd name="T47" fmla="*/ 133 h 507"/>
                <a:gd name="T48" fmla="*/ 578 w 842"/>
                <a:gd name="T49" fmla="*/ 113 h 507"/>
                <a:gd name="T50" fmla="*/ 586 w 842"/>
                <a:gd name="T51" fmla="*/ 98 h 507"/>
                <a:gd name="T52" fmla="*/ 568 w 842"/>
                <a:gd name="T53" fmla="*/ 83 h 507"/>
                <a:gd name="T54" fmla="*/ 558 w 842"/>
                <a:gd name="T55" fmla="*/ 89 h 507"/>
                <a:gd name="T56" fmla="*/ 532 w 842"/>
                <a:gd name="T57" fmla="*/ 83 h 507"/>
                <a:gd name="T58" fmla="*/ 516 w 842"/>
                <a:gd name="T59" fmla="*/ 58 h 507"/>
                <a:gd name="T60" fmla="*/ 501 w 842"/>
                <a:gd name="T61" fmla="*/ 24 h 507"/>
                <a:gd name="T62" fmla="*/ 484 w 842"/>
                <a:gd name="T63" fmla="*/ 24 h 507"/>
                <a:gd name="T64" fmla="*/ 456 w 842"/>
                <a:gd name="T65" fmla="*/ 0 h 507"/>
                <a:gd name="T66" fmla="*/ 441 w 842"/>
                <a:gd name="T67" fmla="*/ 3 h 507"/>
                <a:gd name="T68" fmla="*/ 383 w 842"/>
                <a:gd name="T69" fmla="*/ 12 h 507"/>
                <a:gd name="T70" fmla="*/ 372 w 842"/>
                <a:gd name="T71" fmla="*/ 31 h 507"/>
                <a:gd name="T72" fmla="*/ 357 w 842"/>
                <a:gd name="T73" fmla="*/ 54 h 507"/>
                <a:gd name="T74" fmla="*/ 336 w 842"/>
                <a:gd name="T75" fmla="*/ 68 h 507"/>
                <a:gd name="T76" fmla="*/ 317 w 842"/>
                <a:gd name="T77" fmla="*/ 73 h 507"/>
                <a:gd name="T78" fmla="*/ 303 w 842"/>
                <a:gd name="T79" fmla="*/ 68 h 507"/>
                <a:gd name="T80" fmla="*/ 290 w 842"/>
                <a:gd name="T81" fmla="*/ 58 h 507"/>
                <a:gd name="T82" fmla="*/ 280 w 842"/>
                <a:gd name="T83" fmla="*/ 54 h 507"/>
                <a:gd name="T84" fmla="*/ 262 w 842"/>
                <a:gd name="T85" fmla="*/ 64 h 507"/>
                <a:gd name="T86" fmla="*/ 239 w 842"/>
                <a:gd name="T87" fmla="*/ 79 h 507"/>
                <a:gd name="T88" fmla="*/ 190 w 842"/>
                <a:gd name="T89" fmla="*/ 105 h 507"/>
                <a:gd name="T90" fmla="*/ 166 w 842"/>
                <a:gd name="T91" fmla="*/ 108 h 507"/>
                <a:gd name="T92" fmla="*/ 115 w 842"/>
                <a:gd name="T93" fmla="*/ 105 h 507"/>
                <a:gd name="T94" fmla="*/ 108 w 842"/>
                <a:gd name="T95" fmla="*/ 101 h 507"/>
                <a:gd name="T96" fmla="*/ 94 w 842"/>
                <a:gd name="T97" fmla="*/ 76 h 507"/>
                <a:gd name="T98" fmla="*/ 77 w 842"/>
                <a:gd name="T99" fmla="*/ 64 h 507"/>
                <a:gd name="T100" fmla="*/ 72 w 842"/>
                <a:gd name="T101" fmla="*/ 73 h 507"/>
                <a:gd name="T102" fmla="*/ 69 w 842"/>
                <a:gd name="T103" fmla="*/ 98 h 507"/>
                <a:gd name="T104" fmla="*/ 59 w 842"/>
                <a:gd name="T105" fmla="*/ 123 h 507"/>
                <a:gd name="T106" fmla="*/ 41 w 842"/>
                <a:gd name="T107" fmla="*/ 123 h 507"/>
                <a:gd name="T108" fmla="*/ 35 w 842"/>
                <a:gd name="T109" fmla="*/ 130 h 507"/>
                <a:gd name="T110" fmla="*/ 45 w 842"/>
                <a:gd name="T111" fmla="*/ 155 h 507"/>
                <a:gd name="T112" fmla="*/ 42 w 842"/>
                <a:gd name="T113" fmla="*/ 180 h 507"/>
                <a:gd name="T114" fmla="*/ 30 w 842"/>
                <a:gd name="T115" fmla="*/ 203 h 507"/>
                <a:gd name="T116" fmla="*/ 21 w 842"/>
                <a:gd name="T117" fmla="*/ 213 h 507"/>
                <a:gd name="T118" fmla="*/ 6 w 842"/>
                <a:gd name="T119" fmla="*/ 222 h 507"/>
                <a:gd name="T120" fmla="*/ 0 w 842"/>
                <a:gd name="T121" fmla="*/ 242 h 507"/>
                <a:gd name="T122" fmla="*/ 3 w 842"/>
                <a:gd name="T123" fmla="*/ 268 h 5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2" h="507">
                  <a:moveTo>
                    <a:pt x="4" y="321"/>
                  </a:moveTo>
                  <a:lnTo>
                    <a:pt x="30" y="343"/>
                  </a:lnTo>
                  <a:lnTo>
                    <a:pt x="26" y="355"/>
                  </a:lnTo>
                  <a:lnTo>
                    <a:pt x="34" y="377"/>
                  </a:lnTo>
                  <a:lnTo>
                    <a:pt x="55" y="377"/>
                  </a:lnTo>
                  <a:lnTo>
                    <a:pt x="139" y="459"/>
                  </a:lnTo>
                  <a:lnTo>
                    <a:pt x="165" y="463"/>
                  </a:lnTo>
                  <a:lnTo>
                    <a:pt x="233" y="507"/>
                  </a:lnTo>
                  <a:lnTo>
                    <a:pt x="269" y="481"/>
                  </a:lnTo>
                  <a:lnTo>
                    <a:pt x="317" y="485"/>
                  </a:lnTo>
                  <a:lnTo>
                    <a:pt x="333" y="495"/>
                  </a:lnTo>
                  <a:lnTo>
                    <a:pt x="369" y="481"/>
                  </a:lnTo>
                  <a:lnTo>
                    <a:pt x="443" y="451"/>
                  </a:lnTo>
                  <a:lnTo>
                    <a:pt x="529" y="437"/>
                  </a:lnTo>
                  <a:lnTo>
                    <a:pt x="565" y="443"/>
                  </a:lnTo>
                  <a:lnTo>
                    <a:pt x="577" y="463"/>
                  </a:lnTo>
                  <a:lnTo>
                    <a:pt x="607" y="429"/>
                  </a:lnTo>
                  <a:lnTo>
                    <a:pt x="647" y="415"/>
                  </a:lnTo>
                  <a:lnTo>
                    <a:pt x="685" y="409"/>
                  </a:lnTo>
                  <a:lnTo>
                    <a:pt x="750" y="343"/>
                  </a:lnTo>
                  <a:lnTo>
                    <a:pt x="768" y="303"/>
                  </a:lnTo>
                  <a:lnTo>
                    <a:pt x="776" y="225"/>
                  </a:lnTo>
                  <a:lnTo>
                    <a:pt x="784" y="161"/>
                  </a:lnTo>
                  <a:lnTo>
                    <a:pt x="810" y="159"/>
                  </a:lnTo>
                  <a:lnTo>
                    <a:pt x="830" y="135"/>
                  </a:lnTo>
                  <a:lnTo>
                    <a:pt x="842" y="117"/>
                  </a:lnTo>
                  <a:lnTo>
                    <a:pt x="816" y="99"/>
                  </a:lnTo>
                  <a:lnTo>
                    <a:pt x="802" y="107"/>
                  </a:lnTo>
                  <a:lnTo>
                    <a:pt x="764" y="99"/>
                  </a:lnTo>
                  <a:lnTo>
                    <a:pt x="742" y="69"/>
                  </a:lnTo>
                  <a:lnTo>
                    <a:pt x="720" y="29"/>
                  </a:lnTo>
                  <a:lnTo>
                    <a:pt x="695" y="29"/>
                  </a:lnTo>
                  <a:lnTo>
                    <a:pt x="655" y="0"/>
                  </a:lnTo>
                  <a:lnTo>
                    <a:pt x="633" y="4"/>
                  </a:lnTo>
                  <a:lnTo>
                    <a:pt x="551" y="14"/>
                  </a:lnTo>
                  <a:lnTo>
                    <a:pt x="535" y="37"/>
                  </a:lnTo>
                  <a:lnTo>
                    <a:pt x="513" y="65"/>
                  </a:lnTo>
                  <a:lnTo>
                    <a:pt x="483" y="81"/>
                  </a:lnTo>
                  <a:lnTo>
                    <a:pt x="455" y="87"/>
                  </a:lnTo>
                  <a:lnTo>
                    <a:pt x="435" y="81"/>
                  </a:lnTo>
                  <a:lnTo>
                    <a:pt x="417" y="69"/>
                  </a:lnTo>
                  <a:lnTo>
                    <a:pt x="403" y="65"/>
                  </a:lnTo>
                  <a:lnTo>
                    <a:pt x="377" y="77"/>
                  </a:lnTo>
                  <a:lnTo>
                    <a:pt x="343" y="95"/>
                  </a:lnTo>
                  <a:lnTo>
                    <a:pt x="273" y="125"/>
                  </a:lnTo>
                  <a:lnTo>
                    <a:pt x="239" y="129"/>
                  </a:lnTo>
                  <a:lnTo>
                    <a:pt x="165" y="125"/>
                  </a:lnTo>
                  <a:lnTo>
                    <a:pt x="155" y="121"/>
                  </a:lnTo>
                  <a:lnTo>
                    <a:pt x="135" y="91"/>
                  </a:lnTo>
                  <a:lnTo>
                    <a:pt x="111" y="77"/>
                  </a:lnTo>
                  <a:lnTo>
                    <a:pt x="103" y="87"/>
                  </a:lnTo>
                  <a:lnTo>
                    <a:pt x="99" y="117"/>
                  </a:lnTo>
                  <a:lnTo>
                    <a:pt x="85" y="147"/>
                  </a:lnTo>
                  <a:lnTo>
                    <a:pt x="59" y="147"/>
                  </a:lnTo>
                  <a:lnTo>
                    <a:pt x="51" y="155"/>
                  </a:lnTo>
                  <a:lnTo>
                    <a:pt x="65" y="185"/>
                  </a:lnTo>
                  <a:lnTo>
                    <a:pt x="61" y="215"/>
                  </a:lnTo>
                  <a:lnTo>
                    <a:pt x="43" y="243"/>
                  </a:lnTo>
                  <a:lnTo>
                    <a:pt x="30" y="255"/>
                  </a:lnTo>
                  <a:lnTo>
                    <a:pt x="8" y="265"/>
                  </a:lnTo>
                  <a:lnTo>
                    <a:pt x="0" y="289"/>
                  </a:lnTo>
                  <a:lnTo>
                    <a:pt x="4" y="321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70" name="Freeform 86"/>
            <p:cNvSpPr>
              <a:spLocks/>
            </p:cNvSpPr>
            <p:nvPr/>
          </p:nvSpPr>
          <p:spPr bwMode="auto">
            <a:xfrm>
              <a:off x="1144" y="1944"/>
              <a:ext cx="273" cy="177"/>
            </a:xfrm>
            <a:custGeom>
              <a:avLst/>
              <a:gdLst>
                <a:gd name="T0" fmla="*/ 23 w 396"/>
                <a:gd name="T1" fmla="*/ 97 h 229"/>
                <a:gd name="T2" fmla="*/ 51 w 396"/>
                <a:gd name="T3" fmla="*/ 128 h 229"/>
                <a:gd name="T4" fmla="*/ 43 w 396"/>
                <a:gd name="T5" fmla="*/ 144 h 229"/>
                <a:gd name="T6" fmla="*/ 30 w 396"/>
                <a:gd name="T7" fmla="*/ 155 h 229"/>
                <a:gd name="T8" fmla="*/ 15 w 396"/>
                <a:gd name="T9" fmla="*/ 158 h 229"/>
                <a:gd name="T10" fmla="*/ 0 w 396"/>
                <a:gd name="T11" fmla="*/ 160 h 229"/>
                <a:gd name="T12" fmla="*/ 28 w 396"/>
                <a:gd name="T13" fmla="*/ 174 h 229"/>
                <a:gd name="T14" fmla="*/ 39 w 396"/>
                <a:gd name="T15" fmla="*/ 177 h 229"/>
                <a:gd name="T16" fmla="*/ 73 w 396"/>
                <a:gd name="T17" fmla="*/ 155 h 229"/>
                <a:gd name="T18" fmla="*/ 149 w 396"/>
                <a:gd name="T19" fmla="*/ 175 h 229"/>
                <a:gd name="T20" fmla="*/ 199 w 396"/>
                <a:gd name="T21" fmla="*/ 114 h 229"/>
                <a:gd name="T22" fmla="*/ 208 w 396"/>
                <a:gd name="T23" fmla="*/ 88 h 229"/>
                <a:gd name="T24" fmla="*/ 218 w 396"/>
                <a:gd name="T25" fmla="*/ 80 h 229"/>
                <a:gd name="T26" fmla="*/ 245 w 396"/>
                <a:gd name="T27" fmla="*/ 83 h 229"/>
                <a:gd name="T28" fmla="*/ 273 w 396"/>
                <a:gd name="T29" fmla="*/ 46 h 229"/>
                <a:gd name="T30" fmla="*/ 270 w 396"/>
                <a:gd name="T31" fmla="*/ 23 h 229"/>
                <a:gd name="T32" fmla="*/ 251 w 396"/>
                <a:gd name="T33" fmla="*/ 0 h 229"/>
                <a:gd name="T34" fmla="*/ 239 w 396"/>
                <a:gd name="T35" fmla="*/ 3 h 229"/>
                <a:gd name="T36" fmla="*/ 225 w 396"/>
                <a:gd name="T37" fmla="*/ 8 h 229"/>
                <a:gd name="T38" fmla="*/ 200 w 396"/>
                <a:gd name="T39" fmla="*/ 2 h 229"/>
                <a:gd name="T40" fmla="*/ 175 w 396"/>
                <a:gd name="T41" fmla="*/ 3 h 229"/>
                <a:gd name="T42" fmla="*/ 150 w 396"/>
                <a:gd name="T43" fmla="*/ 11 h 229"/>
                <a:gd name="T44" fmla="*/ 116 w 396"/>
                <a:gd name="T45" fmla="*/ 8 h 229"/>
                <a:gd name="T46" fmla="*/ 101 w 396"/>
                <a:gd name="T47" fmla="*/ 31 h 229"/>
                <a:gd name="T48" fmla="*/ 43 w 396"/>
                <a:gd name="T49" fmla="*/ 11 h 229"/>
                <a:gd name="T50" fmla="*/ 21 w 396"/>
                <a:gd name="T51" fmla="*/ 11 h 229"/>
                <a:gd name="T52" fmla="*/ 21 w 396"/>
                <a:gd name="T53" fmla="*/ 49 h 229"/>
                <a:gd name="T54" fmla="*/ 23 w 396"/>
                <a:gd name="T55" fmla="*/ 97 h 2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96" h="229">
                  <a:moveTo>
                    <a:pt x="34" y="126"/>
                  </a:moveTo>
                  <a:lnTo>
                    <a:pt x="74" y="166"/>
                  </a:lnTo>
                  <a:lnTo>
                    <a:pt x="62" y="186"/>
                  </a:lnTo>
                  <a:lnTo>
                    <a:pt x="44" y="200"/>
                  </a:lnTo>
                  <a:lnTo>
                    <a:pt x="22" y="204"/>
                  </a:lnTo>
                  <a:lnTo>
                    <a:pt x="0" y="207"/>
                  </a:lnTo>
                  <a:lnTo>
                    <a:pt x="40" y="225"/>
                  </a:lnTo>
                  <a:lnTo>
                    <a:pt x="56" y="229"/>
                  </a:lnTo>
                  <a:lnTo>
                    <a:pt x="106" y="200"/>
                  </a:lnTo>
                  <a:lnTo>
                    <a:pt x="216" y="227"/>
                  </a:lnTo>
                  <a:lnTo>
                    <a:pt x="288" y="148"/>
                  </a:lnTo>
                  <a:lnTo>
                    <a:pt x="302" y="114"/>
                  </a:lnTo>
                  <a:lnTo>
                    <a:pt x="316" y="104"/>
                  </a:lnTo>
                  <a:lnTo>
                    <a:pt x="356" y="108"/>
                  </a:lnTo>
                  <a:lnTo>
                    <a:pt x="396" y="60"/>
                  </a:lnTo>
                  <a:lnTo>
                    <a:pt x="392" y="30"/>
                  </a:lnTo>
                  <a:lnTo>
                    <a:pt x="364" y="0"/>
                  </a:lnTo>
                  <a:lnTo>
                    <a:pt x="346" y="4"/>
                  </a:lnTo>
                  <a:lnTo>
                    <a:pt x="326" y="10"/>
                  </a:lnTo>
                  <a:lnTo>
                    <a:pt x="290" y="2"/>
                  </a:lnTo>
                  <a:lnTo>
                    <a:pt x="254" y="4"/>
                  </a:lnTo>
                  <a:lnTo>
                    <a:pt x="218" y="14"/>
                  </a:lnTo>
                  <a:lnTo>
                    <a:pt x="168" y="10"/>
                  </a:lnTo>
                  <a:lnTo>
                    <a:pt x="146" y="40"/>
                  </a:lnTo>
                  <a:lnTo>
                    <a:pt x="62" y="14"/>
                  </a:lnTo>
                  <a:lnTo>
                    <a:pt x="30" y="14"/>
                  </a:lnTo>
                  <a:lnTo>
                    <a:pt x="30" y="64"/>
                  </a:lnTo>
                  <a:lnTo>
                    <a:pt x="34" y="126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71" name="Freeform 87"/>
            <p:cNvSpPr>
              <a:spLocks/>
            </p:cNvSpPr>
            <p:nvPr/>
          </p:nvSpPr>
          <p:spPr bwMode="auto">
            <a:xfrm>
              <a:off x="675" y="2395"/>
              <a:ext cx="93" cy="189"/>
            </a:xfrm>
            <a:custGeom>
              <a:avLst/>
              <a:gdLst>
                <a:gd name="T0" fmla="*/ 93 w 134"/>
                <a:gd name="T1" fmla="*/ 0 h 245"/>
                <a:gd name="T2" fmla="*/ 62 w 134"/>
                <a:gd name="T3" fmla="*/ 40 h 245"/>
                <a:gd name="T4" fmla="*/ 26 w 134"/>
                <a:gd name="T5" fmla="*/ 40 h 245"/>
                <a:gd name="T6" fmla="*/ 0 w 134"/>
                <a:gd name="T7" fmla="*/ 63 h 245"/>
                <a:gd name="T8" fmla="*/ 6 w 134"/>
                <a:gd name="T9" fmla="*/ 96 h 245"/>
                <a:gd name="T10" fmla="*/ 6 w 134"/>
                <a:gd name="T11" fmla="*/ 149 h 245"/>
                <a:gd name="T12" fmla="*/ 26 w 134"/>
                <a:gd name="T13" fmla="*/ 189 h 245"/>
                <a:gd name="T14" fmla="*/ 51 w 134"/>
                <a:gd name="T15" fmla="*/ 178 h 245"/>
                <a:gd name="T16" fmla="*/ 57 w 134"/>
                <a:gd name="T17" fmla="*/ 155 h 245"/>
                <a:gd name="T18" fmla="*/ 83 w 134"/>
                <a:gd name="T19" fmla="*/ 103 h 245"/>
                <a:gd name="T20" fmla="*/ 83 w 134"/>
                <a:gd name="T21" fmla="*/ 74 h 245"/>
                <a:gd name="T22" fmla="*/ 93 w 134"/>
                <a:gd name="T23" fmla="*/ 0 h 2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" h="245">
                  <a:moveTo>
                    <a:pt x="134" y="0"/>
                  </a:moveTo>
                  <a:lnTo>
                    <a:pt x="90" y="52"/>
                  </a:lnTo>
                  <a:lnTo>
                    <a:pt x="38" y="52"/>
                  </a:lnTo>
                  <a:lnTo>
                    <a:pt x="0" y="82"/>
                  </a:lnTo>
                  <a:lnTo>
                    <a:pt x="8" y="125"/>
                  </a:lnTo>
                  <a:lnTo>
                    <a:pt x="8" y="193"/>
                  </a:lnTo>
                  <a:lnTo>
                    <a:pt x="38" y="245"/>
                  </a:lnTo>
                  <a:lnTo>
                    <a:pt x="74" y="231"/>
                  </a:lnTo>
                  <a:lnTo>
                    <a:pt x="82" y="201"/>
                  </a:lnTo>
                  <a:lnTo>
                    <a:pt x="120" y="133"/>
                  </a:lnTo>
                  <a:lnTo>
                    <a:pt x="120" y="9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72" name="Freeform 88"/>
            <p:cNvSpPr>
              <a:spLocks/>
            </p:cNvSpPr>
            <p:nvPr/>
          </p:nvSpPr>
          <p:spPr bwMode="auto">
            <a:xfrm>
              <a:off x="563" y="1873"/>
              <a:ext cx="1021" cy="1273"/>
            </a:xfrm>
            <a:custGeom>
              <a:avLst/>
              <a:gdLst>
                <a:gd name="T0" fmla="*/ 780 w 1472"/>
                <a:gd name="T1" fmla="*/ 1256 h 1659"/>
                <a:gd name="T2" fmla="*/ 841 w 1472"/>
                <a:gd name="T3" fmla="*/ 1136 h 1659"/>
                <a:gd name="T4" fmla="*/ 867 w 1472"/>
                <a:gd name="T5" fmla="*/ 1097 h 1659"/>
                <a:gd name="T6" fmla="*/ 847 w 1472"/>
                <a:gd name="T7" fmla="*/ 1040 h 1659"/>
                <a:gd name="T8" fmla="*/ 822 w 1472"/>
                <a:gd name="T9" fmla="*/ 1034 h 1659"/>
                <a:gd name="T10" fmla="*/ 841 w 1472"/>
                <a:gd name="T11" fmla="*/ 990 h 1659"/>
                <a:gd name="T12" fmla="*/ 873 w 1472"/>
                <a:gd name="T13" fmla="*/ 927 h 1659"/>
                <a:gd name="T14" fmla="*/ 970 w 1472"/>
                <a:gd name="T15" fmla="*/ 1000 h 1659"/>
                <a:gd name="T16" fmla="*/ 1011 w 1472"/>
                <a:gd name="T17" fmla="*/ 1000 h 1659"/>
                <a:gd name="T18" fmla="*/ 979 w 1472"/>
                <a:gd name="T19" fmla="*/ 915 h 1659"/>
                <a:gd name="T20" fmla="*/ 949 w 1472"/>
                <a:gd name="T21" fmla="*/ 910 h 1659"/>
                <a:gd name="T22" fmla="*/ 841 w 1472"/>
                <a:gd name="T23" fmla="*/ 813 h 1659"/>
                <a:gd name="T24" fmla="*/ 775 w 1472"/>
                <a:gd name="T25" fmla="*/ 761 h 1659"/>
                <a:gd name="T26" fmla="*/ 780 w 1472"/>
                <a:gd name="T27" fmla="*/ 727 h 1659"/>
                <a:gd name="T28" fmla="*/ 678 w 1472"/>
                <a:gd name="T29" fmla="*/ 675 h 1659"/>
                <a:gd name="T30" fmla="*/ 632 w 1472"/>
                <a:gd name="T31" fmla="*/ 631 h 1659"/>
                <a:gd name="T32" fmla="*/ 524 w 1472"/>
                <a:gd name="T33" fmla="*/ 449 h 1659"/>
                <a:gd name="T34" fmla="*/ 503 w 1472"/>
                <a:gd name="T35" fmla="*/ 306 h 1659"/>
                <a:gd name="T36" fmla="*/ 472 w 1472"/>
                <a:gd name="T37" fmla="*/ 249 h 1659"/>
                <a:gd name="T38" fmla="*/ 560 w 1472"/>
                <a:gd name="T39" fmla="*/ 206 h 1659"/>
                <a:gd name="T40" fmla="*/ 600 w 1472"/>
                <a:gd name="T41" fmla="*/ 107 h 1659"/>
                <a:gd name="T42" fmla="*/ 508 w 1472"/>
                <a:gd name="T43" fmla="*/ 63 h 1659"/>
                <a:gd name="T44" fmla="*/ 493 w 1472"/>
                <a:gd name="T45" fmla="*/ 23 h 1659"/>
                <a:gd name="T46" fmla="*/ 365 w 1472"/>
                <a:gd name="T47" fmla="*/ 6 h 1659"/>
                <a:gd name="T48" fmla="*/ 304 w 1472"/>
                <a:gd name="T49" fmla="*/ 80 h 1659"/>
                <a:gd name="T50" fmla="*/ 251 w 1472"/>
                <a:gd name="T51" fmla="*/ 74 h 1659"/>
                <a:gd name="T52" fmla="*/ 185 w 1472"/>
                <a:gd name="T53" fmla="*/ 97 h 1659"/>
                <a:gd name="T54" fmla="*/ 160 w 1472"/>
                <a:gd name="T55" fmla="*/ 46 h 1659"/>
                <a:gd name="T56" fmla="*/ 123 w 1472"/>
                <a:gd name="T57" fmla="*/ 91 h 1659"/>
                <a:gd name="T58" fmla="*/ 31 w 1472"/>
                <a:gd name="T59" fmla="*/ 130 h 1659"/>
                <a:gd name="T60" fmla="*/ 10 w 1472"/>
                <a:gd name="T61" fmla="*/ 210 h 1659"/>
                <a:gd name="T62" fmla="*/ 0 w 1472"/>
                <a:gd name="T63" fmla="*/ 289 h 1659"/>
                <a:gd name="T64" fmla="*/ 42 w 1472"/>
                <a:gd name="T65" fmla="*/ 318 h 1659"/>
                <a:gd name="T66" fmla="*/ 72 w 1472"/>
                <a:gd name="T67" fmla="*/ 381 h 1659"/>
                <a:gd name="T68" fmla="*/ 169 w 1472"/>
                <a:gd name="T69" fmla="*/ 323 h 1659"/>
                <a:gd name="T70" fmla="*/ 262 w 1472"/>
                <a:gd name="T71" fmla="*/ 415 h 1659"/>
                <a:gd name="T72" fmla="*/ 304 w 1472"/>
                <a:gd name="T73" fmla="*/ 539 h 1659"/>
                <a:gd name="T74" fmla="*/ 375 w 1472"/>
                <a:gd name="T75" fmla="*/ 608 h 1659"/>
                <a:gd name="T76" fmla="*/ 467 w 1472"/>
                <a:gd name="T77" fmla="*/ 734 h 1659"/>
                <a:gd name="T78" fmla="*/ 611 w 1472"/>
                <a:gd name="T79" fmla="*/ 852 h 1659"/>
                <a:gd name="T80" fmla="*/ 657 w 1472"/>
                <a:gd name="T81" fmla="*/ 887 h 1659"/>
                <a:gd name="T82" fmla="*/ 693 w 1472"/>
                <a:gd name="T83" fmla="*/ 967 h 1659"/>
                <a:gd name="T84" fmla="*/ 750 w 1472"/>
                <a:gd name="T85" fmla="*/ 990 h 1659"/>
                <a:gd name="T86" fmla="*/ 771 w 1472"/>
                <a:gd name="T87" fmla="*/ 1090 h 1659"/>
                <a:gd name="T88" fmla="*/ 754 w 1472"/>
                <a:gd name="T89" fmla="*/ 1166 h 1659"/>
                <a:gd name="T90" fmla="*/ 739 w 1472"/>
                <a:gd name="T91" fmla="*/ 1256 h 16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2" h="1659">
                  <a:moveTo>
                    <a:pt x="1065" y="1637"/>
                  </a:moveTo>
                  <a:lnTo>
                    <a:pt x="1087" y="1659"/>
                  </a:lnTo>
                  <a:lnTo>
                    <a:pt x="1125" y="1637"/>
                  </a:lnTo>
                  <a:lnTo>
                    <a:pt x="1169" y="1577"/>
                  </a:lnTo>
                  <a:lnTo>
                    <a:pt x="1191" y="1489"/>
                  </a:lnTo>
                  <a:lnTo>
                    <a:pt x="1213" y="1481"/>
                  </a:lnTo>
                  <a:lnTo>
                    <a:pt x="1229" y="1495"/>
                  </a:lnTo>
                  <a:lnTo>
                    <a:pt x="1258" y="1467"/>
                  </a:lnTo>
                  <a:lnTo>
                    <a:pt x="1250" y="1429"/>
                  </a:lnTo>
                  <a:lnTo>
                    <a:pt x="1264" y="1399"/>
                  </a:lnTo>
                  <a:lnTo>
                    <a:pt x="1258" y="1385"/>
                  </a:lnTo>
                  <a:lnTo>
                    <a:pt x="1221" y="1355"/>
                  </a:lnTo>
                  <a:lnTo>
                    <a:pt x="1207" y="1355"/>
                  </a:lnTo>
                  <a:lnTo>
                    <a:pt x="1213" y="1339"/>
                  </a:lnTo>
                  <a:lnTo>
                    <a:pt x="1185" y="1347"/>
                  </a:lnTo>
                  <a:lnTo>
                    <a:pt x="1169" y="1333"/>
                  </a:lnTo>
                  <a:lnTo>
                    <a:pt x="1169" y="1317"/>
                  </a:lnTo>
                  <a:lnTo>
                    <a:pt x="1213" y="1290"/>
                  </a:lnTo>
                  <a:lnTo>
                    <a:pt x="1235" y="1260"/>
                  </a:lnTo>
                  <a:lnTo>
                    <a:pt x="1235" y="1214"/>
                  </a:lnTo>
                  <a:lnTo>
                    <a:pt x="1258" y="1208"/>
                  </a:lnTo>
                  <a:lnTo>
                    <a:pt x="1332" y="1244"/>
                  </a:lnTo>
                  <a:lnTo>
                    <a:pt x="1360" y="1252"/>
                  </a:lnTo>
                  <a:lnTo>
                    <a:pt x="1398" y="1303"/>
                  </a:lnTo>
                  <a:lnTo>
                    <a:pt x="1412" y="1333"/>
                  </a:lnTo>
                  <a:lnTo>
                    <a:pt x="1434" y="1333"/>
                  </a:lnTo>
                  <a:lnTo>
                    <a:pt x="1458" y="1303"/>
                  </a:lnTo>
                  <a:lnTo>
                    <a:pt x="1472" y="1274"/>
                  </a:lnTo>
                  <a:lnTo>
                    <a:pt x="1442" y="1222"/>
                  </a:lnTo>
                  <a:lnTo>
                    <a:pt x="1412" y="1192"/>
                  </a:lnTo>
                  <a:lnTo>
                    <a:pt x="1384" y="1192"/>
                  </a:lnTo>
                  <a:lnTo>
                    <a:pt x="1384" y="1186"/>
                  </a:lnTo>
                  <a:lnTo>
                    <a:pt x="1368" y="1186"/>
                  </a:lnTo>
                  <a:lnTo>
                    <a:pt x="1294" y="1110"/>
                  </a:lnTo>
                  <a:lnTo>
                    <a:pt x="1258" y="1118"/>
                  </a:lnTo>
                  <a:lnTo>
                    <a:pt x="1213" y="1060"/>
                  </a:lnTo>
                  <a:lnTo>
                    <a:pt x="1185" y="1052"/>
                  </a:lnTo>
                  <a:lnTo>
                    <a:pt x="1139" y="1008"/>
                  </a:lnTo>
                  <a:lnTo>
                    <a:pt x="1117" y="992"/>
                  </a:lnTo>
                  <a:lnTo>
                    <a:pt x="1133" y="978"/>
                  </a:lnTo>
                  <a:lnTo>
                    <a:pt x="1155" y="970"/>
                  </a:lnTo>
                  <a:lnTo>
                    <a:pt x="1125" y="948"/>
                  </a:lnTo>
                  <a:lnTo>
                    <a:pt x="1087" y="962"/>
                  </a:lnTo>
                  <a:lnTo>
                    <a:pt x="1059" y="948"/>
                  </a:lnTo>
                  <a:lnTo>
                    <a:pt x="977" y="880"/>
                  </a:lnTo>
                  <a:lnTo>
                    <a:pt x="969" y="852"/>
                  </a:lnTo>
                  <a:lnTo>
                    <a:pt x="939" y="844"/>
                  </a:lnTo>
                  <a:lnTo>
                    <a:pt x="911" y="822"/>
                  </a:lnTo>
                  <a:lnTo>
                    <a:pt x="835" y="659"/>
                  </a:lnTo>
                  <a:lnTo>
                    <a:pt x="813" y="637"/>
                  </a:lnTo>
                  <a:lnTo>
                    <a:pt x="755" y="585"/>
                  </a:lnTo>
                  <a:lnTo>
                    <a:pt x="687" y="481"/>
                  </a:lnTo>
                  <a:lnTo>
                    <a:pt x="687" y="421"/>
                  </a:lnTo>
                  <a:lnTo>
                    <a:pt x="725" y="399"/>
                  </a:lnTo>
                  <a:lnTo>
                    <a:pt x="725" y="369"/>
                  </a:lnTo>
                  <a:lnTo>
                    <a:pt x="695" y="341"/>
                  </a:lnTo>
                  <a:lnTo>
                    <a:pt x="681" y="325"/>
                  </a:lnTo>
                  <a:lnTo>
                    <a:pt x="687" y="303"/>
                  </a:lnTo>
                  <a:lnTo>
                    <a:pt x="717" y="290"/>
                  </a:lnTo>
                  <a:lnTo>
                    <a:pt x="807" y="268"/>
                  </a:lnTo>
                  <a:lnTo>
                    <a:pt x="843" y="244"/>
                  </a:lnTo>
                  <a:lnTo>
                    <a:pt x="873" y="216"/>
                  </a:lnTo>
                  <a:lnTo>
                    <a:pt x="865" y="140"/>
                  </a:lnTo>
                  <a:lnTo>
                    <a:pt x="873" y="112"/>
                  </a:lnTo>
                  <a:lnTo>
                    <a:pt x="829" y="104"/>
                  </a:lnTo>
                  <a:lnTo>
                    <a:pt x="733" y="82"/>
                  </a:lnTo>
                  <a:lnTo>
                    <a:pt x="717" y="60"/>
                  </a:lnTo>
                  <a:lnTo>
                    <a:pt x="711" y="52"/>
                  </a:lnTo>
                  <a:lnTo>
                    <a:pt x="711" y="30"/>
                  </a:lnTo>
                  <a:lnTo>
                    <a:pt x="703" y="8"/>
                  </a:lnTo>
                  <a:lnTo>
                    <a:pt x="651" y="0"/>
                  </a:lnTo>
                  <a:lnTo>
                    <a:pt x="526" y="8"/>
                  </a:lnTo>
                  <a:lnTo>
                    <a:pt x="512" y="38"/>
                  </a:lnTo>
                  <a:lnTo>
                    <a:pt x="466" y="44"/>
                  </a:lnTo>
                  <a:lnTo>
                    <a:pt x="438" y="104"/>
                  </a:lnTo>
                  <a:lnTo>
                    <a:pt x="438" y="126"/>
                  </a:lnTo>
                  <a:lnTo>
                    <a:pt x="408" y="104"/>
                  </a:lnTo>
                  <a:lnTo>
                    <a:pt x="362" y="96"/>
                  </a:lnTo>
                  <a:lnTo>
                    <a:pt x="334" y="112"/>
                  </a:lnTo>
                  <a:lnTo>
                    <a:pt x="312" y="156"/>
                  </a:lnTo>
                  <a:lnTo>
                    <a:pt x="266" y="126"/>
                  </a:lnTo>
                  <a:lnTo>
                    <a:pt x="274" y="82"/>
                  </a:lnTo>
                  <a:lnTo>
                    <a:pt x="260" y="52"/>
                  </a:lnTo>
                  <a:lnTo>
                    <a:pt x="230" y="60"/>
                  </a:lnTo>
                  <a:lnTo>
                    <a:pt x="222" y="96"/>
                  </a:lnTo>
                  <a:lnTo>
                    <a:pt x="200" y="118"/>
                  </a:lnTo>
                  <a:lnTo>
                    <a:pt x="178" y="118"/>
                  </a:lnTo>
                  <a:lnTo>
                    <a:pt x="74" y="104"/>
                  </a:lnTo>
                  <a:lnTo>
                    <a:pt x="38" y="134"/>
                  </a:lnTo>
                  <a:lnTo>
                    <a:pt x="44" y="170"/>
                  </a:lnTo>
                  <a:lnTo>
                    <a:pt x="52" y="200"/>
                  </a:lnTo>
                  <a:lnTo>
                    <a:pt x="0" y="244"/>
                  </a:lnTo>
                  <a:lnTo>
                    <a:pt x="14" y="274"/>
                  </a:lnTo>
                  <a:lnTo>
                    <a:pt x="30" y="290"/>
                  </a:lnTo>
                  <a:lnTo>
                    <a:pt x="0" y="325"/>
                  </a:lnTo>
                  <a:lnTo>
                    <a:pt x="0" y="377"/>
                  </a:lnTo>
                  <a:lnTo>
                    <a:pt x="14" y="399"/>
                  </a:lnTo>
                  <a:lnTo>
                    <a:pt x="44" y="399"/>
                  </a:lnTo>
                  <a:lnTo>
                    <a:pt x="60" y="415"/>
                  </a:lnTo>
                  <a:lnTo>
                    <a:pt x="74" y="451"/>
                  </a:lnTo>
                  <a:lnTo>
                    <a:pt x="74" y="489"/>
                  </a:lnTo>
                  <a:lnTo>
                    <a:pt x="104" y="497"/>
                  </a:lnTo>
                  <a:lnTo>
                    <a:pt x="126" y="489"/>
                  </a:lnTo>
                  <a:lnTo>
                    <a:pt x="208" y="407"/>
                  </a:lnTo>
                  <a:lnTo>
                    <a:pt x="244" y="421"/>
                  </a:lnTo>
                  <a:lnTo>
                    <a:pt x="318" y="459"/>
                  </a:lnTo>
                  <a:lnTo>
                    <a:pt x="370" y="497"/>
                  </a:lnTo>
                  <a:lnTo>
                    <a:pt x="378" y="541"/>
                  </a:lnTo>
                  <a:lnTo>
                    <a:pt x="408" y="571"/>
                  </a:lnTo>
                  <a:lnTo>
                    <a:pt x="422" y="623"/>
                  </a:lnTo>
                  <a:lnTo>
                    <a:pt x="438" y="703"/>
                  </a:lnTo>
                  <a:lnTo>
                    <a:pt x="460" y="741"/>
                  </a:lnTo>
                  <a:lnTo>
                    <a:pt x="488" y="771"/>
                  </a:lnTo>
                  <a:lnTo>
                    <a:pt x="540" y="793"/>
                  </a:lnTo>
                  <a:lnTo>
                    <a:pt x="585" y="866"/>
                  </a:lnTo>
                  <a:lnTo>
                    <a:pt x="629" y="926"/>
                  </a:lnTo>
                  <a:lnTo>
                    <a:pt x="673" y="956"/>
                  </a:lnTo>
                  <a:lnTo>
                    <a:pt x="755" y="1052"/>
                  </a:lnTo>
                  <a:lnTo>
                    <a:pt x="813" y="1052"/>
                  </a:lnTo>
                  <a:lnTo>
                    <a:pt x="881" y="1110"/>
                  </a:lnTo>
                  <a:lnTo>
                    <a:pt x="881" y="1170"/>
                  </a:lnTo>
                  <a:lnTo>
                    <a:pt x="903" y="1186"/>
                  </a:lnTo>
                  <a:lnTo>
                    <a:pt x="947" y="1156"/>
                  </a:lnTo>
                  <a:lnTo>
                    <a:pt x="955" y="1186"/>
                  </a:lnTo>
                  <a:lnTo>
                    <a:pt x="955" y="1222"/>
                  </a:lnTo>
                  <a:lnTo>
                    <a:pt x="999" y="1260"/>
                  </a:lnTo>
                  <a:lnTo>
                    <a:pt x="1013" y="1282"/>
                  </a:lnTo>
                  <a:lnTo>
                    <a:pt x="1073" y="1266"/>
                  </a:lnTo>
                  <a:lnTo>
                    <a:pt x="1081" y="1290"/>
                  </a:lnTo>
                  <a:lnTo>
                    <a:pt x="1073" y="1339"/>
                  </a:lnTo>
                  <a:lnTo>
                    <a:pt x="1103" y="1385"/>
                  </a:lnTo>
                  <a:lnTo>
                    <a:pt x="1111" y="1421"/>
                  </a:lnTo>
                  <a:lnTo>
                    <a:pt x="1125" y="1459"/>
                  </a:lnTo>
                  <a:lnTo>
                    <a:pt x="1117" y="1489"/>
                  </a:lnTo>
                  <a:lnTo>
                    <a:pt x="1087" y="1519"/>
                  </a:lnTo>
                  <a:lnTo>
                    <a:pt x="1081" y="1555"/>
                  </a:lnTo>
                  <a:lnTo>
                    <a:pt x="1059" y="1599"/>
                  </a:lnTo>
                  <a:lnTo>
                    <a:pt x="1065" y="1637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3573" name="Picture 8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1" y="2345"/>
              <a:ext cx="28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574" name="Freeform 90"/>
            <p:cNvSpPr>
              <a:spLocks/>
            </p:cNvSpPr>
            <p:nvPr/>
          </p:nvSpPr>
          <p:spPr bwMode="auto">
            <a:xfrm>
              <a:off x="1393" y="1681"/>
              <a:ext cx="639" cy="443"/>
            </a:xfrm>
            <a:custGeom>
              <a:avLst/>
              <a:gdLst>
                <a:gd name="T0" fmla="*/ 3 w 842"/>
                <a:gd name="T1" fmla="*/ 280 h 507"/>
                <a:gd name="T2" fmla="*/ 23 w 842"/>
                <a:gd name="T3" fmla="*/ 300 h 507"/>
                <a:gd name="T4" fmla="*/ 20 w 842"/>
                <a:gd name="T5" fmla="*/ 310 h 507"/>
                <a:gd name="T6" fmla="*/ 26 w 842"/>
                <a:gd name="T7" fmla="*/ 329 h 507"/>
                <a:gd name="T8" fmla="*/ 42 w 842"/>
                <a:gd name="T9" fmla="*/ 329 h 507"/>
                <a:gd name="T10" fmla="*/ 105 w 842"/>
                <a:gd name="T11" fmla="*/ 401 h 507"/>
                <a:gd name="T12" fmla="*/ 125 w 842"/>
                <a:gd name="T13" fmla="*/ 405 h 507"/>
                <a:gd name="T14" fmla="*/ 177 w 842"/>
                <a:gd name="T15" fmla="*/ 443 h 507"/>
                <a:gd name="T16" fmla="*/ 204 w 842"/>
                <a:gd name="T17" fmla="*/ 420 h 507"/>
                <a:gd name="T18" fmla="*/ 241 w 842"/>
                <a:gd name="T19" fmla="*/ 424 h 507"/>
                <a:gd name="T20" fmla="*/ 253 w 842"/>
                <a:gd name="T21" fmla="*/ 433 h 507"/>
                <a:gd name="T22" fmla="*/ 280 w 842"/>
                <a:gd name="T23" fmla="*/ 420 h 507"/>
                <a:gd name="T24" fmla="*/ 336 w 842"/>
                <a:gd name="T25" fmla="*/ 394 h 507"/>
                <a:gd name="T26" fmla="*/ 401 w 842"/>
                <a:gd name="T27" fmla="*/ 382 h 507"/>
                <a:gd name="T28" fmla="*/ 429 w 842"/>
                <a:gd name="T29" fmla="*/ 387 h 507"/>
                <a:gd name="T30" fmla="*/ 438 w 842"/>
                <a:gd name="T31" fmla="*/ 405 h 507"/>
                <a:gd name="T32" fmla="*/ 461 w 842"/>
                <a:gd name="T33" fmla="*/ 375 h 507"/>
                <a:gd name="T34" fmla="*/ 491 w 842"/>
                <a:gd name="T35" fmla="*/ 363 h 507"/>
                <a:gd name="T36" fmla="*/ 520 w 842"/>
                <a:gd name="T37" fmla="*/ 357 h 507"/>
                <a:gd name="T38" fmla="*/ 569 w 842"/>
                <a:gd name="T39" fmla="*/ 300 h 507"/>
                <a:gd name="T40" fmla="*/ 583 w 842"/>
                <a:gd name="T41" fmla="*/ 265 h 507"/>
                <a:gd name="T42" fmla="*/ 589 w 842"/>
                <a:gd name="T43" fmla="*/ 197 h 507"/>
                <a:gd name="T44" fmla="*/ 595 w 842"/>
                <a:gd name="T45" fmla="*/ 141 h 507"/>
                <a:gd name="T46" fmla="*/ 615 w 842"/>
                <a:gd name="T47" fmla="*/ 139 h 507"/>
                <a:gd name="T48" fmla="*/ 630 w 842"/>
                <a:gd name="T49" fmla="*/ 118 h 507"/>
                <a:gd name="T50" fmla="*/ 639 w 842"/>
                <a:gd name="T51" fmla="*/ 102 h 507"/>
                <a:gd name="T52" fmla="*/ 619 w 842"/>
                <a:gd name="T53" fmla="*/ 87 h 507"/>
                <a:gd name="T54" fmla="*/ 609 w 842"/>
                <a:gd name="T55" fmla="*/ 93 h 507"/>
                <a:gd name="T56" fmla="*/ 580 w 842"/>
                <a:gd name="T57" fmla="*/ 87 h 507"/>
                <a:gd name="T58" fmla="*/ 563 w 842"/>
                <a:gd name="T59" fmla="*/ 60 h 507"/>
                <a:gd name="T60" fmla="*/ 546 w 842"/>
                <a:gd name="T61" fmla="*/ 25 h 507"/>
                <a:gd name="T62" fmla="*/ 527 w 842"/>
                <a:gd name="T63" fmla="*/ 25 h 507"/>
                <a:gd name="T64" fmla="*/ 497 w 842"/>
                <a:gd name="T65" fmla="*/ 0 h 507"/>
                <a:gd name="T66" fmla="*/ 480 w 842"/>
                <a:gd name="T67" fmla="*/ 3 h 507"/>
                <a:gd name="T68" fmla="*/ 418 w 842"/>
                <a:gd name="T69" fmla="*/ 12 h 507"/>
                <a:gd name="T70" fmla="*/ 406 w 842"/>
                <a:gd name="T71" fmla="*/ 32 h 507"/>
                <a:gd name="T72" fmla="*/ 389 w 842"/>
                <a:gd name="T73" fmla="*/ 57 h 507"/>
                <a:gd name="T74" fmla="*/ 367 w 842"/>
                <a:gd name="T75" fmla="*/ 71 h 507"/>
                <a:gd name="T76" fmla="*/ 345 w 842"/>
                <a:gd name="T77" fmla="*/ 76 h 507"/>
                <a:gd name="T78" fmla="*/ 330 w 842"/>
                <a:gd name="T79" fmla="*/ 71 h 507"/>
                <a:gd name="T80" fmla="*/ 316 w 842"/>
                <a:gd name="T81" fmla="*/ 60 h 507"/>
                <a:gd name="T82" fmla="*/ 306 w 842"/>
                <a:gd name="T83" fmla="*/ 57 h 507"/>
                <a:gd name="T84" fmla="*/ 286 w 842"/>
                <a:gd name="T85" fmla="*/ 67 h 507"/>
                <a:gd name="T86" fmla="*/ 260 w 842"/>
                <a:gd name="T87" fmla="*/ 83 h 507"/>
                <a:gd name="T88" fmla="*/ 207 w 842"/>
                <a:gd name="T89" fmla="*/ 109 h 507"/>
                <a:gd name="T90" fmla="*/ 181 w 842"/>
                <a:gd name="T91" fmla="*/ 113 h 507"/>
                <a:gd name="T92" fmla="*/ 125 w 842"/>
                <a:gd name="T93" fmla="*/ 109 h 507"/>
                <a:gd name="T94" fmla="*/ 118 w 842"/>
                <a:gd name="T95" fmla="*/ 106 h 507"/>
                <a:gd name="T96" fmla="*/ 102 w 842"/>
                <a:gd name="T97" fmla="*/ 80 h 507"/>
                <a:gd name="T98" fmla="*/ 84 w 842"/>
                <a:gd name="T99" fmla="*/ 67 h 507"/>
                <a:gd name="T100" fmla="*/ 78 w 842"/>
                <a:gd name="T101" fmla="*/ 76 h 507"/>
                <a:gd name="T102" fmla="*/ 75 w 842"/>
                <a:gd name="T103" fmla="*/ 102 h 507"/>
                <a:gd name="T104" fmla="*/ 65 w 842"/>
                <a:gd name="T105" fmla="*/ 128 h 507"/>
                <a:gd name="T106" fmla="*/ 45 w 842"/>
                <a:gd name="T107" fmla="*/ 128 h 507"/>
                <a:gd name="T108" fmla="*/ 39 w 842"/>
                <a:gd name="T109" fmla="*/ 135 h 507"/>
                <a:gd name="T110" fmla="*/ 49 w 842"/>
                <a:gd name="T111" fmla="*/ 162 h 507"/>
                <a:gd name="T112" fmla="*/ 46 w 842"/>
                <a:gd name="T113" fmla="*/ 188 h 507"/>
                <a:gd name="T114" fmla="*/ 33 w 842"/>
                <a:gd name="T115" fmla="*/ 212 h 507"/>
                <a:gd name="T116" fmla="*/ 23 w 842"/>
                <a:gd name="T117" fmla="*/ 223 h 507"/>
                <a:gd name="T118" fmla="*/ 6 w 842"/>
                <a:gd name="T119" fmla="*/ 232 h 507"/>
                <a:gd name="T120" fmla="*/ 0 w 842"/>
                <a:gd name="T121" fmla="*/ 253 h 507"/>
                <a:gd name="T122" fmla="*/ 3 w 842"/>
                <a:gd name="T123" fmla="*/ 280 h 5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2" h="507">
                  <a:moveTo>
                    <a:pt x="4" y="321"/>
                  </a:moveTo>
                  <a:lnTo>
                    <a:pt x="30" y="343"/>
                  </a:lnTo>
                  <a:lnTo>
                    <a:pt x="26" y="355"/>
                  </a:lnTo>
                  <a:lnTo>
                    <a:pt x="34" y="377"/>
                  </a:lnTo>
                  <a:lnTo>
                    <a:pt x="55" y="377"/>
                  </a:lnTo>
                  <a:lnTo>
                    <a:pt x="139" y="459"/>
                  </a:lnTo>
                  <a:lnTo>
                    <a:pt x="165" y="463"/>
                  </a:lnTo>
                  <a:lnTo>
                    <a:pt x="233" y="507"/>
                  </a:lnTo>
                  <a:lnTo>
                    <a:pt x="269" y="481"/>
                  </a:lnTo>
                  <a:lnTo>
                    <a:pt x="317" y="485"/>
                  </a:lnTo>
                  <a:lnTo>
                    <a:pt x="333" y="495"/>
                  </a:lnTo>
                  <a:lnTo>
                    <a:pt x="369" y="481"/>
                  </a:lnTo>
                  <a:lnTo>
                    <a:pt x="443" y="451"/>
                  </a:lnTo>
                  <a:lnTo>
                    <a:pt x="529" y="437"/>
                  </a:lnTo>
                  <a:lnTo>
                    <a:pt x="565" y="443"/>
                  </a:lnTo>
                  <a:lnTo>
                    <a:pt x="577" y="463"/>
                  </a:lnTo>
                  <a:lnTo>
                    <a:pt x="607" y="429"/>
                  </a:lnTo>
                  <a:lnTo>
                    <a:pt x="647" y="415"/>
                  </a:lnTo>
                  <a:lnTo>
                    <a:pt x="685" y="409"/>
                  </a:lnTo>
                  <a:lnTo>
                    <a:pt x="750" y="343"/>
                  </a:lnTo>
                  <a:lnTo>
                    <a:pt x="768" y="303"/>
                  </a:lnTo>
                  <a:lnTo>
                    <a:pt x="776" y="225"/>
                  </a:lnTo>
                  <a:lnTo>
                    <a:pt x="784" y="161"/>
                  </a:lnTo>
                  <a:lnTo>
                    <a:pt x="810" y="159"/>
                  </a:lnTo>
                  <a:lnTo>
                    <a:pt x="830" y="135"/>
                  </a:lnTo>
                  <a:lnTo>
                    <a:pt x="842" y="117"/>
                  </a:lnTo>
                  <a:lnTo>
                    <a:pt x="816" y="99"/>
                  </a:lnTo>
                  <a:lnTo>
                    <a:pt x="802" y="107"/>
                  </a:lnTo>
                  <a:lnTo>
                    <a:pt x="764" y="99"/>
                  </a:lnTo>
                  <a:lnTo>
                    <a:pt x="742" y="69"/>
                  </a:lnTo>
                  <a:lnTo>
                    <a:pt x="720" y="29"/>
                  </a:lnTo>
                  <a:lnTo>
                    <a:pt x="695" y="29"/>
                  </a:lnTo>
                  <a:lnTo>
                    <a:pt x="655" y="0"/>
                  </a:lnTo>
                  <a:lnTo>
                    <a:pt x="633" y="4"/>
                  </a:lnTo>
                  <a:lnTo>
                    <a:pt x="551" y="14"/>
                  </a:lnTo>
                  <a:lnTo>
                    <a:pt x="535" y="37"/>
                  </a:lnTo>
                  <a:lnTo>
                    <a:pt x="513" y="65"/>
                  </a:lnTo>
                  <a:lnTo>
                    <a:pt x="483" y="81"/>
                  </a:lnTo>
                  <a:lnTo>
                    <a:pt x="455" y="87"/>
                  </a:lnTo>
                  <a:lnTo>
                    <a:pt x="435" y="81"/>
                  </a:lnTo>
                  <a:lnTo>
                    <a:pt x="417" y="69"/>
                  </a:lnTo>
                  <a:lnTo>
                    <a:pt x="403" y="65"/>
                  </a:lnTo>
                  <a:lnTo>
                    <a:pt x="377" y="77"/>
                  </a:lnTo>
                  <a:lnTo>
                    <a:pt x="343" y="95"/>
                  </a:lnTo>
                  <a:lnTo>
                    <a:pt x="273" y="125"/>
                  </a:lnTo>
                  <a:lnTo>
                    <a:pt x="239" y="129"/>
                  </a:lnTo>
                  <a:lnTo>
                    <a:pt x="165" y="125"/>
                  </a:lnTo>
                  <a:lnTo>
                    <a:pt x="155" y="121"/>
                  </a:lnTo>
                  <a:lnTo>
                    <a:pt x="135" y="91"/>
                  </a:lnTo>
                  <a:lnTo>
                    <a:pt x="111" y="77"/>
                  </a:lnTo>
                  <a:lnTo>
                    <a:pt x="103" y="87"/>
                  </a:lnTo>
                  <a:lnTo>
                    <a:pt x="99" y="117"/>
                  </a:lnTo>
                  <a:lnTo>
                    <a:pt x="85" y="147"/>
                  </a:lnTo>
                  <a:lnTo>
                    <a:pt x="59" y="147"/>
                  </a:lnTo>
                  <a:lnTo>
                    <a:pt x="51" y="155"/>
                  </a:lnTo>
                  <a:lnTo>
                    <a:pt x="65" y="185"/>
                  </a:lnTo>
                  <a:lnTo>
                    <a:pt x="61" y="215"/>
                  </a:lnTo>
                  <a:lnTo>
                    <a:pt x="43" y="243"/>
                  </a:lnTo>
                  <a:lnTo>
                    <a:pt x="30" y="255"/>
                  </a:lnTo>
                  <a:lnTo>
                    <a:pt x="8" y="265"/>
                  </a:lnTo>
                  <a:lnTo>
                    <a:pt x="0" y="289"/>
                  </a:lnTo>
                  <a:lnTo>
                    <a:pt x="4" y="321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75" name="Freeform 91"/>
            <p:cNvSpPr>
              <a:spLocks/>
            </p:cNvSpPr>
            <p:nvPr/>
          </p:nvSpPr>
          <p:spPr bwMode="auto">
            <a:xfrm>
              <a:off x="1602" y="2027"/>
              <a:ext cx="445" cy="560"/>
            </a:xfrm>
            <a:custGeom>
              <a:avLst/>
              <a:gdLst>
                <a:gd name="T0" fmla="*/ 55 w 592"/>
                <a:gd name="T1" fmla="*/ 515 h 731"/>
                <a:gd name="T2" fmla="*/ 18 w 592"/>
                <a:gd name="T3" fmla="*/ 457 h 731"/>
                <a:gd name="T4" fmla="*/ 14 w 592"/>
                <a:gd name="T5" fmla="*/ 416 h 731"/>
                <a:gd name="T6" fmla="*/ 32 w 592"/>
                <a:gd name="T7" fmla="*/ 398 h 731"/>
                <a:gd name="T8" fmla="*/ 33 w 592"/>
                <a:gd name="T9" fmla="*/ 354 h 731"/>
                <a:gd name="T10" fmla="*/ 77 w 592"/>
                <a:gd name="T11" fmla="*/ 361 h 731"/>
                <a:gd name="T12" fmla="*/ 103 w 592"/>
                <a:gd name="T13" fmla="*/ 376 h 731"/>
                <a:gd name="T14" fmla="*/ 121 w 592"/>
                <a:gd name="T15" fmla="*/ 350 h 731"/>
                <a:gd name="T16" fmla="*/ 138 w 592"/>
                <a:gd name="T17" fmla="*/ 325 h 731"/>
                <a:gd name="T18" fmla="*/ 156 w 592"/>
                <a:gd name="T19" fmla="*/ 319 h 731"/>
                <a:gd name="T20" fmla="*/ 133 w 592"/>
                <a:gd name="T21" fmla="*/ 277 h 731"/>
                <a:gd name="T22" fmla="*/ 111 w 592"/>
                <a:gd name="T23" fmla="*/ 247 h 731"/>
                <a:gd name="T24" fmla="*/ 118 w 592"/>
                <a:gd name="T25" fmla="*/ 215 h 731"/>
                <a:gd name="T26" fmla="*/ 103 w 592"/>
                <a:gd name="T27" fmla="*/ 188 h 731"/>
                <a:gd name="T28" fmla="*/ 128 w 592"/>
                <a:gd name="T29" fmla="*/ 159 h 731"/>
                <a:gd name="T30" fmla="*/ 117 w 592"/>
                <a:gd name="T31" fmla="*/ 115 h 731"/>
                <a:gd name="T32" fmla="*/ 74 w 592"/>
                <a:gd name="T33" fmla="*/ 91 h 731"/>
                <a:gd name="T34" fmla="*/ 63 w 592"/>
                <a:gd name="T35" fmla="*/ 49 h 731"/>
                <a:gd name="T36" fmla="*/ 121 w 592"/>
                <a:gd name="T37" fmla="*/ 45 h 731"/>
                <a:gd name="T38" fmla="*/ 161 w 592"/>
                <a:gd name="T39" fmla="*/ 18 h 731"/>
                <a:gd name="T40" fmla="*/ 204 w 592"/>
                <a:gd name="T41" fmla="*/ 13 h 731"/>
                <a:gd name="T42" fmla="*/ 210 w 592"/>
                <a:gd name="T43" fmla="*/ 44 h 731"/>
                <a:gd name="T44" fmla="*/ 229 w 592"/>
                <a:gd name="T45" fmla="*/ 70 h 731"/>
                <a:gd name="T46" fmla="*/ 261 w 592"/>
                <a:gd name="T47" fmla="*/ 116 h 731"/>
                <a:gd name="T48" fmla="*/ 297 w 592"/>
                <a:gd name="T49" fmla="*/ 152 h 731"/>
                <a:gd name="T50" fmla="*/ 268 w 592"/>
                <a:gd name="T51" fmla="*/ 210 h 731"/>
                <a:gd name="T52" fmla="*/ 301 w 592"/>
                <a:gd name="T53" fmla="*/ 218 h 731"/>
                <a:gd name="T54" fmla="*/ 344 w 592"/>
                <a:gd name="T55" fmla="*/ 230 h 731"/>
                <a:gd name="T56" fmla="*/ 382 w 592"/>
                <a:gd name="T57" fmla="*/ 215 h 731"/>
                <a:gd name="T58" fmla="*/ 410 w 592"/>
                <a:gd name="T59" fmla="*/ 232 h 731"/>
                <a:gd name="T60" fmla="*/ 385 w 592"/>
                <a:gd name="T61" fmla="*/ 260 h 731"/>
                <a:gd name="T62" fmla="*/ 410 w 592"/>
                <a:gd name="T63" fmla="*/ 283 h 731"/>
                <a:gd name="T64" fmla="*/ 382 w 592"/>
                <a:gd name="T65" fmla="*/ 336 h 731"/>
                <a:gd name="T66" fmla="*/ 425 w 592"/>
                <a:gd name="T67" fmla="*/ 396 h 731"/>
                <a:gd name="T68" fmla="*/ 431 w 592"/>
                <a:gd name="T69" fmla="*/ 440 h 731"/>
                <a:gd name="T70" fmla="*/ 394 w 592"/>
                <a:gd name="T71" fmla="*/ 487 h 731"/>
                <a:gd name="T72" fmla="*/ 405 w 592"/>
                <a:gd name="T73" fmla="*/ 532 h 731"/>
                <a:gd name="T74" fmla="*/ 367 w 592"/>
                <a:gd name="T75" fmla="*/ 529 h 731"/>
                <a:gd name="T76" fmla="*/ 304 w 592"/>
                <a:gd name="T77" fmla="*/ 535 h 731"/>
                <a:gd name="T78" fmla="*/ 267 w 592"/>
                <a:gd name="T79" fmla="*/ 560 h 731"/>
                <a:gd name="T80" fmla="*/ 231 w 592"/>
                <a:gd name="T81" fmla="*/ 545 h 731"/>
                <a:gd name="T82" fmla="*/ 198 w 592"/>
                <a:gd name="T83" fmla="*/ 513 h 731"/>
                <a:gd name="T84" fmla="*/ 146 w 592"/>
                <a:gd name="T85" fmla="*/ 506 h 731"/>
                <a:gd name="T86" fmla="*/ 128 w 592"/>
                <a:gd name="T87" fmla="*/ 550 h 7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2" h="731">
                  <a:moveTo>
                    <a:pt x="150" y="731"/>
                  </a:moveTo>
                  <a:lnTo>
                    <a:pt x="73" y="672"/>
                  </a:lnTo>
                  <a:lnTo>
                    <a:pt x="0" y="636"/>
                  </a:lnTo>
                  <a:lnTo>
                    <a:pt x="24" y="596"/>
                  </a:lnTo>
                  <a:lnTo>
                    <a:pt x="24" y="570"/>
                  </a:lnTo>
                  <a:lnTo>
                    <a:pt x="19" y="543"/>
                  </a:lnTo>
                  <a:lnTo>
                    <a:pt x="31" y="535"/>
                  </a:lnTo>
                  <a:lnTo>
                    <a:pt x="42" y="519"/>
                  </a:lnTo>
                  <a:lnTo>
                    <a:pt x="46" y="493"/>
                  </a:lnTo>
                  <a:lnTo>
                    <a:pt x="44" y="462"/>
                  </a:lnTo>
                  <a:lnTo>
                    <a:pt x="79" y="462"/>
                  </a:lnTo>
                  <a:lnTo>
                    <a:pt x="103" y="471"/>
                  </a:lnTo>
                  <a:lnTo>
                    <a:pt x="114" y="490"/>
                  </a:lnTo>
                  <a:lnTo>
                    <a:pt x="137" y="491"/>
                  </a:lnTo>
                  <a:lnTo>
                    <a:pt x="159" y="482"/>
                  </a:lnTo>
                  <a:lnTo>
                    <a:pt x="161" y="457"/>
                  </a:lnTo>
                  <a:lnTo>
                    <a:pt x="166" y="442"/>
                  </a:lnTo>
                  <a:lnTo>
                    <a:pt x="183" y="424"/>
                  </a:lnTo>
                  <a:lnTo>
                    <a:pt x="203" y="428"/>
                  </a:lnTo>
                  <a:lnTo>
                    <a:pt x="208" y="417"/>
                  </a:lnTo>
                  <a:lnTo>
                    <a:pt x="198" y="389"/>
                  </a:lnTo>
                  <a:lnTo>
                    <a:pt x="177" y="362"/>
                  </a:lnTo>
                  <a:lnTo>
                    <a:pt x="146" y="347"/>
                  </a:lnTo>
                  <a:lnTo>
                    <a:pt x="148" y="323"/>
                  </a:lnTo>
                  <a:lnTo>
                    <a:pt x="159" y="300"/>
                  </a:lnTo>
                  <a:lnTo>
                    <a:pt x="157" y="280"/>
                  </a:lnTo>
                  <a:lnTo>
                    <a:pt x="157" y="256"/>
                  </a:lnTo>
                  <a:lnTo>
                    <a:pt x="137" y="245"/>
                  </a:lnTo>
                  <a:lnTo>
                    <a:pt x="159" y="223"/>
                  </a:lnTo>
                  <a:lnTo>
                    <a:pt x="170" y="207"/>
                  </a:lnTo>
                  <a:lnTo>
                    <a:pt x="177" y="179"/>
                  </a:lnTo>
                  <a:lnTo>
                    <a:pt x="156" y="150"/>
                  </a:lnTo>
                  <a:lnTo>
                    <a:pt x="126" y="132"/>
                  </a:lnTo>
                  <a:lnTo>
                    <a:pt x="99" y="119"/>
                  </a:lnTo>
                  <a:lnTo>
                    <a:pt x="93" y="99"/>
                  </a:lnTo>
                  <a:lnTo>
                    <a:pt x="84" y="64"/>
                  </a:lnTo>
                  <a:lnTo>
                    <a:pt x="126" y="71"/>
                  </a:lnTo>
                  <a:lnTo>
                    <a:pt x="161" y="59"/>
                  </a:lnTo>
                  <a:lnTo>
                    <a:pt x="196" y="44"/>
                  </a:lnTo>
                  <a:lnTo>
                    <a:pt x="214" y="24"/>
                  </a:lnTo>
                  <a:lnTo>
                    <a:pt x="245" y="0"/>
                  </a:lnTo>
                  <a:lnTo>
                    <a:pt x="272" y="17"/>
                  </a:lnTo>
                  <a:lnTo>
                    <a:pt x="274" y="44"/>
                  </a:lnTo>
                  <a:lnTo>
                    <a:pt x="280" y="57"/>
                  </a:lnTo>
                  <a:lnTo>
                    <a:pt x="283" y="68"/>
                  </a:lnTo>
                  <a:lnTo>
                    <a:pt x="305" y="91"/>
                  </a:lnTo>
                  <a:lnTo>
                    <a:pt x="322" y="124"/>
                  </a:lnTo>
                  <a:lnTo>
                    <a:pt x="347" y="152"/>
                  </a:lnTo>
                  <a:lnTo>
                    <a:pt x="382" y="176"/>
                  </a:lnTo>
                  <a:lnTo>
                    <a:pt x="395" y="199"/>
                  </a:lnTo>
                  <a:lnTo>
                    <a:pt x="382" y="249"/>
                  </a:lnTo>
                  <a:lnTo>
                    <a:pt x="356" y="274"/>
                  </a:lnTo>
                  <a:lnTo>
                    <a:pt x="373" y="291"/>
                  </a:lnTo>
                  <a:lnTo>
                    <a:pt x="400" y="285"/>
                  </a:lnTo>
                  <a:lnTo>
                    <a:pt x="420" y="289"/>
                  </a:lnTo>
                  <a:lnTo>
                    <a:pt x="457" y="300"/>
                  </a:lnTo>
                  <a:lnTo>
                    <a:pt x="481" y="311"/>
                  </a:lnTo>
                  <a:lnTo>
                    <a:pt x="508" y="281"/>
                  </a:lnTo>
                  <a:lnTo>
                    <a:pt x="530" y="276"/>
                  </a:lnTo>
                  <a:lnTo>
                    <a:pt x="545" y="303"/>
                  </a:lnTo>
                  <a:lnTo>
                    <a:pt x="537" y="318"/>
                  </a:lnTo>
                  <a:lnTo>
                    <a:pt x="512" y="340"/>
                  </a:lnTo>
                  <a:lnTo>
                    <a:pt x="546" y="358"/>
                  </a:lnTo>
                  <a:lnTo>
                    <a:pt x="546" y="369"/>
                  </a:lnTo>
                  <a:lnTo>
                    <a:pt x="528" y="391"/>
                  </a:lnTo>
                  <a:lnTo>
                    <a:pt x="508" y="438"/>
                  </a:lnTo>
                  <a:lnTo>
                    <a:pt x="521" y="480"/>
                  </a:lnTo>
                  <a:lnTo>
                    <a:pt x="566" y="517"/>
                  </a:lnTo>
                  <a:lnTo>
                    <a:pt x="592" y="548"/>
                  </a:lnTo>
                  <a:lnTo>
                    <a:pt x="574" y="575"/>
                  </a:lnTo>
                  <a:lnTo>
                    <a:pt x="545" y="606"/>
                  </a:lnTo>
                  <a:lnTo>
                    <a:pt x="524" y="636"/>
                  </a:lnTo>
                  <a:lnTo>
                    <a:pt x="524" y="663"/>
                  </a:lnTo>
                  <a:lnTo>
                    <a:pt x="539" y="694"/>
                  </a:lnTo>
                  <a:lnTo>
                    <a:pt x="515" y="694"/>
                  </a:lnTo>
                  <a:lnTo>
                    <a:pt x="488" y="690"/>
                  </a:lnTo>
                  <a:lnTo>
                    <a:pt x="435" y="690"/>
                  </a:lnTo>
                  <a:lnTo>
                    <a:pt x="404" y="698"/>
                  </a:lnTo>
                  <a:lnTo>
                    <a:pt x="378" y="712"/>
                  </a:lnTo>
                  <a:lnTo>
                    <a:pt x="355" y="731"/>
                  </a:lnTo>
                  <a:lnTo>
                    <a:pt x="320" y="729"/>
                  </a:lnTo>
                  <a:lnTo>
                    <a:pt x="307" y="711"/>
                  </a:lnTo>
                  <a:lnTo>
                    <a:pt x="283" y="689"/>
                  </a:lnTo>
                  <a:lnTo>
                    <a:pt x="263" y="669"/>
                  </a:lnTo>
                  <a:lnTo>
                    <a:pt x="230" y="659"/>
                  </a:lnTo>
                  <a:lnTo>
                    <a:pt x="194" y="661"/>
                  </a:lnTo>
                  <a:lnTo>
                    <a:pt x="179" y="692"/>
                  </a:lnTo>
                  <a:lnTo>
                    <a:pt x="170" y="718"/>
                  </a:lnTo>
                  <a:lnTo>
                    <a:pt x="150" y="731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5400000" scaled="1"/>
            </a:gra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76" name="Freeform 92"/>
            <p:cNvSpPr>
              <a:spLocks/>
            </p:cNvSpPr>
            <p:nvPr/>
          </p:nvSpPr>
          <p:spPr bwMode="auto">
            <a:xfrm>
              <a:off x="1984" y="2302"/>
              <a:ext cx="601" cy="393"/>
            </a:xfrm>
            <a:custGeom>
              <a:avLst/>
              <a:gdLst>
                <a:gd name="T0" fmla="*/ 598 w 800"/>
                <a:gd name="T1" fmla="*/ 102 h 511"/>
                <a:gd name="T2" fmla="*/ 534 w 800"/>
                <a:gd name="T3" fmla="*/ 184 h 511"/>
                <a:gd name="T4" fmla="*/ 498 w 800"/>
                <a:gd name="T5" fmla="*/ 250 h 511"/>
                <a:gd name="T6" fmla="*/ 534 w 800"/>
                <a:gd name="T7" fmla="*/ 304 h 511"/>
                <a:gd name="T8" fmla="*/ 497 w 800"/>
                <a:gd name="T9" fmla="*/ 296 h 511"/>
                <a:gd name="T10" fmla="*/ 457 w 800"/>
                <a:gd name="T11" fmla="*/ 298 h 511"/>
                <a:gd name="T12" fmla="*/ 418 w 800"/>
                <a:gd name="T13" fmla="*/ 325 h 511"/>
                <a:gd name="T14" fmla="*/ 370 w 800"/>
                <a:gd name="T15" fmla="*/ 362 h 511"/>
                <a:gd name="T16" fmla="*/ 347 w 800"/>
                <a:gd name="T17" fmla="*/ 391 h 511"/>
                <a:gd name="T18" fmla="*/ 292 w 800"/>
                <a:gd name="T19" fmla="*/ 385 h 511"/>
                <a:gd name="T20" fmla="*/ 249 w 800"/>
                <a:gd name="T21" fmla="*/ 355 h 511"/>
                <a:gd name="T22" fmla="*/ 194 w 800"/>
                <a:gd name="T23" fmla="*/ 371 h 511"/>
                <a:gd name="T24" fmla="*/ 143 w 800"/>
                <a:gd name="T25" fmla="*/ 378 h 511"/>
                <a:gd name="T26" fmla="*/ 106 w 800"/>
                <a:gd name="T27" fmla="*/ 374 h 511"/>
                <a:gd name="T28" fmla="*/ 91 w 800"/>
                <a:gd name="T29" fmla="*/ 347 h 511"/>
                <a:gd name="T30" fmla="*/ 62 w 800"/>
                <a:gd name="T31" fmla="*/ 298 h 511"/>
                <a:gd name="T32" fmla="*/ 23 w 800"/>
                <a:gd name="T33" fmla="*/ 260 h 511"/>
                <a:gd name="T34" fmla="*/ 12 w 800"/>
                <a:gd name="T35" fmla="*/ 214 h 511"/>
                <a:gd name="T36" fmla="*/ 50 w 800"/>
                <a:gd name="T37" fmla="*/ 167 h 511"/>
                <a:gd name="T38" fmla="*/ 44 w 800"/>
                <a:gd name="T39" fmla="*/ 122 h 511"/>
                <a:gd name="T40" fmla="*/ 0 w 800"/>
                <a:gd name="T41" fmla="*/ 63 h 511"/>
                <a:gd name="T42" fmla="*/ 29 w 800"/>
                <a:gd name="T43" fmla="*/ 8 h 511"/>
                <a:gd name="T44" fmla="*/ 70 w 800"/>
                <a:gd name="T45" fmla="*/ 14 h 511"/>
                <a:gd name="T46" fmla="*/ 62 w 800"/>
                <a:gd name="T47" fmla="*/ 68 h 511"/>
                <a:gd name="T48" fmla="*/ 91 w 800"/>
                <a:gd name="T49" fmla="*/ 80 h 511"/>
                <a:gd name="T50" fmla="*/ 144 w 800"/>
                <a:gd name="T51" fmla="*/ 88 h 511"/>
                <a:gd name="T52" fmla="*/ 181 w 800"/>
                <a:gd name="T53" fmla="*/ 93 h 511"/>
                <a:gd name="T54" fmla="*/ 249 w 800"/>
                <a:gd name="T55" fmla="*/ 88 h 511"/>
                <a:gd name="T56" fmla="*/ 309 w 800"/>
                <a:gd name="T57" fmla="*/ 92 h 511"/>
                <a:gd name="T58" fmla="*/ 358 w 800"/>
                <a:gd name="T59" fmla="*/ 61 h 511"/>
                <a:gd name="T60" fmla="*/ 408 w 800"/>
                <a:gd name="T61" fmla="*/ 12 h 511"/>
                <a:gd name="T62" fmla="*/ 445 w 800"/>
                <a:gd name="T63" fmla="*/ 5 h 511"/>
                <a:gd name="T64" fmla="*/ 487 w 800"/>
                <a:gd name="T65" fmla="*/ 5 h 511"/>
                <a:gd name="T66" fmla="*/ 520 w 800"/>
                <a:gd name="T67" fmla="*/ 24 h 511"/>
                <a:gd name="T68" fmla="*/ 563 w 800"/>
                <a:gd name="T69" fmla="*/ 45 h 5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00" h="511">
                  <a:moveTo>
                    <a:pt x="800" y="77"/>
                  </a:moveTo>
                  <a:lnTo>
                    <a:pt x="796" y="132"/>
                  </a:lnTo>
                  <a:lnTo>
                    <a:pt x="743" y="159"/>
                  </a:lnTo>
                  <a:lnTo>
                    <a:pt x="711" y="239"/>
                  </a:lnTo>
                  <a:lnTo>
                    <a:pt x="743" y="283"/>
                  </a:lnTo>
                  <a:lnTo>
                    <a:pt x="663" y="325"/>
                  </a:lnTo>
                  <a:lnTo>
                    <a:pt x="729" y="376"/>
                  </a:lnTo>
                  <a:lnTo>
                    <a:pt x="711" y="395"/>
                  </a:lnTo>
                  <a:lnTo>
                    <a:pt x="687" y="387"/>
                  </a:lnTo>
                  <a:lnTo>
                    <a:pt x="661" y="385"/>
                  </a:lnTo>
                  <a:lnTo>
                    <a:pt x="636" y="385"/>
                  </a:lnTo>
                  <a:lnTo>
                    <a:pt x="608" y="387"/>
                  </a:lnTo>
                  <a:lnTo>
                    <a:pt x="575" y="387"/>
                  </a:lnTo>
                  <a:lnTo>
                    <a:pt x="557" y="422"/>
                  </a:lnTo>
                  <a:lnTo>
                    <a:pt x="521" y="424"/>
                  </a:lnTo>
                  <a:lnTo>
                    <a:pt x="493" y="471"/>
                  </a:lnTo>
                  <a:lnTo>
                    <a:pt x="486" y="511"/>
                  </a:lnTo>
                  <a:lnTo>
                    <a:pt x="462" y="508"/>
                  </a:lnTo>
                  <a:lnTo>
                    <a:pt x="424" y="500"/>
                  </a:lnTo>
                  <a:lnTo>
                    <a:pt x="389" y="500"/>
                  </a:lnTo>
                  <a:lnTo>
                    <a:pt x="353" y="491"/>
                  </a:lnTo>
                  <a:lnTo>
                    <a:pt x="331" y="462"/>
                  </a:lnTo>
                  <a:lnTo>
                    <a:pt x="294" y="473"/>
                  </a:lnTo>
                  <a:lnTo>
                    <a:pt x="258" y="482"/>
                  </a:lnTo>
                  <a:lnTo>
                    <a:pt x="227" y="490"/>
                  </a:lnTo>
                  <a:lnTo>
                    <a:pt x="190" y="491"/>
                  </a:lnTo>
                  <a:lnTo>
                    <a:pt x="152" y="510"/>
                  </a:lnTo>
                  <a:lnTo>
                    <a:pt x="141" y="486"/>
                  </a:lnTo>
                  <a:lnTo>
                    <a:pt x="130" y="495"/>
                  </a:lnTo>
                  <a:lnTo>
                    <a:pt x="121" y="451"/>
                  </a:lnTo>
                  <a:lnTo>
                    <a:pt x="102" y="415"/>
                  </a:lnTo>
                  <a:lnTo>
                    <a:pt x="82" y="387"/>
                  </a:lnTo>
                  <a:lnTo>
                    <a:pt x="51" y="353"/>
                  </a:lnTo>
                  <a:lnTo>
                    <a:pt x="31" y="338"/>
                  </a:lnTo>
                  <a:lnTo>
                    <a:pt x="16" y="305"/>
                  </a:lnTo>
                  <a:lnTo>
                    <a:pt x="16" y="278"/>
                  </a:lnTo>
                  <a:lnTo>
                    <a:pt x="37" y="248"/>
                  </a:lnTo>
                  <a:lnTo>
                    <a:pt x="66" y="217"/>
                  </a:lnTo>
                  <a:lnTo>
                    <a:pt x="84" y="190"/>
                  </a:lnTo>
                  <a:lnTo>
                    <a:pt x="58" y="159"/>
                  </a:lnTo>
                  <a:lnTo>
                    <a:pt x="13" y="122"/>
                  </a:lnTo>
                  <a:lnTo>
                    <a:pt x="0" y="82"/>
                  </a:lnTo>
                  <a:lnTo>
                    <a:pt x="20" y="35"/>
                  </a:lnTo>
                  <a:lnTo>
                    <a:pt x="38" y="11"/>
                  </a:lnTo>
                  <a:lnTo>
                    <a:pt x="66" y="6"/>
                  </a:lnTo>
                  <a:lnTo>
                    <a:pt x="93" y="18"/>
                  </a:lnTo>
                  <a:lnTo>
                    <a:pt x="102" y="48"/>
                  </a:lnTo>
                  <a:lnTo>
                    <a:pt x="82" y="88"/>
                  </a:lnTo>
                  <a:lnTo>
                    <a:pt x="91" y="104"/>
                  </a:lnTo>
                  <a:lnTo>
                    <a:pt x="121" y="104"/>
                  </a:lnTo>
                  <a:lnTo>
                    <a:pt x="161" y="110"/>
                  </a:lnTo>
                  <a:lnTo>
                    <a:pt x="192" y="115"/>
                  </a:lnTo>
                  <a:lnTo>
                    <a:pt x="221" y="133"/>
                  </a:lnTo>
                  <a:lnTo>
                    <a:pt x="241" y="121"/>
                  </a:lnTo>
                  <a:lnTo>
                    <a:pt x="283" y="115"/>
                  </a:lnTo>
                  <a:lnTo>
                    <a:pt x="331" y="115"/>
                  </a:lnTo>
                  <a:lnTo>
                    <a:pt x="376" y="115"/>
                  </a:lnTo>
                  <a:lnTo>
                    <a:pt x="411" y="119"/>
                  </a:lnTo>
                  <a:lnTo>
                    <a:pt x="455" y="101"/>
                  </a:lnTo>
                  <a:lnTo>
                    <a:pt x="477" y="79"/>
                  </a:lnTo>
                  <a:lnTo>
                    <a:pt x="513" y="44"/>
                  </a:lnTo>
                  <a:lnTo>
                    <a:pt x="543" y="15"/>
                  </a:lnTo>
                  <a:lnTo>
                    <a:pt x="559" y="0"/>
                  </a:lnTo>
                  <a:lnTo>
                    <a:pt x="592" y="7"/>
                  </a:lnTo>
                  <a:lnTo>
                    <a:pt x="617" y="6"/>
                  </a:lnTo>
                  <a:lnTo>
                    <a:pt x="648" y="7"/>
                  </a:lnTo>
                  <a:lnTo>
                    <a:pt x="665" y="6"/>
                  </a:lnTo>
                  <a:lnTo>
                    <a:pt x="692" y="31"/>
                  </a:lnTo>
                  <a:lnTo>
                    <a:pt x="720" y="48"/>
                  </a:lnTo>
                  <a:lnTo>
                    <a:pt x="749" y="59"/>
                  </a:lnTo>
                  <a:lnTo>
                    <a:pt x="800" y="77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5400000" scaled="1"/>
            </a:gra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77" name="Freeform 93"/>
            <p:cNvSpPr>
              <a:spLocks/>
            </p:cNvSpPr>
            <p:nvPr/>
          </p:nvSpPr>
          <p:spPr bwMode="auto">
            <a:xfrm>
              <a:off x="1167" y="1972"/>
              <a:ext cx="567" cy="476"/>
            </a:xfrm>
            <a:custGeom>
              <a:avLst/>
              <a:gdLst>
                <a:gd name="T0" fmla="*/ 333 w 756"/>
                <a:gd name="T1" fmla="*/ 440 h 619"/>
                <a:gd name="T2" fmla="*/ 252 w 756"/>
                <a:gd name="T3" fmla="*/ 421 h 619"/>
                <a:gd name="T4" fmla="*/ 159 w 756"/>
                <a:gd name="T5" fmla="*/ 311 h 619"/>
                <a:gd name="T6" fmla="*/ 143 w 756"/>
                <a:gd name="T7" fmla="*/ 247 h 619"/>
                <a:gd name="T8" fmla="*/ 124 w 756"/>
                <a:gd name="T9" fmla="*/ 150 h 619"/>
                <a:gd name="T10" fmla="*/ 66 w 756"/>
                <a:gd name="T11" fmla="*/ 208 h 619"/>
                <a:gd name="T12" fmla="*/ 0 w 756"/>
                <a:gd name="T13" fmla="*/ 167 h 619"/>
                <a:gd name="T14" fmla="*/ 58 w 756"/>
                <a:gd name="T15" fmla="*/ 111 h 619"/>
                <a:gd name="T16" fmla="*/ 101 w 756"/>
                <a:gd name="T17" fmla="*/ 98 h 619"/>
                <a:gd name="T18" fmla="*/ 129 w 756"/>
                <a:gd name="T19" fmla="*/ 109 h 619"/>
                <a:gd name="T20" fmla="*/ 176 w 756"/>
                <a:gd name="T21" fmla="*/ 102 h 619"/>
                <a:gd name="T22" fmla="*/ 219 w 756"/>
                <a:gd name="T23" fmla="*/ 73 h 619"/>
                <a:gd name="T24" fmla="*/ 273 w 756"/>
                <a:gd name="T25" fmla="*/ 29 h 619"/>
                <a:gd name="T26" fmla="*/ 310 w 756"/>
                <a:gd name="T27" fmla="*/ 0 h 619"/>
                <a:gd name="T28" fmla="*/ 362 w 756"/>
                <a:gd name="T29" fmla="*/ 41 h 619"/>
                <a:gd name="T30" fmla="*/ 395 w 756"/>
                <a:gd name="T31" fmla="*/ 92 h 619"/>
                <a:gd name="T32" fmla="*/ 433 w 756"/>
                <a:gd name="T33" fmla="*/ 126 h 619"/>
                <a:gd name="T34" fmla="*/ 497 w 756"/>
                <a:gd name="T35" fmla="*/ 104 h 619"/>
                <a:gd name="T36" fmla="*/ 509 w 756"/>
                <a:gd name="T37" fmla="*/ 146 h 619"/>
                <a:gd name="T38" fmla="*/ 551 w 756"/>
                <a:gd name="T39" fmla="*/ 170 h 619"/>
                <a:gd name="T40" fmla="*/ 562 w 756"/>
                <a:gd name="T41" fmla="*/ 214 h 619"/>
                <a:gd name="T42" fmla="*/ 537 w 756"/>
                <a:gd name="T43" fmla="*/ 243 h 619"/>
                <a:gd name="T44" fmla="*/ 496 w 756"/>
                <a:gd name="T45" fmla="*/ 225 h 619"/>
                <a:gd name="T46" fmla="*/ 449 w 756"/>
                <a:gd name="T47" fmla="*/ 199 h 619"/>
                <a:gd name="T48" fmla="*/ 411 w 756"/>
                <a:gd name="T49" fmla="*/ 229 h 619"/>
                <a:gd name="T50" fmla="*/ 393 w 756"/>
                <a:gd name="T51" fmla="*/ 194 h 619"/>
                <a:gd name="T52" fmla="*/ 350 w 756"/>
                <a:gd name="T53" fmla="*/ 184 h 619"/>
                <a:gd name="T54" fmla="*/ 290 w 756"/>
                <a:gd name="T55" fmla="*/ 182 h 619"/>
                <a:gd name="T56" fmla="*/ 262 w 756"/>
                <a:gd name="T57" fmla="*/ 181 h 619"/>
                <a:gd name="T58" fmla="*/ 229 w 756"/>
                <a:gd name="T59" fmla="*/ 165 h 619"/>
                <a:gd name="T60" fmla="*/ 227 w 756"/>
                <a:gd name="T61" fmla="*/ 218 h 619"/>
                <a:gd name="T62" fmla="*/ 244 w 756"/>
                <a:gd name="T63" fmla="*/ 258 h 619"/>
                <a:gd name="T64" fmla="*/ 265 w 756"/>
                <a:gd name="T65" fmla="*/ 295 h 619"/>
                <a:gd name="T66" fmla="*/ 287 w 756"/>
                <a:gd name="T67" fmla="*/ 335 h 619"/>
                <a:gd name="T68" fmla="*/ 310 w 756"/>
                <a:gd name="T69" fmla="*/ 361 h 619"/>
                <a:gd name="T70" fmla="*/ 353 w 756"/>
                <a:gd name="T71" fmla="*/ 404 h 619"/>
                <a:gd name="T72" fmla="*/ 380 w 756"/>
                <a:gd name="T73" fmla="*/ 440 h 619"/>
                <a:gd name="T74" fmla="*/ 393 w 756"/>
                <a:gd name="T75" fmla="*/ 476 h 6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56" h="619">
                  <a:moveTo>
                    <a:pt x="524" y="619"/>
                  </a:moveTo>
                  <a:lnTo>
                    <a:pt x="444" y="572"/>
                  </a:lnTo>
                  <a:lnTo>
                    <a:pt x="377" y="544"/>
                  </a:lnTo>
                  <a:lnTo>
                    <a:pt x="336" y="548"/>
                  </a:lnTo>
                  <a:lnTo>
                    <a:pt x="261" y="453"/>
                  </a:lnTo>
                  <a:lnTo>
                    <a:pt x="212" y="405"/>
                  </a:lnTo>
                  <a:lnTo>
                    <a:pt x="245" y="374"/>
                  </a:lnTo>
                  <a:lnTo>
                    <a:pt x="190" y="321"/>
                  </a:lnTo>
                  <a:lnTo>
                    <a:pt x="190" y="245"/>
                  </a:lnTo>
                  <a:lnTo>
                    <a:pt x="165" y="195"/>
                  </a:lnTo>
                  <a:lnTo>
                    <a:pt x="124" y="195"/>
                  </a:lnTo>
                  <a:lnTo>
                    <a:pt x="88" y="270"/>
                  </a:lnTo>
                  <a:lnTo>
                    <a:pt x="42" y="239"/>
                  </a:lnTo>
                  <a:lnTo>
                    <a:pt x="0" y="217"/>
                  </a:lnTo>
                  <a:lnTo>
                    <a:pt x="26" y="157"/>
                  </a:lnTo>
                  <a:lnTo>
                    <a:pt x="77" y="144"/>
                  </a:lnTo>
                  <a:lnTo>
                    <a:pt x="92" y="142"/>
                  </a:lnTo>
                  <a:lnTo>
                    <a:pt x="135" y="128"/>
                  </a:lnTo>
                  <a:lnTo>
                    <a:pt x="156" y="135"/>
                  </a:lnTo>
                  <a:lnTo>
                    <a:pt x="172" y="142"/>
                  </a:lnTo>
                  <a:lnTo>
                    <a:pt x="196" y="141"/>
                  </a:lnTo>
                  <a:lnTo>
                    <a:pt x="234" y="133"/>
                  </a:lnTo>
                  <a:lnTo>
                    <a:pt x="278" y="119"/>
                  </a:lnTo>
                  <a:lnTo>
                    <a:pt x="292" y="95"/>
                  </a:lnTo>
                  <a:lnTo>
                    <a:pt x="333" y="71"/>
                  </a:lnTo>
                  <a:lnTo>
                    <a:pt x="364" y="38"/>
                  </a:lnTo>
                  <a:lnTo>
                    <a:pt x="386" y="20"/>
                  </a:lnTo>
                  <a:lnTo>
                    <a:pt x="413" y="0"/>
                  </a:lnTo>
                  <a:lnTo>
                    <a:pt x="461" y="33"/>
                  </a:lnTo>
                  <a:lnTo>
                    <a:pt x="482" y="53"/>
                  </a:lnTo>
                  <a:lnTo>
                    <a:pt x="499" y="86"/>
                  </a:lnTo>
                  <a:lnTo>
                    <a:pt x="526" y="119"/>
                  </a:lnTo>
                  <a:lnTo>
                    <a:pt x="554" y="141"/>
                  </a:lnTo>
                  <a:lnTo>
                    <a:pt x="577" y="164"/>
                  </a:lnTo>
                  <a:lnTo>
                    <a:pt x="638" y="161"/>
                  </a:lnTo>
                  <a:lnTo>
                    <a:pt x="663" y="135"/>
                  </a:lnTo>
                  <a:lnTo>
                    <a:pt x="672" y="170"/>
                  </a:lnTo>
                  <a:lnTo>
                    <a:pt x="678" y="190"/>
                  </a:lnTo>
                  <a:lnTo>
                    <a:pt x="705" y="203"/>
                  </a:lnTo>
                  <a:lnTo>
                    <a:pt x="735" y="221"/>
                  </a:lnTo>
                  <a:lnTo>
                    <a:pt x="756" y="250"/>
                  </a:lnTo>
                  <a:lnTo>
                    <a:pt x="749" y="278"/>
                  </a:lnTo>
                  <a:lnTo>
                    <a:pt x="738" y="294"/>
                  </a:lnTo>
                  <a:lnTo>
                    <a:pt x="716" y="316"/>
                  </a:lnTo>
                  <a:lnTo>
                    <a:pt x="689" y="298"/>
                  </a:lnTo>
                  <a:lnTo>
                    <a:pt x="661" y="292"/>
                  </a:lnTo>
                  <a:lnTo>
                    <a:pt x="623" y="274"/>
                  </a:lnTo>
                  <a:lnTo>
                    <a:pt x="599" y="259"/>
                  </a:lnTo>
                  <a:lnTo>
                    <a:pt x="568" y="259"/>
                  </a:lnTo>
                  <a:lnTo>
                    <a:pt x="548" y="298"/>
                  </a:lnTo>
                  <a:lnTo>
                    <a:pt x="530" y="289"/>
                  </a:lnTo>
                  <a:lnTo>
                    <a:pt x="524" y="252"/>
                  </a:lnTo>
                  <a:lnTo>
                    <a:pt x="490" y="247"/>
                  </a:lnTo>
                  <a:lnTo>
                    <a:pt x="466" y="239"/>
                  </a:lnTo>
                  <a:lnTo>
                    <a:pt x="424" y="237"/>
                  </a:lnTo>
                  <a:lnTo>
                    <a:pt x="386" y="237"/>
                  </a:lnTo>
                  <a:lnTo>
                    <a:pt x="371" y="241"/>
                  </a:lnTo>
                  <a:lnTo>
                    <a:pt x="349" y="236"/>
                  </a:lnTo>
                  <a:lnTo>
                    <a:pt x="327" y="223"/>
                  </a:lnTo>
                  <a:lnTo>
                    <a:pt x="305" y="214"/>
                  </a:lnTo>
                  <a:lnTo>
                    <a:pt x="305" y="250"/>
                  </a:lnTo>
                  <a:lnTo>
                    <a:pt x="302" y="283"/>
                  </a:lnTo>
                  <a:lnTo>
                    <a:pt x="316" y="307"/>
                  </a:lnTo>
                  <a:lnTo>
                    <a:pt x="325" y="336"/>
                  </a:lnTo>
                  <a:lnTo>
                    <a:pt x="333" y="369"/>
                  </a:lnTo>
                  <a:lnTo>
                    <a:pt x="353" y="383"/>
                  </a:lnTo>
                  <a:lnTo>
                    <a:pt x="367" y="409"/>
                  </a:lnTo>
                  <a:lnTo>
                    <a:pt x="382" y="436"/>
                  </a:lnTo>
                  <a:lnTo>
                    <a:pt x="386" y="455"/>
                  </a:lnTo>
                  <a:lnTo>
                    <a:pt x="413" y="469"/>
                  </a:lnTo>
                  <a:lnTo>
                    <a:pt x="444" y="500"/>
                  </a:lnTo>
                  <a:lnTo>
                    <a:pt x="471" y="526"/>
                  </a:lnTo>
                  <a:lnTo>
                    <a:pt x="486" y="544"/>
                  </a:lnTo>
                  <a:lnTo>
                    <a:pt x="506" y="572"/>
                  </a:lnTo>
                  <a:lnTo>
                    <a:pt x="521" y="599"/>
                  </a:lnTo>
                  <a:lnTo>
                    <a:pt x="524" y="619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5400000" scaled="1"/>
            </a:gra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78" name="Freeform 94"/>
            <p:cNvSpPr>
              <a:spLocks/>
            </p:cNvSpPr>
            <p:nvPr/>
          </p:nvSpPr>
          <p:spPr bwMode="auto">
            <a:xfrm>
              <a:off x="1834" y="2557"/>
              <a:ext cx="246" cy="211"/>
            </a:xfrm>
            <a:custGeom>
              <a:avLst/>
              <a:gdLst>
                <a:gd name="T0" fmla="*/ 8 w 329"/>
                <a:gd name="T1" fmla="*/ 30 h 276"/>
                <a:gd name="T2" fmla="*/ 1 w 329"/>
                <a:gd name="T3" fmla="*/ 49 h 276"/>
                <a:gd name="T4" fmla="*/ 1 w 329"/>
                <a:gd name="T5" fmla="*/ 79 h 276"/>
                <a:gd name="T6" fmla="*/ 1 w 329"/>
                <a:gd name="T7" fmla="*/ 113 h 276"/>
                <a:gd name="T8" fmla="*/ 0 w 329"/>
                <a:gd name="T9" fmla="*/ 137 h 276"/>
                <a:gd name="T10" fmla="*/ 4 w 329"/>
                <a:gd name="T11" fmla="*/ 165 h 276"/>
                <a:gd name="T12" fmla="*/ 11 w 329"/>
                <a:gd name="T13" fmla="*/ 189 h 276"/>
                <a:gd name="T14" fmla="*/ 27 w 329"/>
                <a:gd name="T15" fmla="*/ 201 h 276"/>
                <a:gd name="T16" fmla="*/ 40 w 329"/>
                <a:gd name="T17" fmla="*/ 211 h 276"/>
                <a:gd name="T18" fmla="*/ 51 w 329"/>
                <a:gd name="T19" fmla="*/ 209 h 276"/>
                <a:gd name="T20" fmla="*/ 79 w 329"/>
                <a:gd name="T21" fmla="*/ 211 h 276"/>
                <a:gd name="T22" fmla="*/ 105 w 329"/>
                <a:gd name="T23" fmla="*/ 175 h 276"/>
                <a:gd name="T24" fmla="*/ 138 w 329"/>
                <a:gd name="T25" fmla="*/ 168 h 276"/>
                <a:gd name="T26" fmla="*/ 167 w 329"/>
                <a:gd name="T27" fmla="*/ 174 h 276"/>
                <a:gd name="T28" fmla="*/ 191 w 329"/>
                <a:gd name="T29" fmla="*/ 167 h 276"/>
                <a:gd name="T30" fmla="*/ 218 w 329"/>
                <a:gd name="T31" fmla="*/ 133 h 276"/>
                <a:gd name="T32" fmla="*/ 246 w 329"/>
                <a:gd name="T33" fmla="*/ 125 h 276"/>
                <a:gd name="T34" fmla="*/ 239 w 329"/>
                <a:gd name="T35" fmla="*/ 89 h 276"/>
                <a:gd name="T36" fmla="*/ 225 w 329"/>
                <a:gd name="T37" fmla="*/ 63 h 276"/>
                <a:gd name="T38" fmla="*/ 210 w 329"/>
                <a:gd name="T39" fmla="*/ 42 h 276"/>
                <a:gd name="T40" fmla="*/ 188 w 329"/>
                <a:gd name="T41" fmla="*/ 16 h 276"/>
                <a:gd name="T42" fmla="*/ 173 w 329"/>
                <a:gd name="T43" fmla="*/ 5 h 276"/>
                <a:gd name="T44" fmla="*/ 154 w 329"/>
                <a:gd name="T45" fmla="*/ 5 h 276"/>
                <a:gd name="T46" fmla="*/ 134 w 329"/>
                <a:gd name="T47" fmla="*/ 0 h 276"/>
                <a:gd name="T48" fmla="*/ 96 w 329"/>
                <a:gd name="T49" fmla="*/ 0 h 276"/>
                <a:gd name="T50" fmla="*/ 71 w 329"/>
                <a:gd name="T51" fmla="*/ 6 h 276"/>
                <a:gd name="T52" fmla="*/ 53 w 329"/>
                <a:gd name="T53" fmla="*/ 18 h 276"/>
                <a:gd name="T54" fmla="*/ 34 w 329"/>
                <a:gd name="T55" fmla="*/ 31 h 276"/>
                <a:gd name="T56" fmla="*/ 8 w 329"/>
                <a:gd name="T57" fmla="*/ 30 h 2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9" h="276">
                  <a:moveTo>
                    <a:pt x="11" y="39"/>
                  </a:moveTo>
                  <a:lnTo>
                    <a:pt x="2" y="64"/>
                  </a:lnTo>
                  <a:lnTo>
                    <a:pt x="2" y="103"/>
                  </a:lnTo>
                  <a:lnTo>
                    <a:pt x="2" y="148"/>
                  </a:lnTo>
                  <a:lnTo>
                    <a:pt x="0" y="179"/>
                  </a:lnTo>
                  <a:lnTo>
                    <a:pt x="5" y="216"/>
                  </a:lnTo>
                  <a:lnTo>
                    <a:pt x="15" y="247"/>
                  </a:lnTo>
                  <a:lnTo>
                    <a:pt x="36" y="263"/>
                  </a:lnTo>
                  <a:lnTo>
                    <a:pt x="53" y="276"/>
                  </a:lnTo>
                  <a:lnTo>
                    <a:pt x="68" y="273"/>
                  </a:lnTo>
                  <a:lnTo>
                    <a:pt x="106" y="276"/>
                  </a:lnTo>
                  <a:lnTo>
                    <a:pt x="141" y="229"/>
                  </a:lnTo>
                  <a:lnTo>
                    <a:pt x="184" y="220"/>
                  </a:lnTo>
                  <a:lnTo>
                    <a:pt x="223" y="227"/>
                  </a:lnTo>
                  <a:lnTo>
                    <a:pt x="256" y="218"/>
                  </a:lnTo>
                  <a:lnTo>
                    <a:pt x="292" y="174"/>
                  </a:lnTo>
                  <a:lnTo>
                    <a:pt x="329" y="163"/>
                  </a:lnTo>
                  <a:lnTo>
                    <a:pt x="320" y="117"/>
                  </a:lnTo>
                  <a:lnTo>
                    <a:pt x="301" y="83"/>
                  </a:lnTo>
                  <a:lnTo>
                    <a:pt x="281" y="55"/>
                  </a:lnTo>
                  <a:lnTo>
                    <a:pt x="252" y="21"/>
                  </a:lnTo>
                  <a:lnTo>
                    <a:pt x="232" y="6"/>
                  </a:lnTo>
                  <a:lnTo>
                    <a:pt x="206" y="6"/>
                  </a:lnTo>
                  <a:lnTo>
                    <a:pt x="179" y="0"/>
                  </a:lnTo>
                  <a:lnTo>
                    <a:pt x="128" y="0"/>
                  </a:lnTo>
                  <a:lnTo>
                    <a:pt x="95" y="8"/>
                  </a:lnTo>
                  <a:lnTo>
                    <a:pt x="71" y="24"/>
                  </a:lnTo>
                  <a:lnTo>
                    <a:pt x="46" y="41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FF00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79" name="Freeform 95"/>
            <p:cNvSpPr>
              <a:spLocks/>
            </p:cNvSpPr>
            <p:nvPr/>
          </p:nvSpPr>
          <p:spPr bwMode="auto">
            <a:xfrm>
              <a:off x="1807" y="1755"/>
              <a:ext cx="874" cy="650"/>
            </a:xfrm>
            <a:custGeom>
              <a:avLst/>
              <a:gdLst>
                <a:gd name="T0" fmla="*/ 874 w 1166"/>
                <a:gd name="T1" fmla="*/ 399 h 845"/>
                <a:gd name="T2" fmla="*/ 816 w 1166"/>
                <a:gd name="T3" fmla="*/ 469 h 845"/>
                <a:gd name="T4" fmla="*/ 778 w 1166"/>
                <a:gd name="T5" fmla="*/ 607 h 845"/>
                <a:gd name="T6" fmla="*/ 717 w 1166"/>
                <a:gd name="T7" fmla="*/ 585 h 845"/>
                <a:gd name="T8" fmla="*/ 675 w 1166"/>
                <a:gd name="T9" fmla="*/ 551 h 845"/>
                <a:gd name="T10" fmla="*/ 639 w 1166"/>
                <a:gd name="T11" fmla="*/ 551 h 845"/>
                <a:gd name="T12" fmla="*/ 596 w 1166"/>
                <a:gd name="T13" fmla="*/ 548 h 845"/>
                <a:gd name="T14" fmla="*/ 561 w 1166"/>
                <a:gd name="T15" fmla="*/ 580 h 845"/>
                <a:gd name="T16" fmla="*/ 518 w 1166"/>
                <a:gd name="T17" fmla="*/ 624 h 845"/>
                <a:gd name="T18" fmla="*/ 459 w 1166"/>
                <a:gd name="T19" fmla="*/ 636 h 845"/>
                <a:gd name="T20" fmla="*/ 389 w 1166"/>
                <a:gd name="T21" fmla="*/ 636 h 845"/>
                <a:gd name="T22" fmla="*/ 343 w 1166"/>
                <a:gd name="T23" fmla="*/ 650 h 845"/>
                <a:gd name="T24" fmla="*/ 298 w 1166"/>
                <a:gd name="T25" fmla="*/ 631 h 845"/>
                <a:gd name="T26" fmla="*/ 245 w 1166"/>
                <a:gd name="T27" fmla="*/ 628 h 845"/>
                <a:gd name="T28" fmla="*/ 253 w 1166"/>
                <a:gd name="T29" fmla="*/ 585 h 845"/>
                <a:gd name="T30" fmla="*/ 226 w 1166"/>
                <a:gd name="T31" fmla="*/ 551 h 845"/>
                <a:gd name="T32" fmla="*/ 205 w 1166"/>
                <a:gd name="T33" fmla="*/ 548 h 845"/>
                <a:gd name="T34" fmla="*/ 199 w 1166"/>
                <a:gd name="T35" fmla="*/ 517 h 845"/>
                <a:gd name="T36" fmla="*/ 193 w 1166"/>
                <a:gd name="T37" fmla="*/ 485 h 845"/>
                <a:gd name="T38" fmla="*/ 157 w 1166"/>
                <a:gd name="T39" fmla="*/ 512 h 845"/>
                <a:gd name="T40" fmla="*/ 111 w 1166"/>
                <a:gd name="T41" fmla="*/ 495 h 845"/>
                <a:gd name="T42" fmla="*/ 76 w 1166"/>
                <a:gd name="T43" fmla="*/ 496 h 845"/>
                <a:gd name="T44" fmla="*/ 82 w 1166"/>
                <a:gd name="T45" fmla="*/ 465 h 845"/>
                <a:gd name="T46" fmla="*/ 82 w 1166"/>
                <a:gd name="T47" fmla="*/ 408 h 845"/>
                <a:gd name="T48" fmla="*/ 39 w 1166"/>
                <a:gd name="T49" fmla="*/ 368 h 845"/>
                <a:gd name="T50" fmla="*/ 8 w 1166"/>
                <a:gd name="T51" fmla="*/ 326 h 845"/>
                <a:gd name="T52" fmla="*/ 1 w 1166"/>
                <a:gd name="T53" fmla="*/ 306 h 845"/>
                <a:gd name="T54" fmla="*/ 21 w 1166"/>
                <a:gd name="T55" fmla="*/ 289 h 845"/>
                <a:gd name="T56" fmla="*/ 67 w 1166"/>
                <a:gd name="T57" fmla="*/ 248 h 845"/>
                <a:gd name="T58" fmla="*/ 106 w 1166"/>
                <a:gd name="T59" fmla="*/ 173 h 845"/>
                <a:gd name="T60" fmla="*/ 169 w 1166"/>
                <a:gd name="T61" fmla="*/ 85 h 845"/>
                <a:gd name="T62" fmla="*/ 210 w 1166"/>
                <a:gd name="T63" fmla="*/ 48 h 845"/>
                <a:gd name="T64" fmla="*/ 291 w 1166"/>
                <a:gd name="T65" fmla="*/ 29 h 845"/>
                <a:gd name="T66" fmla="*/ 373 w 1166"/>
                <a:gd name="T67" fmla="*/ 49 h 845"/>
                <a:gd name="T68" fmla="*/ 411 w 1166"/>
                <a:gd name="T69" fmla="*/ 83 h 845"/>
                <a:gd name="T70" fmla="*/ 463 w 1166"/>
                <a:gd name="T71" fmla="*/ 35 h 845"/>
                <a:gd name="T72" fmla="*/ 503 w 1166"/>
                <a:gd name="T73" fmla="*/ 58 h 845"/>
                <a:gd name="T74" fmla="*/ 528 w 1166"/>
                <a:gd name="T75" fmla="*/ 0 h 845"/>
                <a:gd name="T76" fmla="*/ 593 w 1166"/>
                <a:gd name="T77" fmla="*/ 28 h 845"/>
                <a:gd name="T78" fmla="*/ 655 w 1166"/>
                <a:gd name="T79" fmla="*/ 92 h 845"/>
                <a:gd name="T80" fmla="*/ 704 w 1166"/>
                <a:gd name="T81" fmla="*/ 175 h 845"/>
                <a:gd name="T82" fmla="*/ 704 w 1166"/>
                <a:gd name="T83" fmla="*/ 253 h 845"/>
                <a:gd name="T84" fmla="*/ 715 w 1166"/>
                <a:gd name="T85" fmla="*/ 355 h 845"/>
                <a:gd name="T86" fmla="*/ 752 w 1166"/>
                <a:gd name="T87" fmla="*/ 388 h 845"/>
                <a:gd name="T88" fmla="*/ 818 w 1166"/>
                <a:gd name="T89" fmla="*/ 350 h 8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66" h="845">
                  <a:moveTo>
                    <a:pt x="1118" y="467"/>
                  </a:moveTo>
                  <a:lnTo>
                    <a:pt x="1166" y="519"/>
                  </a:lnTo>
                  <a:lnTo>
                    <a:pt x="1120" y="592"/>
                  </a:lnTo>
                  <a:lnTo>
                    <a:pt x="1089" y="610"/>
                  </a:lnTo>
                  <a:lnTo>
                    <a:pt x="1060" y="595"/>
                  </a:lnTo>
                  <a:lnTo>
                    <a:pt x="1038" y="789"/>
                  </a:lnTo>
                  <a:lnTo>
                    <a:pt x="985" y="771"/>
                  </a:lnTo>
                  <a:lnTo>
                    <a:pt x="956" y="760"/>
                  </a:lnTo>
                  <a:lnTo>
                    <a:pt x="928" y="743"/>
                  </a:lnTo>
                  <a:lnTo>
                    <a:pt x="901" y="716"/>
                  </a:lnTo>
                  <a:lnTo>
                    <a:pt x="886" y="719"/>
                  </a:lnTo>
                  <a:lnTo>
                    <a:pt x="853" y="716"/>
                  </a:lnTo>
                  <a:lnTo>
                    <a:pt x="830" y="719"/>
                  </a:lnTo>
                  <a:lnTo>
                    <a:pt x="795" y="712"/>
                  </a:lnTo>
                  <a:lnTo>
                    <a:pt x="779" y="725"/>
                  </a:lnTo>
                  <a:lnTo>
                    <a:pt x="749" y="754"/>
                  </a:lnTo>
                  <a:lnTo>
                    <a:pt x="713" y="791"/>
                  </a:lnTo>
                  <a:lnTo>
                    <a:pt x="691" y="811"/>
                  </a:lnTo>
                  <a:lnTo>
                    <a:pt x="649" y="829"/>
                  </a:lnTo>
                  <a:lnTo>
                    <a:pt x="612" y="827"/>
                  </a:lnTo>
                  <a:lnTo>
                    <a:pt x="567" y="827"/>
                  </a:lnTo>
                  <a:lnTo>
                    <a:pt x="519" y="827"/>
                  </a:lnTo>
                  <a:lnTo>
                    <a:pt x="479" y="833"/>
                  </a:lnTo>
                  <a:lnTo>
                    <a:pt x="457" y="845"/>
                  </a:lnTo>
                  <a:lnTo>
                    <a:pt x="428" y="827"/>
                  </a:lnTo>
                  <a:lnTo>
                    <a:pt x="397" y="820"/>
                  </a:lnTo>
                  <a:lnTo>
                    <a:pt x="357" y="816"/>
                  </a:lnTo>
                  <a:lnTo>
                    <a:pt x="327" y="816"/>
                  </a:lnTo>
                  <a:lnTo>
                    <a:pt x="318" y="800"/>
                  </a:lnTo>
                  <a:lnTo>
                    <a:pt x="338" y="760"/>
                  </a:lnTo>
                  <a:lnTo>
                    <a:pt x="329" y="730"/>
                  </a:lnTo>
                  <a:lnTo>
                    <a:pt x="302" y="716"/>
                  </a:lnTo>
                  <a:lnTo>
                    <a:pt x="274" y="723"/>
                  </a:lnTo>
                  <a:lnTo>
                    <a:pt x="274" y="712"/>
                  </a:lnTo>
                  <a:lnTo>
                    <a:pt x="242" y="694"/>
                  </a:lnTo>
                  <a:lnTo>
                    <a:pt x="265" y="672"/>
                  </a:lnTo>
                  <a:lnTo>
                    <a:pt x="273" y="657"/>
                  </a:lnTo>
                  <a:lnTo>
                    <a:pt x="258" y="630"/>
                  </a:lnTo>
                  <a:lnTo>
                    <a:pt x="236" y="635"/>
                  </a:lnTo>
                  <a:lnTo>
                    <a:pt x="209" y="665"/>
                  </a:lnTo>
                  <a:lnTo>
                    <a:pt x="185" y="654"/>
                  </a:lnTo>
                  <a:lnTo>
                    <a:pt x="148" y="643"/>
                  </a:lnTo>
                  <a:lnTo>
                    <a:pt x="128" y="639"/>
                  </a:lnTo>
                  <a:lnTo>
                    <a:pt x="101" y="645"/>
                  </a:lnTo>
                  <a:lnTo>
                    <a:pt x="84" y="628"/>
                  </a:lnTo>
                  <a:lnTo>
                    <a:pt x="110" y="604"/>
                  </a:lnTo>
                  <a:lnTo>
                    <a:pt x="123" y="553"/>
                  </a:lnTo>
                  <a:lnTo>
                    <a:pt x="110" y="530"/>
                  </a:lnTo>
                  <a:lnTo>
                    <a:pt x="75" y="506"/>
                  </a:lnTo>
                  <a:lnTo>
                    <a:pt x="52" y="478"/>
                  </a:lnTo>
                  <a:lnTo>
                    <a:pt x="33" y="445"/>
                  </a:lnTo>
                  <a:lnTo>
                    <a:pt x="11" y="424"/>
                  </a:lnTo>
                  <a:lnTo>
                    <a:pt x="8" y="411"/>
                  </a:lnTo>
                  <a:lnTo>
                    <a:pt x="2" y="398"/>
                  </a:lnTo>
                  <a:lnTo>
                    <a:pt x="0" y="371"/>
                  </a:lnTo>
                  <a:lnTo>
                    <a:pt x="28" y="376"/>
                  </a:lnTo>
                  <a:lnTo>
                    <a:pt x="66" y="354"/>
                  </a:lnTo>
                  <a:lnTo>
                    <a:pt x="90" y="323"/>
                  </a:lnTo>
                  <a:lnTo>
                    <a:pt x="121" y="267"/>
                  </a:lnTo>
                  <a:lnTo>
                    <a:pt x="141" y="225"/>
                  </a:lnTo>
                  <a:lnTo>
                    <a:pt x="176" y="159"/>
                  </a:lnTo>
                  <a:lnTo>
                    <a:pt x="225" y="111"/>
                  </a:lnTo>
                  <a:lnTo>
                    <a:pt x="247" y="78"/>
                  </a:lnTo>
                  <a:lnTo>
                    <a:pt x="280" y="62"/>
                  </a:lnTo>
                  <a:lnTo>
                    <a:pt x="304" y="29"/>
                  </a:lnTo>
                  <a:lnTo>
                    <a:pt x="388" y="38"/>
                  </a:lnTo>
                  <a:lnTo>
                    <a:pt x="437" y="46"/>
                  </a:lnTo>
                  <a:lnTo>
                    <a:pt x="497" y="64"/>
                  </a:lnTo>
                  <a:lnTo>
                    <a:pt x="503" y="104"/>
                  </a:lnTo>
                  <a:lnTo>
                    <a:pt x="548" y="108"/>
                  </a:lnTo>
                  <a:lnTo>
                    <a:pt x="559" y="66"/>
                  </a:lnTo>
                  <a:lnTo>
                    <a:pt x="618" y="46"/>
                  </a:lnTo>
                  <a:lnTo>
                    <a:pt x="643" y="62"/>
                  </a:lnTo>
                  <a:lnTo>
                    <a:pt x="671" y="75"/>
                  </a:lnTo>
                  <a:lnTo>
                    <a:pt x="687" y="36"/>
                  </a:lnTo>
                  <a:lnTo>
                    <a:pt x="704" y="0"/>
                  </a:lnTo>
                  <a:lnTo>
                    <a:pt x="751" y="7"/>
                  </a:lnTo>
                  <a:lnTo>
                    <a:pt x="791" y="36"/>
                  </a:lnTo>
                  <a:lnTo>
                    <a:pt x="831" y="77"/>
                  </a:lnTo>
                  <a:lnTo>
                    <a:pt x="874" y="120"/>
                  </a:lnTo>
                  <a:lnTo>
                    <a:pt x="910" y="170"/>
                  </a:lnTo>
                  <a:lnTo>
                    <a:pt x="939" y="228"/>
                  </a:lnTo>
                  <a:lnTo>
                    <a:pt x="958" y="277"/>
                  </a:lnTo>
                  <a:lnTo>
                    <a:pt x="939" y="329"/>
                  </a:lnTo>
                  <a:lnTo>
                    <a:pt x="903" y="425"/>
                  </a:lnTo>
                  <a:lnTo>
                    <a:pt x="954" y="462"/>
                  </a:lnTo>
                  <a:lnTo>
                    <a:pt x="936" y="495"/>
                  </a:lnTo>
                  <a:lnTo>
                    <a:pt x="1003" y="504"/>
                  </a:lnTo>
                  <a:lnTo>
                    <a:pt x="1060" y="513"/>
                  </a:lnTo>
                  <a:lnTo>
                    <a:pt x="1091" y="455"/>
                  </a:lnTo>
                  <a:lnTo>
                    <a:pt x="1118" y="467"/>
                  </a:lnTo>
                  <a:close/>
                </a:path>
              </a:pathLst>
            </a:custGeom>
            <a:solidFill>
              <a:srgbClr val="0000F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80" name="Freeform 96"/>
            <p:cNvSpPr>
              <a:spLocks/>
            </p:cNvSpPr>
            <p:nvPr/>
          </p:nvSpPr>
          <p:spPr bwMode="auto">
            <a:xfrm>
              <a:off x="1393" y="2137"/>
              <a:ext cx="367" cy="380"/>
            </a:xfrm>
            <a:custGeom>
              <a:avLst/>
              <a:gdLst>
                <a:gd name="T0" fmla="*/ 210 w 487"/>
                <a:gd name="T1" fmla="*/ 380 h 494"/>
                <a:gd name="T2" fmla="*/ 167 w 487"/>
                <a:gd name="T3" fmla="*/ 311 h 494"/>
                <a:gd name="T4" fmla="*/ 167 w 487"/>
                <a:gd name="T5" fmla="*/ 295 h 494"/>
                <a:gd name="T6" fmla="*/ 154 w 487"/>
                <a:gd name="T7" fmla="*/ 275 h 494"/>
                <a:gd name="T8" fmla="*/ 139 w 487"/>
                <a:gd name="T9" fmla="*/ 253 h 494"/>
                <a:gd name="T10" fmla="*/ 127 w 487"/>
                <a:gd name="T11" fmla="*/ 241 h 494"/>
                <a:gd name="T12" fmla="*/ 107 w 487"/>
                <a:gd name="T13" fmla="*/ 219 h 494"/>
                <a:gd name="T14" fmla="*/ 84 w 487"/>
                <a:gd name="T15" fmla="*/ 197 h 494"/>
                <a:gd name="T16" fmla="*/ 63 w 487"/>
                <a:gd name="T17" fmla="*/ 185 h 494"/>
                <a:gd name="T18" fmla="*/ 60 w 487"/>
                <a:gd name="T19" fmla="*/ 170 h 494"/>
                <a:gd name="T20" fmla="*/ 49 w 487"/>
                <a:gd name="T21" fmla="*/ 149 h 494"/>
                <a:gd name="T22" fmla="*/ 38 w 487"/>
                <a:gd name="T23" fmla="*/ 129 h 494"/>
                <a:gd name="T24" fmla="*/ 23 w 487"/>
                <a:gd name="T25" fmla="*/ 118 h 494"/>
                <a:gd name="T26" fmla="*/ 17 w 487"/>
                <a:gd name="T27" fmla="*/ 93 h 494"/>
                <a:gd name="T28" fmla="*/ 11 w 487"/>
                <a:gd name="T29" fmla="*/ 71 h 494"/>
                <a:gd name="T30" fmla="*/ 0 w 487"/>
                <a:gd name="T31" fmla="*/ 52 h 494"/>
                <a:gd name="T32" fmla="*/ 2 w 487"/>
                <a:gd name="T33" fmla="*/ 27 h 494"/>
                <a:gd name="T34" fmla="*/ 2 w 487"/>
                <a:gd name="T35" fmla="*/ 0 h 494"/>
                <a:gd name="T36" fmla="*/ 19 w 487"/>
                <a:gd name="T37" fmla="*/ 8 h 494"/>
                <a:gd name="T38" fmla="*/ 35 w 487"/>
                <a:gd name="T39" fmla="*/ 16 h 494"/>
                <a:gd name="T40" fmla="*/ 52 w 487"/>
                <a:gd name="T41" fmla="*/ 20 h 494"/>
                <a:gd name="T42" fmla="*/ 63 w 487"/>
                <a:gd name="T43" fmla="*/ 17 h 494"/>
                <a:gd name="T44" fmla="*/ 92 w 487"/>
                <a:gd name="T45" fmla="*/ 17 h 494"/>
                <a:gd name="T46" fmla="*/ 124 w 487"/>
                <a:gd name="T47" fmla="*/ 18 h 494"/>
                <a:gd name="T48" fmla="*/ 142 w 487"/>
                <a:gd name="T49" fmla="*/ 25 h 494"/>
                <a:gd name="T50" fmla="*/ 167 w 487"/>
                <a:gd name="T51" fmla="*/ 30 h 494"/>
                <a:gd name="T52" fmla="*/ 172 w 487"/>
                <a:gd name="T53" fmla="*/ 57 h 494"/>
                <a:gd name="T54" fmla="*/ 185 w 487"/>
                <a:gd name="T55" fmla="*/ 64 h 494"/>
                <a:gd name="T56" fmla="*/ 202 w 487"/>
                <a:gd name="T57" fmla="*/ 34 h 494"/>
                <a:gd name="T58" fmla="*/ 224 w 487"/>
                <a:gd name="T59" fmla="*/ 34 h 494"/>
                <a:gd name="T60" fmla="*/ 242 w 487"/>
                <a:gd name="T61" fmla="*/ 45 h 494"/>
                <a:gd name="T62" fmla="*/ 271 w 487"/>
                <a:gd name="T63" fmla="*/ 59 h 494"/>
                <a:gd name="T64" fmla="*/ 292 w 487"/>
                <a:gd name="T65" fmla="*/ 64 h 494"/>
                <a:gd name="T66" fmla="*/ 312 w 487"/>
                <a:gd name="T67" fmla="*/ 78 h 494"/>
                <a:gd name="T68" fmla="*/ 327 w 487"/>
                <a:gd name="T69" fmla="*/ 88 h 494"/>
                <a:gd name="T70" fmla="*/ 327 w 487"/>
                <a:gd name="T71" fmla="*/ 105 h 494"/>
                <a:gd name="T72" fmla="*/ 329 w 487"/>
                <a:gd name="T73" fmla="*/ 120 h 494"/>
                <a:gd name="T74" fmla="*/ 320 w 487"/>
                <a:gd name="T75" fmla="*/ 139 h 494"/>
                <a:gd name="T76" fmla="*/ 319 w 487"/>
                <a:gd name="T77" fmla="*/ 156 h 494"/>
                <a:gd name="T78" fmla="*/ 342 w 487"/>
                <a:gd name="T79" fmla="*/ 169 h 494"/>
                <a:gd name="T80" fmla="*/ 358 w 487"/>
                <a:gd name="T81" fmla="*/ 190 h 494"/>
                <a:gd name="T82" fmla="*/ 367 w 487"/>
                <a:gd name="T83" fmla="*/ 210 h 494"/>
                <a:gd name="T84" fmla="*/ 362 w 487"/>
                <a:gd name="T85" fmla="*/ 219 h 494"/>
                <a:gd name="T86" fmla="*/ 347 w 487"/>
                <a:gd name="T87" fmla="*/ 215 h 494"/>
                <a:gd name="T88" fmla="*/ 334 w 487"/>
                <a:gd name="T89" fmla="*/ 229 h 494"/>
                <a:gd name="T90" fmla="*/ 332 w 487"/>
                <a:gd name="T91" fmla="*/ 242 h 494"/>
                <a:gd name="T92" fmla="*/ 329 w 487"/>
                <a:gd name="T93" fmla="*/ 260 h 494"/>
                <a:gd name="T94" fmla="*/ 312 w 487"/>
                <a:gd name="T95" fmla="*/ 267 h 494"/>
                <a:gd name="T96" fmla="*/ 295 w 487"/>
                <a:gd name="T97" fmla="*/ 266 h 494"/>
                <a:gd name="T98" fmla="*/ 286 w 487"/>
                <a:gd name="T99" fmla="*/ 252 h 494"/>
                <a:gd name="T100" fmla="*/ 268 w 487"/>
                <a:gd name="T101" fmla="*/ 245 h 494"/>
                <a:gd name="T102" fmla="*/ 242 w 487"/>
                <a:gd name="T103" fmla="*/ 245 h 494"/>
                <a:gd name="T104" fmla="*/ 245 w 487"/>
                <a:gd name="T105" fmla="*/ 270 h 494"/>
                <a:gd name="T106" fmla="*/ 240 w 487"/>
                <a:gd name="T107" fmla="*/ 288 h 494"/>
                <a:gd name="T108" fmla="*/ 232 w 487"/>
                <a:gd name="T109" fmla="*/ 301 h 494"/>
                <a:gd name="T110" fmla="*/ 224 w 487"/>
                <a:gd name="T111" fmla="*/ 308 h 494"/>
                <a:gd name="T112" fmla="*/ 227 w 487"/>
                <a:gd name="T113" fmla="*/ 329 h 494"/>
                <a:gd name="T114" fmla="*/ 227 w 487"/>
                <a:gd name="T115" fmla="*/ 348 h 494"/>
                <a:gd name="T116" fmla="*/ 210 w 487"/>
                <a:gd name="T117" fmla="*/ 380 h 4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7" h="494">
                  <a:moveTo>
                    <a:pt x="279" y="494"/>
                  </a:moveTo>
                  <a:lnTo>
                    <a:pt x="222" y="404"/>
                  </a:lnTo>
                  <a:lnTo>
                    <a:pt x="221" y="384"/>
                  </a:lnTo>
                  <a:lnTo>
                    <a:pt x="204" y="357"/>
                  </a:lnTo>
                  <a:lnTo>
                    <a:pt x="184" y="329"/>
                  </a:lnTo>
                  <a:lnTo>
                    <a:pt x="169" y="313"/>
                  </a:lnTo>
                  <a:lnTo>
                    <a:pt x="142" y="285"/>
                  </a:lnTo>
                  <a:lnTo>
                    <a:pt x="111" y="256"/>
                  </a:lnTo>
                  <a:lnTo>
                    <a:pt x="84" y="240"/>
                  </a:lnTo>
                  <a:lnTo>
                    <a:pt x="80" y="221"/>
                  </a:lnTo>
                  <a:lnTo>
                    <a:pt x="65" y="194"/>
                  </a:lnTo>
                  <a:lnTo>
                    <a:pt x="51" y="168"/>
                  </a:lnTo>
                  <a:lnTo>
                    <a:pt x="31" y="154"/>
                  </a:lnTo>
                  <a:lnTo>
                    <a:pt x="23" y="121"/>
                  </a:lnTo>
                  <a:lnTo>
                    <a:pt x="14" y="92"/>
                  </a:lnTo>
                  <a:lnTo>
                    <a:pt x="0" y="68"/>
                  </a:lnTo>
                  <a:lnTo>
                    <a:pt x="3" y="35"/>
                  </a:lnTo>
                  <a:lnTo>
                    <a:pt x="3" y="0"/>
                  </a:lnTo>
                  <a:lnTo>
                    <a:pt x="25" y="10"/>
                  </a:lnTo>
                  <a:lnTo>
                    <a:pt x="47" y="21"/>
                  </a:lnTo>
                  <a:lnTo>
                    <a:pt x="69" y="26"/>
                  </a:lnTo>
                  <a:lnTo>
                    <a:pt x="84" y="22"/>
                  </a:lnTo>
                  <a:lnTo>
                    <a:pt x="122" y="22"/>
                  </a:lnTo>
                  <a:lnTo>
                    <a:pt x="164" y="24"/>
                  </a:lnTo>
                  <a:lnTo>
                    <a:pt x="188" y="32"/>
                  </a:lnTo>
                  <a:lnTo>
                    <a:pt x="222" y="39"/>
                  </a:lnTo>
                  <a:lnTo>
                    <a:pt x="228" y="74"/>
                  </a:lnTo>
                  <a:lnTo>
                    <a:pt x="246" y="83"/>
                  </a:lnTo>
                  <a:lnTo>
                    <a:pt x="268" y="44"/>
                  </a:lnTo>
                  <a:lnTo>
                    <a:pt x="297" y="44"/>
                  </a:lnTo>
                  <a:lnTo>
                    <a:pt x="321" y="59"/>
                  </a:lnTo>
                  <a:lnTo>
                    <a:pt x="359" y="77"/>
                  </a:lnTo>
                  <a:lnTo>
                    <a:pt x="387" y="83"/>
                  </a:lnTo>
                  <a:lnTo>
                    <a:pt x="414" y="101"/>
                  </a:lnTo>
                  <a:lnTo>
                    <a:pt x="434" y="114"/>
                  </a:lnTo>
                  <a:lnTo>
                    <a:pt x="434" y="136"/>
                  </a:lnTo>
                  <a:lnTo>
                    <a:pt x="436" y="156"/>
                  </a:lnTo>
                  <a:lnTo>
                    <a:pt x="425" y="181"/>
                  </a:lnTo>
                  <a:lnTo>
                    <a:pt x="423" y="203"/>
                  </a:lnTo>
                  <a:lnTo>
                    <a:pt x="454" y="220"/>
                  </a:lnTo>
                  <a:lnTo>
                    <a:pt x="475" y="247"/>
                  </a:lnTo>
                  <a:lnTo>
                    <a:pt x="487" y="273"/>
                  </a:lnTo>
                  <a:lnTo>
                    <a:pt x="480" y="285"/>
                  </a:lnTo>
                  <a:lnTo>
                    <a:pt x="460" y="280"/>
                  </a:lnTo>
                  <a:lnTo>
                    <a:pt x="443" y="298"/>
                  </a:lnTo>
                  <a:lnTo>
                    <a:pt x="440" y="315"/>
                  </a:lnTo>
                  <a:lnTo>
                    <a:pt x="436" y="338"/>
                  </a:lnTo>
                  <a:lnTo>
                    <a:pt x="414" y="347"/>
                  </a:lnTo>
                  <a:lnTo>
                    <a:pt x="392" y="346"/>
                  </a:lnTo>
                  <a:lnTo>
                    <a:pt x="380" y="327"/>
                  </a:lnTo>
                  <a:lnTo>
                    <a:pt x="356" y="318"/>
                  </a:lnTo>
                  <a:lnTo>
                    <a:pt x="321" y="318"/>
                  </a:lnTo>
                  <a:lnTo>
                    <a:pt x="325" y="351"/>
                  </a:lnTo>
                  <a:lnTo>
                    <a:pt x="319" y="375"/>
                  </a:lnTo>
                  <a:lnTo>
                    <a:pt x="308" y="391"/>
                  </a:lnTo>
                  <a:lnTo>
                    <a:pt x="297" y="400"/>
                  </a:lnTo>
                  <a:lnTo>
                    <a:pt x="301" y="428"/>
                  </a:lnTo>
                  <a:lnTo>
                    <a:pt x="301" y="452"/>
                  </a:lnTo>
                  <a:lnTo>
                    <a:pt x="279" y="494"/>
                  </a:lnTo>
                  <a:close/>
                </a:path>
              </a:pathLst>
            </a:custGeom>
            <a:solidFill>
              <a:srgbClr val="FF00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81" name="Freeform 97"/>
            <p:cNvSpPr>
              <a:spLocks/>
            </p:cNvSpPr>
            <p:nvPr/>
          </p:nvSpPr>
          <p:spPr bwMode="auto">
            <a:xfrm>
              <a:off x="1701" y="2534"/>
              <a:ext cx="172" cy="357"/>
            </a:xfrm>
            <a:custGeom>
              <a:avLst/>
              <a:gdLst>
                <a:gd name="T0" fmla="*/ 88 w 228"/>
                <a:gd name="T1" fmla="*/ 350 h 468"/>
                <a:gd name="T2" fmla="*/ 57 w 228"/>
                <a:gd name="T3" fmla="*/ 328 h 468"/>
                <a:gd name="T4" fmla="*/ 37 w 228"/>
                <a:gd name="T5" fmla="*/ 320 h 468"/>
                <a:gd name="T6" fmla="*/ 0 w 228"/>
                <a:gd name="T7" fmla="*/ 305 h 468"/>
                <a:gd name="T8" fmla="*/ 1 w 228"/>
                <a:gd name="T9" fmla="*/ 283 h 468"/>
                <a:gd name="T10" fmla="*/ 15 w 228"/>
                <a:gd name="T11" fmla="*/ 251 h 468"/>
                <a:gd name="T12" fmla="*/ 32 w 228"/>
                <a:gd name="T13" fmla="*/ 232 h 468"/>
                <a:gd name="T14" fmla="*/ 32 w 228"/>
                <a:gd name="T15" fmla="*/ 159 h 468"/>
                <a:gd name="T16" fmla="*/ 32 w 228"/>
                <a:gd name="T17" fmla="*/ 81 h 468"/>
                <a:gd name="T18" fmla="*/ 17 w 228"/>
                <a:gd name="T19" fmla="*/ 74 h 468"/>
                <a:gd name="T20" fmla="*/ 12 w 228"/>
                <a:gd name="T21" fmla="*/ 55 h 468"/>
                <a:gd name="T22" fmla="*/ 29 w 228"/>
                <a:gd name="T23" fmla="*/ 45 h 468"/>
                <a:gd name="T24" fmla="*/ 35 w 228"/>
                <a:gd name="T25" fmla="*/ 25 h 468"/>
                <a:gd name="T26" fmla="*/ 45 w 228"/>
                <a:gd name="T27" fmla="*/ 2 h 468"/>
                <a:gd name="T28" fmla="*/ 72 w 228"/>
                <a:gd name="T29" fmla="*/ 0 h 468"/>
                <a:gd name="T30" fmla="*/ 97 w 228"/>
                <a:gd name="T31" fmla="*/ 8 h 468"/>
                <a:gd name="T32" fmla="*/ 114 w 228"/>
                <a:gd name="T33" fmla="*/ 23 h 468"/>
                <a:gd name="T34" fmla="*/ 131 w 228"/>
                <a:gd name="T35" fmla="*/ 40 h 468"/>
                <a:gd name="T36" fmla="*/ 140 w 228"/>
                <a:gd name="T37" fmla="*/ 53 h 468"/>
                <a:gd name="T38" fmla="*/ 134 w 228"/>
                <a:gd name="T39" fmla="*/ 72 h 468"/>
                <a:gd name="T40" fmla="*/ 134 w 228"/>
                <a:gd name="T41" fmla="*/ 102 h 468"/>
                <a:gd name="T42" fmla="*/ 134 w 228"/>
                <a:gd name="T43" fmla="*/ 136 h 468"/>
                <a:gd name="T44" fmla="*/ 132 w 228"/>
                <a:gd name="T45" fmla="*/ 160 h 468"/>
                <a:gd name="T46" fmla="*/ 136 w 228"/>
                <a:gd name="T47" fmla="*/ 188 h 468"/>
                <a:gd name="T48" fmla="*/ 143 w 228"/>
                <a:gd name="T49" fmla="*/ 212 h 468"/>
                <a:gd name="T50" fmla="*/ 159 w 228"/>
                <a:gd name="T51" fmla="*/ 224 h 468"/>
                <a:gd name="T52" fmla="*/ 172 w 228"/>
                <a:gd name="T53" fmla="*/ 234 h 468"/>
                <a:gd name="T54" fmla="*/ 159 w 228"/>
                <a:gd name="T55" fmla="*/ 264 h 468"/>
                <a:gd name="T56" fmla="*/ 159 w 228"/>
                <a:gd name="T57" fmla="*/ 288 h 468"/>
                <a:gd name="T58" fmla="*/ 149 w 228"/>
                <a:gd name="T59" fmla="*/ 308 h 468"/>
                <a:gd name="T60" fmla="*/ 143 w 228"/>
                <a:gd name="T61" fmla="*/ 322 h 468"/>
                <a:gd name="T62" fmla="*/ 132 w 228"/>
                <a:gd name="T63" fmla="*/ 337 h 468"/>
                <a:gd name="T64" fmla="*/ 120 w 228"/>
                <a:gd name="T65" fmla="*/ 350 h 468"/>
                <a:gd name="T66" fmla="*/ 107 w 228"/>
                <a:gd name="T67" fmla="*/ 357 h 468"/>
                <a:gd name="T68" fmla="*/ 88 w 228"/>
                <a:gd name="T69" fmla="*/ 350 h 4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8" h="468">
                  <a:moveTo>
                    <a:pt x="117" y="459"/>
                  </a:moveTo>
                  <a:lnTo>
                    <a:pt x="76" y="430"/>
                  </a:lnTo>
                  <a:lnTo>
                    <a:pt x="49" y="419"/>
                  </a:lnTo>
                  <a:lnTo>
                    <a:pt x="0" y="400"/>
                  </a:lnTo>
                  <a:lnTo>
                    <a:pt x="1" y="371"/>
                  </a:lnTo>
                  <a:lnTo>
                    <a:pt x="20" y="329"/>
                  </a:lnTo>
                  <a:lnTo>
                    <a:pt x="42" y="304"/>
                  </a:lnTo>
                  <a:lnTo>
                    <a:pt x="43" y="209"/>
                  </a:lnTo>
                  <a:lnTo>
                    <a:pt x="42" y="106"/>
                  </a:lnTo>
                  <a:lnTo>
                    <a:pt x="22" y="97"/>
                  </a:lnTo>
                  <a:lnTo>
                    <a:pt x="16" y="72"/>
                  </a:lnTo>
                  <a:lnTo>
                    <a:pt x="38" y="59"/>
                  </a:lnTo>
                  <a:lnTo>
                    <a:pt x="47" y="33"/>
                  </a:lnTo>
                  <a:lnTo>
                    <a:pt x="60" y="2"/>
                  </a:lnTo>
                  <a:lnTo>
                    <a:pt x="96" y="0"/>
                  </a:lnTo>
                  <a:lnTo>
                    <a:pt x="129" y="10"/>
                  </a:lnTo>
                  <a:lnTo>
                    <a:pt x="151" y="30"/>
                  </a:lnTo>
                  <a:lnTo>
                    <a:pt x="173" y="52"/>
                  </a:lnTo>
                  <a:lnTo>
                    <a:pt x="186" y="70"/>
                  </a:lnTo>
                  <a:lnTo>
                    <a:pt x="177" y="95"/>
                  </a:lnTo>
                  <a:lnTo>
                    <a:pt x="177" y="134"/>
                  </a:lnTo>
                  <a:lnTo>
                    <a:pt x="177" y="178"/>
                  </a:lnTo>
                  <a:lnTo>
                    <a:pt x="175" y="210"/>
                  </a:lnTo>
                  <a:lnTo>
                    <a:pt x="180" y="247"/>
                  </a:lnTo>
                  <a:lnTo>
                    <a:pt x="190" y="278"/>
                  </a:lnTo>
                  <a:lnTo>
                    <a:pt x="211" y="294"/>
                  </a:lnTo>
                  <a:lnTo>
                    <a:pt x="228" y="307"/>
                  </a:lnTo>
                  <a:lnTo>
                    <a:pt x="211" y="346"/>
                  </a:lnTo>
                  <a:lnTo>
                    <a:pt x="211" y="377"/>
                  </a:lnTo>
                  <a:lnTo>
                    <a:pt x="197" y="404"/>
                  </a:lnTo>
                  <a:lnTo>
                    <a:pt x="190" y="422"/>
                  </a:lnTo>
                  <a:lnTo>
                    <a:pt x="175" y="442"/>
                  </a:lnTo>
                  <a:lnTo>
                    <a:pt x="159" y="459"/>
                  </a:lnTo>
                  <a:lnTo>
                    <a:pt x="142" y="468"/>
                  </a:lnTo>
                  <a:lnTo>
                    <a:pt x="117" y="459"/>
                  </a:lnTo>
                  <a:close/>
                </a:path>
              </a:pathLst>
            </a:custGeom>
            <a:solidFill>
              <a:srgbClr val="FF00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82" name="Freeform 98"/>
            <p:cNvSpPr>
              <a:spLocks/>
            </p:cNvSpPr>
            <p:nvPr/>
          </p:nvSpPr>
          <p:spPr bwMode="auto">
            <a:xfrm>
              <a:off x="513" y="1694"/>
              <a:ext cx="412" cy="296"/>
            </a:xfrm>
            <a:custGeom>
              <a:avLst/>
              <a:gdLst>
                <a:gd name="T0" fmla="*/ 216 w 594"/>
                <a:gd name="T1" fmla="*/ 56 h 387"/>
                <a:gd name="T2" fmla="*/ 196 w 594"/>
                <a:gd name="T3" fmla="*/ 36 h 387"/>
                <a:gd name="T4" fmla="*/ 198 w 594"/>
                <a:gd name="T5" fmla="*/ 28 h 387"/>
                <a:gd name="T6" fmla="*/ 186 w 594"/>
                <a:gd name="T7" fmla="*/ 17 h 387"/>
                <a:gd name="T8" fmla="*/ 175 w 594"/>
                <a:gd name="T9" fmla="*/ 0 h 387"/>
                <a:gd name="T10" fmla="*/ 162 w 594"/>
                <a:gd name="T11" fmla="*/ 17 h 387"/>
                <a:gd name="T12" fmla="*/ 154 w 594"/>
                <a:gd name="T13" fmla="*/ 11 h 387"/>
                <a:gd name="T14" fmla="*/ 139 w 594"/>
                <a:gd name="T15" fmla="*/ 26 h 387"/>
                <a:gd name="T16" fmla="*/ 139 w 594"/>
                <a:gd name="T17" fmla="*/ 33 h 387"/>
                <a:gd name="T18" fmla="*/ 121 w 594"/>
                <a:gd name="T19" fmla="*/ 42 h 387"/>
                <a:gd name="T20" fmla="*/ 75 w 594"/>
                <a:gd name="T21" fmla="*/ 82 h 387"/>
                <a:gd name="T22" fmla="*/ 62 w 594"/>
                <a:gd name="T23" fmla="*/ 99 h 387"/>
                <a:gd name="T24" fmla="*/ 62 w 594"/>
                <a:gd name="T25" fmla="*/ 119 h 387"/>
                <a:gd name="T26" fmla="*/ 46 w 594"/>
                <a:gd name="T27" fmla="*/ 125 h 387"/>
                <a:gd name="T28" fmla="*/ 12 w 594"/>
                <a:gd name="T29" fmla="*/ 164 h 387"/>
                <a:gd name="T30" fmla="*/ 12 w 594"/>
                <a:gd name="T31" fmla="*/ 178 h 387"/>
                <a:gd name="T32" fmla="*/ 0 w 594"/>
                <a:gd name="T33" fmla="*/ 195 h 387"/>
                <a:gd name="T34" fmla="*/ 6 w 594"/>
                <a:gd name="T35" fmla="*/ 215 h 387"/>
                <a:gd name="T36" fmla="*/ 21 w 594"/>
                <a:gd name="T37" fmla="*/ 204 h 387"/>
                <a:gd name="T38" fmla="*/ 36 w 594"/>
                <a:gd name="T39" fmla="*/ 186 h 387"/>
                <a:gd name="T40" fmla="*/ 60 w 594"/>
                <a:gd name="T41" fmla="*/ 181 h 387"/>
                <a:gd name="T42" fmla="*/ 75 w 594"/>
                <a:gd name="T43" fmla="*/ 186 h 387"/>
                <a:gd name="T44" fmla="*/ 80 w 594"/>
                <a:gd name="T45" fmla="*/ 215 h 387"/>
                <a:gd name="T46" fmla="*/ 78 w 594"/>
                <a:gd name="T47" fmla="*/ 235 h 387"/>
                <a:gd name="T48" fmla="*/ 87 w 594"/>
                <a:gd name="T49" fmla="*/ 249 h 387"/>
                <a:gd name="T50" fmla="*/ 100 w 594"/>
                <a:gd name="T51" fmla="*/ 258 h 387"/>
                <a:gd name="T52" fmla="*/ 126 w 594"/>
                <a:gd name="T53" fmla="*/ 261 h 387"/>
                <a:gd name="T54" fmla="*/ 183 w 594"/>
                <a:gd name="T55" fmla="*/ 268 h 387"/>
                <a:gd name="T56" fmla="*/ 196 w 594"/>
                <a:gd name="T57" fmla="*/ 261 h 387"/>
                <a:gd name="T58" fmla="*/ 204 w 594"/>
                <a:gd name="T59" fmla="*/ 249 h 387"/>
                <a:gd name="T60" fmla="*/ 209 w 594"/>
                <a:gd name="T61" fmla="*/ 223 h 387"/>
                <a:gd name="T62" fmla="*/ 230 w 594"/>
                <a:gd name="T63" fmla="*/ 221 h 387"/>
                <a:gd name="T64" fmla="*/ 237 w 594"/>
                <a:gd name="T65" fmla="*/ 238 h 387"/>
                <a:gd name="T66" fmla="*/ 237 w 594"/>
                <a:gd name="T67" fmla="*/ 276 h 387"/>
                <a:gd name="T68" fmla="*/ 264 w 594"/>
                <a:gd name="T69" fmla="*/ 296 h 387"/>
                <a:gd name="T70" fmla="*/ 283 w 594"/>
                <a:gd name="T71" fmla="*/ 262 h 387"/>
                <a:gd name="T72" fmla="*/ 304 w 594"/>
                <a:gd name="T73" fmla="*/ 252 h 387"/>
                <a:gd name="T74" fmla="*/ 327 w 594"/>
                <a:gd name="T75" fmla="*/ 255 h 387"/>
                <a:gd name="T76" fmla="*/ 345 w 594"/>
                <a:gd name="T77" fmla="*/ 265 h 387"/>
                <a:gd name="T78" fmla="*/ 352 w 594"/>
                <a:gd name="T79" fmla="*/ 275 h 387"/>
                <a:gd name="T80" fmla="*/ 358 w 594"/>
                <a:gd name="T81" fmla="*/ 246 h 387"/>
                <a:gd name="T82" fmla="*/ 372 w 594"/>
                <a:gd name="T83" fmla="*/ 212 h 387"/>
                <a:gd name="T84" fmla="*/ 402 w 594"/>
                <a:gd name="T85" fmla="*/ 206 h 387"/>
                <a:gd name="T86" fmla="*/ 412 w 594"/>
                <a:gd name="T87" fmla="*/ 184 h 387"/>
                <a:gd name="T88" fmla="*/ 402 w 594"/>
                <a:gd name="T89" fmla="*/ 166 h 387"/>
                <a:gd name="T90" fmla="*/ 388 w 594"/>
                <a:gd name="T91" fmla="*/ 158 h 387"/>
                <a:gd name="T92" fmla="*/ 350 w 594"/>
                <a:gd name="T93" fmla="*/ 151 h 387"/>
                <a:gd name="T94" fmla="*/ 348 w 594"/>
                <a:gd name="T95" fmla="*/ 129 h 387"/>
                <a:gd name="T96" fmla="*/ 348 w 594"/>
                <a:gd name="T97" fmla="*/ 106 h 387"/>
                <a:gd name="T98" fmla="*/ 348 w 594"/>
                <a:gd name="T99" fmla="*/ 89 h 387"/>
                <a:gd name="T100" fmla="*/ 325 w 594"/>
                <a:gd name="T101" fmla="*/ 76 h 387"/>
                <a:gd name="T102" fmla="*/ 312 w 594"/>
                <a:gd name="T103" fmla="*/ 82 h 387"/>
                <a:gd name="T104" fmla="*/ 291 w 594"/>
                <a:gd name="T105" fmla="*/ 65 h 387"/>
                <a:gd name="T106" fmla="*/ 289 w 594"/>
                <a:gd name="T107" fmla="*/ 53 h 387"/>
                <a:gd name="T108" fmla="*/ 280 w 594"/>
                <a:gd name="T109" fmla="*/ 39 h 387"/>
                <a:gd name="T110" fmla="*/ 280 w 594"/>
                <a:gd name="T111" fmla="*/ 33 h 387"/>
                <a:gd name="T112" fmla="*/ 258 w 594"/>
                <a:gd name="T113" fmla="*/ 26 h 387"/>
                <a:gd name="T114" fmla="*/ 250 w 594"/>
                <a:gd name="T115" fmla="*/ 36 h 387"/>
                <a:gd name="T116" fmla="*/ 234 w 594"/>
                <a:gd name="T117" fmla="*/ 48 h 387"/>
                <a:gd name="T118" fmla="*/ 216 w 594"/>
                <a:gd name="T119" fmla="*/ 56 h 3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94" h="387">
                  <a:moveTo>
                    <a:pt x="312" y="73"/>
                  </a:moveTo>
                  <a:lnTo>
                    <a:pt x="282" y="47"/>
                  </a:lnTo>
                  <a:lnTo>
                    <a:pt x="286" y="37"/>
                  </a:lnTo>
                  <a:lnTo>
                    <a:pt x="268" y="22"/>
                  </a:lnTo>
                  <a:lnTo>
                    <a:pt x="252" y="0"/>
                  </a:lnTo>
                  <a:lnTo>
                    <a:pt x="234" y="22"/>
                  </a:lnTo>
                  <a:lnTo>
                    <a:pt x="222" y="14"/>
                  </a:lnTo>
                  <a:lnTo>
                    <a:pt x="200" y="34"/>
                  </a:lnTo>
                  <a:lnTo>
                    <a:pt x="200" y="43"/>
                  </a:lnTo>
                  <a:lnTo>
                    <a:pt x="174" y="55"/>
                  </a:lnTo>
                  <a:lnTo>
                    <a:pt x="108" y="107"/>
                  </a:lnTo>
                  <a:lnTo>
                    <a:pt x="90" y="129"/>
                  </a:lnTo>
                  <a:lnTo>
                    <a:pt x="90" y="155"/>
                  </a:lnTo>
                  <a:lnTo>
                    <a:pt x="66" y="163"/>
                  </a:lnTo>
                  <a:lnTo>
                    <a:pt x="18" y="215"/>
                  </a:lnTo>
                  <a:lnTo>
                    <a:pt x="18" y="233"/>
                  </a:lnTo>
                  <a:lnTo>
                    <a:pt x="0" y="255"/>
                  </a:lnTo>
                  <a:lnTo>
                    <a:pt x="8" y="281"/>
                  </a:lnTo>
                  <a:lnTo>
                    <a:pt x="30" y="267"/>
                  </a:lnTo>
                  <a:lnTo>
                    <a:pt x="52" y="243"/>
                  </a:lnTo>
                  <a:lnTo>
                    <a:pt x="86" y="237"/>
                  </a:lnTo>
                  <a:lnTo>
                    <a:pt x="108" y="243"/>
                  </a:lnTo>
                  <a:lnTo>
                    <a:pt x="116" y="281"/>
                  </a:lnTo>
                  <a:lnTo>
                    <a:pt x="112" y="307"/>
                  </a:lnTo>
                  <a:lnTo>
                    <a:pt x="126" y="325"/>
                  </a:lnTo>
                  <a:lnTo>
                    <a:pt x="144" y="337"/>
                  </a:lnTo>
                  <a:lnTo>
                    <a:pt x="182" y="341"/>
                  </a:lnTo>
                  <a:lnTo>
                    <a:pt x="264" y="351"/>
                  </a:lnTo>
                  <a:lnTo>
                    <a:pt x="282" y="341"/>
                  </a:lnTo>
                  <a:lnTo>
                    <a:pt x="294" y="325"/>
                  </a:lnTo>
                  <a:lnTo>
                    <a:pt x="302" y="291"/>
                  </a:lnTo>
                  <a:lnTo>
                    <a:pt x="332" y="289"/>
                  </a:lnTo>
                  <a:lnTo>
                    <a:pt x="342" y="311"/>
                  </a:lnTo>
                  <a:lnTo>
                    <a:pt x="342" y="361"/>
                  </a:lnTo>
                  <a:lnTo>
                    <a:pt x="380" y="387"/>
                  </a:lnTo>
                  <a:lnTo>
                    <a:pt x="408" y="343"/>
                  </a:lnTo>
                  <a:lnTo>
                    <a:pt x="438" y="329"/>
                  </a:lnTo>
                  <a:lnTo>
                    <a:pt x="472" y="333"/>
                  </a:lnTo>
                  <a:lnTo>
                    <a:pt x="498" y="347"/>
                  </a:lnTo>
                  <a:lnTo>
                    <a:pt x="508" y="359"/>
                  </a:lnTo>
                  <a:lnTo>
                    <a:pt x="516" y="321"/>
                  </a:lnTo>
                  <a:lnTo>
                    <a:pt x="536" y="277"/>
                  </a:lnTo>
                  <a:lnTo>
                    <a:pt x="580" y="269"/>
                  </a:lnTo>
                  <a:lnTo>
                    <a:pt x="594" y="241"/>
                  </a:lnTo>
                  <a:lnTo>
                    <a:pt x="580" y="217"/>
                  </a:lnTo>
                  <a:lnTo>
                    <a:pt x="560" y="207"/>
                  </a:lnTo>
                  <a:lnTo>
                    <a:pt x="504" y="197"/>
                  </a:lnTo>
                  <a:lnTo>
                    <a:pt x="502" y="169"/>
                  </a:lnTo>
                  <a:lnTo>
                    <a:pt x="502" y="139"/>
                  </a:lnTo>
                  <a:lnTo>
                    <a:pt x="502" y="117"/>
                  </a:lnTo>
                  <a:lnTo>
                    <a:pt x="468" y="99"/>
                  </a:lnTo>
                  <a:lnTo>
                    <a:pt x="450" y="107"/>
                  </a:lnTo>
                  <a:lnTo>
                    <a:pt x="420" y="85"/>
                  </a:lnTo>
                  <a:lnTo>
                    <a:pt x="416" y="69"/>
                  </a:lnTo>
                  <a:lnTo>
                    <a:pt x="404" y="51"/>
                  </a:lnTo>
                  <a:lnTo>
                    <a:pt x="404" y="43"/>
                  </a:lnTo>
                  <a:lnTo>
                    <a:pt x="372" y="34"/>
                  </a:lnTo>
                  <a:lnTo>
                    <a:pt x="360" y="47"/>
                  </a:lnTo>
                  <a:lnTo>
                    <a:pt x="338" y="63"/>
                  </a:lnTo>
                  <a:lnTo>
                    <a:pt x="312" y="73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</p:grpSp>
      <p:sp>
        <p:nvSpPr>
          <p:cNvPr id="23557" name="Rectangle 100"/>
          <p:cNvSpPr>
            <a:spLocks noChangeArrowheads="1"/>
          </p:cNvSpPr>
          <p:nvPr/>
        </p:nvSpPr>
        <p:spPr bwMode="auto">
          <a:xfrm>
            <a:off x="6138863" y="2741613"/>
            <a:ext cx="542925" cy="20955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558" name="Rectangle 101"/>
          <p:cNvSpPr>
            <a:spLocks noChangeArrowheads="1"/>
          </p:cNvSpPr>
          <p:nvPr/>
        </p:nvSpPr>
        <p:spPr bwMode="auto">
          <a:xfrm>
            <a:off x="6138863" y="3370263"/>
            <a:ext cx="542925" cy="20955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559" name="Rectangle 102"/>
          <p:cNvSpPr>
            <a:spLocks noChangeArrowheads="1"/>
          </p:cNvSpPr>
          <p:nvPr/>
        </p:nvSpPr>
        <p:spPr bwMode="auto">
          <a:xfrm>
            <a:off x="6681788" y="2708275"/>
            <a:ext cx="163988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1200">
                <a:latin typeface="Times New Roman" pitchFamily="18" charset="0"/>
                <a:cs typeface="Arial" charset="0"/>
              </a:rPr>
              <a:t>OTC+ Power Exchange</a:t>
            </a:r>
          </a:p>
        </p:txBody>
      </p:sp>
      <p:sp>
        <p:nvSpPr>
          <p:cNvPr id="23560" name="Rectangle 103"/>
          <p:cNvSpPr>
            <a:spLocks noChangeArrowheads="1"/>
          </p:cNvSpPr>
          <p:nvPr/>
        </p:nvSpPr>
        <p:spPr bwMode="auto">
          <a:xfrm>
            <a:off x="6681788" y="3357563"/>
            <a:ext cx="1592262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fr-FR" sz="1200">
                <a:latin typeface="Times New Roman" pitchFamily="18" charset="0"/>
                <a:cs typeface="Arial" charset="0"/>
              </a:rPr>
              <a:t>OTC only</a:t>
            </a:r>
          </a:p>
        </p:txBody>
      </p:sp>
      <p:sp>
        <p:nvSpPr>
          <p:cNvPr id="23561" name="Rectangle 104"/>
          <p:cNvSpPr>
            <a:spLocks noChangeArrowheads="1"/>
          </p:cNvSpPr>
          <p:nvPr/>
        </p:nvSpPr>
        <p:spPr bwMode="auto">
          <a:xfrm>
            <a:off x="6138863" y="3940175"/>
            <a:ext cx="542925" cy="2095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33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562" name="Rectangle 105"/>
          <p:cNvSpPr>
            <a:spLocks noChangeArrowheads="1"/>
          </p:cNvSpPr>
          <p:nvPr/>
        </p:nvSpPr>
        <p:spPr bwMode="auto">
          <a:xfrm>
            <a:off x="6681788" y="3933825"/>
            <a:ext cx="233680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fr-FR" sz="1200">
                <a:latin typeface="Times New Roman" pitchFamily="18" charset="0"/>
                <a:cs typeface="Arial" charset="0"/>
              </a:rPr>
              <a:t>OTC + ongoing PX projects</a:t>
            </a:r>
          </a:p>
        </p:txBody>
      </p:sp>
      <p:sp>
        <p:nvSpPr>
          <p:cNvPr id="23563" name="Text Box 106"/>
          <p:cNvSpPr txBox="1">
            <a:spLocks noChangeArrowheads="1"/>
          </p:cNvSpPr>
          <p:nvPr/>
        </p:nvSpPr>
        <p:spPr bwMode="auto">
          <a:xfrm>
            <a:off x="415925" y="1125538"/>
            <a:ext cx="776128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cs typeface="Arial" charset="0"/>
              </a:rPr>
              <a:t> </a:t>
            </a:r>
            <a:r>
              <a:rPr lang="en-US">
                <a:solidFill>
                  <a:srgbClr val="000099"/>
                </a:solidFill>
                <a:cs typeface="Arial" charset="0"/>
              </a:rPr>
              <a:t>Strategic partnership with regional TSOs (CG Prenos in initial stage), service providers (European PX’s), market makers (main regional production companies), IFI’s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>
              <a:cs typeface="Arial" charset="0"/>
            </a:endParaRPr>
          </a:p>
        </p:txBody>
      </p:sp>
      <p:sp>
        <p:nvSpPr>
          <p:cNvPr id="23564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2"/>
          <p:cNvSpPr>
            <a:spLocks noGrp="1"/>
          </p:cNvSpPr>
          <p:nvPr>
            <p:ph type="title" idx="4294967295"/>
          </p:nvPr>
        </p:nvSpPr>
        <p:spPr>
          <a:xfrm>
            <a:off x="481013" y="0"/>
            <a:ext cx="8667750" cy="952500"/>
          </a:xfrm>
        </p:spPr>
        <p:txBody>
          <a:bodyPr anchor="b"/>
          <a:lstStyle/>
          <a:p>
            <a:r>
              <a:rPr lang="en-GB" sz="2800" smtClean="0"/>
              <a:t/>
            </a:r>
            <a:br>
              <a:rPr lang="en-GB" sz="2800" smtClean="0"/>
            </a:br>
            <a:r>
              <a:rPr lang="en-GB" sz="2800" smtClean="0"/>
              <a:t> </a:t>
            </a:r>
            <a:r>
              <a:rPr lang="en-GB" sz="2400" smtClean="0">
                <a:solidFill>
                  <a:srgbClr val="000099"/>
                </a:solidFill>
              </a:rPr>
              <a:t>SEEPEX Price Reference issue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0" y="0"/>
            <a:ext cx="17462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580" name="AutoShape 4"/>
          <p:cNvCxnSpPr>
            <a:cxnSpLocks noChangeShapeType="1"/>
          </p:cNvCxnSpPr>
          <p:nvPr/>
        </p:nvCxnSpPr>
        <p:spPr bwMode="auto">
          <a:xfrm flipV="1">
            <a:off x="1752600" y="1524000"/>
            <a:ext cx="0" cy="3657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898650" y="5181600"/>
            <a:ext cx="619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1898650" y="2514600"/>
            <a:ext cx="6108700" cy="1676400"/>
          </a:xfrm>
          <a:custGeom>
            <a:avLst/>
            <a:gdLst>
              <a:gd name="T0" fmla="*/ 0 w 2928"/>
              <a:gd name="T1" fmla="*/ 0 h 1920"/>
              <a:gd name="T2" fmla="*/ 801141 w 2928"/>
              <a:gd name="T3" fmla="*/ 1089660 h 1920"/>
              <a:gd name="T4" fmla="*/ 1802567 w 2928"/>
              <a:gd name="T5" fmla="*/ 1466850 h 1920"/>
              <a:gd name="T6" fmla="*/ 6108700 w 2928"/>
              <a:gd name="T7" fmla="*/ 1676400 h 19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8" h="1920">
                <a:moveTo>
                  <a:pt x="0" y="0"/>
                </a:moveTo>
                <a:cubicBezTo>
                  <a:pt x="120" y="484"/>
                  <a:pt x="240" y="968"/>
                  <a:pt x="384" y="1248"/>
                </a:cubicBezTo>
                <a:cubicBezTo>
                  <a:pt x="528" y="1528"/>
                  <a:pt x="440" y="1568"/>
                  <a:pt x="864" y="1680"/>
                </a:cubicBezTo>
                <a:cubicBezTo>
                  <a:pt x="1288" y="1792"/>
                  <a:pt x="2108" y="1856"/>
                  <a:pt x="2928" y="1920"/>
                </a:cubicBezTo>
              </a:path>
            </a:pathLst>
          </a:custGeom>
          <a:noFill/>
          <a:ln w="635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2476500" y="2514600"/>
            <a:ext cx="6521450" cy="1676400"/>
          </a:xfrm>
          <a:custGeom>
            <a:avLst/>
            <a:gdLst>
              <a:gd name="T0" fmla="*/ 0 w 2640"/>
              <a:gd name="T1" fmla="*/ 1656202 h 1992"/>
              <a:gd name="T2" fmla="*/ 2134293 w 2640"/>
              <a:gd name="T3" fmla="*/ 1615807 h 1992"/>
              <a:gd name="T4" fmla="*/ 3794298 w 2640"/>
              <a:gd name="T5" fmla="*/ 1292646 h 1992"/>
              <a:gd name="T6" fmla="*/ 6047163 w 2640"/>
              <a:gd name="T7" fmla="*/ 403952 h 1992"/>
              <a:gd name="T8" fmla="*/ 6521450 w 2640"/>
              <a:gd name="T9" fmla="*/ 0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0" h="1992">
                <a:moveTo>
                  <a:pt x="0" y="1968"/>
                </a:moveTo>
                <a:cubicBezTo>
                  <a:pt x="304" y="1980"/>
                  <a:pt x="608" y="1992"/>
                  <a:pt x="864" y="1920"/>
                </a:cubicBezTo>
                <a:cubicBezTo>
                  <a:pt x="1120" y="1848"/>
                  <a:pt x="1272" y="1776"/>
                  <a:pt x="1536" y="1536"/>
                </a:cubicBezTo>
                <a:cubicBezTo>
                  <a:pt x="1800" y="1296"/>
                  <a:pt x="2264" y="736"/>
                  <a:pt x="2448" y="480"/>
                </a:cubicBezTo>
                <a:cubicBezTo>
                  <a:pt x="2632" y="224"/>
                  <a:pt x="2600" y="88"/>
                  <a:pt x="2640" y="0"/>
                </a:cubicBezTo>
              </a:path>
            </a:pathLst>
          </a:custGeom>
          <a:noFill/>
          <a:ln w="5397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787900" y="52578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MCP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25500" y="1752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MWh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7181850" y="2286000"/>
            <a:ext cx="206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Electricity offered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686550" y="3810000"/>
            <a:ext cx="2559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Electricity Demand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797300" y="20574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2889250" y="20574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5118100" y="4038600"/>
            <a:ext cx="80963" cy="9048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200650" y="2438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1073150" y="3886200"/>
            <a:ext cx="165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MCV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1816100" y="4038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065213" y="692150"/>
            <a:ext cx="85026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i="1">
                <a:solidFill>
                  <a:srgbClr val="FF0000"/>
                </a:solidFill>
                <a:cs typeface="Arial" charset="0"/>
              </a:rPr>
              <a:t/>
            </a:r>
            <a:br>
              <a:rPr lang="fr-FR" sz="2800" b="1" i="1">
                <a:solidFill>
                  <a:srgbClr val="FF0000"/>
                </a:solidFill>
                <a:cs typeface="Arial" charset="0"/>
              </a:rPr>
            </a:br>
            <a:r>
              <a:rPr lang="fr-FR" sz="2400">
                <a:solidFill>
                  <a:srgbClr val="000099"/>
                </a:solidFill>
                <a:cs typeface="Arial" charset="0"/>
              </a:rPr>
              <a:t>For every hour on a day-ahead base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7553325" y="5308600"/>
            <a:ext cx="2036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Price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769938" y="1460500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Volume</a:t>
            </a:r>
          </a:p>
        </p:txBody>
      </p:sp>
      <p:sp>
        <p:nvSpPr>
          <p:cNvPr id="24597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2"/>
          <p:cNvSpPr>
            <a:spLocks noGrp="1"/>
          </p:cNvSpPr>
          <p:nvPr>
            <p:ph type="title" idx="4294967295"/>
          </p:nvPr>
        </p:nvSpPr>
        <p:spPr>
          <a:xfrm>
            <a:off x="427038" y="-203200"/>
            <a:ext cx="8915400" cy="1143000"/>
          </a:xfrm>
        </p:spPr>
        <p:txBody>
          <a:bodyPr anchor="b"/>
          <a:lstStyle/>
          <a:p>
            <a:r>
              <a:rPr lang="en-GB" sz="2400" smtClean="0">
                <a:solidFill>
                  <a:srgbClr val="000099"/>
                </a:solidFill>
              </a:rPr>
              <a:t>SEEPEX </a:t>
            </a:r>
            <a:r>
              <a:rPr lang="fr-FR" sz="2400" smtClean="0">
                <a:solidFill>
                  <a:srgbClr val="000099"/>
                </a:solidFill>
              </a:rPr>
              <a:t>Day-ahead Market Model</a:t>
            </a:r>
            <a:endParaRPr lang="en-GB" sz="2400" smtClean="0">
              <a:solidFill>
                <a:srgbClr val="000099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0" y="0"/>
            <a:ext cx="17462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Ograda vsebine 6"/>
          <p:cNvSpPr>
            <a:spLocks/>
          </p:cNvSpPr>
          <p:nvPr/>
        </p:nvSpPr>
        <p:spPr bwMode="auto">
          <a:xfrm>
            <a:off x="495300" y="1125538"/>
            <a:ext cx="89154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Definition of the day-ahead products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dirty="0">
                <a:solidFill>
                  <a:srgbClr val="000099"/>
                </a:solidFill>
                <a:cs typeface="Arial" charset="0"/>
              </a:rPr>
              <a:t>HOURLY PRODUCTS [1 … 24]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dirty="0">
                <a:solidFill>
                  <a:srgbClr val="000099"/>
                </a:solidFill>
                <a:cs typeface="Arial" charset="0"/>
              </a:rPr>
              <a:t>BASE [1-24]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dirty="0">
                <a:solidFill>
                  <a:srgbClr val="000099"/>
                </a:solidFill>
                <a:cs typeface="Arial" charset="0"/>
              </a:rPr>
              <a:t>PEAK [6-21]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dirty="0">
                <a:solidFill>
                  <a:srgbClr val="000099"/>
                </a:solidFill>
                <a:cs typeface="Arial" charset="0"/>
              </a:rPr>
              <a:t>OFF-PEAK1 [1-5, 22-24]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dirty="0">
                <a:solidFill>
                  <a:srgbClr val="000099"/>
                </a:solidFill>
                <a:cs typeface="Arial" charset="0"/>
              </a:rPr>
              <a:t>EURO-PEAK [9-20]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1600" dirty="0">
                <a:solidFill>
                  <a:srgbClr val="000099"/>
                </a:solidFill>
                <a:cs typeface="Arial" charset="0"/>
              </a:rPr>
              <a:t>EURO-OFF-PEAK1 [1-8, 21-24]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Auction phases’ timing to be determined in cooperation with market participants, possible outcome: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Call Phase: open 14 days in advance, closing at 9:00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Freeze Phase: 9:00 – 9:15 (time to call </a:t>
            </a:r>
            <a:r>
              <a:rPr lang="en-US" sz="1600" dirty="0" err="1">
                <a:solidFill>
                  <a:srgbClr val="000099"/>
                </a:solidFill>
                <a:cs typeface="Arial" charset="0"/>
              </a:rPr>
              <a:t>Mistrade</a:t>
            </a:r>
            <a:r>
              <a:rPr lang="en-US" sz="1600" dirty="0">
                <a:solidFill>
                  <a:srgbClr val="000099"/>
                </a:solidFill>
                <a:cs typeface="Arial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Price Determination Phase: (9:15 – 10:00)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Basic auction parameters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Minimum deal		1 MWh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Minimum price step in orders	0,10 €/MWh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Price limits for orders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Minimum price		0 €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Maximum price		3000 €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Fixing method: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Closed auction, calculation of Market Clearing Prices &amp; Market Clearing Volumes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600" dirty="0">
                <a:solidFill>
                  <a:srgbClr val="000099"/>
                </a:solidFill>
                <a:cs typeface="Arial" charset="0"/>
              </a:rPr>
              <a:t>Market Coupling and Market Splitting may demand introduction of new parameters and/or other changes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2"/>
          <p:cNvSpPr>
            <a:spLocks noGrp="1"/>
          </p:cNvSpPr>
          <p:nvPr>
            <p:ph type="title" idx="4294967295"/>
          </p:nvPr>
        </p:nvSpPr>
        <p:spPr>
          <a:xfrm>
            <a:off x="560388" y="260350"/>
            <a:ext cx="8502650" cy="723900"/>
          </a:xfrm>
        </p:spPr>
        <p:txBody>
          <a:bodyPr anchor="b"/>
          <a:lstStyle/>
          <a:p>
            <a:r>
              <a:rPr lang="en-GB" sz="2400" smtClean="0">
                <a:solidFill>
                  <a:srgbClr val="000099"/>
                </a:solidFill>
              </a:rPr>
              <a:t>SEEPEX </a:t>
            </a:r>
            <a:r>
              <a:rPr lang="fr-FR" sz="2400" smtClean="0">
                <a:solidFill>
                  <a:srgbClr val="000099"/>
                </a:solidFill>
              </a:rPr>
              <a:t>Day-ahead Role Model</a:t>
            </a:r>
            <a:endParaRPr lang="en-GB" sz="2400" smtClean="0">
              <a:solidFill>
                <a:srgbClr val="000099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0" y="0"/>
            <a:ext cx="17462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819" name="Text Box 227"/>
          <p:cNvSpPr txBox="1">
            <a:spLocks noChangeArrowheads="1"/>
          </p:cNvSpPr>
          <p:nvPr/>
        </p:nvSpPr>
        <p:spPr bwMode="auto">
          <a:xfrm>
            <a:off x="3736975" y="4891088"/>
            <a:ext cx="1500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Members</a:t>
            </a:r>
          </a:p>
        </p:txBody>
      </p:sp>
      <p:sp>
        <p:nvSpPr>
          <p:cNvPr id="110820" name="Text Box 228"/>
          <p:cNvSpPr txBox="1">
            <a:spLocks noChangeArrowheads="1"/>
          </p:cNvSpPr>
          <p:nvPr/>
        </p:nvSpPr>
        <p:spPr bwMode="auto">
          <a:xfrm rot="3597693">
            <a:off x="2554973" y="3636415"/>
            <a:ext cx="2967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latin typeface="+mn-lt"/>
                <a:cs typeface="Arial" charset="0"/>
              </a:rPr>
              <a:t>1)</a:t>
            </a:r>
            <a:r>
              <a:rPr lang="fr-FR" sz="1600" b="1" dirty="0">
                <a:latin typeface="+mn-lt"/>
                <a:cs typeface="Arial" charset="0"/>
              </a:rPr>
              <a:t> </a:t>
            </a:r>
            <a:r>
              <a:rPr lang="fr-FR" sz="1600" dirty="0" err="1">
                <a:latin typeface="+mn-lt"/>
                <a:cs typeface="Arial" charset="0"/>
              </a:rPr>
              <a:t>Before</a:t>
            </a:r>
            <a:r>
              <a:rPr lang="fr-FR" sz="1600" dirty="0">
                <a:latin typeface="+mn-lt"/>
                <a:cs typeface="Arial" charset="0"/>
              </a:rPr>
              <a:t> 9:00 (D-1) -</a:t>
            </a:r>
            <a:r>
              <a:rPr lang="fr-FR" sz="1600" dirty="0" err="1" smtClean="0">
                <a:latin typeface="+mn-lt"/>
                <a:cs typeface="Arial" charset="0"/>
              </a:rPr>
              <a:t>Bidding</a:t>
            </a:r>
            <a:endParaRPr lang="fr-FR" sz="1600" dirty="0">
              <a:latin typeface="+mn-lt"/>
              <a:cs typeface="Arial" charset="0"/>
            </a:endParaRPr>
          </a:p>
        </p:txBody>
      </p:sp>
      <p:sp>
        <p:nvSpPr>
          <p:cNvPr id="110821" name="Line 229"/>
          <p:cNvSpPr>
            <a:spLocks noChangeShapeType="1"/>
          </p:cNvSpPr>
          <p:nvPr/>
        </p:nvSpPr>
        <p:spPr bwMode="auto">
          <a:xfrm flipH="1" flipV="1">
            <a:off x="3368675" y="2349500"/>
            <a:ext cx="1525588" cy="22510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l-SI" sz="1600">
              <a:latin typeface="+mn-lt"/>
              <a:cs typeface="Arial" charset="0"/>
            </a:endParaRPr>
          </a:p>
        </p:txBody>
      </p:sp>
      <p:sp>
        <p:nvSpPr>
          <p:cNvPr id="110822" name="Line 230"/>
          <p:cNvSpPr>
            <a:spLocks noChangeShapeType="1"/>
          </p:cNvSpPr>
          <p:nvPr/>
        </p:nvSpPr>
        <p:spPr bwMode="auto">
          <a:xfrm>
            <a:off x="3546475" y="2200275"/>
            <a:ext cx="1538288" cy="21796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l-SI" sz="1600">
              <a:latin typeface="+mn-lt"/>
              <a:cs typeface="Arial" charset="0"/>
            </a:endParaRPr>
          </a:p>
        </p:txBody>
      </p:sp>
      <p:sp>
        <p:nvSpPr>
          <p:cNvPr id="110823" name="Text Box 231"/>
          <p:cNvSpPr txBox="1">
            <a:spLocks noChangeArrowheads="1"/>
          </p:cNvSpPr>
          <p:nvPr/>
        </p:nvSpPr>
        <p:spPr bwMode="auto">
          <a:xfrm rot="2165424">
            <a:off x="3532188" y="2911475"/>
            <a:ext cx="307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latin typeface="+mn-lt"/>
                <a:cs typeface="Arial" charset="0"/>
              </a:rPr>
              <a:t>3) 9:15-10:00 (D-1) - </a:t>
            </a:r>
            <a:r>
              <a:rPr lang="fr-FR" sz="1600" dirty="0" err="1">
                <a:latin typeface="+mn-lt"/>
                <a:cs typeface="Arial" charset="0"/>
              </a:rPr>
              <a:t>Results</a:t>
            </a:r>
            <a:endParaRPr lang="fr-FR" sz="1600" dirty="0">
              <a:latin typeface="+mn-lt"/>
              <a:cs typeface="Arial" charset="0"/>
            </a:endParaRPr>
          </a:p>
        </p:txBody>
      </p:sp>
      <p:sp>
        <p:nvSpPr>
          <p:cNvPr id="110824" name="Line 232"/>
          <p:cNvSpPr>
            <a:spLocks noChangeShapeType="1"/>
          </p:cNvSpPr>
          <p:nvPr/>
        </p:nvSpPr>
        <p:spPr bwMode="auto">
          <a:xfrm>
            <a:off x="1177925" y="2139950"/>
            <a:ext cx="0" cy="30464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l-SI" sz="1600">
              <a:latin typeface="+mn-lt"/>
              <a:cs typeface="Arial" charset="0"/>
            </a:endParaRPr>
          </a:p>
        </p:txBody>
      </p:sp>
      <p:sp>
        <p:nvSpPr>
          <p:cNvPr id="110825" name="Text Box 233"/>
          <p:cNvSpPr txBox="1">
            <a:spLocks noChangeArrowheads="1"/>
          </p:cNvSpPr>
          <p:nvPr/>
        </p:nvSpPr>
        <p:spPr bwMode="auto">
          <a:xfrm>
            <a:off x="1177925" y="4164013"/>
            <a:ext cx="2763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latin typeface="+mn-lt"/>
                <a:cs typeface="Arial" charset="0"/>
              </a:rPr>
              <a:t>4) 11:30 (D-1) - Nominations</a:t>
            </a:r>
          </a:p>
        </p:txBody>
      </p:sp>
      <p:sp>
        <p:nvSpPr>
          <p:cNvPr id="110826" name="Line 234"/>
          <p:cNvSpPr>
            <a:spLocks noChangeShapeType="1"/>
          </p:cNvSpPr>
          <p:nvPr/>
        </p:nvSpPr>
        <p:spPr bwMode="auto">
          <a:xfrm>
            <a:off x="6389688" y="2139950"/>
            <a:ext cx="0" cy="25288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l-SI" sz="1600">
              <a:latin typeface="+mn-lt"/>
              <a:cs typeface="Arial" charset="0"/>
            </a:endParaRPr>
          </a:p>
        </p:txBody>
      </p:sp>
      <p:sp>
        <p:nvSpPr>
          <p:cNvPr id="110827" name="Text Box 235"/>
          <p:cNvSpPr txBox="1">
            <a:spLocks noChangeArrowheads="1"/>
          </p:cNvSpPr>
          <p:nvPr/>
        </p:nvSpPr>
        <p:spPr bwMode="auto">
          <a:xfrm rot="5396093">
            <a:off x="5118100" y="3608388"/>
            <a:ext cx="3213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latin typeface="+mn-lt"/>
                <a:cs typeface="Arial" charset="0"/>
              </a:rPr>
              <a:t>5) 14:00 (D-1) - Financial </a:t>
            </a:r>
            <a:r>
              <a:rPr lang="fr-FR" sz="1600" dirty="0" err="1">
                <a:latin typeface="+mn-lt"/>
                <a:cs typeface="Arial" charset="0"/>
              </a:rPr>
              <a:t>statement</a:t>
            </a:r>
            <a:endParaRPr lang="fr-FR" sz="2000" dirty="0">
              <a:latin typeface="+mn-lt"/>
              <a:cs typeface="Arial" charset="0"/>
            </a:endParaRPr>
          </a:p>
        </p:txBody>
      </p:sp>
      <p:sp>
        <p:nvSpPr>
          <p:cNvPr id="110828" name="Line 236"/>
          <p:cNvSpPr>
            <a:spLocks noChangeShapeType="1"/>
          </p:cNvSpPr>
          <p:nvPr/>
        </p:nvSpPr>
        <p:spPr bwMode="auto">
          <a:xfrm flipV="1">
            <a:off x="3532188" y="1839913"/>
            <a:ext cx="1539875" cy="3365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l-SI" sz="1600">
              <a:latin typeface="+mn-lt"/>
              <a:cs typeface="Arial" charset="0"/>
            </a:endParaRPr>
          </a:p>
        </p:txBody>
      </p:sp>
      <p:graphicFrame>
        <p:nvGraphicFramePr>
          <p:cNvPr id="26638" name="Object 2"/>
          <p:cNvGraphicFramePr>
            <a:graphicFrameLocks noChangeAspect="1"/>
          </p:cNvGraphicFramePr>
          <p:nvPr/>
        </p:nvGraphicFramePr>
        <p:xfrm>
          <a:off x="5019675" y="4392613"/>
          <a:ext cx="1420813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Clip" r:id="rId4" imgW="4540250" imgH="3497263" progId="">
                  <p:embed/>
                </p:oleObj>
              </mc:Choice>
              <mc:Fallback>
                <p:oleObj name="Clip" r:id="rId4" imgW="4540250" imgH="349726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4392613"/>
                        <a:ext cx="1420813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3"/>
          <p:cNvGraphicFramePr>
            <a:graphicFrameLocks noChangeAspect="1"/>
          </p:cNvGraphicFramePr>
          <p:nvPr/>
        </p:nvGraphicFramePr>
        <p:xfrm>
          <a:off x="8318500" y="4524375"/>
          <a:ext cx="1071563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Clip" r:id="rId6" imgW="2827338" imgH="3497263" progId="">
                  <p:embed/>
                </p:oleObj>
              </mc:Choice>
              <mc:Fallback>
                <p:oleObj name="Clip" r:id="rId6" imgW="2827338" imgH="349726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0" y="4524375"/>
                        <a:ext cx="1071563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32" name="Line 240"/>
          <p:cNvSpPr>
            <a:spLocks noChangeShapeType="1"/>
          </p:cNvSpPr>
          <p:nvPr/>
        </p:nvSpPr>
        <p:spPr bwMode="auto">
          <a:xfrm flipV="1">
            <a:off x="6632575" y="5467350"/>
            <a:ext cx="166211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l-SI" sz="1600">
              <a:latin typeface="+mn-lt"/>
              <a:cs typeface="Arial" charset="0"/>
            </a:endParaRPr>
          </a:p>
        </p:txBody>
      </p:sp>
      <p:sp>
        <p:nvSpPr>
          <p:cNvPr id="110833" name="Line 241"/>
          <p:cNvSpPr>
            <a:spLocks noChangeShapeType="1"/>
          </p:cNvSpPr>
          <p:nvPr/>
        </p:nvSpPr>
        <p:spPr bwMode="auto">
          <a:xfrm>
            <a:off x="7585075" y="2290763"/>
            <a:ext cx="1069975" cy="2003425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l-SI" sz="1600">
              <a:latin typeface="+mn-lt"/>
              <a:cs typeface="Arial" charset="0"/>
            </a:endParaRPr>
          </a:p>
        </p:txBody>
      </p:sp>
      <p:sp>
        <p:nvSpPr>
          <p:cNvPr id="110834" name="Line 242"/>
          <p:cNvSpPr>
            <a:spLocks noChangeShapeType="1"/>
          </p:cNvSpPr>
          <p:nvPr/>
        </p:nvSpPr>
        <p:spPr bwMode="auto">
          <a:xfrm>
            <a:off x="1117600" y="5635625"/>
            <a:ext cx="37893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sl-SI" sz="1600">
              <a:latin typeface="+mn-lt"/>
              <a:cs typeface="Arial" charset="0"/>
            </a:endParaRPr>
          </a:p>
        </p:txBody>
      </p:sp>
      <p:sp>
        <p:nvSpPr>
          <p:cNvPr id="110835" name="Text Box 243"/>
          <p:cNvSpPr txBox="1">
            <a:spLocks noChangeArrowheads="1"/>
          </p:cNvSpPr>
          <p:nvPr/>
        </p:nvSpPr>
        <p:spPr bwMode="auto">
          <a:xfrm>
            <a:off x="2890838" y="5659438"/>
            <a:ext cx="410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latin typeface="+mn-lt"/>
                <a:cs typeface="Arial" charset="0"/>
              </a:rPr>
              <a:t>6) 00:00-24:00 (D) – </a:t>
            </a:r>
            <a:r>
              <a:rPr lang="fr-FR" sz="1600" dirty="0" err="1">
                <a:latin typeface="+mn-lt"/>
                <a:cs typeface="Arial" charset="0"/>
              </a:rPr>
              <a:t>Physical</a:t>
            </a:r>
            <a:r>
              <a:rPr lang="fr-FR" sz="1600" dirty="0">
                <a:latin typeface="+mn-lt"/>
                <a:cs typeface="Arial" charset="0"/>
              </a:rPr>
              <a:t>  </a:t>
            </a:r>
            <a:r>
              <a:rPr lang="fr-FR" sz="1600" dirty="0" err="1">
                <a:latin typeface="+mn-lt"/>
                <a:cs typeface="Arial" charset="0"/>
              </a:rPr>
              <a:t>delivery</a:t>
            </a:r>
            <a:endParaRPr lang="fr-FR" sz="1600" dirty="0">
              <a:latin typeface="+mn-lt"/>
              <a:cs typeface="Arial" charset="0"/>
            </a:endParaRPr>
          </a:p>
        </p:txBody>
      </p:sp>
      <p:sp>
        <p:nvSpPr>
          <p:cNvPr id="110838" name="Text Box 246"/>
          <p:cNvSpPr txBox="1">
            <a:spLocks noChangeArrowheads="1"/>
          </p:cNvSpPr>
          <p:nvPr/>
        </p:nvSpPr>
        <p:spPr bwMode="auto">
          <a:xfrm>
            <a:off x="1058863" y="1081088"/>
            <a:ext cx="2271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>
                <a:latin typeface="+mn-lt"/>
                <a:cs typeface="Arial" charset="0"/>
              </a:rPr>
              <a:t>2) 9:15 (D-1) - Fixing</a:t>
            </a:r>
          </a:p>
        </p:txBody>
      </p:sp>
      <p:sp>
        <p:nvSpPr>
          <p:cNvPr id="231" name="Zaobljeni pravokotnik 230"/>
          <p:cNvSpPr/>
          <p:nvPr/>
        </p:nvSpPr>
        <p:spPr>
          <a:xfrm>
            <a:off x="279400" y="1441450"/>
            <a:ext cx="2470150" cy="820738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86000">
                <a:schemeClr val="bg1"/>
              </a:gs>
            </a:gsLst>
            <a:lin ang="108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 algn="ctr" eaLnBrk="1" hangingPunct="1">
              <a:defRPr/>
            </a:pP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7D"/>
                  </a:outerShdw>
                </a:effectLst>
                <a:latin typeface="Calibri" pitchFamily="34" charset="0"/>
                <a:cs typeface="Arial" charset="0"/>
              </a:rPr>
              <a:t>SEEPEX</a:t>
            </a:r>
          </a:p>
          <a:p>
            <a:pPr algn="ctr" eaLnBrk="1" hangingPunct="1">
              <a:defRPr/>
            </a:pPr>
            <a:r>
              <a:rPr lang="en-GB" sz="2400" b="1">
                <a:solidFill>
                  <a:srgbClr val="B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Exchange</a:t>
            </a:r>
            <a:endParaRPr lang="sl-SI" sz="1400" b="1">
              <a:solidFill>
                <a:srgbClr val="B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35" name="Zaobljeni pravokotnik 234"/>
          <p:cNvSpPr/>
          <p:nvPr/>
        </p:nvSpPr>
        <p:spPr>
          <a:xfrm>
            <a:off x="5187950" y="1395413"/>
            <a:ext cx="2471738" cy="815975"/>
          </a:xfrm>
          <a:prstGeom prst="roundRect">
            <a:avLst/>
          </a:prstGeom>
          <a:gradFill flip="none" rotWithShape="1">
            <a:gsLst>
              <a:gs pos="0">
                <a:schemeClr val="tx2"/>
              </a:gs>
              <a:gs pos="86000">
                <a:schemeClr val="bg1"/>
              </a:gs>
            </a:gsLst>
            <a:lin ang="108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anchor="ctr"/>
          <a:lstStyle/>
          <a:p>
            <a:pPr algn="ctr" eaLnBrk="1" hangingPunct="1">
              <a:defRPr/>
            </a:pP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7D"/>
                  </a:outerShdw>
                </a:effectLst>
                <a:latin typeface="Calibri" pitchFamily="34" charset="0"/>
                <a:cs typeface="Arial" charset="0"/>
              </a:rPr>
              <a:t>SEEPEX</a:t>
            </a:r>
          </a:p>
          <a:p>
            <a:pPr algn="ctr" eaLnBrk="1" hangingPunct="1">
              <a:defRPr/>
            </a:pPr>
            <a:r>
              <a:rPr lang="en-GB" sz="2400" b="1">
                <a:solidFill>
                  <a:srgbClr val="B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Clearing</a:t>
            </a:r>
            <a:endParaRPr lang="sl-SI" sz="1400" b="1">
              <a:solidFill>
                <a:srgbClr val="B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38" name="Zaobljeni pravokotnik 237"/>
          <p:cNvSpPr/>
          <p:nvPr/>
        </p:nvSpPr>
        <p:spPr>
          <a:xfrm>
            <a:off x="180975" y="5145088"/>
            <a:ext cx="2701925" cy="112236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77000">
                <a:schemeClr val="bg1"/>
              </a:gs>
            </a:gsLst>
            <a:lin ang="108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anchor="ctr"/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EMS</a:t>
            </a:r>
          </a:p>
          <a:p>
            <a:pPr algn="ctr" eaLnBrk="1" hangingPunct="1">
              <a:defRPr/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System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Operation</a:t>
            </a:r>
            <a:endParaRPr lang="sl-SI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6648" name="Slika 239" descr="EMS---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075" y="5489575"/>
            <a:ext cx="8016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Text Box 239"/>
          <p:cNvSpPr txBox="1">
            <a:spLocks noChangeArrowheads="1"/>
          </p:cNvSpPr>
          <p:nvPr/>
        </p:nvSpPr>
        <p:spPr bwMode="auto">
          <a:xfrm rot="19935952">
            <a:off x="8297525" y="1854200"/>
            <a:ext cx="430887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dirty="0" smtClean="0">
                <a:latin typeface="+mn-lt"/>
                <a:cs typeface="Arial" charset="0"/>
              </a:rPr>
              <a:t>7)  </a:t>
            </a:r>
            <a:r>
              <a:rPr lang="fr-FR" sz="1600" dirty="0">
                <a:latin typeface="+mn-lt"/>
                <a:cs typeface="Arial" charset="0"/>
              </a:rPr>
              <a:t>15:00 (D+1) - </a:t>
            </a:r>
            <a:r>
              <a:rPr lang="fr-FR" sz="1600" dirty="0" err="1">
                <a:latin typeface="+mn-lt"/>
                <a:cs typeface="Arial" charset="0"/>
              </a:rPr>
              <a:t>Payment</a:t>
            </a:r>
            <a:endParaRPr lang="fr-FR" sz="1600" dirty="0">
              <a:latin typeface="+mn-lt"/>
              <a:cs typeface="Arial" charset="0"/>
            </a:endParaRPr>
          </a:p>
        </p:txBody>
      </p:sp>
      <p:sp>
        <p:nvSpPr>
          <p:cNvPr id="26651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  <p:sp>
        <p:nvSpPr>
          <p:cNvPr id="28" name="Text Box 327"/>
          <p:cNvSpPr txBox="1">
            <a:spLocks noChangeArrowheads="1"/>
          </p:cNvSpPr>
          <p:nvPr/>
        </p:nvSpPr>
        <p:spPr bwMode="auto">
          <a:xfrm>
            <a:off x="7418388" y="4294188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vsebine 2"/>
          <p:cNvSpPr>
            <a:spLocks noGrp="1"/>
          </p:cNvSpPr>
          <p:nvPr>
            <p:ph sz="half" idx="4294967295"/>
          </p:nvPr>
        </p:nvSpPr>
        <p:spPr>
          <a:xfrm>
            <a:off x="288925" y="1028700"/>
            <a:ext cx="6330950" cy="4484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SEEPEX will promote effective implicit allocation of cross-border capacity 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With all relevant stakeholders (Regulators, TSOs, PX) and regional partners - involvement in the region-wide market coupling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 b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 smtClean="0">
                <a:solidFill>
                  <a:srgbClr val="000099"/>
                </a:solidFill>
              </a:rPr>
              <a:t>Cooperation with Strategic Partners: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99"/>
                </a:solidFill>
              </a:rPr>
              <a:t>Development Stage I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Region-wide price formation - initially </a:t>
            </a:r>
            <a:br>
              <a:rPr lang="en-GB" sz="1800" dirty="0" smtClean="0">
                <a:solidFill>
                  <a:srgbClr val="000099"/>
                </a:solidFill>
                <a:cs typeface="Arial" charset="0"/>
              </a:rPr>
            </a:b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multiple </a:t>
            </a:r>
            <a:r>
              <a:rPr lang="en-GB" sz="1800" dirty="0" err="1" smtClean="0">
                <a:solidFill>
                  <a:srgbClr val="000099"/>
                </a:solidFill>
                <a:cs typeface="Arial" charset="0"/>
              </a:rPr>
              <a:t>zonal</a:t>
            </a: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 price formation (perception </a:t>
            </a:r>
            <a:br>
              <a:rPr lang="en-GB" sz="1800" dirty="0" smtClean="0">
                <a:solidFill>
                  <a:srgbClr val="000099"/>
                </a:solidFill>
                <a:cs typeface="Arial" charset="0"/>
              </a:rPr>
            </a:b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that congestion consists on all borders)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Transparent and non-discriminatory access </a:t>
            </a:r>
            <a:br>
              <a:rPr lang="en-GB" sz="1800" dirty="0" smtClean="0">
                <a:solidFill>
                  <a:srgbClr val="000099"/>
                </a:solidFill>
                <a:cs typeface="Arial" charset="0"/>
              </a:rPr>
            </a:b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to the market, standardization of products etc.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Introduction of physical swap products – linking </a:t>
            </a:r>
            <a:br>
              <a:rPr lang="en-GB" sz="1800" dirty="0" smtClean="0">
                <a:solidFill>
                  <a:srgbClr val="000099"/>
                </a:solidFill>
                <a:cs typeface="Arial" charset="0"/>
              </a:rPr>
            </a:b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isolated markets with standardised products </a:t>
            </a:r>
            <a:br>
              <a:rPr lang="en-GB" sz="1800" dirty="0" smtClean="0">
                <a:solidFill>
                  <a:srgbClr val="000099"/>
                </a:solidFill>
                <a:cs typeface="Arial" charset="0"/>
              </a:rPr>
            </a:b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resulting in no cross-border transfers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99"/>
                </a:solidFill>
              </a:rPr>
              <a:t>Development Stage II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Market coupling – integrated regional price formation (expected uniform wholesale price index for more than 50% of the time)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99"/>
                </a:solidFill>
                <a:cs typeface="Arial" charset="0"/>
              </a:rPr>
              <a:t>Ensuring efficient use of interconnector capacity</a:t>
            </a:r>
          </a:p>
        </p:txBody>
      </p:sp>
      <p:grpSp>
        <p:nvGrpSpPr>
          <p:cNvPr id="27651" name="Skupina 46"/>
          <p:cNvGrpSpPr>
            <a:grpSpLocks/>
          </p:cNvGrpSpPr>
          <p:nvPr/>
        </p:nvGrpSpPr>
        <p:grpSpPr bwMode="auto">
          <a:xfrm>
            <a:off x="5200650" y="1466850"/>
            <a:ext cx="4468813" cy="3911600"/>
            <a:chOff x="5119688" y="1466840"/>
            <a:chExt cx="3805267" cy="3319482"/>
          </a:xfrm>
        </p:grpSpPr>
        <p:grpSp>
          <p:nvGrpSpPr>
            <p:cNvPr id="3" name="Group 100"/>
            <p:cNvGrpSpPr>
              <a:grpSpLocks/>
            </p:cNvGrpSpPr>
            <p:nvPr/>
          </p:nvGrpSpPr>
          <p:grpSpPr bwMode="auto">
            <a:xfrm>
              <a:off x="7047346" y="2264206"/>
              <a:ext cx="815933" cy="1499797"/>
              <a:chOff x="2247" y="1624"/>
              <a:chExt cx="777" cy="1403"/>
            </a:xfrm>
            <a:solidFill>
              <a:srgbClr val="808080"/>
            </a:solidFill>
            <a:scene3d>
              <a:camera prst="perspectiveAbove"/>
              <a:lightRig rig="threePt" dir="t"/>
            </a:scene3d>
          </p:grpSpPr>
          <p:sp>
            <p:nvSpPr>
              <p:cNvPr id="151" name="Freeform 101"/>
              <p:cNvSpPr>
                <a:spLocks/>
              </p:cNvSpPr>
              <p:nvPr/>
            </p:nvSpPr>
            <p:spPr bwMode="auto">
              <a:xfrm>
                <a:off x="2352" y="2445"/>
                <a:ext cx="368" cy="582"/>
              </a:xfrm>
              <a:custGeom>
                <a:avLst/>
                <a:gdLst/>
                <a:ahLst/>
                <a:cxnLst>
                  <a:cxn ang="0">
                    <a:pos x="102" y="356"/>
                  </a:cxn>
                  <a:cxn ang="0">
                    <a:pos x="34" y="312"/>
                  </a:cxn>
                  <a:cxn ang="0">
                    <a:pos x="0" y="237"/>
                  </a:cxn>
                  <a:cxn ang="0">
                    <a:pos x="34" y="180"/>
                  </a:cxn>
                  <a:cxn ang="0">
                    <a:pos x="29" y="132"/>
                  </a:cxn>
                  <a:cxn ang="0">
                    <a:pos x="44" y="75"/>
                  </a:cxn>
                  <a:cxn ang="0">
                    <a:pos x="58" y="0"/>
                  </a:cxn>
                  <a:cxn ang="0">
                    <a:pos x="93" y="13"/>
                  </a:cxn>
                  <a:cxn ang="0">
                    <a:pos x="151" y="26"/>
                  </a:cxn>
                  <a:cxn ang="0">
                    <a:pos x="185" y="44"/>
                  </a:cxn>
                  <a:cxn ang="0">
                    <a:pos x="175" y="136"/>
                  </a:cxn>
                  <a:cxn ang="0">
                    <a:pos x="206" y="185"/>
                  </a:cxn>
                  <a:cxn ang="0">
                    <a:pos x="222" y="218"/>
                  </a:cxn>
                  <a:cxn ang="0">
                    <a:pos x="229" y="237"/>
                  </a:cxn>
                  <a:cxn ang="0">
                    <a:pos x="232" y="242"/>
                  </a:cxn>
                  <a:cxn ang="0">
                    <a:pos x="226" y="258"/>
                  </a:cxn>
                  <a:cxn ang="0">
                    <a:pos x="214" y="281"/>
                  </a:cxn>
                  <a:cxn ang="0">
                    <a:pos x="180" y="308"/>
                  </a:cxn>
                  <a:cxn ang="0">
                    <a:pos x="168" y="334"/>
                  </a:cxn>
                  <a:cxn ang="0">
                    <a:pos x="151" y="347"/>
                  </a:cxn>
                  <a:cxn ang="0">
                    <a:pos x="102" y="356"/>
                  </a:cxn>
                </a:cxnLst>
                <a:rect l="0" t="0" r="r" b="b"/>
                <a:pathLst>
                  <a:path w="232" h="356">
                    <a:moveTo>
                      <a:pt x="102" y="356"/>
                    </a:moveTo>
                    <a:lnTo>
                      <a:pt x="34" y="312"/>
                    </a:lnTo>
                    <a:lnTo>
                      <a:pt x="0" y="237"/>
                    </a:lnTo>
                    <a:lnTo>
                      <a:pt x="34" y="180"/>
                    </a:lnTo>
                    <a:lnTo>
                      <a:pt x="29" y="132"/>
                    </a:lnTo>
                    <a:lnTo>
                      <a:pt x="44" y="75"/>
                    </a:lnTo>
                    <a:lnTo>
                      <a:pt x="58" y="0"/>
                    </a:lnTo>
                    <a:lnTo>
                      <a:pt x="93" y="13"/>
                    </a:lnTo>
                    <a:lnTo>
                      <a:pt x="151" y="26"/>
                    </a:lnTo>
                    <a:lnTo>
                      <a:pt x="185" y="44"/>
                    </a:lnTo>
                    <a:lnTo>
                      <a:pt x="175" y="136"/>
                    </a:lnTo>
                    <a:lnTo>
                      <a:pt x="206" y="185"/>
                    </a:lnTo>
                    <a:lnTo>
                      <a:pt x="222" y="218"/>
                    </a:lnTo>
                    <a:lnTo>
                      <a:pt x="229" y="237"/>
                    </a:lnTo>
                    <a:lnTo>
                      <a:pt x="232" y="242"/>
                    </a:lnTo>
                    <a:lnTo>
                      <a:pt x="226" y="258"/>
                    </a:lnTo>
                    <a:lnTo>
                      <a:pt x="214" y="281"/>
                    </a:lnTo>
                    <a:lnTo>
                      <a:pt x="180" y="308"/>
                    </a:lnTo>
                    <a:lnTo>
                      <a:pt x="168" y="334"/>
                    </a:lnTo>
                    <a:lnTo>
                      <a:pt x="151" y="347"/>
                    </a:lnTo>
                    <a:lnTo>
                      <a:pt x="102" y="356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rgbClr val="0A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65100" prst="coolSlant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52" name="Freeform 102"/>
              <p:cNvSpPr>
                <a:spLocks/>
              </p:cNvSpPr>
              <p:nvPr/>
            </p:nvSpPr>
            <p:spPr bwMode="auto">
              <a:xfrm>
                <a:off x="2632" y="2504"/>
                <a:ext cx="392" cy="281"/>
              </a:xfrm>
              <a:custGeom>
                <a:avLst/>
                <a:gdLst/>
                <a:ahLst/>
                <a:cxnLst>
                  <a:cxn ang="0">
                    <a:pos x="40" y="171"/>
                  </a:cxn>
                  <a:cxn ang="0">
                    <a:pos x="48" y="159"/>
                  </a:cxn>
                  <a:cxn ang="0">
                    <a:pos x="78" y="158"/>
                  </a:cxn>
                  <a:cxn ang="0">
                    <a:pos x="175" y="144"/>
                  </a:cxn>
                  <a:cxn ang="0">
                    <a:pos x="202" y="137"/>
                  </a:cxn>
                  <a:cxn ang="0">
                    <a:pos x="220" y="131"/>
                  </a:cxn>
                  <a:cxn ang="0">
                    <a:pos x="246" y="109"/>
                  </a:cxn>
                  <a:cxn ang="0">
                    <a:pos x="226" y="51"/>
                  </a:cxn>
                  <a:cxn ang="0">
                    <a:pos x="218" y="31"/>
                  </a:cxn>
                  <a:cxn ang="0">
                    <a:pos x="206" y="17"/>
                  </a:cxn>
                  <a:cxn ang="0">
                    <a:pos x="189" y="0"/>
                  </a:cxn>
                  <a:cxn ang="0">
                    <a:pos x="107" y="4"/>
                  </a:cxn>
                  <a:cxn ang="0">
                    <a:pos x="80" y="17"/>
                  </a:cxn>
                  <a:cxn ang="0">
                    <a:pos x="29" y="20"/>
                  </a:cxn>
                  <a:cxn ang="0">
                    <a:pos x="12" y="17"/>
                  </a:cxn>
                  <a:cxn ang="0">
                    <a:pos x="0" y="39"/>
                  </a:cxn>
                  <a:cxn ang="0">
                    <a:pos x="2" y="107"/>
                  </a:cxn>
                  <a:cxn ang="0">
                    <a:pos x="40" y="171"/>
                  </a:cxn>
                </a:cxnLst>
                <a:rect l="0" t="0" r="r" b="b"/>
                <a:pathLst>
                  <a:path w="246" h="171">
                    <a:moveTo>
                      <a:pt x="40" y="171"/>
                    </a:moveTo>
                    <a:lnTo>
                      <a:pt x="48" y="159"/>
                    </a:lnTo>
                    <a:lnTo>
                      <a:pt x="78" y="158"/>
                    </a:lnTo>
                    <a:lnTo>
                      <a:pt x="175" y="144"/>
                    </a:lnTo>
                    <a:lnTo>
                      <a:pt x="202" y="137"/>
                    </a:lnTo>
                    <a:lnTo>
                      <a:pt x="220" y="131"/>
                    </a:lnTo>
                    <a:lnTo>
                      <a:pt x="246" y="109"/>
                    </a:lnTo>
                    <a:lnTo>
                      <a:pt x="226" y="51"/>
                    </a:lnTo>
                    <a:lnTo>
                      <a:pt x="218" y="31"/>
                    </a:lnTo>
                    <a:lnTo>
                      <a:pt x="206" y="17"/>
                    </a:lnTo>
                    <a:lnTo>
                      <a:pt x="189" y="0"/>
                    </a:lnTo>
                    <a:lnTo>
                      <a:pt x="107" y="4"/>
                    </a:lnTo>
                    <a:lnTo>
                      <a:pt x="80" y="17"/>
                    </a:lnTo>
                    <a:lnTo>
                      <a:pt x="29" y="20"/>
                    </a:lnTo>
                    <a:lnTo>
                      <a:pt x="12" y="17"/>
                    </a:lnTo>
                    <a:lnTo>
                      <a:pt x="0" y="39"/>
                    </a:lnTo>
                    <a:lnTo>
                      <a:pt x="2" y="107"/>
                    </a:lnTo>
                    <a:lnTo>
                      <a:pt x="40" y="171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rgbClr val="0A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65100" prst="coolSlant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53" name="Freeform 103"/>
              <p:cNvSpPr>
                <a:spLocks/>
              </p:cNvSpPr>
              <p:nvPr/>
            </p:nvSpPr>
            <p:spPr bwMode="auto">
              <a:xfrm>
                <a:off x="2263" y="1624"/>
                <a:ext cx="733" cy="958"/>
              </a:xfrm>
              <a:custGeom>
                <a:avLst/>
                <a:gdLst/>
                <a:ahLst/>
                <a:cxnLst>
                  <a:cxn ang="0">
                    <a:pos x="0" y="844"/>
                  </a:cxn>
                  <a:cxn ang="0">
                    <a:pos x="162" y="958"/>
                  </a:cxn>
                  <a:cxn ang="0">
                    <a:pos x="194" y="823"/>
                  </a:cxn>
                  <a:cxn ang="0">
                    <a:pos x="316" y="850"/>
                  </a:cxn>
                  <a:cxn ang="0">
                    <a:pos x="378" y="894"/>
                  </a:cxn>
                  <a:cxn ang="0">
                    <a:pos x="501" y="891"/>
                  </a:cxn>
                  <a:cxn ang="0">
                    <a:pos x="568" y="863"/>
                  </a:cxn>
                  <a:cxn ang="0">
                    <a:pos x="671" y="858"/>
                  </a:cxn>
                  <a:cxn ang="0">
                    <a:pos x="671" y="787"/>
                  </a:cxn>
                  <a:cxn ang="0">
                    <a:pos x="676" y="705"/>
                  </a:cxn>
                  <a:cxn ang="0">
                    <a:pos x="733" y="677"/>
                  </a:cxn>
                  <a:cxn ang="0">
                    <a:pos x="711" y="586"/>
                  </a:cxn>
                  <a:cxn ang="0">
                    <a:pos x="663" y="522"/>
                  </a:cxn>
                  <a:cxn ang="0">
                    <a:pos x="679" y="436"/>
                  </a:cxn>
                  <a:cxn ang="0">
                    <a:pos x="655" y="364"/>
                  </a:cxn>
                  <a:cxn ang="0">
                    <a:pos x="622" y="331"/>
                  </a:cxn>
                  <a:cxn ang="0">
                    <a:pos x="601" y="336"/>
                  </a:cxn>
                  <a:cxn ang="0">
                    <a:pos x="528" y="341"/>
                  </a:cxn>
                  <a:cxn ang="0">
                    <a:pos x="510" y="299"/>
                  </a:cxn>
                  <a:cxn ang="0">
                    <a:pos x="506" y="191"/>
                  </a:cxn>
                  <a:cxn ang="0">
                    <a:pos x="398" y="109"/>
                  </a:cxn>
                  <a:cxn ang="0">
                    <a:pos x="393" y="0"/>
                  </a:cxn>
                  <a:cxn ang="0">
                    <a:pos x="208" y="7"/>
                  </a:cxn>
                  <a:cxn ang="0">
                    <a:pos x="62" y="72"/>
                  </a:cxn>
                  <a:cxn ang="0">
                    <a:pos x="62" y="157"/>
                  </a:cxn>
                  <a:cxn ang="0">
                    <a:pos x="62" y="250"/>
                  </a:cxn>
                  <a:cxn ang="0">
                    <a:pos x="178" y="330"/>
                  </a:cxn>
                  <a:cxn ang="0">
                    <a:pos x="248" y="336"/>
                  </a:cxn>
                  <a:cxn ang="0">
                    <a:pos x="254" y="429"/>
                  </a:cxn>
                  <a:cxn ang="0">
                    <a:pos x="198" y="534"/>
                  </a:cxn>
                  <a:cxn ang="0">
                    <a:pos x="136" y="586"/>
                  </a:cxn>
                  <a:cxn ang="0">
                    <a:pos x="49" y="625"/>
                  </a:cxn>
                  <a:cxn ang="0">
                    <a:pos x="30" y="744"/>
                  </a:cxn>
                  <a:cxn ang="0">
                    <a:pos x="0" y="844"/>
                  </a:cxn>
                </a:cxnLst>
                <a:rect l="0" t="0" r="r" b="b"/>
                <a:pathLst>
                  <a:path w="733" h="958">
                    <a:moveTo>
                      <a:pt x="0" y="844"/>
                    </a:moveTo>
                    <a:lnTo>
                      <a:pt x="162" y="958"/>
                    </a:lnTo>
                    <a:lnTo>
                      <a:pt x="194" y="823"/>
                    </a:lnTo>
                    <a:lnTo>
                      <a:pt x="316" y="850"/>
                    </a:lnTo>
                    <a:lnTo>
                      <a:pt x="378" y="894"/>
                    </a:lnTo>
                    <a:lnTo>
                      <a:pt x="501" y="891"/>
                    </a:lnTo>
                    <a:lnTo>
                      <a:pt x="568" y="863"/>
                    </a:lnTo>
                    <a:lnTo>
                      <a:pt x="671" y="858"/>
                    </a:lnTo>
                    <a:lnTo>
                      <a:pt x="671" y="787"/>
                    </a:lnTo>
                    <a:lnTo>
                      <a:pt x="676" y="705"/>
                    </a:lnTo>
                    <a:lnTo>
                      <a:pt x="733" y="677"/>
                    </a:lnTo>
                    <a:lnTo>
                      <a:pt x="711" y="586"/>
                    </a:lnTo>
                    <a:lnTo>
                      <a:pt x="663" y="522"/>
                    </a:lnTo>
                    <a:lnTo>
                      <a:pt x="679" y="436"/>
                    </a:lnTo>
                    <a:lnTo>
                      <a:pt x="655" y="364"/>
                    </a:lnTo>
                    <a:lnTo>
                      <a:pt x="622" y="331"/>
                    </a:lnTo>
                    <a:lnTo>
                      <a:pt x="601" y="336"/>
                    </a:lnTo>
                    <a:lnTo>
                      <a:pt x="528" y="341"/>
                    </a:lnTo>
                    <a:lnTo>
                      <a:pt x="510" y="299"/>
                    </a:lnTo>
                    <a:lnTo>
                      <a:pt x="506" y="191"/>
                    </a:lnTo>
                    <a:lnTo>
                      <a:pt x="398" y="109"/>
                    </a:lnTo>
                    <a:lnTo>
                      <a:pt x="393" y="0"/>
                    </a:lnTo>
                    <a:lnTo>
                      <a:pt x="208" y="7"/>
                    </a:lnTo>
                    <a:lnTo>
                      <a:pt x="62" y="72"/>
                    </a:lnTo>
                    <a:lnTo>
                      <a:pt x="62" y="157"/>
                    </a:lnTo>
                    <a:lnTo>
                      <a:pt x="62" y="250"/>
                    </a:lnTo>
                    <a:lnTo>
                      <a:pt x="178" y="330"/>
                    </a:lnTo>
                    <a:lnTo>
                      <a:pt x="248" y="336"/>
                    </a:lnTo>
                    <a:lnTo>
                      <a:pt x="254" y="429"/>
                    </a:lnTo>
                    <a:cubicBezTo>
                      <a:pt x="240" y="527"/>
                      <a:pt x="216" y="506"/>
                      <a:pt x="198" y="534"/>
                    </a:cubicBezTo>
                    <a:lnTo>
                      <a:pt x="136" y="586"/>
                    </a:lnTo>
                    <a:lnTo>
                      <a:pt x="49" y="625"/>
                    </a:lnTo>
                    <a:lnTo>
                      <a:pt x="30" y="744"/>
                    </a:lnTo>
                    <a:lnTo>
                      <a:pt x="0" y="844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rgbClr val="0A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65100" prst="coolSlant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54" name="Freeform 104"/>
              <p:cNvSpPr>
                <a:spLocks/>
              </p:cNvSpPr>
              <p:nvPr/>
            </p:nvSpPr>
            <p:spPr bwMode="auto">
              <a:xfrm>
                <a:off x="2247" y="2119"/>
                <a:ext cx="324" cy="500"/>
              </a:xfrm>
              <a:custGeom>
                <a:avLst/>
                <a:gdLst/>
                <a:ahLst/>
                <a:cxnLst>
                  <a:cxn ang="0">
                    <a:pos x="0" y="194"/>
                  </a:cxn>
                  <a:cxn ang="0">
                    <a:pos x="80" y="262"/>
                  </a:cxn>
                  <a:cxn ang="0">
                    <a:pos x="98" y="188"/>
                  </a:cxn>
                  <a:cxn ang="0">
                    <a:pos x="128" y="160"/>
                  </a:cxn>
                  <a:cxn ang="0">
                    <a:pos x="120" y="132"/>
                  </a:cxn>
                  <a:cxn ang="0">
                    <a:pos x="128" y="138"/>
                  </a:cxn>
                  <a:cxn ang="0">
                    <a:pos x="148" y="122"/>
                  </a:cxn>
                  <a:cxn ang="0">
                    <a:pos x="126" y="98"/>
                  </a:cxn>
                  <a:cxn ang="0">
                    <a:pos x="124" y="0"/>
                  </a:cxn>
                  <a:cxn ang="0">
                    <a:pos x="52" y="52"/>
                  </a:cxn>
                  <a:cxn ang="0">
                    <a:pos x="22" y="74"/>
                  </a:cxn>
                  <a:cxn ang="0">
                    <a:pos x="0" y="194"/>
                  </a:cxn>
                </a:cxnLst>
                <a:rect l="0" t="0" r="r" b="b"/>
                <a:pathLst>
                  <a:path w="148" h="262">
                    <a:moveTo>
                      <a:pt x="0" y="194"/>
                    </a:moveTo>
                    <a:lnTo>
                      <a:pt x="80" y="262"/>
                    </a:lnTo>
                    <a:lnTo>
                      <a:pt x="98" y="188"/>
                    </a:lnTo>
                    <a:lnTo>
                      <a:pt x="128" y="160"/>
                    </a:lnTo>
                    <a:lnTo>
                      <a:pt x="120" y="132"/>
                    </a:lnTo>
                    <a:lnTo>
                      <a:pt x="128" y="138"/>
                    </a:lnTo>
                    <a:lnTo>
                      <a:pt x="148" y="122"/>
                    </a:lnTo>
                    <a:lnTo>
                      <a:pt x="126" y="98"/>
                    </a:lnTo>
                    <a:lnTo>
                      <a:pt x="124" y="0"/>
                    </a:lnTo>
                    <a:lnTo>
                      <a:pt x="52" y="52"/>
                    </a:lnTo>
                    <a:lnTo>
                      <a:pt x="22" y="74"/>
                    </a:lnTo>
                    <a:lnTo>
                      <a:pt x="0" y="194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rgbClr val="0A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65100" prst="coolSlant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</p:grpSp>
        <p:sp>
          <p:nvSpPr>
            <p:cNvPr id="122" name="Freeform 105"/>
            <p:cNvSpPr>
              <a:spLocks/>
            </p:cNvSpPr>
            <p:nvPr/>
          </p:nvSpPr>
          <p:spPr bwMode="auto">
            <a:xfrm>
              <a:off x="8049369" y="4470194"/>
              <a:ext cx="625071" cy="31612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2" y="15"/>
                </a:cxn>
                <a:cxn ang="0">
                  <a:pos x="11" y="24"/>
                </a:cxn>
                <a:cxn ang="0">
                  <a:pos x="17" y="30"/>
                </a:cxn>
                <a:cxn ang="0">
                  <a:pos x="8" y="54"/>
                </a:cxn>
                <a:cxn ang="0">
                  <a:pos x="8" y="61"/>
                </a:cxn>
                <a:cxn ang="0">
                  <a:pos x="0" y="61"/>
                </a:cxn>
                <a:cxn ang="0">
                  <a:pos x="6" y="72"/>
                </a:cxn>
                <a:cxn ang="0">
                  <a:pos x="48" y="88"/>
                </a:cxn>
                <a:cxn ang="0">
                  <a:pos x="88" y="87"/>
                </a:cxn>
                <a:cxn ang="0">
                  <a:pos x="121" y="113"/>
                </a:cxn>
                <a:cxn ang="0">
                  <a:pos x="153" y="118"/>
                </a:cxn>
                <a:cxn ang="0">
                  <a:pos x="191" y="96"/>
                </a:cxn>
                <a:cxn ang="0">
                  <a:pos x="219" y="85"/>
                </a:cxn>
                <a:cxn ang="0">
                  <a:pos x="221" y="76"/>
                </a:cxn>
                <a:cxn ang="0">
                  <a:pos x="239" y="76"/>
                </a:cxn>
                <a:cxn ang="0">
                  <a:pos x="245" y="61"/>
                </a:cxn>
                <a:cxn ang="0">
                  <a:pos x="227" y="65"/>
                </a:cxn>
                <a:cxn ang="0">
                  <a:pos x="214" y="65"/>
                </a:cxn>
                <a:cxn ang="0">
                  <a:pos x="206" y="72"/>
                </a:cxn>
                <a:cxn ang="0">
                  <a:pos x="200" y="61"/>
                </a:cxn>
                <a:cxn ang="0">
                  <a:pos x="195" y="54"/>
                </a:cxn>
                <a:cxn ang="0">
                  <a:pos x="182" y="48"/>
                </a:cxn>
                <a:cxn ang="0">
                  <a:pos x="175" y="54"/>
                </a:cxn>
                <a:cxn ang="0">
                  <a:pos x="159" y="54"/>
                </a:cxn>
                <a:cxn ang="0">
                  <a:pos x="152" y="78"/>
                </a:cxn>
                <a:cxn ang="0">
                  <a:pos x="141" y="76"/>
                </a:cxn>
                <a:cxn ang="0">
                  <a:pos x="134" y="56"/>
                </a:cxn>
                <a:cxn ang="0">
                  <a:pos x="124" y="48"/>
                </a:cxn>
                <a:cxn ang="0">
                  <a:pos x="116" y="39"/>
                </a:cxn>
                <a:cxn ang="0">
                  <a:pos x="106" y="43"/>
                </a:cxn>
                <a:cxn ang="0">
                  <a:pos x="102" y="48"/>
                </a:cxn>
                <a:cxn ang="0">
                  <a:pos x="92" y="48"/>
                </a:cxn>
                <a:cxn ang="0">
                  <a:pos x="75" y="54"/>
                </a:cxn>
                <a:cxn ang="0">
                  <a:pos x="75" y="37"/>
                </a:cxn>
                <a:cxn ang="0">
                  <a:pos x="63" y="24"/>
                </a:cxn>
                <a:cxn ang="0">
                  <a:pos x="43" y="24"/>
                </a:cxn>
                <a:cxn ang="0">
                  <a:pos x="31" y="0"/>
                </a:cxn>
              </a:cxnLst>
              <a:rect l="0" t="0" r="r" b="b"/>
              <a:pathLst>
                <a:path w="245" h="118">
                  <a:moveTo>
                    <a:pt x="31" y="0"/>
                  </a:moveTo>
                  <a:lnTo>
                    <a:pt x="22" y="15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8" y="54"/>
                  </a:lnTo>
                  <a:lnTo>
                    <a:pt x="8" y="61"/>
                  </a:lnTo>
                  <a:lnTo>
                    <a:pt x="0" y="61"/>
                  </a:lnTo>
                  <a:lnTo>
                    <a:pt x="6" y="72"/>
                  </a:lnTo>
                  <a:lnTo>
                    <a:pt x="48" y="88"/>
                  </a:lnTo>
                  <a:lnTo>
                    <a:pt x="88" y="87"/>
                  </a:lnTo>
                  <a:lnTo>
                    <a:pt x="121" y="113"/>
                  </a:lnTo>
                  <a:lnTo>
                    <a:pt x="153" y="118"/>
                  </a:lnTo>
                  <a:lnTo>
                    <a:pt x="191" y="96"/>
                  </a:lnTo>
                  <a:lnTo>
                    <a:pt x="219" y="85"/>
                  </a:lnTo>
                  <a:lnTo>
                    <a:pt x="221" y="76"/>
                  </a:lnTo>
                  <a:lnTo>
                    <a:pt x="239" y="76"/>
                  </a:lnTo>
                  <a:lnTo>
                    <a:pt x="245" y="61"/>
                  </a:lnTo>
                  <a:lnTo>
                    <a:pt x="227" y="65"/>
                  </a:lnTo>
                  <a:lnTo>
                    <a:pt x="214" y="65"/>
                  </a:lnTo>
                  <a:lnTo>
                    <a:pt x="206" y="72"/>
                  </a:lnTo>
                  <a:lnTo>
                    <a:pt x="200" y="61"/>
                  </a:lnTo>
                  <a:lnTo>
                    <a:pt x="195" y="54"/>
                  </a:lnTo>
                  <a:lnTo>
                    <a:pt x="182" y="48"/>
                  </a:lnTo>
                  <a:lnTo>
                    <a:pt x="175" y="54"/>
                  </a:lnTo>
                  <a:lnTo>
                    <a:pt x="159" y="54"/>
                  </a:lnTo>
                  <a:lnTo>
                    <a:pt x="152" y="78"/>
                  </a:lnTo>
                  <a:lnTo>
                    <a:pt x="141" y="76"/>
                  </a:lnTo>
                  <a:lnTo>
                    <a:pt x="134" y="56"/>
                  </a:lnTo>
                  <a:lnTo>
                    <a:pt x="124" y="48"/>
                  </a:lnTo>
                  <a:lnTo>
                    <a:pt x="116" y="39"/>
                  </a:lnTo>
                  <a:lnTo>
                    <a:pt x="106" y="43"/>
                  </a:lnTo>
                  <a:lnTo>
                    <a:pt x="102" y="48"/>
                  </a:lnTo>
                  <a:lnTo>
                    <a:pt x="92" y="48"/>
                  </a:lnTo>
                  <a:lnTo>
                    <a:pt x="75" y="54"/>
                  </a:lnTo>
                  <a:lnTo>
                    <a:pt x="75" y="37"/>
                  </a:lnTo>
                  <a:lnTo>
                    <a:pt x="63" y="24"/>
                  </a:lnTo>
                  <a:lnTo>
                    <a:pt x="43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3" name="Freeform 106"/>
            <p:cNvSpPr>
              <a:spLocks/>
            </p:cNvSpPr>
            <p:nvPr/>
          </p:nvSpPr>
          <p:spPr bwMode="auto">
            <a:xfrm>
              <a:off x="6596436" y="2486745"/>
              <a:ext cx="741974" cy="693442"/>
            </a:xfrm>
            <a:custGeom>
              <a:avLst/>
              <a:gdLst/>
              <a:ahLst/>
              <a:cxnLst>
                <a:cxn ang="0">
                  <a:pos x="359" y="557"/>
                </a:cxn>
                <a:cxn ang="0">
                  <a:pos x="452" y="650"/>
                </a:cxn>
                <a:cxn ang="0">
                  <a:pos x="490" y="514"/>
                </a:cxn>
                <a:cxn ang="0">
                  <a:pos x="498" y="428"/>
                </a:cxn>
                <a:cxn ang="0">
                  <a:pos x="567" y="413"/>
                </a:cxn>
                <a:cxn ang="0">
                  <a:pos x="637" y="349"/>
                </a:cxn>
                <a:cxn ang="0">
                  <a:pos x="698" y="299"/>
                </a:cxn>
                <a:cxn ang="0">
                  <a:pos x="706" y="148"/>
                </a:cxn>
                <a:cxn ang="0">
                  <a:pos x="637" y="119"/>
                </a:cxn>
                <a:cxn ang="0">
                  <a:pos x="498" y="55"/>
                </a:cxn>
                <a:cxn ang="0">
                  <a:pos x="436" y="33"/>
                </a:cxn>
                <a:cxn ang="0">
                  <a:pos x="362" y="38"/>
                </a:cxn>
                <a:cxn ang="0">
                  <a:pos x="305" y="55"/>
                </a:cxn>
                <a:cxn ang="0">
                  <a:pos x="182" y="0"/>
                </a:cxn>
                <a:cxn ang="0">
                  <a:pos x="135" y="84"/>
                </a:cxn>
                <a:cxn ang="0">
                  <a:pos x="0" y="24"/>
                </a:cxn>
                <a:cxn ang="0">
                  <a:pos x="3" y="90"/>
                </a:cxn>
                <a:cxn ang="0">
                  <a:pos x="105" y="177"/>
                </a:cxn>
                <a:cxn ang="0">
                  <a:pos x="177" y="306"/>
                </a:cxn>
                <a:cxn ang="0">
                  <a:pos x="357" y="444"/>
                </a:cxn>
                <a:cxn ang="0">
                  <a:pos x="390" y="492"/>
                </a:cxn>
                <a:cxn ang="0">
                  <a:pos x="359" y="557"/>
                </a:cxn>
              </a:cxnLst>
              <a:rect l="0" t="0" r="r" b="b"/>
              <a:pathLst>
                <a:path w="706" h="650">
                  <a:moveTo>
                    <a:pt x="359" y="557"/>
                  </a:moveTo>
                  <a:lnTo>
                    <a:pt x="452" y="650"/>
                  </a:lnTo>
                  <a:lnTo>
                    <a:pt x="490" y="514"/>
                  </a:lnTo>
                  <a:lnTo>
                    <a:pt x="498" y="428"/>
                  </a:lnTo>
                  <a:lnTo>
                    <a:pt x="567" y="413"/>
                  </a:lnTo>
                  <a:lnTo>
                    <a:pt x="637" y="349"/>
                  </a:lnTo>
                  <a:lnTo>
                    <a:pt x="698" y="299"/>
                  </a:lnTo>
                  <a:lnTo>
                    <a:pt x="706" y="148"/>
                  </a:lnTo>
                  <a:lnTo>
                    <a:pt x="637" y="119"/>
                  </a:lnTo>
                  <a:lnTo>
                    <a:pt x="498" y="55"/>
                  </a:lnTo>
                  <a:lnTo>
                    <a:pt x="436" y="33"/>
                  </a:lnTo>
                  <a:lnTo>
                    <a:pt x="362" y="38"/>
                  </a:lnTo>
                  <a:lnTo>
                    <a:pt x="305" y="55"/>
                  </a:lnTo>
                  <a:lnTo>
                    <a:pt x="182" y="0"/>
                  </a:lnTo>
                  <a:lnTo>
                    <a:pt x="135" y="84"/>
                  </a:lnTo>
                  <a:lnTo>
                    <a:pt x="0" y="24"/>
                  </a:lnTo>
                  <a:lnTo>
                    <a:pt x="3" y="90"/>
                  </a:lnTo>
                  <a:lnTo>
                    <a:pt x="105" y="177"/>
                  </a:lnTo>
                  <a:lnTo>
                    <a:pt x="177" y="306"/>
                  </a:lnTo>
                  <a:lnTo>
                    <a:pt x="357" y="444"/>
                  </a:lnTo>
                  <a:lnTo>
                    <a:pt x="390" y="492"/>
                  </a:lnTo>
                  <a:lnTo>
                    <a:pt x="359" y="557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4" name="Freeform 107"/>
            <p:cNvSpPr>
              <a:spLocks/>
            </p:cNvSpPr>
            <p:nvPr/>
          </p:nvSpPr>
          <p:spPr bwMode="auto">
            <a:xfrm>
              <a:off x="6236185" y="2211408"/>
              <a:ext cx="911364" cy="864253"/>
            </a:xfrm>
            <a:custGeom>
              <a:avLst/>
              <a:gdLst/>
              <a:ahLst/>
              <a:cxnLst>
                <a:cxn ang="0">
                  <a:pos x="267" y="339"/>
                </a:cxn>
                <a:cxn ang="0">
                  <a:pos x="243" y="327"/>
                </a:cxn>
                <a:cxn ang="0">
                  <a:pos x="225" y="327"/>
                </a:cxn>
                <a:cxn ang="0">
                  <a:pos x="213" y="300"/>
                </a:cxn>
                <a:cxn ang="0">
                  <a:pos x="183" y="276"/>
                </a:cxn>
                <a:cxn ang="0">
                  <a:pos x="153" y="270"/>
                </a:cxn>
                <a:cxn ang="0">
                  <a:pos x="96" y="201"/>
                </a:cxn>
                <a:cxn ang="0">
                  <a:pos x="99" y="165"/>
                </a:cxn>
                <a:cxn ang="0">
                  <a:pos x="87" y="135"/>
                </a:cxn>
                <a:cxn ang="0">
                  <a:pos x="84" y="117"/>
                </a:cxn>
                <a:cxn ang="0">
                  <a:pos x="51" y="114"/>
                </a:cxn>
                <a:cxn ang="0">
                  <a:pos x="39" y="141"/>
                </a:cxn>
                <a:cxn ang="0">
                  <a:pos x="21" y="132"/>
                </a:cxn>
                <a:cxn ang="0">
                  <a:pos x="0" y="81"/>
                </a:cxn>
                <a:cxn ang="0">
                  <a:pos x="39" y="90"/>
                </a:cxn>
                <a:cxn ang="0">
                  <a:pos x="57" y="72"/>
                </a:cxn>
                <a:cxn ang="0">
                  <a:pos x="114" y="84"/>
                </a:cxn>
                <a:cxn ang="0">
                  <a:pos x="147" y="48"/>
                </a:cxn>
                <a:cxn ang="0">
                  <a:pos x="168" y="21"/>
                </a:cxn>
                <a:cxn ang="0">
                  <a:pos x="198" y="15"/>
                </a:cxn>
                <a:cxn ang="0">
                  <a:pos x="210" y="0"/>
                </a:cxn>
                <a:cxn ang="0">
                  <a:pos x="279" y="66"/>
                </a:cxn>
                <a:cxn ang="0">
                  <a:pos x="294" y="54"/>
                </a:cxn>
                <a:cxn ang="0">
                  <a:pos x="336" y="60"/>
                </a:cxn>
                <a:cxn ang="0">
                  <a:pos x="327" y="132"/>
                </a:cxn>
                <a:cxn ang="0">
                  <a:pos x="288" y="123"/>
                </a:cxn>
                <a:cxn ang="0">
                  <a:pos x="255" y="132"/>
                </a:cxn>
                <a:cxn ang="0">
                  <a:pos x="237" y="129"/>
                </a:cxn>
                <a:cxn ang="0">
                  <a:pos x="204" y="108"/>
                </a:cxn>
                <a:cxn ang="0">
                  <a:pos x="186" y="144"/>
                </a:cxn>
                <a:cxn ang="0">
                  <a:pos x="135" y="117"/>
                </a:cxn>
                <a:cxn ang="0">
                  <a:pos x="135" y="144"/>
                </a:cxn>
                <a:cxn ang="0">
                  <a:pos x="174" y="180"/>
                </a:cxn>
                <a:cxn ang="0">
                  <a:pos x="207" y="240"/>
                </a:cxn>
                <a:cxn ang="0">
                  <a:pos x="276" y="294"/>
                </a:cxn>
                <a:cxn ang="0">
                  <a:pos x="282" y="318"/>
                </a:cxn>
                <a:cxn ang="0">
                  <a:pos x="267" y="339"/>
                </a:cxn>
              </a:cxnLst>
              <a:rect l="0" t="0" r="r" b="b"/>
              <a:pathLst>
                <a:path w="336" h="339">
                  <a:moveTo>
                    <a:pt x="267" y="339"/>
                  </a:moveTo>
                  <a:lnTo>
                    <a:pt x="243" y="327"/>
                  </a:lnTo>
                  <a:lnTo>
                    <a:pt x="225" y="327"/>
                  </a:lnTo>
                  <a:lnTo>
                    <a:pt x="213" y="300"/>
                  </a:lnTo>
                  <a:lnTo>
                    <a:pt x="183" y="276"/>
                  </a:lnTo>
                  <a:lnTo>
                    <a:pt x="153" y="270"/>
                  </a:lnTo>
                  <a:lnTo>
                    <a:pt x="96" y="201"/>
                  </a:lnTo>
                  <a:lnTo>
                    <a:pt x="99" y="165"/>
                  </a:lnTo>
                  <a:lnTo>
                    <a:pt x="87" y="135"/>
                  </a:lnTo>
                  <a:lnTo>
                    <a:pt x="84" y="117"/>
                  </a:lnTo>
                  <a:lnTo>
                    <a:pt x="51" y="114"/>
                  </a:lnTo>
                  <a:lnTo>
                    <a:pt x="39" y="141"/>
                  </a:lnTo>
                  <a:lnTo>
                    <a:pt x="21" y="132"/>
                  </a:lnTo>
                  <a:lnTo>
                    <a:pt x="0" y="81"/>
                  </a:lnTo>
                  <a:lnTo>
                    <a:pt x="39" y="90"/>
                  </a:lnTo>
                  <a:lnTo>
                    <a:pt x="57" y="72"/>
                  </a:lnTo>
                  <a:lnTo>
                    <a:pt x="114" y="84"/>
                  </a:lnTo>
                  <a:lnTo>
                    <a:pt x="147" y="48"/>
                  </a:lnTo>
                  <a:lnTo>
                    <a:pt x="168" y="21"/>
                  </a:lnTo>
                  <a:lnTo>
                    <a:pt x="198" y="15"/>
                  </a:lnTo>
                  <a:lnTo>
                    <a:pt x="210" y="0"/>
                  </a:lnTo>
                  <a:lnTo>
                    <a:pt x="279" y="66"/>
                  </a:lnTo>
                  <a:lnTo>
                    <a:pt x="294" y="54"/>
                  </a:lnTo>
                  <a:lnTo>
                    <a:pt x="336" y="60"/>
                  </a:lnTo>
                  <a:lnTo>
                    <a:pt x="327" y="132"/>
                  </a:lnTo>
                  <a:lnTo>
                    <a:pt x="288" y="123"/>
                  </a:lnTo>
                  <a:lnTo>
                    <a:pt x="255" y="132"/>
                  </a:lnTo>
                  <a:lnTo>
                    <a:pt x="237" y="129"/>
                  </a:lnTo>
                  <a:lnTo>
                    <a:pt x="204" y="108"/>
                  </a:lnTo>
                  <a:lnTo>
                    <a:pt x="186" y="144"/>
                  </a:lnTo>
                  <a:lnTo>
                    <a:pt x="135" y="117"/>
                  </a:lnTo>
                  <a:lnTo>
                    <a:pt x="135" y="144"/>
                  </a:lnTo>
                  <a:lnTo>
                    <a:pt x="174" y="180"/>
                  </a:lnTo>
                  <a:lnTo>
                    <a:pt x="207" y="240"/>
                  </a:lnTo>
                  <a:lnTo>
                    <a:pt x="276" y="294"/>
                  </a:lnTo>
                  <a:lnTo>
                    <a:pt x="282" y="318"/>
                  </a:lnTo>
                  <a:lnTo>
                    <a:pt x="267" y="339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5" name="Freeform 108"/>
            <p:cNvSpPr>
              <a:spLocks/>
            </p:cNvSpPr>
            <p:nvPr/>
          </p:nvSpPr>
          <p:spPr bwMode="auto">
            <a:xfrm>
              <a:off x="7342335" y="3201383"/>
              <a:ext cx="1235828" cy="1376687"/>
            </a:xfrm>
            <a:custGeom>
              <a:avLst/>
              <a:gdLst/>
              <a:ahLst/>
              <a:cxnLst>
                <a:cxn ang="0">
                  <a:pos x="326" y="33"/>
                </a:cxn>
                <a:cxn ang="0">
                  <a:pos x="273" y="40"/>
                </a:cxn>
                <a:cxn ang="0">
                  <a:pos x="218" y="58"/>
                </a:cxn>
                <a:cxn ang="0">
                  <a:pos x="178" y="73"/>
                </a:cxn>
                <a:cxn ang="0">
                  <a:pos x="102" y="88"/>
                </a:cxn>
                <a:cxn ang="0">
                  <a:pos x="62" y="107"/>
                </a:cxn>
                <a:cxn ang="0">
                  <a:pos x="78" y="142"/>
                </a:cxn>
                <a:cxn ang="0">
                  <a:pos x="55" y="164"/>
                </a:cxn>
                <a:cxn ang="0">
                  <a:pos x="40" y="196"/>
                </a:cxn>
                <a:cxn ang="0">
                  <a:pos x="0" y="215"/>
                </a:cxn>
                <a:cxn ang="0">
                  <a:pos x="34" y="271"/>
                </a:cxn>
                <a:cxn ang="0">
                  <a:pos x="56" y="293"/>
                </a:cxn>
                <a:cxn ang="0">
                  <a:pos x="78" y="298"/>
                </a:cxn>
                <a:cxn ang="0">
                  <a:pos x="36" y="317"/>
                </a:cxn>
                <a:cxn ang="0">
                  <a:pos x="66" y="343"/>
                </a:cxn>
                <a:cxn ang="0">
                  <a:pos x="85" y="358"/>
                </a:cxn>
                <a:cxn ang="0">
                  <a:pos x="130" y="361"/>
                </a:cxn>
                <a:cxn ang="0">
                  <a:pos x="167" y="364"/>
                </a:cxn>
                <a:cxn ang="0">
                  <a:pos x="189" y="373"/>
                </a:cxn>
                <a:cxn ang="0">
                  <a:pos x="209" y="393"/>
                </a:cxn>
                <a:cxn ang="0">
                  <a:pos x="181" y="414"/>
                </a:cxn>
                <a:cxn ang="0">
                  <a:pos x="141" y="384"/>
                </a:cxn>
                <a:cxn ang="0">
                  <a:pos x="85" y="379"/>
                </a:cxn>
                <a:cxn ang="0">
                  <a:pos x="79" y="419"/>
                </a:cxn>
                <a:cxn ang="0">
                  <a:pos x="102" y="437"/>
                </a:cxn>
                <a:cxn ang="0">
                  <a:pos x="103" y="468"/>
                </a:cxn>
                <a:cxn ang="0">
                  <a:pos x="120" y="523"/>
                </a:cxn>
                <a:cxn ang="0">
                  <a:pos x="139" y="502"/>
                </a:cxn>
                <a:cxn ang="0">
                  <a:pos x="162" y="539"/>
                </a:cxn>
                <a:cxn ang="0">
                  <a:pos x="185" y="527"/>
                </a:cxn>
                <a:cxn ang="0">
                  <a:pos x="208" y="532"/>
                </a:cxn>
                <a:cxn ang="0">
                  <a:pos x="204" y="491"/>
                </a:cxn>
                <a:cxn ang="0">
                  <a:pos x="178" y="445"/>
                </a:cxn>
                <a:cxn ang="0">
                  <a:pos x="208" y="455"/>
                </a:cxn>
                <a:cxn ang="0">
                  <a:pos x="245" y="460"/>
                </a:cxn>
                <a:cxn ang="0">
                  <a:pos x="231" y="432"/>
                </a:cxn>
                <a:cxn ang="0">
                  <a:pos x="192" y="422"/>
                </a:cxn>
                <a:cxn ang="0">
                  <a:pos x="263" y="422"/>
                </a:cxn>
                <a:cxn ang="0">
                  <a:pos x="284" y="380"/>
                </a:cxn>
                <a:cxn ang="0">
                  <a:pos x="313" y="388"/>
                </a:cxn>
                <a:cxn ang="0">
                  <a:pos x="291" y="370"/>
                </a:cxn>
                <a:cxn ang="0">
                  <a:pos x="263" y="349"/>
                </a:cxn>
                <a:cxn ang="0">
                  <a:pos x="236" y="334"/>
                </a:cxn>
                <a:cxn ang="0">
                  <a:pos x="220" y="302"/>
                </a:cxn>
                <a:cxn ang="0">
                  <a:pos x="196" y="293"/>
                </a:cxn>
                <a:cxn ang="0">
                  <a:pos x="204" y="277"/>
                </a:cxn>
                <a:cxn ang="0">
                  <a:pos x="195" y="258"/>
                </a:cxn>
                <a:cxn ang="0">
                  <a:pos x="218" y="266"/>
                </a:cxn>
                <a:cxn ang="0">
                  <a:pos x="186" y="217"/>
                </a:cxn>
                <a:cxn ang="0">
                  <a:pos x="178" y="160"/>
                </a:cxn>
                <a:cxn ang="0">
                  <a:pos x="198" y="142"/>
                </a:cxn>
                <a:cxn ang="0">
                  <a:pos x="219" y="175"/>
                </a:cxn>
                <a:cxn ang="0">
                  <a:pos x="259" y="173"/>
                </a:cxn>
                <a:cxn ang="0">
                  <a:pos x="259" y="142"/>
                </a:cxn>
                <a:cxn ang="0">
                  <a:pos x="259" y="127"/>
                </a:cxn>
                <a:cxn ang="0">
                  <a:pos x="307" y="109"/>
                </a:cxn>
                <a:cxn ang="0">
                  <a:pos x="340" y="101"/>
                </a:cxn>
                <a:cxn ang="0">
                  <a:pos x="387" y="113"/>
                </a:cxn>
                <a:cxn ang="0">
                  <a:pos x="421" y="88"/>
                </a:cxn>
                <a:cxn ang="0">
                  <a:pos x="446" y="56"/>
                </a:cxn>
              </a:cxnLst>
              <a:rect l="0" t="0" r="r" b="b"/>
              <a:pathLst>
                <a:path w="446" h="558">
                  <a:moveTo>
                    <a:pt x="401" y="0"/>
                  </a:moveTo>
                  <a:lnTo>
                    <a:pt x="374" y="33"/>
                  </a:lnTo>
                  <a:lnTo>
                    <a:pt x="353" y="39"/>
                  </a:lnTo>
                  <a:lnTo>
                    <a:pt x="326" y="33"/>
                  </a:lnTo>
                  <a:lnTo>
                    <a:pt x="307" y="40"/>
                  </a:lnTo>
                  <a:lnTo>
                    <a:pt x="291" y="30"/>
                  </a:lnTo>
                  <a:lnTo>
                    <a:pt x="285" y="30"/>
                  </a:lnTo>
                  <a:lnTo>
                    <a:pt x="273" y="40"/>
                  </a:lnTo>
                  <a:lnTo>
                    <a:pt x="256" y="43"/>
                  </a:lnTo>
                  <a:lnTo>
                    <a:pt x="242" y="49"/>
                  </a:lnTo>
                  <a:lnTo>
                    <a:pt x="232" y="58"/>
                  </a:lnTo>
                  <a:lnTo>
                    <a:pt x="218" y="58"/>
                  </a:lnTo>
                  <a:lnTo>
                    <a:pt x="201" y="63"/>
                  </a:lnTo>
                  <a:lnTo>
                    <a:pt x="189" y="66"/>
                  </a:lnTo>
                  <a:lnTo>
                    <a:pt x="176" y="69"/>
                  </a:lnTo>
                  <a:lnTo>
                    <a:pt x="178" y="73"/>
                  </a:lnTo>
                  <a:lnTo>
                    <a:pt x="162" y="81"/>
                  </a:lnTo>
                  <a:lnTo>
                    <a:pt x="147" y="81"/>
                  </a:lnTo>
                  <a:lnTo>
                    <a:pt x="120" y="88"/>
                  </a:lnTo>
                  <a:lnTo>
                    <a:pt x="102" y="88"/>
                  </a:lnTo>
                  <a:lnTo>
                    <a:pt x="92" y="92"/>
                  </a:lnTo>
                  <a:lnTo>
                    <a:pt x="80" y="89"/>
                  </a:lnTo>
                  <a:lnTo>
                    <a:pt x="69" y="98"/>
                  </a:lnTo>
                  <a:lnTo>
                    <a:pt x="62" y="107"/>
                  </a:lnTo>
                  <a:lnTo>
                    <a:pt x="66" y="113"/>
                  </a:lnTo>
                  <a:lnTo>
                    <a:pt x="73" y="116"/>
                  </a:lnTo>
                  <a:lnTo>
                    <a:pt x="75" y="123"/>
                  </a:lnTo>
                  <a:lnTo>
                    <a:pt x="78" y="142"/>
                  </a:lnTo>
                  <a:lnTo>
                    <a:pt x="71" y="150"/>
                  </a:lnTo>
                  <a:lnTo>
                    <a:pt x="62" y="156"/>
                  </a:lnTo>
                  <a:lnTo>
                    <a:pt x="56" y="160"/>
                  </a:lnTo>
                  <a:lnTo>
                    <a:pt x="55" y="164"/>
                  </a:lnTo>
                  <a:lnTo>
                    <a:pt x="46" y="176"/>
                  </a:lnTo>
                  <a:lnTo>
                    <a:pt x="45" y="181"/>
                  </a:lnTo>
                  <a:lnTo>
                    <a:pt x="40" y="185"/>
                  </a:lnTo>
                  <a:lnTo>
                    <a:pt x="40" y="196"/>
                  </a:lnTo>
                  <a:lnTo>
                    <a:pt x="36" y="202"/>
                  </a:lnTo>
                  <a:lnTo>
                    <a:pt x="28" y="209"/>
                  </a:lnTo>
                  <a:lnTo>
                    <a:pt x="23" y="206"/>
                  </a:lnTo>
                  <a:lnTo>
                    <a:pt x="0" y="215"/>
                  </a:lnTo>
                  <a:lnTo>
                    <a:pt x="15" y="248"/>
                  </a:lnTo>
                  <a:lnTo>
                    <a:pt x="24" y="255"/>
                  </a:lnTo>
                  <a:lnTo>
                    <a:pt x="27" y="263"/>
                  </a:lnTo>
                  <a:lnTo>
                    <a:pt x="34" y="271"/>
                  </a:lnTo>
                  <a:lnTo>
                    <a:pt x="40" y="277"/>
                  </a:lnTo>
                  <a:lnTo>
                    <a:pt x="43" y="287"/>
                  </a:lnTo>
                  <a:lnTo>
                    <a:pt x="50" y="292"/>
                  </a:lnTo>
                  <a:lnTo>
                    <a:pt x="56" y="293"/>
                  </a:lnTo>
                  <a:lnTo>
                    <a:pt x="66" y="287"/>
                  </a:lnTo>
                  <a:lnTo>
                    <a:pt x="68" y="293"/>
                  </a:lnTo>
                  <a:lnTo>
                    <a:pt x="74" y="294"/>
                  </a:lnTo>
                  <a:lnTo>
                    <a:pt x="78" y="298"/>
                  </a:lnTo>
                  <a:lnTo>
                    <a:pt x="69" y="302"/>
                  </a:lnTo>
                  <a:lnTo>
                    <a:pt x="61" y="302"/>
                  </a:lnTo>
                  <a:lnTo>
                    <a:pt x="51" y="309"/>
                  </a:lnTo>
                  <a:lnTo>
                    <a:pt x="36" y="317"/>
                  </a:lnTo>
                  <a:lnTo>
                    <a:pt x="36" y="335"/>
                  </a:lnTo>
                  <a:lnTo>
                    <a:pt x="43" y="339"/>
                  </a:lnTo>
                  <a:lnTo>
                    <a:pt x="52" y="335"/>
                  </a:lnTo>
                  <a:lnTo>
                    <a:pt x="66" y="343"/>
                  </a:lnTo>
                  <a:lnTo>
                    <a:pt x="68" y="358"/>
                  </a:lnTo>
                  <a:lnTo>
                    <a:pt x="73" y="364"/>
                  </a:lnTo>
                  <a:lnTo>
                    <a:pt x="84" y="354"/>
                  </a:lnTo>
                  <a:lnTo>
                    <a:pt x="85" y="358"/>
                  </a:lnTo>
                  <a:lnTo>
                    <a:pt x="92" y="361"/>
                  </a:lnTo>
                  <a:lnTo>
                    <a:pt x="96" y="359"/>
                  </a:lnTo>
                  <a:lnTo>
                    <a:pt x="116" y="359"/>
                  </a:lnTo>
                  <a:lnTo>
                    <a:pt x="130" y="361"/>
                  </a:lnTo>
                  <a:lnTo>
                    <a:pt x="139" y="365"/>
                  </a:lnTo>
                  <a:lnTo>
                    <a:pt x="148" y="365"/>
                  </a:lnTo>
                  <a:lnTo>
                    <a:pt x="158" y="365"/>
                  </a:lnTo>
                  <a:lnTo>
                    <a:pt x="167" y="364"/>
                  </a:lnTo>
                  <a:lnTo>
                    <a:pt x="169" y="370"/>
                  </a:lnTo>
                  <a:lnTo>
                    <a:pt x="178" y="359"/>
                  </a:lnTo>
                  <a:lnTo>
                    <a:pt x="183" y="370"/>
                  </a:lnTo>
                  <a:lnTo>
                    <a:pt x="189" y="373"/>
                  </a:lnTo>
                  <a:lnTo>
                    <a:pt x="201" y="374"/>
                  </a:lnTo>
                  <a:lnTo>
                    <a:pt x="208" y="376"/>
                  </a:lnTo>
                  <a:lnTo>
                    <a:pt x="217" y="388"/>
                  </a:lnTo>
                  <a:lnTo>
                    <a:pt x="209" y="393"/>
                  </a:lnTo>
                  <a:lnTo>
                    <a:pt x="195" y="396"/>
                  </a:lnTo>
                  <a:lnTo>
                    <a:pt x="195" y="410"/>
                  </a:lnTo>
                  <a:lnTo>
                    <a:pt x="189" y="417"/>
                  </a:lnTo>
                  <a:lnTo>
                    <a:pt x="181" y="414"/>
                  </a:lnTo>
                  <a:lnTo>
                    <a:pt x="181" y="399"/>
                  </a:lnTo>
                  <a:lnTo>
                    <a:pt x="176" y="393"/>
                  </a:lnTo>
                  <a:lnTo>
                    <a:pt x="155" y="384"/>
                  </a:lnTo>
                  <a:lnTo>
                    <a:pt x="141" y="384"/>
                  </a:lnTo>
                  <a:lnTo>
                    <a:pt x="131" y="374"/>
                  </a:lnTo>
                  <a:lnTo>
                    <a:pt x="127" y="370"/>
                  </a:lnTo>
                  <a:lnTo>
                    <a:pt x="101" y="384"/>
                  </a:lnTo>
                  <a:lnTo>
                    <a:pt x="85" y="379"/>
                  </a:lnTo>
                  <a:lnTo>
                    <a:pt x="69" y="391"/>
                  </a:lnTo>
                  <a:lnTo>
                    <a:pt x="68" y="402"/>
                  </a:lnTo>
                  <a:lnTo>
                    <a:pt x="74" y="414"/>
                  </a:lnTo>
                  <a:lnTo>
                    <a:pt x="79" y="419"/>
                  </a:lnTo>
                  <a:lnTo>
                    <a:pt x="90" y="419"/>
                  </a:lnTo>
                  <a:lnTo>
                    <a:pt x="101" y="421"/>
                  </a:lnTo>
                  <a:lnTo>
                    <a:pt x="99" y="432"/>
                  </a:lnTo>
                  <a:lnTo>
                    <a:pt x="102" y="437"/>
                  </a:lnTo>
                  <a:lnTo>
                    <a:pt x="108" y="445"/>
                  </a:lnTo>
                  <a:lnTo>
                    <a:pt x="112" y="451"/>
                  </a:lnTo>
                  <a:lnTo>
                    <a:pt x="111" y="457"/>
                  </a:lnTo>
                  <a:lnTo>
                    <a:pt x="103" y="468"/>
                  </a:lnTo>
                  <a:lnTo>
                    <a:pt x="101" y="476"/>
                  </a:lnTo>
                  <a:lnTo>
                    <a:pt x="102" y="497"/>
                  </a:lnTo>
                  <a:lnTo>
                    <a:pt x="107" y="512"/>
                  </a:lnTo>
                  <a:lnTo>
                    <a:pt x="120" y="523"/>
                  </a:lnTo>
                  <a:lnTo>
                    <a:pt x="120" y="513"/>
                  </a:lnTo>
                  <a:lnTo>
                    <a:pt x="122" y="504"/>
                  </a:lnTo>
                  <a:lnTo>
                    <a:pt x="131" y="491"/>
                  </a:lnTo>
                  <a:lnTo>
                    <a:pt x="139" y="502"/>
                  </a:lnTo>
                  <a:lnTo>
                    <a:pt x="150" y="529"/>
                  </a:lnTo>
                  <a:lnTo>
                    <a:pt x="153" y="550"/>
                  </a:lnTo>
                  <a:lnTo>
                    <a:pt x="164" y="558"/>
                  </a:lnTo>
                  <a:lnTo>
                    <a:pt x="162" y="539"/>
                  </a:lnTo>
                  <a:lnTo>
                    <a:pt x="164" y="527"/>
                  </a:lnTo>
                  <a:lnTo>
                    <a:pt x="178" y="517"/>
                  </a:lnTo>
                  <a:lnTo>
                    <a:pt x="183" y="519"/>
                  </a:lnTo>
                  <a:lnTo>
                    <a:pt x="185" y="527"/>
                  </a:lnTo>
                  <a:lnTo>
                    <a:pt x="191" y="540"/>
                  </a:lnTo>
                  <a:lnTo>
                    <a:pt x="201" y="553"/>
                  </a:lnTo>
                  <a:lnTo>
                    <a:pt x="208" y="553"/>
                  </a:lnTo>
                  <a:lnTo>
                    <a:pt x="208" y="532"/>
                  </a:lnTo>
                  <a:lnTo>
                    <a:pt x="203" y="523"/>
                  </a:lnTo>
                  <a:lnTo>
                    <a:pt x="203" y="508"/>
                  </a:lnTo>
                  <a:lnTo>
                    <a:pt x="201" y="501"/>
                  </a:lnTo>
                  <a:lnTo>
                    <a:pt x="204" y="491"/>
                  </a:lnTo>
                  <a:lnTo>
                    <a:pt x="185" y="466"/>
                  </a:lnTo>
                  <a:lnTo>
                    <a:pt x="181" y="451"/>
                  </a:lnTo>
                  <a:lnTo>
                    <a:pt x="175" y="448"/>
                  </a:lnTo>
                  <a:lnTo>
                    <a:pt x="178" y="445"/>
                  </a:lnTo>
                  <a:lnTo>
                    <a:pt x="183" y="441"/>
                  </a:lnTo>
                  <a:lnTo>
                    <a:pt x="191" y="440"/>
                  </a:lnTo>
                  <a:lnTo>
                    <a:pt x="198" y="448"/>
                  </a:lnTo>
                  <a:lnTo>
                    <a:pt x="208" y="455"/>
                  </a:lnTo>
                  <a:lnTo>
                    <a:pt x="209" y="463"/>
                  </a:lnTo>
                  <a:lnTo>
                    <a:pt x="214" y="471"/>
                  </a:lnTo>
                  <a:lnTo>
                    <a:pt x="224" y="461"/>
                  </a:lnTo>
                  <a:lnTo>
                    <a:pt x="245" y="460"/>
                  </a:lnTo>
                  <a:lnTo>
                    <a:pt x="245" y="455"/>
                  </a:lnTo>
                  <a:lnTo>
                    <a:pt x="236" y="452"/>
                  </a:lnTo>
                  <a:lnTo>
                    <a:pt x="231" y="447"/>
                  </a:lnTo>
                  <a:lnTo>
                    <a:pt x="231" y="432"/>
                  </a:lnTo>
                  <a:lnTo>
                    <a:pt x="219" y="436"/>
                  </a:lnTo>
                  <a:lnTo>
                    <a:pt x="208" y="432"/>
                  </a:lnTo>
                  <a:lnTo>
                    <a:pt x="204" y="425"/>
                  </a:lnTo>
                  <a:lnTo>
                    <a:pt x="192" y="422"/>
                  </a:lnTo>
                  <a:lnTo>
                    <a:pt x="240" y="399"/>
                  </a:lnTo>
                  <a:lnTo>
                    <a:pt x="247" y="400"/>
                  </a:lnTo>
                  <a:lnTo>
                    <a:pt x="260" y="414"/>
                  </a:lnTo>
                  <a:lnTo>
                    <a:pt x="263" y="422"/>
                  </a:lnTo>
                  <a:lnTo>
                    <a:pt x="270" y="426"/>
                  </a:lnTo>
                  <a:lnTo>
                    <a:pt x="274" y="414"/>
                  </a:lnTo>
                  <a:lnTo>
                    <a:pt x="274" y="384"/>
                  </a:lnTo>
                  <a:lnTo>
                    <a:pt x="284" y="380"/>
                  </a:lnTo>
                  <a:lnTo>
                    <a:pt x="285" y="391"/>
                  </a:lnTo>
                  <a:lnTo>
                    <a:pt x="302" y="399"/>
                  </a:lnTo>
                  <a:lnTo>
                    <a:pt x="312" y="399"/>
                  </a:lnTo>
                  <a:lnTo>
                    <a:pt x="313" y="388"/>
                  </a:lnTo>
                  <a:lnTo>
                    <a:pt x="307" y="388"/>
                  </a:lnTo>
                  <a:lnTo>
                    <a:pt x="301" y="385"/>
                  </a:lnTo>
                  <a:lnTo>
                    <a:pt x="296" y="373"/>
                  </a:lnTo>
                  <a:lnTo>
                    <a:pt x="291" y="370"/>
                  </a:lnTo>
                  <a:lnTo>
                    <a:pt x="291" y="347"/>
                  </a:lnTo>
                  <a:lnTo>
                    <a:pt x="285" y="345"/>
                  </a:lnTo>
                  <a:lnTo>
                    <a:pt x="279" y="353"/>
                  </a:lnTo>
                  <a:lnTo>
                    <a:pt x="263" y="349"/>
                  </a:lnTo>
                  <a:lnTo>
                    <a:pt x="254" y="347"/>
                  </a:lnTo>
                  <a:lnTo>
                    <a:pt x="248" y="339"/>
                  </a:lnTo>
                  <a:lnTo>
                    <a:pt x="241" y="339"/>
                  </a:lnTo>
                  <a:lnTo>
                    <a:pt x="236" y="334"/>
                  </a:lnTo>
                  <a:lnTo>
                    <a:pt x="234" y="334"/>
                  </a:lnTo>
                  <a:lnTo>
                    <a:pt x="234" y="315"/>
                  </a:lnTo>
                  <a:lnTo>
                    <a:pt x="224" y="313"/>
                  </a:lnTo>
                  <a:lnTo>
                    <a:pt x="220" y="302"/>
                  </a:lnTo>
                  <a:lnTo>
                    <a:pt x="212" y="302"/>
                  </a:lnTo>
                  <a:lnTo>
                    <a:pt x="201" y="302"/>
                  </a:lnTo>
                  <a:lnTo>
                    <a:pt x="195" y="297"/>
                  </a:lnTo>
                  <a:lnTo>
                    <a:pt x="196" y="293"/>
                  </a:lnTo>
                  <a:lnTo>
                    <a:pt x="191" y="292"/>
                  </a:lnTo>
                  <a:lnTo>
                    <a:pt x="195" y="287"/>
                  </a:lnTo>
                  <a:lnTo>
                    <a:pt x="203" y="287"/>
                  </a:lnTo>
                  <a:lnTo>
                    <a:pt x="204" y="277"/>
                  </a:lnTo>
                  <a:lnTo>
                    <a:pt x="201" y="272"/>
                  </a:lnTo>
                  <a:lnTo>
                    <a:pt x="192" y="275"/>
                  </a:lnTo>
                  <a:lnTo>
                    <a:pt x="186" y="263"/>
                  </a:lnTo>
                  <a:lnTo>
                    <a:pt x="195" y="258"/>
                  </a:lnTo>
                  <a:lnTo>
                    <a:pt x="201" y="258"/>
                  </a:lnTo>
                  <a:lnTo>
                    <a:pt x="206" y="263"/>
                  </a:lnTo>
                  <a:lnTo>
                    <a:pt x="218" y="272"/>
                  </a:lnTo>
                  <a:lnTo>
                    <a:pt x="218" y="266"/>
                  </a:lnTo>
                  <a:lnTo>
                    <a:pt x="214" y="255"/>
                  </a:lnTo>
                  <a:lnTo>
                    <a:pt x="201" y="243"/>
                  </a:lnTo>
                  <a:lnTo>
                    <a:pt x="196" y="234"/>
                  </a:lnTo>
                  <a:lnTo>
                    <a:pt x="186" y="217"/>
                  </a:lnTo>
                  <a:lnTo>
                    <a:pt x="176" y="206"/>
                  </a:lnTo>
                  <a:lnTo>
                    <a:pt x="176" y="190"/>
                  </a:lnTo>
                  <a:lnTo>
                    <a:pt x="175" y="170"/>
                  </a:lnTo>
                  <a:lnTo>
                    <a:pt x="178" y="160"/>
                  </a:lnTo>
                  <a:lnTo>
                    <a:pt x="181" y="145"/>
                  </a:lnTo>
                  <a:lnTo>
                    <a:pt x="186" y="143"/>
                  </a:lnTo>
                  <a:lnTo>
                    <a:pt x="195" y="135"/>
                  </a:lnTo>
                  <a:lnTo>
                    <a:pt x="198" y="142"/>
                  </a:lnTo>
                  <a:lnTo>
                    <a:pt x="191" y="154"/>
                  </a:lnTo>
                  <a:lnTo>
                    <a:pt x="203" y="165"/>
                  </a:lnTo>
                  <a:lnTo>
                    <a:pt x="213" y="170"/>
                  </a:lnTo>
                  <a:lnTo>
                    <a:pt x="219" y="175"/>
                  </a:lnTo>
                  <a:lnTo>
                    <a:pt x="232" y="176"/>
                  </a:lnTo>
                  <a:lnTo>
                    <a:pt x="242" y="180"/>
                  </a:lnTo>
                  <a:lnTo>
                    <a:pt x="254" y="173"/>
                  </a:lnTo>
                  <a:lnTo>
                    <a:pt x="259" y="173"/>
                  </a:lnTo>
                  <a:lnTo>
                    <a:pt x="260" y="165"/>
                  </a:lnTo>
                  <a:lnTo>
                    <a:pt x="260" y="156"/>
                  </a:lnTo>
                  <a:lnTo>
                    <a:pt x="263" y="147"/>
                  </a:lnTo>
                  <a:lnTo>
                    <a:pt x="259" y="142"/>
                  </a:lnTo>
                  <a:lnTo>
                    <a:pt x="251" y="135"/>
                  </a:lnTo>
                  <a:lnTo>
                    <a:pt x="247" y="130"/>
                  </a:lnTo>
                  <a:lnTo>
                    <a:pt x="254" y="124"/>
                  </a:lnTo>
                  <a:lnTo>
                    <a:pt x="259" y="127"/>
                  </a:lnTo>
                  <a:lnTo>
                    <a:pt x="270" y="132"/>
                  </a:lnTo>
                  <a:lnTo>
                    <a:pt x="279" y="127"/>
                  </a:lnTo>
                  <a:lnTo>
                    <a:pt x="291" y="119"/>
                  </a:lnTo>
                  <a:lnTo>
                    <a:pt x="307" y="109"/>
                  </a:lnTo>
                  <a:lnTo>
                    <a:pt x="320" y="119"/>
                  </a:lnTo>
                  <a:lnTo>
                    <a:pt x="330" y="113"/>
                  </a:lnTo>
                  <a:lnTo>
                    <a:pt x="335" y="108"/>
                  </a:lnTo>
                  <a:lnTo>
                    <a:pt x="340" y="101"/>
                  </a:lnTo>
                  <a:lnTo>
                    <a:pt x="348" y="107"/>
                  </a:lnTo>
                  <a:lnTo>
                    <a:pt x="364" y="113"/>
                  </a:lnTo>
                  <a:lnTo>
                    <a:pt x="373" y="113"/>
                  </a:lnTo>
                  <a:lnTo>
                    <a:pt x="387" y="113"/>
                  </a:lnTo>
                  <a:lnTo>
                    <a:pt x="398" y="116"/>
                  </a:lnTo>
                  <a:lnTo>
                    <a:pt x="413" y="124"/>
                  </a:lnTo>
                  <a:lnTo>
                    <a:pt x="422" y="107"/>
                  </a:lnTo>
                  <a:lnTo>
                    <a:pt x="421" y="88"/>
                  </a:lnTo>
                  <a:lnTo>
                    <a:pt x="429" y="82"/>
                  </a:lnTo>
                  <a:lnTo>
                    <a:pt x="436" y="73"/>
                  </a:lnTo>
                  <a:lnTo>
                    <a:pt x="438" y="66"/>
                  </a:lnTo>
                  <a:lnTo>
                    <a:pt x="446" y="56"/>
                  </a:lnTo>
                  <a:lnTo>
                    <a:pt x="446" y="45"/>
                  </a:lnTo>
                  <a:lnTo>
                    <a:pt x="442" y="4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auto">
            <a:xfrm>
              <a:off x="7922924" y="2272594"/>
              <a:ext cx="329236" cy="262590"/>
            </a:xfrm>
            <a:prstGeom prst="rect">
              <a:avLst/>
            </a:prstGeom>
            <a:solidFill>
              <a:srgbClr val="808080"/>
            </a:solidFill>
            <a:ln w="3175">
              <a:noFill/>
              <a:miter lim="800000"/>
              <a:headEnd/>
              <a:tailEnd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8" name="Text Box 111" descr="Scacchi grandi"/>
            <p:cNvSpPr txBox="1">
              <a:spLocks noChangeArrowheads="1"/>
            </p:cNvSpPr>
            <p:nvPr/>
          </p:nvSpPr>
          <p:spPr bwMode="auto">
            <a:xfrm>
              <a:off x="7908609" y="2124728"/>
              <a:ext cx="424667" cy="514983"/>
            </a:xfrm>
            <a:prstGeom prst="rect">
              <a:avLst/>
            </a:prstGeom>
            <a:solidFill>
              <a:srgbClr val="808080"/>
            </a:solidFill>
            <a:ln w="3175">
              <a:noFill/>
              <a:miter lim="800000"/>
              <a:headEnd/>
              <a:tailEnd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>
                  <a:latin typeface="+mn-lt"/>
                  <a:cs typeface="Arial" pitchFamily="34" charset="0"/>
                </a:rPr>
                <a:t>RO</a:t>
              </a:r>
              <a:endParaRPr lang="en-GB" sz="1600" b="1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9" name="Freeform 112"/>
            <p:cNvSpPr>
              <a:spLocks/>
            </p:cNvSpPr>
            <p:nvPr/>
          </p:nvSpPr>
          <p:spPr bwMode="auto">
            <a:xfrm>
              <a:off x="8476422" y="3218429"/>
              <a:ext cx="341165" cy="339073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121" y="0"/>
                </a:cxn>
                <a:cxn ang="0">
                  <a:pos x="151" y="88"/>
                </a:cxn>
                <a:cxn ang="0">
                  <a:pos x="204" y="128"/>
                </a:cxn>
                <a:cxn ang="0">
                  <a:pos x="180" y="154"/>
                </a:cxn>
                <a:cxn ang="0">
                  <a:pos x="92" y="154"/>
                </a:cxn>
                <a:cxn ang="0">
                  <a:pos x="0" y="194"/>
                </a:cxn>
                <a:cxn ang="0">
                  <a:pos x="23" y="119"/>
                </a:cxn>
                <a:cxn ang="0">
                  <a:pos x="53" y="79"/>
                </a:cxn>
                <a:cxn ang="0">
                  <a:pos x="1" y="27"/>
                </a:cxn>
              </a:cxnLst>
              <a:rect l="0" t="0" r="r" b="b"/>
              <a:pathLst>
                <a:path w="204" h="194">
                  <a:moveTo>
                    <a:pt x="1" y="27"/>
                  </a:moveTo>
                  <a:lnTo>
                    <a:pt x="121" y="0"/>
                  </a:lnTo>
                  <a:lnTo>
                    <a:pt x="151" y="88"/>
                  </a:lnTo>
                  <a:lnTo>
                    <a:pt x="204" y="128"/>
                  </a:lnTo>
                  <a:lnTo>
                    <a:pt x="180" y="154"/>
                  </a:lnTo>
                  <a:lnTo>
                    <a:pt x="92" y="154"/>
                  </a:lnTo>
                  <a:lnTo>
                    <a:pt x="0" y="194"/>
                  </a:lnTo>
                  <a:lnTo>
                    <a:pt x="23" y="119"/>
                  </a:lnTo>
                  <a:lnTo>
                    <a:pt x="53" y="79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30" name="Rectangle 113"/>
            <p:cNvSpPr>
              <a:spLocks noChangeArrowheads="1"/>
            </p:cNvSpPr>
            <p:nvPr/>
          </p:nvSpPr>
          <p:spPr bwMode="auto">
            <a:xfrm>
              <a:off x="8097085" y="2935443"/>
              <a:ext cx="329236" cy="260041"/>
            </a:xfrm>
            <a:prstGeom prst="rect">
              <a:avLst/>
            </a:prstGeom>
            <a:solidFill>
              <a:srgbClr val="808080"/>
            </a:solidFill>
            <a:ln w="3175">
              <a:noFill/>
              <a:miter lim="800000"/>
              <a:headEnd/>
              <a:tailEnd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31" name="Freeform 114"/>
            <p:cNvSpPr>
              <a:spLocks/>
            </p:cNvSpPr>
            <p:nvPr/>
          </p:nvSpPr>
          <p:spPr bwMode="auto">
            <a:xfrm>
              <a:off x="7755920" y="2685600"/>
              <a:ext cx="1006794" cy="718936"/>
            </a:xfrm>
            <a:custGeom>
              <a:avLst/>
              <a:gdLst/>
              <a:ahLst/>
              <a:cxnLst>
                <a:cxn ang="0">
                  <a:pos x="8" y="35"/>
                </a:cxn>
                <a:cxn ang="0">
                  <a:pos x="102" y="67"/>
                </a:cxn>
                <a:cxn ang="0">
                  <a:pos x="144" y="60"/>
                </a:cxn>
                <a:cxn ang="0">
                  <a:pos x="189" y="54"/>
                </a:cxn>
                <a:cxn ang="0">
                  <a:pos x="240" y="18"/>
                </a:cxn>
                <a:cxn ang="0">
                  <a:pos x="291" y="0"/>
                </a:cxn>
                <a:cxn ang="0">
                  <a:pos x="357" y="18"/>
                </a:cxn>
                <a:cxn ang="0">
                  <a:pos x="369" y="60"/>
                </a:cxn>
                <a:cxn ang="0">
                  <a:pos x="336" y="105"/>
                </a:cxn>
                <a:cxn ang="0">
                  <a:pos x="339" y="132"/>
                </a:cxn>
                <a:cxn ang="0">
                  <a:pos x="315" y="153"/>
                </a:cxn>
                <a:cxn ang="0">
                  <a:pos x="342" y="177"/>
                </a:cxn>
                <a:cxn ang="0">
                  <a:pos x="330" y="213"/>
                </a:cxn>
                <a:cxn ang="0">
                  <a:pos x="309" y="216"/>
                </a:cxn>
                <a:cxn ang="0">
                  <a:pos x="264" y="231"/>
                </a:cxn>
                <a:cxn ang="0">
                  <a:pos x="216" y="261"/>
                </a:cxn>
                <a:cxn ang="0">
                  <a:pos x="171" y="255"/>
                </a:cxn>
                <a:cxn ang="0">
                  <a:pos x="150" y="258"/>
                </a:cxn>
                <a:cxn ang="0">
                  <a:pos x="126" y="255"/>
                </a:cxn>
                <a:cxn ang="0">
                  <a:pos x="90" y="276"/>
                </a:cxn>
                <a:cxn ang="0">
                  <a:pos x="57" y="276"/>
                </a:cxn>
                <a:cxn ang="0">
                  <a:pos x="27" y="282"/>
                </a:cxn>
                <a:cxn ang="0">
                  <a:pos x="21" y="225"/>
                </a:cxn>
                <a:cxn ang="0">
                  <a:pos x="0" y="198"/>
                </a:cxn>
                <a:cxn ang="0">
                  <a:pos x="6" y="171"/>
                </a:cxn>
                <a:cxn ang="0">
                  <a:pos x="6" y="141"/>
                </a:cxn>
                <a:cxn ang="0">
                  <a:pos x="30" y="123"/>
                </a:cxn>
                <a:cxn ang="0">
                  <a:pos x="21" y="87"/>
                </a:cxn>
                <a:cxn ang="0">
                  <a:pos x="3" y="60"/>
                </a:cxn>
                <a:cxn ang="0">
                  <a:pos x="8" y="35"/>
                </a:cxn>
              </a:cxnLst>
              <a:rect l="0" t="0" r="r" b="b"/>
              <a:pathLst>
                <a:path w="369" h="282">
                  <a:moveTo>
                    <a:pt x="8" y="35"/>
                  </a:moveTo>
                  <a:lnTo>
                    <a:pt x="102" y="67"/>
                  </a:lnTo>
                  <a:lnTo>
                    <a:pt x="144" y="60"/>
                  </a:lnTo>
                  <a:lnTo>
                    <a:pt x="189" y="54"/>
                  </a:lnTo>
                  <a:lnTo>
                    <a:pt x="240" y="18"/>
                  </a:lnTo>
                  <a:lnTo>
                    <a:pt x="291" y="0"/>
                  </a:lnTo>
                  <a:lnTo>
                    <a:pt x="357" y="18"/>
                  </a:lnTo>
                  <a:lnTo>
                    <a:pt x="369" y="60"/>
                  </a:lnTo>
                  <a:lnTo>
                    <a:pt x="336" y="105"/>
                  </a:lnTo>
                  <a:lnTo>
                    <a:pt x="339" y="132"/>
                  </a:lnTo>
                  <a:lnTo>
                    <a:pt x="315" y="153"/>
                  </a:lnTo>
                  <a:lnTo>
                    <a:pt x="342" y="177"/>
                  </a:lnTo>
                  <a:lnTo>
                    <a:pt x="330" y="213"/>
                  </a:lnTo>
                  <a:lnTo>
                    <a:pt x="309" y="216"/>
                  </a:lnTo>
                  <a:lnTo>
                    <a:pt x="264" y="231"/>
                  </a:lnTo>
                  <a:lnTo>
                    <a:pt x="216" y="261"/>
                  </a:lnTo>
                  <a:lnTo>
                    <a:pt x="171" y="255"/>
                  </a:lnTo>
                  <a:lnTo>
                    <a:pt x="150" y="258"/>
                  </a:lnTo>
                  <a:lnTo>
                    <a:pt x="126" y="255"/>
                  </a:lnTo>
                  <a:lnTo>
                    <a:pt x="90" y="276"/>
                  </a:lnTo>
                  <a:lnTo>
                    <a:pt x="57" y="276"/>
                  </a:lnTo>
                  <a:lnTo>
                    <a:pt x="27" y="282"/>
                  </a:lnTo>
                  <a:lnTo>
                    <a:pt x="21" y="225"/>
                  </a:lnTo>
                  <a:lnTo>
                    <a:pt x="0" y="198"/>
                  </a:lnTo>
                  <a:lnTo>
                    <a:pt x="6" y="171"/>
                  </a:lnTo>
                  <a:lnTo>
                    <a:pt x="6" y="141"/>
                  </a:lnTo>
                  <a:lnTo>
                    <a:pt x="30" y="123"/>
                  </a:lnTo>
                  <a:lnTo>
                    <a:pt x="21" y="87"/>
                  </a:lnTo>
                  <a:lnTo>
                    <a:pt x="3" y="60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5677915" y="1647986"/>
              <a:ext cx="1221514" cy="537928"/>
            </a:xfrm>
            <a:custGeom>
              <a:avLst/>
              <a:gdLst>
                <a:gd name="connsiteX0" fmla="*/ 640 w 728"/>
                <a:gd name="connsiteY0" fmla="*/ 299 h 309"/>
                <a:gd name="connsiteX1" fmla="*/ 618 w 728"/>
                <a:gd name="connsiteY1" fmla="*/ 293 h 309"/>
                <a:gd name="connsiteX2" fmla="*/ 524 w 728"/>
                <a:gd name="connsiteY2" fmla="*/ 287 h 309"/>
                <a:gd name="connsiteX3" fmla="*/ 477 w 728"/>
                <a:gd name="connsiteY3" fmla="*/ 287 h 309"/>
                <a:gd name="connsiteX4" fmla="*/ 458 w 728"/>
                <a:gd name="connsiteY4" fmla="*/ 309 h 309"/>
                <a:gd name="connsiteX5" fmla="*/ 385 w 728"/>
                <a:gd name="connsiteY5" fmla="*/ 287 h 309"/>
                <a:gd name="connsiteX6" fmla="*/ 372 w 728"/>
                <a:gd name="connsiteY6" fmla="*/ 295 h 309"/>
                <a:gd name="connsiteX7" fmla="*/ 257 w 728"/>
                <a:gd name="connsiteY7" fmla="*/ 270 h 309"/>
                <a:gd name="connsiteX8" fmla="*/ 244 w 728"/>
                <a:gd name="connsiteY8" fmla="*/ 248 h 309"/>
                <a:gd name="connsiteX9" fmla="*/ 244 w 728"/>
                <a:gd name="connsiteY9" fmla="*/ 226 h 309"/>
                <a:gd name="connsiteX10" fmla="*/ 238 w 728"/>
                <a:gd name="connsiteY10" fmla="*/ 213 h 309"/>
                <a:gd name="connsiteX11" fmla="*/ 218 w 728"/>
                <a:gd name="connsiteY11" fmla="*/ 213 h 309"/>
                <a:gd name="connsiteX12" fmla="*/ 180 w 728"/>
                <a:gd name="connsiteY12" fmla="*/ 211 h 309"/>
                <a:gd name="connsiteX13" fmla="*/ 154 w 728"/>
                <a:gd name="connsiteY13" fmla="*/ 215 h 309"/>
                <a:gd name="connsiteX14" fmla="*/ 91 w 728"/>
                <a:gd name="connsiteY14" fmla="*/ 216 h 309"/>
                <a:gd name="connsiteX15" fmla="*/ 81 w 728"/>
                <a:gd name="connsiteY15" fmla="*/ 198 h 309"/>
                <a:gd name="connsiteX16" fmla="*/ 70 w 728"/>
                <a:gd name="connsiteY16" fmla="*/ 192 h 309"/>
                <a:gd name="connsiteX17" fmla="*/ 44 w 728"/>
                <a:gd name="connsiteY17" fmla="*/ 185 h 309"/>
                <a:gd name="connsiteX18" fmla="*/ 21 w 728"/>
                <a:gd name="connsiteY18" fmla="*/ 178 h 309"/>
                <a:gd name="connsiteX19" fmla="*/ 21 w 728"/>
                <a:gd name="connsiteY19" fmla="*/ 159 h 309"/>
                <a:gd name="connsiteX20" fmla="*/ 21 w 728"/>
                <a:gd name="connsiteY20" fmla="*/ 127 h 309"/>
                <a:gd name="connsiteX21" fmla="*/ 0 w 728"/>
                <a:gd name="connsiteY21" fmla="*/ 111 h 309"/>
                <a:gd name="connsiteX22" fmla="*/ 29 w 728"/>
                <a:gd name="connsiteY22" fmla="*/ 109 h 309"/>
                <a:gd name="connsiteX23" fmla="*/ 42 w 728"/>
                <a:gd name="connsiteY23" fmla="*/ 105 h 309"/>
                <a:gd name="connsiteX24" fmla="*/ 57 w 728"/>
                <a:gd name="connsiteY24" fmla="*/ 122 h 309"/>
                <a:gd name="connsiteX25" fmla="*/ 74 w 728"/>
                <a:gd name="connsiteY25" fmla="*/ 117 h 309"/>
                <a:gd name="connsiteX26" fmla="*/ 100 w 728"/>
                <a:gd name="connsiteY26" fmla="*/ 121 h 309"/>
                <a:gd name="connsiteX27" fmla="*/ 115 w 728"/>
                <a:gd name="connsiteY27" fmla="*/ 131 h 309"/>
                <a:gd name="connsiteX28" fmla="*/ 141 w 728"/>
                <a:gd name="connsiteY28" fmla="*/ 117 h 309"/>
                <a:gd name="connsiteX29" fmla="*/ 173 w 728"/>
                <a:gd name="connsiteY29" fmla="*/ 120 h 309"/>
                <a:gd name="connsiteX30" fmla="*/ 186 w 728"/>
                <a:gd name="connsiteY30" fmla="*/ 133 h 309"/>
                <a:gd name="connsiteX31" fmla="*/ 207 w 728"/>
                <a:gd name="connsiteY31" fmla="*/ 137 h 309"/>
                <a:gd name="connsiteX32" fmla="*/ 220 w 728"/>
                <a:gd name="connsiteY32" fmla="*/ 127 h 309"/>
                <a:gd name="connsiteX33" fmla="*/ 256 w 728"/>
                <a:gd name="connsiteY33" fmla="*/ 121 h 309"/>
                <a:gd name="connsiteX34" fmla="*/ 272 w 728"/>
                <a:gd name="connsiteY34" fmla="*/ 121 h 309"/>
                <a:gd name="connsiteX35" fmla="*/ 299 w 728"/>
                <a:gd name="connsiteY35" fmla="*/ 131 h 309"/>
                <a:gd name="connsiteX36" fmla="*/ 336 w 728"/>
                <a:gd name="connsiteY36" fmla="*/ 147 h 309"/>
                <a:gd name="connsiteX37" fmla="*/ 356 w 728"/>
                <a:gd name="connsiteY37" fmla="*/ 141 h 309"/>
                <a:gd name="connsiteX38" fmla="*/ 361 w 728"/>
                <a:gd name="connsiteY38" fmla="*/ 121 h 309"/>
                <a:gd name="connsiteX39" fmla="*/ 343 w 728"/>
                <a:gd name="connsiteY39" fmla="*/ 95 h 309"/>
                <a:gd name="connsiteX40" fmla="*/ 337 w 728"/>
                <a:gd name="connsiteY40" fmla="*/ 60 h 309"/>
                <a:gd name="connsiteX41" fmla="*/ 416 w 728"/>
                <a:gd name="connsiteY41" fmla="*/ 7 h 309"/>
                <a:gd name="connsiteX42" fmla="*/ 435 w 728"/>
                <a:gd name="connsiteY42" fmla="*/ 7 h 309"/>
                <a:gd name="connsiteX43" fmla="*/ 438 w 728"/>
                <a:gd name="connsiteY43" fmla="*/ 17 h 309"/>
                <a:gd name="connsiteX44" fmla="*/ 461 w 728"/>
                <a:gd name="connsiteY44" fmla="*/ 29 h 309"/>
                <a:gd name="connsiteX45" fmla="*/ 513 w 728"/>
                <a:gd name="connsiteY45" fmla="*/ 23 h 309"/>
                <a:gd name="connsiteX46" fmla="*/ 534 w 728"/>
                <a:gd name="connsiteY46" fmla="*/ 1 h 309"/>
                <a:gd name="connsiteX47" fmla="*/ 597 w 728"/>
                <a:gd name="connsiteY47" fmla="*/ 0 h 309"/>
                <a:gd name="connsiteX48" fmla="*/ 660 w 728"/>
                <a:gd name="connsiteY48" fmla="*/ 12 h 309"/>
                <a:gd name="connsiteX49" fmla="*/ 699 w 728"/>
                <a:gd name="connsiteY49" fmla="*/ 36 h 309"/>
                <a:gd name="connsiteX50" fmla="*/ 712 w 728"/>
                <a:gd name="connsiteY50" fmla="*/ 69 h 309"/>
                <a:gd name="connsiteX51" fmla="*/ 717 w 728"/>
                <a:gd name="connsiteY51" fmla="*/ 95 h 309"/>
                <a:gd name="connsiteX52" fmla="*/ 728 w 728"/>
                <a:gd name="connsiteY52" fmla="*/ 125 h 309"/>
                <a:gd name="connsiteX53" fmla="*/ 699 w 728"/>
                <a:gd name="connsiteY53" fmla="*/ 150 h 309"/>
                <a:gd name="connsiteX54" fmla="*/ 680 w 728"/>
                <a:gd name="connsiteY54" fmla="*/ 161 h 309"/>
                <a:gd name="connsiteX55" fmla="*/ 683 w 728"/>
                <a:gd name="connsiteY55" fmla="*/ 203 h 309"/>
                <a:gd name="connsiteX56" fmla="*/ 670 w 728"/>
                <a:gd name="connsiteY56" fmla="*/ 222 h 309"/>
                <a:gd name="connsiteX57" fmla="*/ 636 w 728"/>
                <a:gd name="connsiteY57" fmla="*/ 238 h 309"/>
                <a:gd name="connsiteX58" fmla="*/ 634 w 728"/>
                <a:gd name="connsiteY58" fmla="*/ 258 h 309"/>
                <a:gd name="connsiteX59" fmla="*/ 638 w 728"/>
                <a:gd name="connsiteY59" fmla="*/ 277 h 309"/>
                <a:gd name="connsiteX60" fmla="*/ 642 w 728"/>
                <a:gd name="connsiteY60" fmla="*/ 295 h 309"/>
                <a:gd name="connsiteX61" fmla="*/ 640 w 728"/>
                <a:gd name="connsiteY61" fmla="*/ 299 h 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28" h="309">
                  <a:moveTo>
                    <a:pt x="640" y="299"/>
                  </a:moveTo>
                  <a:cubicBezTo>
                    <a:pt x="636" y="298"/>
                    <a:pt x="637" y="295"/>
                    <a:pt x="618" y="293"/>
                  </a:cubicBezTo>
                  <a:cubicBezTo>
                    <a:pt x="599" y="291"/>
                    <a:pt x="547" y="288"/>
                    <a:pt x="524" y="287"/>
                  </a:cubicBezTo>
                  <a:lnTo>
                    <a:pt x="477" y="287"/>
                  </a:lnTo>
                  <a:lnTo>
                    <a:pt x="458" y="309"/>
                  </a:lnTo>
                  <a:lnTo>
                    <a:pt x="385" y="287"/>
                  </a:lnTo>
                  <a:cubicBezTo>
                    <a:pt x="381" y="290"/>
                    <a:pt x="376" y="292"/>
                    <a:pt x="372" y="295"/>
                  </a:cubicBezTo>
                  <a:lnTo>
                    <a:pt x="257" y="270"/>
                  </a:lnTo>
                  <a:cubicBezTo>
                    <a:pt x="253" y="263"/>
                    <a:pt x="248" y="255"/>
                    <a:pt x="244" y="248"/>
                  </a:cubicBezTo>
                  <a:lnTo>
                    <a:pt x="244" y="226"/>
                  </a:lnTo>
                  <a:cubicBezTo>
                    <a:pt x="242" y="222"/>
                    <a:pt x="240" y="217"/>
                    <a:pt x="238" y="213"/>
                  </a:cubicBezTo>
                  <a:lnTo>
                    <a:pt x="218" y="213"/>
                  </a:lnTo>
                  <a:cubicBezTo>
                    <a:pt x="205" y="212"/>
                    <a:pt x="193" y="212"/>
                    <a:pt x="180" y="211"/>
                  </a:cubicBezTo>
                  <a:cubicBezTo>
                    <a:pt x="171" y="212"/>
                    <a:pt x="163" y="214"/>
                    <a:pt x="154" y="215"/>
                  </a:cubicBezTo>
                  <a:cubicBezTo>
                    <a:pt x="133" y="215"/>
                    <a:pt x="112" y="216"/>
                    <a:pt x="91" y="216"/>
                  </a:cubicBezTo>
                  <a:cubicBezTo>
                    <a:pt x="88" y="210"/>
                    <a:pt x="84" y="204"/>
                    <a:pt x="81" y="198"/>
                  </a:cubicBezTo>
                  <a:cubicBezTo>
                    <a:pt x="77" y="196"/>
                    <a:pt x="74" y="194"/>
                    <a:pt x="70" y="192"/>
                  </a:cubicBezTo>
                  <a:cubicBezTo>
                    <a:pt x="61" y="190"/>
                    <a:pt x="53" y="187"/>
                    <a:pt x="44" y="185"/>
                  </a:cubicBezTo>
                  <a:cubicBezTo>
                    <a:pt x="36" y="183"/>
                    <a:pt x="29" y="180"/>
                    <a:pt x="21" y="178"/>
                  </a:cubicBezTo>
                  <a:lnTo>
                    <a:pt x="21" y="159"/>
                  </a:lnTo>
                  <a:lnTo>
                    <a:pt x="21" y="127"/>
                  </a:lnTo>
                  <a:cubicBezTo>
                    <a:pt x="14" y="122"/>
                    <a:pt x="7" y="116"/>
                    <a:pt x="0" y="111"/>
                  </a:cubicBezTo>
                  <a:cubicBezTo>
                    <a:pt x="10" y="110"/>
                    <a:pt x="19" y="110"/>
                    <a:pt x="29" y="109"/>
                  </a:cubicBezTo>
                  <a:cubicBezTo>
                    <a:pt x="33" y="108"/>
                    <a:pt x="38" y="106"/>
                    <a:pt x="42" y="105"/>
                  </a:cubicBezTo>
                  <a:cubicBezTo>
                    <a:pt x="47" y="111"/>
                    <a:pt x="52" y="116"/>
                    <a:pt x="57" y="122"/>
                  </a:cubicBezTo>
                  <a:cubicBezTo>
                    <a:pt x="63" y="120"/>
                    <a:pt x="68" y="119"/>
                    <a:pt x="74" y="117"/>
                  </a:cubicBezTo>
                  <a:cubicBezTo>
                    <a:pt x="83" y="118"/>
                    <a:pt x="91" y="120"/>
                    <a:pt x="100" y="121"/>
                  </a:cubicBezTo>
                  <a:cubicBezTo>
                    <a:pt x="105" y="124"/>
                    <a:pt x="110" y="128"/>
                    <a:pt x="115" y="131"/>
                  </a:cubicBezTo>
                  <a:cubicBezTo>
                    <a:pt x="124" y="126"/>
                    <a:pt x="132" y="122"/>
                    <a:pt x="141" y="117"/>
                  </a:cubicBezTo>
                  <a:lnTo>
                    <a:pt x="173" y="120"/>
                  </a:lnTo>
                  <a:lnTo>
                    <a:pt x="186" y="133"/>
                  </a:lnTo>
                  <a:cubicBezTo>
                    <a:pt x="193" y="134"/>
                    <a:pt x="200" y="136"/>
                    <a:pt x="207" y="137"/>
                  </a:cubicBezTo>
                  <a:cubicBezTo>
                    <a:pt x="211" y="134"/>
                    <a:pt x="216" y="130"/>
                    <a:pt x="220" y="127"/>
                  </a:cubicBezTo>
                  <a:lnTo>
                    <a:pt x="256" y="121"/>
                  </a:lnTo>
                  <a:lnTo>
                    <a:pt x="272" y="121"/>
                  </a:lnTo>
                  <a:cubicBezTo>
                    <a:pt x="281" y="124"/>
                    <a:pt x="290" y="128"/>
                    <a:pt x="299" y="131"/>
                  </a:cubicBezTo>
                  <a:cubicBezTo>
                    <a:pt x="311" y="136"/>
                    <a:pt x="324" y="142"/>
                    <a:pt x="336" y="147"/>
                  </a:cubicBezTo>
                  <a:cubicBezTo>
                    <a:pt x="343" y="145"/>
                    <a:pt x="349" y="143"/>
                    <a:pt x="356" y="141"/>
                  </a:cubicBezTo>
                  <a:cubicBezTo>
                    <a:pt x="358" y="134"/>
                    <a:pt x="359" y="128"/>
                    <a:pt x="361" y="121"/>
                  </a:cubicBezTo>
                  <a:cubicBezTo>
                    <a:pt x="355" y="112"/>
                    <a:pt x="349" y="104"/>
                    <a:pt x="343" y="95"/>
                  </a:cubicBezTo>
                  <a:cubicBezTo>
                    <a:pt x="341" y="83"/>
                    <a:pt x="339" y="72"/>
                    <a:pt x="337" y="60"/>
                  </a:cubicBezTo>
                  <a:cubicBezTo>
                    <a:pt x="363" y="42"/>
                    <a:pt x="390" y="25"/>
                    <a:pt x="416" y="7"/>
                  </a:cubicBezTo>
                  <a:lnTo>
                    <a:pt x="435" y="7"/>
                  </a:lnTo>
                  <a:cubicBezTo>
                    <a:pt x="436" y="10"/>
                    <a:pt x="437" y="14"/>
                    <a:pt x="438" y="17"/>
                  </a:cubicBezTo>
                  <a:cubicBezTo>
                    <a:pt x="446" y="21"/>
                    <a:pt x="453" y="25"/>
                    <a:pt x="461" y="29"/>
                  </a:cubicBezTo>
                  <a:lnTo>
                    <a:pt x="513" y="23"/>
                  </a:lnTo>
                  <a:cubicBezTo>
                    <a:pt x="520" y="16"/>
                    <a:pt x="527" y="8"/>
                    <a:pt x="534" y="1"/>
                  </a:cubicBezTo>
                  <a:cubicBezTo>
                    <a:pt x="555" y="1"/>
                    <a:pt x="576" y="0"/>
                    <a:pt x="597" y="0"/>
                  </a:cubicBezTo>
                  <a:lnTo>
                    <a:pt x="660" y="12"/>
                  </a:lnTo>
                  <a:lnTo>
                    <a:pt x="699" y="36"/>
                  </a:lnTo>
                  <a:cubicBezTo>
                    <a:pt x="703" y="47"/>
                    <a:pt x="708" y="58"/>
                    <a:pt x="712" y="69"/>
                  </a:cubicBezTo>
                  <a:cubicBezTo>
                    <a:pt x="714" y="78"/>
                    <a:pt x="715" y="86"/>
                    <a:pt x="717" y="95"/>
                  </a:cubicBezTo>
                  <a:cubicBezTo>
                    <a:pt x="721" y="105"/>
                    <a:pt x="724" y="115"/>
                    <a:pt x="728" y="125"/>
                  </a:cubicBezTo>
                  <a:cubicBezTo>
                    <a:pt x="718" y="133"/>
                    <a:pt x="709" y="142"/>
                    <a:pt x="699" y="150"/>
                  </a:cubicBezTo>
                  <a:cubicBezTo>
                    <a:pt x="693" y="154"/>
                    <a:pt x="686" y="157"/>
                    <a:pt x="680" y="161"/>
                  </a:cubicBezTo>
                  <a:lnTo>
                    <a:pt x="683" y="203"/>
                  </a:lnTo>
                  <a:cubicBezTo>
                    <a:pt x="679" y="209"/>
                    <a:pt x="674" y="216"/>
                    <a:pt x="670" y="222"/>
                  </a:cubicBezTo>
                  <a:cubicBezTo>
                    <a:pt x="659" y="227"/>
                    <a:pt x="647" y="233"/>
                    <a:pt x="636" y="238"/>
                  </a:cubicBezTo>
                  <a:cubicBezTo>
                    <a:pt x="635" y="245"/>
                    <a:pt x="635" y="251"/>
                    <a:pt x="634" y="258"/>
                  </a:cubicBezTo>
                  <a:cubicBezTo>
                    <a:pt x="635" y="264"/>
                    <a:pt x="637" y="271"/>
                    <a:pt x="638" y="277"/>
                  </a:cubicBezTo>
                  <a:cubicBezTo>
                    <a:pt x="639" y="283"/>
                    <a:pt x="641" y="289"/>
                    <a:pt x="642" y="295"/>
                  </a:cubicBezTo>
                  <a:lnTo>
                    <a:pt x="640" y="299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36" name="Freeform 126"/>
            <p:cNvSpPr>
              <a:spLocks/>
            </p:cNvSpPr>
            <p:nvPr/>
          </p:nvSpPr>
          <p:spPr bwMode="auto">
            <a:xfrm>
              <a:off x="6240957" y="2147672"/>
              <a:ext cx="584513" cy="298282"/>
            </a:xfrm>
            <a:custGeom>
              <a:avLst/>
              <a:gdLst/>
              <a:ahLst/>
              <a:cxnLst>
                <a:cxn ang="0">
                  <a:pos x="30" y="132"/>
                </a:cxn>
                <a:cxn ang="0">
                  <a:pos x="0" y="159"/>
                </a:cxn>
                <a:cxn ang="0">
                  <a:pos x="60" y="171"/>
                </a:cxn>
                <a:cxn ang="0">
                  <a:pos x="90" y="141"/>
                </a:cxn>
                <a:cxn ang="0">
                  <a:pos x="180" y="162"/>
                </a:cxn>
                <a:cxn ang="0">
                  <a:pos x="267" y="69"/>
                </a:cxn>
                <a:cxn ang="0">
                  <a:pos x="318" y="57"/>
                </a:cxn>
                <a:cxn ang="0">
                  <a:pos x="338" y="39"/>
                </a:cxn>
                <a:cxn ang="0">
                  <a:pos x="348" y="15"/>
                </a:cxn>
                <a:cxn ang="0">
                  <a:pos x="240" y="0"/>
                </a:cxn>
                <a:cxn ang="0">
                  <a:pos x="138" y="0"/>
                </a:cxn>
                <a:cxn ang="0">
                  <a:pos x="114" y="21"/>
                </a:cxn>
                <a:cxn ang="0">
                  <a:pos x="51" y="0"/>
                </a:cxn>
                <a:cxn ang="0">
                  <a:pos x="15" y="6"/>
                </a:cxn>
                <a:cxn ang="0">
                  <a:pos x="33" y="21"/>
                </a:cxn>
                <a:cxn ang="0">
                  <a:pos x="30" y="45"/>
                </a:cxn>
                <a:cxn ang="0">
                  <a:pos x="36" y="78"/>
                </a:cxn>
                <a:cxn ang="0">
                  <a:pos x="12" y="108"/>
                </a:cxn>
                <a:cxn ang="0">
                  <a:pos x="30" y="132"/>
                </a:cxn>
              </a:cxnLst>
              <a:rect l="0" t="0" r="r" b="b"/>
              <a:pathLst>
                <a:path w="348" h="171">
                  <a:moveTo>
                    <a:pt x="30" y="132"/>
                  </a:moveTo>
                  <a:lnTo>
                    <a:pt x="0" y="159"/>
                  </a:lnTo>
                  <a:lnTo>
                    <a:pt x="60" y="171"/>
                  </a:lnTo>
                  <a:lnTo>
                    <a:pt x="90" y="141"/>
                  </a:lnTo>
                  <a:lnTo>
                    <a:pt x="180" y="162"/>
                  </a:lnTo>
                  <a:lnTo>
                    <a:pt x="267" y="69"/>
                  </a:lnTo>
                  <a:lnTo>
                    <a:pt x="318" y="57"/>
                  </a:lnTo>
                  <a:lnTo>
                    <a:pt x="338" y="39"/>
                  </a:lnTo>
                  <a:lnTo>
                    <a:pt x="348" y="15"/>
                  </a:lnTo>
                  <a:lnTo>
                    <a:pt x="240" y="0"/>
                  </a:lnTo>
                  <a:lnTo>
                    <a:pt x="138" y="0"/>
                  </a:lnTo>
                  <a:lnTo>
                    <a:pt x="114" y="21"/>
                  </a:lnTo>
                  <a:lnTo>
                    <a:pt x="51" y="0"/>
                  </a:lnTo>
                  <a:lnTo>
                    <a:pt x="15" y="6"/>
                  </a:lnTo>
                  <a:lnTo>
                    <a:pt x="33" y="21"/>
                  </a:lnTo>
                  <a:lnTo>
                    <a:pt x="30" y="45"/>
                  </a:lnTo>
                  <a:lnTo>
                    <a:pt x="36" y="78"/>
                  </a:lnTo>
                  <a:lnTo>
                    <a:pt x="12" y="108"/>
                  </a:lnTo>
                  <a:lnTo>
                    <a:pt x="30" y="132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8292718" y="1688777"/>
              <a:ext cx="565427" cy="591465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46" y="9"/>
                </a:cxn>
                <a:cxn ang="0">
                  <a:pos x="109" y="0"/>
                </a:cxn>
                <a:cxn ang="0">
                  <a:pos x="182" y="18"/>
                </a:cxn>
                <a:cxn ang="0">
                  <a:pos x="225" y="31"/>
                </a:cxn>
                <a:cxn ang="0">
                  <a:pos x="254" y="97"/>
                </a:cxn>
                <a:cxn ang="0">
                  <a:pos x="303" y="123"/>
                </a:cxn>
                <a:cxn ang="0">
                  <a:pos x="337" y="247"/>
                </a:cxn>
                <a:cxn ang="0">
                  <a:pos x="288" y="269"/>
                </a:cxn>
                <a:cxn ang="0">
                  <a:pos x="230" y="339"/>
                </a:cxn>
                <a:cxn ang="0">
                  <a:pos x="191" y="282"/>
                </a:cxn>
                <a:cxn ang="0">
                  <a:pos x="192" y="234"/>
                </a:cxn>
                <a:cxn ang="0">
                  <a:pos x="158" y="180"/>
                </a:cxn>
                <a:cxn ang="0">
                  <a:pos x="0" y="84"/>
                </a:cxn>
              </a:cxnLst>
              <a:rect l="0" t="0" r="r" b="b"/>
              <a:pathLst>
                <a:path w="337" h="339">
                  <a:moveTo>
                    <a:pt x="0" y="84"/>
                  </a:moveTo>
                  <a:lnTo>
                    <a:pt x="46" y="9"/>
                  </a:lnTo>
                  <a:lnTo>
                    <a:pt x="109" y="0"/>
                  </a:lnTo>
                  <a:lnTo>
                    <a:pt x="182" y="18"/>
                  </a:lnTo>
                  <a:lnTo>
                    <a:pt x="225" y="31"/>
                  </a:lnTo>
                  <a:lnTo>
                    <a:pt x="254" y="97"/>
                  </a:lnTo>
                  <a:lnTo>
                    <a:pt x="303" y="123"/>
                  </a:lnTo>
                  <a:lnTo>
                    <a:pt x="337" y="247"/>
                  </a:lnTo>
                  <a:lnTo>
                    <a:pt x="288" y="269"/>
                  </a:lnTo>
                  <a:cubicBezTo>
                    <a:pt x="224" y="321"/>
                    <a:pt x="230" y="294"/>
                    <a:pt x="230" y="339"/>
                  </a:cubicBezTo>
                  <a:lnTo>
                    <a:pt x="191" y="282"/>
                  </a:lnTo>
                  <a:lnTo>
                    <a:pt x="192" y="234"/>
                  </a:lnTo>
                  <a:lnTo>
                    <a:pt x="158" y="18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grpSp>
          <p:nvGrpSpPr>
            <p:cNvPr id="4" name="Group 133"/>
            <p:cNvGrpSpPr>
              <a:grpSpLocks/>
            </p:cNvGrpSpPr>
            <p:nvPr/>
          </p:nvGrpSpPr>
          <p:grpSpPr bwMode="auto">
            <a:xfrm>
              <a:off x="5119688" y="1910790"/>
              <a:ext cx="1961102" cy="2520759"/>
              <a:chOff x="432" y="1373"/>
              <a:chExt cx="1859" cy="2359"/>
            </a:xfrm>
            <a:solidFill>
              <a:srgbClr val="808080"/>
            </a:solidFill>
            <a:scene3d>
              <a:camera prst="perspectiveAbove"/>
              <a:lightRig rig="threePt" dir="t"/>
            </a:scene3d>
          </p:grpSpPr>
          <p:sp>
            <p:nvSpPr>
              <p:cNvPr id="149" name="Freeform 134"/>
              <p:cNvSpPr>
                <a:spLocks/>
              </p:cNvSpPr>
              <p:nvPr/>
            </p:nvSpPr>
            <p:spPr bwMode="auto">
              <a:xfrm>
                <a:off x="1211" y="3398"/>
                <a:ext cx="547" cy="334"/>
              </a:xfrm>
              <a:custGeom>
                <a:avLst/>
                <a:gdLst/>
                <a:ahLst/>
                <a:cxnLst>
                  <a:cxn ang="0">
                    <a:pos x="202" y="0"/>
                  </a:cxn>
                  <a:cxn ang="0">
                    <a:pos x="212" y="12"/>
                  </a:cxn>
                  <a:cxn ang="0">
                    <a:pos x="206" y="23"/>
                  </a:cxn>
                  <a:cxn ang="0">
                    <a:pos x="198" y="40"/>
                  </a:cxn>
                  <a:cxn ang="0">
                    <a:pos x="186" y="53"/>
                  </a:cxn>
                  <a:cxn ang="0">
                    <a:pos x="190" y="88"/>
                  </a:cxn>
                  <a:cxn ang="0">
                    <a:pos x="198" y="114"/>
                  </a:cxn>
                  <a:cxn ang="0">
                    <a:pos x="178" y="125"/>
                  </a:cxn>
                  <a:cxn ang="0">
                    <a:pos x="176" y="136"/>
                  </a:cxn>
                  <a:cxn ang="0">
                    <a:pos x="160" y="140"/>
                  </a:cxn>
                  <a:cxn ang="0">
                    <a:pos x="139" y="118"/>
                  </a:cxn>
                  <a:cxn ang="0">
                    <a:pos x="124" y="118"/>
                  </a:cxn>
                  <a:cxn ang="0">
                    <a:pos x="112" y="99"/>
                  </a:cxn>
                  <a:cxn ang="0">
                    <a:pos x="92" y="88"/>
                  </a:cxn>
                  <a:cxn ang="0">
                    <a:pos x="76" y="84"/>
                  </a:cxn>
                  <a:cxn ang="0">
                    <a:pos x="62" y="76"/>
                  </a:cxn>
                  <a:cxn ang="0">
                    <a:pos x="48" y="64"/>
                  </a:cxn>
                  <a:cxn ang="0">
                    <a:pos x="22" y="46"/>
                  </a:cxn>
                  <a:cxn ang="0">
                    <a:pos x="11" y="40"/>
                  </a:cxn>
                  <a:cxn ang="0">
                    <a:pos x="0" y="30"/>
                  </a:cxn>
                  <a:cxn ang="0">
                    <a:pos x="0" y="16"/>
                  </a:cxn>
                  <a:cxn ang="0">
                    <a:pos x="4" y="4"/>
                  </a:cxn>
                  <a:cxn ang="0">
                    <a:pos x="26" y="6"/>
                  </a:cxn>
                  <a:cxn ang="0">
                    <a:pos x="59" y="6"/>
                  </a:cxn>
                  <a:cxn ang="0">
                    <a:pos x="66" y="19"/>
                  </a:cxn>
                  <a:cxn ang="0">
                    <a:pos x="102" y="19"/>
                  </a:cxn>
                  <a:cxn ang="0">
                    <a:pos x="128" y="19"/>
                  </a:cxn>
                  <a:cxn ang="0">
                    <a:pos x="160" y="12"/>
                  </a:cxn>
                  <a:cxn ang="0">
                    <a:pos x="202" y="0"/>
                  </a:cxn>
                </a:cxnLst>
                <a:rect l="0" t="0" r="r" b="b"/>
                <a:pathLst>
                  <a:path w="212" h="140">
                    <a:moveTo>
                      <a:pt x="202" y="0"/>
                    </a:moveTo>
                    <a:lnTo>
                      <a:pt x="212" y="12"/>
                    </a:lnTo>
                    <a:lnTo>
                      <a:pt x="206" y="23"/>
                    </a:lnTo>
                    <a:lnTo>
                      <a:pt x="198" y="40"/>
                    </a:lnTo>
                    <a:lnTo>
                      <a:pt x="186" y="53"/>
                    </a:lnTo>
                    <a:lnTo>
                      <a:pt x="190" y="88"/>
                    </a:lnTo>
                    <a:lnTo>
                      <a:pt x="198" y="114"/>
                    </a:lnTo>
                    <a:lnTo>
                      <a:pt x="178" y="125"/>
                    </a:lnTo>
                    <a:lnTo>
                      <a:pt x="176" y="136"/>
                    </a:lnTo>
                    <a:lnTo>
                      <a:pt x="160" y="140"/>
                    </a:lnTo>
                    <a:lnTo>
                      <a:pt x="139" y="118"/>
                    </a:lnTo>
                    <a:lnTo>
                      <a:pt x="124" y="118"/>
                    </a:lnTo>
                    <a:lnTo>
                      <a:pt x="112" y="99"/>
                    </a:lnTo>
                    <a:lnTo>
                      <a:pt x="92" y="88"/>
                    </a:lnTo>
                    <a:lnTo>
                      <a:pt x="76" y="84"/>
                    </a:lnTo>
                    <a:lnTo>
                      <a:pt x="62" y="76"/>
                    </a:lnTo>
                    <a:lnTo>
                      <a:pt x="48" y="64"/>
                    </a:lnTo>
                    <a:lnTo>
                      <a:pt x="22" y="46"/>
                    </a:lnTo>
                    <a:lnTo>
                      <a:pt x="11" y="40"/>
                    </a:lnTo>
                    <a:lnTo>
                      <a:pt x="0" y="30"/>
                    </a:lnTo>
                    <a:lnTo>
                      <a:pt x="0" y="16"/>
                    </a:lnTo>
                    <a:lnTo>
                      <a:pt x="4" y="4"/>
                    </a:lnTo>
                    <a:lnTo>
                      <a:pt x="26" y="6"/>
                    </a:lnTo>
                    <a:lnTo>
                      <a:pt x="59" y="6"/>
                    </a:lnTo>
                    <a:lnTo>
                      <a:pt x="66" y="19"/>
                    </a:lnTo>
                    <a:lnTo>
                      <a:pt x="102" y="19"/>
                    </a:lnTo>
                    <a:lnTo>
                      <a:pt x="128" y="19"/>
                    </a:lnTo>
                    <a:lnTo>
                      <a:pt x="160" y="12"/>
                    </a:lnTo>
                    <a:lnTo>
                      <a:pt x="202" y="0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rgbClr val="0A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65100" prst="coolSlant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50" name="Freeform 135"/>
              <p:cNvSpPr>
                <a:spLocks/>
              </p:cNvSpPr>
              <p:nvPr/>
            </p:nvSpPr>
            <p:spPr bwMode="auto">
              <a:xfrm>
                <a:off x="432" y="1373"/>
                <a:ext cx="1859" cy="2044"/>
              </a:xfrm>
              <a:custGeom>
                <a:avLst/>
                <a:gdLst/>
                <a:ahLst/>
                <a:cxnLst>
                  <a:cxn ang="0">
                    <a:pos x="551" y="845"/>
                  </a:cxn>
                  <a:cxn ang="0">
                    <a:pos x="595" y="765"/>
                  </a:cxn>
                  <a:cxn ang="0">
                    <a:pos x="613" y="737"/>
                  </a:cxn>
                  <a:cxn ang="0">
                    <a:pos x="599" y="699"/>
                  </a:cxn>
                  <a:cxn ang="0">
                    <a:pos x="581" y="695"/>
                  </a:cxn>
                  <a:cxn ang="0">
                    <a:pos x="595" y="665"/>
                  </a:cxn>
                  <a:cxn ang="0">
                    <a:pos x="617" y="623"/>
                  </a:cxn>
                  <a:cxn ang="0">
                    <a:pos x="686" y="672"/>
                  </a:cxn>
                  <a:cxn ang="0">
                    <a:pos x="716" y="672"/>
                  </a:cxn>
                  <a:cxn ang="0">
                    <a:pos x="694" y="615"/>
                  </a:cxn>
                  <a:cxn ang="0">
                    <a:pos x="672" y="612"/>
                  </a:cxn>
                  <a:cxn ang="0">
                    <a:pos x="595" y="547"/>
                  </a:cxn>
                  <a:cxn ang="0">
                    <a:pos x="547" y="511"/>
                  </a:cxn>
                  <a:cxn ang="0">
                    <a:pos x="551" y="488"/>
                  </a:cxn>
                  <a:cxn ang="0">
                    <a:pos x="479" y="454"/>
                  </a:cxn>
                  <a:cxn ang="0">
                    <a:pos x="446" y="424"/>
                  </a:cxn>
                  <a:cxn ang="0">
                    <a:pos x="370" y="302"/>
                  </a:cxn>
                  <a:cxn ang="0">
                    <a:pos x="356" y="207"/>
                  </a:cxn>
                  <a:cxn ang="0">
                    <a:pos x="334" y="169"/>
                  </a:cxn>
                  <a:cxn ang="0">
                    <a:pos x="396" y="139"/>
                  </a:cxn>
                  <a:cxn ang="0">
                    <a:pos x="424" y="72"/>
                  </a:cxn>
                  <a:cxn ang="0">
                    <a:pos x="360" y="42"/>
                  </a:cxn>
                  <a:cxn ang="0">
                    <a:pos x="349" y="16"/>
                  </a:cxn>
                  <a:cxn ang="0">
                    <a:pos x="257" y="4"/>
                  </a:cxn>
                  <a:cxn ang="0">
                    <a:pos x="215" y="54"/>
                  </a:cxn>
                  <a:cxn ang="0">
                    <a:pos x="177" y="50"/>
                  </a:cxn>
                  <a:cxn ang="0">
                    <a:pos x="130" y="65"/>
                  </a:cxn>
                  <a:cxn ang="0">
                    <a:pos x="112" y="31"/>
                  </a:cxn>
                  <a:cxn ang="0">
                    <a:pos x="86" y="61"/>
                  </a:cxn>
                  <a:cxn ang="0">
                    <a:pos x="22" y="88"/>
                  </a:cxn>
                  <a:cxn ang="0">
                    <a:pos x="6" y="141"/>
                  </a:cxn>
                  <a:cxn ang="0">
                    <a:pos x="0" y="196"/>
                  </a:cxn>
                  <a:cxn ang="0">
                    <a:pos x="29" y="215"/>
                  </a:cxn>
                  <a:cxn ang="0">
                    <a:pos x="50" y="257"/>
                  </a:cxn>
                  <a:cxn ang="0">
                    <a:pos x="119" y="218"/>
                  </a:cxn>
                  <a:cxn ang="0">
                    <a:pos x="185" y="280"/>
                  </a:cxn>
                  <a:cxn ang="0">
                    <a:pos x="215" y="363"/>
                  </a:cxn>
                  <a:cxn ang="0">
                    <a:pos x="265" y="409"/>
                  </a:cxn>
                  <a:cxn ang="0">
                    <a:pos x="330" y="492"/>
                  </a:cxn>
                  <a:cxn ang="0">
                    <a:pos x="432" y="573"/>
                  </a:cxn>
                  <a:cxn ang="0">
                    <a:pos x="465" y="596"/>
                  </a:cxn>
                  <a:cxn ang="0">
                    <a:pos x="490" y="650"/>
                  </a:cxn>
                  <a:cxn ang="0">
                    <a:pos x="531" y="665"/>
                  </a:cxn>
                  <a:cxn ang="0">
                    <a:pos x="545" y="733"/>
                  </a:cxn>
                  <a:cxn ang="0">
                    <a:pos x="533" y="784"/>
                  </a:cxn>
                  <a:cxn ang="0">
                    <a:pos x="523" y="845"/>
                  </a:cxn>
                </a:cxnLst>
                <a:rect l="0" t="0" r="r" b="b"/>
                <a:pathLst>
                  <a:path w="721" h="856">
                    <a:moveTo>
                      <a:pt x="523" y="845"/>
                    </a:moveTo>
                    <a:lnTo>
                      <a:pt x="533" y="856"/>
                    </a:lnTo>
                    <a:lnTo>
                      <a:pt x="551" y="845"/>
                    </a:lnTo>
                    <a:lnTo>
                      <a:pt x="573" y="814"/>
                    </a:lnTo>
                    <a:lnTo>
                      <a:pt x="584" y="769"/>
                    </a:lnTo>
                    <a:lnTo>
                      <a:pt x="595" y="765"/>
                    </a:lnTo>
                    <a:lnTo>
                      <a:pt x="603" y="771"/>
                    </a:lnTo>
                    <a:lnTo>
                      <a:pt x="617" y="756"/>
                    </a:lnTo>
                    <a:lnTo>
                      <a:pt x="613" y="737"/>
                    </a:lnTo>
                    <a:lnTo>
                      <a:pt x="620" y="722"/>
                    </a:lnTo>
                    <a:lnTo>
                      <a:pt x="617" y="714"/>
                    </a:lnTo>
                    <a:lnTo>
                      <a:pt x="599" y="699"/>
                    </a:lnTo>
                    <a:lnTo>
                      <a:pt x="593" y="699"/>
                    </a:lnTo>
                    <a:lnTo>
                      <a:pt x="595" y="691"/>
                    </a:lnTo>
                    <a:lnTo>
                      <a:pt x="581" y="695"/>
                    </a:lnTo>
                    <a:lnTo>
                      <a:pt x="573" y="688"/>
                    </a:lnTo>
                    <a:lnTo>
                      <a:pt x="573" y="680"/>
                    </a:lnTo>
                    <a:lnTo>
                      <a:pt x="595" y="665"/>
                    </a:lnTo>
                    <a:lnTo>
                      <a:pt x="606" y="650"/>
                    </a:lnTo>
                    <a:lnTo>
                      <a:pt x="606" y="626"/>
                    </a:lnTo>
                    <a:lnTo>
                      <a:pt x="617" y="623"/>
                    </a:lnTo>
                    <a:lnTo>
                      <a:pt x="654" y="642"/>
                    </a:lnTo>
                    <a:lnTo>
                      <a:pt x="668" y="646"/>
                    </a:lnTo>
                    <a:lnTo>
                      <a:pt x="686" y="672"/>
                    </a:lnTo>
                    <a:lnTo>
                      <a:pt x="694" y="688"/>
                    </a:lnTo>
                    <a:lnTo>
                      <a:pt x="704" y="688"/>
                    </a:lnTo>
                    <a:lnTo>
                      <a:pt x="716" y="672"/>
                    </a:lnTo>
                    <a:lnTo>
                      <a:pt x="721" y="657"/>
                    </a:lnTo>
                    <a:lnTo>
                      <a:pt x="708" y="630"/>
                    </a:lnTo>
                    <a:lnTo>
                      <a:pt x="694" y="615"/>
                    </a:lnTo>
                    <a:lnTo>
                      <a:pt x="680" y="615"/>
                    </a:lnTo>
                    <a:lnTo>
                      <a:pt x="680" y="612"/>
                    </a:lnTo>
                    <a:lnTo>
                      <a:pt x="672" y="612"/>
                    </a:lnTo>
                    <a:lnTo>
                      <a:pt x="635" y="573"/>
                    </a:lnTo>
                    <a:lnTo>
                      <a:pt x="617" y="577"/>
                    </a:lnTo>
                    <a:lnTo>
                      <a:pt x="595" y="547"/>
                    </a:lnTo>
                    <a:lnTo>
                      <a:pt x="581" y="543"/>
                    </a:lnTo>
                    <a:lnTo>
                      <a:pt x="559" y="520"/>
                    </a:lnTo>
                    <a:lnTo>
                      <a:pt x="547" y="511"/>
                    </a:lnTo>
                    <a:lnTo>
                      <a:pt x="555" y="505"/>
                    </a:lnTo>
                    <a:lnTo>
                      <a:pt x="567" y="501"/>
                    </a:lnTo>
                    <a:lnTo>
                      <a:pt x="551" y="488"/>
                    </a:lnTo>
                    <a:lnTo>
                      <a:pt x="533" y="497"/>
                    </a:lnTo>
                    <a:lnTo>
                      <a:pt x="519" y="488"/>
                    </a:lnTo>
                    <a:lnTo>
                      <a:pt x="479" y="454"/>
                    </a:lnTo>
                    <a:lnTo>
                      <a:pt x="475" y="439"/>
                    </a:lnTo>
                    <a:lnTo>
                      <a:pt x="461" y="435"/>
                    </a:lnTo>
                    <a:lnTo>
                      <a:pt x="446" y="424"/>
                    </a:lnTo>
                    <a:lnTo>
                      <a:pt x="410" y="340"/>
                    </a:lnTo>
                    <a:lnTo>
                      <a:pt x="399" y="329"/>
                    </a:lnTo>
                    <a:lnTo>
                      <a:pt x="370" y="302"/>
                    </a:lnTo>
                    <a:lnTo>
                      <a:pt x="338" y="249"/>
                    </a:lnTo>
                    <a:lnTo>
                      <a:pt x="338" y="218"/>
                    </a:lnTo>
                    <a:lnTo>
                      <a:pt x="356" y="207"/>
                    </a:lnTo>
                    <a:lnTo>
                      <a:pt x="356" y="190"/>
                    </a:lnTo>
                    <a:lnTo>
                      <a:pt x="342" y="177"/>
                    </a:lnTo>
                    <a:lnTo>
                      <a:pt x="334" y="169"/>
                    </a:lnTo>
                    <a:lnTo>
                      <a:pt x="338" y="156"/>
                    </a:lnTo>
                    <a:lnTo>
                      <a:pt x="352" y="150"/>
                    </a:lnTo>
                    <a:lnTo>
                      <a:pt x="396" y="139"/>
                    </a:lnTo>
                    <a:lnTo>
                      <a:pt x="414" y="126"/>
                    </a:lnTo>
                    <a:lnTo>
                      <a:pt x="428" y="111"/>
                    </a:lnTo>
                    <a:lnTo>
                      <a:pt x="424" y="72"/>
                    </a:lnTo>
                    <a:lnTo>
                      <a:pt x="428" y="58"/>
                    </a:lnTo>
                    <a:lnTo>
                      <a:pt x="406" y="54"/>
                    </a:lnTo>
                    <a:lnTo>
                      <a:pt x="360" y="42"/>
                    </a:lnTo>
                    <a:lnTo>
                      <a:pt x="352" y="31"/>
                    </a:lnTo>
                    <a:lnTo>
                      <a:pt x="349" y="27"/>
                    </a:lnTo>
                    <a:lnTo>
                      <a:pt x="349" y="16"/>
                    </a:lnTo>
                    <a:lnTo>
                      <a:pt x="345" y="4"/>
                    </a:lnTo>
                    <a:lnTo>
                      <a:pt x="320" y="0"/>
                    </a:lnTo>
                    <a:lnTo>
                      <a:pt x="257" y="4"/>
                    </a:lnTo>
                    <a:lnTo>
                      <a:pt x="251" y="20"/>
                    </a:lnTo>
                    <a:lnTo>
                      <a:pt x="229" y="23"/>
                    </a:lnTo>
                    <a:lnTo>
                      <a:pt x="215" y="54"/>
                    </a:lnTo>
                    <a:lnTo>
                      <a:pt x="215" y="65"/>
                    </a:lnTo>
                    <a:lnTo>
                      <a:pt x="200" y="54"/>
                    </a:lnTo>
                    <a:lnTo>
                      <a:pt x="177" y="50"/>
                    </a:lnTo>
                    <a:lnTo>
                      <a:pt x="164" y="58"/>
                    </a:lnTo>
                    <a:lnTo>
                      <a:pt x="153" y="80"/>
                    </a:lnTo>
                    <a:lnTo>
                      <a:pt x="130" y="65"/>
                    </a:lnTo>
                    <a:lnTo>
                      <a:pt x="134" y="42"/>
                    </a:lnTo>
                    <a:lnTo>
                      <a:pt x="128" y="27"/>
                    </a:lnTo>
                    <a:lnTo>
                      <a:pt x="112" y="31"/>
                    </a:lnTo>
                    <a:lnTo>
                      <a:pt x="108" y="50"/>
                    </a:lnTo>
                    <a:lnTo>
                      <a:pt x="98" y="61"/>
                    </a:lnTo>
                    <a:lnTo>
                      <a:pt x="86" y="61"/>
                    </a:lnTo>
                    <a:lnTo>
                      <a:pt x="36" y="54"/>
                    </a:lnTo>
                    <a:lnTo>
                      <a:pt x="18" y="69"/>
                    </a:lnTo>
                    <a:lnTo>
                      <a:pt x="22" y="88"/>
                    </a:lnTo>
                    <a:lnTo>
                      <a:pt x="26" y="103"/>
                    </a:lnTo>
                    <a:lnTo>
                      <a:pt x="0" y="126"/>
                    </a:lnTo>
                    <a:lnTo>
                      <a:pt x="6" y="141"/>
                    </a:lnTo>
                    <a:lnTo>
                      <a:pt x="14" y="150"/>
                    </a:lnTo>
                    <a:lnTo>
                      <a:pt x="0" y="169"/>
                    </a:lnTo>
                    <a:lnTo>
                      <a:pt x="0" y="196"/>
                    </a:lnTo>
                    <a:lnTo>
                      <a:pt x="6" y="207"/>
                    </a:lnTo>
                    <a:lnTo>
                      <a:pt x="22" y="207"/>
                    </a:lnTo>
                    <a:lnTo>
                      <a:pt x="29" y="215"/>
                    </a:lnTo>
                    <a:lnTo>
                      <a:pt x="36" y="234"/>
                    </a:lnTo>
                    <a:lnTo>
                      <a:pt x="36" y="253"/>
                    </a:lnTo>
                    <a:lnTo>
                      <a:pt x="50" y="257"/>
                    </a:lnTo>
                    <a:lnTo>
                      <a:pt x="62" y="253"/>
                    </a:lnTo>
                    <a:lnTo>
                      <a:pt x="102" y="211"/>
                    </a:lnTo>
                    <a:lnTo>
                      <a:pt x="119" y="218"/>
                    </a:lnTo>
                    <a:lnTo>
                      <a:pt x="155" y="238"/>
                    </a:lnTo>
                    <a:lnTo>
                      <a:pt x="181" y="257"/>
                    </a:lnTo>
                    <a:lnTo>
                      <a:pt x="185" y="280"/>
                    </a:lnTo>
                    <a:lnTo>
                      <a:pt x="200" y="295"/>
                    </a:lnTo>
                    <a:lnTo>
                      <a:pt x="207" y="322"/>
                    </a:lnTo>
                    <a:lnTo>
                      <a:pt x="215" y="363"/>
                    </a:lnTo>
                    <a:lnTo>
                      <a:pt x="225" y="382"/>
                    </a:lnTo>
                    <a:lnTo>
                      <a:pt x="239" y="399"/>
                    </a:lnTo>
                    <a:lnTo>
                      <a:pt x="265" y="409"/>
                    </a:lnTo>
                    <a:lnTo>
                      <a:pt x="287" y="446"/>
                    </a:lnTo>
                    <a:lnTo>
                      <a:pt x="309" y="477"/>
                    </a:lnTo>
                    <a:lnTo>
                      <a:pt x="330" y="492"/>
                    </a:lnTo>
                    <a:lnTo>
                      <a:pt x="370" y="543"/>
                    </a:lnTo>
                    <a:lnTo>
                      <a:pt x="399" y="543"/>
                    </a:lnTo>
                    <a:lnTo>
                      <a:pt x="432" y="573"/>
                    </a:lnTo>
                    <a:lnTo>
                      <a:pt x="432" y="604"/>
                    </a:lnTo>
                    <a:lnTo>
                      <a:pt x="443" y="612"/>
                    </a:lnTo>
                    <a:lnTo>
                      <a:pt x="465" y="596"/>
                    </a:lnTo>
                    <a:lnTo>
                      <a:pt x="468" y="612"/>
                    </a:lnTo>
                    <a:lnTo>
                      <a:pt x="468" y="630"/>
                    </a:lnTo>
                    <a:lnTo>
                      <a:pt x="490" y="650"/>
                    </a:lnTo>
                    <a:lnTo>
                      <a:pt x="497" y="661"/>
                    </a:lnTo>
                    <a:lnTo>
                      <a:pt x="527" y="653"/>
                    </a:lnTo>
                    <a:lnTo>
                      <a:pt x="531" y="665"/>
                    </a:lnTo>
                    <a:lnTo>
                      <a:pt x="527" y="691"/>
                    </a:lnTo>
                    <a:lnTo>
                      <a:pt x="541" y="714"/>
                    </a:lnTo>
                    <a:lnTo>
                      <a:pt x="545" y="733"/>
                    </a:lnTo>
                    <a:lnTo>
                      <a:pt x="551" y="752"/>
                    </a:lnTo>
                    <a:lnTo>
                      <a:pt x="547" y="769"/>
                    </a:lnTo>
                    <a:lnTo>
                      <a:pt x="533" y="784"/>
                    </a:lnTo>
                    <a:lnTo>
                      <a:pt x="531" y="803"/>
                    </a:lnTo>
                    <a:lnTo>
                      <a:pt x="519" y="824"/>
                    </a:lnTo>
                    <a:lnTo>
                      <a:pt x="523" y="845"/>
                    </a:lnTo>
                    <a:close/>
                  </a:path>
                </a:pathLst>
              </a:custGeom>
              <a:grpFill/>
              <a:ln w="28575" cap="flat" cmpd="sng">
                <a:solidFill>
                  <a:srgbClr val="0A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65100" prst="coolSlant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</p:grpSp>
        <p:sp>
          <p:nvSpPr>
            <p:cNvPr id="147" name="Freeform 137"/>
            <p:cNvSpPr>
              <a:spLocks/>
            </p:cNvSpPr>
            <p:nvPr/>
          </p:nvSpPr>
          <p:spPr bwMode="auto">
            <a:xfrm>
              <a:off x="7472022" y="1840399"/>
              <a:ext cx="1452933" cy="1037614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193" y="333"/>
                </a:cxn>
                <a:cxn ang="0">
                  <a:pos x="209" y="129"/>
                </a:cxn>
                <a:cxn ang="0">
                  <a:pos x="295" y="16"/>
                </a:cxn>
                <a:cxn ang="0">
                  <a:pos x="397" y="3"/>
                </a:cxn>
                <a:cxn ang="0">
                  <a:pos x="527" y="36"/>
                </a:cxn>
                <a:cxn ang="0">
                  <a:pos x="690" y="29"/>
                </a:cxn>
                <a:cxn ang="0">
                  <a:pos x="737" y="3"/>
                </a:cxn>
                <a:cxn ang="0">
                  <a:pos x="775" y="0"/>
                </a:cxn>
                <a:cxn ang="0">
                  <a:pos x="952" y="57"/>
                </a:cxn>
                <a:cxn ang="0">
                  <a:pos x="1084" y="250"/>
                </a:cxn>
                <a:cxn ang="0">
                  <a:pos x="1131" y="379"/>
                </a:cxn>
                <a:cxn ang="0">
                  <a:pos x="1162" y="529"/>
                </a:cxn>
                <a:cxn ang="0">
                  <a:pos x="1271" y="516"/>
                </a:cxn>
                <a:cxn ang="0">
                  <a:pos x="1379" y="544"/>
                </a:cxn>
                <a:cxn ang="0">
                  <a:pos x="1271" y="630"/>
                </a:cxn>
                <a:cxn ang="0">
                  <a:pos x="1233" y="687"/>
                </a:cxn>
                <a:cxn ang="0">
                  <a:pos x="1209" y="859"/>
                </a:cxn>
                <a:cxn ang="0">
                  <a:pos x="1123" y="829"/>
                </a:cxn>
                <a:cxn ang="0">
                  <a:pos x="1022" y="816"/>
                </a:cxn>
                <a:cxn ang="0">
                  <a:pos x="855" y="878"/>
                </a:cxn>
                <a:cxn ang="0">
                  <a:pos x="744" y="937"/>
                </a:cxn>
                <a:cxn ang="0">
                  <a:pos x="611" y="963"/>
                </a:cxn>
                <a:cxn ang="0">
                  <a:pos x="540" y="973"/>
                </a:cxn>
                <a:cxn ang="0">
                  <a:pos x="361" y="914"/>
                </a:cxn>
                <a:cxn ang="0">
                  <a:pos x="287" y="895"/>
                </a:cxn>
                <a:cxn ang="0">
                  <a:pos x="263" y="831"/>
                </a:cxn>
                <a:cxn ang="0">
                  <a:pos x="240" y="766"/>
                </a:cxn>
                <a:cxn ang="0">
                  <a:pos x="142" y="767"/>
                </a:cxn>
                <a:cxn ang="0">
                  <a:pos x="113" y="735"/>
                </a:cxn>
                <a:cxn ang="0">
                  <a:pos x="116" y="709"/>
                </a:cxn>
                <a:cxn ang="0">
                  <a:pos x="116" y="615"/>
                </a:cxn>
                <a:cxn ang="0">
                  <a:pos x="30" y="580"/>
                </a:cxn>
                <a:cxn ang="0">
                  <a:pos x="8" y="549"/>
                </a:cxn>
                <a:cxn ang="0">
                  <a:pos x="0" y="436"/>
                </a:cxn>
              </a:cxnLst>
              <a:rect l="0" t="0" r="r" b="b"/>
              <a:pathLst>
                <a:path w="1379" h="973">
                  <a:moveTo>
                    <a:pt x="0" y="436"/>
                  </a:moveTo>
                  <a:lnTo>
                    <a:pt x="193" y="333"/>
                  </a:lnTo>
                  <a:lnTo>
                    <a:pt x="209" y="129"/>
                  </a:lnTo>
                  <a:lnTo>
                    <a:pt x="295" y="16"/>
                  </a:lnTo>
                  <a:lnTo>
                    <a:pt x="397" y="3"/>
                  </a:lnTo>
                  <a:lnTo>
                    <a:pt x="527" y="36"/>
                  </a:lnTo>
                  <a:lnTo>
                    <a:pt x="690" y="29"/>
                  </a:lnTo>
                  <a:lnTo>
                    <a:pt x="737" y="3"/>
                  </a:lnTo>
                  <a:lnTo>
                    <a:pt x="775" y="0"/>
                  </a:lnTo>
                  <a:lnTo>
                    <a:pt x="952" y="57"/>
                  </a:lnTo>
                  <a:lnTo>
                    <a:pt x="1084" y="250"/>
                  </a:lnTo>
                  <a:lnTo>
                    <a:pt x="1131" y="379"/>
                  </a:lnTo>
                  <a:lnTo>
                    <a:pt x="1162" y="529"/>
                  </a:lnTo>
                  <a:lnTo>
                    <a:pt x="1271" y="516"/>
                  </a:lnTo>
                  <a:lnTo>
                    <a:pt x="1379" y="544"/>
                  </a:lnTo>
                  <a:lnTo>
                    <a:pt x="1271" y="630"/>
                  </a:lnTo>
                  <a:lnTo>
                    <a:pt x="1233" y="687"/>
                  </a:lnTo>
                  <a:lnTo>
                    <a:pt x="1209" y="859"/>
                  </a:lnTo>
                  <a:lnTo>
                    <a:pt x="1123" y="829"/>
                  </a:lnTo>
                  <a:lnTo>
                    <a:pt x="1022" y="816"/>
                  </a:lnTo>
                  <a:lnTo>
                    <a:pt x="855" y="878"/>
                  </a:lnTo>
                  <a:lnTo>
                    <a:pt x="744" y="937"/>
                  </a:lnTo>
                  <a:lnTo>
                    <a:pt x="611" y="963"/>
                  </a:lnTo>
                  <a:lnTo>
                    <a:pt x="540" y="973"/>
                  </a:lnTo>
                  <a:lnTo>
                    <a:pt x="361" y="914"/>
                  </a:lnTo>
                  <a:lnTo>
                    <a:pt x="287" y="895"/>
                  </a:lnTo>
                  <a:lnTo>
                    <a:pt x="263" y="831"/>
                  </a:lnTo>
                  <a:lnTo>
                    <a:pt x="240" y="766"/>
                  </a:lnTo>
                  <a:lnTo>
                    <a:pt x="142" y="767"/>
                  </a:lnTo>
                  <a:lnTo>
                    <a:pt x="113" y="735"/>
                  </a:lnTo>
                  <a:lnTo>
                    <a:pt x="116" y="709"/>
                  </a:lnTo>
                  <a:lnTo>
                    <a:pt x="116" y="615"/>
                  </a:lnTo>
                  <a:lnTo>
                    <a:pt x="30" y="580"/>
                  </a:lnTo>
                  <a:lnTo>
                    <a:pt x="8" y="549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41" name="Rectangle 139"/>
            <p:cNvSpPr>
              <a:spLocks noChangeArrowheads="1"/>
            </p:cNvSpPr>
            <p:nvPr/>
          </p:nvSpPr>
          <p:spPr bwMode="auto">
            <a:xfrm>
              <a:off x="7037803" y="1558756"/>
              <a:ext cx="329236" cy="262590"/>
            </a:xfrm>
            <a:prstGeom prst="rect">
              <a:avLst/>
            </a:prstGeom>
            <a:solidFill>
              <a:srgbClr val="808080"/>
            </a:solidFill>
            <a:ln w="3175">
              <a:noFill/>
              <a:miter lim="800000"/>
              <a:headEnd/>
              <a:tailEnd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6837416" y="1466840"/>
              <a:ext cx="894663" cy="45889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54" y="76"/>
                </a:cxn>
                <a:cxn ang="0">
                  <a:pos x="75" y="4"/>
                </a:cxn>
                <a:cxn ang="0">
                  <a:pos x="120" y="0"/>
                </a:cxn>
                <a:cxn ang="0">
                  <a:pos x="162" y="28"/>
                </a:cxn>
                <a:cxn ang="0">
                  <a:pos x="204" y="52"/>
                </a:cxn>
                <a:cxn ang="0">
                  <a:pos x="232" y="44"/>
                </a:cxn>
                <a:cxn ang="0">
                  <a:pos x="240" y="49"/>
                </a:cxn>
                <a:cxn ang="0">
                  <a:pos x="330" y="82"/>
                </a:cxn>
                <a:cxn ang="0">
                  <a:pos x="296" y="132"/>
                </a:cxn>
                <a:cxn ang="0">
                  <a:pos x="264" y="118"/>
                </a:cxn>
                <a:cxn ang="0">
                  <a:pos x="213" y="121"/>
                </a:cxn>
                <a:cxn ang="0">
                  <a:pos x="180" y="157"/>
                </a:cxn>
                <a:cxn ang="0">
                  <a:pos x="162" y="157"/>
                </a:cxn>
                <a:cxn ang="0">
                  <a:pos x="147" y="145"/>
                </a:cxn>
                <a:cxn ang="0">
                  <a:pos x="75" y="181"/>
                </a:cxn>
                <a:cxn ang="0">
                  <a:pos x="18" y="175"/>
                </a:cxn>
                <a:cxn ang="0">
                  <a:pos x="9" y="136"/>
                </a:cxn>
                <a:cxn ang="0">
                  <a:pos x="0" y="106"/>
                </a:cxn>
              </a:cxnLst>
              <a:rect l="0" t="0" r="r" b="b"/>
              <a:pathLst>
                <a:path w="330" h="181">
                  <a:moveTo>
                    <a:pt x="0" y="106"/>
                  </a:moveTo>
                  <a:lnTo>
                    <a:pt x="54" y="76"/>
                  </a:lnTo>
                  <a:lnTo>
                    <a:pt x="75" y="4"/>
                  </a:lnTo>
                  <a:lnTo>
                    <a:pt x="120" y="0"/>
                  </a:lnTo>
                  <a:lnTo>
                    <a:pt x="162" y="28"/>
                  </a:lnTo>
                  <a:lnTo>
                    <a:pt x="204" y="52"/>
                  </a:lnTo>
                  <a:lnTo>
                    <a:pt x="232" y="44"/>
                  </a:lnTo>
                  <a:lnTo>
                    <a:pt x="240" y="49"/>
                  </a:lnTo>
                  <a:lnTo>
                    <a:pt x="330" y="82"/>
                  </a:lnTo>
                  <a:lnTo>
                    <a:pt x="296" y="132"/>
                  </a:lnTo>
                  <a:lnTo>
                    <a:pt x="264" y="118"/>
                  </a:lnTo>
                  <a:lnTo>
                    <a:pt x="213" y="121"/>
                  </a:lnTo>
                  <a:lnTo>
                    <a:pt x="180" y="157"/>
                  </a:lnTo>
                  <a:lnTo>
                    <a:pt x="162" y="157"/>
                  </a:lnTo>
                  <a:lnTo>
                    <a:pt x="147" y="145"/>
                  </a:lnTo>
                  <a:lnTo>
                    <a:pt x="75" y="181"/>
                  </a:lnTo>
                  <a:lnTo>
                    <a:pt x="18" y="175"/>
                  </a:lnTo>
                  <a:lnTo>
                    <a:pt x="9" y="13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44" name="Rectangle 142"/>
            <p:cNvSpPr>
              <a:spLocks noChangeArrowheads="1"/>
            </p:cNvSpPr>
            <p:nvPr/>
          </p:nvSpPr>
          <p:spPr bwMode="auto">
            <a:xfrm>
              <a:off x="7169021" y="1966664"/>
              <a:ext cx="329236" cy="257491"/>
            </a:xfrm>
            <a:prstGeom prst="rect">
              <a:avLst/>
            </a:prstGeom>
            <a:solidFill>
              <a:srgbClr val="808080"/>
            </a:solidFill>
            <a:ln w="3175">
              <a:noFill/>
              <a:miter lim="800000"/>
              <a:headEnd/>
              <a:tailEnd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6741122" y="1743263"/>
              <a:ext cx="1064053" cy="657750"/>
            </a:xfrm>
            <a:custGeom>
              <a:avLst/>
              <a:gdLst>
                <a:gd name="connsiteX0" fmla="*/ 92 w 634"/>
                <a:gd name="connsiteY0" fmla="*/ 88 h 377"/>
                <a:gd name="connsiteX1" fmla="*/ 194 w 634"/>
                <a:gd name="connsiteY1" fmla="*/ 96 h 377"/>
                <a:gd name="connsiteX2" fmla="*/ 306 w 634"/>
                <a:gd name="connsiteY2" fmla="*/ 39 h 377"/>
                <a:gd name="connsiteX3" fmla="*/ 335 w 634"/>
                <a:gd name="connsiteY3" fmla="*/ 57 h 377"/>
                <a:gd name="connsiteX4" fmla="*/ 364 w 634"/>
                <a:gd name="connsiteY4" fmla="*/ 53 h 377"/>
                <a:gd name="connsiteX5" fmla="*/ 412 w 634"/>
                <a:gd name="connsiteY5" fmla="*/ 4 h 377"/>
                <a:gd name="connsiteX6" fmla="*/ 495 w 634"/>
                <a:gd name="connsiteY6" fmla="*/ 0 h 377"/>
                <a:gd name="connsiteX7" fmla="*/ 548 w 634"/>
                <a:gd name="connsiteY7" fmla="*/ 31 h 377"/>
                <a:gd name="connsiteX8" fmla="*/ 587 w 634"/>
                <a:gd name="connsiteY8" fmla="*/ 75 h 377"/>
                <a:gd name="connsiteX9" fmla="*/ 634 w 634"/>
                <a:gd name="connsiteY9" fmla="*/ 66 h 377"/>
                <a:gd name="connsiteX10" fmla="*/ 577 w 634"/>
                <a:gd name="connsiteY10" fmla="*/ 136 h 377"/>
                <a:gd name="connsiteX11" fmla="*/ 573 w 634"/>
                <a:gd name="connsiteY11" fmla="*/ 184 h 377"/>
                <a:gd name="connsiteX12" fmla="*/ 563 w 634"/>
                <a:gd name="connsiteY12" fmla="*/ 263 h 377"/>
                <a:gd name="connsiteX13" fmla="*/ 495 w 634"/>
                <a:gd name="connsiteY13" fmla="*/ 311 h 377"/>
                <a:gd name="connsiteX14" fmla="*/ 408 w 634"/>
                <a:gd name="connsiteY14" fmla="*/ 333 h 377"/>
                <a:gd name="connsiteX15" fmla="*/ 335 w 634"/>
                <a:gd name="connsiteY15" fmla="*/ 329 h 377"/>
                <a:gd name="connsiteX16" fmla="*/ 233 w 634"/>
                <a:gd name="connsiteY16" fmla="*/ 364 h 377"/>
                <a:gd name="connsiteX17" fmla="*/ 194 w 634"/>
                <a:gd name="connsiteY17" fmla="*/ 359 h 377"/>
                <a:gd name="connsiteX18" fmla="*/ 155 w 634"/>
                <a:gd name="connsiteY18" fmla="*/ 377 h 377"/>
                <a:gd name="connsiteX19" fmla="*/ 107 w 634"/>
                <a:gd name="connsiteY19" fmla="*/ 342 h 377"/>
                <a:gd name="connsiteX20" fmla="*/ 73 w 634"/>
                <a:gd name="connsiteY20" fmla="*/ 311 h 377"/>
                <a:gd name="connsiteX21" fmla="*/ 19 w 634"/>
                <a:gd name="connsiteY21" fmla="*/ 263 h 377"/>
                <a:gd name="connsiteX22" fmla="*/ 0 w 634"/>
                <a:gd name="connsiteY22" fmla="*/ 210 h 377"/>
                <a:gd name="connsiteX23" fmla="*/ 24 w 634"/>
                <a:gd name="connsiteY23" fmla="*/ 184 h 377"/>
                <a:gd name="connsiteX24" fmla="*/ 53 w 634"/>
                <a:gd name="connsiteY24" fmla="*/ 163 h 377"/>
                <a:gd name="connsiteX25" fmla="*/ 49 w 634"/>
                <a:gd name="connsiteY25" fmla="*/ 101 h 377"/>
                <a:gd name="connsiteX26" fmla="*/ 92 w 634"/>
                <a:gd name="connsiteY26" fmla="*/ 88 h 377"/>
                <a:gd name="connsiteX0" fmla="*/ 92 w 634"/>
                <a:gd name="connsiteY0" fmla="*/ 88 h 377"/>
                <a:gd name="connsiteX1" fmla="*/ 194 w 634"/>
                <a:gd name="connsiteY1" fmla="*/ 96 h 377"/>
                <a:gd name="connsiteX2" fmla="*/ 306 w 634"/>
                <a:gd name="connsiteY2" fmla="*/ 39 h 377"/>
                <a:gd name="connsiteX3" fmla="*/ 335 w 634"/>
                <a:gd name="connsiteY3" fmla="*/ 57 h 377"/>
                <a:gd name="connsiteX4" fmla="*/ 364 w 634"/>
                <a:gd name="connsiteY4" fmla="*/ 53 h 377"/>
                <a:gd name="connsiteX5" fmla="*/ 412 w 634"/>
                <a:gd name="connsiteY5" fmla="*/ 4 h 377"/>
                <a:gd name="connsiteX6" fmla="*/ 495 w 634"/>
                <a:gd name="connsiteY6" fmla="*/ 0 h 377"/>
                <a:gd name="connsiteX7" fmla="*/ 548 w 634"/>
                <a:gd name="connsiteY7" fmla="*/ 31 h 377"/>
                <a:gd name="connsiteX8" fmla="*/ 587 w 634"/>
                <a:gd name="connsiteY8" fmla="*/ 75 h 377"/>
                <a:gd name="connsiteX9" fmla="*/ 634 w 634"/>
                <a:gd name="connsiteY9" fmla="*/ 66 h 377"/>
                <a:gd name="connsiteX10" fmla="*/ 577 w 634"/>
                <a:gd name="connsiteY10" fmla="*/ 136 h 377"/>
                <a:gd name="connsiteX11" fmla="*/ 573 w 634"/>
                <a:gd name="connsiteY11" fmla="*/ 184 h 377"/>
                <a:gd name="connsiteX12" fmla="*/ 563 w 634"/>
                <a:gd name="connsiteY12" fmla="*/ 263 h 377"/>
                <a:gd name="connsiteX13" fmla="*/ 495 w 634"/>
                <a:gd name="connsiteY13" fmla="*/ 311 h 377"/>
                <a:gd name="connsiteX14" fmla="*/ 408 w 634"/>
                <a:gd name="connsiteY14" fmla="*/ 333 h 377"/>
                <a:gd name="connsiteX15" fmla="*/ 335 w 634"/>
                <a:gd name="connsiteY15" fmla="*/ 329 h 377"/>
                <a:gd name="connsiteX16" fmla="*/ 233 w 634"/>
                <a:gd name="connsiteY16" fmla="*/ 364 h 377"/>
                <a:gd name="connsiteX17" fmla="*/ 194 w 634"/>
                <a:gd name="connsiteY17" fmla="*/ 359 h 377"/>
                <a:gd name="connsiteX18" fmla="*/ 155 w 634"/>
                <a:gd name="connsiteY18" fmla="*/ 377 h 377"/>
                <a:gd name="connsiteX19" fmla="*/ 107 w 634"/>
                <a:gd name="connsiteY19" fmla="*/ 342 h 377"/>
                <a:gd name="connsiteX20" fmla="*/ 73 w 634"/>
                <a:gd name="connsiteY20" fmla="*/ 311 h 377"/>
                <a:gd name="connsiteX21" fmla="*/ 19 w 634"/>
                <a:gd name="connsiteY21" fmla="*/ 263 h 377"/>
                <a:gd name="connsiteX22" fmla="*/ 0 w 634"/>
                <a:gd name="connsiteY22" fmla="*/ 210 h 377"/>
                <a:gd name="connsiteX23" fmla="*/ 24 w 634"/>
                <a:gd name="connsiteY23" fmla="*/ 184 h 377"/>
                <a:gd name="connsiteX24" fmla="*/ 53 w 634"/>
                <a:gd name="connsiteY24" fmla="*/ 163 h 377"/>
                <a:gd name="connsiteX25" fmla="*/ 49 w 634"/>
                <a:gd name="connsiteY25" fmla="*/ 101 h 377"/>
                <a:gd name="connsiteX26" fmla="*/ 92 w 634"/>
                <a:gd name="connsiteY26" fmla="*/ 88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4" h="377">
                  <a:moveTo>
                    <a:pt x="92" y="88"/>
                  </a:moveTo>
                  <a:lnTo>
                    <a:pt x="194" y="96"/>
                  </a:lnTo>
                  <a:lnTo>
                    <a:pt x="306" y="39"/>
                  </a:lnTo>
                  <a:cubicBezTo>
                    <a:pt x="316" y="45"/>
                    <a:pt x="325" y="51"/>
                    <a:pt x="335" y="57"/>
                  </a:cubicBezTo>
                  <a:cubicBezTo>
                    <a:pt x="345" y="56"/>
                    <a:pt x="354" y="54"/>
                    <a:pt x="364" y="53"/>
                  </a:cubicBezTo>
                  <a:cubicBezTo>
                    <a:pt x="380" y="37"/>
                    <a:pt x="396" y="20"/>
                    <a:pt x="412" y="4"/>
                  </a:cubicBezTo>
                  <a:cubicBezTo>
                    <a:pt x="440" y="3"/>
                    <a:pt x="467" y="1"/>
                    <a:pt x="495" y="0"/>
                  </a:cubicBezTo>
                  <a:cubicBezTo>
                    <a:pt x="513" y="10"/>
                    <a:pt x="530" y="21"/>
                    <a:pt x="548" y="31"/>
                  </a:cubicBezTo>
                  <a:cubicBezTo>
                    <a:pt x="561" y="46"/>
                    <a:pt x="574" y="60"/>
                    <a:pt x="587" y="75"/>
                  </a:cubicBezTo>
                  <a:lnTo>
                    <a:pt x="634" y="66"/>
                  </a:lnTo>
                  <a:cubicBezTo>
                    <a:pt x="615" y="89"/>
                    <a:pt x="596" y="113"/>
                    <a:pt x="577" y="136"/>
                  </a:cubicBezTo>
                  <a:cubicBezTo>
                    <a:pt x="576" y="152"/>
                    <a:pt x="574" y="168"/>
                    <a:pt x="573" y="184"/>
                  </a:cubicBezTo>
                  <a:cubicBezTo>
                    <a:pt x="570" y="210"/>
                    <a:pt x="566" y="237"/>
                    <a:pt x="563" y="263"/>
                  </a:cubicBezTo>
                  <a:cubicBezTo>
                    <a:pt x="540" y="279"/>
                    <a:pt x="518" y="295"/>
                    <a:pt x="495" y="311"/>
                  </a:cubicBezTo>
                  <a:cubicBezTo>
                    <a:pt x="466" y="318"/>
                    <a:pt x="437" y="326"/>
                    <a:pt x="408" y="333"/>
                  </a:cubicBezTo>
                  <a:cubicBezTo>
                    <a:pt x="384" y="332"/>
                    <a:pt x="359" y="330"/>
                    <a:pt x="335" y="329"/>
                  </a:cubicBezTo>
                  <a:lnTo>
                    <a:pt x="233" y="364"/>
                  </a:lnTo>
                  <a:cubicBezTo>
                    <a:pt x="220" y="362"/>
                    <a:pt x="207" y="361"/>
                    <a:pt x="194" y="359"/>
                  </a:cubicBezTo>
                  <a:lnTo>
                    <a:pt x="155" y="377"/>
                  </a:lnTo>
                  <a:cubicBezTo>
                    <a:pt x="139" y="365"/>
                    <a:pt x="123" y="354"/>
                    <a:pt x="107" y="342"/>
                  </a:cubicBezTo>
                  <a:lnTo>
                    <a:pt x="73" y="311"/>
                  </a:lnTo>
                  <a:lnTo>
                    <a:pt x="19" y="263"/>
                  </a:lnTo>
                  <a:cubicBezTo>
                    <a:pt x="13" y="245"/>
                    <a:pt x="6" y="228"/>
                    <a:pt x="0" y="210"/>
                  </a:cubicBezTo>
                  <a:cubicBezTo>
                    <a:pt x="8" y="201"/>
                    <a:pt x="16" y="193"/>
                    <a:pt x="24" y="184"/>
                  </a:cubicBezTo>
                  <a:cubicBezTo>
                    <a:pt x="34" y="177"/>
                    <a:pt x="43" y="170"/>
                    <a:pt x="53" y="163"/>
                  </a:cubicBezTo>
                  <a:cubicBezTo>
                    <a:pt x="52" y="142"/>
                    <a:pt x="50" y="122"/>
                    <a:pt x="49" y="101"/>
                  </a:cubicBezTo>
                  <a:cubicBezTo>
                    <a:pt x="63" y="97"/>
                    <a:pt x="78" y="92"/>
                    <a:pt x="92" y="88"/>
                  </a:cubicBezTo>
                  <a:close/>
                </a:path>
              </a:pathLst>
            </a:custGeom>
            <a:solidFill>
              <a:srgbClr val="808080"/>
            </a:solidFill>
            <a:ln w="28575" cap="flat" cmpd="sng">
              <a:solidFill>
                <a:srgbClr val="0A3C78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27652" name="Skupina 47"/>
          <p:cNvGrpSpPr>
            <a:grpSpLocks/>
          </p:cNvGrpSpPr>
          <p:nvPr/>
        </p:nvGrpSpPr>
        <p:grpSpPr bwMode="auto">
          <a:xfrm>
            <a:off x="6946900" y="3228975"/>
            <a:ext cx="2959100" cy="1719263"/>
            <a:chOff x="5924550" y="3000375"/>
            <a:chExt cx="3005138" cy="1643063"/>
          </a:xfrm>
        </p:grpSpPr>
        <p:sp>
          <p:nvSpPr>
            <p:cNvPr id="108" name="AutoShape 147"/>
            <p:cNvSpPr>
              <a:spLocks noChangeArrowheads="1"/>
            </p:cNvSpPr>
            <p:nvPr/>
          </p:nvSpPr>
          <p:spPr bwMode="auto">
            <a:xfrm>
              <a:off x="5924550" y="3000375"/>
              <a:ext cx="3005138" cy="1643063"/>
            </a:xfrm>
            <a:prstGeom prst="wedgeRoundRectCallout">
              <a:avLst>
                <a:gd name="adj1" fmla="val -15309"/>
                <a:gd name="adj2" fmla="val -70172"/>
                <a:gd name="adj3" fmla="val 16667"/>
              </a:avLst>
            </a:prstGeom>
            <a:solidFill>
              <a:schemeClr val="bg1">
                <a:alpha val="65000"/>
              </a:schemeClr>
            </a:solidFill>
            <a:ln w="28575" algn="ctr">
              <a:solidFill>
                <a:srgbClr val="0A3C78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00" b="1" dirty="0">
                  <a:solidFill>
                    <a:srgbClr val="0A3C78"/>
                  </a:solidFill>
                  <a:latin typeface="+mn-lt"/>
                </a:rPr>
                <a:t>Implicit linking of multiple price indices by cross border capacities </a:t>
              </a:r>
            </a:p>
          </p:txBody>
        </p:sp>
        <p:grpSp>
          <p:nvGrpSpPr>
            <p:cNvPr id="6" name="Skupina 45"/>
            <p:cNvGrpSpPr/>
            <p:nvPr/>
          </p:nvGrpSpPr>
          <p:grpSpPr>
            <a:xfrm>
              <a:off x="6488113" y="3624263"/>
              <a:ext cx="1690687" cy="854075"/>
              <a:chOff x="6488113" y="3624263"/>
              <a:chExt cx="1690687" cy="854075"/>
            </a:xfrm>
            <a:scene3d>
              <a:camera prst="perspectiveAbove"/>
              <a:lightRig rig="threePt" dir="t"/>
            </a:scene3d>
          </p:grpSpPr>
          <p:sp>
            <p:nvSpPr>
              <p:cNvPr id="109" name="Line 152"/>
              <p:cNvSpPr>
                <a:spLocks noChangeShapeType="1"/>
              </p:cNvSpPr>
              <p:nvPr/>
            </p:nvSpPr>
            <p:spPr bwMode="auto">
              <a:xfrm>
                <a:off x="6796088" y="3863975"/>
                <a:ext cx="474662" cy="385763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10" name="Line 153"/>
              <p:cNvSpPr>
                <a:spLocks noChangeShapeType="1"/>
              </p:cNvSpPr>
              <p:nvPr/>
            </p:nvSpPr>
            <p:spPr bwMode="auto">
              <a:xfrm flipH="1">
                <a:off x="7302500" y="3854450"/>
                <a:ext cx="249238" cy="395288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11" name="Line 154"/>
              <p:cNvSpPr>
                <a:spLocks noChangeShapeType="1"/>
              </p:cNvSpPr>
              <p:nvPr/>
            </p:nvSpPr>
            <p:spPr bwMode="auto">
              <a:xfrm flipV="1">
                <a:off x="7302500" y="4283075"/>
                <a:ext cx="593725" cy="0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12" name="Oval 155"/>
              <p:cNvSpPr>
                <a:spLocks noChangeArrowheads="1"/>
              </p:cNvSpPr>
              <p:nvPr/>
            </p:nvSpPr>
            <p:spPr bwMode="auto">
              <a:xfrm>
                <a:off x="6488113" y="3624263"/>
                <a:ext cx="627062" cy="460375"/>
              </a:xfrm>
              <a:prstGeom prst="ellipse">
                <a:avLst/>
              </a:prstGeom>
              <a:noFill/>
              <a:ln w="28575" algn="ctr">
                <a:solidFill>
                  <a:srgbClr val="333399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 wrap="none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13" name="Oval 156"/>
              <p:cNvSpPr>
                <a:spLocks noChangeArrowheads="1"/>
              </p:cNvSpPr>
              <p:nvPr/>
            </p:nvSpPr>
            <p:spPr bwMode="auto">
              <a:xfrm>
                <a:off x="7240588" y="3624263"/>
                <a:ext cx="625475" cy="460375"/>
              </a:xfrm>
              <a:prstGeom prst="ellipse">
                <a:avLst/>
              </a:prstGeom>
              <a:noFill/>
              <a:ln w="28575" algn="ctr">
                <a:solidFill>
                  <a:srgbClr val="333399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 wrap="none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14" name="Oval 157"/>
              <p:cNvSpPr>
                <a:spLocks noChangeArrowheads="1"/>
              </p:cNvSpPr>
              <p:nvPr/>
            </p:nvSpPr>
            <p:spPr bwMode="auto">
              <a:xfrm>
                <a:off x="6988175" y="4019550"/>
                <a:ext cx="627063" cy="458788"/>
              </a:xfrm>
              <a:prstGeom prst="ellipse">
                <a:avLst/>
              </a:prstGeom>
              <a:noFill/>
              <a:ln w="28575" algn="ctr">
                <a:solidFill>
                  <a:srgbClr val="333399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 wrap="none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15" name="Oval 158"/>
              <p:cNvSpPr>
                <a:spLocks noChangeArrowheads="1"/>
              </p:cNvSpPr>
              <p:nvPr/>
            </p:nvSpPr>
            <p:spPr bwMode="auto">
              <a:xfrm>
                <a:off x="7551738" y="4019550"/>
                <a:ext cx="627062" cy="458788"/>
              </a:xfrm>
              <a:prstGeom prst="ellipse">
                <a:avLst/>
              </a:prstGeom>
              <a:noFill/>
              <a:ln w="28575" algn="ctr">
                <a:solidFill>
                  <a:srgbClr val="333399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 wrap="none" anchor="ctr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16" name="Line 159"/>
              <p:cNvSpPr>
                <a:spLocks noChangeShapeType="1"/>
              </p:cNvSpPr>
              <p:nvPr/>
            </p:nvSpPr>
            <p:spPr bwMode="auto">
              <a:xfrm>
                <a:off x="7551738" y="3887788"/>
                <a:ext cx="344487" cy="361950"/>
              </a:xfrm>
              <a:prstGeom prst="line">
                <a:avLst/>
              </a:prstGeom>
              <a:noFill/>
              <a:ln w="57150">
                <a:solidFill>
                  <a:srgbClr val="00008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17" name="Oval 149"/>
              <p:cNvSpPr>
                <a:spLocks noChangeArrowheads="1"/>
              </p:cNvSpPr>
              <p:nvPr/>
            </p:nvSpPr>
            <p:spPr bwMode="auto">
              <a:xfrm>
                <a:off x="7489825" y="3821113"/>
                <a:ext cx="125413" cy="131762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18" name="Oval 148"/>
              <p:cNvSpPr>
                <a:spLocks noChangeArrowheads="1"/>
              </p:cNvSpPr>
              <p:nvPr/>
            </p:nvSpPr>
            <p:spPr bwMode="auto">
              <a:xfrm>
                <a:off x="6732588" y="3797300"/>
                <a:ext cx="125412" cy="131763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19" name="Oval 151"/>
              <p:cNvSpPr>
                <a:spLocks noChangeArrowheads="1"/>
              </p:cNvSpPr>
              <p:nvPr/>
            </p:nvSpPr>
            <p:spPr bwMode="auto">
              <a:xfrm>
                <a:off x="7862888" y="4219575"/>
                <a:ext cx="125412" cy="130175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  <p:sp>
            <p:nvSpPr>
              <p:cNvPr id="120" name="Oval 150"/>
              <p:cNvSpPr>
                <a:spLocks noChangeArrowheads="1"/>
              </p:cNvSpPr>
              <p:nvPr/>
            </p:nvSpPr>
            <p:spPr bwMode="auto">
              <a:xfrm>
                <a:off x="7239000" y="4216400"/>
                <a:ext cx="125413" cy="131763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>
                <a:bevelT/>
              </a:sp3d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</a:endParaRPr>
              </a:p>
            </p:txBody>
          </p:sp>
        </p:grpSp>
      </p:grpSp>
      <p:pic>
        <p:nvPicPr>
          <p:cNvPr id="27653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0" y="0"/>
            <a:ext cx="17462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Naslov 12"/>
          <p:cNvSpPr>
            <a:spLocks/>
          </p:cNvSpPr>
          <p:nvPr/>
        </p:nvSpPr>
        <p:spPr bwMode="auto">
          <a:xfrm>
            <a:off x="704850" y="-171450"/>
            <a:ext cx="83105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GB" sz="2400">
                <a:solidFill>
                  <a:srgbClr val="000099"/>
                </a:solidFill>
              </a:rPr>
              <a:t>SEEPEX contribution to REM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2"/>
          <p:cNvSpPr>
            <a:spLocks noGrp="1"/>
          </p:cNvSpPr>
          <p:nvPr>
            <p:ph type="title" idx="4294967295"/>
          </p:nvPr>
        </p:nvSpPr>
        <p:spPr>
          <a:xfrm>
            <a:off x="825500" y="-152400"/>
            <a:ext cx="8310563" cy="1054100"/>
          </a:xfrm>
        </p:spPr>
        <p:txBody>
          <a:bodyPr anchor="b"/>
          <a:lstStyle/>
          <a:p>
            <a:r>
              <a:rPr lang="en-GB" sz="2400" dirty="0" smtClean="0">
                <a:solidFill>
                  <a:srgbClr val="000099"/>
                </a:solidFill>
              </a:rPr>
              <a:t>SEEPEX Implicit Capacity Allocation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0" y="0"/>
            <a:ext cx="17462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9" descr="Transmission Rights Allocaton (Methods) 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8" y="1241425"/>
            <a:ext cx="9517062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Zaobljeni pravokotnik 10"/>
          <p:cNvGrpSpPr>
            <a:grpSpLocks/>
          </p:cNvGrpSpPr>
          <p:nvPr/>
        </p:nvGrpSpPr>
        <p:grpSpPr bwMode="auto">
          <a:xfrm>
            <a:off x="5857875" y="3548063"/>
            <a:ext cx="4081463" cy="3054350"/>
            <a:chOff x="3406" y="2235"/>
            <a:chExt cx="2373" cy="1924"/>
          </a:xfrm>
        </p:grpSpPr>
        <p:pic>
          <p:nvPicPr>
            <p:cNvPr id="28680" name="Zaobljeni pravokotnik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06" y="2235"/>
              <a:ext cx="2373" cy="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 rot="5400000">
              <a:off x="3897" y="2277"/>
              <a:ext cx="1386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b"/>
            <a:lstStyle/>
            <a:p>
              <a:pPr algn="ctr" eaLnBrk="1" hangingPunct="1"/>
              <a:endParaRPr lang="en-GB" sz="1600" b="1">
                <a:solidFill>
                  <a:srgbClr val="4DBF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613400" y="3263900"/>
            <a:ext cx="429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SEEPEX </a:t>
            </a:r>
            <a:r>
              <a:rPr lang="fr-FR" dirty="0" err="1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Implicit</a:t>
            </a:r>
            <a:r>
              <a:rPr lang="fr-FR" dirty="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dirty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Allocation Focus</a:t>
            </a: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 idx="4294967295"/>
          </p:nvPr>
        </p:nvSpPr>
        <p:spPr>
          <a:xfrm>
            <a:off x="488950" y="188913"/>
            <a:ext cx="8915400" cy="1371600"/>
          </a:xfrm>
        </p:spPr>
        <p:txBody>
          <a:bodyPr/>
          <a:lstStyle/>
          <a:p>
            <a:r>
              <a:rPr lang="en-GB" sz="2400" smtClean="0">
                <a:solidFill>
                  <a:srgbClr val="000099"/>
                </a:solidFill>
              </a:rPr>
              <a:t>SEEPEX Strategic Goals</a:t>
            </a:r>
          </a:p>
        </p:txBody>
      </p:sp>
      <p:sp>
        <p:nvSpPr>
          <p:cNvPr id="29699" name="Ograda vsebine 2"/>
          <p:cNvSpPr>
            <a:spLocks noGrp="1"/>
          </p:cNvSpPr>
          <p:nvPr>
            <p:ph sz="half" idx="4294967295"/>
          </p:nvPr>
        </p:nvSpPr>
        <p:spPr>
          <a:xfrm>
            <a:off x="687388" y="1625600"/>
            <a:ext cx="8791575" cy="4497388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GB" sz="2400" b="1" smtClean="0">
                <a:solidFill>
                  <a:srgbClr val="000099"/>
                </a:solidFill>
              </a:rPr>
              <a:t>Cooperation with Strategic Partners</a:t>
            </a:r>
          </a:p>
          <a:p>
            <a:pPr>
              <a:spcBef>
                <a:spcPts val="1200"/>
              </a:spcBef>
            </a:pPr>
            <a:r>
              <a:rPr lang="en-GB" sz="1800" smtClean="0">
                <a:solidFill>
                  <a:srgbClr val="000099"/>
                </a:solidFill>
              </a:rPr>
              <a:t>Development of a </a:t>
            </a:r>
            <a:r>
              <a:rPr lang="en-GB" sz="1800" b="1" smtClean="0">
                <a:solidFill>
                  <a:srgbClr val="000099"/>
                </a:solidFill>
              </a:rPr>
              <a:t>single regional trading &amp; clearing &amp; settlement infrastructure</a:t>
            </a:r>
            <a:r>
              <a:rPr lang="en-GB" sz="1800" smtClean="0">
                <a:solidFill>
                  <a:srgbClr val="000099"/>
                </a:solidFill>
              </a:rPr>
              <a:t> - developing relevant and reliable price indices for each price zone</a:t>
            </a:r>
          </a:p>
          <a:p>
            <a:pPr>
              <a:spcBef>
                <a:spcPts val="1200"/>
              </a:spcBef>
            </a:pPr>
            <a:r>
              <a:rPr lang="en-GB" sz="1800" smtClean="0">
                <a:solidFill>
                  <a:srgbClr val="000099"/>
                </a:solidFill>
              </a:rPr>
              <a:t>Gaining the </a:t>
            </a:r>
            <a:r>
              <a:rPr lang="en-GB" sz="1800" b="1" smtClean="0">
                <a:solidFill>
                  <a:srgbClr val="000099"/>
                </a:solidFill>
              </a:rPr>
              <a:t>support from trading community </a:t>
            </a:r>
            <a:r>
              <a:rPr lang="en-GB" sz="1800" smtClean="0">
                <a:solidFill>
                  <a:srgbClr val="000099"/>
                </a:solidFill>
              </a:rPr>
              <a:t>with market makers and shareholding – gaining liquidity and regional recognition </a:t>
            </a:r>
          </a:p>
          <a:p>
            <a:pPr>
              <a:spcBef>
                <a:spcPts val="1200"/>
              </a:spcBef>
            </a:pPr>
            <a:r>
              <a:rPr lang="en-GB" sz="1800" b="1" smtClean="0">
                <a:solidFill>
                  <a:srgbClr val="000099"/>
                </a:solidFill>
              </a:rPr>
              <a:t>Market participants will benefit</a:t>
            </a:r>
            <a:r>
              <a:rPr lang="en-GB" sz="1800" smtClean="0">
                <a:solidFill>
                  <a:srgbClr val="000099"/>
                </a:solidFill>
              </a:rPr>
              <a:t> from streamlined spot trading procedures, lower risks, financial security, and lower costs</a:t>
            </a:r>
          </a:p>
          <a:p>
            <a:pPr>
              <a:spcBef>
                <a:spcPts val="1200"/>
              </a:spcBef>
            </a:pPr>
            <a:r>
              <a:rPr lang="en-GB" sz="1800" b="1" smtClean="0">
                <a:solidFill>
                  <a:srgbClr val="000099"/>
                </a:solidFill>
              </a:rPr>
              <a:t>Catch up with Western European energy exchanges </a:t>
            </a:r>
            <a:r>
              <a:rPr lang="en-GB" sz="1800" smtClean="0">
                <a:solidFill>
                  <a:srgbClr val="000099"/>
                </a:solidFill>
              </a:rPr>
              <a:t>– gaining similar volumes and support of a physical market of significant size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0" y="0"/>
            <a:ext cx="17462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57200"/>
            <a:ext cx="8994775" cy="668338"/>
          </a:xfrm>
        </p:spPr>
        <p:txBody>
          <a:bodyPr/>
          <a:lstStyle/>
          <a:p>
            <a:pPr eaLnBrk="1" hangingPunct="1"/>
            <a:r>
              <a:rPr lang="sr-Latn-CS" sz="2800" smtClean="0">
                <a:solidFill>
                  <a:srgbClr val="000099"/>
                </a:solidFill>
              </a:rPr>
              <a:t>Agenda</a:t>
            </a:r>
            <a:endParaRPr lang="en-US" sz="2800" smtClean="0">
              <a:solidFill>
                <a:srgbClr val="0000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2276475"/>
            <a:ext cx="8134350" cy="2160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Market roles of JP EMS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SEEPEX (South East European Power Exchange) project </a:t>
            </a:r>
            <a:endParaRPr lang="sr-Latn-CS" sz="24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r-Latn-CS" sz="28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Cyrl-CS" sz="28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sr-Cyrl-CS" sz="2800" dirty="0" smtClean="0">
              <a:solidFill>
                <a:srgbClr val="000099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115888"/>
            <a:ext cx="1152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2348" y="6515879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/>
          <p:cNvSpPr>
            <a:spLocks noGrp="1"/>
          </p:cNvSpPr>
          <p:nvPr>
            <p:ph type="title" idx="4294967295"/>
          </p:nvPr>
        </p:nvSpPr>
        <p:spPr>
          <a:xfrm>
            <a:off x="488950" y="260350"/>
            <a:ext cx="8915400" cy="1143000"/>
          </a:xfrm>
        </p:spPr>
        <p:txBody>
          <a:bodyPr/>
          <a:lstStyle/>
          <a:p>
            <a:r>
              <a:rPr lang="en-GB" sz="2400" smtClean="0">
                <a:solidFill>
                  <a:srgbClr val="000099"/>
                </a:solidFill>
              </a:rPr>
              <a:t>SEEPEX Partnership Possible Cooperation Format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4294967295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sz="2100" dirty="0" smtClean="0">
                <a:solidFill>
                  <a:srgbClr val="000099"/>
                </a:solidFill>
              </a:rPr>
              <a:t>EMS and Strategic Partners (SP) as a partners in further development of the energy market in Serbia and SEE region</a:t>
            </a:r>
          </a:p>
          <a:p>
            <a:pPr lvl="1">
              <a:defRPr/>
            </a:pPr>
            <a:r>
              <a:rPr lang="en-GB" sz="2100" dirty="0" smtClean="0">
                <a:solidFill>
                  <a:srgbClr val="000099"/>
                </a:solidFill>
              </a:rPr>
              <a:t>Other TSOs to provide regional perspective (e.g. CGES)</a:t>
            </a:r>
          </a:p>
          <a:p>
            <a:pPr lvl="1">
              <a:defRPr/>
            </a:pPr>
            <a:r>
              <a:rPr lang="en-GB" sz="2100" dirty="0" smtClean="0">
                <a:solidFill>
                  <a:srgbClr val="000099"/>
                </a:solidFill>
              </a:rPr>
              <a:t>Generation companies as a market makers at the PX (e.g. EPS, EPCG)</a:t>
            </a:r>
          </a:p>
          <a:p>
            <a:pPr lvl="1">
              <a:defRPr/>
            </a:pPr>
            <a:r>
              <a:rPr lang="en-GB" sz="2100" dirty="0" smtClean="0">
                <a:solidFill>
                  <a:srgbClr val="000099"/>
                </a:solidFill>
              </a:rPr>
              <a:t>An European PX as a strategic partner (service provider)</a:t>
            </a:r>
          </a:p>
          <a:p>
            <a:pPr>
              <a:spcBef>
                <a:spcPts val="7800"/>
              </a:spcBef>
              <a:defRPr/>
            </a:pPr>
            <a:r>
              <a:rPr lang="en-GB" sz="2100" dirty="0" smtClean="0">
                <a:solidFill>
                  <a:srgbClr val="000099"/>
                </a:solidFill>
              </a:rPr>
              <a:t>Local equity cooperation (possibility)</a:t>
            </a:r>
          </a:p>
          <a:p>
            <a:pPr lvl="1">
              <a:buFont typeface="Calibri" pitchFamily="34" charset="0"/>
              <a:buChar char="•"/>
              <a:defRPr/>
            </a:pPr>
            <a:r>
              <a:rPr lang="en-GB" sz="2100" dirty="0" smtClean="0">
                <a:solidFill>
                  <a:srgbClr val="000099"/>
                </a:solidFill>
              </a:rPr>
              <a:t>EMS and SP’s establish a new company</a:t>
            </a:r>
          </a:p>
          <a:p>
            <a:pPr lvl="1">
              <a:buFont typeface="Calibri" pitchFamily="34" charset="0"/>
              <a:buChar char="•"/>
              <a:defRPr/>
            </a:pPr>
            <a:r>
              <a:rPr lang="en-GB" sz="2100" dirty="0" smtClean="0">
                <a:solidFill>
                  <a:srgbClr val="000099"/>
                </a:solidFill>
              </a:rPr>
              <a:t>EMS holds the majority share of the company </a:t>
            </a:r>
          </a:p>
          <a:p>
            <a:pPr lvl="1">
              <a:buFont typeface="Calibri" pitchFamily="34" charset="0"/>
              <a:buChar char="•"/>
              <a:defRPr/>
            </a:pPr>
            <a:r>
              <a:rPr lang="en-GB" sz="2100" dirty="0" smtClean="0">
                <a:solidFill>
                  <a:srgbClr val="000099"/>
                </a:solidFill>
              </a:rPr>
              <a:t>SP’s controlling stake on this company (initially in the range between 33% and 49%)</a:t>
            </a:r>
          </a:p>
          <a:p>
            <a:pPr lvl="1">
              <a:defRPr/>
            </a:pPr>
            <a:r>
              <a:rPr lang="en-GB" sz="2100" dirty="0" smtClean="0">
                <a:solidFill>
                  <a:srgbClr val="000099"/>
                </a:solidFill>
              </a:rPr>
              <a:t>Cooperation with IFI’s</a:t>
            </a:r>
          </a:p>
          <a:p>
            <a:pPr lvl="1">
              <a:buFont typeface="Calibri" pitchFamily="34" charset="0"/>
              <a:buNone/>
              <a:defRPr/>
            </a:pPr>
            <a:endParaRPr lang="en-GB" sz="2100" dirty="0" smtClean="0">
              <a:solidFill>
                <a:srgbClr val="000099"/>
              </a:solidFill>
            </a:endParaRPr>
          </a:p>
          <a:p>
            <a:pPr lvl="1">
              <a:buFont typeface="Calibri" pitchFamily="34" charset="0"/>
              <a:buChar char="•"/>
              <a:defRPr/>
            </a:pPr>
            <a:endParaRPr lang="en-GB" sz="2100" dirty="0" smtClean="0"/>
          </a:p>
        </p:txBody>
      </p:sp>
      <p:grpSp>
        <p:nvGrpSpPr>
          <p:cNvPr id="30724" name="Skupina 9"/>
          <p:cNvGrpSpPr>
            <a:grpSpLocks/>
          </p:cNvGrpSpPr>
          <p:nvPr/>
        </p:nvGrpSpPr>
        <p:grpSpPr bwMode="auto">
          <a:xfrm>
            <a:off x="782638" y="3421063"/>
            <a:ext cx="7280275" cy="747712"/>
            <a:chOff x="1163772" y="2817091"/>
            <a:chExt cx="6719284" cy="748146"/>
          </a:xfrm>
        </p:grpSpPr>
        <p:sp>
          <p:nvSpPr>
            <p:cNvPr id="6" name="Zaobljeni pravokotnik 5"/>
            <p:cNvSpPr/>
            <p:nvPr/>
          </p:nvSpPr>
          <p:spPr>
            <a:xfrm>
              <a:off x="3398975" y="2817091"/>
              <a:ext cx="2244436" cy="748146"/>
            </a:xfrm>
            <a:prstGeom prst="roundRect">
              <a:avLst>
                <a:gd name="adj" fmla="val 4506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1600" b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SEEPEX</a:t>
              </a:r>
              <a:endParaRPr lang="sl-SI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30730" name="Skupina 8"/>
            <p:cNvGrpSpPr>
              <a:grpSpLocks/>
            </p:cNvGrpSpPr>
            <p:nvPr/>
          </p:nvGrpSpPr>
          <p:grpSpPr bwMode="auto">
            <a:xfrm>
              <a:off x="1163772" y="2826329"/>
              <a:ext cx="6719284" cy="701966"/>
              <a:chOff x="1163772" y="2794002"/>
              <a:chExt cx="6719284" cy="789709"/>
            </a:xfrm>
          </p:grpSpPr>
          <p:sp>
            <p:nvSpPr>
              <p:cNvPr id="7" name="Oblaček s puščico desno 6"/>
              <p:cNvSpPr/>
              <p:nvPr/>
            </p:nvSpPr>
            <p:spPr>
              <a:xfrm>
                <a:off x="1163772" y="2798620"/>
                <a:ext cx="2189019" cy="785091"/>
              </a:xfrm>
              <a:prstGeom prst="rightArrowCallout">
                <a:avLst>
                  <a:gd name="adj1" fmla="val 25000"/>
                  <a:gd name="adj2" fmla="val 25000"/>
                  <a:gd name="adj3" fmla="val 42647"/>
                  <a:gd name="adj4" fmla="val 73838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GB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EMS </a:t>
                </a:r>
                <a:br>
                  <a:rPr lang="en-GB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GB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Contribution</a:t>
                </a:r>
                <a:endParaRPr lang="sl-SI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blaček s puščico desno 7"/>
              <p:cNvSpPr/>
              <p:nvPr/>
            </p:nvSpPr>
            <p:spPr>
              <a:xfrm flipH="1">
                <a:off x="5694037" y="2794002"/>
                <a:ext cx="2189019" cy="785091"/>
              </a:xfrm>
              <a:prstGeom prst="rightArrowCallout">
                <a:avLst>
                  <a:gd name="adj1" fmla="val 25000"/>
                  <a:gd name="adj2" fmla="val 25000"/>
                  <a:gd name="adj3" fmla="val 41471"/>
                  <a:gd name="adj4" fmla="val 74682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400" b="1" smtClean="0">
                    <a:solidFill>
                      <a:srgbClr val="595959"/>
                    </a:solidFill>
                    <a:latin typeface="Calibri" pitchFamily="34" charset="0"/>
                    <a:cs typeface="Arial" charset="0"/>
                  </a:rPr>
                  <a:t>Strategic Partners Contribution</a:t>
                </a:r>
                <a:endParaRPr lang="sl-SI" sz="1400" b="1" smtClean="0">
                  <a:solidFill>
                    <a:srgbClr val="595959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</p:grpSp>
      <p:pic>
        <p:nvPicPr>
          <p:cNvPr id="3072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0" y="0"/>
            <a:ext cx="17462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93"/>
          <p:cNvGrpSpPr>
            <a:grpSpLocks/>
          </p:cNvGrpSpPr>
          <p:nvPr/>
        </p:nvGrpSpPr>
        <p:grpSpPr bwMode="auto">
          <a:xfrm>
            <a:off x="3512102" y="778019"/>
            <a:ext cx="1981655" cy="1838955"/>
            <a:chOff x="1925" y="532"/>
            <a:chExt cx="1012" cy="1110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128" name="Group 94"/>
            <p:cNvGrpSpPr>
              <a:grpSpLocks/>
            </p:cNvGrpSpPr>
            <p:nvPr/>
          </p:nvGrpSpPr>
          <p:grpSpPr bwMode="auto">
            <a:xfrm>
              <a:off x="1925" y="532"/>
              <a:ext cx="1012" cy="1110"/>
              <a:chOff x="1925" y="532"/>
              <a:chExt cx="1012" cy="1110"/>
            </a:xfrm>
            <a:grpFill/>
          </p:grpSpPr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/>
                <a:ahLst/>
                <a:cxnLst>
                  <a:cxn ang="0">
                    <a:pos x="297" y="1014"/>
                  </a:cxn>
                  <a:cxn ang="0">
                    <a:pos x="337" y="951"/>
                  </a:cxn>
                  <a:cxn ang="0">
                    <a:pos x="326" y="865"/>
                  </a:cxn>
                  <a:cxn ang="0">
                    <a:pos x="334" y="791"/>
                  </a:cxn>
                  <a:cxn ang="0">
                    <a:pos x="352" y="688"/>
                  </a:cxn>
                  <a:cxn ang="0">
                    <a:pos x="404" y="618"/>
                  </a:cxn>
                  <a:cxn ang="0">
                    <a:pos x="430" y="562"/>
                  </a:cxn>
                  <a:cxn ang="0">
                    <a:pos x="450" y="507"/>
                  </a:cxn>
                  <a:cxn ang="0">
                    <a:pos x="505" y="414"/>
                  </a:cxn>
                  <a:cxn ang="0">
                    <a:pos x="535" y="340"/>
                  </a:cxn>
                  <a:cxn ang="0">
                    <a:pos x="603" y="266"/>
                  </a:cxn>
                  <a:cxn ang="0">
                    <a:pos x="659" y="240"/>
                  </a:cxn>
                  <a:cxn ang="0">
                    <a:pos x="696" y="174"/>
                  </a:cxn>
                  <a:cxn ang="0">
                    <a:pos x="785" y="210"/>
                  </a:cxn>
                  <a:cxn ang="0">
                    <a:pos x="833" y="221"/>
                  </a:cxn>
                  <a:cxn ang="0">
                    <a:pos x="859" y="133"/>
                  </a:cxn>
                  <a:cxn ang="0">
                    <a:pos x="933" y="126"/>
                  </a:cxn>
                  <a:cxn ang="0">
                    <a:pos x="960" y="159"/>
                  </a:cxn>
                  <a:cxn ang="0">
                    <a:pos x="982" y="115"/>
                  </a:cxn>
                  <a:cxn ang="0">
                    <a:pos x="1008" y="63"/>
                  </a:cxn>
                  <a:cxn ang="0">
                    <a:pos x="960" y="19"/>
                  </a:cxn>
                  <a:cxn ang="0">
                    <a:pos x="915" y="22"/>
                  </a:cxn>
                  <a:cxn ang="0">
                    <a:pos x="889" y="19"/>
                  </a:cxn>
                  <a:cxn ang="0">
                    <a:pos x="852" y="44"/>
                  </a:cxn>
                  <a:cxn ang="0">
                    <a:pos x="837" y="30"/>
                  </a:cxn>
                  <a:cxn ang="0">
                    <a:pos x="781" y="96"/>
                  </a:cxn>
                  <a:cxn ang="0">
                    <a:pos x="726" y="115"/>
                  </a:cxn>
                  <a:cxn ang="0">
                    <a:pos x="666" y="133"/>
                  </a:cxn>
                  <a:cxn ang="0">
                    <a:pos x="596" y="148"/>
                  </a:cxn>
                  <a:cxn ang="0">
                    <a:pos x="588" y="203"/>
                  </a:cxn>
                  <a:cxn ang="0">
                    <a:pos x="581" y="251"/>
                  </a:cxn>
                  <a:cxn ang="0">
                    <a:pos x="524" y="262"/>
                  </a:cxn>
                  <a:cxn ang="0">
                    <a:pos x="505" y="303"/>
                  </a:cxn>
                  <a:cxn ang="0">
                    <a:pos x="461" y="362"/>
                  </a:cxn>
                  <a:cxn ang="0">
                    <a:pos x="415" y="436"/>
                  </a:cxn>
                  <a:cxn ang="0">
                    <a:pos x="378" y="511"/>
                  </a:cxn>
                  <a:cxn ang="0">
                    <a:pos x="356" y="555"/>
                  </a:cxn>
                  <a:cxn ang="0">
                    <a:pos x="285" y="618"/>
                  </a:cxn>
                  <a:cxn ang="0">
                    <a:pos x="326" y="625"/>
                  </a:cxn>
                  <a:cxn ang="0">
                    <a:pos x="263" y="637"/>
                  </a:cxn>
                  <a:cxn ang="0">
                    <a:pos x="204" y="674"/>
                  </a:cxn>
                  <a:cxn ang="0">
                    <a:pos x="154" y="677"/>
                  </a:cxn>
                  <a:cxn ang="0">
                    <a:pos x="113" y="705"/>
                  </a:cxn>
                  <a:cxn ang="0">
                    <a:pos x="87" y="733"/>
                  </a:cxn>
                  <a:cxn ang="0">
                    <a:pos x="35" y="767"/>
                  </a:cxn>
                  <a:cxn ang="0">
                    <a:pos x="20" y="889"/>
                  </a:cxn>
                  <a:cxn ang="0">
                    <a:pos x="41" y="917"/>
                  </a:cxn>
                  <a:cxn ang="0">
                    <a:pos x="20" y="971"/>
                  </a:cxn>
                  <a:cxn ang="0">
                    <a:pos x="33" y="1003"/>
                  </a:cxn>
                  <a:cxn ang="0">
                    <a:pos x="0" y="1030"/>
                  </a:cxn>
                  <a:cxn ang="0">
                    <a:pos x="85" y="1110"/>
                  </a:cxn>
                  <a:cxn ang="0">
                    <a:pos x="209" y="1019"/>
                  </a:cxn>
                  <a:cxn ang="0">
                    <a:pos x="254" y="967"/>
                  </a:cxn>
                  <a:cxn ang="0">
                    <a:pos x="263" y="1045"/>
                  </a:cxn>
                </a:cxnLst>
                <a:rect l="0" t="0" r="r" b="b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  <a:lnTo>
                      <a:pt x="271" y="10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96"/>
              <p:cNvSpPr>
                <a:spLocks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/>
                <a:ahLst/>
                <a:cxnLst>
                  <a:cxn ang="0">
                    <a:pos x="297" y="1014"/>
                  </a:cxn>
                  <a:cxn ang="0">
                    <a:pos x="337" y="951"/>
                  </a:cxn>
                  <a:cxn ang="0">
                    <a:pos x="326" y="865"/>
                  </a:cxn>
                  <a:cxn ang="0">
                    <a:pos x="334" y="791"/>
                  </a:cxn>
                  <a:cxn ang="0">
                    <a:pos x="352" y="688"/>
                  </a:cxn>
                  <a:cxn ang="0">
                    <a:pos x="404" y="618"/>
                  </a:cxn>
                  <a:cxn ang="0">
                    <a:pos x="430" y="562"/>
                  </a:cxn>
                  <a:cxn ang="0">
                    <a:pos x="450" y="507"/>
                  </a:cxn>
                  <a:cxn ang="0">
                    <a:pos x="505" y="414"/>
                  </a:cxn>
                  <a:cxn ang="0">
                    <a:pos x="535" y="340"/>
                  </a:cxn>
                  <a:cxn ang="0">
                    <a:pos x="603" y="266"/>
                  </a:cxn>
                  <a:cxn ang="0">
                    <a:pos x="659" y="240"/>
                  </a:cxn>
                  <a:cxn ang="0">
                    <a:pos x="696" y="174"/>
                  </a:cxn>
                  <a:cxn ang="0">
                    <a:pos x="785" y="210"/>
                  </a:cxn>
                  <a:cxn ang="0">
                    <a:pos x="833" y="221"/>
                  </a:cxn>
                  <a:cxn ang="0">
                    <a:pos x="859" y="133"/>
                  </a:cxn>
                  <a:cxn ang="0">
                    <a:pos x="933" y="126"/>
                  </a:cxn>
                  <a:cxn ang="0">
                    <a:pos x="960" y="159"/>
                  </a:cxn>
                  <a:cxn ang="0">
                    <a:pos x="982" y="115"/>
                  </a:cxn>
                  <a:cxn ang="0">
                    <a:pos x="1008" y="63"/>
                  </a:cxn>
                  <a:cxn ang="0">
                    <a:pos x="960" y="19"/>
                  </a:cxn>
                  <a:cxn ang="0">
                    <a:pos x="915" y="22"/>
                  </a:cxn>
                  <a:cxn ang="0">
                    <a:pos x="889" y="19"/>
                  </a:cxn>
                  <a:cxn ang="0">
                    <a:pos x="852" y="44"/>
                  </a:cxn>
                  <a:cxn ang="0">
                    <a:pos x="837" y="30"/>
                  </a:cxn>
                  <a:cxn ang="0">
                    <a:pos x="781" y="96"/>
                  </a:cxn>
                  <a:cxn ang="0">
                    <a:pos x="726" y="115"/>
                  </a:cxn>
                  <a:cxn ang="0">
                    <a:pos x="666" y="133"/>
                  </a:cxn>
                  <a:cxn ang="0">
                    <a:pos x="596" y="148"/>
                  </a:cxn>
                  <a:cxn ang="0">
                    <a:pos x="588" y="203"/>
                  </a:cxn>
                  <a:cxn ang="0">
                    <a:pos x="581" y="251"/>
                  </a:cxn>
                  <a:cxn ang="0">
                    <a:pos x="524" y="262"/>
                  </a:cxn>
                  <a:cxn ang="0">
                    <a:pos x="505" y="303"/>
                  </a:cxn>
                  <a:cxn ang="0">
                    <a:pos x="461" y="362"/>
                  </a:cxn>
                  <a:cxn ang="0">
                    <a:pos x="415" y="436"/>
                  </a:cxn>
                  <a:cxn ang="0">
                    <a:pos x="378" y="511"/>
                  </a:cxn>
                  <a:cxn ang="0">
                    <a:pos x="356" y="555"/>
                  </a:cxn>
                  <a:cxn ang="0">
                    <a:pos x="285" y="618"/>
                  </a:cxn>
                  <a:cxn ang="0">
                    <a:pos x="326" y="625"/>
                  </a:cxn>
                  <a:cxn ang="0">
                    <a:pos x="263" y="637"/>
                  </a:cxn>
                  <a:cxn ang="0">
                    <a:pos x="204" y="674"/>
                  </a:cxn>
                  <a:cxn ang="0">
                    <a:pos x="154" y="677"/>
                  </a:cxn>
                  <a:cxn ang="0">
                    <a:pos x="113" y="705"/>
                  </a:cxn>
                  <a:cxn ang="0">
                    <a:pos x="87" y="733"/>
                  </a:cxn>
                  <a:cxn ang="0">
                    <a:pos x="35" y="767"/>
                  </a:cxn>
                  <a:cxn ang="0">
                    <a:pos x="20" y="889"/>
                  </a:cxn>
                  <a:cxn ang="0">
                    <a:pos x="41" y="917"/>
                  </a:cxn>
                  <a:cxn ang="0">
                    <a:pos x="20" y="971"/>
                  </a:cxn>
                  <a:cxn ang="0">
                    <a:pos x="33" y="1003"/>
                  </a:cxn>
                  <a:cxn ang="0">
                    <a:pos x="0" y="1030"/>
                  </a:cxn>
                  <a:cxn ang="0">
                    <a:pos x="85" y="1110"/>
                  </a:cxn>
                  <a:cxn ang="0">
                    <a:pos x="209" y="1019"/>
                  </a:cxn>
                  <a:cxn ang="0">
                    <a:pos x="254" y="967"/>
                  </a:cxn>
                  <a:cxn ang="0">
                    <a:pos x="263" y="1045"/>
                  </a:cxn>
                </a:cxnLst>
                <a:rect l="0" t="0" r="r" b="b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  <a:lnTo>
                      <a:pt x="271" y="10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97"/>
              <p:cNvSpPr>
                <a:spLocks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/>
                <a:ahLst/>
                <a:cxnLst>
                  <a:cxn ang="0">
                    <a:pos x="297" y="1014"/>
                  </a:cxn>
                  <a:cxn ang="0">
                    <a:pos x="337" y="951"/>
                  </a:cxn>
                  <a:cxn ang="0">
                    <a:pos x="326" y="865"/>
                  </a:cxn>
                  <a:cxn ang="0">
                    <a:pos x="334" y="791"/>
                  </a:cxn>
                  <a:cxn ang="0">
                    <a:pos x="352" y="688"/>
                  </a:cxn>
                  <a:cxn ang="0">
                    <a:pos x="404" y="618"/>
                  </a:cxn>
                  <a:cxn ang="0">
                    <a:pos x="430" y="562"/>
                  </a:cxn>
                  <a:cxn ang="0">
                    <a:pos x="450" y="507"/>
                  </a:cxn>
                  <a:cxn ang="0">
                    <a:pos x="505" y="414"/>
                  </a:cxn>
                  <a:cxn ang="0">
                    <a:pos x="535" y="340"/>
                  </a:cxn>
                  <a:cxn ang="0">
                    <a:pos x="603" y="266"/>
                  </a:cxn>
                  <a:cxn ang="0">
                    <a:pos x="659" y="240"/>
                  </a:cxn>
                  <a:cxn ang="0">
                    <a:pos x="696" y="174"/>
                  </a:cxn>
                  <a:cxn ang="0">
                    <a:pos x="785" y="210"/>
                  </a:cxn>
                  <a:cxn ang="0">
                    <a:pos x="833" y="221"/>
                  </a:cxn>
                  <a:cxn ang="0">
                    <a:pos x="859" y="133"/>
                  </a:cxn>
                  <a:cxn ang="0">
                    <a:pos x="933" y="126"/>
                  </a:cxn>
                  <a:cxn ang="0">
                    <a:pos x="960" y="159"/>
                  </a:cxn>
                  <a:cxn ang="0">
                    <a:pos x="982" y="115"/>
                  </a:cxn>
                  <a:cxn ang="0">
                    <a:pos x="1008" y="63"/>
                  </a:cxn>
                  <a:cxn ang="0">
                    <a:pos x="960" y="19"/>
                  </a:cxn>
                  <a:cxn ang="0">
                    <a:pos x="915" y="22"/>
                  </a:cxn>
                  <a:cxn ang="0">
                    <a:pos x="889" y="19"/>
                  </a:cxn>
                  <a:cxn ang="0">
                    <a:pos x="852" y="44"/>
                  </a:cxn>
                  <a:cxn ang="0">
                    <a:pos x="837" y="30"/>
                  </a:cxn>
                  <a:cxn ang="0">
                    <a:pos x="781" y="96"/>
                  </a:cxn>
                  <a:cxn ang="0">
                    <a:pos x="726" y="115"/>
                  </a:cxn>
                  <a:cxn ang="0">
                    <a:pos x="666" y="133"/>
                  </a:cxn>
                  <a:cxn ang="0">
                    <a:pos x="596" y="148"/>
                  </a:cxn>
                  <a:cxn ang="0">
                    <a:pos x="588" y="203"/>
                  </a:cxn>
                  <a:cxn ang="0">
                    <a:pos x="581" y="251"/>
                  </a:cxn>
                  <a:cxn ang="0">
                    <a:pos x="524" y="262"/>
                  </a:cxn>
                  <a:cxn ang="0">
                    <a:pos x="505" y="303"/>
                  </a:cxn>
                  <a:cxn ang="0">
                    <a:pos x="461" y="362"/>
                  </a:cxn>
                  <a:cxn ang="0">
                    <a:pos x="415" y="436"/>
                  </a:cxn>
                  <a:cxn ang="0">
                    <a:pos x="378" y="511"/>
                  </a:cxn>
                  <a:cxn ang="0">
                    <a:pos x="356" y="555"/>
                  </a:cxn>
                  <a:cxn ang="0">
                    <a:pos x="285" y="618"/>
                  </a:cxn>
                  <a:cxn ang="0">
                    <a:pos x="326" y="625"/>
                  </a:cxn>
                  <a:cxn ang="0">
                    <a:pos x="263" y="637"/>
                  </a:cxn>
                  <a:cxn ang="0">
                    <a:pos x="204" y="674"/>
                  </a:cxn>
                  <a:cxn ang="0">
                    <a:pos x="154" y="677"/>
                  </a:cxn>
                  <a:cxn ang="0">
                    <a:pos x="113" y="705"/>
                  </a:cxn>
                  <a:cxn ang="0">
                    <a:pos x="87" y="733"/>
                  </a:cxn>
                  <a:cxn ang="0">
                    <a:pos x="35" y="767"/>
                  </a:cxn>
                  <a:cxn ang="0">
                    <a:pos x="20" y="889"/>
                  </a:cxn>
                  <a:cxn ang="0">
                    <a:pos x="41" y="917"/>
                  </a:cxn>
                  <a:cxn ang="0">
                    <a:pos x="20" y="971"/>
                  </a:cxn>
                  <a:cxn ang="0">
                    <a:pos x="33" y="1003"/>
                  </a:cxn>
                  <a:cxn ang="0">
                    <a:pos x="0" y="1030"/>
                  </a:cxn>
                  <a:cxn ang="0">
                    <a:pos x="85" y="1110"/>
                  </a:cxn>
                  <a:cxn ang="0">
                    <a:pos x="209" y="1019"/>
                  </a:cxn>
                  <a:cxn ang="0">
                    <a:pos x="254" y="967"/>
                  </a:cxn>
                  <a:cxn ang="0">
                    <a:pos x="263" y="1045"/>
                  </a:cxn>
                </a:cxnLst>
                <a:rect l="0" t="0" r="r" b="b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9" name="Group 98"/>
            <p:cNvGrpSpPr>
              <a:grpSpLocks/>
            </p:cNvGrpSpPr>
            <p:nvPr/>
          </p:nvGrpSpPr>
          <p:grpSpPr bwMode="auto">
            <a:xfrm>
              <a:off x="2129" y="532"/>
              <a:ext cx="641" cy="635"/>
              <a:chOff x="2129" y="532"/>
              <a:chExt cx="641" cy="635"/>
            </a:xfrm>
            <a:grpFill/>
          </p:grpSpPr>
          <p:sp>
            <p:nvSpPr>
              <p:cNvPr id="131" name="Freeform 99"/>
              <p:cNvSpPr>
                <a:spLocks/>
              </p:cNvSpPr>
              <p:nvPr/>
            </p:nvSpPr>
            <p:spPr bwMode="auto">
              <a:xfrm>
                <a:off x="2433" y="726"/>
                <a:ext cx="30" cy="39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7" y="15"/>
                  </a:cxn>
                  <a:cxn ang="0">
                    <a:pos x="30" y="33"/>
                  </a:cxn>
                  <a:cxn ang="0">
                    <a:pos x="9" y="39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6" y="0"/>
                  </a:cxn>
                  <a:cxn ang="0">
                    <a:pos x="30" y="6"/>
                  </a:cxn>
                </a:cxnLst>
                <a:rect l="0" t="0" r="r" b="b"/>
                <a:pathLst>
                  <a:path w="30" h="39">
                    <a:moveTo>
                      <a:pt x="30" y="6"/>
                    </a:moveTo>
                    <a:lnTo>
                      <a:pt x="27" y="15"/>
                    </a:lnTo>
                    <a:lnTo>
                      <a:pt x="30" y="33"/>
                    </a:lnTo>
                    <a:lnTo>
                      <a:pt x="9" y="39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00"/>
              <p:cNvSpPr>
                <a:spLocks/>
              </p:cNvSpPr>
              <p:nvPr/>
            </p:nvSpPr>
            <p:spPr bwMode="auto">
              <a:xfrm>
                <a:off x="2385" y="753"/>
                <a:ext cx="27" cy="2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7" y="15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24" y="0"/>
                  </a:cxn>
                </a:cxnLst>
                <a:rect l="0" t="0" r="r" b="b"/>
                <a:pathLst>
                  <a:path w="27" h="21">
                    <a:moveTo>
                      <a:pt x="24" y="0"/>
                    </a:moveTo>
                    <a:lnTo>
                      <a:pt x="27" y="15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01"/>
              <p:cNvSpPr>
                <a:spLocks/>
              </p:cNvSpPr>
              <p:nvPr/>
            </p:nvSpPr>
            <p:spPr bwMode="auto">
              <a:xfrm>
                <a:off x="2394" y="709"/>
                <a:ext cx="33" cy="2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4" y="26"/>
                  </a:cxn>
                  <a:cxn ang="0">
                    <a:pos x="33" y="6"/>
                  </a:cxn>
                  <a:cxn ang="0">
                    <a:pos x="18" y="0"/>
                  </a:cxn>
                  <a:cxn ang="0">
                    <a:pos x="9" y="6"/>
                  </a:cxn>
                  <a:cxn ang="0">
                    <a:pos x="0" y="11"/>
                  </a:cxn>
                  <a:cxn ang="0">
                    <a:pos x="0" y="17"/>
                  </a:cxn>
                </a:cxnLst>
                <a:rect l="0" t="0" r="r" b="b"/>
                <a:pathLst>
                  <a:path w="33" h="26">
                    <a:moveTo>
                      <a:pt x="0" y="17"/>
                    </a:moveTo>
                    <a:lnTo>
                      <a:pt x="24" y="26"/>
                    </a:lnTo>
                    <a:lnTo>
                      <a:pt x="33" y="6"/>
                    </a:lnTo>
                    <a:lnTo>
                      <a:pt x="18" y="0"/>
                    </a:lnTo>
                    <a:lnTo>
                      <a:pt x="9" y="6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02"/>
              <p:cNvSpPr>
                <a:spLocks/>
              </p:cNvSpPr>
              <p:nvPr/>
            </p:nvSpPr>
            <p:spPr bwMode="auto">
              <a:xfrm>
                <a:off x="2433" y="686"/>
                <a:ext cx="24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8" y="0"/>
                  </a:cxn>
                  <a:cxn ang="0">
                    <a:pos x="24" y="6"/>
                  </a:cxn>
                  <a:cxn ang="0">
                    <a:pos x="0" y="16"/>
                  </a:cxn>
                </a:cxnLst>
                <a:rect l="0" t="0" r="r" b="b"/>
                <a:pathLst>
                  <a:path w="24" h="16">
                    <a:moveTo>
                      <a:pt x="0" y="16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03"/>
              <p:cNvSpPr>
                <a:spLocks/>
              </p:cNvSpPr>
              <p:nvPr/>
            </p:nvSpPr>
            <p:spPr bwMode="auto">
              <a:xfrm>
                <a:off x="2345" y="762"/>
                <a:ext cx="18" cy="1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15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18" h="18">
                    <a:moveTo>
                      <a:pt x="15" y="0"/>
                    </a:moveTo>
                    <a:lnTo>
                      <a:pt x="18" y="15"/>
                    </a:lnTo>
                    <a:lnTo>
                      <a:pt x="0" y="18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04"/>
              <p:cNvSpPr>
                <a:spLocks/>
              </p:cNvSpPr>
              <p:nvPr/>
            </p:nvSpPr>
            <p:spPr bwMode="auto">
              <a:xfrm>
                <a:off x="2536" y="637"/>
                <a:ext cx="33" cy="2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2"/>
                  </a:cxn>
                  <a:cxn ang="0">
                    <a:pos x="21" y="27"/>
                  </a:cxn>
                  <a:cxn ang="0">
                    <a:pos x="33" y="12"/>
                  </a:cxn>
                  <a:cxn ang="0">
                    <a:pos x="15" y="0"/>
                  </a:cxn>
                </a:cxnLst>
                <a:rect l="0" t="0" r="r" b="b"/>
                <a:pathLst>
                  <a:path w="33" h="27">
                    <a:moveTo>
                      <a:pt x="15" y="0"/>
                    </a:moveTo>
                    <a:lnTo>
                      <a:pt x="0" y="12"/>
                    </a:lnTo>
                    <a:lnTo>
                      <a:pt x="21" y="27"/>
                    </a:lnTo>
                    <a:lnTo>
                      <a:pt x="33" y="1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05"/>
              <p:cNvSpPr>
                <a:spLocks/>
              </p:cNvSpPr>
              <p:nvPr/>
            </p:nvSpPr>
            <p:spPr bwMode="auto">
              <a:xfrm>
                <a:off x="2566" y="613"/>
                <a:ext cx="33" cy="2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5" y="27"/>
                  </a:cxn>
                  <a:cxn ang="0">
                    <a:pos x="33" y="15"/>
                  </a:cxn>
                  <a:cxn ang="0">
                    <a:pos x="18" y="0"/>
                  </a:cxn>
                  <a:cxn ang="0">
                    <a:pos x="0" y="9"/>
                  </a:cxn>
                </a:cxnLst>
                <a:rect l="0" t="0" r="r" b="b"/>
                <a:pathLst>
                  <a:path w="33" h="27">
                    <a:moveTo>
                      <a:pt x="0" y="9"/>
                    </a:moveTo>
                    <a:lnTo>
                      <a:pt x="15" y="27"/>
                    </a:lnTo>
                    <a:lnTo>
                      <a:pt x="33" y="15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06"/>
              <p:cNvSpPr>
                <a:spLocks/>
              </p:cNvSpPr>
              <p:nvPr/>
            </p:nvSpPr>
            <p:spPr bwMode="auto">
              <a:xfrm>
                <a:off x="2653" y="562"/>
                <a:ext cx="48" cy="33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30" y="15"/>
                  </a:cxn>
                  <a:cxn ang="0">
                    <a:pos x="48" y="0"/>
                  </a:cxn>
                  <a:cxn ang="0">
                    <a:pos x="39" y="30"/>
                  </a:cxn>
                  <a:cxn ang="0">
                    <a:pos x="21" y="33"/>
                  </a:cxn>
                  <a:cxn ang="0">
                    <a:pos x="0" y="12"/>
                  </a:cxn>
                  <a:cxn ang="0">
                    <a:pos x="21" y="9"/>
                  </a:cxn>
                </a:cxnLst>
                <a:rect l="0" t="0" r="r" b="b"/>
                <a:pathLst>
                  <a:path w="48" h="33">
                    <a:moveTo>
                      <a:pt x="21" y="9"/>
                    </a:moveTo>
                    <a:lnTo>
                      <a:pt x="30" y="15"/>
                    </a:lnTo>
                    <a:lnTo>
                      <a:pt x="48" y="0"/>
                    </a:lnTo>
                    <a:lnTo>
                      <a:pt x="39" y="30"/>
                    </a:lnTo>
                    <a:lnTo>
                      <a:pt x="21" y="33"/>
                    </a:lnTo>
                    <a:lnTo>
                      <a:pt x="0" y="12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07"/>
              <p:cNvSpPr>
                <a:spLocks/>
              </p:cNvSpPr>
              <p:nvPr/>
            </p:nvSpPr>
            <p:spPr bwMode="auto">
              <a:xfrm>
                <a:off x="2746" y="532"/>
                <a:ext cx="24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1" y="6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12" y="0"/>
                  </a:cxn>
                </a:cxnLst>
                <a:rect l="0" t="0" r="r" b="b"/>
                <a:pathLst>
                  <a:path w="24" h="18">
                    <a:moveTo>
                      <a:pt x="12" y="0"/>
                    </a:moveTo>
                    <a:lnTo>
                      <a:pt x="21" y="6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08"/>
              <p:cNvSpPr>
                <a:spLocks/>
              </p:cNvSpPr>
              <p:nvPr/>
            </p:nvSpPr>
            <p:spPr bwMode="auto">
              <a:xfrm>
                <a:off x="2129" y="1146"/>
                <a:ext cx="36" cy="21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6" y="12"/>
                  </a:cxn>
                </a:cxnLst>
                <a:rect l="0" t="0" r="r" b="b"/>
                <a:pathLst>
                  <a:path w="36" h="21">
                    <a:moveTo>
                      <a:pt x="36" y="12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3" y="21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32770" name="Naslov 4"/>
          <p:cNvSpPr>
            <a:spLocks noGrp="1"/>
          </p:cNvSpPr>
          <p:nvPr>
            <p:ph type="title" idx="4294967295"/>
          </p:nvPr>
        </p:nvSpPr>
        <p:spPr>
          <a:xfrm>
            <a:off x="488950" y="188913"/>
            <a:ext cx="8915400" cy="1371600"/>
          </a:xfrm>
        </p:spPr>
        <p:txBody>
          <a:bodyPr/>
          <a:lstStyle/>
          <a:p>
            <a:r>
              <a:rPr lang="en-GB" sz="2400" smtClean="0">
                <a:solidFill>
                  <a:srgbClr val="000099"/>
                </a:solidFill>
              </a:rPr>
              <a:t>SEEPEX Plan for 2013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0" y="0"/>
            <a:ext cx="17462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J</a:t>
            </a:r>
            <a:r>
              <a:rPr lang="sr-Cyrl-CS" sz="1200" b="1">
                <a:solidFill>
                  <a:schemeClr val="bg1"/>
                </a:solidFill>
              </a:rPr>
              <a:t>П ЕЛЕКТРОМРЕЖА СРБИЈЕ</a:t>
            </a:r>
            <a:endParaRPr lang="en-US" sz="1200"/>
          </a:p>
        </p:txBody>
      </p:sp>
      <p:grpSp>
        <p:nvGrpSpPr>
          <p:cNvPr id="32773" name="Group 6"/>
          <p:cNvGrpSpPr>
            <a:grpSpLocks/>
          </p:cNvGrpSpPr>
          <p:nvPr/>
        </p:nvGrpSpPr>
        <p:grpSpPr bwMode="auto">
          <a:xfrm>
            <a:off x="1065213" y="908050"/>
            <a:ext cx="6581775" cy="5187950"/>
            <a:chOff x="837" y="837"/>
            <a:chExt cx="4162" cy="3306"/>
          </a:xfrm>
        </p:grpSpPr>
        <p:sp>
          <p:nvSpPr>
            <p:cNvPr id="106" name="Freeform 4"/>
            <p:cNvSpPr>
              <a:spLocks/>
            </p:cNvSpPr>
            <p:nvPr/>
          </p:nvSpPr>
          <p:spPr bwMode="auto">
            <a:xfrm>
              <a:off x="852" y="3071"/>
              <a:ext cx="349" cy="455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94" y="37"/>
                </a:cxn>
                <a:cxn ang="0">
                  <a:pos x="211" y="38"/>
                </a:cxn>
                <a:cxn ang="0">
                  <a:pos x="256" y="45"/>
                </a:cxn>
                <a:cxn ang="0">
                  <a:pos x="280" y="56"/>
                </a:cxn>
                <a:cxn ang="0">
                  <a:pos x="299" y="89"/>
                </a:cxn>
                <a:cxn ang="0">
                  <a:pos x="304" y="103"/>
                </a:cxn>
                <a:cxn ang="0">
                  <a:pos x="248" y="126"/>
                </a:cxn>
                <a:cxn ang="0">
                  <a:pos x="232" y="167"/>
                </a:cxn>
                <a:cxn ang="0">
                  <a:pos x="216" y="205"/>
                </a:cxn>
                <a:cxn ang="0">
                  <a:pos x="205" y="234"/>
                </a:cxn>
                <a:cxn ang="0">
                  <a:pos x="180" y="227"/>
                </a:cxn>
                <a:cxn ang="0">
                  <a:pos x="175" y="257"/>
                </a:cxn>
                <a:cxn ang="0">
                  <a:pos x="178" y="287"/>
                </a:cxn>
                <a:cxn ang="0">
                  <a:pos x="155" y="314"/>
                </a:cxn>
                <a:cxn ang="0">
                  <a:pos x="152" y="354"/>
                </a:cxn>
                <a:cxn ang="0">
                  <a:pos x="156" y="378"/>
                </a:cxn>
                <a:cxn ang="0">
                  <a:pos x="116" y="398"/>
                </a:cxn>
                <a:cxn ang="0">
                  <a:pos x="115" y="432"/>
                </a:cxn>
                <a:cxn ang="0">
                  <a:pos x="59" y="436"/>
                </a:cxn>
                <a:cxn ang="0">
                  <a:pos x="19" y="406"/>
                </a:cxn>
                <a:cxn ang="0">
                  <a:pos x="0" y="395"/>
                </a:cxn>
                <a:cxn ang="0">
                  <a:pos x="22" y="362"/>
                </a:cxn>
                <a:cxn ang="0">
                  <a:pos x="48" y="314"/>
                </a:cxn>
                <a:cxn ang="0">
                  <a:pos x="44" y="288"/>
                </a:cxn>
                <a:cxn ang="0">
                  <a:pos x="30" y="272"/>
                </a:cxn>
                <a:cxn ang="0">
                  <a:pos x="52" y="252"/>
                </a:cxn>
                <a:cxn ang="0">
                  <a:pos x="22" y="256"/>
                </a:cxn>
                <a:cxn ang="0">
                  <a:pos x="30" y="226"/>
                </a:cxn>
                <a:cxn ang="0">
                  <a:pos x="41" y="200"/>
                </a:cxn>
                <a:cxn ang="0">
                  <a:pos x="52" y="186"/>
                </a:cxn>
                <a:cxn ang="0">
                  <a:pos x="82" y="167"/>
                </a:cxn>
                <a:cxn ang="0">
                  <a:pos x="122" y="115"/>
                </a:cxn>
                <a:cxn ang="0">
                  <a:pos x="137" y="78"/>
                </a:cxn>
                <a:cxn ang="0">
                  <a:pos x="148" y="38"/>
                </a:cxn>
              </a:cxnLst>
              <a:rect l="0" t="0" r="r" b="b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1" y="44"/>
                  </a:lnTo>
                  <a:lnTo>
                    <a:pt x="280" y="56"/>
                  </a:lnTo>
                  <a:lnTo>
                    <a:pt x="288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8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chemeClr val="accent5">
                <a:lumMod val="1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983" y="2928"/>
              <a:ext cx="958" cy="749"/>
              <a:chOff x="679" y="2614"/>
              <a:chExt cx="842" cy="718"/>
            </a:xfrm>
            <a:solidFill>
              <a:schemeClr val="accent5">
                <a:lumMod val="10000"/>
              </a:schemeClr>
            </a:solidFill>
          </p:grpSpPr>
          <p:sp>
            <p:nvSpPr>
              <p:cNvPr id="215" name="Freeform 6"/>
              <p:cNvSpPr>
                <a:spLocks/>
              </p:cNvSpPr>
              <p:nvPr/>
            </p:nvSpPr>
            <p:spPr bwMode="auto">
              <a:xfrm>
                <a:off x="679" y="2614"/>
                <a:ext cx="811" cy="718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63" y="78"/>
                  </a:cxn>
                  <a:cxn ang="0">
                    <a:pos x="56" y="59"/>
                  </a:cxn>
                  <a:cxn ang="0">
                    <a:pos x="44" y="41"/>
                  </a:cxn>
                  <a:cxn ang="0">
                    <a:pos x="89" y="19"/>
                  </a:cxn>
                  <a:cxn ang="0">
                    <a:pos x="122" y="11"/>
                  </a:cxn>
                  <a:cxn ang="0">
                    <a:pos x="157" y="4"/>
                  </a:cxn>
                  <a:cxn ang="0">
                    <a:pos x="223" y="56"/>
                  </a:cxn>
                  <a:cxn ang="0">
                    <a:pos x="270" y="59"/>
                  </a:cxn>
                  <a:cxn ang="0">
                    <a:pos x="399" y="119"/>
                  </a:cxn>
                  <a:cxn ang="0">
                    <a:pos x="454" y="133"/>
                  </a:cxn>
                  <a:cxn ang="0">
                    <a:pos x="492" y="163"/>
                  </a:cxn>
                  <a:cxn ang="0">
                    <a:pos x="529" y="167"/>
                  </a:cxn>
                  <a:cxn ang="0">
                    <a:pos x="529" y="185"/>
                  </a:cxn>
                  <a:cxn ang="0">
                    <a:pos x="588" y="241"/>
                  </a:cxn>
                  <a:cxn ang="0">
                    <a:pos x="636" y="263"/>
                  </a:cxn>
                  <a:cxn ang="0">
                    <a:pos x="711" y="285"/>
                  </a:cxn>
                  <a:cxn ang="0">
                    <a:pos x="726" y="311"/>
                  </a:cxn>
                  <a:cxn ang="0">
                    <a:pos x="755" y="322"/>
                  </a:cxn>
                  <a:cxn ang="0">
                    <a:pos x="785" y="322"/>
                  </a:cxn>
                  <a:cxn ang="0">
                    <a:pos x="804" y="322"/>
                  </a:cxn>
                  <a:cxn ang="0">
                    <a:pos x="811" y="356"/>
                  </a:cxn>
                  <a:cxn ang="0">
                    <a:pos x="741" y="411"/>
                  </a:cxn>
                  <a:cxn ang="0">
                    <a:pos x="640" y="429"/>
                  </a:cxn>
                  <a:cxn ang="0">
                    <a:pos x="614" y="455"/>
                  </a:cxn>
                  <a:cxn ang="0">
                    <a:pos x="584" y="466"/>
                  </a:cxn>
                  <a:cxn ang="0">
                    <a:pos x="554" y="499"/>
                  </a:cxn>
                  <a:cxn ang="0">
                    <a:pos x="521" y="522"/>
                  </a:cxn>
                  <a:cxn ang="0">
                    <a:pos x="532" y="562"/>
                  </a:cxn>
                  <a:cxn ang="0">
                    <a:pos x="536" y="592"/>
                  </a:cxn>
                  <a:cxn ang="0">
                    <a:pos x="517" y="603"/>
                  </a:cxn>
                  <a:cxn ang="0">
                    <a:pos x="466" y="648"/>
                  </a:cxn>
                  <a:cxn ang="0">
                    <a:pos x="447" y="666"/>
                  </a:cxn>
                  <a:cxn ang="0">
                    <a:pos x="414" y="677"/>
                  </a:cxn>
                  <a:cxn ang="0">
                    <a:pos x="380" y="685"/>
                  </a:cxn>
                  <a:cxn ang="0">
                    <a:pos x="362" y="707"/>
                  </a:cxn>
                  <a:cxn ang="0">
                    <a:pos x="332" y="714"/>
                  </a:cxn>
                  <a:cxn ang="0">
                    <a:pos x="273" y="707"/>
                  </a:cxn>
                  <a:cxn ang="0">
                    <a:pos x="182" y="677"/>
                  </a:cxn>
                  <a:cxn ang="0">
                    <a:pos x="137" y="696"/>
                  </a:cxn>
                  <a:cxn ang="0">
                    <a:pos x="96" y="711"/>
                  </a:cxn>
                  <a:cxn ang="0">
                    <a:pos x="44" y="674"/>
                  </a:cxn>
                  <a:cxn ang="0">
                    <a:pos x="26" y="588"/>
                  </a:cxn>
                  <a:cxn ang="0">
                    <a:pos x="0" y="559"/>
                  </a:cxn>
                  <a:cxn ang="0">
                    <a:pos x="11" y="525"/>
                  </a:cxn>
                  <a:cxn ang="0">
                    <a:pos x="48" y="507"/>
                  </a:cxn>
                  <a:cxn ang="0">
                    <a:pos x="33" y="466"/>
                  </a:cxn>
                  <a:cxn ang="0">
                    <a:pos x="67" y="422"/>
                  </a:cxn>
                  <a:cxn ang="0">
                    <a:pos x="59" y="389"/>
                  </a:cxn>
                  <a:cxn ang="0">
                    <a:pos x="70" y="360"/>
                  </a:cxn>
                  <a:cxn ang="0">
                    <a:pos x="89" y="371"/>
                  </a:cxn>
                  <a:cxn ang="0">
                    <a:pos x="104" y="315"/>
                  </a:cxn>
                  <a:cxn ang="0">
                    <a:pos x="133" y="274"/>
                  </a:cxn>
                  <a:cxn ang="0">
                    <a:pos x="164" y="245"/>
                  </a:cxn>
                  <a:cxn ang="0">
                    <a:pos x="194" y="233"/>
                  </a:cxn>
                  <a:cxn ang="0">
                    <a:pos x="160" y="185"/>
                  </a:cxn>
                  <a:cxn ang="0">
                    <a:pos x="130" y="189"/>
                  </a:cxn>
                  <a:cxn ang="0">
                    <a:pos x="93" y="174"/>
                  </a:cxn>
                  <a:cxn ang="0">
                    <a:pos x="78" y="170"/>
                  </a:cxn>
                  <a:cxn ang="0">
                    <a:pos x="67" y="141"/>
                  </a:cxn>
                  <a:cxn ang="0">
                    <a:pos x="41" y="141"/>
                  </a:cxn>
                </a:cxnLst>
                <a:rect l="0" t="0" r="r" b="b"/>
                <a:pathLst>
                  <a:path w="811" h="718">
                    <a:moveTo>
                      <a:pt x="41" y="141"/>
                    </a:moveTo>
                    <a:lnTo>
                      <a:pt x="37" y="130"/>
                    </a:lnTo>
                    <a:lnTo>
                      <a:pt x="41" y="115"/>
                    </a:lnTo>
                    <a:lnTo>
                      <a:pt x="63" y="78"/>
                    </a:lnTo>
                    <a:lnTo>
                      <a:pt x="52" y="70"/>
                    </a:lnTo>
                    <a:lnTo>
                      <a:pt x="56" y="59"/>
                    </a:lnTo>
                    <a:lnTo>
                      <a:pt x="44" y="56"/>
                    </a:lnTo>
                    <a:lnTo>
                      <a:pt x="44" y="41"/>
                    </a:lnTo>
                    <a:lnTo>
                      <a:pt x="52" y="30"/>
                    </a:lnTo>
                    <a:lnTo>
                      <a:pt x="89" y="19"/>
                    </a:lnTo>
                    <a:lnTo>
                      <a:pt x="119" y="22"/>
                    </a:lnTo>
                    <a:lnTo>
                      <a:pt x="122" y="11"/>
                    </a:lnTo>
                    <a:lnTo>
                      <a:pt x="145" y="0"/>
                    </a:lnTo>
                    <a:lnTo>
                      <a:pt x="157" y="4"/>
                    </a:lnTo>
                    <a:lnTo>
                      <a:pt x="182" y="37"/>
                    </a:lnTo>
                    <a:lnTo>
                      <a:pt x="223" y="56"/>
                    </a:lnTo>
                    <a:lnTo>
                      <a:pt x="260" y="56"/>
                    </a:lnTo>
                    <a:lnTo>
                      <a:pt x="270" y="59"/>
                    </a:lnTo>
                    <a:lnTo>
                      <a:pt x="369" y="115"/>
                    </a:lnTo>
                    <a:lnTo>
                      <a:pt x="399" y="119"/>
                    </a:lnTo>
                    <a:lnTo>
                      <a:pt x="421" y="141"/>
                    </a:lnTo>
                    <a:lnTo>
                      <a:pt x="454" y="133"/>
                    </a:lnTo>
                    <a:lnTo>
                      <a:pt x="473" y="145"/>
                    </a:lnTo>
                    <a:lnTo>
                      <a:pt x="492" y="163"/>
                    </a:lnTo>
                    <a:lnTo>
                      <a:pt x="514" y="163"/>
                    </a:lnTo>
                    <a:lnTo>
                      <a:pt x="529" y="167"/>
                    </a:lnTo>
                    <a:lnTo>
                      <a:pt x="536" y="174"/>
                    </a:lnTo>
                    <a:lnTo>
                      <a:pt x="529" y="185"/>
                    </a:lnTo>
                    <a:lnTo>
                      <a:pt x="529" y="200"/>
                    </a:lnTo>
                    <a:lnTo>
                      <a:pt x="588" y="241"/>
                    </a:lnTo>
                    <a:lnTo>
                      <a:pt x="621" y="267"/>
                    </a:lnTo>
                    <a:lnTo>
                      <a:pt x="636" y="263"/>
                    </a:lnTo>
                    <a:lnTo>
                      <a:pt x="654" y="259"/>
                    </a:lnTo>
                    <a:lnTo>
                      <a:pt x="711" y="285"/>
                    </a:lnTo>
                    <a:lnTo>
                      <a:pt x="718" y="304"/>
                    </a:lnTo>
                    <a:lnTo>
                      <a:pt x="726" y="311"/>
                    </a:lnTo>
                    <a:lnTo>
                      <a:pt x="744" y="315"/>
                    </a:lnTo>
                    <a:lnTo>
                      <a:pt x="755" y="322"/>
                    </a:lnTo>
                    <a:lnTo>
                      <a:pt x="770" y="322"/>
                    </a:lnTo>
                    <a:lnTo>
                      <a:pt x="785" y="322"/>
                    </a:lnTo>
                    <a:lnTo>
                      <a:pt x="800" y="326"/>
                    </a:lnTo>
                    <a:lnTo>
                      <a:pt x="804" y="322"/>
                    </a:lnTo>
                    <a:lnTo>
                      <a:pt x="811" y="337"/>
                    </a:lnTo>
                    <a:lnTo>
                      <a:pt x="811" y="356"/>
                    </a:lnTo>
                    <a:lnTo>
                      <a:pt x="800" y="367"/>
                    </a:lnTo>
                    <a:lnTo>
                      <a:pt x="741" y="411"/>
                    </a:lnTo>
                    <a:lnTo>
                      <a:pt x="715" y="411"/>
                    </a:lnTo>
                    <a:lnTo>
                      <a:pt x="640" y="429"/>
                    </a:lnTo>
                    <a:lnTo>
                      <a:pt x="614" y="433"/>
                    </a:lnTo>
                    <a:lnTo>
                      <a:pt x="614" y="455"/>
                    </a:lnTo>
                    <a:lnTo>
                      <a:pt x="599" y="455"/>
                    </a:lnTo>
                    <a:lnTo>
                      <a:pt x="584" y="466"/>
                    </a:lnTo>
                    <a:lnTo>
                      <a:pt x="569" y="485"/>
                    </a:lnTo>
                    <a:lnTo>
                      <a:pt x="554" y="499"/>
                    </a:lnTo>
                    <a:lnTo>
                      <a:pt x="536" y="503"/>
                    </a:lnTo>
                    <a:lnTo>
                      <a:pt x="521" y="522"/>
                    </a:lnTo>
                    <a:lnTo>
                      <a:pt x="521" y="548"/>
                    </a:lnTo>
                    <a:lnTo>
                      <a:pt x="532" y="562"/>
                    </a:lnTo>
                    <a:lnTo>
                      <a:pt x="536" y="573"/>
                    </a:lnTo>
                    <a:lnTo>
                      <a:pt x="536" y="592"/>
                    </a:lnTo>
                    <a:lnTo>
                      <a:pt x="532" y="599"/>
                    </a:lnTo>
                    <a:lnTo>
                      <a:pt x="517" y="603"/>
                    </a:lnTo>
                    <a:lnTo>
                      <a:pt x="495" y="622"/>
                    </a:lnTo>
                    <a:lnTo>
                      <a:pt x="466" y="648"/>
                    </a:lnTo>
                    <a:lnTo>
                      <a:pt x="454" y="659"/>
                    </a:lnTo>
                    <a:lnTo>
                      <a:pt x="447" y="666"/>
                    </a:lnTo>
                    <a:lnTo>
                      <a:pt x="447" y="677"/>
                    </a:lnTo>
                    <a:lnTo>
                      <a:pt x="414" y="677"/>
                    </a:lnTo>
                    <a:lnTo>
                      <a:pt x="395" y="681"/>
                    </a:lnTo>
                    <a:lnTo>
                      <a:pt x="380" y="685"/>
                    </a:lnTo>
                    <a:lnTo>
                      <a:pt x="373" y="692"/>
                    </a:lnTo>
                    <a:lnTo>
                      <a:pt x="362" y="707"/>
                    </a:lnTo>
                    <a:lnTo>
                      <a:pt x="343" y="714"/>
                    </a:lnTo>
                    <a:lnTo>
                      <a:pt x="332" y="714"/>
                    </a:lnTo>
                    <a:lnTo>
                      <a:pt x="310" y="711"/>
                    </a:lnTo>
                    <a:lnTo>
                      <a:pt x="273" y="707"/>
                    </a:lnTo>
                    <a:lnTo>
                      <a:pt x="208" y="681"/>
                    </a:lnTo>
                    <a:lnTo>
                      <a:pt x="182" y="677"/>
                    </a:lnTo>
                    <a:lnTo>
                      <a:pt x="157" y="685"/>
                    </a:lnTo>
                    <a:lnTo>
                      <a:pt x="137" y="696"/>
                    </a:lnTo>
                    <a:lnTo>
                      <a:pt x="115" y="699"/>
                    </a:lnTo>
                    <a:lnTo>
                      <a:pt x="96" y="711"/>
                    </a:lnTo>
                    <a:lnTo>
                      <a:pt x="85" y="718"/>
                    </a:lnTo>
                    <a:lnTo>
                      <a:pt x="44" y="674"/>
                    </a:lnTo>
                    <a:lnTo>
                      <a:pt x="44" y="611"/>
                    </a:lnTo>
                    <a:lnTo>
                      <a:pt x="26" y="588"/>
                    </a:lnTo>
                    <a:lnTo>
                      <a:pt x="4" y="570"/>
                    </a:lnTo>
                    <a:lnTo>
                      <a:pt x="0" y="559"/>
                    </a:lnTo>
                    <a:lnTo>
                      <a:pt x="0" y="536"/>
                    </a:lnTo>
                    <a:lnTo>
                      <a:pt x="11" y="525"/>
                    </a:lnTo>
                    <a:lnTo>
                      <a:pt x="41" y="514"/>
                    </a:lnTo>
                    <a:lnTo>
                      <a:pt x="48" y="507"/>
                    </a:lnTo>
                    <a:lnTo>
                      <a:pt x="37" y="492"/>
                    </a:lnTo>
                    <a:lnTo>
                      <a:pt x="33" y="466"/>
                    </a:lnTo>
                    <a:lnTo>
                      <a:pt x="44" y="444"/>
                    </a:lnTo>
                    <a:lnTo>
                      <a:pt x="67" y="422"/>
                    </a:lnTo>
                    <a:lnTo>
                      <a:pt x="67" y="404"/>
                    </a:lnTo>
                    <a:lnTo>
                      <a:pt x="59" y="389"/>
                    </a:lnTo>
                    <a:lnTo>
                      <a:pt x="67" y="363"/>
                    </a:lnTo>
                    <a:lnTo>
                      <a:pt x="70" y="360"/>
                    </a:lnTo>
                    <a:lnTo>
                      <a:pt x="81" y="360"/>
                    </a:lnTo>
                    <a:lnTo>
                      <a:pt x="89" y="371"/>
                    </a:lnTo>
                    <a:lnTo>
                      <a:pt x="100" y="356"/>
                    </a:lnTo>
                    <a:lnTo>
                      <a:pt x="104" y="315"/>
                    </a:lnTo>
                    <a:lnTo>
                      <a:pt x="133" y="289"/>
                    </a:lnTo>
                    <a:lnTo>
                      <a:pt x="133" y="274"/>
                    </a:lnTo>
                    <a:lnTo>
                      <a:pt x="133" y="263"/>
                    </a:lnTo>
                    <a:lnTo>
                      <a:pt x="164" y="245"/>
                    </a:lnTo>
                    <a:lnTo>
                      <a:pt x="186" y="241"/>
                    </a:lnTo>
                    <a:lnTo>
                      <a:pt x="194" y="233"/>
                    </a:lnTo>
                    <a:lnTo>
                      <a:pt x="175" y="215"/>
                    </a:lnTo>
                    <a:lnTo>
                      <a:pt x="160" y="185"/>
                    </a:lnTo>
                    <a:lnTo>
                      <a:pt x="153" y="178"/>
                    </a:lnTo>
                    <a:lnTo>
                      <a:pt x="130" y="189"/>
                    </a:lnTo>
                    <a:lnTo>
                      <a:pt x="115" y="182"/>
                    </a:lnTo>
                    <a:lnTo>
                      <a:pt x="93" y="174"/>
                    </a:lnTo>
                    <a:lnTo>
                      <a:pt x="85" y="178"/>
                    </a:lnTo>
                    <a:lnTo>
                      <a:pt x="78" y="170"/>
                    </a:lnTo>
                    <a:lnTo>
                      <a:pt x="78" y="156"/>
                    </a:lnTo>
                    <a:lnTo>
                      <a:pt x="67" y="141"/>
                    </a:lnTo>
                    <a:lnTo>
                      <a:pt x="59" y="137"/>
                    </a:lnTo>
                    <a:lnTo>
                      <a:pt x="41" y="141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16" name="Freeform 7"/>
              <p:cNvSpPr>
                <a:spLocks/>
              </p:cNvSpPr>
              <p:nvPr/>
            </p:nvSpPr>
            <p:spPr bwMode="auto">
              <a:xfrm>
                <a:off x="1296" y="3210"/>
                <a:ext cx="31" cy="2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6" y="0"/>
                  </a:cxn>
                  <a:cxn ang="0">
                    <a:pos x="0" y="15"/>
                  </a:cxn>
                  <a:cxn ang="0">
                    <a:pos x="8" y="22"/>
                  </a:cxn>
                  <a:cxn ang="0">
                    <a:pos x="23" y="22"/>
                  </a:cxn>
                  <a:cxn ang="0">
                    <a:pos x="31" y="0"/>
                  </a:cxn>
                </a:cxnLst>
                <a:rect l="0" t="0" r="r" b="b"/>
                <a:pathLst>
                  <a:path w="31" h="22">
                    <a:moveTo>
                      <a:pt x="31" y="0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23" y="2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17" name="Freeform 8"/>
              <p:cNvSpPr>
                <a:spLocks/>
              </p:cNvSpPr>
              <p:nvPr/>
            </p:nvSpPr>
            <p:spPr bwMode="auto">
              <a:xfrm>
                <a:off x="1387" y="3154"/>
                <a:ext cx="71" cy="5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5" y="7"/>
                  </a:cxn>
                  <a:cxn ang="0">
                    <a:pos x="15" y="11"/>
                  </a:cxn>
                  <a:cxn ang="0">
                    <a:pos x="0" y="30"/>
                  </a:cxn>
                  <a:cxn ang="0">
                    <a:pos x="22" y="45"/>
                  </a:cxn>
                  <a:cxn ang="0">
                    <a:pos x="34" y="56"/>
                  </a:cxn>
                  <a:cxn ang="0">
                    <a:pos x="56" y="52"/>
                  </a:cxn>
                  <a:cxn ang="0">
                    <a:pos x="71" y="45"/>
                  </a:cxn>
                  <a:cxn ang="0">
                    <a:pos x="67" y="30"/>
                  </a:cxn>
                  <a:cxn ang="0">
                    <a:pos x="56" y="19"/>
                  </a:cxn>
                  <a:cxn ang="0">
                    <a:pos x="52" y="0"/>
                  </a:cxn>
                </a:cxnLst>
                <a:rect l="0" t="0" r="r" b="b"/>
                <a:pathLst>
                  <a:path w="71" h="56">
                    <a:moveTo>
                      <a:pt x="52" y="0"/>
                    </a:moveTo>
                    <a:lnTo>
                      <a:pt x="45" y="7"/>
                    </a:lnTo>
                    <a:lnTo>
                      <a:pt x="15" y="11"/>
                    </a:lnTo>
                    <a:lnTo>
                      <a:pt x="0" y="30"/>
                    </a:lnTo>
                    <a:lnTo>
                      <a:pt x="22" y="45"/>
                    </a:lnTo>
                    <a:lnTo>
                      <a:pt x="34" y="56"/>
                    </a:lnTo>
                    <a:lnTo>
                      <a:pt x="56" y="52"/>
                    </a:lnTo>
                    <a:lnTo>
                      <a:pt x="71" y="45"/>
                    </a:lnTo>
                    <a:lnTo>
                      <a:pt x="67" y="30"/>
                    </a:lnTo>
                    <a:lnTo>
                      <a:pt x="56" y="19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18" name="Freeform 9"/>
              <p:cNvSpPr>
                <a:spLocks/>
              </p:cNvSpPr>
              <p:nvPr/>
            </p:nvSpPr>
            <p:spPr bwMode="auto">
              <a:xfrm>
                <a:off x="1498" y="3158"/>
                <a:ext cx="23" cy="2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7"/>
                  </a:cxn>
                  <a:cxn ang="0">
                    <a:pos x="12" y="18"/>
                  </a:cxn>
                  <a:cxn ang="0">
                    <a:pos x="23" y="29"/>
                  </a:cxn>
                  <a:cxn ang="0">
                    <a:pos x="15" y="0"/>
                  </a:cxn>
                </a:cxnLst>
                <a:rect l="0" t="0" r="r" b="b"/>
                <a:pathLst>
                  <a:path w="23" h="29">
                    <a:moveTo>
                      <a:pt x="15" y="0"/>
                    </a:moveTo>
                    <a:lnTo>
                      <a:pt x="0" y="7"/>
                    </a:lnTo>
                    <a:lnTo>
                      <a:pt x="12" y="18"/>
                    </a:lnTo>
                    <a:lnTo>
                      <a:pt x="23" y="29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219" y="2951"/>
              <a:ext cx="839" cy="969"/>
              <a:chOff x="1765" y="2636"/>
              <a:chExt cx="737" cy="929"/>
            </a:xfrm>
            <a:solidFill>
              <a:schemeClr val="bg2">
                <a:lumMod val="50000"/>
              </a:schemeClr>
            </a:solidFill>
          </p:grpSpPr>
          <p:sp>
            <p:nvSpPr>
              <p:cNvPr id="212" name="Freeform 11"/>
              <p:cNvSpPr>
                <a:spLocks/>
              </p:cNvSpPr>
              <p:nvPr/>
            </p:nvSpPr>
            <p:spPr bwMode="auto">
              <a:xfrm>
                <a:off x="1791" y="3128"/>
                <a:ext cx="119" cy="19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52" y="11"/>
                  </a:cxn>
                  <a:cxn ang="0">
                    <a:pos x="37" y="22"/>
                  </a:cxn>
                  <a:cxn ang="0">
                    <a:pos x="22" y="26"/>
                  </a:cxn>
                  <a:cxn ang="0">
                    <a:pos x="0" y="22"/>
                  </a:cxn>
                  <a:cxn ang="0">
                    <a:pos x="4" y="45"/>
                  </a:cxn>
                  <a:cxn ang="0">
                    <a:pos x="15" y="59"/>
                  </a:cxn>
                  <a:cxn ang="0">
                    <a:pos x="11" y="97"/>
                  </a:cxn>
                  <a:cxn ang="0">
                    <a:pos x="11" y="115"/>
                  </a:cxn>
                  <a:cxn ang="0">
                    <a:pos x="15" y="130"/>
                  </a:cxn>
                  <a:cxn ang="0">
                    <a:pos x="4" y="160"/>
                  </a:cxn>
                  <a:cxn ang="0">
                    <a:pos x="7" y="182"/>
                  </a:cxn>
                  <a:cxn ang="0">
                    <a:pos x="22" y="193"/>
                  </a:cxn>
                  <a:cxn ang="0">
                    <a:pos x="44" y="178"/>
                  </a:cxn>
                  <a:cxn ang="0">
                    <a:pos x="52" y="174"/>
                  </a:cxn>
                  <a:cxn ang="0">
                    <a:pos x="75" y="178"/>
                  </a:cxn>
                  <a:cxn ang="0">
                    <a:pos x="90" y="163"/>
                  </a:cxn>
                  <a:cxn ang="0">
                    <a:pos x="90" y="148"/>
                  </a:cxn>
                  <a:cxn ang="0">
                    <a:pos x="108" y="119"/>
                  </a:cxn>
                  <a:cxn ang="0">
                    <a:pos x="115" y="100"/>
                  </a:cxn>
                  <a:cxn ang="0">
                    <a:pos x="108" y="82"/>
                  </a:cxn>
                  <a:cxn ang="0">
                    <a:pos x="119" y="59"/>
                  </a:cxn>
                  <a:cxn ang="0">
                    <a:pos x="112" y="26"/>
                  </a:cxn>
                  <a:cxn ang="0">
                    <a:pos x="108" y="7"/>
                  </a:cxn>
                  <a:cxn ang="0">
                    <a:pos x="71" y="0"/>
                  </a:cxn>
                </a:cxnLst>
                <a:rect l="0" t="0" r="r" b="b"/>
                <a:pathLst>
                  <a:path w="119" h="193">
                    <a:moveTo>
                      <a:pt x="71" y="0"/>
                    </a:moveTo>
                    <a:lnTo>
                      <a:pt x="52" y="11"/>
                    </a:lnTo>
                    <a:lnTo>
                      <a:pt x="37" y="22"/>
                    </a:lnTo>
                    <a:lnTo>
                      <a:pt x="22" y="26"/>
                    </a:lnTo>
                    <a:lnTo>
                      <a:pt x="0" y="22"/>
                    </a:lnTo>
                    <a:lnTo>
                      <a:pt x="4" y="45"/>
                    </a:lnTo>
                    <a:lnTo>
                      <a:pt x="15" y="59"/>
                    </a:lnTo>
                    <a:lnTo>
                      <a:pt x="11" y="97"/>
                    </a:lnTo>
                    <a:lnTo>
                      <a:pt x="11" y="115"/>
                    </a:lnTo>
                    <a:lnTo>
                      <a:pt x="15" y="130"/>
                    </a:lnTo>
                    <a:lnTo>
                      <a:pt x="4" y="160"/>
                    </a:lnTo>
                    <a:lnTo>
                      <a:pt x="7" y="182"/>
                    </a:lnTo>
                    <a:lnTo>
                      <a:pt x="22" y="193"/>
                    </a:lnTo>
                    <a:lnTo>
                      <a:pt x="44" y="178"/>
                    </a:lnTo>
                    <a:lnTo>
                      <a:pt x="52" y="174"/>
                    </a:lnTo>
                    <a:lnTo>
                      <a:pt x="75" y="178"/>
                    </a:lnTo>
                    <a:lnTo>
                      <a:pt x="90" y="163"/>
                    </a:lnTo>
                    <a:lnTo>
                      <a:pt x="90" y="148"/>
                    </a:lnTo>
                    <a:lnTo>
                      <a:pt x="108" y="119"/>
                    </a:lnTo>
                    <a:lnTo>
                      <a:pt x="115" y="100"/>
                    </a:lnTo>
                    <a:lnTo>
                      <a:pt x="108" y="82"/>
                    </a:lnTo>
                    <a:lnTo>
                      <a:pt x="119" y="59"/>
                    </a:lnTo>
                    <a:lnTo>
                      <a:pt x="112" y="26"/>
                    </a:lnTo>
                    <a:lnTo>
                      <a:pt x="108" y="7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13" name="Freeform 12"/>
              <p:cNvSpPr>
                <a:spLocks/>
              </p:cNvSpPr>
              <p:nvPr/>
            </p:nvSpPr>
            <p:spPr bwMode="auto">
              <a:xfrm>
                <a:off x="2066" y="3429"/>
                <a:ext cx="216" cy="136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216" y="11"/>
                  </a:cxn>
                  <a:cxn ang="0">
                    <a:pos x="209" y="22"/>
                  </a:cxn>
                  <a:cxn ang="0">
                    <a:pos x="201" y="40"/>
                  </a:cxn>
                  <a:cxn ang="0">
                    <a:pos x="190" y="51"/>
                  </a:cxn>
                  <a:cxn ang="0">
                    <a:pos x="194" y="85"/>
                  </a:cxn>
                  <a:cxn ang="0">
                    <a:pos x="201" y="110"/>
                  </a:cxn>
                  <a:cxn ang="0">
                    <a:pos x="182" y="121"/>
                  </a:cxn>
                  <a:cxn ang="0">
                    <a:pos x="179" y="132"/>
                  </a:cxn>
                  <a:cxn ang="0">
                    <a:pos x="164" y="136"/>
                  </a:cxn>
                  <a:cxn ang="0">
                    <a:pos x="142" y="114"/>
                  </a:cxn>
                  <a:cxn ang="0">
                    <a:pos x="127" y="114"/>
                  </a:cxn>
                  <a:cxn ang="0">
                    <a:pos x="115" y="96"/>
                  </a:cxn>
                  <a:cxn ang="0">
                    <a:pos x="93" y="85"/>
                  </a:cxn>
                  <a:cxn ang="0">
                    <a:pos x="78" y="81"/>
                  </a:cxn>
                  <a:cxn ang="0">
                    <a:pos x="63" y="74"/>
                  </a:cxn>
                  <a:cxn ang="0">
                    <a:pos x="48" y="62"/>
                  </a:cxn>
                  <a:cxn ang="0">
                    <a:pos x="22" y="44"/>
                  </a:cxn>
                  <a:cxn ang="0">
                    <a:pos x="11" y="40"/>
                  </a:cxn>
                  <a:cxn ang="0">
                    <a:pos x="0" y="29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26" y="7"/>
                  </a:cxn>
                  <a:cxn ang="0">
                    <a:pos x="60" y="7"/>
                  </a:cxn>
                  <a:cxn ang="0">
                    <a:pos x="67" y="18"/>
                  </a:cxn>
                  <a:cxn ang="0">
                    <a:pos x="104" y="18"/>
                  </a:cxn>
                  <a:cxn ang="0">
                    <a:pos x="130" y="18"/>
                  </a:cxn>
                  <a:cxn ang="0">
                    <a:pos x="164" y="11"/>
                  </a:cxn>
                  <a:cxn ang="0">
                    <a:pos x="205" y="0"/>
                  </a:cxn>
                </a:cxnLst>
                <a:rect l="0" t="0" r="r" b="b"/>
                <a:pathLst>
                  <a:path w="216" h="136">
                    <a:moveTo>
                      <a:pt x="205" y="0"/>
                    </a:moveTo>
                    <a:lnTo>
                      <a:pt x="216" y="11"/>
                    </a:lnTo>
                    <a:lnTo>
                      <a:pt x="209" y="22"/>
                    </a:lnTo>
                    <a:lnTo>
                      <a:pt x="201" y="40"/>
                    </a:lnTo>
                    <a:lnTo>
                      <a:pt x="190" y="51"/>
                    </a:lnTo>
                    <a:lnTo>
                      <a:pt x="194" y="85"/>
                    </a:lnTo>
                    <a:lnTo>
                      <a:pt x="201" y="110"/>
                    </a:lnTo>
                    <a:lnTo>
                      <a:pt x="182" y="121"/>
                    </a:lnTo>
                    <a:lnTo>
                      <a:pt x="179" y="132"/>
                    </a:lnTo>
                    <a:lnTo>
                      <a:pt x="164" y="136"/>
                    </a:lnTo>
                    <a:lnTo>
                      <a:pt x="142" y="114"/>
                    </a:lnTo>
                    <a:lnTo>
                      <a:pt x="127" y="114"/>
                    </a:lnTo>
                    <a:lnTo>
                      <a:pt x="115" y="96"/>
                    </a:lnTo>
                    <a:lnTo>
                      <a:pt x="93" y="85"/>
                    </a:lnTo>
                    <a:lnTo>
                      <a:pt x="78" y="81"/>
                    </a:lnTo>
                    <a:lnTo>
                      <a:pt x="63" y="74"/>
                    </a:lnTo>
                    <a:lnTo>
                      <a:pt x="48" y="62"/>
                    </a:lnTo>
                    <a:lnTo>
                      <a:pt x="22" y="44"/>
                    </a:lnTo>
                    <a:lnTo>
                      <a:pt x="11" y="40"/>
                    </a:lnTo>
                    <a:lnTo>
                      <a:pt x="0" y="29"/>
                    </a:lnTo>
                    <a:lnTo>
                      <a:pt x="0" y="15"/>
                    </a:lnTo>
                    <a:lnTo>
                      <a:pt x="4" y="4"/>
                    </a:lnTo>
                    <a:lnTo>
                      <a:pt x="26" y="7"/>
                    </a:lnTo>
                    <a:lnTo>
                      <a:pt x="60" y="7"/>
                    </a:lnTo>
                    <a:lnTo>
                      <a:pt x="67" y="18"/>
                    </a:lnTo>
                    <a:lnTo>
                      <a:pt x="104" y="18"/>
                    </a:lnTo>
                    <a:lnTo>
                      <a:pt x="130" y="18"/>
                    </a:lnTo>
                    <a:lnTo>
                      <a:pt x="164" y="11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14" name="Freeform 13"/>
              <p:cNvSpPr>
                <a:spLocks/>
              </p:cNvSpPr>
              <p:nvPr/>
            </p:nvSpPr>
            <p:spPr bwMode="auto">
              <a:xfrm>
                <a:off x="1765" y="2636"/>
                <a:ext cx="737" cy="830"/>
              </a:xfrm>
              <a:custGeom>
                <a:avLst/>
                <a:gdLst/>
                <a:ahLst/>
                <a:cxnLst>
                  <a:cxn ang="0">
                    <a:pos x="564" y="819"/>
                  </a:cxn>
                  <a:cxn ang="0">
                    <a:pos x="609" y="741"/>
                  </a:cxn>
                  <a:cxn ang="0">
                    <a:pos x="628" y="715"/>
                  </a:cxn>
                  <a:cxn ang="0">
                    <a:pos x="613" y="678"/>
                  </a:cxn>
                  <a:cxn ang="0">
                    <a:pos x="594" y="674"/>
                  </a:cxn>
                  <a:cxn ang="0">
                    <a:pos x="609" y="645"/>
                  </a:cxn>
                  <a:cxn ang="0">
                    <a:pos x="632" y="604"/>
                  </a:cxn>
                  <a:cxn ang="0">
                    <a:pos x="702" y="652"/>
                  </a:cxn>
                  <a:cxn ang="0">
                    <a:pos x="731" y="652"/>
                  </a:cxn>
                  <a:cxn ang="0">
                    <a:pos x="709" y="596"/>
                  </a:cxn>
                  <a:cxn ang="0">
                    <a:pos x="687" y="593"/>
                  </a:cxn>
                  <a:cxn ang="0">
                    <a:pos x="609" y="530"/>
                  </a:cxn>
                  <a:cxn ang="0">
                    <a:pos x="560" y="496"/>
                  </a:cxn>
                  <a:cxn ang="0">
                    <a:pos x="564" y="474"/>
                  </a:cxn>
                  <a:cxn ang="0">
                    <a:pos x="490" y="440"/>
                  </a:cxn>
                  <a:cxn ang="0">
                    <a:pos x="457" y="411"/>
                  </a:cxn>
                  <a:cxn ang="0">
                    <a:pos x="379" y="293"/>
                  </a:cxn>
                  <a:cxn ang="0">
                    <a:pos x="364" y="200"/>
                  </a:cxn>
                  <a:cxn ang="0">
                    <a:pos x="342" y="163"/>
                  </a:cxn>
                  <a:cxn ang="0">
                    <a:pos x="405" y="134"/>
                  </a:cxn>
                  <a:cxn ang="0">
                    <a:pos x="434" y="70"/>
                  </a:cxn>
                  <a:cxn ang="0">
                    <a:pos x="368" y="41"/>
                  </a:cxn>
                  <a:cxn ang="0">
                    <a:pos x="357" y="15"/>
                  </a:cxn>
                  <a:cxn ang="0">
                    <a:pos x="264" y="4"/>
                  </a:cxn>
                  <a:cxn ang="0">
                    <a:pos x="220" y="52"/>
                  </a:cxn>
                  <a:cxn ang="0">
                    <a:pos x="182" y="48"/>
                  </a:cxn>
                  <a:cxn ang="0">
                    <a:pos x="134" y="63"/>
                  </a:cxn>
                  <a:cxn ang="0">
                    <a:pos x="116" y="30"/>
                  </a:cxn>
                  <a:cxn ang="0">
                    <a:pos x="90" y="59"/>
                  </a:cxn>
                  <a:cxn ang="0">
                    <a:pos x="22" y="85"/>
                  </a:cxn>
                  <a:cxn ang="0">
                    <a:pos x="7" y="137"/>
                  </a:cxn>
                  <a:cxn ang="0">
                    <a:pos x="0" y="189"/>
                  </a:cxn>
                  <a:cxn ang="0">
                    <a:pos x="30" y="208"/>
                  </a:cxn>
                  <a:cxn ang="0">
                    <a:pos x="52" y="249"/>
                  </a:cxn>
                  <a:cxn ang="0">
                    <a:pos x="123" y="211"/>
                  </a:cxn>
                  <a:cxn ang="0">
                    <a:pos x="190" y="271"/>
                  </a:cxn>
                  <a:cxn ang="0">
                    <a:pos x="220" y="352"/>
                  </a:cxn>
                  <a:cxn ang="0">
                    <a:pos x="271" y="397"/>
                  </a:cxn>
                  <a:cxn ang="0">
                    <a:pos x="338" y="478"/>
                  </a:cxn>
                  <a:cxn ang="0">
                    <a:pos x="442" y="555"/>
                  </a:cxn>
                  <a:cxn ang="0">
                    <a:pos x="475" y="578"/>
                  </a:cxn>
                  <a:cxn ang="0">
                    <a:pos x="501" y="630"/>
                  </a:cxn>
                  <a:cxn ang="0">
                    <a:pos x="542" y="645"/>
                  </a:cxn>
                  <a:cxn ang="0">
                    <a:pos x="557" y="711"/>
                  </a:cxn>
                  <a:cxn ang="0">
                    <a:pos x="545" y="760"/>
                  </a:cxn>
                  <a:cxn ang="0">
                    <a:pos x="534" y="819"/>
                  </a:cxn>
                </a:cxnLst>
                <a:rect l="0" t="0" r="r" b="b"/>
                <a:pathLst>
                  <a:path w="737" h="830">
                    <a:moveTo>
                      <a:pt x="534" y="819"/>
                    </a:moveTo>
                    <a:lnTo>
                      <a:pt x="545" y="830"/>
                    </a:lnTo>
                    <a:lnTo>
                      <a:pt x="564" y="819"/>
                    </a:lnTo>
                    <a:lnTo>
                      <a:pt x="586" y="789"/>
                    </a:lnTo>
                    <a:lnTo>
                      <a:pt x="597" y="745"/>
                    </a:lnTo>
                    <a:lnTo>
                      <a:pt x="609" y="741"/>
                    </a:lnTo>
                    <a:lnTo>
                      <a:pt x="617" y="748"/>
                    </a:lnTo>
                    <a:lnTo>
                      <a:pt x="632" y="734"/>
                    </a:lnTo>
                    <a:lnTo>
                      <a:pt x="628" y="715"/>
                    </a:lnTo>
                    <a:lnTo>
                      <a:pt x="635" y="700"/>
                    </a:lnTo>
                    <a:lnTo>
                      <a:pt x="632" y="693"/>
                    </a:lnTo>
                    <a:lnTo>
                      <a:pt x="613" y="678"/>
                    </a:lnTo>
                    <a:lnTo>
                      <a:pt x="606" y="678"/>
                    </a:lnTo>
                    <a:lnTo>
                      <a:pt x="609" y="670"/>
                    </a:lnTo>
                    <a:lnTo>
                      <a:pt x="594" y="674"/>
                    </a:lnTo>
                    <a:lnTo>
                      <a:pt x="586" y="667"/>
                    </a:lnTo>
                    <a:lnTo>
                      <a:pt x="586" y="659"/>
                    </a:lnTo>
                    <a:lnTo>
                      <a:pt x="609" y="645"/>
                    </a:lnTo>
                    <a:lnTo>
                      <a:pt x="620" y="630"/>
                    </a:lnTo>
                    <a:lnTo>
                      <a:pt x="620" y="607"/>
                    </a:lnTo>
                    <a:lnTo>
                      <a:pt x="632" y="604"/>
                    </a:lnTo>
                    <a:lnTo>
                      <a:pt x="669" y="622"/>
                    </a:lnTo>
                    <a:lnTo>
                      <a:pt x="683" y="626"/>
                    </a:lnTo>
                    <a:lnTo>
                      <a:pt x="702" y="652"/>
                    </a:lnTo>
                    <a:lnTo>
                      <a:pt x="709" y="667"/>
                    </a:lnTo>
                    <a:lnTo>
                      <a:pt x="720" y="667"/>
                    </a:lnTo>
                    <a:lnTo>
                      <a:pt x="731" y="652"/>
                    </a:lnTo>
                    <a:lnTo>
                      <a:pt x="737" y="637"/>
                    </a:lnTo>
                    <a:lnTo>
                      <a:pt x="724" y="611"/>
                    </a:lnTo>
                    <a:lnTo>
                      <a:pt x="709" y="596"/>
                    </a:lnTo>
                    <a:lnTo>
                      <a:pt x="695" y="596"/>
                    </a:lnTo>
                    <a:lnTo>
                      <a:pt x="695" y="593"/>
                    </a:lnTo>
                    <a:lnTo>
                      <a:pt x="687" y="593"/>
                    </a:lnTo>
                    <a:lnTo>
                      <a:pt x="650" y="555"/>
                    </a:lnTo>
                    <a:lnTo>
                      <a:pt x="632" y="559"/>
                    </a:lnTo>
                    <a:lnTo>
                      <a:pt x="609" y="530"/>
                    </a:lnTo>
                    <a:lnTo>
                      <a:pt x="594" y="526"/>
                    </a:lnTo>
                    <a:lnTo>
                      <a:pt x="571" y="504"/>
                    </a:lnTo>
                    <a:lnTo>
                      <a:pt x="560" y="496"/>
                    </a:lnTo>
                    <a:lnTo>
                      <a:pt x="568" y="489"/>
                    </a:lnTo>
                    <a:lnTo>
                      <a:pt x="579" y="485"/>
                    </a:lnTo>
                    <a:lnTo>
                      <a:pt x="564" y="474"/>
                    </a:lnTo>
                    <a:lnTo>
                      <a:pt x="545" y="481"/>
                    </a:lnTo>
                    <a:lnTo>
                      <a:pt x="531" y="474"/>
                    </a:lnTo>
                    <a:lnTo>
                      <a:pt x="490" y="440"/>
                    </a:lnTo>
                    <a:lnTo>
                      <a:pt x="486" y="426"/>
                    </a:lnTo>
                    <a:lnTo>
                      <a:pt x="471" y="422"/>
                    </a:lnTo>
                    <a:lnTo>
                      <a:pt x="457" y="411"/>
                    </a:lnTo>
                    <a:lnTo>
                      <a:pt x="419" y="330"/>
                    </a:lnTo>
                    <a:lnTo>
                      <a:pt x="408" y="319"/>
                    </a:lnTo>
                    <a:lnTo>
                      <a:pt x="379" y="293"/>
                    </a:lnTo>
                    <a:lnTo>
                      <a:pt x="345" y="241"/>
                    </a:lnTo>
                    <a:lnTo>
                      <a:pt x="345" y="211"/>
                    </a:lnTo>
                    <a:lnTo>
                      <a:pt x="364" y="200"/>
                    </a:lnTo>
                    <a:lnTo>
                      <a:pt x="364" y="185"/>
                    </a:lnTo>
                    <a:lnTo>
                      <a:pt x="349" y="171"/>
                    </a:lnTo>
                    <a:lnTo>
                      <a:pt x="342" y="163"/>
                    </a:lnTo>
                    <a:lnTo>
                      <a:pt x="345" y="152"/>
                    </a:lnTo>
                    <a:lnTo>
                      <a:pt x="360" y="145"/>
                    </a:lnTo>
                    <a:lnTo>
                      <a:pt x="405" y="134"/>
                    </a:lnTo>
                    <a:lnTo>
                      <a:pt x="423" y="122"/>
                    </a:lnTo>
                    <a:lnTo>
                      <a:pt x="438" y="108"/>
                    </a:lnTo>
                    <a:lnTo>
                      <a:pt x="434" y="70"/>
                    </a:lnTo>
                    <a:lnTo>
                      <a:pt x="438" y="56"/>
                    </a:lnTo>
                    <a:lnTo>
                      <a:pt x="416" y="52"/>
                    </a:lnTo>
                    <a:lnTo>
                      <a:pt x="368" y="41"/>
                    </a:lnTo>
                    <a:lnTo>
                      <a:pt x="360" y="30"/>
                    </a:lnTo>
                    <a:lnTo>
                      <a:pt x="357" y="26"/>
                    </a:lnTo>
                    <a:lnTo>
                      <a:pt x="357" y="15"/>
                    </a:lnTo>
                    <a:lnTo>
                      <a:pt x="353" y="4"/>
                    </a:lnTo>
                    <a:lnTo>
                      <a:pt x="327" y="0"/>
                    </a:lnTo>
                    <a:lnTo>
                      <a:pt x="264" y="4"/>
                    </a:lnTo>
                    <a:lnTo>
                      <a:pt x="257" y="19"/>
                    </a:lnTo>
                    <a:lnTo>
                      <a:pt x="234" y="22"/>
                    </a:lnTo>
                    <a:lnTo>
                      <a:pt x="220" y="52"/>
                    </a:lnTo>
                    <a:lnTo>
                      <a:pt x="220" y="63"/>
                    </a:lnTo>
                    <a:lnTo>
                      <a:pt x="205" y="52"/>
                    </a:lnTo>
                    <a:lnTo>
                      <a:pt x="182" y="48"/>
                    </a:lnTo>
                    <a:lnTo>
                      <a:pt x="168" y="56"/>
                    </a:lnTo>
                    <a:lnTo>
                      <a:pt x="157" y="78"/>
                    </a:lnTo>
                    <a:lnTo>
                      <a:pt x="134" y="63"/>
                    </a:lnTo>
                    <a:lnTo>
                      <a:pt x="138" y="41"/>
                    </a:lnTo>
                    <a:lnTo>
                      <a:pt x="131" y="26"/>
                    </a:lnTo>
                    <a:lnTo>
                      <a:pt x="116" y="30"/>
                    </a:lnTo>
                    <a:lnTo>
                      <a:pt x="112" y="48"/>
                    </a:lnTo>
                    <a:lnTo>
                      <a:pt x="101" y="59"/>
                    </a:lnTo>
                    <a:lnTo>
                      <a:pt x="90" y="59"/>
                    </a:lnTo>
                    <a:lnTo>
                      <a:pt x="37" y="52"/>
                    </a:lnTo>
                    <a:lnTo>
                      <a:pt x="19" y="67"/>
                    </a:lnTo>
                    <a:lnTo>
                      <a:pt x="22" y="85"/>
                    </a:lnTo>
                    <a:lnTo>
                      <a:pt x="26" y="100"/>
                    </a:lnTo>
                    <a:lnTo>
                      <a:pt x="0" y="122"/>
                    </a:lnTo>
                    <a:lnTo>
                      <a:pt x="7" y="137"/>
                    </a:lnTo>
                    <a:lnTo>
                      <a:pt x="15" y="145"/>
                    </a:lnTo>
                    <a:lnTo>
                      <a:pt x="0" y="163"/>
                    </a:lnTo>
                    <a:lnTo>
                      <a:pt x="0" y="189"/>
                    </a:lnTo>
                    <a:lnTo>
                      <a:pt x="7" y="200"/>
                    </a:lnTo>
                    <a:lnTo>
                      <a:pt x="22" y="200"/>
                    </a:lnTo>
                    <a:lnTo>
                      <a:pt x="30" y="208"/>
                    </a:lnTo>
                    <a:lnTo>
                      <a:pt x="37" y="226"/>
                    </a:lnTo>
                    <a:lnTo>
                      <a:pt x="37" y="245"/>
                    </a:lnTo>
                    <a:lnTo>
                      <a:pt x="52" y="249"/>
                    </a:lnTo>
                    <a:lnTo>
                      <a:pt x="63" y="245"/>
                    </a:lnTo>
                    <a:lnTo>
                      <a:pt x="105" y="204"/>
                    </a:lnTo>
                    <a:lnTo>
                      <a:pt x="123" y="211"/>
                    </a:lnTo>
                    <a:lnTo>
                      <a:pt x="160" y="230"/>
                    </a:lnTo>
                    <a:lnTo>
                      <a:pt x="186" y="249"/>
                    </a:lnTo>
                    <a:lnTo>
                      <a:pt x="190" y="271"/>
                    </a:lnTo>
                    <a:lnTo>
                      <a:pt x="205" y="286"/>
                    </a:lnTo>
                    <a:lnTo>
                      <a:pt x="212" y="312"/>
                    </a:lnTo>
                    <a:lnTo>
                      <a:pt x="220" y="352"/>
                    </a:lnTo>
                    <a:lnTo>
                      <a:pt x="231" y="371"/>
                    </a:lnTo>
                    <a:lnTo>
                      <a:pt x="245" y="387"/>
                    </a:lnTo>
                    <a:lnTo>
                      <a:pt x="271" y="397"/>
                    </a:lnTo>
                    <a:lnTo>
                      <a:pt x="294" y="433"/>
                    </a:lnTo>
                    <a:lnTo>
                      <a:pt x="316" y="463"/>
                    </a:lnTo>
                    <a:lnTo>
                      <a:pt x="338" y="478"/>
                    </a:lnTo>
                    <a:lnTo>
                      <a:pt x="379" y="526"/>
                    </a:lnTo>
                    <a:lnTo>
                      <a:pt x="408" y="526"/>
                    </a:lnTo>
                    <a:lnTo>
                      <a:pt x="442" y="555"/>
                    </a:lnTo>
                    <a:lnTo>
                      <a:pt x="442" y="585"/>
                    </a:lnTo>
                    <a:lnTo>
                      <a:pt x="453" y="593"/>
                    </a:lnTo>
                    <a:lnTo>
                      <a:pt x="475" y="578"/>
                    </a:lnTo>
                    <a:lnTo>
                      <a:pt x="479" y="593"/>
                    </a:lnTo>
                    <a:lnTo>
                      <a:pt x="479" y="611"/>
                    </a:lnTo>
                    <a:lnTo>
                      <a:pt x="501" y="630"/>
                    </a:lnTo>
                    <a:lnTo>
                      <a:pt x="508" y="641"/>
                    </a:lnTo>
                    <a:lnTo>
                      <a:pt x="538" y="633"/>
                    </a:lnTo>
                    <a:lnTo>
                      <a:pt x="542" y="645"/>
                    </a:lnTo>
                    <a:lnTo>
                      <a:pt x="538" y="670"/>
                    </a:lnTo>
                    <a:lnTo>
                      <a:pt x="553" y="693"/>
                    </a:lnTo>
                    <a:lnTo>
                      <a:pt x="557" y="711"/>
                    </a:lnTo>
                    <a:lnTo>
                      <a:pt x="564" y="730"/>
                    </a:lnTo>
                    <a:lnTo>
                      <a:pt x="560" y="745"/>
                    </a:lnTo>
                    <a:lnTo>
                      <a:pt x="545" y="760"/>
                    </a:lnTo>
                    <a:lnTo>
                      <a:pt x="542" y="778"/>
                    </a:lnTo>
                    <a:lnTo>
                      <a:pt x="531" y="800"/>
                    </a:lnTo>
                    <a:lnTo>
                      <a:pt x="534" y="819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09" name="Freeform 14"/>
            <p:cNvSpPr>
              <a:spLocks/>
            </p:cNvSpPr>
            <p:nvPr/>
          </p:nvSpPr>
          <p:spPr bwMode="auto">
            <a:xfrm>
              <a:off x="2178" y="2829"/>
              <a:ext cx="340" cy="202"/>
            </a:xfrm>
            <a:custGeom>
              <a:avLst/>
              <a:gdLst/>
              <a:ahLst/>
              <a:cxnLst>
                <a:cxn ang="0">
                  <a:pos x="157" y="37"/>
                </a:cxn>
                <a:cxn ang="0">
                  <a:pos x="142" y="24"/>
                </a:cxn>
                <a:cxn ang="0">
                  <a:pos x="144" y="19"/>
                </a:cxn>
                <a:cxn ang="0">
                  <a:pos x="135" y="11"/>
                </a:cxn>
                <a:cxn ang="0">
                  <a:pos x="127" y="0"/>
                </a:cxn>
                <a:cxn ang="0">
                  <a:pos x="117" y="11"/>
                </a:cxn>
                <a:cxn ang="0">
                  <a:pos x="111" y="7"/>
                </a:cxn>
                <a:cxn ang="0">
                  <a:pos x="100" y="17"/>
                </a:cxn>
                <a:cxn ang="0">
                  <a:pos x="100" y="22"/>
                </a:cxn>
                <a:cxn ang="0">
                  <a:pos x="87" y="28"/>
                </a:cxn>
                <a:cxn ang="0">
                  <a:pos x="54" y="54"/>
                </a:cxn>
                <a:cxn ang="0">
                  <a:pos x="45" y="65"/>
                </a:cxn>
                <a:cxn ang="0">
                  <a:pos x="45" y="78"/>
                </a:cxn>
                <a:cxn ang="0">
                  <a:pos x="33" y="82"/>
                </a:cxn>
                <a:cxn ang="0">
                  <a:pos x="9" y="108"/>
                </a:cxn>
                <a:cxn ang="0">
                  <a:pos x="9" y="117"/>
                </a:cxn>
                <a:cxn ang="0">
                  <a:pos x="0" y="128"/>
                </a:cxn>
                <a:cxn ang="0">
                  <a:pos x="4" y="141"/>
                </a:cxn>
                <a:cxn ang="0">
                  <a:pos x="15" y="134"/>
                </a:cxn>
                <a:cxn ang="0">
                  <a:pos x="26" y="122"/>
                </a:cxn>
                <a:cxn ang="0">
                  <a:pos x="43" y="119"/>
                </a:cxn>
                <a:cxn ang="0">
                  <a:pos x="54" y="122"/>
                </a:cxn>
                <a:cxn ang="0">
                  <a:pos x="58" y="141"/>
                </a:cxn>
                <a:cxn ang="0">
                  <a:pos x="56" y="154"/>
                </a:cxn>
                <a:cxn ang="0">
                  <a:pos x="63" y="163"/>
                </a:cxn>
                <a:cxn ang="0">
                  <a:pos x="72" y="169"/>
                </a:cxn>
                <a:cxn ang="0">
                  <a:pos x="91" y="171"/>
                </a:cxn>
                <a:cxn ang="0">
                  <a:pos x="133" y="176"/>
                </a:cxn>
                <a:cxn ang="0">
                  <a:pos x="142" y="171"/>
                </a:cxn>
                <a:cxn ang="0">
                  <a:pos x="148" y="163"/>
                </a:cxn>
                <a:cxn ang="0">
                  <a:pos x="152" y="146"/>
                </a:cxn>
                <a:cxn ang="0">
                  <a:pos x="167" y="145"/>
                </a:cxn>
                <a:cxn ang="0">
                  <a:pos x="172" y="156"/>
                </a:cxn>
                <a:cxn ang="0">
                  <a:pos x="172" y="181"/>
                </a:cxn>
                <a:cxn ang="0">
                  <a:pos x="191" y="194"/>
                </a:cxn>
                <a:cxn ang="0">
                  <a:pos x="205" y="172"/>
                </a:cxn>
                <a:cxn ang="0">
                  <a:pos x="220" y="165"/>
                </a:cxn>
                <a:cxn ang="0">
                  <a:pos x="237" y="167"/>
                </a:cxn>
                <a:cxn ang="0">
                  <a:pos x="250" y="174"/>
                </a:cxn>
                <a:cxn ang="0">
                  <a:pos x="255" y="180"/>
                </a:cxn>
                <a:cxn ang="0">
                  <a:pos x="259" y="161"/>
                </a:cxn>
                <a:cxn ang="0">
                  <a:pos x="269" y="139"/>
                </a:cxn>
                <a:cxn ang="0">
                  <a:pos x="291" y="135"/>
                </a:cxn>
                <a:cxn ang="0">
                  <a:pos x="298" y="121"/>
                </a:cxn>
                <a:cxn ang="0">
                  <a:pos x="291" y="109"/>
                </a:cxn>
                <a:cxn ang="0">
                  <a:pos x="281" y="104"/>
                </a:cxn>
                <a:cxn ang="0">
                  <a:pos x="253" y="99"/>
                </a:cxn>
                <a:cxn ang="0">
                  <a:pos x="252" y="85"/>
                </a:cxn>
                <a:cxn ang="0">
                  <a:pos x="252" y="70"/>
                </a:cxn>
                <a:cxn ang="0">
                  <a:pos x="252" y="59"/>
                </a:cxn>
                <a:cxn ang="0">
                  <a:pos x="235" y="50"/>
                </a:cxn>
                <a:cxn ang="0">
                  <a:pos x="226" y="54"/>
                </a:cxn>
                <a:cxn ang="0">
                  <a:pos x="211" y="43"/>
                </a:cxn>
                <a:cxn ang="0">
                  <a:pos x="209" y="35"/>
                </a:cxn>
                <a:cxn ang="0">
                  <a:pos x="203" y="26"/>
                </a:cxn>
                <a:cxn ang="0">
                  <a:pos x="203" y="22"/>
                </a:cxn>
                <a:cxn ang="0">
                  <a:pos x="187" y="17"/>
                </a:cxn>
                <a:cxn ang="0">
                  <a:pos x="181" y="24"/>
                </a:cxn>
                <a:cxn ang="0">
                  <a:pos x="170" y="32"/>
                </a:cxn>
                <a:cxn ang="0">
                  <a:pos x="157" y="37"/>
                </a:cxn>
              </a:cxnLst>
              <a:rect l="0" t="0" r="r" b="b"/>
              <a:pathLst>
                <a:path w="298" h="194">
                  <a:moveTo>
                    <a:pt x="157" y="37"/>
                  </a:moveTo>
                  <a:lnTo>
                    <a:pt x="142" y="24"/>
                  </a:lnTo>
                  <a:lnTo>
                    <a:pt x="144" y="19"/>
                  </a:lnTo>
                  <a:lnTo>
                    <a:pt x="135" y="11"/>
                  </a:lnTo>
                  <a:lnTo>
                    <a:pt x="127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1"/>
                  </a:lnTo>
                  <a:lnTo>
                    <a:pt x="15" y="134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1"/>
                  </a:lnTo>
                  <a:lnTo>
                    <a:pt x="56" y="154"/>
                  </a:lnTo>
                  <a:lnTo>
                    <a:pt x="63" y="163"/>
                  </a:lnTo>
                  <a:lnTo>
                    <a:pt x="72" y="169"/>
                  </a:lnTo>
                  <a:lnTo>
                    <a:pt x="91" y="171"/>
                  </a:lnTo>
                  <a:lnTo>
                    <a:pt x="133" y="176"/>
                  </a:lnTo>
                  <a:lnTo>
                    <a:pt x="142" y="171"/>
                  </a:lnTo>
                  <a:lnTo>
                    <a:pt x="148" y="163"/>
                  </a:lnTo>
                  <a:lnTo>
                    <a:pt x="152" y="146"/>
                  </a:lnTo>
                  <a:lnTo>
                    <a:pt x="167" y="145"/>
                  </a:lnTo>
                  <a:lnTo>
                    <a:pt x="172" y="156"/>
                  </a:lnTo>
                  <a:lnTo>
                    <a:pt x="172" y="181"/>
                  </a:lnTo>
                  <a:lnTo>
                    <a:pt x="191" y="194"/>
                  </a:lnTo>
                  <a:lnTo>
                    <a:pt x="205" y="172"/>
                  </a:lnTo>
                  <a:lnTo>
                    <a:pt x="220" y="165"/>
                  </a:lnTo>
                  <a:lnTo>
                    <a:pt x="237" y="167"/>
                  </a:lnTo>
                  <a:lnTo>
                    <a:pt x="250" y="174"/>
                  </a:lnTo>
                  <a:lnTo>
                    <a:pt x="255" y="180"/>
                  </a:lnTo>
                  <a:lnTo>
                    <a:pt x="259" y="161"/>
                  </a:lnTo>
                  <a:lnTo>
                    <a:pt x="269" y="139"/>
                  </a:lnTo>
                  <a:lnTo>
                    <a:pt x="291" y="135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1" y="104"/>
                  </a:lnTo>
                  <a:lnTo>
                    <a:pt x="253" y="99"/>
                  </a:lnTo>
                  <a:lnTo>
                    <a:pt x="252" y="85"/>
                  </a:lnTo>
                  <a:lnTo>
                    <a:pt x="252" y="70"/>
                  </a:lnTo>
                  <a:lnTo>
                    <a:pt x="252" y="59"/>
                  </a:lnTo>
                  <a:lnTo>
                    <a:pt x="235" y="50"/>
                  </a:lnTo>
                  <a:lnTo>
                    <a:pt x="226" y="54"/>
                  </a:lnTo>
                  <a:lnTo>
                    <a:pt x="211" y="43"/>
                  </a:lnTo>
                  <a:lnTo>
                    <a:pt x="209" y="35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187" y="17"/>
                  </a:lnTo>
                  <a:lnTo>
                    <a:pt x="181" y="24"/>
                  </a:lnTo>
                  <a:lnTo>
                    <a:pt x="170" y="32"/>
                  </a:lnTo>
                  <a:lnTo>
                    <a:pt x="157" y="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0" name="Freeform 15"/>
            <p:cNvSpPr>
              <a:spLocks/>
            </p:cNvSpPr>
            <p:nvPr/>
          </p:nvSpPr>
          <p:spPr bwMode="auto">
            <a:xfrm>
              <a:off x="2450" y="2806"/>
              <a:ext cx="516" cy="215"/>
            </a:xfrm>
            <a:custGeom>
              <a:avLst/>
              <a:gdLst/>
              <a:ahLst/>
              <a:cxnLst>
                <a:cxn ang="0">
                  <a:pos x="19" y="72"/>
                </a:cxn>
                <a:cxn ang="0">
                  <a:pos x="36" y="82"/>
                </a:cxn>
                <a:cxn ang="0">
                  <a:pos x="63" y="80"/>
                </a:cxn>
                <a:cxn ang="0">
                  <a:pos x="88" y="78"/>
                </a:cxn>
                <a:cxn ang="0">
                  <a:pos x="118" y="88"/>
                </a:cxn>
                <a:cxn ang="0">
                  <a:pos x="138" y="85"/>
                </a:cxn>
                <a:cxn ang="0">
                  <a:pos x="172" y="81"/>
                </a:cxn>
                <a:cxn ang="0">
                  <a:pos x="209" y="100"/>
                </a:cxn>
                <a:cxn ang="0">
                  <a:pos x="227" y="81"/>
                </a:cxn>
                <a:cxn ang="0">
                  <a:pos x="212" y="40"/>
                </a:cxn>
                <a:cxn ang="0">
                  <a:pos x="274" y="5"/>
                </a:cxn>
                <a:cxn ang="0">
                  <a:pos x="291" y="20"/>
                </a:cxn>
                <a:cxn ang="0">
                  <a:pos x="336" y="2"/>
                </a:cxn>
                <a:cxn ang="0">
                  <a:pos x="385" y="17"/>
                </a:cxn>
                <a:cxn ang="0">
                  <a:pos x="417" y="8"/>
                </a:cxn>
                <a:cxn ang="0">
                  <a:pos x="442" y="52"/>
                </a:cxn>
                <a:cxn ang="0">
                  <a:pos x="450" y="82"/>
                </a:cxn>
                <a:cxn ang="0">
                  <a:pos x="429" y="100"/>
                </a:cxn>
                <a:cxn ang="0">
                  <a:pos x="432" y="120"/>
                </a:cxn>
                <a:cxn ang="0">
                  <a:pos x="424" y="148"/>
                </a:cxn>
                <a:cxn ang="0">
                  <a:pos x="401" y="172"/>
                </a:cxn>
                <a:cxn ang="0">
                  <a:pos x="380" y="189"/>
                </a:cxn>
                <a:cxn ang="0">
                  <a:pos x="330" y="192"/>
                </a:cxn>
                <a:cxn ang="0">
                  <a:pos x="289" y="206"/>
                </a:cxn>
                <a:cxn ang="0">
                  <a:pos x="220" y="192"/>
                </a:cxn>
                <a:cxn ang="0">
                  <a:pos x="154" y="165"/>
                </a:cxn>
                <a:cxn ang="0">
                  <a:pos x="150" y="141"/>
                </a:cxn>
                <a:cxn ang="0">
                  <a:pos x="107" y="139"/>
                </a:cxn>
                <a:cxn ang="0">
                  <a:pos x="52" y="132"/>
                </a:cxn>
                <a:cxn ang="0">
                  <a:pos x="28" y="123"/>
                </a:cxn>
                <a:cxn ang="0">
                  <a:pos x="13" y="105"/>
                </a:cxn>
                <a:cxn ang="0">
                  <a:pos x="0" y="74"/>
                </a:cxn>
              </a:cxnLst>
              <a:rect l="0" t="0" r="r" b="b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72" y="87"/>
                  </a:lnTo>
                  <a:lnTo>
                    <a:pt x="88" y="78"/>
                  </a:lnTo>
                  <a:lnTo>
                    <a:pt x="109" y="79"/>
                  </a:lnTo>
                  <a:lnTo>
                    <a:pt x="118" y="88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61" y="81"/>
                  </a:lnTo>
                  <a:lnTo>
                    <a:pt x="172" y="81"/>
                  </a:lnTo>
                  <a:lnTo>
                    <a:pt x="189" y="87"/>
                  </a:lnTo>
                  <a:lnTo>
                    <a:pt x="209" y="100"/>
                  </a:lnTo>
                  <a:lnTo>
                    <a:pt x="224" y="94"/>
                  </a:lnTo>
                  <a:lnTo>
                    <a:pt x="227" y="81"/>
                  </a:lnTo>
                  <a:lnTo>
                    <a:pt x="217" y="64"/>
                  </a:lnTo>
                  <a:lnTo>
                    <a:pt x="212" y="40"/>
                  </a:lnTo>
                  <a:lnTo>
                    <a:pt x="263" y="5"/>
                  </a:lnTo>
                  <a:lnTo>
                    <a:pt x="274" y="5"/>
                  </a:lnTo>
                  <a:lnTo>
                    <a:pt x="276" y="17"/>
                  </a:lnTo>
                  <a:lnTo>
                    <a:pt x="291" y="20"/>
                  </a:lnTo>
                  <a:lnTo>
                    <a:pt x="323" y="16"/>
                  </a:lnTo>
                  <a:lnTo>
                    <a:pt x="336" y="2"/>
                  </a:lnTo>
                  <a:lnTo>
                    <a:pt x="376" y="0"/>
                  </a:lnTo>
                  <a:lnTo>
                    <a:pt x="385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0" y="189"/>
                  </a:lnTo>
                  <a:lnTo>
                    <a:pt x="346" y="187"/>
                  </a:lnTo>
                  <a:lnTo>
                    <a:pt x="330" y="192"/>
                  </a:lnTo>
                  <a:lnTo>
                    <a:pt x="301" y="192"/>
                  </a:lnTo>
                  <a:lnTo>
                    <a:pt x="289" y="206"/>
                  </a:lnTo>
                  <a:lnTo>
                    <a:pt x="243" y="191"/>
                  </a:lnTo>
                  <a:lnTo>
                    <a:pt x="220" y="192"/>
                  </a:lnTo>
                  <a:lnTo>
                    <a:pt x="162" y="179"/>
                  </a:lnTo>
                  <a:lnTo>
                    <a:pt x="154" y="165"/>
                  </a:lnTo>
                  <a:lnTo>
                    <a:pt x="154" y="150"/>
                  </a:lnTo>
                  <a:lnTo>
                    <a:pt x="150" y="141"/>
                  </a:lnTo>
                  <a:lnTo>
                    <a:pt x="143" y="137"/>
                  </a:lnTo>
                  <a:lnTo>
                    <a:pt x="107" y="139"/>
                  </a:lnTo>
                  <a:lnTo>
                    <a:pt x="57" y="144"/>
                  </a:lnTo>
                  <a:lnTo>
                    <a:pt x="52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1" name="Freeform 16"/>
            <p:cNvSpPr>
              <a:spLocks/>
            </p:cNvSpPr>
            <p:nvPr/>
          </p:nvSpPr>
          <p:spPr bwMode="auto">
            <a:xfrm>
              <a:off x="2905" y="2833"/>
              <a:ext cx="478" cy="265"/>
            </a:xfrm>
            <a:custGeom>
              <a:avLst/>
              <a:gdLst/>
              <a:ahLst/>
              <a:cxnLst>
                <a:cxn ang="0">
                  <a:pos x="2" y="161"/>
                </a:cxn>
                <a:cxn ang="0">
                  <a:pos x="15" y="172"/>
                </a:cxn>
                <a:cxn ang="0">
                  <a:pos x="13" y="178"/>
                </a:cxn>
                <a:cxn ang="0">
                  <a:pos x="17" y="189"/>
                </a:cxn>
                <a:cxn ang="0">
                  <a:pos x="28" y="189"/>
                </a:cxn>
                <a:cxn ang="0">
                  <a:pos x="70" y="230"/>
                </a:cxn>
                <a:cxn ang="0">
                  <a:pos x="83" y="232"/>
                </a:cxn>
                <a:cxn ang="0">
                  <a:pos x="117" y="254"/>
                </a:cxn>
                <a:cxn ang="0">
                  <a:pos x="133" y="241"/>
                </a:cxn>
                <a:cxn ang="0">
                  <a:pos x="157" y="243"/>
                </a:cxn>
                <a:cxn ang="0">
                  <a:pos x="165" y="248"/>
                </a:cxn>
                <a:cxn ang="0">
                  <a:pos x="183" y="241"/>
                </a:cxn>
                <a:cxn ang="0">
                  <a:pos x="220" y="226"/>
                </a:cxn>
                <a:cxn ang="0">
                  <a:pos x="263" y="219"/>
                </a:cxn>
                <a:cxn ang="0">
                  <a:pos x="281" y="222"/>
                </a:cxn>
                <a:cxn ang="0">
                  <a:pos x="287" y="232"/>
                </a:cxn>
                <a:cxn ang="0">
                  <a:pos x="302" y="215"/>
                </a:cxn>
                <a:cxn ang="0">
                  <a:pos x="322" y="208"/>
                </a:cxn>
                <a:cxn ang="0">
                  <a:pos x="341" y="205"/>
                </a:cxn>
                <a:cxn ang="0">
                  <a:pos x="374" y="172"/>
                </a:cxn>
                <a:cxn ang="0">
                  <a:pos x="383" y="152"/>
                </a:cxn>
                <a:cxn ang="0">
                  <a:pos x="387" y="113"/>
                </a:cxn>
                <a:cxn ang="0">
                  <a:pos x="391" y="81"/>
                </a:cxn>
                <a:cxn ang="0">
                  <a:pos x="404" y="80"/>
                </a:cxn>
                <a:cxn ang="0">
                  <a:pos x="414" y="68"/>
                </a:cxn>
                <a:cxn ang="0">
                  <a:pos x="420" y="59"/>
                </a:cxn>
                <a:cxn ang="0">
                  <a:pos x="407" y="50"/>
                </a:cxn>
                <a:cxn ang="0">
                  <a:pos x="400" y="54"/>
                </a:cxn>
                <a:cxn ang="0">
                  <a:pos x="381" y="50"/>
                </a:cxn>
                <a:cxn ang="0">
                  <a:pos x="370" y="35"/>
                </a:cxn>
                <a:cxn ang="0">
                  <a:pos x="359" y="15"/>
                </a:cxn>
                <a:cxn ang="0">
                  <a:pos x="346" y="15"/>
                </a:cxn>
                <a:cxn ang="0">
                  <a:pos x="326" y="0"/>
                </a:cxn>
                <a:cxn ang="0">
                  <a:pos x="315" y="2"/>
                </a:cxn>
                <a:cxn ang="0">
                  <a:pos x="274" y="7"/>
                </a:cxn>
                <a:cxn ang="0">
                  <a:pos x="266" y="19"/>
                </a:cxn>
                <a:cxn ang="0">
                  <a:pos x="255" y="33"/>
                </a:cxn>
                <a:cxn ang="0">
                  <a:pos x="240" y="41"/>
                </a:cxn>
                <a:cxn ang="0">
                  <a:pos x="226" y="44"/>
                </a:cxn>
                <a:cxn ang="0">
                  <a:pos x="216" y="41"/>
                </a:cxn>
                <a:cxn ang="0">
                  <a:pos x="207" y="35"/>
                </a:cxn>
                <a:cxn ang="0">
                  <a:pos x="200" y="33"/>
                </a:cxn>
                <a:cxn ang="0">
                  <a:pos x="187" y="39"/>
                </a:cxn>
                <a:cxn ang="0">
                  <a:pos x="170" y="48"/>
                </a:cxn>
                <a:cxn ang="0">
                  <a:pos x="135" y="63"/>
                </a:cxn>
                <a:cxn ang="0">
                  <a:pos x="120" y="65"/>
                </a:cxn>
                <a:cxn ang="0">
                  <a:pos x="83" y="63"/>
                </a:cxn>
                <a:cxn ang="0">
                  <a:pos x="78" y="61"/>
                </a:cxn>
                <a:cxn ang="0">
                  <a:pos x="68" y="46"/>
                </a:cxn>
                <a:cxn ang="0">
                  <a:pos x="56" y="39"/>
                </a:cxn>
                <a:cxn ang="0">
                  <a:pos x="52" y="44"/>
                </a:cxn>
                <a:cxn ang="0">
                  <a:pos x="50" y="59"/>
                </a:cxn>
                <a:cxn ang="0">
                  <a:pos x="43" y="74"/>
                </a:cxn>
                <a:cxn ang="0">
                  <a:pos x="30" y="74"/>
                </a:cxn>
                <a:cxn ang="0">
                  <a:pos x="26" y="78"/>
                </a:cxn>
                <a:cxn ang="0">
                  <a:pos x="33" y="93"/>
                </a:cxn>
                <a:cxn ang="0">
                  <a:pos x="31" y="108"/>
                </a:cxn>
                <a:cxn ang="0">
                  <a:pos x="22" y="122"/>
                </a:cxn>
                <a:cxn ang="0">
                  <a:pos x="15" y="128"/>
                </a:cxn>
                <a:cxn ang="0">
                  <a:pos x="4" y="133"/>
                </a:cxn>
                <a:cxn ang="0">
                  <a:pos x="0" y="145"/>
                </a:cxn>
                <a:cxn ang="0">
                  <a:pos x="2" y="161"/>
                </a:cxn>
              </a:cxnLst>
              <a:rect l="0" t="0" r="r" b="b"/>
              <a:pathLst>
                <a:path w="420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3" y="219"/>
                  </a:lnTo>
                  <a:lnTo>
                    <a:pt x="281" y="222"/>
                  </a:lnTo>
                  <a:lnTo>
                    <a:pt x="287" y="232"/>
                  </a:lnTo>
                  <a:lnTo>
                    <a:pt x="302" y="215"/>
                  </a:lnTo>
                  <a:lnTo>
                    <a:pt x="322" y="208"/>
                  </a:lnTo>
                  <a:lnTo>
                    <a:pt x="341" y="205"/>
                  </a:lnTo>
                  <a:lnTo>
                    <a:pt x="374" y="172"/>
                  </a:lnTo>
                  <a:lnTo>
                    <a:pt x="383" y="152"/>
                  </a:lnTo>
                  <a:lnTo>
                    <a:pt x="387" y="113"/>
                  </a:lnTo>
                  <a:lnTo>
                    <a:pt x="391" y="81"/>
                  </a:lnTo>
                  <a:lnTo>
                    <a:pt x="404" y="80"/>
                  </a:lnTo>
                  <a:lnTo>
                    <a:pt x="414" y="68"/>
                  </a:lnTo>
                  <a:lnTo>
                    <a:pt x="420" y="59"/>
                  </a:lnTo>
                  <a:lnTo>
                    <a:pt x="407" y="50"/>
                  </a:lnTo>
                  <a:lnTo>
                    <a:pt x="400" y="54"/>
                  </a:lnTo>
                  <a:lnTo>
                    <a:pt x="381" y="50"/>
                  </a:lnTo>
                  <a:lnTo>
                    <a:pt x="370" y="35"/>
                  </a:lnTo>
                  <a:lnTo>
                    <a:pt x="359" y="15"/>
                  </a:lnTo>
                  <a:lnTo>
                    <a:pt x="346" y="15"/>
                  </a:lnTo>
                  <a:lnTo>
                    <a:pt x="326" y="0"/>
                  </a:lnTo>
                  <a:lnTo>
                    <a:pt x="315" y="2"/>
                  </a:lnTo>
                  <a:lnTo>
                    <a:pt x="274" y="7"/>
                  </a:lnTo>
                  <a:lnTo>
                    <a:pt x="266" y="19"/>
                  </a:lnTo>
                  <a:lnTo>
                    <a:pt x="255" y="33"/>
                  </a:lnTo>
                  <a:lnTo>
                    <a:pt x="240" y="41"/>
                  </a:lnTo>
                  <a:lnTo>
                    <a:pt x="226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2" name="Freeform 17"/>
            <p:cNvSpPr>
              <a:spLocks/>
            </p:cNvSpPr>
            <p:nvPr/>
          </p:nvSpPr>
          <p:spPr bwMode="auto">
            <a:xfrm>
              <a:off x="2697" y="3000"/>
              <a:ext cx="227" cy="120"/>
            </a:xfrm>
            <a:custGeom>
              <a:avLst/>
              <a:gdLst/>
              <a:ahLst/>
              <a:cxnLst>
                <a:cxn ang="0">
                  <a:pos x="17" y="63"/>
                </a:cxn>
                <a:cxn ang="0">
                  <a:pos x="37" y="83"/>
                </a:cxn>
                <a:cxn ang="0">
                  <a:pos x="31" y="93"/>
                </a:cxn>
                <a:cxn ang="0">
                  <a:pos x="22" y="100"/>
                </a:cxn>
                <a:cxn ang="0">
                  <a:pos x="11" y="102"/>
                </a:cxn>
                <a:cxn ang="0">
                  <a:pos x="0" y="104"/>
                </a:cxn>
                <a:cxn ang="0">
                  <a:pos x="20" y="113"/>
                </a:cxn>
                <a:cxn ang="0">
                  <a:pos x="28" y="115"/>
                </a:cxn>
                <a:cxn ang="0">
                  <a:pos x="53" y="100"/>
                </a:cxn>
                <a:cxn ang="0">
                  <a:pos x="108" y="114"/>
                </a:cxn>
                <a:cxn ang="0">
                  <a:pos x="144" y="74"/>
                </a:cxn>
                <a:cxn ang="0">
                  <a:pos x="151" y="57"/>
                </a:cxn>
                <a:cxn ang="0">
                  <a:pos x="158" y="52"/>
                </a:cxn>
                <a:cxn ang="0">
                  <a:pos x="178" y="54"/>
                </a:cxn>
                <a:cxn ang="0">
                  <a:pos x="199" y="30"/>
                </a:cxn>
                <a:cxn ang="0">
                  <a:pos x="197" y="15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3" y="5"/>
                </a:cxn>
                <a:cxn ang="0">
                  <a:pos x="145" y="1"/>
                </a:cxn>
                <a:cxn ang="0">
                  <a:pos x="127" y="2"/>
                </a:cxn>
                <a:cxn ang="0">
                  <a:pos x="109" y="7"/>
                </a:cxn>
                <a:cxn ang="0">
                  <a:pos x="84" y="5"/>
                </a:cxn>
                <a:cxn ang="0">
                  <a:pos x="73" y="20"/>
                </a:cxn>
                <a:cxn ang="0">
                  <a:pos x="31" y="7"/>
                </a:cxn>
                <a:cxn ang="0">
                  <a:pos x="15" y="7"/>
                </a:cxn>
                <a:cxn ang="0">
                  <a:pos x="15" y="32"/>
                </a:cxn>
                <a:cxn ang="0">
                  <a:pos x="17" y="63"/>
                </a:cxn>
              </a:cxnLst>
              <a:rect l="0" t="0" r="r" b="b"/>
              <a:pathLst>
                <a:path w="199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9" y="30"/>
                  </a:lnTo>
                  <a:lnTo>
                    <a:pt x="197" y="15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3" name="Freeform 18"/>
            <p:cNvSpPr>
              <a:spLocks/>
            </p:cNvSpPr>
            <p:nvPr/>
          </p:nvSpPr>
          <p:spPr bwMode="auto">
            <a:xfrm>
              <a:off x="3361" y="3219"/>
              <a:ext cx="437" cy="293"/>
            </a:xfrm>
            <a:custGeom>
              <a:avLst/>
              <a:gdLst/>
              <a:ahLst/>
              <a:cxnLst>
                <a:cxn ang="0">
                  <a:pos x="7" y="39"/>
                </a:cxn>
                <a:cxn ang="0">
                  <a:pos x="2" y="59"/>
                </a:cxn>
                <a:cxn ang="0">
                  <a:pos x="28" y="82"/>
                </a:cxn>
                <a:cxn ang="0">
                  <a:pos x="30" y="115"/>
                </a:cxn>
                <a:cxn ang="0">
                  <a:pos x="6" y="135"/>
                </a:cxn>
                <a:cxn ang="0">
                  <a:pos x="9" y="159"/>
                </a:cxn>
                <a:cxn ang="0">
                  <a:pos x="6" y="186"/>
                </a:cxn>
                <a:cxn ang="0">
                  <a:pos x="9" y="209"/>
                </a:cxn>
                <a:cxn ang="0">
                  <a:pos x="30" y="222"/>
                </a:cxn>
                <a:cxn ang="0">
                  <a:pos x="31" y="255"/>
                </a:cxn>
                <a:cxn ang="0">
                  <a:pos x="44" y="281"/>
                </a:cxn>
                <a:cxn ang="0">
                  <a:pos x="109" y="264"/>
                </a:cxn>
                <a:cxn ang="0">
                  <a:pos x="149" y="236"/>
                </a:cxn>
                <a:cxn ang="0">
                  <a:pos x="179" y="253"/>
                </a:cxn>
                <a:cxn ang="0">
                  <a:pos x="208" y="262"/>
                </a:cxn>
                <a:cxn ang="0">
                  <a:pos x="243" y="249"/>
                </a:cxn>
                <a:cxn ang="0">
                  <a:pos x="245" y="220"/>
                </a:cxn>
                <a:cxn ang="0">
                  <a:pos x="271" y="220"/>
                </a:cxn>
                <a:cxn ang="0">
                  <a:pos x="284" y="212"/>
                </a:cxn>
                <a:cxn ang="0">
                  <a:pos x="336" y="196"/>
                </a:cxn>
                <a:cxn ang="0">
                  <a:pos x="354" y="175"/>
                </a:cxn>
                <a:cxn ang="0">
                  <a:pos x="328" y="147"/>
                </a:cxn>
                <a:cxn ang="0">
                  <a:pos x="340" y="124"/>
                </a:cxn>
                <a:cxn ang="0">
                  <a:pos x="349" y="111"/>
                </a:cxn>
                <a:cxn ang="0">
                  <a:pos x="356" y="82"/>
                </a:cxn>
                <a:cxn ang="0">
                  <a:pos x="364" y="52"/>
                </a:cxn>
                <a:cxn ang="0">
                  <a:pos x="384" y="39"/>
                </a:cxn>
                <a:cxn ang="0">
                  <a:pos x="373" y="9"/>
                </a:cxn>
                <a:cxn ang="0">
                  <a:pos x="321" y="2"/>
                </a:cxn>
                <a:cxn ang="0">
                  <a:pos x="266" y="6"/>
                </a:cxn>
                <a:cxn ang="0">
                  <a:pos x="214" y="32"/>
                </a:cxn>
                <a:cxn ang="0">
                  <a:pos x="173" y="50"/>
                </a:cxn>
                <a:cxn ang="0">
                  <a:pos x="119" y="54"/>
                </a:cxn>
                <a:cxn ang="0">
                  <a:pos x="83" y="52"/>
                </a:cxn>
                <a:cxn ang="0">
                  <a:pos x="41" y="37"/>
                </a:cxn>
                <a:cxn ang="0">
                  <a:pos x="9" y="33"/>
                </a:cxn>
              </a:cxnLst>
              <a:rect l="0" t="0" r="r" b="b"/>
              <a:pathLst>
                <a:path w="384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5"/>
                  </a:lnTo>
                  <a:lnTo>
                    <a:pt x="4" y="141"/>
                  </a:lnTo>
                  <a:lnTo>
                    <a:pt x="9" y="159"/>
                  </a:lnTo>
                  <a:lnTo>
                    <a:pt x="11" y="173"/>
                  </a:lnTo>
                  <a:lnTo>
                    <a:pt x="6" y="186"/>
                  </a:lnTo>
                  <a:lnTo>
                    <a:pt x="0" y="196"/>
                  </a:lnTo>
                  <a:lnTo>
                    <a:pt x="9" y="209"/>
                  </a:lnTo>
                  <a:lnTo>
                    <a:pt x="17" y="207"/>
                  </a:lnTo>
                  <a:lnTo>
                    <a:pt x="30" y="222"/>
                  </a:lnTo>
                  <a:lnTo>
                    <a:pt x="31" y="236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6" y="248"/>
                  </a:lnTo>
                  <a:lnTo>
                    <a:pt x="149" y="236"/>
                  </a:lnTo>
                  <a:lnTo>
                    <a:pt x="166" y="259"/>
                  </a:lnTo>
                  <a:lnTo>
                    <a:pt x="179" y="253"/>
                  </a:lnTo>
                  <a:lnTo>
                    <a:pt x="197" y="259"/>
                  </a:lnTo>
                  <a:lnTo>
                    <a:pt x="208" y="262"/>
                  </a:lnTo>
                  <a:lnTo>
                    <a:pt x="230" y="253"/>
                  </a:lnTo>
                  <a:lnTo>
                    <a:pt x="243" y="249"/>
                  </a:lnTo>
                  <a:lnTo>
                    <a:pt x="243" y="238"/>
                  </a:lnTo>
                  <a:lnTo>
                    <a:pt x="245" y="220"/>
                  </a:lnTo>
                  <a:lnTo>
                    <a:pt x="256" y="214"/>
                  </a:lnTo>
                  <a:lnTo>
                    <a:pt x="271" y="220"/>
                  </a:lnTo>
                  <a:lnTo>
                    <a:pt x="273" y="227"/>
                  </a:lnTo>
                  <a:lnTo>
                    <a:pt x="284" y="212"/>
                  </a:lnTo>
                  <a:lnTo>
                    <a:pt x="312" y="199"/>
                  </a:lnTo>
                  <a:lnTo>
                    <a:pt x="336" y="196"/>
                  </a:lnTo>
                  <a:lnTo>
                    <a:pt x="358" y="196"/>
                  </a:lnTo>
                  <a:lnTo>
                    <a:pt x="354" y="175"/>
                  </a:lnTo>
                  <a:lnTo>
                    <a:pt x="351" y="164"/>
                  </a:lnTo>
                  <a:lnTo>
                    <a:pt x="328" y="147"/>
                  </a:lnTo>
                  <a:lnTo>
                    <a:pt x="327" y="142"/>
                  </a:lnTo>
                  <a:lnTo>
                    <a:pt x="340" y="124"/>
                  </a:lnTo>
                  <a:lnTo>
                    <a:pt x="353" y="121"/>
                  </a:lnTo>
                  <a:lnTo>
                    <a:pt x="349" y="111"/>
                  </a:lnTo>
                  <a:lnTo>
                    <a:pt x="356" y="93"/>
                  </a:lnTo>
                  <a:lnTo>
                    <a:pt x="356" y="82"/>
                  </a:lnTo>
                  <a:lnTo>
                    <a:pt x="360" y="61"/>
                  </a:lnTo>
                  <a:lnTo>
                    <a:pt x="364" y="52"/>
                  </a:lnTo>
                  <a:lnTo>
                    <a:pt x="377" y="54"/>
                  </a:lnTo>
                  <a:lnTo>
                    <a:pt x="384" y="39"/>
                  </a:lnTo>
                  <a:lnTo>
                    <a:pt x="377" y="26"/>
                  </a:lnTo>
                  <a:lnTo>
                    <a:pt x="373" y="9"/>
                  </a:lnTo>
                  <a:lnTo>
                    <a:pt x="364" y="11"/>
                  </a:lnTo>
                  <a:lnTo>
                    <a:pt x="321" y="2"/>
                  </a:lnTo>
                  <a:lnTo>
                    <a:pt x="293" y="0"/>
                  </a:lnTo>
                  <a:lnTo>
                    <a:pt x="266" y="6"/>
                  </a:lnTo>
                  <a:lnTo>
                    <a:pt x="242" y="17"/>
                  </a:lnTo>
                  <a:lnTo>
                    <a:pt x="214" y="32"/>
                  </a:lnTo>
                  <a:lnTo>
                    <a:pt x="193" y="48"/>
                  </a:lnTo>
                  <a:lnTo>
                    <a:pt x="173" y="50"/>
                  </a:lnTo>
                  <a:lnTo>
                    <a:pt x="145" y="45"/>
                  </a:lnTo>
                  <a:lnTo>
                    <a:pt x="119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4" name="Freeform 19"/>
            <p:cNvSpPr>
              <a:spLocks/>
            </p:cNvSpPr>
            <p:nvPr/>
          </p:nvSpPr>
          <p:spPr bwMode="auto">
            <a:xfrm>
              <a:off x="3110" y="3401"/>
              <a:ext cx="168" cy="258"/>
            </a:xfrm>
            <a:custGeom>
              <a:avLst/>
              <a:gdLst/>
              <a:ahLst/>
              <a:cxnLst>
                <a:cxn ang="0">
                  <a:pos x="11" y="56"/>
                </a:cxn>
                <a:cxn ang="0">
                  <a:pos x="20" y="63"/>
                </a:cxn>
                <a:cxn ang="0">
                  <a:pos x="20" y="74"/>
                </a:cxn>
                <a:cxn ang="0">
                  <a:pos x="19" y="81"/>
                </a:cxn>
                <a:cxn ang="0">
                  <a:pos x="13" y="91"/>
                </a:cxn>
                <a:cxn ang="0">
                  <a:pos x="13" y="115"/>
                </a:cxn>
                <a:cxn ang="0">
                  <a:pos x="17" y="124"/>
                </a:cxn>
                <a:cxn ang="0">
                  <a:pos x="4" y="144"/>
                </a:cxn>
                <a:cxn ang="0">
                  <a:pos x="7" y="148"/>
                </a:cxn>
                <a:cxn ang="0">
                  <a:pos x="0" y="159"/>
                </a:cxn>
                <a:cxn ang="0">
                  <a:pos x="6" y="170"/>
                </a:cxn>
                <a:cxn ang="0">
                  <a:pos x="7" y="178"/>
                </a:cxn>
                <a:cxn ang="0">
                  <a:pos x="11" y="168"/>
                </a:cxn>
                <a:cxn ang="0">
                  <a:pos x="22" y="181"/>
                </a:cxn>
                <a:cxn ang="0">
                  <a:pos x="20" y="194"/>
                </a:cxn>
                <a:cxn ang="0">
                  <a:pos x="15" y="200"/>
                </a:cxn>
                <a:cxn ang="0">
                  <a:pos x="22" y="211"/>
                </a:cxn>
                <a:cxn ang="0">
                  <a:pos x="31" y="215"/>
                </a:cxn>
                <a:cxn ang="0">
                  <a:pos x="46" y="224"/>
                </a:cxn>
                <a:cxn ang="0">
                  <a:pos x="59" y="235"/>
                </a:cxn>
                <a:cxn ang="0">
                  <a:pos x="61" y="242"/>
                </a:cxn>
                <a:cxn ang="0">
                  <a:pos x="76" y="248"/>
                </a:cxn>
                <a:cxn ang="0">
                  <a:pos x="89" y="242"/>
                </a:cxn>
                <a:cxn ang="0">
                  <a:pos x="105" y="233"/>
                </a:cxn>
                <a:cxn ang="0">
                  <a:pos x="113" y="217"/>
                </a:cxn>
                <a:cxn ang="0">
                  <a:pos x="120" y="207"/>
                </a:cxn>
                <a:cxn ang="0">
                  <a:pos x="133" y="183"/>
                </a:cxn>
                <a:cxn ang="0">
                  <a:pos x="137" y="165"/>
                </a:cxn>
                <a:cxn ang="0">
                  <a:pos x="139" y="148"/>
                </a:cxn>
                <a:cxn ang="0">
                  <a:pos x="148" y="137"/>
                </a:cxn>
                <a:cxn ang="0">
                  <a:pos x="133" y="133"/>
                </a:cxn>
                <a:cxn ang="0">
                  <a:pos x="128" y="126"/>
                </a:cxn>
                <a:cxn ang="0">
                  <a:pos x="120" y="128"/>
                </a:cxn>
                <a:cxn ang="0">
                  <a:pos x="107" y="122"/>
                </a:cxn>
                <a:cxn ang="0">
                  <a:pos x="104" y="105"/>
                </a:cxn>
                <a:cxn ang="0">
                  <a:pos x="100" y="93"/>
                </a:cxn>
                <a:cxn ang="0">
                  <a:pos x="107" y="80"/>
                </a:cxn>
                <a:cxn ang="0">
                  <a:pos x="107" y="41"/>
                </a:cxn>
                <a:cxn ang="0">
                  <a:pos x="107" y="28"/>
                </a:cxn>
                <a:cxn ang="0">
                  <a:pos x="100" y="20"/>
                </a:cxn>
                <a:cxn ang="0">
                  <a:pos x="87" y="19"/>
                </a:cxn>
                <a:cxn ang="0">
                  <a:pos x="78" y="15"/>
                </a:cxn>
                <a:cxn ang="0">
                  <a:pos x="70" y="2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6" y="2"/>
                </a:cxn>
                <a:cxn ang="0">
                  <a:pos x="41" y="4"/>
                </a:cxn>
                <a:cxn ang="0">
                  <a:pos x="33" y="0"/>
                </a:cxn>
                <a:cxn ang="0">
                  <a:pos x="22" y="7"/>
                </a:cxn>
                <a:cxn ang="0">
                  <a:pos x="20" y="30"/>
                </a:cxn>
                <a:cxn ang="0">
                  <a:pos x="17" y="44"/>
                </a:cxn>
                <a:cxn ang="0">
                  <a:pos x="11" y="56"/>
                </a:cxn>
              </a:cxnLst>
              <a:rect l="0" t="0" r="r" b="b"/>
              <a:pathLst>
                <a:path w="148" h="248">
                  <a:moveTo>
                    <a:pt x="11" y="56"/>
                  </a:moveTo>
                  <a:lnTo>
                    <a:pt x="20" y="63"/>
                  </a:lnTo>
                  <a:lnTo>
                    <a:pt x="20" y="74"/>
                  </a:lnTo>
                  <a:lnTo>
                    <a:pt x="19" y="81"/>
                  </a:lnTo>
                  <a:lnTo>
                    <a:pt x="13" y="91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4" y="144"/>
                  </a:lnTo>
                  <a:lnTo>
                    <a:pt x="7" y="148"/>
                  </a:lnTo>
                  <a:lnTo>
                    <a:pt x="0" y="159"/>
                  </a:lnTo>
                  <a:lnTo>
                    <a:pt x="6" y="170"/>
                  </a:lnTo>
                  <a:lnTo>
                    <a:pt x="7" y="178"/>
                  </a:lnTo>
                  <a:lnTo>
                    <a:pt x="11" y="168"/>
                  </a:lnTo>
                  <a:lnTo>
                    <a:pt x="22" y="181"/>
                  </a:lnTo>
                  <a:lnTo>
                    <a:pt x="20" y="194"/>
                  </a:lnTo>
                  <a:lnTo>
                    <a:pt x="15" y="200"/>
                  </a:lnTo>
                  <a:lnTo>
                    <a:pt x="22" y="211"/>
                  </a:lnTo>
                  <a:lnTo>
                    <a:pt x="31" y="215"/>
                  </a:lnTo>
                  <a:lnTo>
                    <a:pt x="46" y="224"/>
                  </a:lnTo>
                  <a:lnTo>
                    <a:pt x="59" y="235"/>
                  </a:lnTo>
                  <a:lnTo>
                    <a:pt x="61" y="242"/>
                  </a:lnTo>
                  <a:lnTo>
                    <a:pt x="76" y="248"/>
                  </a:lnTo>
                  <a:lnTo>
                    <a:pt x="89" y="242"/>
                  </a:lnTo>
                  <a:lnTo>
                    <a:pt x="105" y="233"/>
                  </a:lnTo>
                  <a:lnTo>
                    <a:pt x="113" y="217"/>
                  </a:lnTo>
                  <a:lnTo>
                    <a:pt x="120" y="207"/>
                  </a:lnTo>
                  <a:lnTo>
                    <a:pt x="133" y="183"/>
                  </a:lnTo>
                  <a:lnTo>
                    <a:pt x="137" y="165"/>
                  </a:lnTo>
                  <a:lnTo>
                    <a:pt x="139" y="148"/>
                  </a:lnTo>
                  <a:lnTo>
                    <a:pt x="148" y="137"/>
                  </a:lnTo>
                  <a:lnTo>
                    <a:pt x="133" y="133"/>
                  </a:lnTo>
                  <a:lnTo>
                    <a:pt x="128" y="126"/>
                  </a:lnTo>
                  <a:lnTo>
                    <a:pt x="120" y="128"/>
                  </a:lnTo>
                  <a:lnTo>
                    <a:pt x="107" y="122"/>
                  </a:lnTo>
                  <a:lnTo>
                    <a:pt x="104" y="105"/>
                  </a:lnTo>
                  <a:lnTo>
                    <a:pt x="100" y="93"/>
                  </a:lnTo>
                  <a:lnTo>
                    <a:pt x="107" y="80"/>
                  </a:lnTo>
                  <a:lnTo>
                    <a:pt x="107" y="41"/>
                  </a:lnTo>
                  <a:lnTo>
                    <a:pt x="107" y="28"/>
                  </a:lnTo>
                  <a:lnTo>
                    <a:pt x="100" y="20"/>
                  </a:lnTo>
                  <a:lnTo>
                    <a:pt x="87" y="19"/>
                  </a:lnTo>
                  <a:lnTo>
                    <a:pt x="78" y="15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6" y="2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22" y="7"/>
                  </a:lnTo>
                  <a:lnTo>
                    <a:pt x="20" y="30"/>
                  </a:lnTo>
                  <a:lnTo>
                    <a:pt x="17" y="44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5" name="Freeform 20"/>
            <p:cNvSpPr>
              <a:spLocks/>
            </p:cNvSpPr>
            <p:nvPr/>
          </p:nvSpPr>
          <p:spPr bwMode="auto">
            <a:xfrm>
              <a:off x="3234" y="2858"/>
              <a:ext cx="626" cy="419"/>
            </a:xfrm>
            <a:custGeom>
              <a:avLst/>
              <a:gdLst/>
              <a:ahLst/>
              <a:cxnLst>
                <a:cxn ang="0">
                  <a:pos x="122" y="46"/>
                </a:cxn>
                <a:cxn ang="0">
                  <a:pos x="102" y="57"/>
                </a:cxn>
                <a:cxn ang="0">
                  <a:pos x="95" y="130"/>
                </a:cxn>
                <a:cxn ang="0">
                  <a:pos x="62" y="169"/>
                </a:cxn>
                <a:cxn ang="0">
                  <a:pos x="19" y="189"/>
                </a:cxn>
                <a:cxn ang="0">
                  <a:pos x="0" y="215"/>
                </a:cxn>
                <a:cxn ang="0">
                  <a:pos x="17" y="237"/>
                </a:cxn>
                <a:cxn ang="0">
                  <a:pos x="17" y="258"/>
                </a:cxn>
                <a:cxn ang="0">
                  <a:pos x="41" y="263"/>
                </a:cxn>
                <a:cxn ang="0">
                  <a:pos x="52" y="295"/>
                </a:cxn>
                <a:cxn ang="0">
                  <a:pos x="59" y="324"/>
                </a:cxn>
                <a:cxn ang="0">
                  <a:pos x="76" y="324"/>
                </a:cxn>
                <a:cxn ang="0">
                  <a:pos x="104" y="326"/>
                </a:cxn>
                <a:cxn ang="0">
                  <a:pos x="104" y="343"/>
                </a:cxn>
                <a:cxn ang="0">
                  <a:pos x="122" y="358"/>
                </a:cxn>
                <a:cxn ang="0">
                  <a:pos x="122" y="378"/>
                </a:cxn>
                <a:cxn ang="0">
                  <a:pos x="160" y="387"/>
                </a:cxn>
                <a:cxn ang="0">
                  <a:pos x="213" y="402"/>
                </a:cxn>
                <a:cxn ang="0">
                  <a:pos x="253" y="391"/>
                </a:cxn>
                <a:cxn ang="0">
                  <a:pos x="298" y="395"/>
                </a:cxn>
                <a:cxn ang="0">
                  <a:pos x="324" y="380"/>
                </a:cxn>
                <a:cxn ang="0">
                  <a:pos x="398" y="346"/>
                </a:cxn>
                <a:cxn ang="0">
                  <a:pos x="441" y="350"/>
                </a:cxn>
                <a:cxn ang="0">
                  <a:pos x="474" y="356"/>
                </a:cxn>
                <a:cxn ang="0">
                  <a:pos x="494" y="339"/>
                </a:cxn>
                <a:cxn ang="0">
                  <a:pos x="496" y="282"/>
                </a:cxn>
                <a:cxn ang="0">
                  <a:pos x="515" y="263"/>
                </a:cxn>
                <a:cxn ang="0">
                  <a:pos x="533" y="263"/>
                </a:cxn>
                <a:cxn ang="0">
                  <a:pos x="537" y="248"/>
                </a:cxn>
                <a:cxn ang="0">
                  <a:pos x="550" y="235"/>
                </a:cxn>
                <a:cxn ang="0">
                  <a:pos x="522" y="226"/>
                </a:cxn>
                <a:cxn ang="0">
                  <a:pos x="489" y="233"/>
                </a:cxn>
                <a:cxn ang="0">
                  <a:pos x="457" y="226"/>
                </a:cxn>
                <a:cxn ang="0">
                  <a:pos x="452" y="200"/>
                </a:cxn>
                <a:cxn ang="0">
                  <a:pos x="441" y="174"/>
                </a:cxn>
                <a:cxn ang="0">
                  <a:pos x="435" y="148"/>
                </a:cxn>
                <a:cxn ang="0">
                  <a:pos x="437" y="124"/>
                </a:cxn>
                <a:cxn ang="0">
                  <a:pos x="413" y="87"/>
                </a:cxn>
                <a:cxn ang="0">
                  <a:pos x="405" y="61"/>
                </a:cxn>
                <a:cxn ang="0">
                  <a:pos x="381" y="41"/>
                </a:cxn>
                <a:cxn ang="0">
                  <a:pos x="365" y="9"/>
                </a:cxn>
                <a:cxn ang="0">
                  <a:pos x="348" y="0"/>
                </a:cxn>
                <a:cxn ang="0">
                  <a:pos x="329" y="13"/>
                </a:cxn>
                <a:cxn ang="0">
                  <a:pos x="307" y="15"/>
                </a:cxn>
                <a:cxn ang="0">
                  <a:pos x="288" y="26"/>
                </a:cxn>
                <a:cxn ang="0">
                  <a:pos x="259" y="30"/>
                </a:cxn>
                <a:cxn ang="0">
                  <a:pos x="235" y="13"/>
                </a:cxn>
                <a:cxn ang="0">
                  <a:pos x="204" y="24"/>
                </a:cxn>
                <a:cxn ang="0">
                  <a:pos x="180" y="22"/>
                </a:cxn>
                <a:cxn ang="0">
                  <a:pos x="150" y="20"/>
                </a:cxn>
                <a:cxn ang="0">
                  <a:pos x="135" y="28"/>
                </a:cxn>
                <a:cxn ang="0">
                  <a:pos x="128" y="31"/>
                </a:cxn>
              </a:cxnLst>
              <a:rect l="0" t="0" r="r" b="b"/>
              <a:pathLst>
                <a:path w="550" h="402">
                  <a:moveTo>
                    <a:pt x="132" y="35"/>
                  </a:moveTo>
                  <a:lnTo>
                    <a:pt x="122" y="46"/>
                  </a:lnTo>
                  <a:lnTo>
                    <a:pt x="115" y="54"/>
                  </a:lnTo>
                  <a:lnTo>
                    <a:pt x="102" y="57"/>
                  </a:lnTo>
                  <a:lnTo>
                    <a:pt x="96" y="119"/>
                  </a:lnTo>
                  <a:lnTo>
                    <a:pt x="95" y="130"/>
                  </a:lnTo>
                  <a:lnTo>
                    <a:pt x="80" y="154"/>
                  </a:lnTo>
                  <a:lnTo>
                    <a:pt x="62" y="169"/>
                  </a:lnTo>
                  <a:lnTo>
                    <a:pt x="50" y="182"/>
                  </a:lnTo>
                  <a:lnTo>
                    <a:pt x="19" y="189"/>
                  </a:lnTo>
                  <a:lnTo>
                    <a:pt x="3" y="203"/>
                  </a:lnTo>
                  <a:lnTo>
                    <a:pt x="0" y="215"/>
                  </a:lnTo>
                  <a:lnTo>
                    <a:pt x="11" y="224"/>
                  </a:lnTo>
                  <a:lnTo>
                    <a:pt x="17" y="237"/>
                  </a:lnTo>
                  <a:lnTo>
                    <a:pt x="15" y="246"/>
                  </a:lnTo>
                  <a:lnTo>
                    <a:pt x="17" y="258"/>
                  </a:lnTo>
                  <a:lnTo>
                    <a:pt x="26" y="263"/>
                  </a:lnTo>
                  <a:lnTo>
                    <a:pt x="41" y="263"/>
                  </a:lnTo>
                  <a:lnTo>
                    <a:pt x="46" y="274"/>
                  </a:lnTo>
                  <a:lnTo>
                    <a:pt x="52" y="295"/>
                  </a:lnTo>
                  <a:lnTo>
                    <a:pt x="54" y="311"/>
                  </a:lnTo>
                  <a:lnTo>
                    <a:pt x="59" y="324"/>
                  </a:lnTo>
                  <a:lnTo>
                    <a:pt x="69" y="328"/>
                  </a:lnTo>
                  <a:lnTo>
                    <a:pt x="76" y="324"/>
                  </a:lnTo>
                  <a:lnTo>
                    <a:pt x="89" y="315"/>
                  </a:lnTo>
                  <a:lnTo>
                    <a:pt x="104" y="326"/>
                  </a:lnTo>
                  <a:lnTo>
                    <a:pt x="102" y="337"/>
                  </a:lnTo>
                  <a:lnTo>
                    <a:pt x="104" y="343"/>
                  </a:lnTo>
                  <a:lnTo>
                    <a:pt x="111" y="346"/>
                  </a:lnTo>
                  <a:lnTo>
                    <a:pt x="122" y="358"/>
                  </a:lnTo>
                  <a:lnTo>
                    <a:pt x="119" y="371"/>
                  </a:lnTo>
                  <a:lnTo>
                    <a:pt x="122" y="378"/>
                  </a:lnTo>
                  <a:lnTo>
                    <a:pt x="139" y="378"/>
                  </a:lnTo>
                  <a:lnTo>
                    <a:pt x="160" y="387"/>
                  </a:lnTo>
                  <a:lnTo>
                    <a:pt x="198" y="402"/>
                  </a:lnTo>
                  <a:lnTo>
                    <a:pt x="213" y="402"/>
                  </a:lnTo>
                  <a:lnTo>
                    <a:pt x="235" y="398"/>
                  </a:lnTo>
                  <a:lnTo>
                    <a:pt x="253" y="391"/>
                  </a:lnTo>
                  <a:lnTo>
                    <a:pt x="283" y="396"/>
                  </a:lnTo>
                  <a:lnTo>
                    <a:pt x="298" y="395"/>
                  </a:lnTo>
                  <a:lnTo>
                    <a:pt x="305" y="393"/>
                  </a:lnTo>
                  <a:lnTo>
                    <a:pt x="324" y="380"/>
                  </a:lnTo>
                  <a:lnTo>
                    <a:pt x="366" y="356"/>
                  </a:lnTo>
                  <a:lnTo>
                    <a:pt x="398" y="346"/>
                  </a:lnTo>
                  <a:lnTo>
                    <a:pt x="415" y="345"/>
                  </a:lnTo>
                  <a:lnTo>
                    <a:pt x="441" y="350"/>
                  </a:lnTo>
                  <a:lnTo>
                    <a:pt x="463" y="352"/>
                  </a:lnTo>
                  <a:lnTo>
                    <a:pt x="474" y="356"/>
                  </a:lnTo>
                  <a:lnTo>
                    <a:pt x="491" y="354"/>
                  </a:lnTo>
                  <a:lnTo>
                    <a:pt x="494" y="339"/>
                  </a:lnTo>
                  <a:lnTo>
                    <a:pt x="494" y="311"/>
                  </a:lnTo>
                  <a:lnTo>
                    <a:pt x="496" y="282"/>
                  </a:lnTo>
                  <a:lnTo>
                    <a:pt x="505" y="267"/>
                  </a:lnTo>
                  <a:lnTo>
                    <a:pt x="515" y="263"/>
                  </a:lnTo>
                  <a:lnTo>
                    <a:pt x="524" y="269"/>
                  </a:lnTo>
                  <a:lnTo>
                    <a:pt x="533" y="263"/>
                  </a:lnTo>
                  <a:lnTo>
                    <a:pt x="539" y="256"/>
                  </a:lnTo>
                  <a:lnTo>
                    <a:pt x="537" y="248"/>
                  </a:lnTo>
                  <a:lnTo>
                    <a:pt x="548" y="245"/>
                  </a:lnTo>
                  <a:lnTo>
                    <a:pt x="550" y="235"/>
                  </a:lnTo>
                  <a:lnTo>
                    <a:pt x="539" y="230"/>
                  </a:lnTo>
                  <a:lnTo>
                    <a:pt x="522" y="226"/>
                  </a:lnTo>
                  <a:lnTo>
                    <a:pt x="509" y="230"/>
                  </a:lnTo>
                  <a:lnTo>
                    <a:pt x="489" y="233"/>
                  </a:lnTo>
                  <a:lnTo>
                    <a:pt x="470" y="233"/>
                  </a:lnTo>
                  <a:lnTo>
                    <a:pt x="457" y="226"/>
                  </a:lnTo>
                  <a:lnTo>
                    <a:pt x="452" y="215"/>
                  </a:lnTo>
                  <a:lnTo>
                    <a:pt x="452" y="200"/>
                  </a:lnTo>
                  <a:lnTo>
                    <a:pt x="450" y="185"/>
                  </a:lnTo>
                  <a:lnTo>
                    <a:pt x="441" y="174"/>
                  </a:lnTo>
                  <a:lnTo>
                    <a:pt x="435" y="163"/>
                  </a:lnTo>
                  <a:lnTo>
                    <a:pt x="435" y="148"/>
                  </a:lnTo>
                  <a:lnTo>
                    <a:pt x="437" y="133"/>
                  </a:lnTo>
                  <a:lnTo>
                    <a:pt x="437" y="124"/>
                  </a:lnTo>
                  <a:lnTo>
                    <a:pt x="428" y="102"/>
                  </a:lnTo>
                  <a:lnTo>
                    <a:pt x="413" y="87"/>
                  </a:lnTo>
                  <a:lnTo>
                    <a:pt x="407" y="72"/>
                  </a:lnTo>
                  <a:lnTo>
                    <a:pt x="405" y="61"/>
                  </a:lnTo>
                  <a:lnTo>
                    <a:pt x="402" y="56"/>
                  </a:lnTo>
                  <a:lnTo>
                    <a:pt x="381" y="41"/>
                  </a:lnTo>
                  <a:lnTo>
                    <a:pt x="374" y="28"/>
                  </a:lnTo>
                  <a:lnTo>
                    <a:pt x="365" y="9"/>
                  </a:lnTo>
                  <a:lnTo>
                    <a:pt x="357" y="2"/>
                  </a:lnTo>
                  <a:lnTo>
                    <a:pt x="348" y="0"/>
                  </a:lnTo>
                  <a:lnTo>
                    <a:pt x="339" y="4"/>
                  </a:lnTo>
                  <a:lnTo>
                    <a:pt x="329" y="13"/>
                  </a:lnTo>
                  <a:lnTo>
                    <a:pt x="324" y="15"/>
                  </a:lnTo>
                  <a:lnTo>
                    <a:pt x="307" y="15"/>
                  </a:lnTo>
                  <a:lnTo>
                    <a:pt x="296" y="17"/>
                  </a:lnTo>
                  <a:lnTo>
                    <a:pt x="288" y="26"/>
                  </a:lnTo>
                  <a:lnTo>
                    <a:pt x="274" y="31"/>
                  </a:lnTo>
                  <a:lnTo>
                    <a:pt x="259" y="30"/>
                  </a:lnTo>
                  <a:lnTo>
                    <a:pt x="251" y="22"/>
                  </a:lnTo>
                  <a:lnTo>
                    <a:pt x="235" y="13"/>
                  </a:lnTo>
                  <a:lnTo>
                    <a:pt x="221" y="17"/>
                  </a:lnTo>
                  <a:lnTo>
                    <a:pt x="204" y="24"/>
                  </a:lnTo>
                  <a:lnTo>
                    <a:pt x="191" y="26"/>
                  </a:lnTo>
                  <a:lnTo>
                    <a:pt x="180" y="22"/>
                  </a:lnTo>
                  <a:lnTo>
                    <a:pt x="167" y="15"/>
                  </a:lnTo>
                  <a:lnTo>
                    <a:pt x="150" y="20"/>
                  </a:lnTo>
                  <a:lnTo>
                    <a:pt x="139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32" y="3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6" name="Freeform 21"/>
            <p:cNvSpPr>
              <a:spLocks/>
            </p:cNvSpPr>
            <p:nvPr/>
          </p:nvSpPr>
          <p:spPr bwMode="auto">
            <a:xfrm>
              <a:off x="2064" y="2457"/>
              <a:ext cx="239" cy="19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" y="26"/>
                </a:cxn>
                <a:cxn ang="0">
                  <a:pos x="3" y="17"/>
                </a:cxn>
                <a:cxn ang="0">
                  <a:pos x="35" y="0"/>
                </a:cxn>
                <a:cxn ang="0">
                  <a:pos x="38" y="6"/>
                </a:cxn>
                <a:cxn ang="0">
                  <a:pos x="61" y="2"/>
                </a:cxn>
                <a:cxn ang="0">
                  <a:pos x="79" y="3"/>
                </a:cxn>
                <a:cxn ang="0">
                  <a:pos x="72" y="12"/>
                </a:cxn>
                <a:cxn ang="0">
                  <a:pos x="76" y="24"/>
                </a:cxn>
                <a:cxn ang="0">
                  <a:pos x="91" y="29"/>
                </a:cxn>
                <a:cxn ang="0">
                  <a:pos x="106" y="28"/>
                </a:cxn>
                <a:cxn ang="0">
                  <a:pos x="118" y="19"/>
                </a:cxn>
                <a:cxn ang="0">
                  <a:pos x="138" y="17"/>
                </a:cxn>
                <a:cxn ang="0">
                  <a:pos x="144" y="25"/>
                </a:cxn>
                <a:cxn ang="0">
                  <a:pos x="156" y="32"/>
                </a:cxn>
                <a:cxn ang="0">
                  <a:pos x="173" y="33"/>
                </a:cxn>
                <a:cxn ang="0">
                  <a:pos x="170" y="47"/>
                </a:cxn>
                <a:cxn ang="0">
                  <a:pos x="171" y="75"/>
                </a:cxn>
                <a:cxn ang="0">
                  <a:pos x="174" y="92"/>
                </a:cxn>
                <a:cxn ang="0">
                  <a:pos x="193" y="90"/>
                </a:cxn>
                <a:cxn ang="0">
                  <a:pos x="199" y="102"/>
                </a:cxn>
                <a:cxn ang="0">
                  <a:pos x="200" y="112"/>
                </a:cxn>
                <a:cxn ang="0">
                  <a:pos x="210" y="126"/>
                </a:cxn>
                <a:cxn ang="0">
                  <a:pos x="198" y="136"/>
                </a:cxn>
                <a:cxn ang="0">
                  <a:pos x="187" y="144"/>
                </a:cxn>
                <a:cxn ang="0">
                  <a:pos x="175" y="144"/>
                </a:cxn>
                <a:cxn ang="0">
                  <a:pos x="161" y="148"/>
                </a:cxn>
                <a:cxn ang="0">
                  <a:pos x="161" y="163"/>
                </a:cxn>
                <a:cxn ang="0">
                  <a:pos x="155" y="173"/>
                </a:cxn>
                <a:cxn ang="0">
                  <a:pos x="140" y="185"/>
                </a:cxn>
                <a:cxn ang="0">
                  <a:pos x="115" y="166"/>
                </a:cxn>
                <a:cxn ang="0">
                  <a:pos x="108" y="149"/>
                </a:cxn>
                <a:cxn ang="0">
                  <a:pos x="85" y="144"/>
                </a:cxn>
                <a:cxn ang="0">
                  <a:pos x="77" y="122"/>
                </a:cxn>
                <a:cxn ang="0">
                  <a:pos x="61" y="109"/>
                </a:cxn>
                <a:cxn ang="0">
                  <a:pos x="55" y="93"/>
                </a:cxn>
                <a:cxn ang="0">
                  <a:pos x="42" y="77"/>
                </a:cxn>
                <a:cxn ang="0">
                  <a:pos x="33" y="61"/>
                </a:cxn>
                <a:cxn ang="0">
                  <a:pos x="16" y="49"/>
                </a:cxn>
                <a:cxn ang="0">
                  <a:pos x="0" y="33"/>
                </a:cxn>
              </a:cxnLst>
              <a:rect l="0" t="0" r="r" b="b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8CC2F8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32803" name="Freeform 22"/>
            <p:cNvSpPr>
              <a:spLocks/>
            </p:cNvSpPr>
            <p:nvPr/>
          </p:nvSpPr>
          <p:spPr bwMode="auto">
            <a:xfrm>
              <a:off x="2227" y="2607"/>
              <a:ext cx="65" cy="74"/>
            </a:xfrm>
            <a:custGeom>
              <a:avLst/>
              <a:gdLst>
                <a:gd name="T0" fmla="*/ 84639 w 57"/>
                <a:gd name="T1" fmla="*/ 122439 h 71"/>
                <a:gd name="T2" fmla="*/ 90832 w 57"/>
                <a:gd name="T3" fmla="*/ 82776 h 71"/>
                <a:gd name="T4" fmla="*/ 117669 w 57"/>
                <a:gd name="T5" fmla="*/ 67256 h 71"/>
                <a:gd name="T6" fmla="*/ 117669 w 57"/>
                <a:gd name="T7" fmla="*/ 48286 h 71"/>
                <a:gd name="T8" fmla="*/ 103219 w 57"/>
                <a:gd name="T9" fmla="*/ 34490 h 71"/>
                <a:gd name="T10" fmla="*/ 88768 w 57"/>
                <a:gd name="T11" fmla="*/ 15520 h 71"/>
                <a:gd name="T12" fmla="*/ 80511 w 57"/>
                <a:gd name="T13" fmla="*/ 0 h 71"/>
                <a:gd name="T14" fmla="*/ 53674 w 57"/>
                <a:gd name="T15" fmla="*/ 0 h 71"/>
                <a:gd name="T16" fmla="*/ 35094 w 57"/>
                <a:gd name="T17" fmla="*/ 6898 h 71"/>
                <a:gd name="T18" fmla="*/ 35094 w 57"/>
                <a:gd name="T19" fmla="*/ 32765 h 71"/>
                <a:gd name="T20" fmla="*/ 18580 w 57"/>
                <a:gd name="T21" fmla="*/ 55183 h 71"/>
                <a:gd name="T22" fmla="*/ 0 w 57"/>
                <a:gd name="T23" fmla="*/ 62082 h 71"/>
                <a:gd name="T24" fmla="*/ 8257 w 57"/>
                <a:gd name="T25" fmla="*/ 81051 h 71"/>
                <a:gd name="T26" fmla="*/ 33030 w 57"/>
                <a:gd name="T27" fmla="*/ 86225 h 71"/>
                <a:gd name="T28" fmla="*/ 57802 w 57"/>
                <a:gd name="T29" fmla="*/ 91398 h 71"/>
                <a:gd name="T30" fmla="*/ 72253 w 57"/>
                <a:gd name="T31" fmla="*/ 103470 h 71"/>
                <a:gd name="T32" fmla="*/ 84639 w 57"/>
                <a:gd name="T33" fmla="*/ 122439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8CC2F8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8" name="Freeform 23"/>
            <p:cNvSpPr>
              <a:spLocks/>
            </p:cNvSpPr>
            <p:nvPr/>
          </p:nvSpPr>
          <p:spPr bwMode="auto">
            <a:xfrm>
              <a:off x="2147" y="2316"/>
              <a:ext cx="245" cy="237"/>
            </a:xfrm>
            <a:custGeom>
              <a:avLst/>
              <a:gdLst/>
              <a:ahLst/>
              <a:cxnLst>
                <a:cxn ang="0">
                  <a:pos x="89" y="6"/>
                </a:cxn>
                <a:cxn ang="0">
                  <a:pos x="67" y="33"/>
                </a:cxn>
                <a:cxn ang="0">
                  <a:pos x="67" y="41"/>
                </a:cxn>
                <a:cxn ang="0">
                  <a:pos x="54" y="54"/>
                </a:cxn>
                <a:cxn ang="0">
                  <a:pos x="56" y="57"/>
                </a:cxn>
                <a:cxn ang="0">
                  <a:pos x="52" y="66"/>
                </a:cxn>
                <a:cxn ang="0">
                  <a:pos x="39" y="79"/>
                </a:cxn>
                <a:cxn ang="0">
                  <a:pos x="26" y="94"/>
                </a:cxn>
                <a:cxn ang="0">
                  <a:pos x="21" y="102"/>
                </a:cxn>
                <a:cxn ang="0">
                  <a:pos x="26" y="109"/>
                </a:cxn>
                <a:cxn ang="0">
                  <a:pos x="22" y="120"/>
                </a:cxn>
                <a:cxn ang="0">
                  <a:pos x="15" y="129"/>
                </a:cxn>
                <a:cxn ang="0">
                  <a:pos x="9" y="133"/>
                </a:cxn>
                <a:cxn ang="0">
                  <a:pos x="0" y="144"/>
                </a:cxn>
                <a:cxn ang="0">
                  <a:pos x="1" y="155"/>
                </a:cxn>
                <a:cxn ang="0">
                  <a:pos x="11" y="161"/>
                </a:cxn>
                <a:cxn ang="0">
                  <a:pos x="35" y="161"/>
                </a:cxn>
                <a:cxn ang="0">
                  <a:pos x="49" y="153"/>
                </a:cxn>
                <a:cxn ang="0">
                  <a:pos x="63" y="151"/>
                </a:cxn>
                <a:cxn ang="0">
                  <a:pos x="74" y="161"/>
                </a:cxn>
                <a:cxn ang="0">
                  <a:pos x="85" y="166"/>
                </a:cxn>
                <a:cxn ang="0">
                  <a:pos x="100" y="168"/>
                </a:cxn>
                <a:cxn ang="0">
                  <a:pos x="96" y="185"/>
                </a:cxn>
                <a:cxn ang="0">
                  <a:pos x="101" y="227"/>
                </a:cxn>
                <a:cxn ang="0">
                  <a:pos x="114" y="226"/>
                </a:cxn>
                <a:cxn ang="0">
                  <a:pos x="122" y="225"/>
                </a:cxn>
                <a:cxn ang="0">
                  <a:pos x="125" y="213"/>
                </a:cxn>
                <a:cxn ang="0">
                  <a:pos x="127" y="188"/>
                </a:cxn>
                <a:cxn ang="0">
                  <a:pos x="137" y="175"/>
                </a:cxn>
                <a:cxn ang="0">
                  <a:pos x="137" y="153"/>
                </a:cxn>
                <a:cxn ang="0">
                  <a:pos x="145" y="140"/>
                </a:cxn>
                <a:cxn ang="0">
                  <a:pos x="162" y="133"/>
                </a:cxn>
                <a:cxn ang="0">
                  <a:pos x="193" y="98"/>
                </a:cxn>
                <a:cxn ang="0">
                  <a:pos x="197" y="83"/>
                </a:cxn>
                <a:cxn ang="0">
                  <a:pos x="192" y="59"/>
                </a:cxn>
                <a:cxn ang="0">
                  <a:pos x="212" y="43"/>
                </a:cxn>
                <a:cxn ang="0">
                  <a:pos x="215" y="16"/>
                </a:cxn>
                <a:cxn ang="0">
                  <a:pos x="201" y="4"/>
                </a:cxn>
                <a:cxn ang="0">
                  <a:pos x="192" y="2"/>
                </a:cxn>
                <a:cxn ang="0">
                  <a:pos x="175" y="0"/>
                </a:cxn>
                <a:cxn ang="0">
                  <a:pos x="137" y="0"/>
                </a:cxn>
                <a:cxn ang="0">
                  <a:pos x="126" y="9"/>
                </a:cxn>
                <a:cxn ang="0">
                  <a:pos x="117" y="20"/>
                </a:cxn>
                <a:cxn ang="0">
                  <a:pos x="119" y="30"/>
                </a:cxn>
                <a:cxn ang="0">
                  <a:pos x="132" y="39"/>
                </a:cxn>
                <a:cxn ang="0">
                  <a:pos x="141" y="50"/>
                </a:cxn>
                <a:cxn ang="0">
                  <a:pos x="141" y="65"/>
                </a:cxn>
                <a:cxn ang="0">
                  <a:pos x="126" y="76"/>
                </a:cxn>
                <a:cxn ang="0">
                  <a:pos x="111" y="79"/>
                </a:cxn>
                <a:cxn ang="0">
                  <a:pos x="100" y="81"/>
                </a:cxn>
                <a:cxn ang="0">
                  <a:pos x="95" y="72"/>
                </a:cxn>
                <a:cxn ang="0">
                  <a:pos x="91" y="59"/>
                </a:cxn>
                <a:cxn ang="0">
                  <a:pos x="98" y="48"/>
                </a:cxn>
                <a:cxn ang="0">
                  <a:pos x="96" y="35"/>
                </a:cxn>
                <a:cxn ang="0">
                  <a:pos x="95" y="22"/>
                </a:cxn>
                <a:cxn ang="0">
                  <a:pos x="89" y="6"/>
                </a:cxn>
              </a:cxnLst>
              <a:rect l="0" t="0" r="r" b="b"/>
              <a:pathLst>
                <a:path w="215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2" y="133"/>
                  </a:lnTo>
                  <a:lnTo>
                    <a:pt x="193" y="98"/>
                  </a:lnTo>
                  <a:lnTo>
                    <a:pt x="197" y="83"/>
                  </a:lnTo>
                  <a:lnTo>
                    <a:pt x="192" y="59"/>
                  </a:lnTo>
                  <a:lnTo>
                    <a:pt x="212" y="43"/>
                  </a:lnTo>
                  <a:lnTo>
                    <a:pt x="215" y="16"/>
                  </a:lnTo>
                  <a:lnTo>
                    <a:pt x="201" y="4"/>
                  </a:lnTo>
                  <a:lnTo>
                    <a:pt x="192" y="2"/>
                  </a:lnTo>
                  <a:lnTo>
                    <a:pt x="175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8CC2F8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9" name="Freeform 24"/>
            <p:cNvSpPr>
              <a:spLocks/>
            </p:cNvSpPr>
            <p:nvPr/>
          </p:nvSpPr>
          <p:spPr bwMode="auto">
            <a:xfrm>
              <a:off x="1316" y="1944"/>
              <a:ext cx="345" cy="289"/>
            </a:xfrm>
            <a:custGeom>
              <a:avLst/>
              <a:gdLst/>
              <a:ahLst/>
              <a:cxnLst>
                <a:cxn ang="0">
                  <a:pos x="108" y="115"/>
                </a:cxn>
                <a:cxn ang="0">
                  <a:pos x="106" y="139"/>
                </a:cxn>
                <a:cxn ang="0">
                  <a:pos x="86" y="135"/>
                </a:cxn>
                <a:cxn ang="0">
                  <a:pos x="63" y="167"/>
                </a:cxn>
                <a:cxn ang="0">
                  <a:pos x="33" y="191"/>
                </a:cxn>
                <a:cxn ang="0">
                  <a:pos x="13" y="195"/>
                </a:cxn>
                <a:cxn ang="0">
                  <a:pos x="6" y="201"/>
                </a:cxn>
                <a:cxn ang="0">
                  <a:pos x="11" y="221"/>
                </a:cxn>
                <a:cxn ang="0">
                  <a:pos x="4" y="245"/>
                </a:cxn>
                <a:cxn ang="0">
                  <a:pos x="17" y="245"/>
                </a:cxn>
                <a:cxn ang="0">
                  <a:pos x="30" y="244"/>
                </a:cxn>
                <a:cxn ang="0">
                  <a:pos x="24" y="262"/>
                </a:cxn>
                <a:cxn ang="0">
                  <a:pos x="54" y="268"/>
                </a:cxn>
                <a:cxn ang="0">
                  <a:pos x="80" y="277"/>
                </a:cxn>
                <a:cxn ang="0">
                  <a:pos x="108" y="262"/>
                </a:cxn>
                <a:cxn ang="0">
                  <a:pos x="186" y="268"/>
                </a:cxn>
                <a:cxn ang="0">
                  <a:pos x="227" y="242"/>
                </a:cxn>
                <a:cxn ang="0">
                  <a:pos x="249" y="221"/>
                </a:cxn>
                <a:cxn ang="0">
                  <a:pos x="268" y="195"/>
                </a:cxn>
                <a:cxn ang="0">
                  <a:pos x="277" y="135"/>
                </a:cxn>
                <a:cxn ang="0">
                  <a:pos x="288" y="107"/>
                </a:cxn>
                <a:cxn ang="0">
                  <a:pos x="273" y="76"/>
                </a:cxn>
                <a:cxn ang="0">
                  <a:pos x="251" y="70"/>
                </a:cxn>
                <a:cxn ang="0">
                  <a:pos x="240" y="41"/>
                </a:cxn>
                <a:cxn ang="0">
                  <a:pos x="271" y="0"/>
                </a:cxn>
                <a:cxn ang="0">
                  <a:pos x="223" y="4"/>
                </a:cxn>
                <a:cxn ang="0">
                  <a:pos x="201" y="19"/>
                </a:cxn>
                <a:cxn ang="0">
                  <a:pos x="180" y="22"/>
                </a:cxn>
                <a:cxn ang="0">
                  <a:pos x="204" y="44"/>
                </a:cxn>
                <a:cxn ang="0">
                  <a:pos x="158" y="50"/>
                </a:cxn>
                <a:cxn ang="0">
                  <a:pos x="113" y="32"/>
                </a:cxn>
                <a:cxn ang="0">
                  <a:pos x="100" y="54"/>
                </a:cxn>
                <a:cxn ang="0">
                  <a:pos x="99" y="67"/>
                </a:cxn>
                <a:cxn ang="0">
                  <a:pos x="87" y="89"/>
                </a:cxn>
                <a:cxn ang="0">
                  <a:pos x="72" y="111"/>
                </a:cxn>
                <a:cxn ang="0">
                  <a:pos x="89" y="126"/>
                </a:cxn>
              </a:cxnLst>
              <a:rect l="0" t="0" r="r" b="b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490" y="1965"/>
              <a:ext cx="392" cy="283"/>
              <a:chOff x="2003" y="1691"/>
              <a:chExt cx="344" cy="27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6" name="Freeform 26"/>
              <p:cNvSpPr>
                <a:spLocks/>
              </p:cNvSpPr>
              <p:nvPr/>
            </p:nvSpPr>
            <p:spPr bwMode="auto">
              <a:xfrm>
                <a:off x="2003" y="1746"/>
                <a:ext cx="145" cy="179"/>
              </a:xfrm>
              <a:custGeom>
                <a:avLst/>
                <a:gdLst/>
                <a:ahLst/>
                <a:cxnLst>
                  <a:cxn ang="0">
                    <a:pos x="11" y="153"/>
                  </a:cxn>
                  <a:cxn ang="0">
                    <a:pos x="19" y="166"/>
                  </a:cxn>
                  <a:cxn ang="0">
                    <a:pos x="35" y="166"/>
                  </a:cxn>
                  <a:cxn ang="0">
                    <a:pos x="50" y="170"/>
                  </a:cxn>
                  <a:cxn ang="0">
                    <a:pos x="61" y="179"/>
                  </a:cxn>
                  <a:cxn ang="0">
                    <a:pos x="73" y="179"/>
                  </a:cxn>
                  <a:cxn ang="0">
                    <a:pos x="65" y="168"/>
                  </a:cxn>
                  <a:cxn ang="0">
                    <a:pos x="71" y="153"/>
                  </a:cxn>
                  <a:cxn ang="0">
                    <a:pos x="78" y="136"/>
                  </a:cxn>
                  <a:cxn ang="0">
                    <a:pos x="82" y="117"/>
                  </a:cxn>
                  <a:cxn ang="0">
                    <a:pos x="99" y="106"/>
                  </a:cxn>
                  <a:cxn ang="0">
                    <a:pos x="113" y="98"/>
                  </a:cxn>
                  <a:cxn ang="0">
                    <a:pos x="112" y="87"/>
                  </a:cxn>
                  <a:cxn ang="0">
                    <a:pos x="112" y="69"/>
                  </a:cxn>
                  <a:cxn ang="0">
                    <a:pos x="115" y="61"/>
                  </a:cxn>
                  <a:cxn ang="0">
                    <a:pos x="128" y="59"/>
                  </a:cxn>
                  <a:cxn ang="0">
                    <a:pos x="134" y="63"/>
                  </a:cxn>
                  <a:cxn ang="0">
                    <a:pos x="145" y="50"/>
                  </a:cxn>
                  <a:cxn ang="0">
                    <a:pos x="141" y="39"/>
                  </a:cxn>
                  <a:cxn ang="0">
                    <a:pos x="134" y="37"/>
                  </a:cxn>
                  <a:cxn ang="0">
                    <a:pos x="121" y="37"/>
                  </a:cxn>
                  <a:cxn ang="0">
                    <a:pos x="115" y="37"/>
                  </a:cxn>
                  <a:cxn ang="0">
                    <a:pos x="112" y="20"/>
                  </a:cxn>
                  <a:cxn ang="0">
                    <a:pos x="113" y="4"/>
                  </a:cxn>
                  <a:cxn ang="0">
                    <a:pos x="104" y="0"/>
                  </a:cxn>
                  <a:cxn ang="0">
                    <a:pos x="100" y="6"/>
                  </a:cxn>
                  <a:cxn ang="0">
                    <a:pos x="78" y="2"/>
                  </a:cxn>
                  <a:cxn ang="0">
                    <a:pos x="73" y="7"/>
                  </a:cxn>
                  <a:cxn ang="0">
                    <a:pos x="78" y="22"/>
                  </a:cxn>
                  <a:cxn ang="0">
                    <a:pos x="76" y="37"/>
                  </a:cxn>
                  <a:cxn ang="0">
                    <a:pos x="67" y="26"/>
                  </a:cxn>
                  <a:cxn ang="0">
                    <a:pos x="63" y="17"/>
                  </a:cxn>
                  <a:cxn ang="0">
                    <a:pos x="50" y="19"/>
                  </a:cxn>
                  <a:cxn ang="0">
                    <a:pos x="45" y="28"/>
                  </a:cxn>
                  <a:cxn ang="0">
                    <a:pos x="41" y="32"/>
                  </a:cxn>
                  <a:cxn ang="0">
                    <a:pos x="41" y="45"/>
                  </a:cxn>
                  <a:cxn ang="0">
                    <a:pos x="39" y="43"/>
                  </a:cxn>
                  <a:cxn ang="0">
                    <a:pos x="28" y="26"/>
                  </a:cxn>
                  <a:cxn ang="0">
                    <a:pos x="22" y="20"/>
                  </a:cxn>
                  <a:cxn ang="0">
                    <a:pos x="15" y="24"/>
                  </a:cxn>
                  <a:cxn ang="0">
                    <a:pos x="17" y="33"/>
                  </a:cxn>
                  <a:cxn ang="0">
                    <a:pos x="17" y="39"/>
                  </a:cxn>
                  <a:cxn ang="0">
                    <a:pos x="7" y="43"/>
                  </a:cxn>
                  <a:cxn ang="0">
                    <a:pos x="7" y="56"/>
                  </a:cxn>
                  <a:cxn ang="0">
                    <a:pos x="15" y="69"/>
                  </a:cxn>
                  <a:cxn ang="0">
                    <a:pos x="15" y="78"/>
                  </a:cxn>
                  <a:cxn ang="0">
                    <a:pos x="11" y="87"/>
                  </a:cxn>
                  <a:cxn ang="0">
                    <a:pos x="0" y="96"/>
                  </a:cxn>
                  <a:cxn ang="0">
                    <a:pos x="2" y="106"/>
                  </a:cxn>
                  <a:cxn ang="0">
                    <a:pos x="13" y="115"/>
                  </a:cxn>
                  <a:cxn ang="0">
                    <a:pos x="17" y="124"/>
                  </a:cxn>
                  <a:cxn ang="0">
                    <a:pos x="15" y="142"/>
                  </a:cxn>
                  <a:cxn ang="0">
                    <a:pos x="11" y="153"/>
                  </a:cxn>
                </a:cxnLst>
                <a:rect l="0" t="0" r="r" b="b"/>
                <a:pathLst>
                  <a:path w="145" h="179">
                    <a:moveTo>
                      <a:pt x="11" y="153"/>
                    </a:moveTo>
                    <a:lnTo>
                      <a:pt x="19" y="166"/>
                    </a:lnTo>
                    <a:lnTo>
                      <a:pt x="35" y="166"/>
                    </a:lnTo>
                    <a:lnTo>
                      <a:pt x="50" y="170"/>
                    </a:lnTo>
                    <a:lnTo>
                      <a:pt x="61" y="179"/>
                    </a:lnTo>
                    <a:lnTo>
                      <a:pt x="73" y="179"/>
                    </a:lnTo>
                    <a:lnTo>
                      <a:pt x="65" y="168"/>
                    </a:lnTo>
                    <a:lnTo>
                      <a:pt x="71" y="153"/>
                    </a:lnTo>
                    <a:lnTo>
                      <a:pt x="78" y="136"/>
                    </a:lnTo>
                    <a:lnTo>
                      <a:pt x="82" y="117"/>
                    </a:lnTo>
                    <a:lnTo>
                      <a:pt x="99" y="106"/>
                    </a:lnTo>
                    <a:lnTo>
                      <a:pt x="113" y="98"/>
                    </a:lnTo>
                    <a:lnTo>
                      <a:pt x="112" y="87"/>
                    </a:lnTo>
                    <a:lnTo>
                      <a:pt x="112" y="69"/>
                    </a:lnTo>
                    <a:lnTo>
                      <a:pt x="115" y="61"/>
                    </a:lnTo>
                    <a:lnTo>
                      <a:pt x="128" y="59"/>
                    </a:lnTo>
                    <a:lnTo>
                      <a:pt x="134" y="63"/>
                    </a:lnTo>
                    <a:lnTo>
                      <a:pt x="145" y="50"/>
                    </a:lnTo>
                    <a:lnTo>
                      <a:pt x="141" y="39"/>
                    </a:lnTo>
                    <a:lnTo>
                      <a:pt x="134" y="37"/>
                    </a:lnTo>
                    <a:lnTo>
                      <a:pt x="121" y="37"/>
                    </a:lnTo>
                    <a:lnTo>
                      <a:pt x="115" y="37"/>
                    </a:lnTo>
                    <a:lnTo>
                      <a:pt x="112" y="20"/>
                    </a:lnTo>
                    <a:lnTo>
                      <a:pt x="113" y="4"/>
                    </a:lnTo>
                    <a:lnTo>
                      <a:pt x="104" y="0"/>
                    </a:lnTo>
                    <a:lnTo>
                      <a:pt x="100" y="6"/>
                    </a:lnTo>
                    <a:lnTo>
                      <a:pt x="78" y="2"/>
                    </a:lnTo>
                    <a:lnTo>
                      <a:pt x="73" y="7"/>
                    </a:lnTo>
                    <a:lnTo>
                      <a:pt x="78" y="22"/>
                    </a:lnTo>
                    <a:lnTo>
                      <a:pt x="76" y="37"/>
                    </a:lnTo>
                    <a:lnTo>
                      <a:pt x="67" y="26"/>
                    </a:lnTo>
                    <a:lnTo>
                      <a:pt x="63" y="17"/>
                    </a:lnTo>
                    <a:lnTo>
                      <a:pt x="50" y="19"/>
                    </a:lnTo>
                    <a:lnTo>
                      <a:pt x="45" y="28"/>
                    </a:lnTo>
                    <a:lnTo>
                      <a:pt x="41" y="32"/>
                    </a:lnTo>
                    <a:lnTo>
                      <a:pt x="41" y="45"/>
                    </a:lnTo>
                    <a:lnTo>
                      <a:pt x="39" y="43"/>
                    </a:lnTo>
                    <a:lnTo>
                      <a:pt x="28" y="26"/>
                    </a:lnTo>
                    <a:lnTo>
                      <a:pt x="22" y="20"/>
                    </a:lnTo>
                    <a:lnTo>
                      <a:pt x="15" y="24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7" y="43"/>
                    </a:lnTo>
                    <a:lnTo>
                      <a:pt x="7" y="56"/>
                    </a:lnTo>
                    <a:lnTo>
                      <a:pt x="15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15" y="142"/>
                    </a:lnTo>
                    <a:lnTo>
                      <a:pt x="11" y="153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7" name="Freeform 27"/>
              <p:cNvSpPr>
                <a:spLocks/>
              </p:cNvSpPr>
              <p:nvPr/>
            </p:nvSpPr>
            <p:spPr bwMode="auto">
              <a:xfrm>
                <a:off x="2033" y="1691"/>
                <a:ext cx="109" cy="68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9" y="68"/>
                  </a:cxn>
                  <a:cxn ang="0">
                    <a:pos x="20" y="60"/>
                  </a:cxn>
                  <a:cxn ang="0">
                    <a:pos x="31" y="47"/>
                  </a:cxn>
                  <a:cxn ang="0">
                    <a:pos x="61" y="47"/>
                  </a:cxn>
                  <a:cxn ang="0">
                    <a:pos x="87" y="42"/>
                  </a:cxn>
                  <a:cxn ang="0">
                    <a:pos x="102" y="30"/>
                  </a:cxn>
                  <a:cxn ang="0">
                    <a:pos x="107" y="15"/>
                  </a:cxn>
                  <a:cxn ang="0">
                    <a:pos x="109" y="0"/>
                  </a:cxn>
                  <a:cxn ang="0">
                    <a:pos x="89" y="9"/>
                  </a:cxn>
                  <a:cxn ang="0">
                    <a:pos x="52" y="26"/>
                  </a:cxn>
                  <a:cxn ang="0">
                    <a:pos x="42" y="28"/>
                  </a:cxn>
                  <a:cxn ang="0">
                    <a:pos x="31" y="36"/>
                  </a:cxn>
                  <a:cxn ang="0">
                    <a:pos x="9" y="40"/>
                  </a:cxn>
                  <a:cxn ang="0">
                    <a:pos x="0" y="45"/>
                  </a:cxn>
                  <a:cxn ang="0">
                    <a:pos x="0" y="66"/>
                  </a:cxn>
                </a:cxnLst>
                <a:rect l="0" t="0" r="r" b="b"/>
                <a:pathLst>
                  <a:path w="109" h="68">
                    <a:moveTo>
                      <a:pt x="0" y="66"/>
                    </a:moveTo>
                    <a:lnTo>
                      <a:pt x="9" y="68"/>
                    </a:lnTo>
                    <a:lnTo>
                      <a:pt x="20" y="60"/>
                    </a:lnTo>
                    <a:lnTo>
                      <a:pt x="31" y="47"/>
                    </a:lnTo>
                    <a:lnTo>
                      <a:pt x="61" y="47"/>
                    </a:lnTo>
                    <a:lnTo>
                      <a:pt x="87" y="42"/>
                    </a:lnTo>
                    <a:lnTo>
                      <a:pt x="102" y="30"/>
                    </a:lnTo>
                    <a:lnTo>
                      <a:pt x="107" y="15"/>
                    </a:lnTo>
                    <a:lnTo>
                      <a:pt x="109" y="0"/>
                    </a:lnTo>
                    <a:lnTo>
                      <a:pt x="89" y="9"/>
                    </a:lnTo>
                    <a:lnTo>
                      <a:pt x="52" y="26"/>
                    </a:lnTo>
                    <a:lnTo>
                      <a:pt x="42" y="28"/>
                    </a:lnTo>
                    <a:lnTo>
                      <a:pt x="31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8" name="Freeform 28"/>
              <p:cNvSpPr>
                <a:spLocks/>
              </p:cNvSpPr>
              <p:nvPr/>
            </p:nvSpPr>
            <p:spPr bwMode="auto">
              <a:xfrm>
                <a:off x="2089" y="1858"/>
                <a:ext cx="47" cy="5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5" y="20"/>
                  </a:cxn>
                  <a:cxn ang="0">
                    <a:pos x="47" y="29"/>
                  </a:cxn>
                  <a:cxn ang="0">
                    <a:pos x="36" y="40"/>
                  </a:cxn>
                  <a:cxn ang="0">
                    <a:pos x="26" y="48"/>
                  </a:cxn>
                  <a:cxn ang="0">
                    <a:pos x="28" y="57"/>
                  </a:cxn>
                  <a:cxn ang="0">
                    <a:pos x="15" y="55"/>
                  </a:cxn>
                  <a:cxn ang="0">
                    <a:pos x="2" y="40"/>
                  </a:cxn>
                  <a:cxn ang="0">
                    <a:pos x="0" y="29"/>
                  </a:cxn>
                  <a:cxn ang="0">
                    <a:pos x="6" y="17"/>
                  </a:cxn>
                  <a:cxn ang="0">
                    <a:pos x="15" y="0"/>
                  </a:cxn>
                </a:cxnLst>
                <a:rect l="0" t="0" r="r" b="b"/>
                <a:pathLst>
                  <a:path w="47" h="57">
                    <a:moveTo>
                      <a:pt x="15" y="0"/>
                    </a:moveTo>
                    <a:lnTo>
                      <a:pt x="45" y="20"/>
                    </a:lnTo>
                    <a:lnTo>
                      <a:pt x="47" y="29"/>
                    </a:lnTo>
                    <a:lnTo>
                      <a:pt x="36" y="40"/>
                    </a:lnTo>
                    <a:lnTo>
                      <a:pt x="26" y="48"/>
                    </a:lnTo>
                    <a:lnTo>
                      <a:pt x="28" y="57"/>
                    </a:lnTo>
                    <a:lnTo>
                      <a:pt x="15" y="55"/>
                    </a:lnTo>
                    <a:lnTo>
                      <a:pt x="2" y="40"/>
                    </a:lnTo>
                    <a:lnTo>
                      <a:pt x="0" y="29"/>
                    </a:lnTo>
                    <a:lnTo>
                      <a:pt x="6" y="1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9" name="Freeform 29"/>
              <p:cNvSpPr>
                <a:spLocks/>
              </p:cNvSpPr>
              <p:nvPr/>
            </p:nvSpPr>
            <p:spPr bwMode="auto">
              <a:xfrm>
                <a:off x="2148" y="1842"/>
                <a:ext cx="69" cy="83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9" y="4"/>
                  </a:cxn>
                  <a:cxn ang="0">
                    <a:pos x="65" y="9"/>
                  </a:cxn>
                  <a:cxn ang="0">
                    <a:pos x="69" y="18"/>
                  </a:cxn>
                  <a:cxn ang="0">
                    <a:pos x="64" y="29"/>
                  </a:cxn>
                  <a:cxn ang="0">
                    <a:pos x="54" y="37"/>
                  </a:cxn>
                  <a:cxn ang="0">
                    <a:pos x="58" y="46"/>
                  </a:cxn>
                  <a:cxn ang="0">
                    <a:pos x="54" y="54"/>
                  </a:cxn>
                  <a:cxn ang="0">
                    <a:pos x="58" y="63"/>
                  </a:cxn>
                  <a:cxn ang="0">
                    <a:pos x="45" y="83"/>
                  </a:cxn>
                  <a:cxn ang="0">
                    <a:pos x="16" y="63"/>
                  </a:cxn>
                  <a:cxn ang="0">
                    <a:pos x="0" y="52"/>
                  </a:cxn>
                  <a:cxn ang="0">
                    <a:pos x="9" y="46"/>
                  </a:cxn>
                  <a:cxn ang="0">
                    <a:pos x="9" y="33"/>
                  </a:cxn>
                  <a:cxn ang="0">
                    <a:pos x="27" y="22"/>
                  </a:cxn>
                  <a:cxn ang="0">
                    <a:pos x="36" y="26"/>
                  </a:cxn>
                  <a:cxn ang="0">
                    <a:pos x="45" y="22"/>
                  </a:cxn>
                  <a:cxn ang="0">
                    <a:pos x="60" y="11"/>
                  </a:cxn>
                  <a:cxn ang="0">
                    <a:pos x="65" y="0"/>
                  </a:cxn>
                </a:cxnLst>
                <a:rect l="0" t="0" r="r" b="b"/>
                <a:pathLst>
                  <a:path w="69" h="83">
                    <a:moveTo>
                      <a:pt x="65" y="0"/>
                    </a:moveTo>
                    <a:lnTo>
                      <a:pt x="69" y="4"/>
                    </a:lnTo>
                    <a:lnTo>
                      <a:pt x="65" y="9"/>
                    </a:lnTo>
                    <a:lnTo>
                      <a:pt x="69" y="18"/>
                    </a:lnTo>
                    <a:lnTo>
                      <a:pt x="64" y="29"/>
                    </a:lnTo>
                    <a:lnTo>
                      <a:pt x="54" y="37"/>
                    </a:lnTo>
                    <a:lnTo>
                      <a:pt x="58" y="46"/>
                    </a:lnTo>
                    <a:lnTo>
                      <a:pt x="54" y="54"/>
                    </a:lnTo>
                    <a:lnTo>
                      <a:pt x="58" y="63"/>
                    </a:lnTo>
                    <a:lnTo>
                      <a:pt x="45" y="83"/>
                    </a:lnTo>
                    <a:lnTo>
                      <a:pt x="16" y="63"/>
                    </a:lnTo>
                    <a:lnTo>
                      <a:pt x="0" y="52"/>
                    </a:lnTo>
                    <a:lnTo>
                      <a:pt x="9" y="46"/>
                    </a:lnTo>
                    <a:lnTo>
                      <a:pt x="9" y="33"/>
                    </a:lnTo>
                    <a:lnTo>
                      <a:pt x="27" y="22"/>
                    </a:lnTo>
                    <a:lnTo>
                      <a:pt x="36" y="26"/>
                    </a:lnTo>
                    <a:lnTo>
                      <a:pt x="45" y="22"/>
                    </a:lnTo>
                    <a:lnTo>
                      <a:pt x="60" y="1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10" name="Freeform 30"/>
              <p:cNvSpPr>
                <a:spLocks/>
              </p:cNvSpPr>
              <p:nvPr/>
            </p:nvSpPr>
            <p:spPr bwMode="auto">
              <a:xfrm>
                <a:off x="2139" y="1928"/>
                <a:ext cx="28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6"/>
                  </a:cxn>
                  <a:cxn ang="0">
                    <a:pos x="26" y="15"/>
                  </a:cxn>
                  <a:cxn ang="0">
                    <a:pos x="28" y="28"/>
                  </a:cxn>
                  <a:cxn ang="0">
                    <a:pos x="19" y="35"/>
                  </a:cxn>
                  <a:cxn ang="0">
                    <a:pos x="5" y="29"/>
                  </a:cxn>
                  <a:cxn ang="0">
                    <a:pos x="2" y="20"/>
                  </a:cxn>
                  <a:cxn ang="0">
                    <a:pos x="0" y="0"/>
                  </a:cxn>
                </a:cxnLst>
                <a:rect l="0" t="0" r="r" b="b"/>
                <a:pathLst>
                  <a:path w="28" h="35">
                    <a:moveTo>
                      <a:pt x="0" y="0"/>
                    </a:moveTo>
                    <a:lnTo>
                      <a:pt x="19" y="6"/>
                    </a:lnTo>
                    <a:lnTo>
                      <a:pt x="26" y="15"/>
                    </a:lnTo>
                    <a:lnTo>
                      <a:pt x="28" y="28"/>
                    </a:lnTo>
                    <a:lnTo>
                      <a:pt x="19" y="35"/>
                    </a:lnTo>
                    <a:lnTo>
                      <a:pt x="5" y="29"/>
                    </a:lnTo>
                    <a:lnTo>
                      <a:pt x="2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11" name="Freeform 31"/>
              <p:cNvSpPr>
                <a:spLocks/>
              </p:cNvSpPr>
              <p:nvPr/>
            </p:nvSpPr>
            <p:spPr bwMode="auto">
              <a:xfrm>
                <a:off x="2331" y="1919"/>
                <a:ext cx="16" cy="2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0" y="20"/>
                  </a:cxn>
                  <a:cxn ang="0">
                    <a:pos x="11" y="29"/>
                  </a:cxn>
                  <a:cxn ang="0">
                    <a:pos x="16" y="16"/>
                  </a:cxn>
                  <a:cxn ang="0">
                    <a:pos x="5" y="0"/>
                  </a:cxn>
                </a:cxnLst>
                <a:rect l="0" t="0" r="r" b="b"/>
                <a:pathLst>
                  <a:path w="16" h="29">
                    <a:moveTo>
                      <a:pt x="5" y="0"/>
                    </a:moveTo>
                    <a:lnTo>
                      <a:pt x="0" y="5"/>
                    </a:lnTo>
                    <a:lnTo>
                      <a:pt x="0" y="2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2272" y="2194"/>
              <a:ext cx="583" cy="714"/>
              <a:chOff x="1811" y="1911"/>
              <a:chExt cx="512" cy="684"/>
            </a:xfrm>
            <a:solidFill>
              <a:srgbClr val="8CC2F8"/>
            </a:solidFill>
          </p:grpSpPr>
          <p:sp>
            <p:nvSpPr>
              <p:cNvPr id="204" name="Freeform 33"/>
              <p:cNvSpPr>
                <a:spLocks/>
              </p:cNvSpPr>
              <p:nvPr/>
            </p:nvSpPr>
            <p:spPr bwMode="auto">
              <a:xfrm>
                <a:off x="2245" y="1976"/>
                <a:ext cx="24" cy="2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15"/>
                  </a:cxn>
                  <a:cxn ang="0">
                    <a:pos x="15" y="22"/>
                  </a:cxn>
                  <a:cxn ang="0">
                    <a:pos x="24" y="13"/>
                  </a:cxn>
                  <a:cxn ang="0">
                    <a:pos x="2" y="0"/>
                  </a:cxn>
                </a:cxnLst>
                <a:rect l="0" t="0" r="r" b="b"/>
                <a:pathLst>
                  <a:path w="24" h="22">
                    <a:moveTo>
                      <a:pt x="2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15" y="22"/>
                    </a:lnTo>
                    <a:lnTo>
                      <a:pt x="24" y="1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5" name="Freeform 34"/>
              <p:cNvSpPr>
                <a:spLocks/>
              </p:cNvSpPr>
              <p:nvPr/>
            </p:nvSpPr>
            <p:spPr bwMode="auto">
              <a:xfrm>
                <a:off x="1811" y="1911"/>
                <a:ext cx="512" cy="684"/>
              </a:xfrm>
              <a:custGeom>
                <a:avLst/>
                <a:gdLst/>
                <a:ahLst/>
                <a:cxnLst>
                  <a:cxn ang="0">
                    <a:pos x="201" y="15"/>
                  </a:cxn>
                  <a:cxn ang="0">
                    <a:pos x="207" y="48"/>
                  </a:cxn>
                  <a:cxn ang="0">
                    <a:pos x="203" y="72"/>
                  </a:cxn>
                  <a:cxn ang="0">
                    <a:pos x="231" y="107"/>
                  </a:cxn>
                  <a:cxn ang="0">
                    <a:pos x="190" y="96"/>
                  </a:cxn>
                  <a:cxn ang="0">
                    <a:pos x="158" y="122"/>
                  </a:cxn>
                  <a:cxn ang="0">
                    <a:pos x="136" y="100"/>
                  </a:cxn>
                  <a:cxn ang="0">
                    <a:pos x="95" y="122"/>
                  </a:cxn>
                  <a:cxn ang="0">
                    <a:pos x="103" y="157"/>
                  </a:cxn>
                  <a:cxn ang="0">
                    <a:pos x="82" y="176"/>
                  </a:cxn>
                  <a:cxn ang="0">
                    <a:pos x="86" y="209"/>
                  </a:cxn>
                  <a:cxn ang="0">
                    <a:pos x="58" y="244"/>
                  </a:cxn>
                  <a:cxn ang="0">
                    <a:pos x="28" y="272"/>
                  </a:cxn>
                  <a:cxn ang="0">
                    <a:pos x="19" y="326"/>
                  </a:cxn>
                  <a:cxn ang="0">
                    <a:pos x="15" y="350"/>
                  </a:cxn>
                  <a:cxn ang="0">
                    <a:pos x="2" y="400"/>
                  </a:cxn>
                  <a:cxn ang="0">
                    <a:pos x="19" y="424"/>
                  </a:cxn>
                  <a:cxn ang="0">
                    <a:pos x="0" y="455"/>
                  </a:cxn>
                  <a:cxn ang="0">
                    <a:pos x="28" y="489"/>
                  </a:cxn>
                  <a:cxn ang="0">
                    <a:pos x="81" y="496"/>
                  </a:cxn>
                  <a:cxn ang="0">
                    <a:pos x="90" y="520"/>
                  </a:cxn>
                  <a:cxn ang="0">
                    <a:pos x="66" y="553"/>
                  </a:cxn>
                  <a:cxn ang="0">
                    <a:pos x="45" y="608"/>
                  </a:cxn>
                  <a:cxn ang="0">
                    <a:pos x="73" y="641"/>
                  </a:cxn>
                  <a:cxn ang="0">
                    <a:pos x="99" y="628"/>
                  </a:cxn>
                  <a:cxn ang="0">
                    <a:pos x="125" y="638"/>
                  </a:cxn>
                  <a:cxn ang="0">
                    <a:pos x="149" y="660"/>
                  </a:cxn>
                  <a:cxn ang="0">
                    <a:pos x="197" y="667"/>
                  </a:cxn>
                  <a:cxn ang="0">
                    <a:pos x="229" y="673"/>
                  </a:cxn>
                  <a:cxn ang="0">
                    <a:pos x="277" y="673"/>
                  </a:cxn>
                  <a:cxn ang="0">
                    <a:pos x="308" y="669"/>
                  </a:cxn>
                  <a:cxn ang="0">
                    <a:pos x="342" y="669"/>
                  </a:cxn>
                  <a:cxn ang="0">
                    <a:pos x="382" y="678"/>
                  </a:cxn>
                  <a:cxn ang="0">
                    <a:pos x="373" y="649"/>
                  </a:cxn>
                  <a:cxn ang="0">
                    <a:pos x="432" y="593"/>
                  </a:cxn>
                  <a:cxn ang="0">
                    <a:pos x="403" y="567"/>
                  </a:cxn>
                  <a:cxn ang="0">
                    <a:pos x="347" y="511"/>
                  </a:cxn>
                  <a:cxn ang="0">
                    <a:pos x="333" y="461"/>
                  </a:cxn>
                  <a:cxn ang="0">
                    <a:pos x="352" y="449"/>
                  </a:cxn>
                  <a:cxn ang="0">
                    <a:pos x="463" y="400"/>
                  </a:cxn>
                  <a:cxn ang="0">
                    <a:pos x="503" y="397"/>
                  </a:cxn>
                  <a:cxn ang="0">
                    <a:pos x="512" y="363"/>
                  </a:cxn>
                  <a:cxn ang="0">
                    <a:pos x="501" y="300"/>
                  </a:cxn>
                  <a:cxn ang="0">
                    <a:pos x="492" y="256"/>
                  </a:cxn>
                  <a:cxn ang="0">
                    <a:pos x="479" y="207"/>
                  </a:cxn>
                  <a:cxn ang="0">
                    <a:pos x="458" y="130"/>
                  </a:cxn>
                  <a:cxn ang="0">
                    <a:pos x="414" y="85"/>
                  </a:cxn>
                  <a:cxn ang="0">
                    <a:pos x="379" y="83"/>
                  </a:cxn>
                  <a:cxn ang="0">
                    <a:pos x="319" y="106"/>
                  </a:cxn>
                  <a:cxn ang="0">
                    <a:pos x="314" y="87"/>
                  </a:cxn>
                  <a:cxn ang="0">
                    <a:pos x="284" y="59"/>
                  </a:cxn>
                  <a:cxn ang="0">
                    <a:pos x="260" y="15"/>
                  </a:cxn>
                  <a:cxn ang="0">
                    <a:pos x="225" y="2"/>
                  </a:cxn>
                </a:cxnLst>
                <a:rect l="0" t="0" r="r" b="b"/>
                <a:pathLst>
                  <a:path w="512" h="684">
                    <a:moveTo>
                      <a:pt x="212" y="0"/>
                    </a:moveTo>
                    <a:lnTo>
                      <a:pt x="201" y="7"/>
                    </a:lnTo>
                    <a:lnTo>
                      <a:pt x="201" y="15"/>
                    </a:lnTo>
                    <a:lnTo>
                      <a:pt x="203" y="22"/>
                    </a:lnTo>
                    <a:lnTo>
                      <a:pt x="205" y="33"/>
                    </a:lnTo>
                    <a:lnTo>
                      <a:pt x="207" y="48"/>
                    </a:lnTo>
                    <a:lnTo>
                      <a:pt x="201" y="54"/>
                    </a:lnTo>
                    <a:lnTo>
                      <a:pt x="201" y="63"/>
                    </a:lnTo>
                    <a:lnTo>
                      <a:pt x="203" y="72"/>
                    </a:lnTo>
                    <a:lnTo>
                      <a:pt x="218" y="85"/>
                    </a:lnTo>
                    <a:lnTo>
                      <a:pt x="227" y="87"/>
                    </a:lnTo>
                    <a:lnTo>
                      <a:pt x="231" y="107"/>
                    </a:lnTo>
                    <a:lnTo>
                      <a:pt x="210" y="102"/>
                    </a:lnTo>
                    <a:lnTo>
                      <a:pt x="199" y="91"/>
                    </a:lnTo>
                    <a:lnTo>
                      <a:pt x="190" y="96"/>
                    </a:lnTo>
                    <a:lnTo>
                      <a:pt x="173" y="117"/>
                    </a:lnTo>
                    <a:lnTo>
                      <a:pt x="166" y="124"/>
                    </a:lnTo>
                    <a:lnTo>
                      <a:pt x="158" y="122"/>
                    </a:lnTo>
                    <a:lnTo>
                      <a:pt x="157" y="113"/>
                    </a:lnTo>
                    <a:lnTo>
                      <a:pt x="151" y="106"/>
                    </a:lnTo>
                    <a:lnTo>
                      <a:pt x="136" y="100"/>
                    </a:lnTo>
                    <a:lnTo>
                      <a:pt x="114" y="100"/>
                    </a:lnTo>
                    <a:lnTo>
                      <a:pt x="107" y="109"/>
                    </a:lnTo>
                    <a:lnTo>
                      <a:pt x="95" y="122"/>
                    </a:lnTo>
                    <a:lnTo>
                      <a:pt x="105" y="131"/>
                    </a:lnTo>
                    <a:lnTo>
                      <a:pt x="105" y="148"/>
                    </a:lnTo>
                    <a:lnTo>
                      <a:pt x="103" y="157"/>
                    </a:lnTo>
                    <a:lnTo>
                      <a:pt x="99" y="165"/>
                    </a:lnTo>
                    <a:lnTo>
                      <a:pt x="86" y="174"/>
                    </a:lnTo>
                    <a:lnTo>
                      <a:pt x="82" y="176"/>
                    </a:lnTo>
                    <a:lnTo>
                      <a:pt x="84" y="189"/>
                    </a:lnTo>
                    <a:lnTo>
                      <a:pt x="90" y="198"/>
                    </a:lnTo>
                    <a:lnTo>
                      <a:pt x="86" y="209"/>
                    </a:lnTo>
                    <a:lnTo>
                      <a:pt x="77" y="222"/>
                    </a:lnTo>
                    <a:lnTo>
                      <a:pt x="66" y="235"/>
                    </a:lnTo>
                    <a:lnTo>
                      <a:pt x="58" y="244"/>
                    </a:lnTo>
                    <a:lnTo>
                      <a:pt x="45" y="254"/>
                    </a:lnTo>
                    <a:lnTo>
                      <a:pt x="35" y="257"/>
                    </a:lnTo>
                    <a:lnTo>
                      <a:pt x="28" y="272"/>
                    </a:lnTo>
                    <a:lnTo>
                      <a:pt x="26" y="294"/>
                    </a:lnTo>
                    <a:lnTo>
                      <a:pt x="19" y="307"/>
                    </a:lnTo>
                    <a:lnTo>
                      <a:pt x="19" y="326"/>
                    </a:lnTo>
                    <a:lnTo>
                      <a:pt x="11" y="335"/>
                    </a:lnTo>
                    <a:lnTo>
                      <a:pt x="9" y="341"/>
                    </a:lnTo>
                    <a:lnTo>
                      <a:pt x="15" y="350"/>
                    </a:lnTo>
                    <a:lnTo>
                      <a:pt x="19" y="365"/>
                    </a:lnTo>
                    <a:lnTo>
                      <a:pt x="28" y="378"/>
                    </a:lnTo>
                    <a:lnTo>
                      <a:pt x="2" y="400"/>
                    </a:lnTo>
                    <a:lnTo>
                      <a:pt x="7" y="413"/>
                    </a:lnTo>
                    <a:lnTo>
                      <a:pt x="17" y="422"/>
                    </a:lnTo>
                    <a:lnTo>
                      <a:pt x="19" y="424"/>
                    </a:lnTo>
                    <a:lnTo>
                      <a:pt x="19" y="433"/>
                    </a:lnTo>
                    <a:lnTo>
                      <a:pt x="6" y="442"/>
                    </a:lnTo>
                    <a:lnTo>
                      <a:pt x="0" y="455"/>
                    </a:lnTo>
                    <a:lnTo>
                      <a:pt x="6" y="472"/>
                    </a:lnTo>
                    <a:lnTo>
                      <a:pt x="13" y="483"/>
                    </a:lnTo>
                    <a:lnTo>
                      <a:pt x="28" y="489"/>
                    </a:lnTo>
                    <a:lnTo>
                      <a:pt x="47" y="492"/>
                    </a:lnTo>
                    <a:lnTo>
                      <a:pt x="66" y="494"/>
                    </a:lnTo>
                    <a:lnTo>
                      <a:pt x="81" y="496"/>
                    </a:lnTo>
                    <a:lnTo>
                      <a:pt x="92" y="504"/>
                    </a:lnTo>
                    <a:lnTo>
                      <a:pt x="103" y="513"/>
                    </a:lnTo>
                    <a:lnTo>
                      <a:pt x="90" y="520"/>
                    </a:lnTo>
                    <a:lnTo>
                      <a:pt x="79" y="531"/>
                    </a:lnTo>
                    <a:lnTo>
                      <a:pt x="68" y="541"/>
                    </a:lnTo>
                    <a:lnTo>
                      <a:pt x="66" y="553"/>
                    </a:lnTo>
                    <a:lnTo>
                      <a:pt x="60" y="580"/>
                    </a:lnTo>
                    <a:lnTo>
                      <a:pt x="51" y="597"/>
                    </a:lnTo>
                    <a:lnTo>
                      <a:pt x="45" y="608"/>
                    </a:lnTo>
                    <a:lnTo>
                      <a:pt x="60" y="628"/>
                    </a:lnTo>
                    <a:lnTo>
                      <a:pt x="64" y="634"/>
                    </a:lnTo>
                    <a:lnTo>
                      <a:pt x="73" y="641"/>
                    </a:lnTo>
                    <a:lnTo>
                      <a:pt x="82" y="640"/>
                    </a:lnTo>
                    <a:lnTo>
                      <a:pt x="94" y="634"/>
                    </a:lnTo>
                    <a:lnTo>
                      <a:pt x="99" y="628"/>
                    </a:lnTo>
                    <a:lnTo>
                      <a:pt x="101" y="625"/>
                    </a:lnTo>
                    <a:lnTo>
                      <a:pt x="118" y="628"/>
                    </a:lnTo>
                    <a:lnTo>
                      <a:pt x="125" y="638"/>
                    </a:lnTo>
                    <a:lnTo>
                      <a:pt x="131" y="649"/>
                    </a:lnTo>
                    <a:lnTo>
                      <a:pt x="138" y="658"/>
                    </a:lnTo>
                    <a:lnTo>
                      <a:pt x="149" y="660"/>
                    </a:lnTo>
                    <a:lnTo>
                      <a:pt x="171" y="658"/>
                    </a:lnTo>
                    <a:lnTo>
                      <a:pt x="182" y="656"/>
                    </a:lnTo>
                    <a:lnTo>
                      <a:pt x="197" y="667"/>
                    </a:lnTo>
                    <a:lnTo>
                      <a:pt x="208" y="662"/>
                    </a:lnTo>
                    <a:lnTo>
                      <a:pt x="219" y="665"/>
                    </a:lnTo>
                    <a:lnTo>
                      <a:pt x="229" y="673"/>
                    </a:lnTo>
                    <a:lnTo>
                      <a:pt x="247" y="665"/>
                    </a:lnTo>
                    <a:lnTo>
                      <a:pt x="264" y="665"/>
                    </a:lnTo>
                    <a:lnTo>
                      <a:pt x="277" y="673"/>
                    </a:lnTo>
                    <a:lnTo>
                      <a:pt x="286" y="677"/>
                    </a:lnTo>
                    <a:lnTo>
                      <a:pt x="297" y="669"/>
                    </a:lnTo>
                    <a:lnTo>
                      <a:pt x="308" y="669"/>
                    </a:lnTo>
                    <a:lnTo>
                      <a:pt x="327" y="665"/>
                    </a:lnTo>
                    <a:lnTo>
                      <a:pt x="340" y="673"/>
                    </a:lnTo>
                    <a:lnTo>
                      <a:pt x="342" y="669"/>
                    </a:lnTo>
                    <a:lnTo>
                      <a:pt x="356" y="678"/>
                    </a:lnTo>
                    <a:lnTo>
                      <a:pt x="368" y="684"/>
                    </a:lnTo>
                    <a:lnTo>
                      <a:pt x="382" y="678"/>
                    </a:lnTo>
                    <a:lnTo>
                      <a:pt x="384" y="669"/>
                    </a:lnTo>
                    <a:lnTo>
                      <a:pt x="375" y="656"/>
                    </a:lnTo>
                    <a:lnTo>
                      <a:pt x="373" y="649"/>
                    </a:lnTo>
                    <a:lnTo>
                      <a:pt x="368" y="627"/>
                    </a:lnTo>
                    <a:lnTo>
                      <a:pt x="419" y="593"/>
                    </a:lnTo>
                    <a:lnTo>
                      <a:pt x="432" y="593"/>
                    </a:lnTo>
                    <a:lnTo>
                      <a:pt x="434" y="588"/>
                    </a:lnTo>
                    <a:lnTo>
                      <a:pt x="416" y="581"/>
                    </a:lnTo>
                    <a:lnTo>
                      <a:pt x="403" y="567"/>
                    </a:lnTo>
                    <a:lnTo>
                      <a:pt x="370" y="538"/>
                    </a:lnTo>
                    <a:lnTo>
                      <a:pt x="366" y="515"/>
                    </a:lnTo>
                    <a:lnTo>
                      <a:pt x="347" y="511"/>
                    </a:lnTo>
                    <a:lnTo>
                      <a:pt x="345" y="489"/>
                    </a:lnTo>
                    <a:lnTo>
                      <a:pt x="341" y="470"/>
                    </a:lnTo>
                    <a:lnTo>
                      <a:pt x="333" y="461"/>
                    </a:lnTo>
                    <a:lnTo>
                      <a:pt x="338" y="452"/>
                    </a:lnTo>
                    <a:lnTo>
                      <a:pt x="342" y="448"/>
                    </a:lnTo>
                    <a:lnTo>
                      <a:pt x="352" y="449"/>
                    </a:lnTo>
                    <a:lnTo>
                      <a:pt x="383" y="440"/>
                    </a:lnTo>
                    <a:lnTo>
                      <a:pt x="449" y="406"/>
                    </a:lnTo>
                    <a:lnTo>
                      <a:pt x="463" y="400"/>
                    </a:lnTo>
                    <a:lnTo>
                      <a:pt x="477" y="391"/>
                    </a:lnTo>
                    <a:lnTo>
                      <a:pt x="488" y="403"/>
                    </a:lnTo>
                    <a:lnTo>
                      <a:pt x="503" y="397"/>
                    </a:lnTo>
                    <a:lnTo>
                      <a:pt x="507" y="382"/>
                    </a:lnTo>
                    <a:lnTo>
                      <a:pt x="506" y="373"/>
                    </a:lnTo>
                    <a:lnTo>
                      <a:pt x="512" y="363"/>
                    </a:lnTo>
                    <a:lnTo>
                      <a:pt x="504" y="351"/>
                    </a:lnTo>
                    <a:lnTo>
                      <a:pt x="495" y="330"/>
                    </a:lnTo>
                    <a:lnTo>
                      <a:pt x="501" y="300"/>
                    </a:lnTo>
                    <a:lnTo>
                      <a:pt x="491" y="285"/>
                    </a:lnTo>
                    <a:lnTo>
                      <a:pt x="487" y="270"/>
                    </a:lnTo>
                    <a:lnTo>
                      <a:pt x="492" y="256"/>
                    </a:lnTo>
                    <a:lnTo>
                      <a:pt x="489" y="244"/>
                    </a:lnTo>
                    <a:lnTo>
                      <a:pt x="468" y="221"/>
                    </a:lnTo>
                    <a:lnTo>
                      <a:pt x="479" y="207"/>
                    </a:lnTo>
                    <a:lnTo>
                      <a:pt x="479" y="183"/>
                    </a:lnTo>
                    <a:lnTo>
                      <a:pt x="481" y="155"/>
                    </a:lnTo>
                    <a:lnTo>
                      <a:pt x="458" y="130"/>
                    </a:lnTo>
                    <a:lnTo>
                      <a:pt x="447" y="115"/>
                    </a:lnTo>
                    <a:lnTo>
                      <a:pt x="434" y="102"/>
                    </a:lnTo>
                    <a:lnTo>
                      <a:pt x="414" y="85"/>
                    </a:lnTo>
                    <a:lnTo>
                      <a:pt x="401" y="76"/>
                    </a:lnTo>
                    <a:lnTo>
                      <a:pt x="392" y="74"/>
                    </a:lnTo>
                    <a:lnTo>
                      <a:pt x="379" y="83"/>
                    </a:lnTo>
                    <a:lnTo>
                      <a:pt x="369" y="89"/>
                    </a:lnTo>
                    <a:lnTo>
                      <a:pt x="340" y="111"/>
                    </a:lnTo>
                    <a:lnTo>
                      <a:pt x="319" y="106"/>
                    </a:lnTo>
                    <a:lnTo>
                      <a:pt x="310" y="106"/>
                    </a:lnTo>
                    <a:lnTo>
                      <a:pt x="310" y="98"/>
                    </a:lnTo>
                    <a:lnTo>
                      <a:pt x="314" y="87"/>
                    </a:lnTo>
                    <a:lnTo>
                      <a:pt x="319" y="78"/>
                    </a:lnTo>
                    <a:lnTo>
                      <a:pt x="292" y="61"/>
                    </a:lnTo>
                    <a:lnTo>
                      <a:pt x="284" y="59"/>
                    </a:lnTo>
                    <a:lnTo>
                      <a:pt x="271" y="48"/>
                    </a:lnTo>
                    <a:lnTo>
                      <a:pt x="266" y="28"/>
                    </a:lnTo>
                    <a:lnTo>
                      <a:pt x="260" y="15"/>
                    </a:lnTo>
                    <a:lnTo>
                      <a:pt x="251" y="17"/>
                    </a:lnTo>
                    <a:lnTo>
                      <a:pt x="240" y="4"/>
                    </a:lnTo>
                    <a:lnTo>
                      <a:pt x="225" y="2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22" name="Freeform 35"/>
            <p:cNvSpPr>
              <a:spLocks/>
            </p:cNvSpPr>
            <p:nvPr/>
          </p:nvSpPr>
          <p:spPr bwMode="auto">
            <a:xfrm>
              <a:off x="2804" y="2252"/>
              <a:ext cx="628" cy="540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0" y="165"/>
                </a:cxn>
                <a:cxn ang="0">
                  <a:pos x="24" y="198"/>
                </a:cxn>
                <a:cxn ang="0">
                  <a:pos x="20" y="226"/>
                </a:cxn>
                <a:cxn ang="0">
                  <a:pos x="30" y="250"/>
                </a:cxn>
                <a:cxn ang="0">
                  <a:pos x="37" y="297"/>
                </a:cxn>
                <a:cxn ang="0">
                  <a:pos x="39" y="315"/>
                </a:cxn>
                <a:cxn ang="0">
                  <a:pos x="33" y="332"/>
                </a:cxn>
                <a:cxn ang="0">
                  <a:pos x="48" y="341"/>
                </a:cxn>
                <a:cxn ang="0">
                  <a:pos x="63" y="352"/>
                </a:cxn>
                <a:cxn ang="0">
                  <a:pos x="78" y="380"/>
                </a:cxn>
                <a:cxn ang="0">
                  <a:pos x="95" y="399"/>
                </a:cxn>
                <a:cxn ang="0">
                  <a:pos x="127" y="408"/>
                </a:cxn>
                <a:cxn ang="0">
                  <a:pos x="149" y="406"/>
                </a:cxn>
                <a:cxn ang="0">
                  <a:pos x="181" y="436"/>
                </a:cxn>
                <a:cxn ang="0">
                  <a:pos x="219" y="452"/>
                </a:cxn>
                <a:cxn ang="0">
                  <a:pos x="247" y="447"/>
                </a:cxn>
                <a:cxn ang="0">
                  <a:pos x="277" y="467"/>
                </a:cxn>
                <a:cxn ang="0">
                  <a:pos x="292" y="469"/>
                </a:cxn>
                <a:cxn ang="0">
                  <a:pos x="314" y="478"/>
                </a:cxn>
                <a:cxn ang="0">
                  <a:pos x="340" y="498"/>
                </a:cxn>
                <a:cxn ang="0">
                  <a:pos x="362" y="501"/>
                </a:cxn>
                <a:cxn ang="0">
                  <a:pos x="379" y="490"/>
                </a:cxn>
                <a:cxn ang="0">
                  <a:pos x="482" y="518"/>
                </a:cxn>
                <a:cxn ang="0">
                  <a:pos x="486" y="490"/>
                </a:cxn>
                <a:cxn ang="0">
                  <a:pos x="536" y="408"/>
                </a:cxn>
                <a:cxn ang="0">
                  <a:pos x="551" y="374"/>
                </a:cxn>
                <a:cxn ang="0">
                  <a:pos x="532" y="324"/>
                </a:cxn>
                <a:cxn ang="0">
                  <a:pos x="505" y="287"/>
                </a:cxn>
                <a:cxn ang="0">
                  <a:pos x="505" y="254"/>
                </a:cxn>
                <a:cxn ang="0">
                  <a:pos x="503" y="226"/>
                </a:cxn>
                <a:cxn ang="0">
                  <a:pos x="503" y="208"/>
                </a:cxn>
                <a:cxn ang="0">
                  <a:pos x="523" y="182"/>
                </a:cxn>
                <a:cxn ang="0">
                  <a:pos x="514" y="128"/>
                </a:cxn>
                <a:cxn ang="0">
                  <a:pos x="508" y="91"/>
                </a:cxn>
                <a:cxn ang="0">
                  <a:pos x="482" y="59"/>
                </a:cxn>
                <a:cxn ang="0">
                  <a:pos x="418" y="56"/>
                </a:cxn>
                <a:cxn ang="0">
                  <a:pos x="344" y="50"/>
                </a:cxn>
                <a:cxn ang="0">
                  <a:pos x="305" y="39"/>
                </a:cxn>
                <a:cxn ang="0">
                  <a:pos x="281" y="52"/>
                </a:cxn>
                <a:cxn ang="0">
                  <a:pos x="258" y="37"/>
                </a:cxn>
                <a:cxn ang="0">
                  <a:pos x="240" y="32"/>
                </a:cxn>
                <a:cxn ang="0">
                  <a:pos x="219" y="2"/>
                </a:cxn>
                <a:cxn ang="0">
                  <a:pos x="184" y="6"/>
                </a:cxn>
                <a:cxn ang="0">
                  <a:pos x="151" y="20"/>
                </a:cxn>
                <a:cxn ang="0">
                  <a:pos x="99" y="43"/>
                </a:cxn>
                <a:cxn ang="0">
                  <a:pos x="52" y="63"/>
                </a:cxn>
                <a:cxn ang="0">
                  <a:pos x="24" y="91"/>
                </a:cxn>
              </a:cxnLst>
              <a:rect l="0" t="0" r="r" b="b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2" y="386"/>
                  </a:lnTo>
                  <a:lnTo>
                    <a:pt x="95" y="399"/>
                  </a:lnTo>
                  <a:lnTo>
                    <a:pt x="112" y="421"/>
                  </a:lnTo>
                  <a:lnTo>
                    <a:pt x="127" y="408"/>
                  </a:lnTo>
                  <a:lnTo>
                    <a:pt x="140" y="404"/>
                  </a:lnTo>
                  <a:lnTo>
                    <a:pt x="149" y="406"/>
                  </a:lnTo>
                  <a:lnTo>
                    <a:pt x="175" y="434"/>
                  </a:lnTo>
                  <a:lnTo>
                    <a:pt x="181" y="436"/>
                  </a:lnTo>
                  <a:lnTo>
                    <a:pt x="212" y="450"/>
                  </a:lnTo>
                  <a:lnTo>
                    <a:pt x="219" y="452"/>
                  </a:lnTo>
                  <a:lnTo>
                    <a:pt x="232" y="449"/>
                  </a:lnTo>
                  <a:lnTo>
                    <a:pt x="247" y="447"/>
                  </a:lnTo>
                  <a:lnTo>
                    <a:pt x="260" y="452"/>
                  </a:lnTo>
                  <a:lnTo>
                    <a:pt x="277" y="467"/>
                  </a:lnTo>
                  <a:lnTo>
                    <a:pt x="284" y="475"/>
                  </a:lnTo>
                  <a:lnTo>
                    <a:pt x="292" y="469"/>
                  </a:lnTo>
                  <a:lnTo>
                    <a:pt x="301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5" y="39"/>
                  </a:lnTo>
                  <a:lnTo>
                    <a:pt x="294" y="43"/>
                  </a:lnTo>
                  <a:lnTo>
                    <a:pt x="281" y="52"/>
                  </a:lnTo>
                  <a:lnTo>
                    <a:pt x="269" y="48"/>
                  </a:lnTo>
                  <a:lnTo>
                    <a:pt x="258" y="37"/>
                  </a:lnTo>
                  <a:lnTo>
                    <a:pt x="245" y="37"/>
                  </a:lnTo>
                  <a:lnTo>
                    <a:pt x="240" y="32"/>
                  </a:lnTo>
                  <a:lnTo>
                    <a:pt x="236" y="15"/>
                  </a:lnTo>
                  <a:lnTo>
                    <a:pt x="219" y="2"/>
                  </a:lnTo>
                  <a:lnTo>
                    <a:pt x="207" y="0"/>
                  </a:lnTo>
                  <a:lnTo>
                    <a:pt x="184" y="6"/>
                  </a:lnTo>
                  <a:lnTo>
                    <a:pt x="166" y="11"/>
                  </a:lnTo>
                  <a:lnTo>
                    <a:pt x="151" y="20"/>
                  </a:lnTo>
                  <a:lnTo>
                    <a:pt x="125" y="35"/>
                  </a:lnTo>
                  <a:lnTo>
                    <a:pt x="99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23" name="Freeform 36"/>
            <p:cNvSpPr>
              <a:spLocks/>
            </p:cNvSpPr>
            <p:nvPr/>
          </p:nvSpPr>
          <p:spPr bwMode="auto">
            <a:xfrm>
              <a:off x="3226" y="2116"/>
              <a:ext cx="328" cy="235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31"/>
                </a:cxn>
                <a:cxn ang="0">
                  <a:pos x="4" y="58"/>
                </a:cxn>
                <a:cxn ang="0">
                  <a:pos x="17" y="97"/>
                </a:cxn>
                <a:cxn ang="0">
                  <a:pos x="28" y="108"/>
                </a:cxn>
                <a:cxn ang="0">
                  <a:pos x="54" y="118"/>
                </a:cxn>
                <a:cxn ang="0">
                  <a:pos x="65" y="121"/>
                </a:cxn>
                <a:cxn ang="0">
                  <a:pos x="67" y="134"/>
                </a:cxn>
                <a:cxn ang="0">
                  <a:pos x="67" y="156"/>
                </a:cxn>
                <a:cxn ang="0">
                  <a:pos x="93" y="182"/>
                </a:cxn>
                <a:cxn ang="0">
                  <a:pos x="109" y="190"/>
                </a:cxn>
                <a:cxn ang="0">
                  <a:pos x="117" y="194"/>
                </a:cxn>
                <a:cxn ang="0">
                  <a:pos x="139" y="221"/>
                </a:cxn>
                <a:cxn ang="0">
                  <a:pos x="146" y="216"/>
                </a:cxn>
                <a:cxn ang="0">
                  <a:pos x="161" y="214"/>
                </a:cxn>
                <a:cxn ang="0">
                  <a:pos x="178" y="225"/>
                </a:cxn>
                <a:cxn ang="0">
                  <a:pos x="191" y="218"/>
                </a:cxn>
                <a:cxn ang="0">
                  <a:pos x="209" y="197"/>
                </a:cxn>
                <a:cxn ang="0">
                  <a:pos x="222" y="190"/>
                </a:cxn>
                <a:cxn ang="0">
                  <a:pos x="236" y="195"/>
                </a:cxn>
                <a:cxn ang="0">
                  <a:pos x="244" y="192"/>
                </a:cxn>
                <a:cxn ang="0">
                  <a:pos x="245" y="184"/>
                </a:cxn>
                <a:cxn ang="0">
                  <a:pos x="247" y="142"/>
                </a:cxn>
                <a:cxn ang="0">
                  <a:pos x="255" y="129"/>
                </a:cxn>
                <a:cxn ang="0">
                  <a:pos x="255" y="110"/>
                </a:cxn>
                <a:cxn ang="0">
                  <a:pos x="258" y="103"/>
                </a:cxn>
                <a:cxn ang="0">
                  <a:pos x="273" y="92"/>
                </a:cxn>
                <a:cxn ang="0">
                  <a:pos x="288" y="90"/>
                </a:cxn>
                <a:cxn ang="0">
                  <a:pos x="288" y="69"/>
                </a:cxn>
                <a:cxn ang="0">
                  <a:pos x="284" y="53"/>
                </a:cxn>
                <a:cxn ang="0">
                  <a:pos x="273" y="47"/>
                </a:cxn>
                <a:cxn ang="0">
                  <a:pos x="268" y="49"/>
                </a:cxn>
                <a:cxn ang="0">
                  <a:pos x="249" y="31"/>
                </a:cxn>
                <a:cxn ang="0">
                  <a:pos x="238" y="19"/>
                </a:cxn>
                <a:cxn ang="0">
                  <a:pos x="224" y="19"/>
                </a:cxn>
                <a:cxn ang="0">
                  <a:pos x="198" y="19"/>
                </a:cxn>
                <a:cxn ang="0">
                  <a:pos x="193" y="15"/>
                </a:cxn>
                <a:cxn ang="0">
                  <a:pos x="187" y="2"/>
                </a:cxn>
                <a:cxn ang="0">
                  <a:pos x="180" y="0"/>
                </a:cxn>
                <a:cxn ang="0">
                  <a:pos x="157" y="0"/>
                </a:cxn>
                <a:cxn ang="0">
                  <a:pos x="148" y="11"/>
                </a:cxn>
                <a:cxn ang="0">
                  <a:pos x="139" y="9"/>
                </a:cxn>
                <a:cxn ang="0">
                  <a:pos x="124" y="6"/>
                </a:cxn>
                <a:cxn ang="0">
                  <a:pos x="117" y="4"/>
                </a:cxn>
                <a:cxn ang="0">
                  <a:pos x="106" y="7"/>
                </a:cxn>
                <a:cxn ang="0">
                  <a:pos x="98" y="13"/>
                </a:cxn>
                <a:cxn ang="0">
                  <a:pos x="83" y="7"/>
                </a:cxn>
                <a:cxn ang="0">
                  <a:pos x="52" y="2"/>
                </a:cxn>
                <a:cxn ang="0">
                  <a:pos x="44" y="0"/>
                </a:cxn>
                <a:cxn ang="0">
                  <a:pos x="35" y="7"/>
                </a:cxn>
                <a:cxn ang="0">
                  <a:pos x="20" y="17"/>
                </a:cxn>
                <a:cxn ang="0">
                  <a:pos x="2" y="24"/>
                </a:cxn>
              </a:cxnLst>
              <a:rect l="0" t="0" r="r" b="b"/>
              <a:pathLst>
                <a:path w="288" h="225">
                  <a:moveTo>
                    <a:pt x="2" y="24"/>
                  </a:moveTo>
                  <a:lnTo>
                    <a:pt x="0" y="31"/>
                  </a:lnTo>
                  <a:lnTo>
                    <a:pt x="4" y="58"/>
                  </a:lnTo>
                  <a:lnTo>
                    <a:pt x="17" y="97"/>
                  </a:lnTo>
                  <a:lnTo>
                    <a:pt x="28" y="108"/>
                  </a:lnTo>
                  <a:lnTo>
                    <a:pt x="54" y="118"/>
                  </a:lnTo>
                  <a:lnTo>
                    <a:pt x="65" y="121"/>
                  </a:lnTo>
                  <a:lnTo>
                    <a:pt x="67" y="134"/>
                  </a:lnTo>
                  <a:lnTo>
                    <a:pt x="67" y="156"/>
                  </a:lnTo>
                  <a:lnTo>
                    <a:pt x="93" y="182"/>
                  </a:lnTo>
                  <a:lnTo>
                    <a:pt x="109" y="190"/>
                  </a:lnTo>
                  <a:lnTo>
                    <a:pt x="117" y="194"/>
                  </a:lnTo>
                  <a:lnTo>
                    <a:pt x="139" y="221"/>
                  </a:lnTo>
                  <a:lnTo>
                    <a:pt x="146" y="216"/>
                  </a:lnTo>
                  <a:lnTo>
                    <a:pt x="161" y="214"/>
                  </a:lnTo>
                  <a:lnTo>
                    <a:pt x="178" y="225"/>
                  </a:lnTo>
                  <a:lnTo>
                    <a:pt x="191" y="218"/>
                  </a:lnTo>
                  <a:lnTo>
                    <a:pt x="209" y="197"/>
                  </a:lnTo>
                  <a:lnTo>
                    <a:pt x="222" y="190"/>
                  </a:lnTo>
                  <a:lnTo>
                    <a:pt x="236" y="195"/>
                  </a:lnTo>
                  <a:lnTo>
                    <a:pt x="244" y="192"/>
                  </a:lnTo>
                  <a:lnTo>
                    <a:pt x="245" y="184"/>
                  </a:lnTo>
                  <a:lnTo>
                    <a:pt x="247" y="142"/>
                  </a:lnTo>
                  <a:lnTo>
                    <a:pt x="255" y="129"/>
                  </a:lnTo>
                  <a:lnTo>
                    <a:pt x="255" y="110"/>
                  </a:lnTo>
                  <a:lnTo>
                    <a:pt x="258" y="103"/>
                  </a:lnTo>
                  <a:lnTo>
                    <a:pt x="273" y="92"/>
                  </a:lnTo>
                  <a:lnTo>
                    <a:pt x="288" y="90"/>
                  </a:lnTo>
                  <a:lnTo>
                    <a:pt x="288" y="69"/>
                  </a:lnTo>
                  <a:lnTo>
                    <a:pt x="284" y="53"/>
                  </a:lnTo>
                  <a:lnTo>
                    <a:pt x="273" y="47"/>
                  </a:lnTo>
                  <a:lnTo>
                    <a:pt x="268" y="49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3251" y="1799"/>
              <a:ext cx="330" cy="199"/>
              <a:chOff x="2671" y="1532"/>
              <a:chExt cx="290" cy="191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1" name="Freeform 38"/>
              <p:cNvSpPr>
                <a:spLocks/>
              </p:cNvSpPr>
              <p:nvPr/>
            </p:nvSpPr>
            <p:spPr bwMode="auto">
              <a:xfrm>
                <a:off x="2684" y="1595"/>
                <a:ext cx="44" cy="3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6" y="13"/>
                  </a:cxn>
                  <a:cxn ang="0">
                    <a:pos x="0" y="20"/>
                  </a:cxn>
                  <a:cxn ang="0">
                    <a:pos x="13" y="24"/>
                  </a:cxn>
                  <a:cxn ang="0">
                    <a:pos x="24" y="37"/>
                  </a:cxn>
                  <a:cxn ang="0">
                    <a:pos x="33" y="28"/>
                  </a:cxn>
                  <a:cxn ang="0">
                    <a:pos x="44" y="20"/>
                  </a:cxn>
                  <a:cxn ang="0">
                    <a:pos x="35" y="11"/>
                  </a:cxn>
                  <a:cxn ang="0">
                    <a:pos x="26" y="0"/>
                  </a:cxn>
                </a:cxnLst>
                <a:rect l="0" t="0" r="r" b="b"/>
                <a:pathLst>
                  <a:path w="44" h="37">
                    <a:moveTo>
                      <a:pt x="26" y="0"/>
                    </a:moveTo>
                    <a:lnTo>
                      <a:pt x="6" y="13"/>
                    </a:lnTo>
                    <a:lnTo>
                      <a:pt x="0" y="20"/>
                    </a:lnTo>
                    <a:lnTo>
                      <a:pt x="13" y="24"/>
                    </a:lnTo>
                    <a:lnTo>
                      <a:pt x="24" y="37"/>
                    </a:lnTo>
                    <a:lnTo>
                      <a:pt x="33" y="28"/>
                    </a:lnTo>
                    <a:lnTo>
                      <a:pt x="44" y="20"/>
                    </a:lnTo>
                    <a:lnTo>
                      <a:pt x="35" y="11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2" name="Freeform 39"/>
              <p:cNvSpPr>
                <a:spLocks/>
              </p:cNvSpPr>
              <p:nvPr/>
            </p:nvSpPr>
            <p:spPr bwMode="auto">
              <a:xfrm>
                <a:off x="2671" y="1638"/>
                <a:ext cx="65" cy="6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32" y="4"/>
                  </a:cxn>
                  <a:cxn ang="0">
                    <a:pos x="24" y="0"/>
                  </a:cxn>
                  <a:cxn ang="0">
                    <a:pos x="11" y="17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7" y="30"/>
                  </a:cxn>
                  <a:cxn ang="0">
                    <a:pos x="7" y="58"/>
                  </a:cxn>
                  <a:cxn ang="0">
                    <a:pos x="13" y="67"/>
                  </a:cxn>
                  <a:cxn ang="0">
                    <a:pos x="46" y="30"/>
                  </a:cxn>
                  <a:cxn ang="0">
                    <a:pos x="59" y="30"/>
                  </a:cxn>
                  <a:cxn ang="0">
                    <a:pos x="65" y="20"/>
                  </a:cxn>
                  <a:cxn ang="0">
                    <a:pos x="63" y="15"/>
                  </a:cxn>
                  <a:cxn ang="0">
                    <a:pos x="54" y="0"/>
                  </a:cxn>
                </a:cxnLst>
                <a:rect l="0" t="0" r="r" b="b"/>
                <a:pathLst>
                  <a:path w="65" h="67">
                    <a:moveTo>
                      <a:pt x="54" y="0"/>
                    </a:moveTo>
                    <a:lnTo>
                      <a:pt x="32" y="4"/>
                    </a:lnTo>
                    <a:lnTo>
                      <a:pt x="24" y="0"/>
                    </a:lnTo>
                    <a:lnTo>
                      <a:pt x="11" y="17"/>
                    </a:lnTo>
                    <a:lnTo>
                      <a:pt x="6" y="13"/>
                    </a:lnTo>
                    <a:lnTo>
                      <a:pt x="0" y="24"/>
                    </a:lnTo>
                    <a:lnTo>
                      <a:pt x="7" y="30"/>
                    </a:lnTo>
                    <a:lnTo>
                      <a:pt x="7" y="58"/>
                    </a:lnTo>
                    <a:lnTo>
                      <a:pt x="13" y="67"/>
                    </a:lnTo>
                    <a:lnTo>
                      <a:pt x="46" y="30"/>
                    </a:lnTo>
                    <a:lnTo>
                      <a:pt x="59" y="30"/>
                    </a:lnTo>
                    <a:lnTo>
                      <a:pt x="65" y="20"/>
                    </a:lnTo>
                    <a:lnTo>
                      <a:pt x="63" y="15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3" name="Freeform 40"/>
              <p:cNvSpPr>
                <a:spLocks/>
              </p:cNvSpPr>
              <p:nvPr/>
            </p:nvSpPr>
            <p:spPr bwMode="auto">
              <a:xfrm>
                <a:off x="2746" y="1532"/>
                <a:ext cx="215" cy="191"/>
              </a:xfrm>
              <a:custGeom>
                <a:avLst/>
                <a:gdLst/>
                <a:ahLst/>
                <a:cxnLst>
                  <a:cxn ang="0">
                    <a:pos x="208" y="180"/>
                  </a:cxn>
                  <a:cxn ang="0">
                    <a:pos x="206" y="169"/>
                  </a:cxn>
                  <a:cxn ang="0">
                    <a:pos x="213" y="159"/>
                  </a:cxn>
                  <a:cxn ang="0">
                    <a:pos x="213" y="145"/>
                  </a:cxn>
                  <a:cxn ang="0">
                    <a:pos x="198" y="134"/>
                  </a:cxn>
                  <a:cxn ang="0">
                    <a:pos x="193" y="128"/>
                  </a:cxn>
                  <a:cxn ang="0">
                    <a:pos x="189" y="109"/>
                  </a:cxn>
                  <a:cxn ang="0">
                    <a:pos x="180" y="93"/>
                  </a:cxn>
                  <a:cxn ang="0">
                    <a:pos x="170" y="80"/>
                  </a:cxn>
                  <a:cxn ang="0">
                    <a:pos x="170" y="69"/>
                  </a:cxn>
                  <a:cxn ang="0">
                    <a:pos x="176" y="61"/>
                  </a:cxn>
                  <a:cxn ang="0">
                    <a:pos x="200" y="63"/>
                  </a:cxn>
                  <a:cxn ang="0">
                    <a:pos x="209" y="52"/>
                  </a:cxn>
                  <a:cxn ang="0">
                    <a:pos x="215" y="24"/>
                  </a:cxn>
                  <a:cxn ang="0">
                    <a:pos x="213" y="15"/>
                  </a:cxn>
                  <a:cxn ang="0">
                    <a:pos x="202" y="13"/>
                  </a:cxn>
                  <a:cxn ang="0">
                    <a:pos x="182" y="15"/>
                  </a:cxn>
                  <a:cxn ang="0">
                    <a:pos x="154" y="15"/>
                  </a:cxn>
                  <a:cxn ang="0">
                    <a:pos x="132" y="6"/>
                  </a:cxn>
                  <a:cxn ang="0">
                    <a:pos x="117" y="2"/>
                  </a:cxn>
                  <a:cxn ang="0">
                    <a:pos x="104" y="0"/>
                  </a:cxn>
                  <a:cxn ang="0">
                    <a:pos x="91" y="17"/>
                  </a:cxn>
                  <a:cxn ang="0">
                    <a:pos x="76" y="28"/>
                  </a:cxn>
                  <a:cxn ang="0">
                    <a:pos x="54" y="26"/>
                  </a:cxn>
                  <a:cxn ang="0">
                    <a:pos x="41" y="35"/>
                  </a:cxn>
                  <a:cxn ang="0">
                    <a:pos x="20" y="56"/>
                  </a:cxn>
                  <a:cxn ang="0">
                    <a:pos x="4" y="69"/>
                  </a:cxn>
                  <a:cxn ang="0">
                    <a:pos x="0" y="78"/>
                  </a:cxn>
                  <a:cxn ang="0">
                    <a:pos x="9" y="95"/>
                  </a:cxn>
                  <a:cxn ang="0">
                    <a:pos x="19" y="117"/>
                  </a:cxn>
                  <a:cxn ang="0">
                    <a:pos x="30" y="130"/>
                  </a:cxn>
                  <a:cxn ang="0">
                    <a:pos x="41" y="126"/>
                  </a:cxn>
                  <a:cxn ang="0">
                    <a:pos x="60" y="119"/>
                  </a:cxn>
                  <a:cxn ang="0">
                    <a:pos x="58" y="137"/>
                  </a:cxn>
                  <a:cxn ang="0">
                    <a:pos x="52" y="159"/>
                  </a:cxn>
                  <a:cxn ang="0">
                    <a:pos x="54" y="163"/>
                  </a:cxn>
                  <a:cxn ang="0">
                    <a:pos x="63" y="163"/>
                  </a:cxn>
                  <a:cxn ang="0">
                    <a:pos x="76" y="159"/>
                  </a:cxn>
                  <a:cxn ang="0">
                    <a:pos x="104" y="162"/>
                  </a:cxn>
                  <a:cxn ang="0">
                    <a:pos x="112" y="172"/>
                  </a:cxn>
                  <a:cxn ang="0">
                    <a:pos x="128" y="178"/>
                  </a:cxn>
                  <a:cxn ang="0">
                    <a:pos x="142" y="191"/>
                  </a:cxn>
                  <a:cxn ang="0">
                    <a:pos x="151" y="189"/>
                  </a:cxn>
                  <a:cxn ang="0">
                    <a:pos x="168" y="180"/>
                  </a:cxn>
                  <a:cxn ang="0">
                    <a:pos x="185" y="178"/>
                  </a:cxn>
                  <a:cxn ang="0">
                    <a:pos x="208" y="180"/>
                  </a:cxn>
                </a:cxnLst>
                <a:rect l="0" t="0" r="r" b="b"/>
                <a:pathLst>
                  <a:path w="215" h="191">
                    <a:moveTo>
                      <a:pt x="208" y="180"/>
                    </a:moveTo>
                    <a:lnTo>
                      <a:pt x="206" y="169"/>
                    </a:lnTo>
                    <a:lnTo>
                      <a:pt x="213" y="159"/>
                    </a:lnTo>
                    <a:lnTo>
                      <a:pt x="213" y="145"/>
                    </a:lnTo>
                    <a:lnTo>
                      <a:pt x="198" y="134"/>
                    </a:lnTo>
                    <a:lnTo>
                      <a:pt x="193" y="128"/>
                    </a:lnTo>
                    <a:lnTo>
                      <a:pt x="189" y="109"/>
                    </a:lnTo>
                    <a:lnTo>
                      <a:pt x="180" y="93"/>
                    </a:lnTo>
                    <a:lnTo>
                      <a:pt x="170" y="80"/>
                    </a:lnTo>
                    <a:lnTo>
                      <a:pt x="170" y="69"/>
                    </a:lnTo>
                    <a:lnTo>
                      <a:pt x="176" y="61"/>
                    </a:lnTo>
                    <a:lnTo>
                      <a:pt x="200" y="63"/>
                    </a:lnTo>
                    <a:lnTo>
                      <a:pt x="209" y="52"/>
                    </a:lnTo>
                    <a:lnTo>
                      <a:pt x="215" y="24"/>
                    </a:lnTo>
                    <a:lnTo>
                      <a:pt x="213" y="15"/>
                    </a:lnTo>
                    <a:lnTo>
                      <a:pt x="202" y="13"/>
                    </a:lnTo>
                    <a:lnTo>
                      <a:pt x="182" y="15"/>
                    </a:lnTo>
                    <a:lnTo>
                      <a:pt x="154" y="15"/>
                    </a:lnTo>
                    <a:lnTo>
                      <a:pt x="132" y="6"/>
                    </a:lnTo>
                    <a:lnTo>
                      <a:pt x="117" y="2"/>
                    </a:lnTo>
                    <a:lnTo>
                      <a:pt x="104" y="0"/>
                    </a:lnTo>
                    <a:lnTo>
                      <a:pt x="91" y="17"/>
                    </a:lnTo>
                    <a:lnTo>
                      <a:pt x="76" y="28"/>
                    </a:lnTo>
                    <a:lnTo>
                      <a:pt x="54" y="26"/>
                    </a:lnTo>
                    <a:lnTo>
                      <a:pt x="41" y="35"/>
                    </a:lnTo>
                    <a:lnTo>
                      <a:pt x="20" y="56"/>
                    </a:lnTo>
                    <a:lnTo>
                      <a:pt x="4" y="69"/>
                    </a:lnTo>
                    <a:lnTo>
                      <a:pt x="0" y="78"/>
                    </a:lnTo>
                    <a:lnTo>
                      <a:pt x="9" y="95"/>
                    </a:lnTo>
                    <a:lnTo>
                      <a:pt x="19" y="117"/>
                    </a:lnTo>
                    <a:lnTo>
                      <a:pt x="30" y="130"/>
                    </a:lnTo>
                    <a:lnTo>
                      <a:pt x="41" y="126"/>
                    </a:lnTo>
                    <a:lnTo>
                      <a:pt x="60" y="119"/>
                    </a:lnTo>
                    <a:lnTo>
                      <a:pt x="58" y="137"/>
                    </a:lnTo>
                    <a:lnTo>
                      <a:pt x="52" y="159"/>
                    </a:lnTo>
                    <a:lnTo>
                      <a:pt x="54" y="163"/>
                    </a:lnTo>
                    <a:lnTo>
                      <a:pt x="63" y="163"/>
                    </a:lnTo>
                    <a:lnTo>
                      <a:pt x="76" y="159"/>
                    </a:lnTo>
                    <a:lnTo>
                      <a:pt x="104" y="162"/>
                    </a:lnTo>
                    <a:lnTo>
                      <a:pt x="112" y="172"/>
                    </a:lnTo>
                    <a:lnTo>
                      <a:pt x="128" y="178"/>
                    </a:lnTo>
                    <a:lnTo>
                      <a:pt x="142" y="191"/>
                    </a:lnTo>
                    <a:lnTo>
                      <a:pt x="151" y="189"/>
                    </a:lnTo>
                    <a:lnTo>
                      <a:pt x="168" y="180"/>
                    </a:lnTo>
                    <a:lnTo>
                      <a:pt x="185" y="178"/>
                    </a:lnTo>
                    <a:lnTo>
                      <a:pt x="208" y="18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149" y="854"/>
              <a:ext cx="531" cy="943"/>
              <a:chOff x="2582" y="627"/>
              <a:chExt cx="466" cy="903"/>
            </a:xfrm>
            <a:solidFill>
              <a:schemeClr val="accent6">
                <a:lumMod val="40000"/>
                <a:lumOff val="60000"/>
              </a:schemeClr>
            </a:solidFill>
          </p:grpSpPr>
          <p:grpSp>
            <p:nvGrpSpPr>
              <p:cNvPr id="8" name="Group 42"/>
              <p:cNvGrpSpPr>
                <a:grpSpLocks/>
              </p:cNvGrpSpPr>
              <p:nvPr/>
            </p:nvGrpSpPr>
            <p:grpSpPr bwMode="auto">
              <a:xfrm>
                <a:off x="2582" y="627"/>
                <a:ext cx="466" cy="903"/>
                <a:chOff x="2582" y="627"/>
                <a:chExt cx="466" cy="903"/>
              </a:xfrm>
              <a:grpFill/>
            </p:grpSpPr>
            <p:sp>
              <p:nvSpPr>
                <p:cNvPr id="199" name="Freeform 43"/>
                <p:cNvSpPr>
                  <a:spLocks/>
                </p:cNvSpPr>
                <p:nvPr/>
              </p:nvSpPr>
              <p:spPr bwMode="auto">
                <a:xfrm>
                  <a:off x="2582" y="1475"/>
                  <a:ext cx="28" cy="26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3" y="6"/>
                    </a:cxn>
                    <a:cxn ang="0">
                      <a:pos x="0" y="17"/>
                    </a:cxn>
                    <a:cxn ang="0">
                      <a:pos x="2" y="26"/>
                    </a:cxn>
                    <a:cxn ang="0">
                      <a:pos x="9" y="26"/>
                    </a:cxn>
                    <a:cxn ang="0">
                      <a:pos x="28" y="13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8" h="26">
                      <a:moveTo>
                        <a:pt x="24" y="0"/>
                      </a:moveTo>
                      <a:lnTo>
                        <a:pt x="13" y="6"/>
                      </a:lnTo>
                      <a:lnTo>
                        <a:pt x="0" y="17"/>
                      </a:lnTo>
                      <a:lnTo>
                        <a:pt x="2" y="26"/>
                      </a:lnTo>
                      <a:lnTo>
                        <a:pt x="9" y="26"/>
                      </a:lnTo>
                      <a:lnTo>
                        <a:pt x="28" y="13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00" name="Freeform 44"/>
                <p:cNvSpPr>
                  <a:spLocks/>
                </p:cNvSpPr>
                <p:nvPr/>
              </p:nvSpPr>
              <p:spPr bwMode="auto">
                <a:xfrm>
                  <a:off x="2610" y="627"/>
                  <a:ext cx="438" cy="903"/>
                </a:xfrm>
                <a:custGeom>
                  <a:avLst/>
                  <a:gdLst/>
                  <a:ahLst/>
                  <a:cxnLst>
                    <a:cxn ang="0">
                      <a:pos x="119" y="873"/>
                    </a:cxn>
                    <a:cxn ang="0">
                      <a:pos x="93" y="851"/>
                    </a:cxn>
                    <a:cxn ang="0">
                      <a:pos x="59" y="844"/>
                    </a:cxn>
                    <a:cxn ang="0">
                      <a:pos x="59" y="773"/>
                    </a:cxn>
                    <a:cxn ang="0">
                      <a:pos x="44" y="725"/>
                    </a:cxn>
                    <a:cxn ang="0">
                      <a:pos x="41" y="688"/>
                    </a:cxn>
                    <a:cxn ang="0">
                      <a:pos x="30" y="655"/>
                    </a:cxn>
                    <a:cxn ang="0">
                      <a:pos x="52" y="622"/>
                    </a:cxn>
                    <a:cxn ang="0">
                      <a:pos x="63" y="592"/>
                    </a:cxn>
                    <a:cxn ang="0">
                      <a:pos x="107" y="555"/>
                    </a:cxn>
                    <a:cxn ang="0">
                      <a:pos x="137" y="511"/>
                    </a:cxn>
                    <a:cxn ang="0">
                      <a:pos x="159" y="474"/>
                    </a:cxn>
                    <a:cxn ang="0">
                      <a:pos x="178" y="448"/>
                    </a:cxn>
                    <a:cxn ang="0">
                      <a:pos x="181" y="422"/>
                    </a:cxn>
                    <a:cxn ang="0">
                      <a:pos x="174" y="396"/>
                    </a:cxn>
                    <a:cxn ang="0">
                      <a:pos x="152" y="385"/>
                    </a:cxn>
                    <a:cxn ang="0">
                      <a:pos x="119" y="314"/>
                    </a:cxn>
                    <a:cxn ang="0">
                      <a:pos x="122" y="255"/>
                    </a:cxn>
                    <a:cxn ang="0">
                      <a:pos x="107" y="196"/>
                    </a:cxn>
                    <a:cxn ang="0">
                      <a:pos x="81" y="158"/>
                    </a:cxn>
                    <a:cxn ang="0">
                      <a:pos x="30" y="129"/>
                    </a:cxn>
                    <a:cxn ang="0">
                      <a:pos x="11" y="99"/>
                    </a:cxn>
                    <a:cxn ang="0">
                      <a:pos x="15" y="78"/>
                    </a:cxn>
                    <a:cxn ang="0">
                      <a:pos x="48" y="95"/>
                    </a:cxn>
                    <a:cxn ang="0">
                      <a:pos x="107" y="110"/>
                    </a:cxn>
                    <a:cxn ang="0">
                      <a:pos x="130" y="125"/>
                    </a:cxn>
                    <a:cxn ang="0">
                      <a:pos x="159" y="99"/>
                    </a:cxn>
                    <a:cxn ang="0">
                      <a:pos x="178" y="78"/>
                    </a:cxn>
                    <a:cxn ang="0">
                      <a:pos x="174" y="37"/>
                    </a:cxn>
                    <a:cxn ang="0">
                      <a:pos x="204" y="19"/>
                    </a:cxn>
                    <a:cxn ang="0">
                      <a:pos x="244" y="26"/>
                    </a:cxn>
                    <a:cxn ang="0">
                      <a:pos x="244" y="59"/>
                    </a:cxn>
                    <a:cxn ang="0">
                      <a:pos x="211" y="92"/>
                    </a:cxn>
                    <a:cxn ang="0">
                      <a:pos x="248" y="85"/>
                    </a:cxn>
                    <a:cxn ang="0">
                      <a:pos x="252" y="30"/>
                    </a:cxn>
                    <a:cxn ang="0">
                      <a:pos x="275" y="63"/>
                    </a:cxn>
                    <a:cxn ang="0">
                      <a:pos x="267" y="114"/>
                    </a:cxn>
                    <a:cxn ang="0">
                      <a:pos x="297" y="158"/>
                    </a:cxn>
                    <a:cxn ang="0">
                      <a:pos x="316" y="199"/>
                    </a:cxn>
                    <a:cxn ang="0">
                      <a:pos x="319" y="262"/>
                    </a:cxn>
                    <a:cxn ang="0">
                      <a:pos x="349" y="351"/>
                    </a:cxn>
                    <a:cxn ang="0">
                      <a:pos x="360" y="448"/>
                    </a:cxn>
                    <a:cxn ang="0">
                      <a:pos x="375" y="518"/>
                    </a:cxn>
                    <a:cxn ang="0">
                      <a:pos x="419" y="566"/>
                    </a:cxn>
                    <a:cxn ang="0">
                      <a:pos x="438" y="604"/>
                    </a:cxn>
                    <a:cxn ang="0">
                      <a:pos x="416" y="680"/>
                    </a:cxn>
                    <a:cxn ang="0">
                      <a:pos x="405" y="721"/>
                    </a:cxn>
                    <a:cxn ang="0">
                      <a:pos x="382" y="744"/>
                    </a:cxn>
                    <a:cxn ang="0">
                      <a:pos x="327" y="799"/>
                    </a:cxn>
                    <a:cxn ang="0">
                      <a:pos x="301" y="825"/>
                    </a:cxn>
                    <a:cxn ang="0">
                      <a:pos x="267" y="840"/>
                    </a:cxn>
                    <a:cxn ang="0">
                      <a:pos x="215" y="855"/>
                    </a:cxn>
                    <a:cxn ang="0">
                      <a:pos x="163" y="877"/>
                    </a:cxn>
                    <a:cxn ang="0">
                      <a:pos x="122" y="903"/>
                    </a:cxn>
                  </a:cxnLst>
                  <a:rect l="0" t="0" r="r" b="b"/>
                  <a:pathLst>
                    <a:path w="438" h="903">
                      <a:moveTo>
                        <a:pt x="122" y="903"/>
                      </a:moveTo>
                      <a:lnTo>
                        <a:pt x="119" y="873"/>
                      </a:lnTo>
                      <a:lnTo>
                        <a:pt x="104" y="858"/>
                      </a:lnTo>
                      <a:lnTo>
                        <a:pt x="93" y="851"/>
                      </a:lnTo>
                      <a:lnTo>
                        <a:pt x="74" y="844"/>
                      </a:lnTo>
                      <a:lnTo>
                        <a:pt x="59" y="844"/>
                      </a:lnTo>
                      <a:lnTo>
                        <a:pt x="52" y="829"/>
                      </a:lnTo>
                      <a:lnTo>
                        <a:pt x="59" y="773"/>
                      </a:lnTo>
                      <a:lnTo>
                        <a:pt x="56" y="740"/>
                      </a:lnTo>
                      <a:lnTo>
                        <a:pt x="44" y="725"/>
                      </a:lnTo>
                      <a:lnTo>
                        <a:pt x="37" y="718"/>
                      </a:lnTo>
                      <a:lnTo>
                        <a:pt x="41" y="688"/>
                      </a:lnTo>
                      <a:lnTo>
                        <a:pt x="37" y="669"/>
                      </a:lnTo>
                      <a:lnTo>
                        <a:pt x="30" y="655"/>
                      </a:lnTo>
                      <a:lnTo>
                        <a:pt x="41" y="622"/>
                      </a:lnTo>
                      <a:lnTo>
                        <a:pt x="52" y="622"/>
                      </a:lnTo>
                      <a:lnTo>
                        <a:pt x="59" y="615"/>
                      </a:lnTo>
                      <a:lnTo>
                        <a:pt x="63" y="592"/>
                      </a:lnTo>
                      <a:lnTo>
                        <a:pt x="85" y="574"/>
                      </a:lnTo>
                      <a:lnTo>
                        <a:pt x="107" y="555"/>
                      </a:lnTo>
                      <a:lnTo>
                        <a:pt x="111" y="533"/>
                      </a:lnTo>
                      <a:lnTo>
                        <a:pt x="137" y="511"/>
                      </a:lnTo>
                      <a:lnTo>
                        <a:pt x="163" y="485"/>
                      </a:lnTo>
                      <a:lnTo>
                        <a:pt x="159" y="474"/>
                      </a:lnTo>
                      <a:lnTo>
                        <a:pt x="159" y="459"/>
                      </a:lnTo>
                      <a:lnTo>
                        <a:pt x="178" y="448"/>
                      </a:lnTo>
                      <a:lnTo>
                        <a:pt x="185" y="444"/>
                      </a:lnTo>
                      <a:lnTo>
                        <a:pt x="181" y="422"/>
                      </a:lnTo>
                      <a:lnTo>
                        <a:pt x="181" y="400"/>
                      </a:lnTo>
                      <a:lnTo>
                        <a:pt x="174" y="396"/>
                      </a:lnTo>
                      <a:lnTo>
                        <a:pt x="163" y="400"/>
                      </a:lnTo>
                      <a:lnTo>
                        <a:pt x="152" y="385"/>
                      </a:lnTo>
                      <a:lnTo>
                        <a:pt x="141" y="344"/>
                      </a:lnTo>
                      <a:lnTo>
                        <a:pt x="119" y="314"/>
                      </a:lnTo>
                      <a:lnTo>
                        <a:pt x="126" y="273"/>
                      </a:lnTo>
                      <a:lnTo>
                        <a:pt x="122" y="255"/>
                      </a:lnTo>
                      <a:lnTo>
                        <a:pt x="96" y="229"/>
                      </a:lnTo>
                      <a:lnTo>
                        <a:pt x="107" y="196"/>
                      </a:lnTo>
                      <a:lnTo>
                        <a:pt x="100" y="177"/>
                      </a:lnTo>
                      <a:lnTo>
                        <a:pt x="81" y="158"/>
                      </a:lnTo>
                      <a:lnTo>
                        <a:pt x="70" y="170"/>
                      </a:lnTo>
                      <a:lnTo>
                        <a:pt x="30" y="129"/>
                      </a:lnTo>
                      <a:lnTo>
                        <a:pt x="19" y="114"/>
                      </a:lnTo>
                      <a:lnTo>
                        <a:pt x="11" y="99"/>
                      </a:lnTo>
                      <a:lnTo>
                        <a:pt x="0" y="92"/>
                      </a:lnTo>
                      <a:lnTo>
                        <a:pt x="15" y="78"/>
                      </a:lnTo>
                      <a:lnTo>
                        <a:pt x="37" y="78"/>
                      </a:lnTo>
                      <a:lnTo>
                        <a:pt x="48" y="95"/>
                      </a:lnTo>
                      <a:lnTo>
                        <a:pt x="78" y="129"/>
                      </a:lnTo>
                      <a:lnTo>
                        <a:pt x="107" y="110"/>
                      </a:lnTo>
                      <a:lnTo>
                        <a:pt x="126" y="114"/>
                      </a:lnTo>
                      <a:lnTo>
                        <a:pt x="130" y="125"/>
                      </a:lnTo>
                      <a:lnTo>
                        <a:pt x="152" y="129"/>
                      </a:lnTo>
                      <a:lnTo>
                        <a:pt x="159" y="99"/>
                      </a:lnTo>
                      <a:lnTo>
                        <a:pt x="170" y="89"/>
                      </a:lnTo>
                      <a:lnTo>
                        <a:pt x="178" y="78"/>
                      </a:lnTo>
                      <a:lnTo>
                        <a:pt x="178" y="67"/>
                      </a:lnTo>
                      <a:lnTo>
                        <a:pt x="174" y="37"/>
                      </a:lnTo>
                      <a:lnTo>
                        <a:pt x="193" y="19"/>
                      </a:lnTo>
                      <a:lnTo>
                        <a:pt x="204" y="19"/>
                      </a:lnTo>
                      <a:lnTo>
                        <a:pt x="222" y="0"/>
                      </a:lnTo>
                      <a:lnTo>
                        <a:pt x="244" y="26"/>
                      </a:lnTo>
                      <a:lnTo>
                        <a:pt x="252" y="37"/>
                      </a:lnTo>
                      <a:lnTo>
                        <a:pt x="244" y="59"/>
                      </a:lnTo>
                      <a:lnTo>
                        <a:pt x="226" y="74"/>
                      </a:lnTo>
                      <a:lnTo>
                        <a:pt x="211" y="92"/>
                      </a:lnTo>
                      <a:lnTo>
                        <a:pt x="215" y="110"/>
                      </a:lnTo>
                      <a:lnTo>
                        <a:pt x="248" y="85"/>
                      </a:lnTo>
                      <a:lnTo>
                        <a:pt x="248" y="63"/>
                      </a:lnTo>
                      <a:lnTo>
                        <a:pt x="252" y="30"/>
                      </a:lnTo>
                      <a:lnTo>
                        <a:pt x="263" y="22"/>
                      </a:lnTo>
                      <a:lnTo>
                        <a:pt x="275" y="63"/>
                      </a:lnTo>
                      <a:lnTo>
                        <a:pt x="275" y="99"/>
                      </a:lnTo>
                      <a:lnTo>
                        <a:pt x="267" y="114"/>
                      </a:lnTo>
                      <a:lnTo>
                        <a:pt x="267" y="136"/>
                      </a:lnTo>
                      <a:lnTo>
                        <a:pt x="297" y="158"/>
                      </a:lnTo>
                      <a:lnTo>
                        <a:pt x="297" y="173"/>
                      </a:lnTo>
                      <a:lnTo>
                        <a:pt x="316" y="199"/>
                      </a:lnTo>
                      <a:lnTo>
                        <a:pt x="323" y="218"/>
                      </a:lnTo>
                      <a:lnTo>
                        <a:pt x="319" y="262"/>
                      </a:lnTo>
                      <a:lnTo>
                        <a:pt x="331" y="311"/>
                      </a:lnTo>
                      <a:lnTo>
                        <a:pt x="349" y="351"/>
                      </a:lnTo>
                      <a:lnTo>
                        <a:pt x="345" y="411"/>
                      </a:lnTo>
                      <a:lnTo>
                        <a:pt x="360" y="448"/>
                      </a:lnTo>
                      <a:lnTo>
                        <a:pt x="368" y="463"/>
                      </a:lnTo>
                      <a:lnTo>
                        <a:pt x="375" y="518"/>
                      </a:lnTo>
                      <a:lnTo>
                        <a:pt x="382" y="541"/>
                      </a:lnTo>
                      <a:lnTo>
                        <a:pt x="419" y="566"/>
                      </a:lnTo>
                      <a:lnTo>
                        <a:pt x="438" y="589"/>
                      </a:lnTo>
                      <a:lnTo>
                        <a:pt x="438" y="604"/>
                      </a:lnTo>
                      <a:lnTo>
                        <a:pt x="423" y="673"/>
                      </a:lnTo>
                      <a:lnTo>
                        <a:pt x="416" y="680"/>
                      </a:lnTo>
                      <a:lnTo>
                        <a:pt x="423" y="695"/>
                      </a:lnTo>
                      <a:lnTo>
                        <a:pt x="405" y="721"/>
                      </a:lnTo>
                      <a:lnTo>
                        <a:pt x="382" y="732"/>
                      </a:lnTo>
                      <a:lnTo>
                        <a:pt x="382" y="744"/>
                      </a:lnTo>
                      <a:lnTo>
                        <a:pt x="349" y="788"/>
                      </a:lnTo>
                      <a:lnTo>
                        <a:pt x="327" y="799"/>
                      </a:lnTo>
                      <a:lnTo>
                        <a:pt x="323" y="825"/>
                      </a:lnTo>
                      <a:lnTo>
                        <a:pt x="301" y="825"/>
                      </a:lnTo>
                      <a:lnTo>
                        <a:pt x="290" y="833"/>
                      </a:lnTo>
                      <a:lnTo>
                        <a:pt x="267" y="840"/>
                      </a:lnTo>
                      <a:lnTo>
                        <a:pt x="237" y="836"/>
                      </a:lnTo>
                      <a:lnTo>
                        <a:pt x="215" y="855"/>
                      </a:lnTo>
                      <a:lnTo>
                        <a:pt x="189" y="870"/>
                      </a:lnTo>
                      <a:lnTo>
                        <a:pt x="163" y="877"/>
                      </a:lnTo>
                      <a:lnTo>
                        <a:pt x="144" y="892"/>
                      </a:lnTo>
                      <a:lnTo>
                        <a:pt x="122" y="903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</p:grpSp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2737" y="948"/>
                <a:ext cx="283" cy="460"/>
                <a:chOff x="2737" y="948"/>
                <a:chExt cx="283" cy="460"/>
              </a:xfrm>
              <a:grpFill/>
            </p:grpSpPr>
            <p:sp>
              <p:nvSpPr>
                <p:cNvPr id="187" name="Freeform 46"/>
                <p:cNvSpPr>
                  <a:spLocks/>
                </p:cNvSpPr>
                <p:nvPr/>
              </p:nvSpPr>
              <p:spPr bwMode="auto">
                <a:xfrm>
                  <a:off x="2897" y="948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8" y="22"/>
                    </a:cxn>
                    <a:cxn ang="0">
                      <a:pos x="16" y="17"/>
                    </a:cxn>
                    <a:cxn ang="0">
                      <a:pos x="10" y="2"/>
                    </a:cxn>
                  </a:cxnLst>
                  <a:rect l="0" t="0" r="r" b="b"/>
                  <a:pathLst>
                    <a:path w="16" h="22">
                      <a:moveTo>
                        <a:pt x="10" y="2"/>
                      </a:moveTo>
                      <a:lnTo>
                        <a:pt x="0" y="0"/>
                      </a:lnTo>
                      <a:lnTo>
                        <a:pt x="8" y="22"/>
                      </a:lnTo>
                      <a:lnTo>
                        <a:pt x="16" y="17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88" name="Freeform 47"/>
                <p:cNvSpPr>
                  <a:spLocks/>
                </p:cNvSpPr>
                <p:nvPr/>
              </p:nvSpPr>
              <p:spPr bwMode="auto">
                <a:xfrm>
                  <a:off x="2928" y="1031"/>
                  <a:ext cx="16" cy="4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9"/>
                    </a:cxn>
                    <a:cxn ang="0">
                      <a:pos x="0" y="45"/>
                    </a:cxn>
                    <a:cxn ang="0">
                      <a:pos x="8" y="28"/>
                    </a:cxn>
                    <a:cxn ang="0">
                      <a:pos x="11" y="9"/>
                    </a:cxn>
                    <a:cxn ang="0">
                      <a:pos x="5" y="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45">
                      <a:moveTo>
                        <a:pt x="16" y="0"/>
                      </a:moveTo>
                      <a:lnTo>
                        <a:pt x="0" y="9"/>
                      </a:lnTo>
                      <a:lnTo>
                        <a:pt x="0" y="45"/>
                      </a:lnTo>
                      <a:lnTo>
                        <a:pt x="8" y="28"/>
                      </a:lnTo>
                      <a:lnTo>
                        <a:pt x="11" y="9"/>
                      </a:lnTo>
                      <a:lnTo>
                        <a:pt x="5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89" name="Freeform 48"/>
                <p:cNvSpPr>
                  <a:spLocks/>
                </p:cNvSpPr>
                <p:nvPr/>
              </p:nvSpPr>
              <p:spPr bwMode="auto">
                <a:xfrm>
                  <a:off x="2953" y="1096"/>
                  <a:ext cx="19" cy="2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7"/>
                    </a:cxn>
                    <a:cxn ang="0">
                      <a:pos x="6" y="26"/>
                    </a:cxn>
                    <a:cxn ang="0">
                      <a:pos x="17" y="20"/>
                    </a:cxn>
                    <a:cxn ang="0">
                      <a:pos x="19" y="1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9" h="26">
                      <a:moveTo>
                        <a:pt x="4" y="0"/>
                      </a:moveTo>
                      <a:lnTo>
                        <a:pt x="0" y="7"/>
                      </a:lnTo>
                      <a:lnTo>
                        <a:pt x="6" y="26"/>
                      </a:lnTo>
                      <a:lnTo>
                        <a:pt x="17" y="20"/>
                      </a:lnTo>
                      <a:lnTo>
                        <a:pt x="19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90" name="Freeform 49"/>
                <p:cNvSpPr>
                  <a:spLocks/>
                </p:cNvSpPr>
                <p:nvPr/>
              </p:nvSpPr>
              <p:spPr bwMode="auto">
                <a:xfrm>
                  <a:off x="2848" y="1092"/>
                  <a:ext cx="42" cy="39"/>
                </a:xfrm>
                <a:custGeom>
                  <a:avLst/>
                  <a:gdLst/>
                  <a:ahLst/>
                  <a:cxnLst>
                    <a:cxn ang="0">
                      <a:pos x="42" y="17"/>
                    </a:cxn>
                    <a:cxn ang="0">
                      <a:pos x="33" y="17"/>
                    </a:cxn>
                    <a:cxn ang="0">
                      <a:pos x="21" y="0"/>
                    </a:cxn>
                    <a:cxn ang="0">
                      <a:pos x="13" y="11"/>
                    </a:cxn>
                    <a:cxn ang="0">
                      <a:pos x="2" y="7"/>
                    </a:cxn>
                    <a:cxn ang="0">
                      <a:pos x="0" y="17"/>
                    </a:cxn>
                    <a:cxn ang="0">
                      <a:pos x="6" y="24"/>
                    </a:cxn>
                    <a:cxn ang="0">
                      <a:pos x="6" y="32"/>
                    </a:cxn>
                    <a:cxn ang="0">
                      <a:pos x="13" y="39"/>
                    </a:cxn>
                    <a:cxn ang="0">
                      <a:pos x="21" y="33"/>
                    </a:cxn>
                    <a:cxn ang="0">
                      <a:pos x="36" y="37"/>
                    </a:cxn>
                    <a:cxn ang="0">
                      <a:pos x="42" y="17"/>
                    </a:cxn>
                  </a:cxnLst>
                  <a:rect l="0" t="0" r="r" b="b"/>
                  <a:pathLst>
                    <a:path w="42" h="39">
                      <a:moveTo>
                        <a:pt x="42" y="17"/>
                      </a:moveTo>
                      <a:lnTo>
                        <a:pt x="33" y="17"/>
                      </a:lnTo>
                      <a:lnTo>
                        <a:pt x="21" y="0"/>
                      </a:lnTo>
                      <a:lnTo>
                        <a:pt x="13" y="11"/>
                      </a:lnTo>
                      <a:lnTo>
                        <a:pt x="2" y="7"/>
                      </a:lnTo>
                      <a:lnTo>
                        <a:pt x="0" y="17"/>
                      </a:lnTo>
                      <a:lnTo>
                        <a:pt x="6" y="24"/>
                      </a:lnTo>
                      <a:lnTo>
                        <a:pt x="6" y="32"/>
                      </a:lnTo>
                      <a:lnTo>
                        <a:pt x="13" y="39"/>
                      </a:lnTo>
                      <a:lnTo>
                        <a:pt x="21" y="33"/>
                      </a:lnTo>
                      <a:lnTo>
                        <a:pt x="36" y="37"/>
                      </a:lnTo>
                      <a:lnTo>
                        <a:pt x="42" y="17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91" name="Freeform 50"/>
                <p:cNvSpPr>
                  <a:spLocks/>
                </p:cNvSpPr>
                <p:nvPr/>
              </p:nvSpPr>
              <p:spPr bwMode="auto">
                <a:xfrm>
                  <a:off x="2944" y="1189"/>
                  <a:ext cx="58" cy="4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4"/>
                    </a:cxn>
                    <a:cxn ang="0">
                      <a:pos x="21" y="24"/>
                    </a:cxn>
                    <a:cxn ang="0">
                      <a:pos x="28" y="24"/>
                    </a:cxn>
                    <a:cxn ang="0">
                      <a:pos x="51" y="40"/>
                    </a:cxn>
                    <a:cxn ang="0">
                      <a:pos x="58" y="33"/>
                    </a:cxn>
                    <a:cxn ang="0">
                      <a:pos x="52" y="16"/>
                    </a:cxn>
                    <a:cxn ang="0">
                      <a:pos x="51" y="7"/>
                    </a:cxn>
                    <a:cxn ang="0">
                      <a:pos x="34" y="7"/>
                    </a:cxn>
                    <a:cxn ang="0">
                      <a:pos x="21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58" h="40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21" y="24"/>
                      </a:lnTo>
                      <a:lnTo>
                        <a:pt x="28" y="24"/>
                      </a:lnTo>
                      <a:lnTo>
                        <a:pt x="51" y="40"/>
                      </a:lnTo>
                      <a:lnTo>
                        <a:pt x="58" y="33"/>
                      </a:lnTo>
                      <a:lnTo>
                        <a:pt x="52" y="16"/>
                      </a:lnTo>
                      <a:lnTo>
                        <a:pt x="51" y="7"/>
                      </a:lnTo>
                      <a:lnTo>
                        <a:pt x="34" y="7"/>
                      </a:lnTo>
                      <a:lnTo>
                        <a:pt x="21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92" name="Freeform 51"/>
                <p:cNvSpPr>
                  <a:spLocks/>
                </p:cNvSpPr>
                <p:nvPr/>
              </p:nvSpPr>
              <p:spPr bwMode="auto">
                <a:xfrm>
                  <a:off x="2821" y="1213"/>
                  <a:ext cx="37" cy="5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7" y="11"/>
                    </a:cxn>
                    <a:cxn ang="0">
                      <a:pos x="19" y="39"/>
                    </a:cxn>
                    <a:cxn ang="0">
                      <a:pos x="20" y="48"/>
                    </a:cxn>
                    <a:cxn ang="0">
                      <a:pos x="9" y="59"/>
                    </a:cxn>
                    <a:cxn ang="0">
                      <a:pos x="0" y="50"/>
                    </a:cxn>
                    <a:cxn ang="0">
                      <a:pos x="4" y="42"/>
                    </a:cxn>
                    <a:cxn ang="0">
                      <a:pos x="6" y="24"/>
                    </a:cxn>
                    <a:cxn ang="0">
                      <a:pos x="15" y="13"/>
                    </a:cxn>
                    <a:cxn ang="0">
                      <a:pos x="4" y="4"/>
                    </a:cxn>
                    <a:cxn ang="0">
                      <a:pos x="11" y="0"/>
                    </a:cxn>
                    <a:cxn ang="0">
                      <a:pos x="22" y="6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7" h="59">
                      <a:moveTo>
                        <a:pt x="33" y="0"/>
                      </a:moveTo>
                      <a:lnTo>
                        <a:pt x="37" y="11"/>
                      </a:lnTo>
                      <a:lnTo>
                        <a:pt x="19" y="39"/>
                      </a:lnTo>
                      <a:lnTo>
                        <a:pt x="20" y="48"/>
                      </a:lnTo>
                      <a:lnTo>
                        <a:pt x="9" y="59"/>
                      </a:lnTo>
                      <a:lnTo>
                        <a:pt x="0" y="50"/>
                      </a:lnTo>
                      <a:lnTo>
                        <a:pt x="4" y="42"/>
                      </a:lnTo>
                      <a:lnTo>
                        <a:pt x="6" y="24"/>
                      </a:lnTo>
                      <a:lnTo>
                        <a:pt x="15" y="13"/>
                      </a:ln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22" y="6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93" name="Freeform 52"/>
                <p:cNvSpPr>
                  <a:spLocks/>
                </p:cNvSpPr>
                <p:nvPr/>
              </p:nvSpPr>
              <p:spPr bwMode="auto">
                <a:xfrm>
                  <a:off x="2839" y="1250"/>
                  <a:ext cx="32" cy="55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1" y="0"/>
                    </a:cxn>
                    <a:cxn ang="0">
                      <a:pos x="21" y="4"/>
                    </a:cxn>
                    <a:cxn ang="0">
                      <a:pos x="21" y="7"/>
                    </a:cxn>
                    <a:cxn ang="0">
                      <a:pos x="21" y="11"/>
                    </a:cxn>
                    <a:cxn ang="0">
                      <a:pos x="15" y="21"/>
                    </a:cxn>
                    <a:cxn ang="0">
                      <a:pos x="6" y="30"/>
                    </a:cxn>
                    <a:cxn ang="0">
                      <a:pos x="8" y="37"/>
                    </a:cxn>
                    <a:cxn ang="0">
                      <a:pos x="0" y="49"/>
                    </a:cxn>
                    <a:cxn ang="0">
                      <a:pos x="8" y="55"/>
                    </a:cxn>
                    <a:cxn ang="0">
                      <a:pos x="28" y="26"/>
                    </a:cxn>
                    <a:cxn ang="0">
                      <a:pos x="28" y="19"/>
                    </a:cxn>
                    <a:cxn ang="0">
                      <a:pos x="32" y="11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32" h="55">
                      <a:moveTo>
                        <a:pt x="28" y="0"/>
                      </a:moveTo>
                      <a:lnTo>
                        <a:pt x="21" y="0"/>
                      </a:lnTo>
                      <a:lnTo>
                        <a:pt x="21" y="4"/>
                      </a:lnTo>
                      <a:lnTo>
                        <a:pt x="21" y="7"/>
                      </a:lnTo>
                      <a:lnTo>
                        <a:pt x="21" y="11"/>
                      </a:lnTo>
                      <a:lnTo>
                        <a:pt x="15" y="21"/>
                      </a:lnTo>
                      <a:lnTo>
                        <a:pt x="6" y="30"/>
                      </a:lnTo>
                      <a:lnTo>
                        <a:pt x="8" y="37"/>
                      </a:lnTo>
                      <a:lnTo>
                        <a:pt x="0" y="49"/>
                      </a:lnTo>
                      <a:lnTo>
                        <a:pt x="8" y="55"/>
                      </a:lnTo>
                      <a:lnTo>
                        <a:pt x="28" y="26"/>
                      </a:lnTo>
                      <a:lnTo>
                        <a:pt x="28" y="19"/>
                      </a:lnTo>
                      <a:lnTo>
                        <a:pt x="32" y="11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94" name="Freeform 53"/>
                <p:cNvSpPr>
                  <a:spLocks/>
                </p:cNvSpPr>
                <p:nvPr/>
              </p:nvSpPr>
              <p:spPr bwMode="auto">
                <a:xfrm>
                  <a:off x="2737" y="1318"/>
                  <a:ext cx="44" cy="79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5" y="4"/>
                    </a:cxn>
                    <a:cxn ang="0">
                      <a:pos x="17" y="0"/>
                    </a:cxn>
                    <a:cxn ang="0">
                      <a:pos x="4" y="2"/>
                    </a:cxn>
                    <a:cxn ang="0">
                      <a:pos x="4" y="20"/>
                    </a:cxn>
                    <a:cxn ang="0">
                      <a:pos x="11" y="22"/>
                    </a:cxn>
                    <a:cxn ang="0">
                      <a:pos x="11" y="15"/>
                    </a:cxn>
                    <a:cxn ang="0">
                      <a:pos x="23" y="28"/>
                    </a:cxn>
                    <a:cxn ang="0">
                      <a:pos x="19" y="39"/>
                    </a:cxn>
                    <a:cxn ang="0">
                      <a:pos x="10" y="46"/>
                    </a:cxn>
                    <a:cxn ang="0">
                      <a:pos x="6" y="62"/>
                    </a:cxn>
                    <a:cxn ang="0">
                      <a:pos x="0" y="70"/>
                    </a:cxn>
                    <a:cxn ang="0">
                      <a:pos x="8" y="79"/>
                    </a:cxn>
                    <a:cxn ang="0">
                      <a:pos x="31" y="64"/>
                    </a:cxn>
                    <a:cxn ang="0">
                      <a:pos x="23" y="53"/>
                    </a:cxn>
                    <a:cxn ang="0">
                      <a:pos x="29" y="35"/>
                    </a:cxn>
                    <a:cxn ang="0">
                      <a:pos x="42" y="26"/>
                    </a:cxn>
                    <a:cxn ang="0">
                      <a:pos x="44" y="13"/>
                    </a:cxn>
                    <a:cxn ang="0">
                      <a:pos x="29" y="2"/>
                    </a:cxn>
                  </a:cxnLst>
                  <a:rect l="0" t="0" r="r" b="b"/>
                  <a:pathLst>
                    <a:path w="44" h="79">
                      <a:moveTo>
                        <a:pt x="29" y="2"/>
                      </a:moveTo>
                      <a:lnTo>
                        <a:pt x="25" y="4"/>
                      </a:lnTo>
                      <a:lnTo>
                        <a:pt x="17" y="0"/>
                      </a:lnTo>
                      <a:lnTo>
                        <a:pt x="4" y="2"/>
                      </a:lnTo>
                      <a:lnTo>
                        <a:pt x="4" y="20"/>
                      </a:lnTo>
                      <a:lnTo>
                        <a:pt x="11" y="22"/>
                      </a:lnTo>
                      <a:lnTo>
                        <a:pt x="11" y="15"/>
                      </a:lnTo>
                      <a:lnTo>
                        <a:pt x="23" y="28"/>
                      </a:lnTo>
                      <a:lnTo>
                        <a:pt x="19" y="39"/>
                      </a:lnTo>
                      <a:lnTo>
                        <a:pt x="10" y="46"/>
                      </a:lnTo>
                      <a:lnTo>
                        <a:pt x="6" y="62"/>
                      </a:lnTo>
                      <a:lnTo>
                        <a:pt x="0" y="70"/>
                      </a:lnTo>
                      <a:lnTo>
                        <a:pt x="8" y="79"/>
                      </a:lnTo>
                      <a:lnTo>
                        <a:pt x="31" y="64"/>
                      </a:lnTo>
                      <a:lnTo>
                        <a:pt x="23" y="53"/>
                      </a:lnTo>
                      <a:lnTo>
                        <a:pt x="29" y="35"/>
                      </a:lnTo>
                      <a:lnTo>
                        <a:pt x="42" y="26"/>
                      </a:lnTo>
                      <a:lnTo>
                        <a:pt x="44" y="13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95" name="Freeform 54"/>
                <p:cNvSpPr>
                  <a:spLocks/>
                </p:cNvSpPr>
                <p:nvPr/>
              </p:nvSpPr>
              <p:spPr bwMode="auto">
                <a:xfrm>
                  <a:off x="2763" y="1361"/>
                  <a:ext cx="27" cy="47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7" y="11"/>
                    </a:cxn>
                    <a:cxn ang="0">
                      <a:pos x="21" y="23"/>
                    </a:cxn>
                    <a:cxn ang="0">
                      <a:pos x="19" y="34"/>
                    </a:cxn>
                    <a:cxn ang="0">
                      <a:pos x="6" y="47"/>
                    </a:cxn>
                    <a:cxn ang="0">
                      <a:pos x="0" y="38"/>
                    </a:cxn>
                    <a:cxn ang="0">
                      <a:pos x="6" y="21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7" h="47">
                      <a:moveTo>
                        <a:pt x="17" y="0"/>
                      </a:moveTo>
                      <a:lnTo>
                        <a:pt x="27" y="11"/>
                      </a:lnTo>
                      <a:lnTo>
                        <a:pt x="21" y="23"/>
                      </a:lnTo>
                      <a:lnTo>
                        <a:pt x="19" y="34"/>
                      </a:lnTo>
                      <a:lnTo>
                        <a:pt x="6" y="47"/>
                      </a:lnTo>
                      <a:lnTo>
                        <a:pt x="0" y="38"/>
                      </a:lnTo>
                      <a:lnTo>
                        <a:pt x="6" y="2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96" name="Freeform 55"/>
                <p:cNvSpPr>
                  <a:spLocks/>
                </p:cNvSpPr>
                <p:nvPr/>
              </p:nvSpPr>
              <p:spPr bwMode="auto">
                <a:xfrm>
                  <a:off x="2811" y="1318"/>
                  <a:ext cx="28" cy="70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6" y="13"/>
                    </a:cxn>
                    <a:cxn ang="0">
                      <a:pos x="24" y="22"/>
                    </a:cxn>
                    <a:cxn ang="0">
                      <a:pos x="19" y="29"/>
                    </a:cxn>
                    <a:cxn ang="0">
                      <a:pos x="26" y="48"/>
                    </a:cxn>
                    <a:cxn ang="0">
                      <a:pos x="28" y="57"/>
                    </a:cxn>
                    <a:cxn ang="0">
                      <a:pos x="21" y="68"/>
                    </a:cxn>
                    <a:cxn ang="0">
                      <a:pos x="9" y="70"/>
                    </a:cxn>
                    <a:cxn ang="0">
                      <a:pos x="0" y="55"/>
                    </a:cxn>
                    <a:cxn ang="0">
                      <a:pos x="6" y="42"/>
                    </a:cxn>
                    <a:cxn ang="0">
                      <a:pos x="13" y="29"/>
                    </a:cxn>
                    <a:cxn ang="0">
                      <a:pos x="13" y="15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8" h="70">
                      <a:moveTo>
                        <a:pt x="13" y="0"/>
                      </a:moveTo>
                      <a:lnTo>
                        <a:pt x="26" y="13"/>
                      </a:lnTo>
                      <a:lnTo>
                        <a:pt x="24" y="22"/>
                      </a:lnTo>
                      <a:lnTo>
                        <a:pt x="19" y="29"/>
                      </a:lnTo>
                      <a:lnTo>
                        <a:pt x="26" y="48"/>
                      </a:lnTo>
                      <a:lnTo>
                        <a:pt x="28" y="57"/>
                      </a:lnTo>
                      <a:lnTo>
                        <a:pt x="21" y="68"/>
                      </a:lnTo>
                      <a:lnTo>
                        <a:pt x="9" y="70"/>
                      </a:lnTo>
                      <a:lnTo>
                        <a:pt x="0" y="55"/>
                      </a:lnTo>
                      <a:lnTo>
                        <a:pt x="6" y="42"/>
                      </a:lnTo>
                      <a:lnTo>
                        <a:pt x="13" y="29"/>
                      </a:lnTo>
                      <a:lnTo>
                        <a:pt x="13" y="1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97" name="Freeform 56"/>
                <p:cNvSpPr>
                  <a:spLocks/>
                </p:cNvSpPr>
                <p:nvPr/>
              </p:nvSpPr>
              <p:spPr bwMode="auto">
                <a:xfrm>
                  <a:off x="2867" y="1209"/>
                  <a:ext cx="153" cy="199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29" y="19"/>
                    </a:cxn>
                    <a:cxn ang="0">
                      <a:pos x="21" y="7"/>
                    </a:cxn>
                    <a:cxn ang="0">
                      <a:pos x="20" y="0"/>
                    </a:cxn>
                    <a:cxn ang="0">
                      <a:pos x="6" y="2"/>
                    </a:cxn>
                    <a:cxn ang="0">
                      <a:pos x="0" y="15"/>
                    </a:cxn>
                    <a:cxn ang="0">
                      <a:pos x="11" y="31"/>
                    </a:cxn>
                    <a:cxn ang="0">
                      <a:pos x="14" y="50"/>
                    </a:cxn>
                    <a:cxn ang="0">
                      <a:pos x="29" y="74"/>
                    </a:cxn>
                    <a:cxn ang="0">
                      <a:pos x="42" y="85"/>
                    </a:cxn>
                    <a:cxn ang="0">
                      <a:pos x="40" y="93"/>
                    </a:cxn>
                    <a:cxn ang="0">
                      <a:pos x="42" y="99"/>
                    </a:cxn>
                    <a:cxn ang="0">
                      <a:pos x="42" y="108"/>
                    </a:cxn>
                    <a:cxn ang="0">
                      <a:pos x="60" y="108"/>
                    </a:cxn>
                    <a:cxn ang="0">
                      <a:pos x="75" y="127"/>
                    </a:cxn>
                    <a:cxn ang="0">
                      <a:pos x="73" y="130"/>
                    </a:cxn>
                    <a:cxn ang="0">
                      <a:pos x="68" y="143"/>
                    </a:cxn>
                    <a:cxn ang="0">
                      <a:pos x="58" y="142"/>
                    </a:cxn>
                    <a:cxn ang="0">
                      <a:pos x="45" y="140"/>
                    </a:cxn>
                    <a:cxn ang="0">
                      <a:pos x="36" y="147"/>
                    </a:cxn>
                    <a:cxn ang="0">
                      <a:pos x="40" y="162"/>
                    </a:cxn>
                    <a:cxn ang="0">
                      <a:pos x="49" y="182"/>
                    </a:cxn>
                    <a:cxn ang="0">
                      <a:pos x="73" y="199"/>
                    </a:cxn>
                    <a:cxn ang="0">
                      <a:pos x="94" y="184"/>
                    </a:cxn>
                    <a:cxn ang="0">
                      <a:pos x="92" y="169"/>
                    </a:cxn>
                    <a:cxn ang="0">
                      <a:pos x="90" y="158"/>
                    </a:cxn>
                    <a:cxn ang="0">
                      <a:pos x="92" y="145"/>
                    </a:cxn>
                    <a:cxn ang="0">
                      <a:pos x="101" y="147"/>
                    </a:cxn>
                    <a:cxn ang="0">
                      <a:pos x="109" y="136"/>
                    </a:cxn>
                    <a:cxn ang="0">
                      <a:pos x="120" y="134"/>
                    </a:cxn>
                    <a:cxn ang="0">
                      <a:pos x="131" y="119"/>
                    </a:cxn>
                    <a:cxn ang="0">
                      <a:pos x="116" y="105"/>
                    </a:cxn>
                    <a:cxn ang="0">
                      <a:pos x="105" y="116"/>
                    </a:cxn>
                    <a:cxn ang="0">
                      <a:pos x="101" y="119"/>
                    </a:cxn>
                    <a:cxn ang="0">
                      <a:pos x="90" y="106"/>
                    </a:cxn>
                    <a:cxn ang="0">
                      <a:pos x="97" y="97"/>
                    </a:cxn>
                    <a:cxn ang="0">
                      <a:pos x="105" y="105"/>
                    </a:cxn>
                    <a:cxn ang="0">
                      <a:pos x="114" y="93"/>
                    </a:cxn>
                    <a:cxn ang="0">
                      <a:pos x="127" y="92"/>
                    </a:cxn>
                    <a:cxn ang="0">
                      <a:pos x="133" y="108"/>
                    </a:cxn>
                    <a:cxn ang="0">
                      <a:pos x="144" y="112"/>
                    </a:cxn>
                    <a:cxn ang="0">
                      <a:pos x="153" y="101"/>
                    </a:cxn>
                    <a:cxn ang="0">
                      <a:pos x="131" y="78"/>
                    </a:cxn>
                    <a:cxn ang="0">
                      <a:pos x="134" y="69"/>
                    </a:cxn>
                    <a:cxn ang="0">
                      <a:pos x="127" y="67"/>
                    </a:cxn>
                    <a:cxn ang="0">
                      <a:pos x="134" y="50"/>
                    </a:cxn>
                    <a:cxn ang="0">
                      <a:pos x="123" y="52"/>
                    </a:cxn>
                    <a:cxn ang="0">
                      <a:pos x="99" y="61"/>
                    </a:cxn>
                    <a:cxn ang="0">
                      <a:pos x="99" y="81"/>
                    </a:cxn>
                    <a:cxn ang="0">
                      <a:pos x="90" y="76"/>
                    </a:cxn>
                    <a:cxn ang="0">
                      <a:pos x="81" y="83"/>
                    </a:cxn>
                    <a:cxn ang="0">
                      <a:pos x="62" y="80"/>
                    </a:cxn>
                    <a:cxn ang="0">
                      <a:pos x="58" y="67"/>
                    </a:cxn>
                    <a:cxn ang="0">
                      <a:pos x="53" y="52"/>
                    </a:cxn>
                    <a:cxn ang="0">
                      <a:pos x="66" y="63"/>
                    </a:cxn>
                    <a:cxn ang="0">
                      <a:pos x="81" y="56"/>
                    </a:cxn>
                    <a:cxn ang="0">
                      <a:pos x="83" y="52"/>
                    </a:cxn>
                    <a:cxn ang="0">
                      <a:pos x="81" y="41"/>
                    </a:cxn>
                    <a:cxn ang="0">
                      <a:pos x="64" y="31"/>
                    </a:cxn>
                    <a:cxn ang="0">
                      <a:pos x="55" y="28"/>
                    </a:cxn>
                    <a:cxn ang="0">
                      <a:pos x="58" y="17"/>
                    </a:cxn>
                    <a:cxn ang="0">
                      <a:pos x="58" y="6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153" h="199">
                      <a:moveTo>
                        <a:pt x="45" y="2"/>
                      </a:moveTo>
                      <a:lnTo>
                        <a:pt x="29" y="19"/>
                      </a:lnTo>
                      <a:lnTo>
                        <a:pt x="21" y="7"/>
                      </a:lnTo>
                      <a:lnTo>
                        <a:pt x="20" y="0"/>
                      </a:lnTo>
                      <a:lnTo>
                        <a:pt x="6" y="2"/>
                      </a:lnTo>
                      <a:lnTo>
                        <a:pt x="0" y="15"/>
                      </a:lnTo>
                      <a:lnTo>
                        <a:pt x="11" y="31"/>
                      </a:lnTo>
                      <a:lnTo>
                        <a:pt x="14" y="50"/>
                      </a:lnTo>
                      <a:lnTo>
                        <a:pt x="29" y="74"/>
                      </a:lnTo>
                      <a:lnTo>
                        <a:pt x="42" y="85"/>
                      </a:lnTo>
                      <a:lnTo>
                        <a:pt x="40" y="93"/>
                      </a:lnTo>
                      <a:lnTo>
                        <a:pt x="42" y="99"/>
                      </a:lnTo>
                      <a:lnTo>
                        <a:pt x="42" y="108"/>
                      </a:lnTo>
                      <a:lnTo>
                        <a:pt x="60" y="108"/>
                      </a:lnTo>
                      <a:lnTo>
                        <a:pt x="75" y="127"/>
                      </a:lnTo>
                      <a:lnTo>
                        <a:pt x="73" y="130"/>
                      </a:lnTo>
                      <a:lnTo>
                        <a:pt x="68" y="143"/>
                      </a:lnTo>
                      <a:lnTo>
                        <a:pt x="58" y="142"/>
                      </a:lnTo>
                      <a:lnTo>
                        <a:pt x="45" y="140"/>
                      </a:lnTo>
                      <a:lnTo>
                        <a:pt x="36" y="147"/>
                      </a:lnTo>
                      <a:lnTo>
                        <a:pt x="40" y="162"/>
                      </a:lnTo>
                      <a:lnTo>
                        <a:pt x="49" y="182"/>
                      </a:lnTo>
                      <a:lnTo>
                        <a:pt x="73" y="199"/>
                      </a:lnTo>
                      <a:lnTo>
                        <a:pt x="94" y="184"/>
                      </a:lnTo>
                      <a:lnTo>
                        <a:pt x="92" y="169"/>
                      </a:lnTo>
                      <a:lnTo>
                        <a:pt x="90" y="158"/>
                      </a:lnTo>
                      <a:lnTo>
                        <a:pt x="92" y="145"/>
                      </a:lnTo>
                      <a:lnTo>
                        <a:pt x="101" y="147"/>
                      </a:lnTo>
                      <a:lnTo>
                        <a:pt x="109" y="136"/>
                      </a:lnTo>
                      <a:lnTo>
                        <a:pt x="120" y="134"/>
                      </a:lnTo>
                      <a:lnTo>
                        <a:pt x="131" y="119"/>
                      </a:lnTo>
                      <a:lnTo>
                        <a:pt x="116" y="105"/>
                      </a:lnTo>
                      <a:lnTo>
                        <a:pt x="105" y="116"/>
                      </a:lnTo>
                      <a:lnTo>
                        <a:pt x="101" y="119"/>
                      </a:lnTo>
                      <a:lnTo>
                        <a:pt x="90" y="106"/>
                      </a:lnTo>
                      <a:lnTo>
                        <a:pt x="97" y="97"/>
                      </a:lnTo>
                      <a:lnTo>
                        <a:pt x="105" y="105"/>
                      </a:lnTo>
                      <a:lnTo>
                        <a:pt x="114" y="93"/>
                      </a:lnTo>
                      <a:lnTo>
                        <a:pt x="127" y="92"/>
                      </a:lnTo>
                      <a:lnTo>
                        <a:pt x="133" y="108"/>
                      </a:lnTo>
                      <a:lnTo>
                        <a:pt x="144" y="112"/>
                      </a:lnTo>
                      <a:lnTo>
                        <a:pt x="153" y="101"/>
                      </a:lnTo>
                      <a:lnTo>
                        <a:pt x="131" y="78"/>
                      </a:lnTo>
                      <a:lnTo>
                        <a:pt x="134" y="69"/>
                      </a:lnTo>
                      <a:lnTo>
                        <a:pt x="127" y="67"/>
                      </a:lnTo>
                      <a:lnTo>
                        <a:pt x="134" y="50"/>
                      </a:lnTo>
                      <a:lnTo>
                        <a:pt x="123" y="52"/>
                      </a:lnTo>
                      <a:lnTo>
                        <a:pt x="99" y="61"/>
                      </a:lnTo>
                      <a:lnTo>
                        <a:pt x="99" y="81"/>
                      </a:lnTo>
                      <a:lnTo>
                        <a:pt x="90" y="76"/>
                      </a:lnTo>
                      <a:lnTo>
                        <a:pt x="81" y="83"/>
                      </a:lnTo>
                      <a:lnTo>
                        <a:pt x="62" y="80"/>
                      </a:lnTo>
                      <a:lnTo>
                        <a:pt x="58" y="67"/>
                      </a:lnTo>
                      <a:lnTo>
                        <a:pt x="53" y="52"/>
                      </a:lnTo>
                      <a:lnTo>
                        <a:pt x="66" y="63"/>
                      </a:lnTo>
                      <a:lnTo>
                        <a:pt x="81" y="56"/>
                      </a:lnTo>
                      <a:lnTo>
                        <a:pt x="83" y="52"/>
                      </a:lnTo>
                      <a:lnTo>
                        <a:pt x="81" y="41"/>
                      </a:lnTo>
                      <a:lnTo>
                        <a:pt x="64" y="31"/>
                      </a:lnTo>
                      <a:lnTo>
                        <a:pt x="55" y="28"/>
                      </a:lnTo>
                      <a:lnTo>
                        <a:pt x="58" y="17"/>
                      </a:lnTo>
                      <a:lnTo>
                        <a:pt x="58" y="6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98" name="Freeform 57"/>
                <p:cNvSpPr>
                  <a:spLocks/>
                </p:cNvSpPr>
                <p:nvPr/>
              </p:nvSpPr>
              <p:spPr bwMode="auto">
                <a:xfrm>
                  <a:off x="2846" y="1314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50" y="6"/>
                    </a:cxn>
                    <a:cxn ang="0">
                      <a:pos x="50" y="17"/>
                    </a:cxn>
                    <a:cxn ang="0">
                      <a:pos x="48" y="26"/>
                    </a:cxn>
                    <a:cxn ang="0">
                      <a:pos x="24" y="43"/>
                    </a:cxn>
                    <a:cxn ang="0">
                      <a:pos x="11" y="50"/>
                    </a:cxn>
                    <a:cxn ang="0">
                      <a:pos x="0" y="39"/>
                    </a:cxn>
                    <a:cxn ang="0">
                      <a:pos x="9" y="24"/>
                    </a:cxn>
                    <a:cxn ang="0">
                      <a:pos x="20" y="1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50" h="50">
                      <a:moveTo>
                        <a:pt x="45" y="0"/>
                      </a:moveTo>
                      <a:lnTo>
                        <a:pt x="50" y="6"/>
                      </a:lnTo>
                      <a:lnTo>
                        <a:pt x="50" y="17"/>
                      </a:lnTo>
                      <a:lnTo>
                        <a:pt x="48" y="26"/>
                      </a:lnTo>
                      <a:lnTo>
                        <a:pt x="24" y="43"/>
                      </a:lnTo>
                      <a:lnTo>
                        <a:pt x="11" y="50"/>
                      </a:lnTo>
                      <a:lnTo>
                        <a:pt x="0" y="39"/>
                      </a:lnTo>
                      <a:lnTo>
                        <a:pt x="9" y="24"/>
                      </a:lnTo>
                      <a:lnTo>
                        <a:pt x="20" y="1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</p:grpSp>
        </p:grpSp>
        <p:sp>
          <p:nvSpPr>
            <p:cNvPr id="126" name="Freeform 58"/>
            <p:cNvSpPr>
              <a:spLocks/>
            </p:cNvSpPr>
            <p:nvPr/>
          </p:nvSpPr>
          <p:spPr bwMode="auto">
            <a:xfrm>
              <a:off x="2652" y="2601"/>
              <a:ext cx="459" cy="230"/>
            </a:xfrm>
            <a:custGeom>
              <a:avLst/>
              <a:gdLst/>
              <a:ahLst/>
              <a:cxnLst>
                <a:cxn ang="0">
                  <a:pos x="99" y="211"/>
                </a:cxn>
                <a:cxn ang="0">
                  <a:pos x="96" y="199"/>
                </a:cxn>
                <a:cxn ang="0">
                  <a:pos x="83" y="192"/>
                </a:cxn>
                <a:cxn ang="0">
                  <a:pos x="36" y="149"/>
                </a:cxn>
                <a:cxn ang="0">
                  <a:pos x="33" y="126"/>
                </a:cxn>
                <a:cxn ang="0">
                  <a:pos x="12" y="123"/>
                </a:cxn>
                <a:cxn ang="0">
                  <a:pos x="13" y="102"/>
                </a:cxn>
                <a:cxn ang="0">
                  <a:pos x="6" y="82"/>
                </a:cxn>
                <a:cxn ang="0">
                  <a:pos x="0" y="71"/>
                </a:cxn>
                <a:cxn ang="0">
                  <a:pos x="4" y="59"/>
                </a:cxn>
                <a:cxn ang="0">
                  <a:pos x="19" y="59"/>
                </a:cxn>
                <a:cxn ang="0">
                  <a:pos x="45" y="53"/>
                </a:cxn>
                <a:cxn ang="0">
                  <a:pos x="126" y="11"/>
                </a:cxn>
                <a:cxn ang="0">
                  <a:pos x="143" y="0"/>
                </a:cxn>
                <a:cxn ang="0">
                  <a:pos x="154" y="13"/>
                </a:cxn>
                <a:cxn ang="0">
                  <a:pos x="171" y="6"/>
                </a:cxn>
                <a:cxn ang="0">
                  <a:pos x="187" y="7"/>
                </a:cxn>
                <a:cxn ang="0">
                  <a:pos x="197" y="14"/>
                </a:cxn>
                <a:cxn ang="0">
                  <a:pos x="197" y="33"/>
                </a:cxn>
                <a:cxn ang="0">
                  <a:pos x="227" y="52"/>
                </a:cxn>
                <a:cxn ang="0">
                  <a:pos x="229" y="65"/>
                </a:cxn>
                <a:cxn ang="0">
                  <a:pos x="240" y="80"/>
                </a:cxn>
                <a:cxn ang="0">
                  <a:pos x="248" y="86"/>
                </a:cxn>
                <a:cxn ang="0">
                  <a:pos x="253" y="80"/>
                </a:cxn>
                <a:cxn ang="0">
                  <a:pos x="274" y="69"/>
                </a:cxn>
                <a:cxn ang="0">
                  <a:pos x="283" y="71"/>
                </a:cxn>
                <a:cxn ang="0">
                  <a:pos x="309" y="100"/>
                </a:cxn>
                <a:cxn ang="0">
                  <a:pos x="315" y="99"/>
                </a:cxn>
                <a:cxn ang="0">
                  <a:pos x="342" y="115"/>
                </a:cxn>
                <a:cxn ang="0">
                  <a:pos x="382" y="113"/>
                </a:cxn>
                <a:cxn ang="0">
                  <a:pos x="403" y="126"/>
                </a:cxn>
                <a:cxn ang="0">
                  <a:pos x="359" y="151"/>
                </a:cxn>
                <a:cxn ang="0">
                  <a:pos x="357" y="181"/>
                </a:cxn>
                <a:cxn ang="0">
                  <a:pos x="330" y="206"/>
                </a:cxn>
                <a:cxn ang="0">
                  <a:pos x="301" y="205"/>
                </a:cxn>
                <a:cxn ang="0">
                  <a:pos x="285" y="212"/>
                </a:cxn>
                <a:cxn ang="0">
                  <a:pos x="265" y="220"/>
                </a:cxn>
                <a:cxn ang="0">
                  <a:pos x="240" y="204"/>
                </a:cxn>
                <a:cxn ang="0">
                  <a:pos x="224" y="212"/>
                </a:cxn>
                <a:cxn ang="0">
                  <a:pos x="209" y="215"/>
                </a:cxn>
                <a:cxn ang="0">
                  <a:pos x="197" y="196"/>
                </a:cxn>
                <a:cxn ang="0">
                  <a:pos x="162" y="197"/>
                </a:cxn>
                <a:cxn ang="0">
                  <a:pos x="151" y="205"/>
                </a:cxn>
                <a:cxn ang="0">
                  <a:pos x="143" y="213"/>
                </a:cxn>
                <a:cxn ang="0">
                  <a:pos x="128" y="213"/>
                </a:cxn>
                <a:cxn ang="0">
                  <a:pos x="112" y="216"/>
                </a:cxn>
                <a:cxn ang="0">
                  <a:pos x="99" y="211"/>
                </a:cxn>
              </a:cxnLst>
              <a:rect l="0" t="0" r="r" b="b"/>
              <a:pathLst>
                <a:path w="403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7" y="52"/>
                  </a:lnTo>
                  <a:lnTo>
                    <a:pt x="229" y="65"/>
                  </a:lnTo>
                  <a:lnTo>
                    <a:pt x="240" y="80"/>
                  </a:lnTo>
                  <a:lnTo>
                    <a:pt x="248" y="86"/>
                  </a:lnTo>
                  <a:lnTo>
                    <a:pt x="253" y="80"/>
                  </a:lnTo>
                  <a:lnTo>
                    <a:pt x="274" y="69"/>
                  </a:lnTo>
                  <a:lnTo>
                    <a:pt x="283" y="71"/>
                  </a:lnTo>
                  <a:lnTo>
                    <a:pt x="309" y="100"/>
                  </a:lnTo>
                  <a:lnTo>
                    <a:pt x="315" y="99"/>
                  </a:lnTo>
                  <a:lnTo>
                    <a:pt x="342" y="115"/>
                  </a:lnTo>
                  <a:lnTo>
                    <a:pt x="382" y="113"/>
                  </a:lnTo>
                  <a:lnTo>
                    <a:pt x="403" y="126"/>
                  </a:lnTo>
                  <a:lnTo>
                    <a:pt x="359" y="151"/>
                  </a:lnTo>
                  <a:lnTo>
                    <a:pt x="357" y="181"/>
                  </a:lnTo>
                  <a:lnTo>
                    <a:pt x="330" y="206"/>
                  </a:lnTo>
                  <a:lnTo>
                    <a:pt x="301" y="205"/>
                  </a:lnTo>
                  <a:lnTo>
                    <a:pt x="285" y="212"/>
                  </a:lnTo>
                  <a:lnTo>
                    <a:pt x="265" y="220"/>
                  </a:lnTo>
                  <a:lnTo>
                    <a:pt x="240" y="204"/>
                  </a:lnTo>
                  <a:lnTo>
                    <a:pt x="224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27" name="Freeform 59"/>
            <p:cNvSpPr>
              <a:spLocks/>
            </p:cNvSpPr>
            <p:nvPr/>
          </p:nvSpPr>
          <p:spPr bwMode="auto">
            <a:xfrm>
              <a:off x="2697" y="3028"/>
              <a:ext cx="415" cy="373"/>
            </a:xfrm>
            <a:custGeom>
              <a:avLst/>
              <a:gdLst/>
              <a:ahLst/>
              <a:cxnLst>
                <a:cxn ang="0">
                  <a:pos x="7" y="102"/>
                </a:cxn>
                <a:cxn ang="0">
                  <a:pos x="22" y="130"/>
                </a:cxn>
                <a:cxn ang="0">
                  <a:pos x="41" y="126"/>
                </a:cxn>
                <a:cxn ang="0">
                  <a:pos x="56" y="98"/>
                </a:cxn>
                <a:cxn ang="0">
                  <a:pos x="82" y="111"/>
                </a:cxn>
                <a:cxn ang="0">
                  <a:pos x="89" y="135"/>
                </a:cxn>
                <a:cxn ang="0">
                  <a:pos x="102" y="167"/>
                </a:cxn>
                <a:cxn ang="0">
                  <a:pos x="115" y="189"/>
                </a:cxn>
                <a:cxn ang="0">
                  <a:pos x="106" y="199"/>
                </a:cxn>
                <a:cxn ang="0">
                  <a:pos x="161" y="260"/>
                </a:cxn>
                <a:cxn ang="0">
                  <a:pos x="188" y="263"/>
                </a:cxn>
                <a:cxn ang="0">
                  <a:pos x="229" y="291"/>
                </a:cxn>
                <a:cxn ang="0">
                  <a:pos x="240" y="314"/>
                </a:cxn>
                <a:cxn ang="0">
                  <a:pos x="251" y="313"/>
                </a:cxn>
                <a:cxn ang="0">
                  <a:pos x="275" y="326"/>
                </a:cxn>
                <a:cxn ang="0">
                  <a:pos x="291" y="325"/>
                </a:cxn>
                <a:cxn ang="0">
                  <a:pos x="290" y="301"/>
                </a:cxn>
                <a:cxn ang="0">
                  <a:pos x="272" y="275"/>
                </a:cxn>
                <a:cxn ang="0">
                  <a:pos x="229" y="232"/>
                </a:cxn>
                <a:cxn ang="0">
                  <a:pos x="214" y="228"/>
                </a:cxn>
                <a:cxn ang="0">
                  <a:pos x="199" y="217"/>
                </a:cxn>
                <a:cxn ang="0">
                  <a:pos x="188" y="197"/>
                </a:cxn>
                <a:cxn ang="0">
                  <a:pos x="169" y="165"/>
                </a:cxn>
                <a:cxn ang="0">
                  <a:pos x="137" y="126"/>
                </a:cxn>
                <a:cxn ang="0">
                  <a:pos x="154" y="119"/>
                </a:cxn>
                <a:cxn ang="0">
                  <a:pos x="223" y="102"/>
                </a:cxn>
                <a:cxn ang="0">
                  <a:pos x="255" y="122"/>
                </a:cxn>
                <a:cxn ang="0">
                  <a:pos x="268" y="122"/>
                </a:cxn>
                <a:cxn ang="0">
                  <a:pos x="296" y="124"/>
                </a:cxn>
                <a:cxn ang="0">
                  <a:pos x="333" y="122"/>
                </a:cxn>
                <a:cxn ang="0">
                  <a:pos x="357" y="135"/>
                </a:cxn>
                <a:cxn ang="0">
                  <a:pos x="364" y="111"/>
                </a:cxn>
                <a:cxn ang="0">
                  <a:pos x="345" y="91"/>
                </a:cxn>
                <a:cxn ang="0">
                  <a:pos x="344" y="69"/>
                </a:cxn>
                <a:cxn ang="0">
                  <a:pos x="329" y="54"/>
                </a:cxn>
                <a:cxn ang="0">
                  <a:pos x="313" y="58"/>
                </a:cxn>
                <a:cxn ang="0">
                  <a:pos x="294" y="65"/>
                </a:cxn>
                <a:cxn ang="0">
                  <a:pos x="266" y="43"/>
                </a:cxn>
                <a:cxn ang="0">
                  <a:pos x="242" y="33"/>
                </a:cxn>
                <a:cxn ang="0">
                  <a:pos x="199" y="0"/>
                </a:cxn>
                <a:cxn ang="0">
                  <a:pos x="157" y="24"/>
                </a:cxn>
                <a:cxn ang="0">
                  <a:pos x="145" y="45"/>
                </a:cxn>
                <a:cxn ang="0">
                  <a:pos x="80" y="80"/>
                </a:cxn>
                <a:cxn ang="0">
                  <a:pos x="41" y="80"/>
                </a:cxn>
                <a:cxn ang="0">
                  <a:pos x="0" y="80"/>
                </a:cxn>
              </a:cxnLst>
              <a:rect l="0" t="0" r="r" b="b"/>
              <a:pathLst>
                <a:path w="364" h="357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8" y="263"/>
                  </a:lnTo>
                  <a:lnTo>
                    <a:pt x="210" y="273"/>
                  </a:lnTo>
                  <a:lnTo>
                    <a:pt x="229" y="291"/>
                  </a:lnTo>
                  <a:lnTo>
                    <a:pt x="233" y="299"/>
                  </a:lnTo>
                  <a:lnTo>
                    <a:pt x="240" y="314"/>
                  </a:lnTo>
                  <a:lnTo>
                    <a:pt x="246" y="313"/>
                  </a:lnTo>
                  <a:lnTo>
                    <a:pt x="251" y="313"/>
                  </a:lnTo>
                  <a:lnTo>
                    <a:pt x="266" y="319"/>
                  </a:lnTo>
                  <a:lnTo>
                    <a:pt x="275" y="326"/>
                  </a:lnTo>
                  <a:lnTo>
                    <a:pt x="303" y="357"/>
                  </a:lnTo>
                  <a:lnTo>
                    <a:pt x="291" y="325"/>
                  </a:lnTo>
                  <a:lnTo>
                    <a:pt x="284" y="313"/>
                  </a:lnTo>
                  <a:lnTo>
                    <a:pt x="290" y="301"/>
                  </a:lnTo>
                  <a:lnTo>
                    <a:pt x="286" y="291"/>
                  </a:lnTo>
                  <a:lnTo>
                    <a:pt x="272" y="275"/>
                  </a:lnTo>
                  <a:lnTo>
                    <a:pt x="246" y="245"/>
                  </a:lnTo>
                  <a:lnTo>
                    <a:pt x="229" y="232"/>
                  </a:lnTo>
                  <a:lnTo>
                    <a:pt x="223" y="226"/>
                  </a:lnTo>
                  <a:lnTo>
                    <a:pt x="214" y="228"/>
                  </a:lnTo>
                  <a:lnTo>
                    <a:pt x="201" y="217"/>
                  </a:lnTo>
                  <a:lnTo>
                    <a:pt x="199" y="217"/>
                  </a:lnTo>
                  <a:lnTo>
                    <a:pt x="192" y="210"/>
                  </a:lnTo>
                  <a:lnTo>
                    <a:pt x="188" y="197"/>
                  </a:lnTo>
                  <a:lnTo>
                    <a:pt x="184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6" y="132"/>
                  </a:lnTo>
                  <a:lnTo>
                    <a:pt x="223" y="102"/>
                  </a:lnTo>
                  <a:lnTo>
                    <a:pt x="246" y="121"/>
                  </a:lnTo>
                  <a:lnTo>
                    <a:pt x="255" y="122"/>
                  </a:lnTo>
                  <a:lnTo>
                    <a:pt x="260" y="130"/>
                  </a:lnTo>
                  <a:lnTo>
                    <a:pt x="268" y="122"/>
                  </a:lnTo>
                  <a:lnTo>
                    <a:pt x="283" y="122"/>
                  </a:lnTo>
                  <a:lnTo>
                    <a:pt x="296" y="124"/>
                  </a:lnTo>
                  <a:lnTo>
                    <a:pt x="314" y="115"/>
                  </a:lnTo>
                  <a:lnTo>
                    <a:pt x="333" y="122"/>
                  </a:lnTo>
                  <a:lnTo>
                    <a:pt x="344" y="132"/>
                  </a:lnTo>
                  <a:lnTo>
                    <a:pt x="357" y="135"/>
                  </a:lnTo>
                  <a:lnTo>
                    <a:pt x="358" y="126"/>
                  </a:lnTo>
                  <a:lnTo>
                    <a:pt x="364" y="111"/>
                  </a:lnTo>
                  <a:lnTo>
                    <a:pt x="357" y="104"/>
                  </a:lnTo>
                  <a:lnTo>
                    <a:pt x="345" y="91"/>
                  </a:lnTo>
                  <a:lnTo>
                    <a:pt x="344" y="78"/>
                  </a:lnTo>
                  <a:lnTo>
                    <a:pt x="344" y="69"/>
                  </a:lnTo>
                  <a:lnTo>
                    <a:pt x="345" y="58"/>
                  </a:lnTo>
                  <a:lnTo>
                    <a:pt x="329" y="54"/>
                  </a:lnTo>
                  <a:lnTo>
                    <a:pt x="321" y="52"/>
                  </a:lnTo>
                  <a:lnTo>
                    <a:pt x="313" y="58"/>
                  </a:lnTo>
                  <a:lnTo>
                    <a:pt x="303" y="65"/>
                  </a:lnTo>
                  <a:lnTo>
                    <a:pt x="294" y="65"/>
                  </a:lnTo>
                  <a:lnTo>
                    <a:pt x="279" y="50"/>
                  </a:lnTo>
                  <a:lnTo>
                    <a:pt x="266" y="43"/>
                  </a:lnTo>
                  <a:lnTo>
                    <a:pt x="253" y="45"/>
                  </a:lnTo>
                  <a:lnTo>
                    <a:pt x="242" y="33"/>
                  </a:lnTo>
                  <a:lnTo>
                    <a:pt x="212" y="2"/>
                  </a:lnTo>
                  <a:lnTo>
                    <a:pt x="199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3181" y="3444"/>
              <a:ext cx="668" cy="638"/>
              <a:chOff x="2610" y="3109"/>
              <a:chExt cx="586" cy="611"/>
            </a:xfrm>
            <a:solidFill>
              <a:schemeClr val="bg1">
                <a:lumMod val="75000"/>
              </a:schemeClr>
            </a:solidFill>
          </p:grpSpPr>
          <p:sp>
            <p:nvSpPr>
              <p:cNvPr id="176" name="Freeform 61"/>
              <p:cNvSpPr>
                <a:spLocks/>
              </p:cNvSpPr>
              <p:nvPr/>
            </p:nvSpPr>
            <p:spPr bwMode="auto">
              <a:xfrm>
                <a:off x="2623" y="3429"/>
                <a:ext cx="24" cy="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7"/>
                  </a:cxn>
                  <a:cxn ang="0">
                    <a:pos x="22" y="16"/>
                  </a:cxn>
                  <a:cxn ang="0">
                    <a:pos x="24" y="23"/>
                  </a:cxn>
                  <a:cxn ang="0">
                    <a:pos x="18" y="25"/>
                  </a:cxn>
                  <a:cxn ang="0">
                    <a:pos x="7" y="23"/>
                  </a:cxn>
                  <a:cxn ang="0">
                    <a:pos x="0" y="14"/>
                  </a:cxn>
                  <a:cxn ang="0">
                    <a:pos x="18" y="0"/>
                  </a:cxn>
                </a:cxnLst>
                <a:rect l="0" t="0" r="r" b="b"/>
                <a:pathLst>
                  <a:path w="24" h="25">
                    <a:moveTo>
                      <a:pt x="18" y="0"/>
                    </a:moveTo>
                    <a:lnTo>
                      <a:pt x="24" y="7"/>
                    </a:lnTo>
                    <a:lnTo>
                      <a:pt x="22" y="16"/>
                    </a:lnTo>
                    <a:lnTo>
                      <a:pt x="24" y="23"/>
                    </a:lnTo>
                    <a:lnTo>
                      <a:pt x="18" y="25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7" name="Freeform 62"/>
              <p:cNvSpPr>
                <a:spLocks/>
              </p:cNvSpPr>
              <p:nvPr/>
            </p:nvSpPr>
            <p:spPr bwMode="auto">
              <a:xfrm>
                <a:off x="2672" y="3439"/>
                <a:ext cx="184" cy="163"/>
              </a:xfrm>
              <a:custGeom>
                <a:avLst/>
                <a:gdLst/>
                <a:ahLst/>
                <a:cxnLst>
                  <a:cxn ang="0">
                    <a:pos x="26" y="7"/>
                  </a:cxn>
                  <a:cxn ang="0">
                    <a:pos x="17" y="11"/>
                  </a:cxn>
                  <a:cxn ang="0">
                    <a:pos x="20" y="20"/>
                  </a:cxn>
                  <a:cxn ang="0">
                    <a:pos x="11" y="31"/>
                  </a:cxn>
                  <a:cxn ang="0">
                    <a:pos x="4" y="30"/>
                  </a:cxn>
                  <a:cxn ang="0">
                    <a:pos x="0" y="35"/>
                  </a:cxn>
                  <a:cxn ang="0">
                    <a:pos x="2" y="46"/>
                  </a:cxn>
                  <a:cxn ang="0">
                    <a:pos x="32" y="57"/>
                  </a:cxn>
                  <a:cxn ang="0">
                    <a:pos x="39" y="82"/>
                  </a:cxn>
                  <a:cxn ang="0">
                    <a:pos x="48" y="113"/>
                  </a:cxn>
                  <a:cxn ang="0">
                    <a:pos x="59" y="130"/>
                  </a:cxn>
                  <a:cxn ang="0">
                    <a:pos x="72" y="119"/>
                  </a:cxn>
                  <a:cxn ang="0">
                    <a:pos x="89" y="141"/>
                  </a:cxn>
                  <a:cxn ang="0">
                    <a:pos x="106" y="163"/>
                  </a:cxn>
                  <a:cxn ang="0">
                    <a:pos x="113" y="146"/>
                  </a:cxn>
                  <a:cxn ang="0">
                    <a:pos x="108" y="135"/>
                  </a:cxn>
                  <a:cxn ang="0">
                    <a:pos x="115" y="130"/>
                  </a:cxn>
                  <a:cxn ang="0">
                    <a:pos x="141" y="150"/>
                  </a:cxn>
                  <a:cxn ang="0">
                    <a:pos x="149" y="144"/>
                  </a:cxn>
                  <a:cxn ang="0">
                    <a:pos x="151" y="137"/>
                  </a:cxn>
                  <a:cxn ang="0">
                    <a:pos x="138" y="111"/>
                  </a:cxn>
                  <a:cxn ang="0">
                    <a:pos x="138" y="106"/>
                  </a:cxn>
                  <a:cxn ang="0">
                    <a:pos x="126" y="85"/>
                  </a:cxn>
                  <a:cxn ang="0">
                    <a:pos x="121" y="70"/>
                  </a:cxn>
                  <a:cxn ang="0">
                    <a:pos x="126" y="69"/>
                  </a:cxn>
                  <a:cxn ang="0">
                    <a:pos x="141" y="72"/>
                  </a:cxn>
                  <a:cxn ang="0">
                    <a:pos x="158" y="87"/>
                  </a:cxn>
                  <a:cxn ang="0">
                    <a:pos x="167" y="76"/>
                  </a:cxn>
                  <a:cxn ang="0">
                    <a:pos x="182" y="78"/>
                  </a:cxn>
                  <a:cxn ang="0">
                    <a:pos x="184" y="74"/>
                  </a:cxn>
                  <a:cxn ang="0">
                    <a:pos x="165" y="50"/>
                  </a:cxn>
                  <a:cxn ang="0">
                    <a:pos x="151" y="52"/>
                  </a:cxn>
                  <a:cxn ang="0">
                    <a:pos x="147" y="44"/>
                  </a:cxn>
                  <a:cxn ang="0">
                    <a:pos x="138" y="26"/>
                  </a:cxn>
                  <a:cxn ang="0">
                    <a:pos x="130" y="33"/>
                  </a:cxn>
                  <a:cxn ang="0">
                    <a:pos x="112" y="26"/>
                  </a:cxn>
                  <a:cxn ang="0">
                    <a:pos x="100" y="7"/>
                  </a:cxn>
                  <a:cxn ang="0">
                    <a:pos x="78" y="9"/>
                  </a:cxn>
                  <a:cxn ang="0">
                    <a:pos x="61" y="11"/>
                  </a:cxn>
                  <a:cxn ang="0">
                    <a:pos x="50" y="0"/>
                  </a:cxn>
                  <a:cxn ang="0">
                    <a:pos x="41" y="6"/>
                  </a:cxn>
                  <a:cxn ang="0">
                    <a:pos x="26" y="7"/>
                  </a:cxn>
                </a:cxnLst>
                <a:rect l="0" t="0" r="r" b="b"/>
                <a:pathLst>
                  <a:path w="184" h="163">
                    <a:moveTo>
                      <a:pt x="26" y="7"/>
                    </a:moveTo>
                    <a:lnTo>
                      <a:pt x="17" y="11"/>
                    </a:lnTo>
                    <a:lnTo>
                      <a:pt x="20" y="20"/>
                    </a:lnTo>
                    <a:lnTo>
                      <a:pt x="11" y="31"/>
                    </a:lnTo>
                    <a:lnTo>
                      <a:pt x="4" y="30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32" y="57"/>
                    </a:lnTo>
                    <a:lnTo>
                      <a:pt x="39" y="82"/>
                    </a:lnTo>
                    <a:lnTo>
                      <a:pt x="48" y="113"/>
                    </a:lnTo>
                    <a:lnTo>
                      <a:pt x="59" y="130"/>
                    </a:lnTo>
                    <a:lnTo>
                      <a:pt x="72" y="119"/>
                    </a:lnTo>
                    <a:lnTo>
                      <a:pt x="89" y="141"/>
                    </a:lnTo>
                    <a:lnTo>
                      <a:pt x="106" y="163"/>
                    </a:lnTo>
                    <a:lnTo>
                      <a:pt x="113" y="146"/>
                    </a:lnTo>
                    <a:lnTo>
                      <a:pt x="108" y="135"/>
                    </a:lnTo>
                    <a:lnTo>
                      <a:pt x="115" y="130"/>
                    </a:lnTo>
                    <a:lnTo>
                      <a:pt x="141" y="150"/>
                    </a:lnTo>
                    <a:lnTo>
                      <a:pt x="149" y="144"/>
                    </a:lnTo>
                    <a:lnTo>
                      <a:pt x="151" y="137"/>
                    </a:lnTo>
                    <a:lnTo>
                      <a:pt x="138" y="111"/>
                    </a:lnTo>
                    <a:lnTo>
                      <a:pt x="138" y="106"/>
                    </a:lnTo>
                    <a:lnTo>
                      <a:pt x="126" y="85"/>
                    </a:lnTo>
                    <a:lnTo>
                      <a:pt x="121" y="70"/>
                    </a:lnTo>
                    <a:lnTo>
                      <a:pt x="126" y="69"/>
                    </a:lnTo>
                    <a:lnTo>
                      <a:pt x="141" y="72"/>
                    </a:lnTo>
                    <a:lnTo>
                      <a:pt x="158" y="87"/>
                    </a:lnTo>
                    <a:lnTo>
                      <a:pt x="167" y="76"/>
                    </a:lnTo>
                    <a:lnTo>
                      <a:pt x="182" y="78"/>
                    </a:lnTo>
                    <a:lnTo>
                      <a:pt x="184" y="74"/>
                    </a:lnTo>
                    <a:lnTo>
                      <a:pt x="165" y="50"/>
                    </a:lnTo>
                    <a:lnTo>
                      <a:pt x="151" y="52"/>
                    </a:lnTo>
                    <a:lnTo>
                      <a:pt x="147" y="44"/>
                    </a:lnTo>
                    <a:lnTo>
                      <a:pt x="138" y="26"/>
                    </a:lnTo>
                    <a:lnTo>
                      <a:pt x="130" y="33"/>
                    </a:lnTo>
                    <a:lnTo>
                      <a:pt x="112" y="26"/>
                    </a:lnTo>
                    <a:lnTo>
                      <a:pt x="100" y="7"/>
                    </a:lnTo>
                    <a:lnTo>
                      <a:pt x="78" y="9"/>
                    </a:lnTo>
                    <a:lnTo>
                      <a:pt x="61" y="11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26" y="7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8" name="Freeform 63"/>
              <p:cNvSpPr>
                <a:spLocks/>
              </p:cNvSpPr>
              <p:nvPr/>
            </p:nvSpPr>
            <p:spPr bwMode="auto">
              <a:xfrm>
                <a:off x="2610" y="3109"/>
                <a:ext cx="430" cy="386"/>
              </a:xfrm>
              <a:custGeom>
                <a:avLst/>
                <a:gdLst/>
                <a:ahLst/>
                <a:cxnLst>
                  <a:cxn ang="0">
                    <a:pos x="78" y="102"/>
                  </a:cxn>
                  <a:cxn ang="0">
                    <a:pos x="55" y="167"/>
                  </a:cxn>
                  <a:cxn ang="0">
                    <a:pos x="44" y="182"/>
                  </a:cxn>
                  <a:cxn ang="0">
                    <a:pos x="24" y="200"/>
                  </a:cxn>
                  <a:cxn ang="0">
                    <a:pos x="0" y="204"/>
                  </a:cxn>
                  <a:cxn ang="0">
                    <a:pos x="31" y="260"/>
                  </a:cxn>
                  <a:cxn ang="0">
                    <a:pos x="57" y="260"/>
                  </a:cxn>
                  <a:cxn ang="0">
                    <a:pos x="48" y="278"/>
                  </a:cxn>
                  <a:cxn ang="0">
                    <a:pos x="57" y="308"/>
                  </a:cxn>
                  <a:cxn ang="0">
                    <a:pos x="76" y="330"/>
                  </a:cxn>
                  <a:cxn ang="0">
                    <a:pos x="91" y="317"/>
                  </a:cxn>
                  <a:cxn ang="0">
                    <a:pos x="107" y="319"/>
                  </a:cxn>
                  <a:cxn ang="0">
                    <a:pos x="159" y="325"/>
                  </a:cxn>
                  <a:cxn ang="0">
                    <a:pos x="190" y="341"/>
                  </a:cxn>
                  <a:cxn ang="0">
                    <a:pos x="207" y="362"/>
                  </a:cxn>
                  <a:cxn ang="0">
                    <a:pos x="229" y="353"/>
                  </a:cxn>
                  <a:cxn ang="0">
                    <a:pos x="271" y="386"/>
                  </a:cxn>
                  <a:cxn ang="0">
                    <a:pos x="278" y="367"/>
                  </a:cxn>
                  <a:cxn ang="0">
                    <a:pos x="277" y="336"/>
                  </a:cxn>
                  <a:cxn ang="0">
                    <a:pos x="259" y="323"/>
                  </a:cxn>
                  <a:cxn ang="0">
                    <a:pos x="215" y="295"/>
                  </a:cxn>
                  <a:cxn ang="0">
                    <a:pos x="189" y="286"/>
                  </a:cxn>
                  <a:cxn ang="0">
                    <a:pos x="179" y="273"/>
                  </a:cxn>
                  <a:cxn ang="0">
                    <a:pos x="194" y="258"/>
                  </a:cxn>
                  <a:cxn ang="0">
                    <a:pos x="183" y="236"/>
                  </a:cxn>
                  <a:cxn ang="0">
                    <a:pos x="202" y="245"/>
                  </a:cxn>
                  <a:cxn ang="0">
                    <a:pos x="215" y="238"/>
                  </a:cxn>
                  <a:cxn ang="0">
                    <a:pos x="190" y="202"/>
                  </a:cxn>
                  <a:cxn ang="0">
                    <a:pos x="170" y="160"/>
                  </a:cxn>
                  <a:cxn ang="0">
                    <a:pos x="165" y="134"/>
                  </a:cxn>
                  <a:cxn ang="0">
                    <a:pos x="176" y="117"/>
                  </a:cxn>
                  <a:cxn ang="0">
                    <a:pos x="185" y="139"/>
                  </a:cxn>
                  <a:cxn ang="0">
                    <a:pos x="190" y="147"/>
                  </a:cxn>
                  <a:cxn ang="0">
                    <a:pos x="227" y="176"/>
                  </a:cxn>
                  <a:cxn ang="0">
                    <a:pos x="231" y="156"/>
                  </a:cxn>
                  <a:cxn ang="0">
                    <a:pos x="257" y="176"/>
                  </a:cxn>
                  <a:cxn ang="0">
                    <a:pos x="246" y="152"/>
                  </a:cxn>
                  <a:cxn ang="0">
                    <a:pos x="257" y="141"/>
                  </a:cxn>
                  <a:cxn ang="0">
                    <a:pos x="288" y="148"/>
                  </a:cxn>
                  <a:cxn ang="0">
                    <a:pos x="275" y="130"/>
                  </a:cxn>
                  <a:cxn ang="0">
                    <a:pos x="246" y="113"/>
                  </a:cxn>
                  <a:cxn ang="0">
                    <a:pos x="248" y="98"/>
                  </a:cxn>
                  <a:cxn ang="0">
                    <a:pos x="299" y="87"/>
                  </a:cxn>
                  <a:cxn ang="0">
                    <a:pos x="350" y="82"/>
                  </a:cxn>
                  <a:cxn ang="0">
                    <a:pos x="378" y="87"/>
                  </a:cxn>
                  <a:cxn ang="0">
                    <a:pos x="406" y="76"/>
                  </a:cxn>
                  <a:cxn ang="0">
                    <a:pos x="428" y="48"/>
                  </a:cxn>
                  <a:cxn ang="0">
                    <a:pos x="428" y="6"/>
                  </a:cxn>
                  <a:cxn ang="0">
                    <a:pos x="408" y="0"/>
                  </a:cxn>
                  <a:cxn ang="0">
                    <a:pos x="402" y="20"/>
                  </a:cxn>
                  <a:cxn ang="0">
                    <a:pos x="389" y="35"/>
                  </a:cxn>
                  <a:cxn ang="0">
                    <a:pos x="371" y="45"/>
                  </a:cxn>
                  <a:cxn ang="0">
                    <a:pos x="338" y="33"/>
                  </a:cxn>
                  <a:cxn ang="0">
                    <a:pos x="306" y="20"/>
                  </a:cxn>
                  <a:cxn ang="0">
                    <a:pos x="271" y="45"/>
                  </a:cxn>
                  <a:cxn ang="0">
                    <a:pos x="231" y="56"/>
                  </a:cxn>
                  <a:cxn ang="0">
                    <a:pos x="202" y="61"/>
                  </a:cxn>
                  <a:cxn ang="0">
                    <a:pos x="183" y="78"/>
                  </a:cxn>
                  <a:cxn ang="0">
                    <a:pos x="153" y="82"/>
                  </a:cxn>
                  <a:cxn ang="0">
                    <a:pos x="126" y="97"/>
                  </a:cxn>
                  <a:cxn ang="0">
                    <a:pos x="98" y="97"/>
                  </a:cxn>
                </a:cxnLst>
                <a:rect l="0" t="0" r="r" b="b"/>
                <a:pathLst>
                  <a:path w="430" h="386">
                    <a:moveTo>
                      <a:pt x="87" y="95"/>
                    </a:moveTo>
                    <a:lnTo>
                      <a:pt x="78" y="102"/>
                    </a:lnTo>
                    <a:lnTo>
                      <a:pt x="68" y="135"/>
                    </a:lnTo>
                    <a:lnTo>
                      <a:pt x="55" y="167"/>
                    </a:lnTo>
                    <a:lnTo>
                      <a:pt x="50" y="171"/>
                    </a:lnTo>
                    <a:lnTo>
                      <a:pt x="44" y="182"/>
                    </a:lnTo>
                    <a:lnTo>
                      <a:pt x="37" y="193"/>
                    </a:lnTo>
                    <a:lnTo>
                      <a:pt x="24" y="200"/>
                    </a:lnTo>
                    <a:lnTo>
                      <a:pt x="13" y="204"/>
                    </a:lnTo>
                    <a:lnTo>
                      <a:pt x="0" y="204"/>
                    </a:lnTo>
                    <a:lnTo>
                      <a:pt x="17" y="241"/>
                    </a:lnTo>
                    <a:lnTo>
                      <a:pt x="31" y="260"/>
                    </a:lnTo>
                    <a:lnTo>
                      <a:pt x="44" y="260"/>
                    </a:lnTo>
                    <a:lnTo>
                      <a:pt x="57" y="260"/>
                    </a:lnTo>
                    <a:lnTo>
                      <a:pt x="61" y="269"/>
                    </a:lnTo>
                    <a:lnTo>
                      <a:pt x="48" y="278"/>
                    </a:lnTo>
                    <a:lnTo>
                      <a:pt x="48" y="290"/>
                    </a:lnTo>
                    <a:lnTo>
                      <a:pt x="57" y="308"/>
                    </a:lnTo>
                    <a:lnTo>
                      <a:pt x="68" y="323"/>
                    </a:lnTo>
                    <a:lnTo>
                      <a:pt x="76" y="330"/>
                    </a:lnTo>
                    <a:lnTo>
                      <a:pt x="80" y="319"/>
                    </a:lnTo>
                    <a:lnTo>
                      <a:pt x="91" y="317"/>
                    </a:lnTo>
                    <a:lnTo>
                      <a:pt x="104" y="328"/>
                    </a:lnTo>
                    <a:lnTo>
                      <a:pt x="107" y="319"/>
                    </a:lnTo>
                    <a:lnTo>
                      <a:pt x="128" y="321"/>
                    </a:lnTo>
                    <a:lnTo>
                      <a:pt x="159" y="325"/>
                    </a:lnTo>
                    <a:lnTo>
                      <a:pt x="181" y="332"/>
                    </a:lnTo>
                    <a:lnTo>
                      <a:pt x="190" y="341"/>
                    </a:lnTo>
                    <a:lnTo>
                      <a:pt x="200" y="354"/>
                    </a:lnTo>
                    <a:lnTo>
                      <a:pt x="207" y="362"/>
                    </a:lnTo>
                    <a:lnTo>
                      <a:pt x="216" y="354"/>
                    </a:lnTo>
                    <a:lnTo>
                      <a:pt x="229" y="353"/>
                    </a:lnTo>
                    <a:lnTo>
                      <a:pt x="248" y="366"/>
                    </a:lnTo>
                    <a:lnTo>
                      <a:pt x="271" y="386"/>
                    </a:lnTo>
                    <a:lnTo>
                      <a:pt x="277" y="382"/>
                    </a:lnTo>
                    <a:lnTo>
                      <a:pt x="278" y="367"/>
                    </a:lnTo>
                    <a:lnTo>
                      <a:pt x="278" y="351"/>
                    </a:lnTo>
                    <a:lnTo>
                      <a:pt x="277" y="336"/>
                    </a:lnTo>
                    <a:lnTo>
                      <a:pt x="266" y="319"/>
                    </a:lnTo>
                    <a:lnTo>
                      <a:pt x="259" y="323"/>
                    </a:lnTo>
                    <a:lnTo>
                      <a:pt x="242" y="315"/>
                    </a:lnTo>
                    <a:lnTo>
                      <a:pt x="215" y="295"/>
                    </a:lnTo>
                    <a:lnTo>
                      <a:pt x="207" y="288"/>
                    </a:lnTo>
                    <a:lnTo>
                      <a:pt x="189" y="286"/>
                    </a:lnTo>
                    <a:lnTo>
                      <a:pt x="179" y="280"/>
                    </a:lnTo>
                    <a:lnTo>
                      <a:pt x="179" y="273"/>
                    </a:lnTo>
                    <a:lnTo>
                      <a:pt x="190" y="262"/>
                    </a:lnTo>
                    <a:lnTo>
                      <a:pt x="194" y="258"/>
                    </a:lnTo>
                    <a:lnTo>
                      <a:pt x="187" y="249"/>
                    </a:lnTo>
                    <a:lnTo>
                      <a:pt x="183" y="236"/>
                    </a:lnTo>
                    <a:lnTo>
                      <a:pt x="187" y="230"/>
                    </a:lnTo>
                    <a:lnTo>
                      <a:pt x="202" y="245"/>
                    </a:lnTo>
                    <a:lnTo>
                      <a:pt x="215" y="251"/>
                    </a:lnTo>
                    <a:lnTo>
                      <a:pt x="215" y="238"/>
                    </a:lnTo>
                    <a:lnTo>
                      <a:pt x="207" y="223"/>
                    </a:lnTo>
                    <a:lnTo>
                      <a:pt x="190" y="202"/>
                    </a:lnTo>
                    <a:lnTo>
                      <a:pt x="172" y="174"/>
                    </a:lnTo>
                    <a:lnTo>
                      <a:pt x="170" y="160"/>
                    </a:lnTo>
                    <a:lnTo>
                      <a:pt x="168" y="147"/>
                    </a:lnTo>
                    <a:lnTo>
                      <a:pt x="165" y="134"/>
                    </a:lnTo>
                    <a:lnTo>
                      <a:pt x="163" y="121"/>
                    </a:lnTo>
                    <a:lnTo>
                      <a:pt x="176" y="117"/>
                    </a:lnTo>
                    <a:lnTo>
                      <a:pt x="174" y="126"/>
                    </a:lnTo>
                    <a:lnTo>
                      <a:pt x="185" y="139"/>
                    </a:lnTo>
                    <a:lnTo>
                      <a:pt x="192" y="139"/>
                    </a:lnTo>
                    <a:lnTo>
                      <a:pt x="190" y="147"/>
                    </a:lnTo>
                    <a:lnTo>
                      <a:pt x="226" y="182"/>
                    </a:lnTo>
                    <a:lnTo>
                      <a:pt x="227" y="176"/>
                    </a:lnTo>
                    <a:lnTo>
                      <a:pt x="220" y="160"/>
                    </a:lnTo>
                    <a:lnTo>
                      <a:pt x="231" y="156"/>
                    </a:lnTo>
                    <a:lnTo>
                      <a:pt x="248" y="163"/>
                    </a:lnTo>
                    <a:lnTo>
                      <a:pt x="257" y="176"/>
                    </a:lnTo>
                    <a:lnTo>
                      <a:pt x="259" y="167"/>
                    </a:lnTo>
                    <a:lnTo>
                      <a:pt x="246" y="152"/>
                    </a:lnTo>
                    <a:lnTo>
                      <a:pt x="248" y="145"/>
                    </a:lnTo>
                    <a:lnTo>
                      <a:pt x="257" y="141"/>
                    </a:lnTo>
                    <a:lnTo>
                      <a:pt x="282" y="152"/>
                    </a:lnTo>
                    <a:lnTo>
                      <a:pt x="288" y="148"/>
                    </a:lnTo>
                    <a:lnTo>
                      <a:pt x="286" y="137"/>
                    </a:lnTo>
                    <a:lnTo>
                      <a:pt x="275" y="130"/>
                    </a:lnTo>
                    <a:lnTo>
                      <a:pt x="257" y="122"/>
                    </a:lnTo>
                    <a:lnTo>
                      <a:pt x="246" y="113"/>
                    </a:lnTo>
                    <a:lnTo>
                      <a:pt x="244" y="106"/>
                    </a:lnTo>
                    <a:lnTo>
                      <a:pt x="248" y="98"/>
                    </a:lnTo>
                    <a:lnTo>
                      <a:pt x="273" y="95"/>
                    </a:lnTo>
                    <a:lnTo>
                      <a:pt x="299" y="87"/>
                    </a:lnTo>
                    <a:lnTo>
                      <a:pt x="317" y="89"/>
                    </a:lnTo>
                    <a:lnTo>
                      <a:pt x="350" y="82"/>
                    </a:lnTo>
                    <a:lnTo>
                      <a:pt x="356" y="78"/>
                    </a:lnTo>
                    <a:lnTo>
                      <a:pt x="378" y="87"/>
                    </a:lnTo>
                    <a:lnTo>
                      <a:pt x="397" y="97"/>
                    </a:lnTo>
                    <a:lnTo>
                      <a:pt x="406" y="76"/>
                    </a:lnTo>
                    <a:lnTo>
                      <a:pt x="423" y="54"/>
                    </a:lnTo>
                    <a:lnTo>
                      <a:pt x="428" y="48"/>
                    </a:lnTo>
                    <a:lnTo>
                      <a:pt x="430" y="9"/>
                    </a:lnTo>
                    <a:lnTo>
                      <a:pt x="428" y="6"/>
                    </a:lnTo>
                    <a:lnTo>
                      <a:pt x="419" y="0"/>
                    </a:lnTo>
                    <a:lnTo>
                      <a:pt x="408" y="0"/>
                    </a:lnTo>
                    <a:lnTo>
                      <a:pt x="402" y="6"/>
                    </a:lnTo>
                    <a:lnTo>
                      <a:pt x="402" y="20"/>
                    </a:lnTo>
                    <a:lnTo>
                      <a:pt x="404" y="32"/>
                    </a:lnTo>
                    <a:lnTo>
                      <a:pt x="389" y="35"/>
                    </a:lnTo>
                    <a:lnTo>
                      <a:pt x="378" y="43"/>
                    </a:lnTo>
                    <a:lnTo>
                      <a:pt x="371" y="45"/>
                    </a:lnTo>
                    <a:lnTo>
                      <a:pt x="347" y="39"/>
                    </a:lnTo>
                    <a:lnTo>
                      <a:pt x="338" y="33"/>
                    </a:lnTo>
                    <a:lnTo>
                      <a:pt x="325" y="41"/>
                    </a:lnTo>
                    <a:lnTo>
                      <a:pt x="306" y="20"/>
                    </a:lnTo>
                    <a:lnTo>
                      <a:pt x="286" y="35"/>
                    </a:lnTo>
                    <a:lnTo>
                      <a:pt x="271" y="45"/>
                    </a:lnTo>
                    <a:lnTo>
                      <a:pt x="255" y="52"/>
                    </a:lnTo>
                    <a:lnTo>
                      <a:pt x="231" y="56"/>
                    </a:lnTo>
                    <a:lnTo>
                      <a:pt x="215" y="61"/>
                    </a:lnTo>
                    <a:lnTo>
                      <a:pt x="202" y="61"/>
                    </a:lnTo>
                    <a:lnTo>
                      <a:pt x="196" y="63"/>
                    </a:lnTo>
                    <a:lnTo>
                      <a:pt x="183" y="78"/>
                    </a:lnTo>
                    <a:lnTo>
                      <a:pt x="172" y="78"/>
                    </a:lnTo>
                    <a:lnTo>
                      <a:pt x="153" y="82"/>
                    </a:lnTo>
                    <a:lnTo>
                      <a:pt x="135" y="80"/>
                    </a:lnTo>
                    <a:lnTo>
                      <a:pt x="126" y="97"/>
                    </a:lnTo>
                    <a:lnTo>
                      <a:pt x="111" y="98"/>
                    </a:lnTo>
                    <a:lnTo>
                      <a:pt x="98" y="97"/>
                    </a:lnTo>
                    <a:lnTo>
                      <a:pt x="87" y="95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9" name="Freeform 64"/>
              <p:cNvSpPr>
                <a:spLocks/>
              </p:cNvSpPr>
              <p:nvPr/>
            </p:nvSpPr>
            <p:spPr bwMode="auto">
              <a:xfrm>
                <a:off x="2824" y="3374"/>
                <a:ext cx="107" cy="8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1" y="26"/>
                  </a:cxn>
                  <a:cxn ang="0">
                    <a:pos x="24" y="30"/>
                  </a:cxn>
                  <a:cxn ang="0">
                    <a:pos x="39" y="46"/>
                  </a:cxn>
                  <a:cxn ang="0">
                    <a:pos x="52" y="54"/>
                  </a:cxn>
                  <a:cxn ang="0">
                    <a:pos x="74" y="70"/>
                  </a:cxn>
                  <a:cxn ang="0">
                    <a:pos x="87" y="76"/>
                  </a:cxn>
                  <a:cxn ang="0">
                    <a:pos x="103" y="87"/>
                  </a:cxn>
                  <a:cxn ang="0">
                    <a:pos x="107" y="81"/>
                  </a:cxn>
                  <a:cxn ang="0">
                    <a:pos x="74" y="56"/>
                  </a:cxn>
                  <a:cxn ang="0">
                    <a:pos x="72" y="44"/>
                  </a:cxn>
                  <a:cxn ang="0">
                    <a:pos x="68" y="33"/>
                  </a:cxn>
                  <a:cxn ang="0">
                    <a:pos x="54" y="20"/>
                  </a:cxn>
                  <a:cxn ang="0">
                    <a:pos x="50" y="22"/>
                  </a:cxn>
                  <a:cxn ang="0">
                    <a:pos x="32" y="9"/>
                  </a:cxn>
                  <a:cxn ang="0">
                    <a:pos x="22" y="4"/>
                  </a:cxn>
                  <a:cxn ang="0">
                    <a:pos x="9" y="0"/>
                  </a:cxn>
                </a:cxnLst>
                <a:rect l="0" t="0" r="r" b="b"/>
                <a:pathLst>
                  <a:path w="107" h="87">
                    <a:moveTo>
                      <a:pt x="9" y="0"/>
                    </a:moveTo>
                    <a:lnTo>
                      <a:pt x="0" y="7"/>
                    </a:lnTo>
                    <a:lnTo>
                      <a:pt x="11" y="26"/>
                    </a:lnTo>
                    <a:lnTo>
                      <a:pt x="24" y="30"/>
                    </a:lnTo>
                    <a:lnTo>
                      <a:pt x="39" y="46"/>
                    </a:lnTo>
                    <a:lnTo>
                      <a:pt x="52" y="54"/>
                    </a:lnTo>
                    <a:lnTo>
                      <a:pt x="74" y="70"/>
                    </a:lnTo>
                    <a:lnTo>
                      <a:pt x="87" y="76"/>
                    </a:lnTo>
                    <a:lnTo>
                      <a:pt x="103" y="87"/>
                    </a:lnTo>
                    <a:lnTo>
                      <a:pt x="107" y="81"/>
                    </a:lnTo>
                    <a:lnTo>
                      <a:pt x="74" y="56"/>
                    </a:lnTo>
                    <a:lnTo>
                      <a:pt x="72" y="44"/>
                    </a:lnTo>
                    <a:lnTo>
                      <a:pt x="68" y="33"/>
                    </a:lnTo>
                    <a:lnTo>
                      <a:pt x="54" y="20"/>
                    </a:lnTo>
                    <a:lnTo>
                      <a:pt x="50" y="22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0" name="Freeform 65"/>
              <p:cNvSpPr>
                <a:spLocks/>
              </p:cNvSpPr>
              <p:nvPr/>
            </p:nvSpPr>
            <p:spPr bwMode="auto">
              <a:xfrm>
                <a:off x="2858" y="3666"/>
                <a:ext cx="201" cy="54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57" y="4"/>
                  </a:cxn>
                  <a:cxn ang="0">
                    <a:pos x="64" y="11"/>
                  </a:cxn>
                  <a:cxn ang="0">
                    <a:pos x="70" y="13"/>
                  </a:cxn>
                  <a:cxn ang="0">
                    <a:pos x="81" y="7"/>
                  </a:cxn>
                  <a:cxn ang="0">
                    <a:pos x="88" y="4"/>
                  </a:cxn>
                  <a:cxn ang="0">
                    <a:pos x="120" y="7"/>
                  </a:cxn>
                  <a:cxn ang="0">
                    <a:pos x="151" y="6"/>
                  </a:cxn>
                  <a:cxn ang="0">
                    <a:pos x="160" y="15"/>
                  </a:cxn>
                  <a:cxn ang="0">
                    <a:pos x="160" y="20"/>
                  </a:cxn>
                  <a:cxn ang="0">
                    <a:pos x="182" y="17"/>
                  </a:cxn>
                  <a:cxn ang="0">
                    <a:pos x="194" y="19"/>
                  </a:cxn>
                  <a:cxn ang="0">
                    <a:pos x="201" y="26"/>
                  </a:cxn>
                  <a:cxn ang="0">
                    <a:pos x="194" y="35"/>
                  </a:cxn>
                  <a:cxn ang="0">
                    <a:pos x="175" y="34"/>
                  </a:cxn>
                  <a:cxn ang="0">
                    <a:pos x="162" y="41"/>
                  </a:cxn>
                  <a:cxn ang="0">
                    <a:pos x="140" y="41"/>
                  </a:cxn>
                  <a:cxn ang="0">
                    <a:pos x="118" y="50"/>
                  </a:cxn>
                  <a:cxn ang="0">
                    <a:pos x="99" y="54"/>
                  </a:cxn>
                  <a:cxn ang="0">
                    <a:pos x="84" y="45"/>
                  </a:cxn>
                  <a:cxn ang="0">
                    <a:pos x="64" y="34"/>
                  </a:cxn>
                  <a:cxn ang="0">
                    <a:pos x="44" y="34"/>
                  </a:cxn>
                  <a:cxn ang="0">
                    <a:pos x="17" y="28"/>
                  </a:cxn>
                  <a:cxn ang="0">
                    <a:pos x="7" y="20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27" y="4"/>
                  </a:cxn>
                  <a:cxn ang="0">
                    <a:pos x="42" y="11"/>
                  </a:cxn>
                </a:cxnLst>
                <a:rect l="0" t="0" r="r" b="b"/>
                <a:pathLst>
                  <a:path w="201" h="54">
                    <a:moveTo>
                      <a:pt x="42" y="11"/>
                    </a:moveTo>
                    <a:lnTo>
                      <a:pt x="57" y="4"/>
                    </a:lnTo>
                    <a:lnTo>
                      <a:pt x="64" y="11"/>
                    </a:lnTo>
                    <a:lnTo>
                      <a:pt x="70" y="13"/>
                    </a:lnTo>
                    <a:lnTo>
                      <a:pt x="81" y="7"/>
                    </a:lnTo>
                    <a:lnTo>
                      <a:pt x="88" y="4"/>
                    </a:lnTo>
                    <a:lnTo>
                      <a:pt x="120" y="7"/>
                    </a:lnTo>
                    <a:lnTo>
                      <a:pt x="151" y="6"/>
                    </a:lnTo>
                    <a:lnTo>
                      <a:pt x="160" y="15"/>
                    </a:lnTo>
                    <a:lnTo>
                      <a:pt x="160" y="20"/>
                    </a:lnTo>
                    <a:lnTo>
                      <a:pt x="182" y="17"/>
                    </a:lnTo>
                    <a:lnTo>
                      <a:pt x="194" y="19"/>
                    </a:lnTo>
                    <a:lnTo>
                      <a:pt x="201" y="26"/>
                    </a:lnTo>
                    <a:lnTo>
                      <a:pt x="194" y="35"/>
                    </a:lnTo>
                    <a:lnTo>
                      <a:pt x="175" y="34"/>
                    </a:lnTo>
                    <a:lnTo>
                      <a:pt x="162" y="41"/>
                    </a:lnTo>
                    <a:lnTo>
                      <a:pt x="140" y="41"/>
                    </a:lnTo>
                    <a:lnTo>
                      <a:pt x="118" y="50"/>
                    </a:lnTo>
                    <a:lnTo>
                      <a:pt x="99" y="54"/>
                    </a:lnTo>
                    <a:lnTo>
                      <a:pt x="84" y="45"/>
                    </a:lnTo>
                    <a:lnTo>
                      <a:pt x="64" y="34"/>
                    </a:lnTo>
                    <a:lnTo>
                      <a:pt x="44" y="34"/>
                    </a:lnTo>
                    <a:lnTo>
                      <a:pt x="17" y="28"/>
                    </a:lnTo>
                    <a:lnTo>
                      <a:pt x="7" y="2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27" y="4"/>
                    </a:lnTo>
                    <a:lnTo>
                      <a:pt x="42" y="11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1" name="Freeform 66"/>
              <p:cNvSpPr>
                <a:spLocks/>
              </p:cNvSpPr>
              <p:nvPr/>
            </p:nvSpPr>
            <p:spPr bwMode="auto">
              <a:xfrm>
                <a:off x="2944" y="3271"/>
                <a:ext cx="30" cy="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1" y="0"/>
                  </a:cxn>
                  <a:cxn ang="0">
                    <a:pos x="2" y="6"/>
                  </a:cxn>
                  <a:cxn ang="0">
                    <a:pos x="0" y="15"/>
                  </a:cxn>
                  <a:cxn ang="0">
                    <a:pos x="0" y="26"/>
                  </a:cxn>
                  <a:cxn ang="0">
                    <a:pos x="9" y="28"/>
                  </a:cxn>
                  <a:cxn ang="0">
                    <a:pos x="26" y="17"/>
                  </a:cxn>
                  <a:cxn ang="0">
                    <a:pos x="30" y="0"/>
                  </a:cxn>
                </a:cxnLst>
                <a:rect l="0" t="0" r="r" b="b"/>
                <a:pathLst>
                  <a:path w="30" h="28">
                    <a:moveTo>
                      <a:pt x="30" y="0"/>
                    </a:moveTo>
                    <a:lnTo>
                      <a:pt x="11" y="0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26" y="1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3148" y="3534"/>
                <a:ext cx="41" cy="22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22" y="22"/>
                  </a:cxn>
                  <a:cxn ang="0">
                    <a:pos x="9" y="22"/>
                  </a:cxn>
                  <a:cxn ang="0">
                    <a:pos x="0" y="15"/>
                  </a:cxn>
                  <a:cxn ang="0">
                    <a:pos x="6" y="2"/>
                  </a:cxn>
                  <a:cxn ang="0">
                    <a:pos x="26" y="0"/>
                  </a:cxn>
                  <a:cxn ang="0">
                    <a:pos x="41" y="6"/>
                  </a:cxn>
                </a:cxnLst>
                <a:rect l="0" t="0" r="r" b="b"/>
                <a:pathLst>
                  <a:path w="41" h="22">
                    <a:moveTo>
                      <a:pt x="41" y="6"/>
                    </a:moveTo>
                    <a:lnTo>
                      <a:pt x="22" y="22"/>
                    </a:lnTo>
                    <a:lnTo>
                      <a:pt x="9" y="22"/>
                    </a:lnTo>
                    <a:lnTo>
                      <a:pt x="0" y="15"/>
                    </a:lnTo>
                    <a:lnTo>
                      <a:pt x="6" y="2"/>
                    </a:lnTo>
                    <a:lnTo>
                      <a:pt x="26" y="0"/>
                    </a:lnTo>
                    <a:lnTo>
                      <a:pt x="41" y="6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3154" y="3584"/>
                <a:ext cx="42" cy="3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11"/>
                  </a:cxn>
                  <a:cxn ang="0">
                    <a:pos x="16" y="29"/>
                  </a:cxn>
                  <a:cxn ang="0">
                    <a:pos x="5" y="34"/>
                  </a:cxn>
                  <a:cxn ang="0">
                    <a:pos x="0" y="32"/>
                  </a:cxn>
                  <a:cxn ang="0">
                    <a:pos x="4" y="20"/>
                  </a:cxn>
                  <a:cxn ang="0">
                    <a:pos x="22" y="6"/>
                  </a:cxn>
                  <a:cxn ang="0">
                    <a:pos x="42" y="0"/>
                  </a:cxn>
                </a:cxnLst>
                <a:rect l="0" t="0" r="r" b="b"/>
                <a:pathLst>
                  <a:path w="42" h="34">
                    <a:moveTo>
                      <a:pt x="42" y="0"/>
                    </a:moveTo>
                    <a:lnTo>
                      <a:pt x="42" y="11"/>
                    </a:lnTo>
                    <a:lnTo>
                      <a:pt x="16" y="29"/>
                    </a:lnTo>
                    <a:lnTo>
                      <a:pt x="5" y="3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2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3000" y="3319"/>
                <a:ext cx="52" cy="3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52" y="26"/>
                  </a:cxn>
                  <a:cxn ang="0">
                    <a:pos x="48" y="33"/>
                  </a:cxn>
                  <a:cxn ang="0">
                    <a:pos x="35" y="37"/>
                  </a:cxn>
                  <a:cxn ang="0">
                    <a:pos x="33" y="28"/>
                  </a:cxn>
                  <a:cxn ang="0">
                    <a:pos x="28" y="24"/>
                  </a:cxn>
                  <a:cxn ang="0">
                    <a:pos x="20" y="28"/>
                  </a:cxn>
                  <a:cxn ang="0">
                    <a:pos x="11" y="22"/>
                  </a:cxn>
                  <a:cxn ang="0">
                    <a:pos x="7" y="17"/>
                  </a:cxn>
                  <a:cxn ang="0">
                    <a:pos x="13" y="13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15" y="7"/>
                  </a:cxn>
                  <a:cxn ang="0">
                    <a:pos x="28" y="0"/>
                  </a:cxn>
                </a:cxnLst>
                <a:rect l="0" t="0" r="r" b="b"/>
                <a:pathLst>
                  <a:path w="52" h="37">
                    <a:moveTo>
                      <a:pt x="28" y="0"/>
                    </a:moveTo>
                    <a:lnTo>
                      <a:pt x="52" y="26"/>
                    </a:lnTo>
                    <a:lnTo>
                      <a:pt x="48" y="33"/>
                    </a:lnTo>
                    <a:lnTo>
                      <a:pt x="35" y="37"/>
                    </a:lnTo>
                    <a:lnTo>
                      <a:pt x="33" y="28"/>
                    </a:lnTo>
                    <a:lnTo>
                      <a:pt x="28" y="24"/>
                    </a:lnTo>
                    <a:lnTo>
                      <a:pt x="20" y="28"/>
                    </a:lnTo>
                    <a:lnTo>
                      <a:pt x="11" y="22"/>
                    </a:lnTo>
                    <a:lnTo>
                      <a:pt x="7" y="17"/>
                    </a:lnTo>
                    <a:lnTo>
                      <a:pt x="13" y="13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15" y="7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1" name="Group 70"/>
            <p:cNvGrpSpPr>
              <a:grpSpLocks/>
            </p:cNvGrpSpPr>
            <p:nvPr/>
          </p:nvGrpSpPr>
          <p:grpSpPr bwMode="auto">
            <a:xfrm>
              <a:off x="1519" y="2488"/>
              <a:ext cx="870" cy="946"/>
              <a:chOff x="1150" y="2193"/>
              <a:chExt cx="764" cy="906"/>
            </a:xfrm>
            <a:solidFill>
              <a:srgbClr val="8CC2F8"/>
            </a:solidFill>
          </p:grpSpPr>
          <p:sp>
            <p:nvSpPr>
              <p:cNvPr id="174" name="Freeform 71"/>
              <p:cNvSpPr>
                <a:spLocks/>
              </p:cNvSpPr>
              <p:nvPr/>
            </p:nvSpPr>
            <p:spPr bwMode="auto">
              <a:xfrm>
                <a:off x="1846" y="2977"/>
                <a:ext cx="68" cy="12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46" y="26"/>
                  </a:cxn>
                  <a:cxn ang="0">
                    <a:pos x="20" y="26"/>
                  </a:cxn>
                  <a:cxn ang="0">
                    <a:pos x="0" y="41"/>
                  </a:cxn>
                  <a:cxn ang="0">
                    <a:pos x="4" y="62"/>
                  </a:cxn>
                  <a:cxn ang="0">
                    <a:pos x="4" y="96"/>
                  </a:cxn>
                  <a:cxn ang="0">
                    <a:pos x="20" y="122"/>
                  </a:cxn>
                  <a:cxn ang="0">
                    <a:pos x="38" y="115"/>
                  </a:cxn>
                  <a:cxn ang="0">
                    <a:pos x="42" y="100"/>
                  </a:cxn>
                  <a:cxn ang="0">
                    <a:pos x="61" y="66"/>
                  </a:cxn>
                  <a:cxn ang="0">
                    <a:pos x="61" y="48"/>
                  </a:cxn>
                  <a:cxn ang="0">
                    <a:pos x="68" y="0"/>
                  </a:cxn>
                </a:cxnLst>
                <a:rect l="0" t="0" r="r" b="b"/>
                <a:pathLst>
                  <a:path w="68" h="122">
                    <a:moveTo>
                      <a:pt x="68" y="0"/>
                    </a:moveTo>
                    <a:lnTo>
                      <a:pt x="46" y="26"/>
                    </a:lnTo>
                    <a:lnTo>
                      <a:pt x="20" y="26"/>
                    </a:lnTo>
                    <a:lnTo>
                      <a:pt x="0" y="41"/>
                    </a:lnTo>
                    <a:lnTo>
                      <a:pt x="4" y="62"/>
                    </a:lnTo>
                    <a:lnTo>
                      <a:pt x="4" y="96"/>
                    </a:lnTo>
                    <a:lnTo>
                      <a:pt x="20" y="122"/>
                    </a:lnTo>
                    <a:lnTo>
                      <a:pt x="38" y="115"/>
                    </a:lnTo>
                    <a:lnTo>
                      <a:pt x="42" y="100"/>
                    </a:lnTo>
                    <a:lnTo>
                      <a:pt x="61" y="66"/>
                    </a:lnTo>
                    <a:lnTo>
                      <a:pt x="61" y="48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5" name="Freeform 72"/>
              <p:cNvSpPr>
                <a:spLocks/>
              </p:cNvSpPr>
              <p:nvPr/>
            </p:nvSpPr>
            <p:spPr bwMode="auto">
              <a:xfrm>
                <a:off x="1150" y="2193"/>
                <a:ext cx="764" cy="746"/>
              </a:xfrm>
              <a:custGeom>
                <a:avLst/>
                <a:gdLst/>
                <a:ahLst/>
                <a:cxnLst>
                  <a:cxn ang="0">
                    <a:pos x="11" y="145"/>
                  </a:cxn>
                  <a:cxn ang="0">
                    <a:pos x="13" y="174"/>
                  </a:cxn>
                  <a:cxn ang="0">
                    <a:pos x="74" y="221"/>
                  </a:cxn>
                  <a:cxn ang="0">
                    <a:pos x="122" y="250"/>
                  </a:cxn>
                  <a:cxn ang="0">
                    <a:pos x="117" y="290"/>
                  </a:cxn>
                  <a:cxn ang="0">
                    <a:pos x="145" y="349"/>
                  </a:cxn>
                  <a:cxn ang="0">
                    <a:pos x="158" y="429"/>
                  </a:cxn>
                  <a:cxn ang="0">
                    <a:pos x="132" y="429"/>
                  </a:cxn>
                  <a:cxn ang="0">
                    <a:pos x="115" y="470"/>
                  </a:cxn>
                  <a:cxn ang="0">
                    <a:pos x="98" y="511"/>
                  </a:cxn>
                  <a:cxn ang="0">
                    <a:pos x="57" y="583"/>
                  </a:cxn>
                  <a:cxn ang="0">
                    <a:pos x="59" y="618"/>
                  </a:cxn>
                  <a:cxn ang="0">
                    <a:pos x="161" y="685"/>
                  </a:cxn>
                  <a:cxn ang="0">
                    <a:pos x="249" y="726"/>
                  </a:cxn>
                  <a:cxn ang="0">
                    <a:pos x="325" y="746"/>
                  </a:cxn>
                  <a:cxn ang="0">
                    <a:pos x="353" y="689"/>
                  </a:cxn>
                  <a:cxn ang="0">
                    <a:pos x="422" y="664"/>
                  </a:cxn>
                  <a:cxn ang="0">
                    <a:pos x="472" y="690"/>
                  </a:cxn>
                  <a:cxn ang="0">
                    <a:pos x="541" y="726"/>
                  </a:cxn>
                  <a:cxn ang="0">
                    <a:pos x="604" y="711"/>
                  </a:cxn>
                  <a:cxn ang="0">
                    <a:pos x="650" y="663"/>
                  </a:cxn>
                  <a:cxn ang="0">
                    <a:pos x="622" y="642"/>
                  </a:cxn>
                  <a:cxn ang="0">
                    <a:pos x="617" y="574"/>
                  </a:cxn>
                  <a:cxn ang="0">
                    <a:pos x="635" y="511"/>
                  </a:cxn>
                  <a:cxn ang="0">
                    <a:pos x="635" y="453"/>
                  </a:cxn>
                  <a:cxn ang="0">
                    <a:pos x="602" y="455"/>
                  </a:cxn>
                  <a:cxn ang="0">
                    <a:pos x="587" y="446"/>
                  </a:cxn>
                  <a:cxn ang="0">
                    <a:pos x="622" y="405"/>
                  </a:cxn>
                  <a:cxn ang="0">
                    <a:pos x="676" y="353"/>
                  </a:cxn>
                  <a:cxn ang="0">
                    <a:pos x="705" y="327"/>
                  </a:cxn>
                  <a:cxn ang="0">
                    <a:pos x="727" y="277"/>
                  </a:cxn>
                  <a:cxn ang="0">
                    <a:pos x="764" y="234"/>
                  </a:cxn>
                  <a:cxn ang="0">
                    <a:pos x="720" y="213"/>
                  </a:cxn>
                  <a:cxn ang="0">
                    <a:pos x="667" y="195"/>
                  </a:cxn>
                  <a:cxn ang="0">
                    <a:pos x="631" y="163"/>
                  </a:cxn>
                  <a:cxn ang="0">
                    <a:pos x="581" y="119"/>
                  </a:cxn>
                  <a:cxn ang="0">
                    <a:pos x="539" y="76"/>
                  </a:cxn>
                  <a:cxn ang="0">
                    <a:pos x="509" y="30"/>
                  </a:cxn>
                  <a:cxn ang="0">
                    <a:pos x="444" y="2"/>
                  </a:cxn>
                  <a:cxn ang="0">
                    <a:pos x="416" y="35"/>
                  </a:cxn>
                  <a:cxn ang="0">
                    <a:pos x="318" y="87"/>
                  </a:cxn>
                  <a:cxn ang="0">
                    <a:pos x="266" y="104"/>
                  </a:cxn>
                  <a:cxn ang="0">
                    <a:pos x="220" y="78"/>
                  </a:cxn>
                  <a:cxn ang="0">
                    <a:pos x="199" y="56"/>
                  </a:cxn>
                  <a:cxn ang="0">
                    <a:pos x="205" y="83"/>
                  </a:cxn>
                  <a:cxn ang="0">
                    <a:pos x="198" y="113"/>
                  </a:cxn>
                  <a:cxn ang="0">
                    <a:pos x="182" y="137"/>
                  </a:cxn>
                  <a:cxn ang="0">
                    <a:pos x="141" y="126"/>
                  </a:cxn>
                  <a:cxn ang="0">
                    <a:pos x="93" y="96"/>
                  </a:cxn>
                  <a:cxn ang="0">
                    <a:pos x="59" y="108"/>
                  </a:cxn>
                </a:cxnLst>
                <a:rect l="0" t="0" r="r" b="b"/>
                <a:pathLst>
                  <a:path w="764" h="746">
                    <a:moveTo>
                      <a:pt x="13" y="106"/>
                    </a:moveTo>
                    <a:lnTo>
                      <a:pt x="20" y="124"/>
                    </a:lnTo>
                    <a:lnTo>
                      <a:pt x="13" y="139"/>
                    </a:lnTo>
                    <a:lnTo>
                      <a:pt x="11" y="145"/>
                    </a:lnTo>
                    <a:lnTo>
                      <a:pt x="0" y="141"/>
                    </a:lnTo>
                    <a:lnTo>
                      <a:pt x="4" y="150"/>
                    </a:lnTo>
                    <a:lnTo>
                      <a:pt x="4" y="159"/>
                    </a:lnTo>
                    <a:lnTo>
                      <a:pt x="13" y="174"/>
                    </a:lnTo>
                    <a:lnTo>
                      <a:pt x="30" y="169"/>
                    </a:lnTo>
                    <a:lnTo>
                      <a:pt x="52" y="193"/>
                    </a:lnTo>
                    <a:lnTo>
                      <a:pt x="61" y="209"/>
                    </a:lnTo>
                    <a:lnTo>
                      <a:pt x="74" y="221"/>
                    </a:lnTo>
                    <a:lnTo>
                      <a:pt x="91" y="221"/>
                    </a:lnTo>
                    <a:lnTo>
                      <a:pt x="98" y="235"/>
                    </a:lnTo>
                    <a:lnTo>
                      <a:pt x="113" y="248"/>
                    </a:lnTo>
                    <a:lnTo>
                      <a:pt x="122" y="250"/>
                    </a:lnTo>
                    <a:lnTo>
                      <a:pt x="124" y="256"/>
                    </a:lnTo>
                    <a:lnTo>
                      <a:pt x="119" y="268"/>
                    </a:lnTo>
                    <a:lnTo>
                      <a:pt x="119" y="279"/>
                    </a:lnTo>
                    <a:lnTo>
                      <a:pt x="117" y="290"/>
                    </a:lnTo>
                    <a:lnTo>
                      <a:pt x="113" y="309"/>
                    </a:lnTo>
                    <a:lnTo>
                      <a:pt x="128" y="327"/>
                    </a:lnTo>
                    <a:lnTo>
                      <a:pt x="145" y="340"/>
                    </a:lnTo>
                    <a:lnTo>
                      <a:pt x="145" y="349"/>
                    </a:lnTo>
                    <a:lnTo>
                      <a:pt x="143" y="381"/>
                    </a:lnTo>
                    <a:lnTo>
                      <a:pt x="139" y="407"/>
                    </a:lnTo>
                    <a:lnTo>
                      <a:pt x="143" y="418"/>
                    </a:lnTo>
                    <a:lnTo>
                      <a:pt x="158" y="429"/>
                    </a:lnTo>
                    <a:lnTo>
                      <a:pt x="158" y="451"/>
                    </a:lnTo>
                    <a:lnTo>
                      <a:pt x="158" y="466"/>
                    </a:lnTo>
                    <a:lnTo>
                      <a:pt x="141" y="444"/>
                    </a:lnTo>
                    <a:lnTo>
                      <a:pt x="132" y="429"/>
                    </a:lnTo>
                    <a:lnTo>
                      <a:pt x="126" y="433"/>
                    </a:lnTo>
                    <a:lnTo>
                      <a:pt x="130" y="444"/>
                    </a:lnTo>
                    <a:lnTo>
                      <a:pt x="124" y="457"/>
                    </a:lnTo>
                    <a:lnTo>
                      <a:pt x="115" y="470"/>
                    </a:lnTo>
                    <a:lnTo>
                      <a:pt x="109" y="479"/>
                    </a:lnTo>
                    <a:lnTo>
                      <a:pt x="117" y="488"/>
                    </a:lnTo>
                    <a:lnTo>
                      <a:pt x="111" y="498"/>
                    </a:lnTo>
                    <a:lnTo>
                      <a:pt x="98" y="511"/>
                    </a:lnTo>
                    <a:lnTo>
                      <a:pt x="96" y="522"/>
                    </a:lnTo>
                    <a:lnTo>
                      <a:pt x="89" y="535"/>
                    </a:lnTo>
                    <a:lnTo>
                      <a:pt x="69" y="559"/>
                    </a:lnTo>
                    <a:lnTo>
                      <a:pt x="57" y="583"/>
                    </a:lnTo>
                    <a:lnTo>
                      <a:pt x="57" y="587"/>
                    </a:lnTo>
                    <a:lnTo>
                      <a:pt x="63" y="594"/>
                    </a:lnTo>
                    <a:lnTo>
                      <a:pt x="56" y="605"/>
                    </a:lnTo>
                    <a:lnTo>
                      <a:pt x="59" y="618"/>
                    </a:lnTo>
                    <a:lnTo>
                      <a:pt x="70" y="635"/>
                    </a:lnTo>
                    <a:lnTo>
                      <a:pt x="117" y="661"/>
                    </a:lnTo>
                    <a:lnTo>
                      <a:pt x="150" y="689"/>
                    </a:lnTo>
                    <a:lnTo>
                      <a:pt x="161" y="685"/>
                    </a:lnTo>
                    <a:lnTo>
                      <a:pt x="178" y="679"/>
                    </a:lnTo>
                    <a:lnTo>
                      <a:pt x="236" y="703"/>
                    </a:lnTo>
                    <a:lnTo>
                      <a:pt x="244" y="711"/>
                    </a:lnTo>
                    <a:lnTo>
                      <a:pt x="249" y="726"/>
                    </a:lnTo>
                    <a:lnTo>
                      <a:pt x="259" y="731"/>
                    </a:lnTo>
                    <a:lnTo>
                      <a:pt x="272" y="733"/>
                    </a:lnTo>
                    <a:lnTo>
                      <a:pt x="292" y="744"/>
                    </a:lnTo>
                    <a:lnTo>
                      <a:pt x="325" y="746"/>
                    </a:lnTo>
                    <a:lnTo>
                      <a:pt x="335" y="733"/>
                    </a:lnTo>
                    <a:lnTo>
                      <a:pt x="338" y="718"/>
                    </a:lnTo>
                    <a:lnTo>
                      <a:pt x="338" y="702"/>
                    </a:lnTo>
                    <a:lnTo>
                      <a:pt x="353" y="689"/>
                    </a:lnTo>
                    <a:lnTo>
                      <a:pt x="381" y="674"/>
                    </a:lnTo>
                    <a:lnTo>
                      <a:pt x="394" y="672"/>
                    </a:lnTo>
                    <a:lnTo>
                      <a:pt x="409" y="664"/>
                    </a:lnTo>
                    <a:lnTo>
                      <a:pt x="422" y="664"/>
                    </a:lnTo>
                    <a:lnTo>
                      <a:pt x="437" y="674"/>
                    </a:lnTo>
                    <a:lnTo>
                      <a:pt x="448" y="687"/>
                    </a:lnTo>
                    <a:lnTo>
                      <a:pt x="461" y="687"/>
                    </a:lnTo>
                    <a:lnTo>
                      <a:pt x="472" y="690"/>
                    </a:lnTo>
                    <a:lnTo>
                      <a:pt x="494" y="692"/>
                    </a:lnTo>
                    <a:lnTo>
                      <a:pt x="509" y="711"/>
                    </a:lnTo>
                    <a:lnTo>
                      <a:pt x="522" y="720"/>
                    </a:lnTo>
                    <a:lnTo>
                      <a:pt x="541" y="726"/>
                    </a:lnTo>
                    <a:lnTo>
                      <a:pt x="557" y="735"/>
                    </a:lnTo>
                    <a:lnTo>
                      <a:pt x="566" y="737"/>
                    </a:lnTo>
                    <a:lnTo>
                      <a:pt x="589" y="714"/>
                    </a:lnTo>
                    <a:lnTo>
                      <a:pt x="604" y="711"/>
                    </a:lnTo>
                    <a:lnTo>
                      <a:pt x="615" y="702"/>
                    </a:lnTo>
                    <a:lnTo>
                      <a:pt x="631" y="690"/>
                    </a:lnTo>
                    <a:lnTo>
                      <a:pt x="652" y="689"/>
                    </a:lnTo>
                    <a:lnTo>
                      <a:pt x="650" y="663"/>
                    </a:lnTo>
                    <a:lnTo>
                      <a:pt x="646" y="655"/>
                    </a:lnTo>
                    <a:lnTo>
                      <a:pt x="637" y="642"/>
                    </a:lnTo>
                    <a:lnTo>
                      <a:pt x="630" y="644"/>
                    </a:lnTo>
                    <a:lnTo>
                      <a:pt x="622" y="642"/>
                    </a:lnTo>
                    <a:lnTo>
                      <a:pt x="615" y="631"/>
                    </a:lnTo>
                    <a:lnTo>
                      <a:pt x="613" y="605"/>
                    </a:lnTo>
                    <a:lnTo>
                      <a:pt x="628" y="588"/>
                    </a:lnTo>
                    <a:lnTo>
                      <a:pt x="617" y="574"/>
                    </a:lnTo>
                    <a:lnTo>
                      <a:pt x="617" y="568"/>
                    </a:lnTo>
                    <a:lnTo>
                      <a:pt x="639" y="546"/>
                    </a:lnTo>
                    <a:lnTo>
                      <a:pt x="639" y="538"/>
                    </a:lnTo>
                    <a:lnTo>
                      <a:pt x="635" y="511"/>
                    </a:lnTo>
                    <a:lnTo>
                      <a:pt x="648" y="498"/>
                    </a:lnTo>
                    <a:lnTo>
                      <a:pt x="637" y="483"/>
                    </a:lnTo>
                    <a:lnTo>
                      <a:pt x="637" y="472"/>
                    </a:lnTo>
                    <a:lnTo>
                      <a:pt x="635" y="453"/>
                    </a:lnTo>
                    <a:lnTo>
                      <a:pt x="630" y="448"/>
                    </a:lnTo>
                    <a:lnTo>
                      <a:pt x="617" y="448"/>
                    </a:lnTo>
                    <a:lnTo>
                      <a:pt x="605" y="451"/>
                    </a:lnTo>
                    <a:lnTo>
                      <a:pt x="602" y="455"/>
                    </a:lnTo>
                    <a:lnTo>
                      <a:pt x="594" y="462"/>
                    </a:lnTo>
                    <a:lnTo>
                      <a:pt x="583" y="466"/>
                    </a:lnTo>
                    <a:lnTo>
                      <a:pt x="579" y="455"/>
                    </a:lnTo>
                    <a:lnTo>
                      <a:pt x="587" y="446"/>
                    </a:lnTo>
                    <a:lnTo>
                      <a:pt x="591" y="438"/>
                    </a:lnTo>
                    <a:lnTo>
                      <a:pt x="591" y="429"/>
                    </a:lnTo>
                    <a:lnTo>
                      <a:pt x="611" y="409"/>
                    </a:lnTo>
                    <a:lnTo>
                      <a:pt x="622" y="405"/>
                    </a:lnTo>
                    <a:lnTo>
                      <a:pt x="624" y="390"/>
                    </a:lnTo>
                    <a:lnTo>
                      <a:pt x="635" y="377"/>
                    </a:lnTo>
                    <a:lnTo>
                      <a:pt x="667" y="353"/>
                    </a:lnTo>
                    <a:lnTo>
                      <a:pt x="676" y="353"/>
                    </a:lnTo>
                    <a:lnTo>
                      <a:pt x="680" y="344"/>
                    </a:lnTo>
                    <a:lnTo>
                      <a:pt x="691" y="333"/>
                    </a:lnTo>
                    <a:lnTo>
                      <a:pt x="700" y="333"/>
                    </a:lnTo>
                    <a:lnTo>
                      <a:pt x="705" y="327"/>
                    </a:lnTo>
                    <a:lnTo>
                      <a:pt x="710" y="323"/>
                    </a:lnTo>
                    <a:lnTo>
                      <a:pt x="718" y="310"/>
                    </a:lnTo>
                    <a:lnTo>
                      <a:pt x="725" y="290"/>
                    </a:lnTo>
                    <a:lnTo>
                      <a:pt x="727" y="277"/>
                    </a:lnTo>
                    <a:lnTo>
                      <a:pt x="727" y="266"/>
                    </a:lnTo>
                    <a:lnTo>
                      <a:pt x="738" y="252"/>
                    </a:lnTo>
                    <a:lnTo>
                      <a:pt x="755" y="243"/>
                    </a:lnTo>
                    <a:lnTo>
                      <a:pt x="764" y="234"/>
                    </a:lnTo>
                    <a:lnTo>
                      <a:pt x="764" y="230"/>
                    </a:lnTo>
                    <a:lnTo>
                      <a:pt x="749" y="219"/>
                    </a:lnTo>
                    <a:lnTo>
                      <a:pt x="742" y="215"/>
                    </a:lnTo>
                    <a:lnTo>
                      <a:pt x="720" y="213"/>
                    </a:lnTo>
                    <a:lnTo>
                      <a:pt x="694" y="209"/>
                    </a:lnTo>
                    <a:lnTo>
                      <a:pt x="685" y="208"/>
                    </a:lnTo>
                    <a:lnTo>
                      <a:pt x="676" y="204"/>
                    </a:lnTo>
                    <a:lnTo>
                      <a:pt x="667" y="195"/>
                    </a:lnTo>
                    <a:lnTo>
                      <a:pt x="659" y="180"/>
                    </a:lnTo>
                    <a:lnTo>
                      <a:pt x="652" y="171"/>
                    </a:lnTo>
                    <a:lnTo>
                      <a:pt x="642" y="167"/>
                    </a:lnTo>
                    <a:lnTo>
                      <a:pt x="631" y="163"/>
                    </a:lnTo>
                    <a:lnTo>
                      <a:pt x="626" y="161"/>
                    </a:lnTo>
                    <a:lnTo>
                      <a:pt x="611" y="148"/>
                    </a:lnTo>
                    <a:lnTo>
                      <a:pt x="592" y="133"/>
                    </a:lnTo>
                    <a:lnTo>
                      <a:pt x="581" y="119"/>
                    </a:lnTo>
                    <a:lnTo>
                      <a:pt x="568" y="115"/>
                    </a:lnTo>
                    <a:lnTo>
                      <a:pt x="561" y="109"/>
                    </a:lnTo>
                    <a:lnTo>
                      <a:pt x="555" y="95"/>
                    </a:lnTo>
                    <a:lnTo>
                      <a:pt x="539" y="76"/>
                    </a:lnTo>
                    <a:lnTo>
                      <a:pt x="535" y="63"/>
                    </a:lnTo>
                    <a:lnTo>
                      <a:pt x="522" y="50"/>
                    </a:lnTo>
                    <a:lnTo>
                      <a:pt x="516" y="39"/>
                    </a:lnTo>
                    <a:lnTo>
                      <a:pt x="509" y="30"/>
                    </a:lnTo>
                    <a:lnTo>
                      <a:pt x="496" y="20"/>
                    </a:lnTo>
                    <a:lnTo>
                      <a:pt x="483" y="6"/>
                    </a:lnTo>
                    <a:lnTo>
                      <a:pt x="472" y="0"/>
                    </a:lnTo>
                    <a:lnTo>
                      <a:pt x="444" y="2"/>
                    </a:lnTo>
                    <a:lnTo>
                      <a:pt x="433" y="2"/>
                    </a:lnTo>
                    <a:lnTo>
                      <a:pt x="418" y="13"/>
                    </a:lnTo>
                    <a:lnTo>
                      <a:pt x="427" y="22"/>
                    </a:lnTo>
                    <a:lnTo>
                      <a:pt x="416" y="35"/>
                    </a:lnTo>
                    <a:lnTo>
                      <a:pt x="388" y="70"/>
                    </a:lnTo>
                    <a:lnTo>
                      <a:pt x="374" y="78"/>
                    </a:lnTo>
                    <a:lnTo>
                      <a:pt x="335" y="82"/>
                    </a:lnTo>
                    <a:lnTo>
                      <a:pt x="318" y="87"/>
                    </a:lnTo>
                    <a:lnTo>
                      <a:pt x="309" y="96"/>
                    </a:lnTo>
                    <a:lnTo>
                      <a:pt x="305" y="104"/>
                    </a:lnTo>
                    <a:lnTo>
                      <a:pt x="290" y="100"/>
                    </a:lnTo>
                    <a:lnTo>
                      <a:pt x="266" y="104"/>
                    </a:lnTo>
                    <a:lnTo>
                      <a:pt x="251" y="102"/>
                    </a:lnTo>
                    <a:lnTo>
                      <a:pt x="238" y="93"/>
                    </a:lnTo>
                    <a:lnTo>
                      <a:pt x="229" y="82"/>
                    </a:lnTo>
                    <a:lnTo>
                      <a:pt x="220" y="78"/>
                    </a:lnTo>
                    <a:lnTo>
                      <a:pt x="227" y="69"/>
                    </a:lnTo>
                    <a:lnTo>
                      <a:pt x="216" y="59"/>
                    </a:lnTo>
                    <a:lnTo>
                      <a:pt x="207" y="57"/>
                    </a:lnTo>
                    <a:lnTo>
                      <a:pt x="199" y="56"/>
                    </a:lnTo>
                    <a:lnTo>
                      <a:pt x="198" y="59"/>
                    </a:lnTo>
                    <a:lnTo>
                      <a:pt x="205" y="67"/>
                    </a:lnTo>
                    <a:lnTo>
                      <a:pt x="201" y="72"/>
                    </a:lnTo>
                    <a:lnTo>
                      <a:pt x="205" y="83"/>
                    </a:lnTo>
                    <a:lnTo>
                      <a:pt x="207" y="96"/>
                    </a:lnTo>
                    <a:lnTo>
                      <a:pt x="207" y="106"/>
                    </a:lnTo>
                    <a:lnTo>
                      <a:pt x="205" y="108"/>
                    </a:lnTo>
                    <a:lnTo>
                      <a:pt x="198" y="113"/>
                    </a:lnTo>
                    <a:lnTo>
                      <a:pt x="196" y="122"/>
                    </a:lnTo>
                    <a:lnTo>
                      <a:pt x="196" y="132"/>
                    </a:lnTo>
                    <a:lnTo>
                      <a:pt x="194" y="139"/>
                    </a:lnTo>
                    <a:lnTo>
                      <a:pt x="182" y="137"/>
                    </a:lnTo>
                    <a:lnTo>
                      <a:pt x="169" y="130"/>
                    </a:lnTo>
                    <a:lnTo>
                      <a:pt x="161" y="137"/>
                    </a:lnTo>
                    <a:lnTo>
                      <a:pt x="148" y="128"/>
                    </a:lnTo>
                    <a:lnTo>
                      <a:pt x="141" y="126"/>
                    </a:lnTo>
                    <a:lnTo>
                      <a:pt x="132" y="133"/>
                    </a:lnTo>
                    <a:lnTo>
                      <a:pt x="124" y="132"/>
                    </a:lnTo>
                    <a:lnTo>
                      <a:pt x="124" y="126"/>
                    </a:lnTo>
                    <a:lnTo>
                      <a:pt x="93" y="96"/>
                    </a:lnTo>
                    <a:lnTo>
                      <a:pt x="85" y="95"/>
                    </a:lnTo>
                    <a:lnTo>
                      <a:pt x="80" y="100"/>
                    </a:lnTo>
                    <a:lnTo>
                      <a:pt x="67" y="106"/>
                    </a:lnTo>
                    <a:lnTo>
                      <a:pt x="59" y="108"/>
                    </a:lnTo>
                    <a:lnTo>
                      <a:pt x="50" y="98"/>
                    </a:lnTo>
                    <a:lnTo>
                      <a:pt x="28" y="98"/>
                    </a:lnTo>
                    <a:lnTo>
                      <a:pt x="13" y="106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30" name="Freeform 73"/>
            <p:cNvSpPr>
              <a:spLocks/>
            </p:cNvSpPr>
            <p:nvPr/>
          </p:nvSpPr>
          <p:spPr bwMode="auto">
            <a:xfrm>
              <a:off x="3213" y="1965"/>
              <a:ext cx="423" cy="202"/>
            </a:xfrm>
            <a:custGeom>
              <a:avLst/>
              <a:gdLst/>
              <a:ahLst/>
              <a:cxnLst>
                <a:cxn ang="0">
                  <a:pos x="91" y="65"/>
                </a:cxn>
                <a:cxn ang="0">
                  <a:pos x="83" y="39"/>
                </a:cxn>
                <a:cxn ang="0">
                  <a:pos x="59" y="26"/>
                </a:cxn>
                <a:cxn ang="0">
                  <a:pos x="33" y="46"/>
                </a:cxn>
                <a:cxn ang="0">
                  <a:pos x="17" y="89"/>
                </a:cxn>
                <a:cxn ang="0">
                  <a:pos x="13" y="104"/>
                </a:cxn>
                <a:cxn ang="0">
                  <a:pos x="0" y="119"/>
                </a:cxn>
                <a:cxn ang="0">
                  <a:pos x="4" y="149"/>
                </a:cxn>
                <a:cxn ang="0">
                  <a:pos x="15" y="169"/>
                </a:cxn>
                <a:cxn ang="0">
                  <a:pos x="48" y="152"/>
                </a:cxn>
                <a:cxn ang="0">
                  <a:pos x="70" y="149"/>
                </a:cxn>
                <a:cxn ang="0">
                  <a:pos x="98" y="156"/>
                </a:cxn>
                <a:cxn ang="0">
                  <a:pos x="126" y="149"/>
                </a:cxn>
                <a:cxn ang="0">
                  <a:pos x="144" y="154"/>
                </a:cxn>
                <a:cxn ang="0">
                  <a:pos x="168" y="149"/>
                </a:cxn>
                <a:cxn ang="0">
                  <a:pos x="196" y="147"/>
                </a:cxn>
                <a:cxn ang="0">
                  <a:pos x="224" y="165"/>
                </a:cxn>
                <a:cxn ang="0">
                  <a:pos x="262" y="181"/>
                </a:cxn>
                <a:cxn ang="0">
                  <a:pos x="284" y="194"/>
                </a:cxn>
                <a:cxn ang="0">
                  <a:pos x="317" y="185"/>
                </a:cxn>
                <a:cxn ang="0">
                  <a:pos x="334" y="167"/>
                </a:cxn>
                <a:cxn ang="0">
                  <a:pos x="365" y="134"/>
                </a:cxn>
                <a:cxn ang="0">
                  <a:pos x="367" y="91"/>
                </a:cxn>
                <a:cxn ang="0">
                  <a:pos x="341" y="69"/>
                </a:cxn>
                <a:cxn ang="0">
                  <a:pos x="327" y="33"/>
                </a:cxn>
                <a:cxn ang="0">
                  <a:pos x="303" y="19"/>
                </a:cxn>
                <a:cxn ang="0">
                  <a:pos x="260" y="30"/>
                </a:cxn>
                <a:cxn ang="0">
                  <a:pos x="235" y="19"/>
                </a:cxn>
                <a:cxn ang="0">
                  <a:pos x="213" y="4"/>
                </a:cxn>
                <a:cxn ang="0">
                  <a:pos x="191" y="0"/>
                </a:cxn>
                <a:cxn ang="0">
                  <a:pos x="167" y="4"/>
                </a:cxn>
                <a:cxn ang="0">
                  <a:pos x="155" y="19"/>
                </a:cxn>
                <a:cxn ang="0">
                  <a:pos x="159" y="61"/>
                </a:cxn>
                <a:cxn ang="0">
                  <a:pos x="144" y="85"/>
                </a:cxn>
                <a:cxn ang="0">
                  <a:pos x="128" y="84"/>
                </a:cxn>
              </a:cxnLst>
              <a:rect l="0" t="0" r="r" b="b"/>
              <a:pathLst>
                <a:path w="371" h="194">
                  <a:moveTo>
                    <a:pt x="109" y="76"/>
                  </a:moveTo>
                  <a:lnTo>
                    <a:pt x="91" y="65"/>
                  </a:lnTo>
                  <a:lnTo>
                    <a:pt x="87" y="52"/>
                  </a:lnTo>
                  <a:lnTo>
                    <a:pt x="83" y="39"/>
                  </a:lnTo>
                  <a:lnTo>
                    <a:pt x="74" y="26"/>
                  </a:lnTo>
                  <a:lnTo>
                    <a:pt x="59" y="26"/>
                  </a:lnTo>
                  <a:lnTo>
                    <a:pt x="48" y="32"/>
                  </a:lnTo>
                  <a:lnTo>
                    <a:pt x="33" y="46"/>
                  </a:lnTo>
                  <a:lnTo>
                    <a:pt x="15" y="80"/>
                  </a:lnTo>
                  <a:lnTo>
                    <a:pt x="17" y="89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6" y="111"/>
                  </a:lnTo>
                  <a:lnTo>
                    <a:pt x="0" y="119"/>
                  </a:lnTo>
                  <a:lnTo>
                    <a:pt x="4" y="128"/>
                  </a:lnTo>
                  <a:lnTo>
                    <a:pt x="4" y="149"/>
                  </a:lnTo>
                  <a:lnTo>
                    <a:pt x="7" y="165"/>
                  </a:lnTo>
                  <a:lnTo>
                    <a:pt x="15" y="169"/>
                  </a:lnTo>
                  <a:lnTo>
                    <a:pt x="30" y="163"/>
                  </a:lnTo>
                  <a:lnTo>
                    <a:pt x="48" y="152"/>
                  </a:lnTo>
                  <a:lnTo>
                    <a:pt x="56" y="145"/>
                  </a:lnTo>
                  <a:lnTo>
                    <a:pt x="70" y="149"/>
                  </a:lnTo>
                  <a:lnTo>
                    <a:pt x="85" y="152"/>
                  </a:lnTo>
                  <a:lnTo>
                    <a:pt x="98" y="156"/>
                  </a:lnTo>
                  <a:lnTo>
                    <a:pt x="107" y="160"/>
                  </a:lnTo>
                  <a:lnTo>
                    <a:pt x="126" y="149"/>
                  </a:lnTo>
                  <a:lnTo>
                    <a:pt x="135" y="149"/>
                  </a:lnTo>
                  <a:lnTo>
                    <a:pt x="144" y="154"/>
                  </a:lnTo>
                  <a:lnTo>
                    <a:pt x="157" y="158"/>
                  </a:lnTo>
                  <a:lnTo>
                    <a:pt x="168" y="149"/>
                  </a:lnTo>
                  <a:lnTo>
                    <a:pt x="185" y="145"/>
                  </a:lnTo>
                  <a:lnTo>
                    <a:pt x="196" y="147"/>
                  </a:lnTo>
                  <a:lnTo>
                    <a:pt x="205" y="163"/>
                  </a:lnTo>
                  <a:lnTo>
                    <a:pt x="224" y="165"/>
                  </a:lnTo>
                  <a:lnTo>
                    <a:pt x="247" y="163"/>
                  </a:lnTo>
                  <a:lnTo>
                    <a:pt x="262" y="181"/>
                  </a:lnTo>
                  <a:lnTo>
                    <a:pt x="273" y="192"/>
                  </a:lnTo>
                  <a:lnTo>
                    <a:pt x="284" y="194"/>
                  </a:lnTo>
                  <a:lnTo>
                    <a:pt x="301" y="187"/>
                  </a:lnTo>
                  <a:lnTo>
                    <a:pt x="317" y="185"/>
                  </a:lnTo>
                  <a:lnTo>
                    <a:pt x="328" y="176"/>
                  </a:lnTo>
                  <a:lnTo>
                    <a:pt x="334" y="167"/>
                  </a:lnTo>
                  <a:lnTo>
                    <a:pt x="354" y="145"/>
                  </a:lnTo>
                  <a:lnTo>
                    <a:pt x="365" y="134"/>
                  </a:lnTo>
                  <a:lnTo>
                    <a:pt x="371" y="117"/>
                  </a:lnTo>
                  <a:lnTo>
                    <a:pt x="367" y="91"/>
                  </a:lnTo>
                  <a:lnTo>
                    <a:pt x="358" y="85"/>
                  </a:lnTo>
                  <a:lnTo>
                    <a:pt x="341" y="69"/>
                  </a:lnTo>
                  <a:lnTo>
                    <a:pt x="334" y="52"/>
                  </a:lnTo>
                  <a:lnTo>
                    <a:pt x="327" y="33"/>
                  </a:lnTo>
                  <a:lnTo>
                    <a:pt x="312" y="20"/>
                  </a:lnTo>
                  <a:lnTo>
                    <a:pt x="303" y="19"/>
                  </a:lnTo>
                  <a:lnTo>
                    <a:pt x="273" y="20"/>
                  </a:lnTo>
                  <a:lnTo>
                    <a:pt x="260" y="30"/>
                  </a:lnTo>
                  <a:lnTo>
                    <a:pt x="251" y="33"/>
                  </a:lnTo>
                  <a:lnTo>
                    <a:pt x="235" y="19"/>
                  </a:lnTo>
                  <a:lnTo>
                    <a:pt x="222" y="13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8" y="4"/>
                  </a:lnTo>
                  <a:lnTo>
                    <a:pt x="167" y="4"/>
                  </a:lnTo>
                  <a:lnTo>
                    <a:pt x="161" y="9"/>
                  </a:lnTo>
                  <a:lnTo>
                    <a:pt x="155" y="19"/>
                  </a:lnTo>
                  <a:lnTo>
                    <a:pt x="155" y="39"/>
                  </a:lnTo>
                  <a:lnTo>
                    <a:pt x="159" y="61"/>
                  </a:lnTo>
                  <a:lnTo>
                    <a:pt x="159" y="71"/>
                  </a:lnTo>
                  <a:lnTo>
                    <a:pt x="144" y="85"/>
                  </a:lnTo>
                  <a:lnTo>
                    <a:pt x="135" y="93"/>
                  </a:lnTo>
                  <a:lnTo>
                    <a:pt x="128" y="84"/>
                  </a:lnTo>
                  <a:lnTo>
                    <a:pt x="109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1528" y="1694"/>
              <a:ext cx="515" cy="787"/>
              <a:chOff x="1158" y="1432"/>
              <a:chExt cx="452" cy="754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68" name="Freeform 75"/>
              <p:cNvSpPr>
                <a:spLocks/>
              </p:cNvSpPr>
              <p:nvPr/>
            </p:nvSpPr>
            <p:spPr bwMode="auto">
              <a:xfrm>
                <a:off x="1158" y="1441"/>
                <a:ext cx="452" cy="745"/>
              </a:xfrm>
              <a:custGeom>
                <a:avLst/>
                <a:gdLst/>
                <a:ahLst/>
                <a:cxnLst>
                  <a:cxn ang="0">
                    <a:pos x="147" y="515"/>
                  </a:cxn>
                  <a:cxn ang="0">
                    <a:pos x="97" y="549"/>
                  </a:cxn>
                  <a:cxn ang="0">
                    <a:pos x="84" y="580"/>
                  </a:cxn>
                  <a:cxn ang="0">
                    <a:pos x="113" y="597"/>
                  </a:cxn>
                  <a:cxn ang="0">
                    <a:pos x="137" y="608"/>
                  </a:cxn>
                  <a:cxn ang="0">
                    <a:pos x="181" y="617"/>
                  </a:cxn>
                  <a:cxn ang="0">
                    <a:pos x="152" y="651"/>
                  </a:cxn>
                  <a:cxn ang="0">
                    <a:pos x="87" y="632"/>
                  </a:cxn>
                  <a:cxn ang="0">
                    <a:pos x="41" y="671"/>
                  </a:cxn>
                  <a:cxn ang="0">
                    <a:pos x="2" y="691"/>
                  </a:cxn>
                  <a:cxn ang="0">
                    <a:pos x="22" y="708"/>
                  </a:cxn>
                  <a:cxn ang="0">
                    <a:pos x="59" y="702"/>
                  </a:cxn>
                  <a:cxn ang="0">
                    <a:pos x="110" y="723"/>
                  </a:cxn>
                  <a:cxn ang="0">
                    <a:pos x="148" y="689"/>
                  </a:cxn>
                  <a:cxn ang="0">
                    <a:pos x="183" y="710"/>
                  </a:cxn>
                  <a:cxn ang="0">
                    <a:pos x="231" y="717"/>
                  </a:cxn>
                  <a:cxn ang="0">
                    <a:pos x="266" y="714"/>
                  </a:cxn>
                  <a:cxn ang="0">
                    <a:pos x="315" y="734"/>
                  </a:cxn>
                  <a:cxn ang="0">
                    <a:pos x="357" y="738"/>
                  </a:cxn>
                  <a:cxn ang="0">
                    <a:pos x="398" y="723"/>
                  </a:cxn>
                  <a:cxn ang="0">
                    <a:pos x="381" y="689"/>
                  </a:cxn>
                  <a:cxn ang="0">
                    <a:pos x="383" y="667"/>
                  </a:cxn>
                  <a:cxn ang="0">
                    <a:pos x="437" y="632"/>
                  </a:cxn>
                  <a:cxn ang="0">
                    <a:pos x="452" y="584"/>
                  </a:cxn>
                  <a:cxn ang="0">
                    <a:pos x="413" y="558"/>
                  </a:cxn>
                  <a:cxn ang="0">
                    <a:pos x="385" y="556"/>
                  </a:cxn>
                  <a:cxn ang="0">
                    <a:pos x="394" y="510"/>
                  </a:cxn>
                  <a:cxn ang="0">
                    <a:pos x="394" y="447"/>
                  </a:cxn>
                  <a:cxn ang="0">
                    <a:pos x="354" y="374"/>
                  </a:cxn>
                  <a:cxn ang="0">
                    <a:pos x="354" y="317"/>
                  </a:cxn>
                  <a:cxn ang="0">
                    <a:pos x="341" y="272"/>
                  </a:cxn>
                  <a:cxn ang="0">
                    <a:pos x="298" y="248"/>
                  </a:cxn>
                  <a:cxn ang="0">
                    <a:pos x="294" y="230"/>
                  </a:cxn>
                  <a:cxn ang="0">
                    <a:pos x="331" y="235"/>
                  </a:cxn>
                  <a:cxn ang="0">
                    <a:pos x="389" y="165"/>
                  </a:cxn>
                  <a:cxn ang="0">
                    <a:pos x="385" y="120"/>
                  </a:cxn>
                  <a:cxn ang="0">
                    <a:pos x="331" y="98"/>
                  </a:cxn>
                  <a:cxn ang="0">
                    <a:pos x="302" y="100"/>
                  </a:cxn>
                  <a:cxn ang="0">
                    <a:pos x="318" y="72"/>
                  </a:cxn>
                  <a:cxn ang="0">
                    <a:pos x="376" y="37"/>
                  </a:cxn>
                  <a:cxn ang="0">
                    <a:pos x="339" y="13"/>
                  </a:cxn>
                  <a:cxn ang="0">
                    <a:pos x="278" y="22"/>
                  </a:cxn>
                  <a:cxn ang="0">
                    <a:pos x="250" y="48"/>
                  </a:cxn>
                  <a:cxn ang="0">
                    <a:pos x="231" y="83"/>
                  </a:cxn>
                  <a:cxn ang="0">
                    <a:pos x="183" y="143"/>
                  </a:cxn>
                  <a:cxn ang="0">
                    <a:pos x="214" y="155"/>
                  </a:cxn>
                  <a:cxn ang="0">
                    <a:pos x="169" y="230"/>
                  </a:cxn>
                  <a:cxn ang="0">
                    <a:pos x="185" y="241"/>
                  </a:cxn>
                  <a:cxn ang="0">
                    <a:pos x="213" y="257"/>
                  </a:cxn>
                  <a:cxn ang="0">
                    <a:pos x="181" y="302"/>
                  </a:cxn>
                  <a:cxn ang="0">
                    <a:pos x="226" y="331"/>
                  </a:cxn>
                  <a:cxn ang="0">
                    <a:pos x="253" y="341"/>
                  </a:cxn>
                  <a:cxn ang="0">
                    <a:pos x="244" y="405"/>
                  </a:cxn>
                  <a:cxn ang="0">
                    <a:pos x="242" y="449"/>
                  </a:cxn>
                  <a:cxn ang="0">
                    <a:pos x="222" y="469"/>
                  </a:cxn>
                </a:cxnLst>
                <a:rect l="0" t="0" r="r" b="b"/>
                <a:pathLst>
                  <a:path w="452" h="745">
                    <a:moveTo>
                      <a:pt x="135" y="478"/>
                    </a:moveTo>
                    <a:lnTo>
                      <a:pt x="156" y="497"/>
                    </a:lnTo>
                    <a:lnTo>
                      <a:pt x="147" y="515"/>
                    </a:lnTo>
                    <a:lnTo>
                      <a:pt x="134" y="530"/>
                    </a:lnTo>
                    <a:lnTo>
                      <a:pt x="113" y="540"/>
                    </a:lnTo>
                    <a:lnTo>
                      <a:pt x="97" y="549"/>
                    </a:lnTo>
                    <a:lnTo>
                      <a:pt x="80" y="551"/>
                    </a:lnTo>
                    <a:lnTo>
                      <a:pt x="71" y="558"/>
                    </a:lnTo>
                    <a:lnTo>
                      <a:pt x="84" y="580"/>
                    </a:lnTo>
                    <a:lnTo>
                      <a:pt x="104" y="580"/>
                    </a:lnTo>
                    <a:lnTo>
                      <a:pt x="113" y="582"/>
                    </a:lnTo>
                    <a:lnTo>
                      <a:pt x="113" y="597"/>
                    </a:lnTo>
                    <a:lnTo>
                      <a:pt x="124" y="597"/>
                    </a:lnTo>
                    <a:lnTo>
                      <a:pt x="132" y="593"/>
                    </a:lnTo>
                    <a:lnTo>
                      <a:pt x="137" y="608"/>
                    </a:lnTo>
                    <a:lnTo>
                      <a:pt x="148" y="621"/>
                    </a:lnTo>
                    <a:lnTo>
                      <a:pt x="167" y="621"/>
                    </a:lnTo>
                    <a:lnTo>
                      <a:pt x="181" y="617"/>
                    </a:lnTo>
                    <a:lnTo>
                      <a:pt x="192" y="621"/>
                    </a:lnTo>
                    <a:lnTo>
                      <a:pt x="163" y="645"/>
                    </a:lnTo>
                    <a:lnTo>
                      <a:pt x="152" y="651"/>
                    </a:lnTo>
                    <a:lnTo>
                      <a:pt x="137" y="645"/>
                    </a:lnTo>
                    <a:lnTo>
                      <a:pt x="104" y="632"/>
                    </a:lnTo>
                    <a:lnTo>
                      <a:pt x="87" y="632"/>
                    </a:lnTo>
                    <a:lnTo>
                      <a:pt x="72" y="645"/>
                    </a:lnTo>
                    <a:lnTo>
                      <a:pt x="52" y="662"/>
                    </a:lnTo>
                    <a:lnTo>
                      <a:pt x="41" y="671"/>
                    </a:lnTo>
                    <a:lnTo>
                      <a:pt x="28" y="675"/>
                    </a:lnTo>
                    <a:lnTo>
                      <a:pt x="13" y="682"/>
                    </a:lnTo>
                    <a:lnTo>
                      <a:pt x="2" y="691"/>
                    </a:lnTo>
                    <a:lnTo>
                      <a:pt x="0" y="697"/>
                    </a:lnTo>
                    <a:lnTo>
                      <a:pt x="13" y="699"/>
                    </a:lnTo>
                    <a:lnTo>
                      <a:pt x="22" y="708"/>
                    </a:lnTo>
                    <a:lnTo>
                      <a:pt x="35" y="714"/>
                    </a:lnTo>
                    <a:lnTo>
                      <a:pt x="48" y="708"/>
                    </a:lnTo>
                    <a:lnTo>
                      <a:pt x="59" y="702"/>
                    </a:lnTo>
                    <a:lnTo>
                      <a:pt x="72" y="704"/>
                    </a:lnTo>
                    <a:lnTo>
                      <a:pt x="91" y="715"/>
                    </a:lnTo>
                    <a:lnTo>
                      <a:pt x="110" y="723"/>
                    </a:lnTo>
                    <a:lnTo>
                      <a:pt x="122" y="715"/>
                    </a:lnTo>
                    <a:lnTo>
                      <a:pt x="128" y="701"/>
                    </a:lnTo>
                    <a:lnTo>
                      <a:pt x="148" y="689"/>
                    </a:lnTo>
                    <a:lnTo>
                      <a:pt x="161" y="689"/>
                    </a:lnTo>
                    <a:lnTo>
                      <a:pt x="173" y="702"/>
                    </a:lnTo>
                    <a:lnTo>
                      <a:pt x="183" y="710"/>
                    </a:lnTo>
                    <a:lnTo>
                      <a:pt x="198" y="710"/>
                    </a:lnTo>
                    <a:lnTo>
                      <a:pt x="218" y="712"/>
                    </a:lnTo>
                    <a:lnTo>
                      <a:pt x="231" y="717"/>
                    </a:lnTo>
                    <a:lnTo>
                      <a:pt x="244" y="708"/>
                    </a:lnTo>
                    <a:lnTo>
                      <a:pt x="255" y="708"/>
                    </a:lnTo>
                    <a:lnTo>
                      <a:pt x="266" y="714"/>
                    </a:lnTo>
                    <a:lnTo>
                      <a:pt x="279" y="728"/>
                    </a:lnTo>
                    <a:lnTo>
                      <a:pt x="296" y="730"/>
                    </a:lnTo>
                    <a:lnTo>
                      <a:pt x="315" y="734"/>
                    </a:lnTo>
                    <a:lnTo>
                      <a:pt x="328" y="741"/>
                    </a:lnTo>
                    <a:lnTo>
                      <a:pt x="344" y="745"/>
                    </a:lnTo>
                    <a:lnTo>
                      <a:pt x="357" y="738"/>
                    </a:lnTo>
                    <a:lnTo>
                      <a:pt x="374" y="728"/>
                    </a:lnTo>
                    <a:lnTo>
                      <a:pt x="385" y="726"/>
                    </a:lnTo>
                    <a:lnTo>
                      <a:pt x="398" y="723"/>
                    </a:lnTo>
                    <a:lnTo>
                      <a:pt x="411" y="712"/>
                    </a:lnTo>
                    <a:lnTo>
                      <a:pt x="402" y="701"/>
                    </a:lnTo>
                    <a:lnTo>
                      <a:pt x="381" y="689"/>
                    </a:lnTo>
                    <a:lnTo>
                      <a:pt x="374" y="682"/>
                    </a:lnTo>
                    <a:lnTo>
                      <a:pt x="374" y="675"/>
                    </a:lnTo>
                    <a:lnTo>
                      <a:pt x="383" y="667"/>
                    </a:lnTo>
                    <a:lnTo>
                      <a:pt x="398" y="665"/>
                    </a:lnTo>
                    <a:lnTo>
                      <a:pt x="413" y="658"/>
                    </a:lnTo>
                    <a:lnTo>
                      <a:pt x="437" y="632"/>
                    </a:lnTo>
                    <a:lnTo>
                      <a:pt x="448" y="619"/>
                    </a:lnTo>
                    <a:lnTo>
                      <a:pt x="452" y="597"/>
                    </a:lnTo>
                    <a:lnTo>
                      <a:pt x="452" y="584"/>
                    </a:lnTo>
                    <a:lnTo>
                      <a:pt x="441" y="575"/>
                    </a:lnTo>
                    <a:lnTo>
                      <a:pt x="426" y="564"/>
                    </a:lnTo>
                    <a:lnTo>
                      <a:pt x="413" y="558"/>
                    </a:lnTo>
                    <a:lnTo>
                      <a:pt x="398" y="560"/>
                    </a:lnTo>
                    <a:lnTo>
                      <a:pt x="389" y="565"/>
                    </a:lnTo>
                    <a:lnTo>
                      <a:pt x="385" y="556"/>
                    </a:lnTo>
                    <a:lnTo>
                      <a:pt x="393" y="541"/>
                    </a:lnTo>
                    <a:lnTo>
                      <a:pt x="396" y="530"/>
                    </a:lnTo>
                    <a:lnTo>
                      <a:pt x="394" y="510"/>
                    </a:lnTo>
                    <a:lnTo>
                      <a:pt x="393" y="482"/>
                    </a:lnTo>
                    <a:lnTo>
                      <a:pt x="398" y="460"/>
                    </a:lnTo>
                    <a:lnTo>
                      <a:pt x="394" y="447"/>
                    </a:lnTo>
                    <a:lnTo>
                      <a:pt x="385" y="431"/>
                    </a:lnTo>
                    <a:lnTo>
                      <a:pt x="363" y="392"/>
                    </a:lnTo>
                    <a:lnTo>
                      <a:pt x="354" y="374"/>
                    </a:lnTo>
                    <a:lnTo>
                      <a:pt x="350" y="352"/>
                    </a:lnTo>
                    <a:lnTo>
                      <a:pt x="348" y="339"/>
                    </a:lnTo>
                    <a:lnTo>
                      <a:pt x="354" y="317"/>
                    </a:lnTo>
                    <a:lnTo>
                      <a:pt x="354" y="300"/>
                    </a:lnTo>
                    <a:lnTo>
                      <a:pt x="350" y="281"/>
                    </a:lnTo>
                    <a:lnTo>
                      <a:pt x="341" y="272"/>
                    </a:lnTo>
                    <a:lnTo>
                      <a:pt x="324" y="255"/>
                    </a:lnTo>
                    <a:lnTo>
                      <a:pt x="311" y="250"/>
                    </a:lnTo>
                    <a:lnTo>
                      <a:pt x="298" y="248"/>
                    </a:lnTo>
                    <a:lnTo>
                      <a:pt x="289" y="246"/>
                    </a:lnTo>
                    <a:lnTo>
                      <a:pt x="289" y="237"/>
                    </a:lnTo>
                    <a:lnTo>
                      <a:pt x="294" y="230"/>
                    </a:lnTo>
                    <a:lnTo>
                      <a:pt x="309" y="228"/>
                    </a:lnTo>
                    <a:lnTo>
                      <a:pt x="322" y="233"/>
                    </a:lnTo>
                    <a:lnTo>
                      <a:pt x="331" y="235"/>
                    </a:lnTo>
                    <a:lnTo>
                      <a:pt x="337" y="226"/>
                    </a:lnTo>
                    <a:lnTo>
                      <a:pt x="335" y="215"/>
                    </a:lnTo>
                    <a:lnTo>
                      <a:pt x="389" y="165"/>
                    </a:lnTo>
                    <a:lnTo>
                      <a:pt x="398" y="154"/>
                    </a:lnTo>
                    <a:lnTo>
                      <a:pt x="398" y="131"/>
                    </a:lnTo>
                    <a:lnTo>
                      <a:pt x="385" y="120"/>
                    </a:lnTo>
                    <a:lnTo>
                      <a:pt x="370" y="118"/>
                    </a:lnTo>
                    <a:lnTo>
                      <a:pt x="357" y="98"/>
                    </a:lnTo>
                    <a:lnTo>
                      <a:pt x="331" y="98"/>
                    </a:lnTo>
                    <a:lnTo>
                      <a:pt x="331" y="98"/>
                    </a:lnTo>
                    <a:lnTo>
                      <a:pt x="307" y="102"/>
                    </a:lnTo>
                    <a:lnTo>
                      <a:pt x="302" y="100"/>
                    </a:lnTo>
                    <a:lnTo>
                      <a:pt x="296" y="91"/>
                    </a:lnTo>
                    <a:lnTo>
                      <a:pt x="307" y="83"/>
                    </a:lnTo>
                    <a:lnTo>
                      <a:pt x="318" y="72"/>
                    </a:lnTo>
                    <a:lnTo>
                      <a:pt x="341" y="52"/>
                    </a:lnTo>
                    <a:lnTo>
                      <a:pt x="359" y="50"/>
                    </a:lnTo>
                    <a:lnTo>
                      <a:pt x="376" y="37"/>
                    </a:lnTo>
                    <a:lnTo>
                      <a:pt x="393" y="24"/>
                    </a:lnTo>
                    <a:lnTo>
                      <a:pt x="355" y="15"/>
                    </a:lnTo>
                    <a:lnTo>
                      <a:pt x="339" y="13"/>
                    </a:lnTo>
                    <a:lnTo>
                      <a:pt x="320" y="11"/>
                    </a:lnTo>
                    <a:lnTo>
                      <a:pt x="298" y="0"/>
                    </a:lnTo>
                    <a:lnTo>
                      <a:pt x="278" y="22"/>
                    </a:lnTo>
                    <a:lnTo>
                      <a:pt x="279" y="33"/>
                    </a:lnTo>
                    <a:lnTo>
                      <a:pt x="268" y="37"/>
                    </a:lnTo>
                    <a:lnTo>
                      <a:pt x="250" y="48"/>
                    </a:lnTo>
                    <a:lnTo>
                      <a:pt x="233" y="54"/>
                    </a:lnTo>
                    <a:lnTo>
                      <a:pt x="233" y="70"/>
                    </a:lnTo>
                    <a:lnTo>
                      <a:pt x="231" y="83"/>
                    </a:lnTo>
                    <a:lnTo>
                      <a:pt x="216" y="104"/>
                    </a:lnTo>
                    <a:lnTo>
                      <a:pt x="192" y="130"/>
                    </a:lnTo>
                    <a:lnTo>
                      <a:pt x="183" y="143"/>
                    </a:lnTo>
                    <a:lnTo>
                      <a:pt x="188" y="152"/>
                    </a:lnTo>
                    <a:lnTo>
                      <a:pt x="213" y="150"/>
                    </a:lnTo>
                    <a:lnTo>
                      <a:pt x="214" y="155"/>
                    </a:lnTo>
                    <a:lnTo>
                      <a:pt x="214" y="165"/>
                    </a:lnTo>
                    <a:lnTo>
                      <a:pt x="181" y="207"/>
                    </a:lnTo>
                    <a:lnTo>
                      <a:pt x="169" y="230"/>
                    </a:lnTo>
                    <a:lnTo>
                      <a:pt x="161" y="250"/>
                    </a:lnTo>
                    <a:lnTo>
                      <a:pt x="169" y="259"/>
                    </a:lnTo>
                    <a:lnTo>
                      <a:pt x="185" y="241"/>
                    </a:lnTo>
                    <a:lnTo>
                      <a:pt x="200" y="220"/>
                    </a:lnTo>
                    <a:lnTo>
                      <a:pt x="211" y="226"/>
                    </a:lnTo>
                    <a:lnTo>
                      <a:pt x="213" y="257"/>
                    </a:lnTo>
                    <a:lnTo>
                      <a:pt x="214" y="278"/>
                    </a:lnTo>
                    <a:lnTo>
                      <a:pt x="194" y="289"/>
                    </a:lnTo>
                    <a:lnTo>
                      <a:pt x="181" y="302"/>
                    </a:lnTo>
                    <a:lnTo>
                      <a:pt x="176" y="313"/>
                    </a:lnTo>
                    <a:lnTo>
                      <a:pt x="203" y="335"/>
                    </a:lnTo>
                    <a:lnTo>
                      <a:pt x="226" y="331"/>
                    </a:lnTo>
                    <a:lnTo>
                      <a:pt x="231" y="344"/>
                    </a:lnTo>
                    <a:lnTo>
                      <a:pt x="255" y="329"/>
                    </a:lnTo>
                    <a:lnTo>
                      <a:pt x="253" y="341"/>
                    </a:lnTo>
                    <a:lnTo>
                      <a:pt x="233" y="365"/>
                    </a:lnTo>
                    <a:lnTo>
                      <a:pt x="242" y="391"/>
                    </a:lnTo>
                    <a:lnTo>
                      <a:pt x="244" y="405"/>
                    </a:lnTo>
                    <a:lnTo>
                      <a:pt x="265" y="407"/>
                    </a:lnTo>
                    <a:lnTo>
                      <a:pt x="266" y="420"/>
                    </a:lnTo>
                    <a:lnTo>
                      <a:pt x="242" y="449"/>
                    </a:lnTo>
                    <a:lnTo>
                      <a:pt x="233" y="445"/>
                    </a:lnTo>
                    <a:lnTo>
                      <a:pt x="224" y="454"/>
                    </a:lnTo>
                    <a:lnTo>
                      <a:pt x="222" y="469"/>
                    </a:lnTo>
                    <a:lnTo>
                      <a:pt x="198" y="456"/>
                    </a:lnTo>
                    <a:lnTo>
                      <a:pt x="135" y="478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9" name="Freeform 76"/>
              <p:cNvSpPr>
                <a:spLocks/>
              </p:cNvSpPr>
              <p:nvPr/>
            </p:nvSpPr>
            <p:spPr bwMode="auto">
              <a:xfrm>
                <a:off x="1321" y="1802"/>
                <a:ext cx="38" cy="2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6" y="2"/>
                  </a:cxn>
                  <a:cxn ang="0">
                    <a:pos x="38" y="12"/>
                  </a:cxn>
                  <a:cxn ang="0">
                    <a:pos x="21" y="23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0" y="0"/>
                  </a:cxn>
                </a:cxnLst>
                <a:rect l="0" t="0" r="r" b="b"/>
                <a:pathLst>
                  <a:path w="38" h="27">
                    <a:moveTo>
                      <a:pt x="20" y="0"/>
                    </a:moveTo>
                    <a:lnTo>
                      <a:pt x="36" y="2"/>
                    </a:lnTo>
                    <a:lnTo>
                      <a:pt x="38" y="12"/>
                    </a:lnTo>
                    <a:lnTo>
                      <a:pt x="21" y="23"/>
                    </a:lnTo>
                    <a:lnTo>
                      <a:pt x="2" y="27"/>
                    </a:lnTo>
                    <a:lnTo>
                      <a:pt x="0" y="15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0" name="Freeform 77"/>
              <p:cNvSpPr>
                <a:spLocks/>
              </p:cNvSpPr>
              <p:nvPr/>
            </p:nvSpPr>
            <p:spPr bwMode="auto">
              <a:xfrm>
                <a:off x="1295" y="1627"/>
                <a:ext cx="37" cy="2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7" y="13"/>
                  </a:cxn>
                  <a:cxn ang="0">
                    <a:pos x="19" y="23"/>
                  </a:cxn>
                  <a:cxn ang="0">
                    <a:pos x="4" y="27"/>
                  </a:cxn>
                  <a:cxn ang="0">
                    <a:pos x="0" y="14"/>
                  </a:cxn>
                  <a:cxn ang="0">
                    <a:pos x="7" y="5"/>
                  </a:cxn>
                  <a:cxn ang="0">
                    <a:pos x="31" y="0"/>
                  </a:cxn>
                </a:cxnLst>
                <a:rect l="0" t="0" r="r" b="b"/>
                <a:pathLst>
                  <a:path w="37" h="27">
                    <a:moveTo>
                      <a:pt x="31" y="0"/>
                    </a:moveTo>
                    <a:lnTo>
                      <a:pt x="37" y="13"/>
                    </a:lnTo>
                    <a:lnTo>
                      <a:pt x="19" y="23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7" y="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1" name="Freeform 78"/>
              <p:cNvSpPr>
                <a:spLocks/>
              </p:cNvSpPr>
              <p:nvPr/>
            </p:nvSpPr>
            <p:spPr bwMode="auto">
              <a:xfrm>
                <a:off x="1350" y="1491"/>
                <a:ext cx="20" cy="52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20" y="39"/>
                  </a:cxn>
                  <a:cxn ang="0">
                    <a:pos x="16" y="22"/>
                  </a:cxn>
                  <a:cxn ang="0">
                    <a:pos x="13" y="13"/>
                  </a:cxn>
                  <a:cxn ang="0">
                    <a:pos x="9" y="0"/>
                  </a:cxn>
                  <a:cxn ang="0">
                    <a:pos x="0" y="6"/>
                  </a:cxn>
                  <a:cxn ang="0">
                    <a:pos x="5" y="24"/>
                  </a:cxn>
                  <a:cxn ang="0">
                    <a:pos x="9" y="52"/>
                  </a:cxn>
                </a:cxnLst>
                <a:rect l="0" t="0" r="r" b="b"/>
                <a:pathLst>
                  <a:path w="20" h="52">
                    <a:moveTo>
                      <a:pt x="9" y="52"/>
                    </a:moveTo>
                    <a:lnTo>
                      <a:pt x="20" y="39"/>
                    </a:lnTo>
                    <a:lnTo>
                      <a:pt x="16" y="22"/>
                    </a:lnTo>
                    <a:lnTo>
                      <a:pt x="13" y="1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5" y="24"/>
                    </a:lnTo>
                    <a:lnTo>
                      <a:pt x="9" y="5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2" name="Freeform 79"/>
              <p:cNvSpPr>
                <a:spLocks/>
              </p:cNvSpPr>
              <p:nvPr/>
            </p:nvSpPr>
            <p:spPr bwMode="auto">
              <a:xfrm>
                <a:off x="1202" y="1694"/>
                <a:ext cx="97" cy="99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56" y="0"/>
                  </a:cxn>
                  <a:cxn ang="0">
                    <a:pos x="73" y="4"/>
                  </a:cxn>
                  <a:cxn ang="0">
                    <a:pos x="84" y="20"/>
                  </a:cxn>
                  <a:cxn ang="0">
                    <a:pos x="95" y="46"/>
                  </a:cxn>
                  <a:cxn ang="0">
                    <a:pos x="97" y="68"/>
                  </a:cxn>
                  <a:cxn ang="0">
                    <a:pos x="86" y="79"/>
                  </a:cxn>
                  <a:cxn ang="0">
                    <a:pos x="82" y="94"/>
                  </a:cxn>
                  <a:cxn ang="0">
                    <a:pos x="71" y="99"/>
                  </a:cxn>
                  <a:cxn ang="0">
                    <a:pos x="60" y="86"/>
                  </a:cxn>
                  <a:cxn ang="0">
                    <a:pos x="50" y="62"/>
                  </a:cxn>
                  <a:cxn ang="0">
                    <a:pos x="43" y="53"/>
                  </a:cxn>
                  <a:cxn ang="0">
                    <a:pos x="24" y="51"/>
                  </a:cxn>
                  <a:cxn ang="0">
                    <a:pos x="0" y="26"/>
                  </a:cxn>
                  <a:cxn ang="0">
                    <a:pos x="34" y="0"/>
                  </a:cxn>
                </a:cxnLst>
                <a:rect l="0" t="0" r="r" b="b"/>
                <a:pathLst>
                  <a:path w="97" h="99">
                    <a:moveTo>
                      <a:pt x="34" y="0"/>
                    </a:moveTo>
                    <a:lnTo>
                      <a:pt x="56" y="0"/>
                    </a:lnTo>
                    <a:lnTo>
                      <a:pt x="73" y="4"/>
                    </a:lnTo>
                    <a:lnTo>
                      <a:pt x="84" y="20"/>
                    </a:lnTo>
                    <a:lnTo>
                      <a:pt x="95" y="46"/>
                    </a:lnTo>
                    <a:lnTo>
                      <a:pt x="97" y="68"/>
                    </a:lnTo>
                    <a:lnTo>
                      <a:pt x="86" y="79"/>
                    </a:lnTo>
                    <a:lnTo>
                      <a:pt x="82" y="94"/>
                    </a:lnTo>
                    <a:lnTo>
                      <a:pt x="71" y="99"/>
                    </a:lnTo>
                    <a:lnTo>
                      <a:pt x="60" y="86"/>
                    </a:lnTo>
                    <a:lnTo>
                      <a:pt x="50" y="62"/>
                    </a:lnTo>
                    <a:lnTo>
                      <a:pt x="43" y="53"/>
                    </a:lnTo>
                    <a:lnTo>
                      <a:pt x="24" y="51"/>
                    </a:lnTo>
                    <a:lnTo>
                      <a:pt x="0" y="26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3" name="Freeform 80"/>
              <p:cNvSpPr>
                <a:spLocks/>
              </p:cNvSpPr>
              <p:nvPr/>
            </p:nvSpPr>
            <p:spPr bwMode="auto">
              <a:xfrm>
                <a:off x="1346" y="1432"/>
                <a:ext cx="50" cy="37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0" y="9"/>
                  </a:cxn>
                  <a:cxn ang="0">
                    <a:pos x="31" y="20"/>
                  </a:cxn>
                  <a:cxn ang="0">
                    <a:pos x="13" y="37"/>
                  </a:cxn>
                  <a:cxn ang="0">
                    <a:pos x="2" y="33"/>
                  </a:cxn>
                  <a:cxn ang="0">
                    <a:pos x="0" y="13"/>
                  </a:cxn>
                  <a:cxn ang="0">
                    <a:pos x="0" y="6"/>
                  </a:cxn>
                  <a:cxn ang="0">
                    <a:pos x="30" y="0"/>
                  </a:cxn>
                  <a:cxn ang="0">
                    <a:pos x="44" y="0"/>
                  </a:cxn>
                </a:cxnLst>
                <a:rect l="0" t="0" r="r" b="b"/>
                <a:pathLst>
                  <a:path w="50" h="37">
                    <a:moveTo>
                      <a:pt x="44" y="0"/>
                    </a:moveTo>
                    <a:lnTo>
                      <a:pt x="50" y="9"/>
                    </a:lnTo>
                    <a:lnTo>
                      <a:pt x="31" y="20"/>
                    </a:lnTo>
                    <a:lnTo>
                      <a:pt x="13" y="37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2709" y="955"/>
              <a:ext cx="632" cy="1239"/>
              <a:chOff x="2195" y="724"/>
              <a:chExt cx="555" cy="1187"/>
            </a:xfrm>
            <a:solidFill>
              <a:schemeClr val="accent6">
                <a:lumMod val="40000"/>
                <a:lumOff val="60000"/>
              </a:schemeClr>
            </a:solidFill>
          </p:grpSpPr>
          <p:grpSp>
            <p:nvGrpSpPr>
              <p:cNvPr id="14" name="Group 82"/>
              <p:cNvGrpSpPr>
                <a:grpSpLocks/>
              </p:cNvGrpSpPr>
              <p:nvPr/>
            </p:nvGrpSpPr>
            <p:grpSpPr bwMode="auto">
              <a:xfrm>
                <a:off x="2195" y="724"/>
                <a:ext cx="555" cy="1187"/>
                <a:chOff x="2195" y="724"/>
                <a:chExt cx="555" cy="1187"/>
              </a:xfrm>
              <a:grpFill/>
            </p:grpSpPr>
            <p:sp>
              <p:nvSpPr>
                <p:cNvPr id="163" name="Freeform 83"/>
                <p:cNvSpPr>
                  <a:spLocks/>
                </p:cNvSpPr>
                <p:nvPr/>
              </p:nvSpPr>
              <p:spPr bwMode="auto">
                <a:xfrm>
                  <a:off x="2417" y="1751"/>
                  <a:ext cx="37" cy="92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5" y="31"/>
                    </a:cxn>
                    <a:cxn ang="0">
                      <a:pos x="24" y="55"/>
                    </a:cxn>
                    <a:cxn ang="0">
                      <a:pos x="7" y="70"/>
                    </a:cxn>
                    <a:cxn ang="0">
                      <a:pos x="11" y="86"/>
                    </a:cxn>
                    <a:cxn ang="0">
                      <a:pos x="4" y="92"/>
                    </a:cxn>
                    <a:cxn ang="0">
                      <a:pos x="0" y="72"/>
                    </a:cxn>
                    <a:cxn ang="0">
                      <a:pos x="6" y="57"/>
                    </a:cxn>
                    <a:cxn ang="0">
                      <a:pos x="11" y="40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37" h="92">
                      <a:moveTo>
                        <a:pt x="37" y="0"/>
                      </a:moveTo>
                      <a:lnTo>
                        <a:pt x="35" y="31"/>
                      </a:lnTo>
                      <a:lnTo>
                        <a:pt x="24" y="55"/>
                      </a:lnTo>
                      <a:lnTo>
                        <a:pt x="7" y="70"/>
                      </a:lnTo>
                      <a:lnTo>
                        <a:pt x="11" y="86"/>
                      </a:lnTo>
                      <a:lnTo>
                        <a:pt x="4" y="92"/>
                      </a:lnTo>
                      <a:lnTo>
                        <a:pt x="0" y="72"/>
                      </a:lnTo>
                      <a:lnTo>
                        <a:pt x="6" y="57"/>
                      </a:lnTo>
                      <a:lnTo>
                        <a:pt x="11" y="4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64" name="Freeform 84"/>
                <p:cNvSpPr>
                  <a:spLocks/>
                </p:cNvSpPr>
                <p:nvPr/>
              </p:nvSpPr>
              <p:spPr bwMode="auto">
                <a:xfrm>
                  <a:off x="2499" y="1708"/>
                  <a:ext cx="50" cy="73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50" y="0"/>
                    </a:cxn>
                    <a:cxn ang="0">
                      <a:pos x="37" y="15"/>
                    </a:cxn>
                    <a:cxn ang="0">
                      <a:pos x="35" y="26"/>
                    </a:cxn>
                    <a:cxn ang="0">
                      <a:pos x="39" y="41"/>
                    </a:cxn>
                    <a:cxn ang="0">
                      <a:pos x="26" y="56"/>
                    </a:cxn>
                    <a:cxn ang="0">
                      <a:pos x="9" y="73"/>
                    </a:cxn>
                    <a:cxn ang="0">
                      <a:pos x="6" y="56"/>
                    </a:cxn>
                    <a:cxn ang="0">
                      <a:pos x="0" y="49"/>
                    </a:cxn>
                    <a:cxn ang="0">
                      <a:pos x="0" y="36"/>
                    </a:cxn>
                    <a:cxn ang="0">
                      <a:pos x="15" y="22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50" h="73">
                      <a:moveTo>
                        <a:pt x="39" y="0"/>
                      </a:moveTo>
                      <a:lnTo>
                        <a:pt x="50" y="0"/>
                      </a:lnTo>
                      <a:lnTo>
                        <a:pt x="37" y="15"/>
                      </a:lnTo>
                      <a:lnTo>
                        <a:pt x="35" y="26"/>
                      </a:lnTo>
                      <a:lnTo>
                        <a:pt x="39" y="41"/>
                      </a:lnTo>
                      <a:lnTo>
                        <a:pt x="26" y="56"/>
                      </a:lnTo>
                      <a:lnTo>
                        <a:pt x="9" y="73"/>
                      </a:lnTo>
                      <a:lnTo>
                        <a:pt x="6" y="56"/>
                      </a:lnTo>
                      <a:lnTo>
                        <a:pt x="0" y="49"/>
                      </a:lnTo>
                      <a:lnTo>
                        <a:pt x="0" y="36"/>
                      </a:lnTo>
                      <a:lnTo>
                        <a:pt x="15" y="22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grpSp>
              <p:nvGrpSpPr>
                <p:cNvPr id="15" name="Group 85"/>
                <p:cNvGrpSpPr>
                  <a:grpSpLocks/>
                </p:cNvGrpSpPr>
                <p:nvPr/>
              </p:nvGrpSpPr>
              <p:grpSpPr bwMode="auto">
                <a:xfrm>
                  <a:off x="2195" y="724"/>
                  <a:ext cx="555" cy="1187"/>
                  <a:chOff x="2195" y="724"/>
                  <a:chExt cx="555" cy="1187"/>
                </a:xfrm>
                <a:grpFill/>
              </p:grpSpPr>
              <p:sp>
                <p:nvSpPr>
                  <p:cNvPr id="166" name="Freeform 86"/>
                  <p:cNvSpPr>
                    <a:spLocks/>
                  </p:cNvSpPr>
                  <p:nvPr/>
                </p:nvSpPr>
                <p:spPr bwMode="auto">
                  <a:xfrm>
                    <a:off x="2195" y="724"/>
                    <a:ext cx="555" cy="1187"/>
                  </a:xfrm>
                  <a:custGeom>
                    <a:avLst/>
                    <a:gdLst/>
                    <a:ahLst/>
                    <a:cxnLst>
                      <a:cxn ang="0">
                        <a:pos x="436" y="21"/>
                      </a:cxn>
                      <a:cxn ang="0">
                        <a:pos x="511" y="73"/>
                      </a:cxn>
                      <a:cxn ang="0">
                        <a:pos x="518" y="118"/>
                      </a:cxn>
                      <a:cxn ang="0">
                        <a:pos x="536" y="158"/>
                      </a:cxn>
                      <a:cxn ang="0">
                        <a:pos x="533" y="210"/>
                      </a:cxn>
                      <a:cxn ang="0">
                        <a:pos x="548" y="247"/>
                      </a:cxn>
                      <a:cxn ang="0">
                        <a:pos x="544" y="277"/>
                      </a:cxn>
                      <a:cxn ang="0">
                        <a:pos x="477" y="284"/>
                      </a:cxn>
                      <a:cxn ang="0">
                        <a:pos x="448" y="329"/>
                      </a:cxn>
                      <a:cxn ang="0">
                        <a:pos x="440" y="362"/>
                      </a:cxn>
                      <a:cxn ang="0">
                        <a:pos x="444" y="410"/>
                      </a:cxn>
                      <a:cxn ang="0">
                        <a:pos x="422" y="455"/>
                      </a:cxn>
                      <a:cxn ang="0">
                        <a:pos x="359" y="492"/>
                      </a:cxn>
                      <a:cxn ang="0">
                        <a:pos x="336" y="514"/>
                      </a:cxn>
                      <a:cxn ang="0">
                        <a:pos x="307" y="570"/>
                      </a:cxn>
                      <a:cxn ang="0">
                        <a:pos x="298" y="613"/>
                      </a:cxn>
                      <a:cxn ang="0">
                        <a:pos x="272" y="673"/>
                      </a:cxn>
                      <a:cxn ang="0">
                        <a:pos x="310" y="751"/>
                      </a:cxn>
                      <a:cxn ang="0">
                        <a:pos x="340" y="810"/>
                      </a:cxn>
                      <a:cxn ang="0">
                        <a:pos x="307" y="832"/>
                      </a:cxn>
                      <a:cxn ang="0">
                        <a:pos x="279" y="836"/>
                      </a:cxn>
                      <a:cxn ang="0">
                        <a:pos x="216" y="840"/>
                      </a:cxn>
                      <a:cxn ang="0">
                        <a:pos x="275" y="854"/>
                      </a:cxn>
                      <a:cxn ang="0">
                        <a:pos x="307" y="873"/>
                      </a:cxn>
                      <a:cxn ang="0">
                        <a:pos x="286" y="888"/>
                      </a:cxn>
                      <a:cxn ang="0">
                        <a:pos x="249" y="921"/>
                      </a:cxn>
                      <a:cxn ang="0">
                        <a:pos x="238" y="954"/>
                      </a:cxn>
                      <a:cxn ang="0">
                        <a:pos x="223" y="1032"/>
                      </a:cxn>
                      <a:cxn ang="0">
                        <a:pos x="205" y="1084"/>
                      </a:cxn>
                      <a:cxn ang="0">
                        <a:pos x="159" y="1125"/>
                      </a:cxn>
                      <a:cxn ang="0">
                        <a:pos x="115" y="1140"/>
                      </a:cxn>
                      <a:cxn ang="0">
                        <a:pos x="107" y="1176"/>
                      </a:cxn>
                      <a:cxn ang="0">
                        <a:pos x="63" y="1187"/>
                      </a:cxn>
                      <a:cxn ang="0">
                        <a:pos x="44" y="1168"/>
                      </a:cxn>
                      <a:cxn ang="0">
                        <a:pos x="26" y="1103"/>
                      </a:cxn>
                      <a:cxn ang="0">
                        <a:pos x="41" y="1088"/>
                      </a:cxn>
                      <a:cxn ang="0">
                        <a:pos x="44" y="1066"/>
                      </a:cxn>
                      <a:cxn ang="0">
                        <a:pos x="26" y="1006"/>
                      </a:cxn>
                      <a:cxn ang="0">
                        <a:pos x="11" y="958"/>
                      </a:cxn>
                      <a:cxn ang="0">
                        <a:pos x="0" y="884"/>
                      </a:cxn>
                      <a:cxn ang="0">
                        <a:pos x="19" y="854"/>
                      </a:cxn>
                      <a:cxn ang="0">
                        <a:pos x="33" y="780"/>
                      </a:cxn>
                      <a:cxn ang="0">
                        <a:pos x="70" y="736"/>
                      </a:cxn>
                      <a:cxn ang="0">
                        <a:pos x="59" y="658"/>
                      </a:cxn>
                      <a:cxn ang="0">
                        <a:pos x="74" y="621"/>
                      </a:cxn>
                      <a:cxn ang="0">
                        <a:pos x="67" y="555"/>
                      </a:cxn>
                      <a:cxn ang="0">
                        <a:pos x="82" y="477"/>
                      </a:cxn>
                      <a:cxn ang="0">
                        <a:pos x="130" y="425"/>
                      </a:cxn>
                      <a:cxn ang="0">
                        <a:pos x="175" y="410"/>
                      </a:cxn>
                      <a:cxn ang="0">
                        <a:pos x="156" y="362"/>
                      </a:cxn>
                      <a:cxn ang="0">
                        <a:pos x="175" y="322"/>
                      </a:cxn>
                      <a:cxn ang="0">
                        <a:pos x="186" y="262"/>
                      </a:cxn>
                      <a:cxn ang="0">
                        <a:pos x="235" y="225"/>
                      </a:cxn>
                      <a:cxn ang="0">
                        <a:pos x="257" y="177"/>
                      </a:cxn>
                      <a:cxn ang="0">
                        <a:pos x="292" y="103"/>
                      </a:cxn>
                      <a:cxn ang="0">
                        <a:pos x="331" y="69"/>
                      </a:cxn>
                      <a:cxn ang="0">
                        <a:pos x="368" y="42"/>
                      </a:cxn>
                      <a:cxn ang="0">
                        <a:pos x="414" y="0"/>
                      </a:cxn>
                    </a:cxnLst>
                    <a:rect l="0" t="0" r="r" b="b"/>
                    <a:pathLst>
                      <a:path w="555" h="1187">
                        <a:moveTo>
                          <a:pt x="418" y="0"/>
                        </a:moveTo>
                        <a:lnTo>
                          <a:pt x="425" y="3"/>
                        </a:lnTo>
                        <a:lnTo>
                          <a:pt x="436" y="21"/>
                        </a:lnTo>
                        <a:lnTo>
                          <a:pt x="485" y="69"/>
                        </a:lnTo>
                        <a:lnTo>
                          <a:pt x="492" y="58"/>
                        </a:lnTo>
                        <a:lnTo>
                          <a:pt x="511" y="73"/>
                        </a:lnTo>
                        <a:lnTo>
                          <a:pt x="518" y="88"/>
                        </a:lnTo>
                        <a:lnTo>
                          <a:pt x="518" y="99"/>
                        </a:lnTo>
                        <a:lnTo>
                          <a:pt x="518" y="118"/>
                        </a:lnTo>
                        <a:lnTo>
                          <a:pt x="511" y="129"/>
                        </a:lnTo>
                        <a:lnTo>
                          <a:pt x="525" y="144"/>
                        </a:lnTo>
                        <a:lnTo>
                          <a:pt x="536" y="158"/>
                        </a:lnTo>
                        <a:lnTo>
                          <a:pt x="536" y="170"/>
                        </a:lnTo>
                        <a:lnTo>
                          <a:pt x="536" y="188"/>
                        </a:lnTo>
                        <a:lnTo>
                          <a:pt x="533" y="210"/>
                        </a:lnTo>
                        <a:lnTo>
                          <a:pt x="525" y="218"/>
                        </a:lnTo>
                        <a:lnTo>
                          <a:pt x="536" y="229"/>
                        </a:lnTo>
                        <a:lnTo>
                          <a:pt x="548" y="247"/>
                        </a:lnTo>
                        <a:lnTo>
                          <a:pt x="555" y="266"/>
                        </a:lnTo>
                        <a:lnTo>
                          <a:pt x="555" y="273"/>
                        </a:lnTo>
                        <a:lnTo>
                          <a:pt x="544" y="277"/>
                        </a:lnTo>
                        <a:lnTo>
                          <a:pt x="496" y="277"/>
                        </a:lnTo>
                        <a:lnTo>
                          <a:pt x="485" y="277"/>
                        </a:lnTo>
                        <a:lnTo>
                          <a:pt x="477" y="284"/>
                        </a:lnTo>
                        <a:lnTo>
                          <a:pt x="477" y="299"/>
                        </a:lnTo>
                        <a:lnTo>
                          <a:pt x="470" y="310"/>
                        </a:lnTo>
                        <a:lnTo>
                          <a:pt x="448" y="329"/>
                        </a:lnTo>
                        <a:lnTo>
                          <a:pt x="451" y="344"/>
                        </a:lnTo>
                        <a:lnTo>
                          <a:pt x="448" y="355"/>
                        </a:lnTo>
                        <a:lnTo>
                          <a:pt x="440" y="362"/>
                        </a:lnTo>
                        <a:lnTo>
                          <a:pt x="448" y="385"/>
                        </a:lnTo>
                        <a:lnTo>
                          <a:pt x="451" y="399"/>
                        </a:lnTo>
                        <a:lnTo>
                          <a:pt x="444" y="410"/>
                        </a:lnTo>
                        <a:lnTo>
                          <a:pt x="429" y="422"/>
                        </a:lnTo>
                        <a:lnTo>
                          <a:pt x="425" y="436"/>
                        </a:lnTo>
                        <a:lnTo>
                          <a:pt x="422" y="455"/>
                        </a:lnTo>
                        <a:lnTo>
                          <a:pt x="396" y="466"/>
                        </a:lnTo>
                        <a:lnTo>
                          <a:pt x="381" y="477"/>
                        </a:lnTo>
                        <a:lnTo>
                          <a:pt x="359" y="492"/>
                        </a:lnTo>
                        <a:lnTo>
                          <a:pt x="362" y="503"/>
                        </a:lnTo>
                        <a:lnTo>
                          <a:pt x="344" y="507"/>
                        </a:lnTo>
                        <a:lnTo>
                          <a:pt x="336" y="514"/>
                        </a:lnTo>
                        <a:lnTo>
                          <a:pt x="318" y="540"/>
                        </a:lnTo>
                        <a:lnTo>
                          <a:pt x="303" y="551"/>
                        </a:lnTo>
                        <a:lnTo>
                          <a:pt x="307" y="570"/>
                        </a:lnTo>
                        <a:lnTo>
                          <a:pt x="298" y="576"/>
                        </a:lnTo>
                        <a:lnTo>
                          <a:pt x="290" y="584"/>
                        </a:lnTo>
                        <a:lnTo>
                          <a:pt x="298" y="613"/>
                        </a:lnTo>
                        <a:lnTo>
                          <a:pt x="294" y="632"/>
                        </a:lnTo>
                        <a:lnTo>
                          <a:pt x="275" y="643"/>
                        </a:lnTo>
                        <a:lnTo>
                          <a:pt x="272" y="673"/>
                        </a:lnTo>
                        <a:lnTo>
                          <a:pt x="275" y="710"/>
                        </a:lnTo>
                        <a:lnTo>
                          <a:pt x="283" y="728"/>
                        </a:lnTo>
                        <a:lnTo>
                          <a:pt x="310" y="751"/>
                        </a:lnTo>
                        <a:lnTo>
                          <a:pt x="321" y="773"/>
                        </a:lnTo>
                        <a:lnTo>
                          <a:pt x="333" y="795"/>
                        </a:lnTo>
                        <a:lnTo>
                          <a:pt x="340" y="810"/>
                        </a:lnTo>
                        <a:lnTo>
                          <a:pt x="333" y="825"/>
                        </a:lnTo>
                        <a:lnTo>
                          <a:pt x="318" y="836"/>
                        </a:lnTo>
                        <a:lnTo>
                          <a:pt x="307" y="832"/>
                        </a:lnTo>
                        <a:lnTo>
                          <a:pt x="298" y="821"/>
                        </a:lnTo>
                        <a:lnTo>
                          <a:pt x="283" y="825"/>
                        </a:lnTo>
                        <a:lnTo>
                          <a:pt x="279" y="836"/>
                        </a:lnTo>
                        <a:lnTo>
                          <a:pt x="257" y="836"/>
                        </a:lnTo>
                        <a:lnTo>
                          <a:pt x="223" y="832"/>
                        </a:lnTo>
                        <a:lnTo>
                          <a:pt x="216" y="840"/>
                        </a:lnTo>
                        <a:lnTo>
                          <a:pt x="238" y="851"/>
                        </a:lnTo>
                        <a:lnTo>
                          <a:pt x="268" y="840"/>
                        </a:lnTo>
                        <a:lnTo>
                          <a:pt x="275" y="854"/>
                        </a:lnTo>
                        <a:lnTo>
                          <a:pt x="298" y="858"/>
                        </a:lnTo>
                        <a:lnTo>
                          <a:pt x="314" y="865"/>
                        </a:lnTo>
                        <a:lnTo>
                          <a:pt x="307" y="873"/>
                        </a:lnTo>
                        <a:lnTo>
                          <a:pt x="286" y="869"/>
                        </a:lnTo>
                        <a:lnTo>
                          <a:pt x="283" y="877"/>
                        </a:lnTo>
                        <a:lnTo>
                          <a:pt x="286" y="888"/>
                        </a:lnTo>
                        <a:lnTo>
                          <a:pt x="275" y="903"/>
                        </a:lnTo>
                        <a:lnTo>
                          <a:pt x="257" y="917"/>
                        </a:lnTo>
                        <a:lnTo>
                          <a:pt x="249" y="921"/>
                        </a:lnTo>
                        <a:lnTo>
                          <a:pt x="242" y="925"/>
                        </a:lnTo>
                        <a:lnTo>
                          <a:pt x="246" y="943"/>
                        </a:lnTo>
                        <a:lnTo>
                          <a:pt x="238" y="954"/>
                        </a:lnTo>
                        <a:lnTo>
                          <a:pt x="227" y="977"/>
                        </a:lnTo>
                        <a:lnTo>
                          <a:pt x="231" y="999"/>
                        </a:lnTo>
                        <a:lnTo>
                          <a:pt x="223" y="1032"/>
                        </a:lnTo>
                        <a:lnTo>
                          <a:pt x="216" y="1047"/>
                        </a:lnTo>
                        <a:lnTo>
                          <a:pt x="216" y="1069"/>
                        </a:lnTo>
                        <a:lnTo>
                          <a:pt x="205" y="1084"/>
                        </a:lnTo>
                        <a:lnTo>
                          <a:pt x="190" y="1110"/>
                        </a:lnTo>
                        <a:lnTo>
                          <a:pt x="186" y="1129"/>
                        </a:lnTo>
                        <a:lnTo>
                          <a:pt x="159" y="1125"/>
                        </a:lnTo>
                        <a:lnTo>
                          <a:pt x="133" y="1125"/>
                        </a:lnTo>
                        <a:lnTo>
                          <a:pt x="130" y="1136"/>
                        </a:lnTo>
                        <a:lnTo>
                          <a:pt x="115" y="1140"/>
                        </a:lnTo>
                        <a:lnTo>
                          <a:pt x="107" y="1144"/>
                        </a:lnTo>
                        <a:lnTo>
                          <a:pt x="111" y="1157"/>
                        </a:lnTo>
                        <a:lnTo>
                          <a:pt x="107" y="1176"/>
                        </a:lnTo>
                        <a:lnTo>
                          <a:pt x="89" y="1187"/>
                        </a:lnTo>
                        <a:lnTo>
                          <a:pt x="78" y="1176"/>
                        </a:lnTo>
                        <a:lnTo>
                          <a:pt x="63" y="1187"/>
                        </a:lnTo>
                        <a:lnTo>
                          <a:pt x="44" y="1187"/>
                        </a:lnTo>
                        <a:lnTo>
                          <a:pt x="37" y="1176"/>
                        </a:lnTo>
                        <a:lnTo>
                          <a:pt x="44" y="1168"/>
                        </a:lnTo>
                        <a:lnTo>
                          <a:pt x="48" y="1147"/>
                        </a:lnTo>
                        <a:lnTo>
                          <a:pt x="33" y="1118"/>
                        </a:lnTo>
                        <a:lnTo>
                          <a:pt x="26" y="1103"/>
                        </a:lnTo>
                        <a:lnTo>
                          <a:pt x="30" y="1095"/>
                        </a:lnTo>
                        <a:lnTo>
                          <a:pt x="37" y="1095"/>
                        </a:lnTo>
                        <a:lnTo>
                          <a:pt x="41" y="1088"/>
                        </a:lnTo>
                        <a:lnTo>
                          <a:pt x="44" y="1080"/>
                        </a:lnTo>
                        <a:lnTo>
                          <a:pt x="48" y="1073"/>
                        </a:lnTo>
                        <a:lnTo>
                          <a:pt x="44" y="1066"/>
                        </a:lnTo>
                        <a:lnTo>
                          <a:pt x="37" y="1051"/>
                        </a:lnTo>
                        <a:lnTo>
                          <a:pt x="22" y="1029"/>
                        </a:lnTo>
                        <a:lnTo>
                          <a:pt x="26" y="1006"/>
                        </a:lnTo>
                        <a:lnTo>
                          <a:pt x="15" y="988"/>
                        </a:lnTo>
                        <a:lnTo>
                          <a:pt x="4" y="977"/>
                        </a:lnTo>
                        <a:lnTo>
                          <a:pt x="11" y="958"/>
                        </a:lnTo>
                        <a:lnTo>
                          <a:pt x="19" y="921"/>
                        </a:lnTo>
                        <a:lnTo>
                          <a:pt x="4" y="903"/>
                        </a:lnTo>
                        <a:lnTo>
                          <a:pt x="0" y="884"/>
                        </a:lnTo>
                        <a:lnTo>
                          <a:pt x="0" y="873"/>
                        </a:lnTo>
                        <a:lnTo>
                          <a:pt x="7" y="851"/>
                        </a:lnTo>
                        <a:lnTo>
                          <a:pt x="19" y="854"/>
                        </a:lnTo>
                        <a:lnTo>
                          <a:pt x="30" y="825"/>
                        </a:lnTo>
                        <a:lnTo>
                          <a:pt x="30" y="791"/>
                        </a:lnTo>
                        <a:lnTo>
                          <a:pt x="33" y="780"/>
                        </a:lnTo>
                        <a:lnTo>
                          <a:pt x="48" y="769"/>
                        </a:lnTo>
                        <a:lnTo>
                          <a:pt x="70" y="754"/>
                        </a:lnTo>
                        <a:lnTo>
                          <a:pt x="70" y="736"/>
                        </a:lnTo>
                        <a:lnTo>
                          <a:pt x="67" y="680"/>
                        </a:lnTo>
                        <a:lnTo>
                          <a:pt x="59" y="673"/>
                        </a:lnTo>
                        <a:lnTo>
                          <a:pt x="59" y="658"/>
                        </a:lnTo>
                        <a:lnTo>
                          <a:pt x="78" y="650"/>
                        </a:lnTo>
                        <a:lnTo>
                          <a:pt x="85" y="643"/>
                        </a:lnTo>
                        <a:lnTo>
                          <a:pt x="74" y="621"/>
                        </a:lnTo>
                        <a:lnTo>
                          <a:pt x="59" y="599"/>
                        </a:lnTo>
                        <a:lnTo>
                          <a:pt x="63" y="573"/>
                        </a:lnTo>
                        <a:lnTo>
                          <a:pt x="67" y="555"/>
                        </a:lnTo>
                        <a:lnTo>
                          <a:pt x="82" y="522"/>
                        </a:lnTo>
                        <a:lnTo>
                          <a:pt x="82" y="507"/>
                        </a:lnTo>
                        <a:lnTo>
                          <a:pt x="82" y="477"/>
                        </a:lnTo>
                        <a:lnTo>
                          <a:pt x="93" y="451"/>
                        </a:lnTo>
                        <a:lnTo>
                          <a:pt x="111" y="436"/>
                        </a:lnTo>
                        <a:lnTo>
                          <a:pt x="130" y="425"/>
                        </a:lnTo>
                        <a:lnTo>
                          <a:pt x="148" y="429"/>
                        </a:lnTo>
                        <a:lnTo>
                          <a:pt x="167" y="436"/>
                        </a:lnTo>
                        <a:lnTo>
                          <a:pt x="175" y="410"/>
                        </a:lnTo>
                        <a:lnTo>
                          <a:pt x="167" y="388"/>
                        </a:lnTo>
                        <a:lnTo>
                          <a:pt x="159" y="373"/>
                        </a:lnTo>
                        <a:lnTo>
                          <a:pt x="156" y="362"/>
                        </a:lnTo>
                        <a:lnTo>
                          <a:pt x="159" y="351"/>
                        </a:lnTo>
                        <a:lnTo>
                          <a:pt x="172" y="347"/>
                        </a:lnTo>
                        <a:lnTo>
                          <a:pt x="175" y="322"/>
                        </a:lnTo>
                        <a:lnTo>
                          <a:pt x="183" y="299"/>
                        </a:lnTo>
                        <a:lnTo>
                          <a:pt x="186" y="281"/>
                        </a:lnTo>
                        <a:lnTo>
                          <a:pt x="186" y="262"/>
                        </a:lnTo>
                        <a:lnTo>
                          <a:pt x="197" y="244"/>
                        </a:lnTo>
                        <a:lnTo>
                          <a:pt x="220" y="229"/>
                        </a:lnTo>
                        <a:lnTo>
                          <a:pt x="235" y="225"/>
                        </a:lnTo>
                        <a:lnTo>
                          <a:pt x="235" y="207"/>
                        </a:lnTo>
                        <a:lnTo>
                          <a:pt x="242" y="195"/>
                        </a:lnTo>
                        <a:lnTo>
                          <a:pt x="257" y="177"/>
                        </a:lnTo>
                        <a:lnTo>
                          <a:pt x="272" y="166"/>
                        </a:lnTo>
                        <a:lnTo>
                          <a:pt x="264" y="134"/>
                        </a:lnTo>
                        <a:lnTo>
                          <a:pt x="292" y="103"/>
                        </a:lnTo>
                        <a:lnTo>
                          <a:pt x="298" y="90"/>
                        </a:lnTo>
                        <a:lnTo>
                          <a:pt x="318" y="86"/>
                        </a:lnTo>
                        <a:lnTo>
                          <a:pt x="331" y="69"/>
                        </a:lnTo>
                        <a:lnTo>
                          <a:pt x="331" y="58"/>
                        </a:lnTo>
                        <a:lnTo>
                          <a:pt x="344" y="45"/>
                        </a:lnTo>
                        <a:lnTo>
                          <a:pt x="368" y="42"/>
                        </a:lnTo>
                        <a:lnTo>
                          <a:pt x="396" y="42"/>
                        </a:lnTo>
                        <a:lnTo>
                          <a:pt x="418" y="21"/>
                        </a:lnTo>
                        <a:lnTo>
                          <a:pt x="414" y="0"/>
                        </a:lnTo>
                        <a:lnTo>
                          <a:pt x="418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GB">
                      <a:cs typeface="Arial" charset="0"/>
                    </a:endParaRPr>
                  </a:p>
                </p:txBody>
              </p:sp>
              <p:sp>
                <p:nvSpPr>
                  <p:cNvPr id="167" name="Freeform 87"/>
                  <p:cNvSpPr>
                    <a:spLocks/>
                  </p:cNvSpPr>
                  <p:nvPr/>
                </p:nvSpPr>
                <p:spPr bwMode="auto">
                  <a:xfrm>
                    <a:off x="2195" y="724"/>
                    <a:ext cx="555" cy="1187"/>
                  </a:xfrm>
                  <a:custGeom>
                    <a:avLst/>
                    <a:gdLst/>
                    <a:ahLst/>
                    <a:cxnLst>
                      <a:cxn ang="0">
                        <a:pos x="436" y="21"/>
                      </a:cxn>
                      <a:cxn ang="0">
                        <a:pos x="511" y="73"/>
                      </a:cxn>
                      <a:cxn ang="0">
                        <a:pos x="518" y="118"/>
                      </a:cxn>
                      <a:cxn ang="0">
                        <a:pos x="536" y="158"/>
                      </a:cxn>
                      <a:cxn ang="0">
                        <a:pos x="533" y="210"/>
                      </a:cxn>
                      <a:cxn ang="0">
                        <a:pos x="548" y="247"/>
                      </a:cxn>
                      <a:cxn ang="0">
                        <a:pos x="544" y="277"/>
                      </a:cxn>
                      <a:cxn ang="0">
                        <a:pos x="477" y="284"/>
                      </a:cxn>
                      <a:cxn ang="0">
                        <a:pos x="448" y="329"/>
                      </a:cxn>
                      <a:cxn ang="0">
                        <a:pos x="440" y="362"/>
                      </a:cxn>
                      <a:cxn ang="0">
                        <a:pos x="444" y="410"/>
                      </a:cxn>
                      <a:cxn ang="0">
                        <a:pos x="422" y="455"/>
                      </a:cxn>
                      <a:cxn ang="0">
                        <a:pos x="359" y="492"/>
                      </a:cxn>
                      <a:cxn ang="0">
                        <a:pos x="336" y="514"/>
                      </a:cxn>
                      <a:cxn ang="0">
                        <a:pos x="307" y="570"/>
                      </a:cxn>
                      <a:cxn ang="0">
                        <a:pos x="298" y="613"/>
                      </a:cxn>
                      <a:cxn ang="0">
                        <a:pos x="272" y="673"/>
                      </a:cxn>
                      <a:cxn ang="0">
                        <a:pos x="310" y="751"/>
                      </a:cxn>
                      <a:cxn ang="0">
                        <a:pos x="340" y="810"/>
                      </a:cxn>
                      <a:cxn ang="0">
                        <a:pos x="307" y="832"/>
                      </a:cxn>
                      <a:cxn ang="0">
                        <a:pos x="279" y="836"/>
                      </a:cxn>
                      <a:cxn ang="0">
                        <a:pos x="216" y="840"/>
                      </a:cxn>
                      <a:cxn ang="0">
                        <a:pos x="275" y="854"/>
                      </a:cxn>
                      <a:cxn ang="0">
                        <a:pos x="307" y="873"/>
                      </a:cxn>
                      <a:cxn ang="0">
                        <a:pos x="286" y="888"/>
                      </a:cxn>
                      <a:cxn ang="0">
                        <a:pos x="249" y="921"/>
                      </a:cxn>
                      <a:cxn ang="0">
                        <a:pos x="238" y="954"/>
                      </a:cxn>
                      <a:cxn ang="0">
                        <a:pos x="223" y="1032"/>
                      </a:cxn>
                      <a:cxn ang="0">
                        <a:pos x="205" y="1084"/>
                      </a:cxn>
                      <a:cxn ang="0">
                        <a:pos x="159" y="1125"/>
                      </a:cxn>
                      <a:cxn ang="0">
                        <a:pos x="115" y="1140"/>
                      </a:cxn>
                      <a:cxn ang="0">
                        <a:pos x="107" y="1176"/>
                      </a:cxn>
                      <a:cxn ang="0">
                        <a:pos x="63" y="1187"/>
                      </a:cxn>
                      <a:cxn ang="0">
                        <a:pos x="44" y="1168"/>
                      </a:cxn>
                      <a:cxn ang="0">
                        <a:pos x="26" y="1103"/>
                      </a:cxn>
                      <a:cxn ang="0">
                        <a:pos x="41" y="1088"/>
                      </a:cxn>
                      <a:cxn ang="0">
                        <a:pos x="44" y="1066"/>
                      </a:cxn>
                      <a:cxn ang="0">
                        <a:pos x="26" y="1006"/>
                      </a:cxn>
                      <a:cxn ang="0">
                        <a:pos x="11" y="958"/>
                      </a:cxn>
                      <a:cxn ang="0">
                        <a:pos x="0" y="884"/>
                      </a:cxn>
                      <a:cxn ang="0">
                        <a:pos x="19" y="854"/>
                      </a:cxn>
                      <a:cxn ang="0">
                        <a:pos x="33" y="780"/>
                      </a:cxn>
                      <a:cxn ang="0">
                        <a:pos x="70" y="736"/>
                      </a:cxn>
                      <a:cxn ang="0">
                        <a:pos x="59" y="658"/>
                      </a:cxn>
                      <a:cxn ang="0">
                        <a:pos x="74" y="621"/>
                      </a:cxn>
                      <a:cxn ang="0">
                        <a:pos x="67" y="555"/>
                      </a:cxn>
                      <a:cxn ang="0">
                        <a:pos x="82" y="477"/>
                      </a:cxn>
                      <a:cxn ang="0">
                        <a:pos x="130" y="425"/>
                      </a:cxn>
                      <a:cxn ang="0">
                        <a:pos x="175" y="410"/>
                      </a:cxn>
                      <a:cxn ang="0">
                        <a:pos x="156" y="362"/>
                      </a:cxn>
                      <a:cxn ang="0">
                        <a:pos x="175" y="322"/>
                      </a:cxn>
                      <a:cxn ang="0">
                        <a:pos x="186" y="262"/>
                      </a:cxn>
                      <a:cxn ang="0">
                        <a:pos x="235" y="225"/>
                      </a:cxn>
                      <a:cxn ang="0">
                        <a:pos x="257" y="177"/>
                      </a:cxn>
                      <a:cxn ang="0">
                        <a:pos x="292" y="103"/>
                      </a:cxn>
                      <a:cxn ang="0">
                        <a:pos x="331" y="69"/>
                      </a:cxn>
                      <a:cxn ang="0">
                        <a:pos x="368" y="42"/>
                      </a:cxn>
                      <a:cxn ang="0">
                        <a:pos x="414" y="0"/>
                      </a:cxn>
                    </a:cxnLst>
                    <a:rect l="0" t="0" r="r" b="b"/>
                    <a:pathLst>
                      <a:path w="555" h="1187">
                        <a:moveTo>
                          <a:pt x="418" y="0"/>
                        </a:moveTo>
                        <a:lnTo>
                          <a:pt x="425" y="3"/>
                        </a:lnTo>
                        <a:lnTo>
                          <a:pt x="436" y="21"/>
                        </a:lnTo>
                        <a:lnTo>
                          <a:pt x="485" y="69"/>
                        </a:lnTo>
                        <a:lnTo>
                          <a:pt x="492" y="58"/>
                        </a:lnTo>
                        <a:lnTo>
                          <a:pt x="511" y="73"/>
                        </a:lnTo>
                        <a:lnTo>
                          <a:pt x="518" y="88"/>
                        </a:lnTo>
                        <a:lnTo>
                          <a:pt x="518" y="99"/>
                        </a:lnTo>
                        <a:lnTo>
                          <a:pt x="518" y="118"/>
                        </a:lnTo>
                        <a:lnTo>
                          <a:pt x="511" y="129"/>
                        </a:lnTo>
                        <a:lnTo>
                          <a:pt x="525" y="144"/>
                        </a:lnTo>
                        <a:lnTo>
                          <a:pt x="536" y="158"/>
                        </a:lnTo>
                        <a:lnTo>
                          <a:pt x="536" y="170"/>
                        </a:lnTo>
                        <a:lnTo>
                          <a:pt x="536" y="188"/>
                        </a:lnTo>
                        <a:lnTo>
                          <a:pt x="533" y="210"/>
                        </a:lnTo>
                        <a:lnTo>
                          <a:pt x="525" y="218"/>
                        </a:lnTo>
                        <a:lnTo>
                          <a:pt x="536" y="229"/>
                        </a:lnTo>
                        <a:lnTo>
                          <a:pt x="548" y="247"/>
                        </a:lnTo>
                        <a:lnTo>
                          <a:pt x="555" y="266"/>
                        </a:lnTo>
                        <a:lnTo>
                          <a:pt x="555" y="273"/>
                        </a:lnTo>
                        <a:lnTo>
                          <a:pt x="544" y="277"/>
                        </a:lnTo>
                        <a:lnTo>
                          <a:pt x="496" y="277"/>
                        </a:lnTo>
                        <a:lnTo>
                          <a:pt x="485" y="277"/>
                        </a:lnTo>
                        <a:lnTo>
                          <a:pt x="477" y="284"/>
                        </a:lnTo>
                        <a:lnTo>
                          <a:pt x="477" y="299"/>
                        </a:lnTo>
                        <a:lnTo>
                          <a:pt x="470" y="310"/>
                        </a:lnTo>
                        <a:lnTo>
                          <a:pt x="448" y="329"/>
                        </a:lnTo>
                        <a:lnTo>
                          <a:pt x="451" y="344"/>
                        </a:lnTo>
                        <a:lnTo>
                          <a:pt x="448" y="355"/>
                        </a:lnTo>
                        <a:lnTo>
                          <a:pt x="440" y="362"/>
                        </a:lnTo>
                        <a:lnTo>
                          <a:pt x="448" y="385"/>
                        </a:lnTo>
                        <a:lnTo>
                          <a:pt x="451" y="399"/>
                        </a:lnTo>
                        <a:lnTo>
                          <a:pt x="444" y="410"/>
                        </a:lnTo>
                        <a:lnTo>
                          <a:pt x="429" y="422"/>
                        </a:lnTo>
                        <a:lnTo>
                          <a:pt x="425" y="436"/>
                        </a:lnTo>
                        <a:lnTo>
                          <a:pt x="422" y="455"/>
                        </a:lnTo>
                        <a:lnTo>
                          <a:pt x="396" y="466"/>
                        </a:lnTo>
                        <a:lnTo>
                          <a:pt x="381" y="477"/>
                        </a:lnTo>
                        <a:lnTo>
                          <a:pt x="359" y="492"/>
                        </a:lnTo>
                        <a:lnTo>
                          <a:pt x="362" y="503"/>
                        </a:lnTo>
                        <a:lnTo>
                          <a:pt x="344" y="507"/>
                        </a:lnTo>
                        <a:lnTo>
                          <a:pt x="336" y="514"/>
                        </a:lnTo>
                        <a:lnTo>
                          <a:pt x="318" y="540"/>
                        </a:lnTo>
                        <a:lnTo>
                          <a:pt x="303" y="551"/>
                        </a:lnTo>
                        <a:lnTo>
                          <a:pt x="307" y="570"/>
                        </a:lnTo>
                        <a:lnTo>
                          <a:pt x="298" y="576"/>
                        </a:lnTo>
                        <a:lnTo>
                          <a:pt x="290" y="584"/>
                        </a:lnTo>
                        <a:lnTo>
                          <a:pt x="298" y="613"/>
                        </a:lnTo>
                        <a:lnTo>
                          <a:pt x="294" y="632"/>
                        </a:lnTo>
                        <a:lnTo>
                          <a:pt x="275" y="643"/>
                        </a:lnTo>
                        <a:lnTo>
                          <a:pt x="272" y="673"/>
                        </a:lnTo>
                        <a:lnTo>
                          <a:pt x="275" y="710"/>
                        </a:lnTo>
                        <a:lnTo>
                          <a:pt x="283" y="728"/>
                        </a:lnTo>
                        <a:lnTo>
                          <a:pt x="310" y="751"/>
                        </a:lnTo>
                        <a:lnTo>
                          <a:pt x="321" y="773"/>
                        </a:lnTo>
                        <a:lnTo>
                          <a:pt x="333" y="795"/>
                        </a:lnTo>
                        <a:lnTo>
                          <a:pt x="340" y="810"/>
                        </a:lnTo>
                        <a:lnTo>
                          <a:pt x="333" y="825"/>
                        </a:lnTo>
                        <a:lnTo>
                          <a:pt x="318" y="836"/>
                        </a:lnTo>
                        <a:lnTo>
                          <a:pt x="307" y="832"/>
                        </a:lnTo>
                        <a:lnTo>
                          <a:pt x="298" y="821"/>
                        </a:lnTo>
                        <a:lnTo>
                          <a:pt x="283" y="825"/>
                        </a:lnTo>
                        <a:lnTo>
                          <a:pt x="279" y="836"/>
                        </a:lnTo>
                        <a:lnTo>
                          <a:pt x="257" y="836"/>
                        </a:lnTo>
                        <a:lnTo>
                          <a:pt x="223" y="832"/>
                        </a:lnTo>
                        <a:lnTo>
                          <a:pt x="216" y="840"/>
                        </a:lnTo>
                        <a:lnTo>
                          <a:pt x="238" y="851"/>
                        </a:lnTo>
                        <a:lnTo>
                          <a:pt x="268" y="840"/>
                        </a:lnTo>
                        <a:lnTo>
                          <a:pt x="275" y="854"/>
                        </a:lnTo>
                        <a:lnTo>
                          <a:pt x="298" y="858"/>
                        </a:lnTo>
                        <a:lnTo>
                          <a:pt x="314" y="865"/>
                        </a:lnTo>
                        <a:lnTo>
                          <a:pt x="307" y="873"/>
                        </a:lnTo>
                        <a:lnTo>
                          <a:pt x="286" y="869"/>
                        </a:lnTo>
                        <a:lnTo>
                          <a:pt x="283" y="877"/>
                        </a:lnTo>
                        <a:lnTo>
                          <a:pt x="286" y="888"/>
                        </a:lnTo>
                        <a:lnTo>
                          <a:pt x="275" y="903"/>
                        </a:lnTo>
                        <a:lnTo>
                          <a:pt x="257" y="917"/>
                        </a:lnTo>
                        <a:lnTo>
                          <a:pt x="249" y="921"/>
                        </a:lnTo>
                        <a:lnTo>
                          <a:pt x="242" y="925"/>
                        </a:lnTo>
                        <a:lnTo>
                          <a:pt x="246" y="943"/>
                        </a:lnTo>
                        <a:lnTo>
                          <a:pt x="238" y="954"/>
                        </a:lnTo>
                        <a:lnTo>
                          <a:pt x="227" y="977"/>
                        </a:lnTo>
                        <a:lnTo>
                          <a:pt x="231" y="999"/>
                        </a:lnTo>
                        <a:lnTo>
                          <a:pt x="223" y="1032"/>
                        </a:lnTo>
                        <a:lnTo>
                          <a:pt x="216" y="1047"/>
                        </a:lnTo>
                        <a:lnTo>
                          <a:pt x="216" y="1069"/>
                        </a:lnTo>
                        <a:lnTo>
                          <a:pt x="205" y="1084"/>
                        </a:lnTo>
                        <a:lnTo>
                          <a:pt x="190" y="1110"/>
                        </a:lnTo>
                        <a:lnTo>
                          <a:pt x="186" y="1129"/>
                        </a:lnTo>
                        <a:lnTo>
                          <a:pt x="159" y="1125"/>
                        </a:lnTo>
                        <a:lnTo>
                          <a:pt x="133" y="1125"/>
                        </a:lnTo>
                        <a:lnTo>
                          <a:pt x="130" y="1136"/>
                        </a:lnTo>
                        <a:lnTo>
                          <a:pt x="115" y="1140"/>
                        </a:lnTo>
                        <a:lnTo>
                          <a:pt x="107" y="1144"/>
                        </a:lnTo>
                        <a:lnTo>
                          <a:pt x="111" y="1157"/>
                        </a:lnTo>
                        <a:lnTo>
                          <a:pt x="107" y="1176"/>
                        </a:lnTo>
                        <a:lnTo>
                          <a:pt x="89" y="1187"/>
                        </a:lnTo>
                        <a:lnTo>
                          <a:pt x="78" y="1176"/>
                        </a:lnTo>
                        <a:lnTo>
                          <a:pt x="63" y="1187"/>
                        </a:lnTo>
                        <a:lnTo>
                          <a:pt x="44" y="1187"/>
                        </a:lnTo>
                        <a:lnTo>
                          <a:pt x="37" y="1176"/>
                        </a:lnTo>
                        <a:lnTo>
                          <a:pt x="44" y="1168"/>
                        </a:lnTo>
                        <a:lnTo>
                          <a:pt x="48" y="1147"/>
                        </a:lnTo>
                        <a:lnTo>
                          <a:pt x="33" y="1118"/>
                        </a:lnTo>
                        <a:lnTo>
                          <a:pt x="26" y="1103"/>
                        </a:lnTo>
                        <a:lnTo>
                          <a:pt x="30" y="1095"/>
                        </a:lnTo>
                        <a:lnTo>
                          <a:pt x="37" y="1095"/>
                        </a:lnTo>
                        <a:lnTo>
                          <a:pt x="41" y="1088"/>
                        </a:lnTo>
                        <a:lnTo>
                          <a:pt x="44" y="1080"/>
                        </a:lnTo>
                        <a:lnTo>
                          <a:pt x="48" y="1073"/>
                        </a:lnTo>
                        <a:lnTo>
                          <a:pt x="44" y="1066"/>
                        </a:lnTo>
                        <a:lnTo>
                          <a:pt x="37" y="1051"/>
                        </a:lnTo>
                        <a:lnTo>
                          <a:pt x="22" y="1029"/>
                        </a:lnTo>
                        <a:lnTo>
                          <a:pt x="26" y="1006"/>
                        </a:lnTo>
                        <a:lnTo>
                          <a:pt x="15" y="988"/>
                        </a:lnTo>
                        <a:lnTo>
                          <a:pt x="4" y="977"/>
                        </a:lnTo>
                        <a:lnTo>
                          <a:pt x="11" y="958"/>
                        </a:lnTo>
                        <a:lnTo>
                          <a:pt x="19" y="921"/>
                        </a:lnTo>
                        <a:lnTo>
                          <a:pt x="4" y="903"/>
                        </a:lnTo>
                        <a:lnTo>
                          <a:pt x="0" y="884"/>
                        </a:lnTo>
                        <a:lnTo>
                          <a:pt x="0" y="873"/>
                        </a:lnTo>
                        <a:lnTo>
                          <a:pt x="7" y="851"/>
                        </a:lnTo>
                        <a:lnTo>
                          <a:pt x="19" y="854"/>
                        </a:lnTo>
                        <a:lnTo>
                          <a:pt x="30" y="825"/>
                        </a:lnTo>
                        <a:lnTo>
                          <a:pt x="30" y="791"/>
                        </a:lnTo>
                        <a:lnTo>
                          <a:pt x="33" y="780"/>
                        </a:lnTo>
                        <a:lnTo>
                          <a:pt x="48" y="769"/>
                        </a:lnTo>
                        <a:lnTo>
                          <a:pt x="70" y="754"/>
                        </a:lnTo>
                        <a:lnTo>
                          <a:pt x="70" y="736"/>
                        </a:lnTo>
                        <a:lnTo>
                          <a:pt x="67" y="680"/>
                        </a:lnTo>
                        <a:lnTo>
                          <a:pt x="59" y="673"/>
                        </a:lnTo>
                        <a:lnTo>
                          <a:pt x="59" y="658"/>
                        </a:lnTo>
                        <a:lnTo>
                          <a:pt x="78" y="650"/>
                        </a:lnTo>
                        <a:lnTo>
                          <a:pt x="85" y="643"/>
                        </a:lnTo>
                        <a:lnTo>
                          <a:pt x="74" y="621"/>
                        </a:lnTo>
                        <a:lnTo>
                          <a:pt x="59" y="599"/>
                        </a:lnTo>
                        <a:lnTo>
                          <a:pt x="63" y="573"/>
                        </a:lnTo>
                        <a:lnTo>
                          <a:pt x="67" y="555"/>
                        </a:lnTo>
                        <a:lnTo>
                          <a:pt x="82" y="522"/>
                        </a:lnTo>
                        <a:lnTo>
                          <a:pt x="82" y="507"/>
                        </a:lnTo>
                        <a:lnTo>
                          <a:pt x="82" y="477"/>
                        </a:lnTo>
                        <a:lnTo>
                          <a:pt x="93" y="451"/>
                        </a:lnTo>
                        <a:lnTo>
                          <a:pt x="111" y="436"/>
                        </a:lnTo>
                        <a:lnTo>
                          <a:pt x="130" y="425"/>
                        </a:lnTo>
                        <a:lnTo>
                          <a:pt x="148" y="429"/>
                        </a:lnTo>
                        <a:lnTo>
                          <a:pt x="167" y="436"/>
                        </a:lnTo>
                        <a:lnTo>
                          <a:pt x="175" y="410"/>
                        </a:lnTo>
                        <a:lnTo>
                          <a:pt x="167" y="388"/>
                        </a:lnTo>
                        <a:lnTo>
                          <a:pt x="159" y="373"/>
                        </a:lnTo>
                        <a:lnTo>
                          <a:pt x="156" y="362"/>
                        </a:lnTo>
                        <a:lnTo>
                          <a:pt x="159" y="351"/>
                        </a:lnTo>
                        <a:lnTo>
                          <a:pt x="172" y="347"/>
                        </a:lnTo>
                        <a:lnTo>
                          <a:pt x="175" y="322"/>
                        </a:lnTo>
                        <a:lnTo>
                          <a:pt x="183" y="299"/>
                        </a:lnTo>
                        <a:lnTo>
                          <a:pt x="186" y="281"/>
                        </a:lnTo>
                        <a:lnTo>
                          <a:pt x="186" y="262"/>
                        </a:lnTo>
                        <a:lnTo>
                          <a:pt x="197" y="244"/>
                        </a:lnTo>
                        <a:lnTo>
                          <a:pt x="220" y="229"/>
                        </a:lnTo>
                        <a:lnTo>
                          <a:pt x="235" y="225"/>
                        </a:lnTo>
                        <a:lnTo>
                          <a:pt x="235" y="207"/>
                        </a:lnTo>
                        <a:lnTo>
                          <a:pt x="242" y="195"/>
                        </a:lnTo>
                        <a:lnTo>
                          <a:pt x="257" y="177"/>
                        </a:lnTo>
                        <a:lnTo>
                          <a:pt x="272" y="166"/>
                        </a:lnTo>
                        <a:lnTo>
                          <a:pt x="264" y="134"/>
                        </a:lnTo>
                        <a:lnTo>
                          <a:pt x="292" y="103"/>
                        </a:lnTo>
                        <a:lnTo>
                          <a:pt x="298" y="90"/>
                        </a:lnTo>
                        <a:lnTo>
                          <a:pt x="318" y="86"/>
                        </a:lnTo>
                        <a:lnTo>
                          <a:pt x="331" y="69"/>
                        </a:lnTo>
                        <a:lnTo>
                          <a:pt x="331" y="58"/>
                        </a:lnTo>
                        <a:lnTo>
                          <a:pt x="344" y="45"/>
                        </a:lnTo>
                        <a:lnTo>
                          <a:pt x="368" y="42"/>
                        </a:lnTo>
                        <a:lnTo>
                          <a:pt x="396" y="42"/>
                        </a:lnTo>
                        <a:lnTo>
                          <a:pt x="418" y="21"/>
                        </a:lnTo>
                        <a:lnTo>
                          <a:pt x="414" y="0"/>
                        </a:lnTo>
                      </a:path>
                    </a:pathLst>
                  </a:custGeom>
                  <a:grp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GB"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6" name="Group 88"/>
              <p:cNvGrpSpPr>
                <a:grpSpLocks/>
              </p:cNvGrpSpPr>
              <p:nvPr/>
            </p:nvGrpSpPr>
            <p:grpSpPr bwMode="auto">
              <a:xfrm>
                <a:off x="2245" y="1556"/>
                <a:ext cx="128" cy="138"/>
                <a:chOff x="2245" y="1556"/>
                <a:chExt cx="128" cy="138"/>
              </a:xfrm>
              <a:grpFill/>
            </p:grpSpPr>
            <p:grpSp>
              <p:nvGrpSpPr>
                <p:cNvPr id="17" name="Group 89"/>
                <p:cNvGrpSpPr>
                  <a:grpSpLocks/>
                </p:cNvGrpSpPr>
                <p:nvPr/>
              </p:nvGrpSpPr>
              <p:grpSpPr bwMode="auto">
                <a:xfrm>
                  <a:off x="2312" y="1597"/>
                  <a:ext cx="61" cy="97"/>
                  <a:chOff x="2312" y="1597"/>
                  <a:chExt cx="61" cy="97"/>
                </a:xfrm>
                <a:grpFill/>
              </p:grpSpPr>
              <p:sp>
                <p:nvSpPr>
                  <p:cNvPr id="161" name="Freeform 90"/>
                  <p:cNvSpPr>
                    <a:spLocks/>
                  </p:cNvSpPr>
                  <p:nvPr/>
                </p:nvSpPr>
                <p:spPr bwMode="auto">
                  <a:xfrm>
                    <a:off x="2312" y="1597"/>
                    <a:ext cx="61" cy="97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53" y="17"/>
                      </a:cxn>
                      <a:cxn ang="0">
                        <a:pos x="61" y="32"/>
                      </a:cxn>
                      <a:cxn ang="0">
                        <a:pos x="53" y="49"/>
                      </a:cxn>
                      <a:cxn ang="0">
                        <a:pos x="43" y="63"/>
                      </a:cxn>
                      <a:cxn ang="0">
                        <a:pos x="24" y="80"/>
                      </a:cxn>
                      <a:cxn ang="0">
                        <a:pos x="9" y="97"/>
                      </a:cxn>
                      <a:cxn ang="0">
                        <a:pos x="0" y="80"/>
                      </a:cxn>
                      <a:cxn ang="0">
                        <a:pos x="6" y="73"/>
                      </a:cxn>
                      <a:cxn ang="0">
                        <a:pos x="24" y="54"/>
                      </a:cxn>
                      <a:cxn ang="0">
                        <a:pos x="23" y="43"/>
                      </a:cxn>
                      <a:cxn ang="0">
                        <a:pos x="32" y="28"/>
                      </a:cxn>
                      <a:cxn ang="0">
                        <a:pos x="55" y="9"/>
                      </a:cxn>
                      <a:cxn ang="0">
                        <a:pos x="55" y="15"/>
                      </a:cxn>
                      <a:cxn ang="0">
                        <a:pos x="59" y="24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61" h="97">
                        <a:moveTo>
                          <a:pt x="53" y="0"/>
                        </a:moveTo>
                        <a:lnTo>
                          <a:pt x="53" y="17"/>
                        </a:lnTo>
                        <a:lnTo>
                          <a:pt x="61" y="32"/>
                        </a:lnTo>
                        <a:lnTo>
                          <a:pt x="53" y="49"/>
                        </a:lnTo>
                        <a:lnTo>
                          <a:pt x="43" y="63"/>
                        </a:lnTo>
                        <a:lnTo>
                          <a:pt x="24" y="80"/>
                        </a:lnTo>
                        <a:lnTo>
                          <a:pt x="9" y="97"/>
                        </a:lnTo>
                        <a:lnTo>
                          <a:pt x="0" y="80"/>
                        </a:lnTo>
                        <a:lnTo>
                          <a:pt x="6" y="73"/>
                        </a:lnTo>
                        <a:lnTo>
                          <a:pt x="24" y="54"/>
                        </a:lnTo>
                        <a:lnTo>
                          <a:pt x="23" y="43"/>
                        </a:lnTo>
                        <a:lnTo>
                          <a:pt x="32" y="28"/>
                        </a:lnTo>
                        <a:lnTo>
                          <a:pt x="55" y="9"/>
                        </a:lnTo>
                        <a:lnTo>
                          <a:pt x="55" y="15"/>
                        </a:lnTo>
                        <a:lnTo>
                          <a:pt x="59" y="24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GB">
                      <a:cs typeface="Arial" charset="0"/>
                    </a:endParaRPr>
                  </a:p>
                </p:txBody>
              </p:sp>
              <p:sp>
                <p:nvSpPr>
                  <p:cNvPr id="162" name="Freeform 91"/>
                  <p:cNvSpPr>
                    <a:spLocks/>
                  </p:cNvSpPr>
                  <p:nvPr/>
                </p:nvSpPr>
                <p:spPr bwMode="auto">
                  <a:xfrm>
                    <a:off x="2312" y="1597"/>
                    <a:ext cx="61" cy="97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53" y="17"/>
                      </a:cxn>
                      <a:cxn ang="0">
                        <a:pos x="61" y="32"/>
                      </a:cxn>
                      <a:cxn ang="0">
                        <a:pos x="53" y="49"/>
                      </a:cxn>
                      <a:cxn ang="0">
                        <a:pos x="43" y="63"/>
                      </a:cxn>
                      <a:cxn ang="0">
                        <a:pos x="24" y="80"/>
                      </a:cxn>
                      <a:cxn ang="0">
                        <a:pos x="9" y="97"/>
                      </a:cxn>
                      <a:cxn ang="0">
                        <a:pos x="0" y="80"/>
                      </a:cxn>
                      <a:cxn ang="0">
                        <a:pos x="6" y="73"/>
                      </a:cxn>
                      <a:cxn ang="0">
                        <a:pos x="24" y="54"/>
                      </a:cxn>
                      <a:cxn ang="0">
                        <a:pos x="23" y="43"/>
                      </a:cxn>
                      <a:cxn ang="0">
                        <a:pos x="32" y="28"/>
                      </a:cxn>
                      <a:cxn ang="0">
                        <a:pos x="55" y="9"/>
                      </a:cxn>
                      <a:cxn ang="0">
                        <a:pos x="55" y="15"/>
                      </a:cxn>
                      <a:cxn ang="0">
                        <a:pos x="59" y="24"/>
                      </a:cxn>
                    </a:cxnLst>
                    <a:rect l="0" t="0" r="r" b="b"/>
                    <a:pathLst>
                      <a:path w="61" h="97">
                        <a:moveTo>
                          <a:pt x="53" y="0"/>
                        </a:moveTo>
                        <a:lnTo>
                          <a:pt x="53" y="17"/>
                        </a:lnTo>
                        <a:lnTo>
                          <a:pt x="61" y="32"/>
                        </a:lnTo>
                        <a:lnTo>
                          <a:pt x="53" y="49"/>
                        </a:lnTo>
                        <a:lnTo>
                          <a:pt x="43" y="63"/>
                        </a:lnTo>
                        <a:lnTo>
                          <a:pt x="24" y="80"/>
                        </a:lnTo>
                        <a:lnTo>
                          <a:pt x="9" y="97"/>
                        </a:lnTo>
                        <a:lnTo>
                          <a:pt x="0" y="80"/>
                        </a:lnTo>
                        <a:lnTo>
                          <a:pt x="6" y="73"/>
                        </a:lnTo>
                        <a:lnTo>
                          <a:pt x="24" y="54"/>
                        </a:lnTo>
                        <a:lnTo>
                          <a:pt x="23" y="43"/>
                        </a:lnTo>
                        <a:lnTo>
                          <a:pt x="32" y="28"/>
                        </a:lnTo>
                        <a:lnTo>
                          <a:pt x="55" y="9"/>
                        </a:lnTo>
                        <a:lnTo>
                          <a:pt x="55" y="15"/>
                        </a:lnTo>
                        <a:lnTo>
                          <a:pt x="59" y="24"/>
                        </a:lnTo>
                      </a:path>
                    </a:pathLst>
                  </a:custGeom>
                  <a:grp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GB">
                      <a:cs typeface="Arial" charset="0"/>
                    </a:endParaRPr>
                  </a:p>
                </p:txBody>
              </p:sp>
            </p:grpSp>
            <p:sp>
              <p:nvSpPr>
                <p:cNvPr id="160" name="Freeform 92"/>
                <p:cNvSpPr>
                  <a:spLocks/>
                </p:cNvSpPr>
                <p:nvPr/>
              </p:nvSpPr>
              <p:spPr bwMode="auto">
                <a:xfrm>
                  <a:off x="2245" y="1556"/>
                  <a:ext cx="76" cy="78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50" y="11"/>
                    </a:cxn>
                    <a:cxn ang="0">
                      <a:pos x="35" y="9"/>
                    </a:cxn>
                    <a:cxn ang="0">
                      <a:pos x="26" y="7"/>
                    </a:cxn>
                    <a:cxn ang="0">
                      <a:pos x="30" y="20"/>
                    </a:cxn>
                    <a:cxn ang="0">
                      <a:pos x="32" y="30"/>
                    </a:cxn>
                    <a:cxn ang="0">
                      <a:pos x="33" y="37"/>
                    </a:cxn>
                    <a:cxn ang="0">
                      <a:pos x="28" y="39"/>
                    </a:cxn>
                    <a:cxn ang="0">
                      <a:pos x="19" y="35"/>
                    </a:cxn>
                    <a:cxn ang="0">
                      <a:pos x="19" y="30"/>
                    </a:cxn>
                    <a:cxn ang="0">
                      <a:pos x="11" y="30"/>
                    </a:cxn>
                    <a:cxn ang="0">
                      <a:pos x="13" y="39"/>
                    </a:cxn>
                    <a:cxn ang="0">
                      <a:pos x="9" y="48"/>
                    </a:cxn>
                    <a:cxn ang="0">
                      <a:pos x="0" y="61"/>
                    </a:cxn>
                    <a:cxn ang="0">
                      <a:pos x="4" y="72"/>
                    </a:cxn>
                    <a:cxn ang="0">
                      <a:pos x="13" y="78"/>
                    </a:cxn>
                    <a:cxn ang="0">
                      <a:pos x="22" y="72"/>
                    </a:cxn>
                    <a:cxn ang="0">
                      <a:pos x="33" y="65"/>
                    </a:cxn>
                    <a:cxn ang="0">
                      <a:pos x="54" y="59"/>
                    </a:cxn>
                    <a:cxn ang="0">
                      <a:pos x="63" y="61"/>
                    </a:cxn>
                    <a:cxn ang="0">
                      <a:pos x="59" y="48"/>
                    </a:cxn>
                    <a:cxn ang="0">
                      <a:pos x="67" y="41"/>
                    </a:cxn>
                    <a:cxn ang="0">
                      <a:pos x="76" y="28"/>
                    </a:cxn>
                    <a:cxn ang="0">
                      <a:pos x="72" y="20"/>
                    </a:cxn>
                    <a:cxn ang="0">
                      <a:pos x="65" y="11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76" h="78">
                      <a:moveTo>
                        <a:pt x="59" y="0"/>
                      </a:moveTo>
                      <a:lnTo>
                        <a:pt x="50" y="11"/>
                      </a:lnTo>
                      <a:lnTo>
                        <a:pt x="35" y="9"/>
                      </a:lnTo>
                      <a:lnTo>
                        <a:pt x="26" y="7"/>
                      </a:lnTo>
                      <a:lnTo>
                        <a:pt x="30" y="20"/>
                      </a:lnTo>
                      <a:lnTo>
                        <a:pt x="32" y="30"/>
                      </a:lnTo>
                      <a:lnTo>
                        <a:pt x="33" y="37"/>
                      </a:lnTo>
                      <a:lnTo>
                        <a:pt x="28" y="39"/>
                      </a:lnTo>
                      <a:lnTo>
                        <a:pt x="19" y="35"/>
                      </a:lnTo>
                      <a:lnTo>
                        <a:pt x="19" y="30"/>
                      </a:lnTo>
                      <a:lnTo>
                        <a:pt x="11" y="30"/>
                      </a:lnTo>
                      <a:lnTo>
                        <a:pt x="13" y="39"/>
                      </a:lnTo>
                      <a:lnTo>
                        <a:pt x="9" y="48"/>
                      </a:lnTo>
                      <a:lnTo>
                        <a:pt x="0" y="61"/>
                      </a:lnTo>
                      <a:lnTo>
                        <a:pt x="4" y="72"/>
                      </a:lnTo>
                      <a:lnTo>
                        <a:pt x="13" y="78"/>
                      </a:lnTo>
                      <a:lnTo>
                        <a:pt x="22" y="72"/>
                      </a:lnTo>
                      <a:lnTo>
                        <a:pt x="33" y="65"/>
                      </a:lnTo>
                      <a:lnTo>
                        <a:pt x="54" y="59"/>
                      </a:lnTo>
                      <a:lnTo>
                        <a:pt x="63" y="61"/>
                      </a:lnTo>
                      <a:lnTo>
                        <a:pt x="59" y="48"/>
                      </a:lnTo>
                      <a:lnTo>
                        <a:pt x="67" y="41"/>
                      </a:lnTo>
                      <a:lnTo>
                        <a:pt x="76" y="28"/>
                      </a:lnTo>
                      <a:lnTo>
                        <a:pt x="72" y="20"/>
                      </a:lnTo>
                      <a:lnTo>
                        <a:pt x="65" y="1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</p:grpSp>
        </p:grpSp>
        <p:sp>
          <p:nvSpPr>
            <p:cNvPr id="134" name="Freeform 109"/>
            <p:cNvSpPr>
              <a:spLocks/>
            </p:cNvSpPr>
            <p:nvPr/>
          </p:nvSpPr>
          <p:spPr bwMode="auto">
            <a:xfrm>
              <a:off x="2952" y="2736"/>
              <a:ext cx="401" cy="164"/>
            </a:xfrm>
            <a:custGeom>
              <a:avLst/>
              <a:gdLst/>
              <a:ahLst/>
              <a:cxnLst>
                <a:cxn ang="0">
                  <a:pos x="120" y="8"/>
                </a:cxn>
                <a:cxn ang="0">
                  <a:pos x="132" y="0"/>
                </a:cxn>
                <a:cxn ang="0">
                  <a:pos x="146" y="0"/>
                </a:cxn>
                <a:cxn ang="0">
                  <a:pos x="152" y="11"/>
                </a:cxn>
                <a:cxn ang="0">
                  <a:pos x="165" y="2"/>
                </a:cxn>
                <a:cxn ang="0">
                  <a:pos x="178" y="6"/>
                </a:cxn>
                <a:cxn ang="0">
                  <a:pos x="198" y="27"/>
                </a:cxn>
                <a:cxn ang="0">
                  <a:pos x="220" y="36"/>
                </a:cxn>
                <a:cxn ang="0">
                  <a:pos x="228" y="38"/>
                </a:cxn>
                <a:cxn ang="0">
                  <a:pos x="239" y="29"/>
                </a:cxn>
                <a:cxn ang="0">
                  <a:pos x="250" y="25"/>
                </a:cxn>
                <a:cxn ang="0">
                  <a:pos x="280" y="33"/>
                </a:cxn>
                <a:cxn ang="0">
                  <a:pos x="320" y="42"/>
                </a:cxn>
                <a:cxn ang="0">
                  <a:pos x="352" y="51"/>
                </a:cxn>
                <a:cxn ang="0">
                  <a:pos x="341" y="64"/>
                </a:cxn>
                <a:cxn ang="0">
                  <a:pos x="320" y="85"/>
                </a:cxn>
                <a:cxn ang="0">
                  <a:pos x="315" y="92"/>
                </a:cxn>
                <a:cxn ang="0">
                  <a:pos x="317" y="107"/>
                </a:cxn>
                <a:cxn ang="0">
                  <a:pos x="302" y="107"/>
                </a:cxn>
                <a:cxn ang="0">
                  <a:pos x="287" y="96"/>
                </a:cxn>
                <a:cxn ang="0">
                  <a:pos x="272" y="92"/>
                </a:cxn>
                <a:cxn ang="0">
                  <a:pos x="233" y="101"/>
                </a:cxn>
                <a:cxn ang="0">
                  <a:pos x="223" y="110"/>
                </a:cxn>
                <a:cxn ang="0">
                  <a:pos x="212" y="124"/>
                </a:cxn>
                <a:cxn ang="0">
                  <a:pos x="191" y="137"/>
                </a:cxn>
                <a:cxn ang="0">
                  <a:pos x="179" y="137"/>
                </a:cxn>
                <a:cxn ang="0">
                  <a:pos x="166" y="126"/>
                </a:cxn>
                <a:cxn ang="0">
                  <a:pos x="155" y="126"/>
                </a:cxn>
                <a:cxn ang="0">
                  <a:pos x="115" y="145"/>
                </a:cxn>
                <a:cxn ang="0">
                  <a:pos x="96" y="155"/>
                </a:cxn>
                <a:cxn ang="0">
                  <a:pos x="82" y="157"/>
                </a:cxn>
                <a:cxn ang="0">
                  <a:pos x="50" y="155"/>
                </a:cxn>
                <a:cxn ang="0">
                  <a:pos x="37" y="155"/>
                </a:cxn>
                <a:cxn ang="0">
                  <a:pos x="27" y="140"/>
                </a:cxn>
                <a:cxn ang="0">
                  <a:pos x="22" y="135"/>
                </a:cxn>
                <a:cxn ang="0">
                  <a:pos x="11" y="129"/>
                </a:cxn>
                <a:cxn ang="0">
                  <a:pos x="5" y="122"/>
                </a:cxn>
                <a:cxn ang="0">
                  <a:pos x="0" y="107"/>
                </a:cxn>
                <a:cxn ang="0">
                  <a:pos x="0" y="90"/>
                </a:cxn>
                <a:cxn ang="0">
                  <a:pos x="34" y="76"/>
                </a:cxn>
                <a:cxn ang="0">
                  <a:pos x="72" y="76"/>
                </a:cxn>
                <a:cxn ang="0">
                  <a:pos x="95" y="55"/>
                </a:cxn>
                <a:cxn ang="0">
                  <a:pos x="98" y="19"/>
                </a:cxn>
                <a:cxn ang="0">
                  <a:pos x="120" y="8"/>
                </a:cxn>
              </a:cxnLst>
              <a:rect l="0" t="0" r="r" b="b"/>
              <a:pathLst>
                <a:path w="352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8" y="27"/>
                  </a:lnTo>
                  <a:lnTo>
                    <a:pt x="220" y="36"/>
                  </a:lnTo>
                  <a:lnTo>
                    <a:pt x="228" y="38"/>
                  </a:lnTo>
                  <a:lnTo>
                    <a:pt x="239" y="29"/>
                  </a:lnTo>
                  <a:lnTo>
                    <a:pt x="250" y="25"/>
                  </a:lnTo>
                  <a:lnTo>
                    <a:pt x="280" y="33"/>
                  </a:lnTo>
                  <a:lnTo>
                    <a:pt x="320" y="42"/>
                  </a:lnTo>
                  <a:lnTo>
                    <a:pt x="352" y="51"/>
                  </a:lnTo>
                  <a:lnTo>
                    <a:pt x="341" y="64"/>
                  </a:lnTo>
                  <a:lnTo>
                    <a:pt x="320" y="85"/>
                  </a:lnTo>
                  <a:lnTo>
                    <a:pt x="315" y="92"/>
                  </a:lnTo>
                  <a:lnTo>
                    <a:pt x="317" y="107"/>
                  </a:lnTo>
                  <a:lnTo>
                    <a:pt x="302" y="107"/>
                  </a:lnTo>
                  <a:lnTo>
                    <a:pt x="287" y="96"/>
                  </a:lnTo>
                  <a:lnTo>
                    <a:pt x="272" y="92"/>
                  </a:lnTo>
                  <a:lnTo>
                    <a:pt x="233" y="101"/>
                  </a:lnTo>
                  <a:lnTo>
                    <a:pt x="223" y="110"/>
                  </a:lnTo>
                  <a:lnTo>
                    <a:pt x="212" y="124"/>
                  </a:lnTo>
                  <a:lnTo>
                    <a:pt x="191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35" name="Freeform 110"/>
            <p:cNvSpPr>
              <a:spLocks/>
            </p:cNvSpPr>
            <p:nvPr/>
          </p:nvSpPr>
          <p:spPr bwMode="auto">
            <a:xfrm>
              <a:off x="2853" y="3134"/>
              <a:ext cx="271" cy="231"/>
            </a:xfrm>
            <a:custGeom>
              <a:avLst/>
              <a:gdLst/>
              <a:ahLst/>
              <a:cxnLst>
                <a:cxn ang="0">
                  <a:pos x="220" y="31"/>
                </a:cxn>
                <a:cxn ang="0">
                  <a:pos x="208" y="31"/>
                </a:cxn>
                <a:cxn ang="0">
                  <a:pos x="195" y="22"/>
                </a:cxn>
                <a:cxn ang="0">
                  <a:pos x="178" y="13"/>
                </a:cxn>
                <a:cxn ang="0">
                  <a:pos x="157" y="24"/>
                </a:cxn>
                <a:cxn ang="0">
                  <a:pos x="138" y="19"/>
                </a:cxn>
                <a:cxn ang="0">
                  <a:pos x="121" y="27"/>
                </a:cxn>
                <a:cxn ang="0">
                  <a:pos x="120" y="19"/>
                </a:cxn>
                <a:cxn ang="0">
                  <a:pos x="105" y="18"/>
                </a:cxn>
                <a:cxn ang="0">
                  <a:pos x="87" y="0"/>
                </a:cxn>
                <a:cxn ang="0">
                  <a:pos x="60" y="30"/>
                </a:cxn>
                <a:cxn ang="0">
                  <a:pos x="17" y="16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46" y="78"/>
                </a:cxn>
                <a:cxn ang="0">
                  <a:pos x="57" y="109"/>
                </a:cxn>
                <a:cxn ang="0">
                  <a:pos x="81" y="127"/>
                </a:cxn>
                <a:cxn ang="0">
                  <a:pos x="91" y="124"/>
                </a:cxn>
                <a:cxn ang="0">
                  <a:pos x="150" y="187"/>
                </a:cxn>
                <a:cxn ang="0">
                  <a:pos x="154" y="201"/>
                </a:cxn>
                <a:cxn ang="0">
                  <a:pos x="150" y="211"/>
                </a:cxn>
                <a:cxn ang="0">
                  <a:pos x="154" y="221"/>
                </a:cxn>
                <a:cxn ang="0">
                  <a:pos x="171" y="212"/>
                </a:cxn>
                <a:cxn ang="0">
                  <a:pos x="184" y="207"/>
                </a:cxn>
                <a:cxn ang="0">
                  <a:pos x="184" y="186"/>
                </a:cxn>
                <a:cxn ang="0">
                  <a:pos x="201" y="172"/>
                </a:cxn>
                <a:cxn ang="0">
                  <a:pos x="208" y="157"/>
                </a:cxn>
                <a:cxn ang="0">
                  <a:pos x="226" y="150"/>
                </a:cxn>
                <a:cxn ang="0">
                  <a:pos x="229" y="132"/>
                </a:cxn>
                <a:cxn ang="0">
                  <a:pos x="226" y="115"/>
                </a:cxn>
                <a:cxn ang="0">
                  <a:pos x="235" y="108"/>
                </a:cxn>
                <a:cxn ang="0">
                  <a:pos x="219" y="85"/>
                </a:cxn>
                <a:cxn ang="0">
                  <a:pos x="238" y="52"/>
                </a:cxn>
                <a:cxn ang="0">
                  <a:pos x="220" y="31"/>
                </a:cxn>
              </a:cxnLst>
              <a:rect l="0" t="0" r="r" b="b"/>
              <a:pathLst>
                <a:path w="238" h="221">
                  <a:moveTo>
                    <a:pt x="220" y="31"/>
                  </a:moveTo>
                  <a:lnTo>
                    <a:pt x="208" y="31"/>
                  </a:lnTo>
                  <a:lnTo>
                    <a:pt x="195" y="22"/>
                  </a:lnTo>
                  <a:lnTo>
                    <a:pt x="178" y="13"/>
                  </a:lnTo>
                  <a:lnTo>
                    <a:pt x="157" y="24"/>
                  </a:lnTo>
                  <a:lnTo>
                    <a:pt x="138" y="19"/>
                  </a:lnTo>
                  <a:lnTo>
                    <a:pt x="121" y="27"/>
                  </a:lnTo>
                  <a:lnTo>
                    <a:pt x="120" y="19"/>
                  </a:lnTo>
                  <a:lnTo>
                    <a:pt x="105" y="18"/>
                  </a:lnTo>
                  <a:lnTo>
                    <a:pt x="87" y="0"/>
                  </a:lnTo>
                  <a:lnTo>
                    <a:pt x="60" y="30"/>
                  </a:lnTo>
                  <a:lnTo>
                    <a:pt x="17" y="16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6" y="78"/>
                  </a:lnTo>
                  <a:lnTo>
                    <a:pt x="57" y="109"/>
                  </a:lnTo>
                  <a:lnTo>
                    <a:pt x="81" y="127"/>
                  </a:lnTo>
                  <a:lnTo>
                    <a:pt x="91" y="124"/>
                  </a:lnTo>
                  <a:lnTo>
                    <a:pt x="150" y="187"/>
                  </a:lnTo>
                  <a:lnTo>
                    <a:pt x="154" y="201"/>
                  </a:lnTo>
                  <a:lnTo>
                    <a:pt x="150" y="211"/>
                  </a:lnTo>
                  <a:lnTo>
                    <a:pt x="154" y="221"/>
                  </a:lnTo>
                  <a:lnTo>
                    <a:pt x="171" y="212"/>
                  </a:lnTo>
                  <a:lnTo>
                    <a:pt x="184" y="207"/>
                  </a:lnTo>
                  <a:lnTo>
                    <a:pt x="184" y="186"/>
                  </a:lnTo>
                  <a:lnTo>
                    <a:pt x="201" y="172"/>
                  </a:lnTo>
                  <a:lnTo>
                    <a:pt x="208" y="157"/>
                  </a:lnTo>
                  <a:lnTo>
                    <a:pt x="226" y="150"/>
                  </a:lnTo>
                  <a:lnTo>
                    <a:pt x="229" y="132"/>
                  </a:lnTo>
                  <a:lnTo>
                    <a:pt x="226" y="115"/>
                  </a:lnTo>
                  <a:lnTo>
                    <a:pt x="235" y="108"/>
                  </a:lnTo>
                  <a:lnTo>
                    <a:pt x="219" y="85"/>
                  </a:lnTo>
                  <a:lnTo>
                    <a:pt x="238" y="52"/>
                  </a:lnTo>
                  <a:lnTo>
                    <a:pt x="220" y="31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36" name="Freeform 111"/>
            <p:cNvSpPr>
              <a:spLocks/>
            </p:cNvSpPr>
            <p:nvPr/>
          </p:nvSpPr>
          <p:spPr bwMode="auto">
            <a:xfrm>
              <a:off x="3223" y="3434"/>
              <a:ext cx="185" cy="115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34" y="14"/>
                </a:cxn>
                <a:cxn ang="0">
                  <a:pos x="52" y="11"/>
                </a:cxn>
                <a:cxn ang="0">
                  <a:pos x="70" y="6"/>
                </a:cxn>
                <a:cxn ang="0">
                  <a:pos x="85" y="6"/>
                </a:cxn>
                <a:cxn ang="0">
                  <a:pos x="100" y="0"/>
                </a:cxn>
                <a:cxn ang="0">
                  <a:pos x="126" y="6"/>
                </a:cxn>
                <a:cxn ang="0">
                  <a:pos x="141" y="5"/>
                </a:cxn>
                <a:cxn ang="0">
                  <a:pos x="156" y="20"/>
                </a:cxn>
                <a:cxn ang="0">
                  <a:pos x="154" y="63"/>
                </a:cxn>
                <a:cxn ang="0">
                  <a:pos x="162" y="68"/>
                </a:cxn>
                <a:cxn ang="0">
                  <a:pos x="151" y="86"/>
                </a:cxn>
                <a:cxn ang="0">
                  <a:pos x="115" y="93"/>
                </a:cxn>
                <a:cxn ang="0">
                  <a:pos x="100" y="89"/>
                </a:cxn>
                <a:cxn ang="0">
                  <a:pos x="90" y="110"/>
                </a:cxn>
                <a:cxn ang="0">
                  <a:pos x="63" y="108"/>
                </a:cxn>
                <a:cxn ang="0">
                  <a:pos x="52" y="105"/>
                </a:cxn>
                <a:cxn ang="0">
                  <a:pos x="36" y="104"/>
                </a:cxn>
                <a:cxn ang="0">
                  <a:pos x="27" y="95"/>
                </a:cxn>
                <a:cxn ang="0">
                  <a:pos x="21" y="98"/>
                </a:cxn>
                <a:cxn ang="0">
                  <a:pos x="9" y="89"/>
                </a:cxn>
                <a:cxn ang="0">
                  <a:pos x="0" y="63"/>
                </a:cxn>
                <a:cxn ang="0">
                  <a:pos x="7" y="50"/>
                </a:cxn>
                <a:cxn ang="0">
                  <a:pos x="6" y="33"/>
                </a:cxn>
              </a:cxnLst>
              <a:rect l="0" t="0" r="r" b="b"/>
              <a:pathLst>
                <a:path w="162" h="110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3"/>
                  </a:lnTo>
                  <a:lnTo>
                    <a:pt x="162" y="68"/>
                  </a:lnTo>
                  <a:lnTo>
                    <a:pt x="151" y="86"/>
                  </a:lnTo>
                  <a:lnTo>
                    <a:pt x="115" y="93"/>
                  </a:lnTo>
                  <a:lnTo>
                    <a:pt x="100" y="89"/>
                  </a:lnTo>
                  <a:lnTo>
                    <a:pt x="90" y="110"/>
                  </a:lnTo>
                  <a:lnTo>
                    <a:pt x="63" y="108"/>
                  </a:lnTo>
                  <a:lnTo>
                    <a:pt x="52" y="105"/>
                  </a:lnTo>
                  <a:lnTo>
                    <a:pt x="36" y="104"/>
                  </a:lnTo>
                  <a:lnTo>
                    <a:pt x="27" y="95"/>
                  </a:lnTo>
                  <a:lnTo>
                    <a:pt x="21" y="98"/>
                  </a:lnTo>
                  <a:lnTo>
                    <a:pt x="9" y="89"/>
                  </a:lnTo>
                  <a:lnTo>
                    <a:pt x="0" y="63"/>
                  </a:lnTo>
                  <a:lnTo>
                    <a:pt x="7" y="5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37" name="Freeform 112"/>
            <p:cNvSpPr>
              <a:spLocks/>
            </p:cNvSpPr>
            <p:nvPr/>
          </p:nvSpPr>
          <p:spPr bwMode="auto">
            <a:xfrm>
              <a:off x="3026" y="3062"/>
              <a:ext cx="373" cy="405"/>
            </a:xfrm>
            <a:custGeom>
              <a:avLst/>
              <a:gdLst/>
              <a:ahLst/>
              <a:cxnLst>
                <a:cxn ang="0">
                  <a:pos x="120" y="3"/>
                </a:cxn>
                <a:cxn ang="0">
                  <a:pos x="168" y="1"/>
                </a:cxn>
                <a:cxn ang="0">
                  <a:pos x="180" y="12"/>
                </a:cxn>
                <a:cxn ang="0">
                  <a:pos x="187" y="21"/>
                </a:cxn>
                <a:cxn ang="0">
                  <a:pos x="196" y="58"/>
                </a:cxn>
                <a:cxn ang="0">
                  <a:pos x="223" y="66"/>
                </a:cxn>
                <a:cxn ang="0">
                  <a:pos x="235" y="118"/>
                </a:cxn>
                <a:cxn ang="0">
                  <a:pos x="252" y="132"/>
                </a:cxn>
                <a:cxn ang="0">
                  <a:pos x="282" y="127"/>
                </a:cxn>
                <a:cxn ang="0">
                  <a:pos x="303" y="156"/>
                </a:cxn>
                <a:cxn ang="0">
                  <a:pos x="301" y="180"/>
                </a:cxn>
                <a:cxn ang="0">
                  <a:pos x="297" y="193"/>
                </a:cxn>
                <a:cxn ang="0">
                  <a:pos x="306" y="229"/>
                </a:cxn>
                <a:cxn ang="0">
                  <a:pos x="327" y="244"/>
                </a:cxn>
                <a:cxn ang="0">
                  <a:pos x="298" y="290"/>
                </a:cxn>
                <a:cxn ang="0">
                  <a:pos x="295" y="344"/>
                </a:cxn>
                <a:cxn ang="0">
                  <a:pos x="271" y="356"/>
                </a:cxn>
                <a:cxn ang="0">
                  <a:pos x="241" y="362"/>
                </a:cxn>
                <a:cxn ang="0">
                  <a:pos x="205" y="370"/>
                </a:cxn>
                <a:cxn ang="0">
                  <a:pos x="178" y="353"/>
                </a:cxn>
                <a:cxn ang="0">
                  <a:pos x="153" y="341"/>
                </a:cxn>
                <a:cxn ang="0">
                  <a:pos x="135" y="325"/>
                </a:cxn>
                <a:cxn ang="0">
                  <a:pos x="105" y="325"/>
                </a:cxn>
                <a:cxn ang="0">
                  <a:pos x="91" y="359"/>
                </a:cxn>
                <a:cxn ang="0">
                  <a:pos x="13" y="320"/>
                </a:cxn>
                <a:cxn ang="0">
                  <a:pos x="18" y="284"/>
                </a:cxn>
                <a:cxn ang="0">
                  <a:pos x="33" y="253"/>
                </a:cxn>
                <a:cxn ang="0">
                  <a:pos x="55" y="228"/>
                </a:cxn>
                <a:cxn ang="0">
                  <a:pos x="75" y="202"/>
                </a:cxn>
                <a:cxn ang="0">
                  <a:pos x="84" y="177"/>
                </a:cxn>
                <a:cxn ang="0">
                  <a:pos x="85" y="123"/>
                </a:cxn>
                <a:cxn ang="0">
                  <a:pos x="72" y="79"/>
                </a:cxn>
                <a:cxn ang="0">
                  <a:pos x="55" y="27"/>
                </a:cxn>
              </a:cxnLst>
              <a:rect l="0" t="0" r="r" b="b"/>
              <a:pathLst>
                <a:path w="327" h="388">
                  <a:moveTo>
                    <a:pt x="55" y="27"/>
                  </a:moveTo>
                  <a:lnTo>
                    <a:pt x="120" y="3"/>
                  </a:lnTo>
                  <a:lnTo>
                    <a:pt x="150" y="0"/>
                  </a:lnTo>
                  <a:lnTo>
                    <a:pt x="168" y="1"/>
                  </a:lnTo>
                  <a:lnTo>
                    <a:pt x="175" y="6"/>
                  </a:lnTo>
                  <a:lnTo>
                    <a:pt x="180" y="12"/>
                  </a:lnTo>
                  <a:lnTo>
                    <a:pt x="181" y="19"/>
                  </a:lnTo>
                  <a:lnTo>
                    <a:pt x="187" y="21"/>
                  </a:lnTo>
                  <a:lnTo>
                    <a:pt x="195" y="36"/>
                  </a:lnTo>
                  <a:lnTo>
                    <a:pt x="196" y="58"/>
                  </a:lnTo>
                  <a:lnTo>
                    <a:pt x="204" y="66"/>
                  </a:lnTo>
                  <a:lnTo>
                    <a:pt x="223" y="66"/>
                  </a:lnTo>
                  <a:lnTo>
                    <a:pt x="235" y="97"/>
                  </a:lnTo>
                  <a:lnTo>
                    <a:pt x="235" y="118"/>
                  </a:lnTo>
                  <a:lnTo>
                    <a:pt x="243" y="132"/>
                  </a:lnTo>
                  <a:lnTo>
                    <a:pt x="252" y="132"/>
                  </a:lnTo>
                  <a:lnTo>
                    <a:pt x="271" y="118"/>
                  </a:lnTo>
                  <a:lnTo>
                    <a:pt x="282" y="127"/>
                  </a:lnTo>
                  <a:lnTo>
                    <a:pt x="283" y="145"/>
                  </a:lnTo>
                  <a:lnTo>
                    <a:pt x="303" y="156"/>
                  </a:lnTo>
                  <a:lnTo>
                    <a:pt x="300" y="175"/>
                  </a:lnTo>
                  <a:lnTo>
                    <a:pt x="301" y="180"/>
                  </a:lnTo>
                  <a:lnTo>
                    <a:pt x="304" y="183"/>
                  </a:lnTo>
                  <a:lnTo>
                    <a:pt x="297" y="193"/>
                  </a:lnTo>
                  <a:lnTo>
                    <a:pt x="295" y="205"/>
                  </a:lnTo>
                  <a:lnTo>
                    <a:pt x="306" y="229"/>
                  </a:lnTo>
                  <a:lnTo>
                    <a:pt x="322" y="232"/>
                  </a:lnTo>
                  <a:lnTo>
                    <a:pt x="327" y="244"/>
                  </a:lnTo>
                  <a:lnTo>
                    <a:pt x="322" y="268"/>
                  </a:lnTo>
                  <a:lnTo>
                    <a:pt x="298" y="290"/>
                  </a:lnTo>
                  <a:lnTo>
                    <a:pt x="304" y="328"/>
                  </a:lnTo>
                  <a:lnTo>
                    <a:pt x="295" y="344"/>
                  </a:lnTo>
                  <a:lnTo>
                    <a:pt x="301" y="362"/>
                  </a:lnTo>
                  <a:lnTo>
                    <a:pt x="271" y="356"/>
                  </a:lnTo>
                  <a:lnTo>
                    <a:pt x="256" y="362"/>
                  </a:lnTo>
                  <a:lnTo>
                    <a:pt x="241" y="362"/>
                  </a:lnTo>
                  <a:lnTo>
                    <a:pt x="223" y="367"/>
                  </a:lnTo>
                  <a:lnTo>
                    <a:pt x="205" y="370"/>
                  </a:lnTo>
                  <a:lnTo>
                    <a:pt x="177" y="388"/>
                  </a:lnTo>
                  <a:lnTo>
                    <a:pt x="178" y="353"/>
                  </a:lnTo>
                  <a:lnTo>
                    <a:pt x="172" y="344"/>
                  </a:lnTo>
                  <a:lnTo>
                    <a:pt x="153" y="341"/>
                  </a:lnTo>
                  <a:lnTo>
                    <a:pt x="147" y="326"/>
                  </a:lnTo>
                  <a:lnTo>
                    <a:pt x="135" y="325"/>
                  </a:lnTo>
                  <a:lnTo>
                    <a:pt x="130" y="329"/>
                  </a:lnTo>
                  <a:lnTo>
                    <a:pt x="105" y="325"/>
                  </a:lnTo>
                  <a:lnTo>
                    <a:pt x="96" y="332"/>
                  </a:lnTo>
                  <a:lnTo>
                    <a:pt x="91" y="359"/>
                  </a:lnTo>
                  <a:lnTo>
                    <a:pt x="81" y="380"/>
                  </a:lnTo>
                  <a:lnTo>
                    <a:pt x="13" y="320"/>
                  </a:lnTo>
                  <a:lnTo>
                    <a:pt x="0" y="292"/>
                  </a:lnTo>
                  <a:lnTo>
                    <a:pt x="18" y="284"/>
                  </a:lnTo>
                  <a:lnTo>
                    <a:pt x="33" y="276"/>
                  </a:lnTo>
                  <a:lnTo>
                    <a:pt x="33" y="253"/>
                  </a:lnTo>
                  <a:lnTo>
                    <a:pt x="48" y="244"/>
                  </a:lnTo>
                  <a:lnTo>
                    <a:pt x="55" y="228"/>
                  </a:lnTo>
                  <a:lnTo>
                    <a:pt x="72" y="217"/>
                  </a:lnTo>
                  <a:lnTo>
                    <a:pt x="75" y="202"/>
                  </a:lnTo>
                  <a:lnTo>
                    <a:pt x="73" y="186"/>
                  </a:lnTo>
                  <a:lnTo>
                    <a:pt x="84" y="177"/>
                  </a:lnTo>
                  <a:lnTo>
                    <a:pt x="69" y="154"/>
                  </a:lnTo>
                  <a:lnTo>
                    <a:pt x="85" y="123"/>
                  </a:lnTo>
                  <a:lnTo>
                    <a:pt x="67" y="102"/>
                  </a:lnTo>
                  <a:lnTo>
                    <a:pt x="72" y="79"/>
                  </a:lnTo>
                  <a:lnTo>
                    <a:pt x="55" y="58"/>
                  </a:lnTo>
                  <a:lnTo>
                    <a:pt x="55" y="27"/>
                  </a:lnTo>
                  <a:close/>
                </a:path>
              </a:pathLst>
            </a:custGeom>
            <a:gradFill>
              <a:gsLst>
                <a:gs pos="4000">
                  <a:srgbClr val="FF0000"/>
                </a:gs>
                <a:gs pos="5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38" name="Freeform 113"/>
            <p:cNvSpPr>
              <a:spLocks/>
            </p:cNvSpPr>
            <p:nvPr/>
          </p:nvSpPr>
          <p:spPr bwMode="auto">
            <a:xfrm>
              <a:off x="4077" y="2852"/>
              <a:ext cx="306" cy="251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196" y="19"/>
                </a:cxn>
                <a:cxn ang="0">
                  <a:pos x="147" y="52"/>
                </a:cxn>
                <a:cxn ang="0">
                  <a:pos x="78" y="79"/>
                </a:cxn>
                <a:cxn ang="0">
                  <a:pos x="58" y="102"/>
                </a:cxn>
                <a:cxn ang="0">
                  <a:pos x="28" y="109"/>
                </a:cxn>
                <a:cxn ang="0">
                  <a:pos x="0" y="112"/>
                </a:cxn>
                <a:cxn ang="0">
                  <a:pos x="19" y="132"/>
                </a:cxn>
                <a:cxn ang="0">
                  <a:pos x="43" y="135"/>
                </a:cxn>
                <a:cxn ang="0">
                  <a:pos x="58" y="144"/>
                </a:cxn>
                <a:cxn ang="0">
                  <a:pos x="85" y="171"/>
                </a:cxn>
                <a:cxn ang="0">
                  <a:pos x="90" y="195"/>
                </a:cxn>
                <a:cxn ang="0">
                  <a:pos x="103" y="201"/>
                </a:cxn>
                <a:cxn ang="0">
                  <a:pos x="121" y="202"/>
                </a:cxn>
                <a:cxn ang="0">
                  <a:pos x="135" y="190"/>
                </a:cxn>
                <a:cxn ang="0">
                  <a:pos x="142" y="201"/>
                </a:cxn>
                <a:cxn ang="0">
                  <a:pos x="157" y="193"/>
                </a:cxn>
                <a:cxn ang="0">
                  <a:pos x="181" y="192"/>
                </a:cxn>
                <a:cxn ang="0">
                  <a:pos x="166" y="223"/>
                </a:cxn>
                <a:cxn ang="0">
                  <a:pos x="144" y="234"/>
                </a:cxn>
                <a:cxn ang="0">
                  <a:pos x="129" y="232"/>
                </a:cxn>
                <a:cxn ang="0">
                  <a:pos x="106" y="222"/>
                </a:cxn>
                <a:cxn ang="0">
                  <a:pos x="99" y="241"/>
                </a:cxn>
              </a:cxnLst>
              <a:rect l="0" t="0" r="r" b="b"/>
              <a:pathLst>
                <a:path w="268" h="241">
                  <a:moveTo>
                    <a:pt x="268" y="0"/>
                  </a:moveTo>
                  <a:lnTo>
                    <a:pt x="196" y="19"/>
                  </a:lnTo>
                  <a:lnTo>
                    <a:pt x="147" y="52"/>
                  </a:lnTo>
                  <a:lnTo>
                    <a:pt x="78" y="79"/>
                  </a:lnTo>
                  <a:lnTo>
                    <a:pt x="58" y="102"/>
                  </a:lnTo>
                  <a:lnTo>
                    <a:pt x="28" y="109"/>
                  </a:lnTo>
                  <a:lnTo>
                    <a:pt x="0" y="112"/>
                  </a:lnTo>
                  <a:lnTo>
                    <a:pt x="19" y="132"/>
                  </a:lnTo>
                  <a:lnTo>
                    <a:pt x="43" y="135"/>
                  </a:lnTo>
                  <a:lnTo>
                    <a:pt x="58" y="144"/>
                  </a:lnTo>
                  <a:lnTo>
                    <a:pt x="85" y="171"/>
                  </a:lnTo>
                  <a:lnTo>
                    <a:pt x="90" y="195"/>
                  </a:lnTo>
                  <a:lnTo>
                    <a:pt x="103" y="201"/>
                  </a:lnTo>
                  <a:lnTo>
                    <a:pt x="121" y="202"/>
                  </a:lnTo>
                  <a:lnTo>
                    <a:pt x="135" y="190"/>
                  </a:lnTo>
                  <a:lnTo>
                    <a:pt x="142" y="201"/>
                  </a:lnTo>
                  <a:lnTo>
                    <a:pt x="157" y="193"/>
                  </a:lnTo>
                  <a:lnTo>
                    <a:pt x="181" y="192"/>
                  </a:lnTo>
                  <a:lnTo>
                    <a:pt x="166" y="223"/>
                  </a:lnTo>
                  <a:lnTo>
                    <a:pt x="144" y="234"/>
                  </a:lnTo>
                  <a:lnTo>
                    <a:pt x="129" y="232"/>
                  </a:lnTo>
                  <a:lnTo>
                    <a:pt x="106" y="222"/>
                  </a:lnTo>
                  <a:lnTo>
                    <a:pt x="99" y="241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32848" name="Freeform 114"/>
            <p:cNvSpPr>
              <a:spLocks/>
            </p:cNvSpPr>
            <p:nvPr/>
          </p:nvSpPr>
          <p:spPr bwMode="auto">
            <a:xfrm>
              <a:off x="3625" y="2839"/>
              <a:ext cx="257" cy="260"/>
            </a:xfrm>
            <a:custGeom>
              <a:avLst/>
              <a:gdLst>
                <a:gd name="T0" fmla="*/ 250610 w 225"/>
                <a:gd name="T1" fmla="*/ 430984 h 249"/>
                <a:gd name="T2" fmla="*/ 223686 w 225"/>
                <a:gd name="T3" fmla="*/ 406752 h 249"/>
                <a:gd name="T4" fmla="*/ 217472 w 225"/>
                <a:gd name="T5" fmla="*/ 349633 h 249"/>
                <a:gd name="T6" fmla="*/ 188476 w 225"/>
                <a:gd name="T7" fmla="*/ 308093 h 249"/>
                <a:gd name="T8" fmla="*/ 186405 w 225"/>
                <a:gd name="T9" fmla="*/ 271745 h 249"/>
                <a:gd name="T10" fmla="*/ 194689 w 225"/>
                <a:gd name="T11" fmla="*/ 245782 h 249"/>
                <a:gd name="T12" fmla="*/ 169836 w 225"/>
                <a:gd name="T13" fmla="*/ 207703 h 249"/>
                <a:gd name="T14" fmla="*/ 138767 w 225"/>
                <a:gd name="T15" fmla="*/ 178279 h 249"/>
                <a:gd name="T16" fmla="*/ 126341 w 225"/>
                <a:gd name="T17" fmla="*/ 147123 h 249"/>
                <a:gd name="T18" fmla="*/ 120128 w 225"/>
                <a:gd name="T19" fmla="*/ 126353 h 249"/>
                <a:gd name="T20" fmla="*/ 82847 w 225"/>
                <a:gd name="T21" fmla="*/ 105582 h 249"/>
                <a:gd name="T22" fmla="*/ 62135 w 225"/>
                <a:gd name="T23" fmla="*/ 77888 h 249"/>
                <a:gd name="T24" fmla="*/ 39352 w 225"/>
                <a:gd name="T25" fmla="*/ 46733 h 249"/>
                <a:gd name="T26" fmla="*/ 0 w 225"/>
                <a:gd name="T27" fmla="*/ 25962 h 249"/>
                <a:gd name="T28" fmla="*/ 62135 w 225"/>
                <a:gd name="T29" fmla="*/ 0 h 249"/>
                <a:gd name="T30" fmla="*/ 111843 w 225"/>
                <a:gd name="T31" fmla="*/ 5193 h 249"/>
                <a:gd name="T32" fmla="*/ 142910 w 225"/>
                <a:gd name="T33" fmla="*/ 10385 h 249"/>
                <a:gd name="T34" fmla="*/ 223686 w 225"/>
                <a:gd name="T35" fmla="*/ 58849 h 249"/>
                <a:gd name="T36" fmla="*/ 242326 w 225"/>
                <a:gd name="T37" fmla="*/ 67504 h 249"/>
                <a:gd name="T38" fmla="*/ 300319 w 225"/>
                <a:gd name="T39" fmla="*/ 77888 h 249"/>
                <a:gd name="T40" fmla="*/ 335529 w 225"/>
                <a:gd name="T41" fmla="*/ 119430 h 249"/>
                <a:gd name="T42" fmla="*/ 318959 w 225"/>
                <a:gd name="T43" fmla="*/ 150585 h 249"/>
                <a:gd name="T44" fmla="*/ 341741 w 225"/>
                <a:gd name="T45" fmla="*/ 192125 h 249"/>
                <a:gd name="T46" fmla="*/ 397664 w 225"/>
                <a:gd name="T47" fmla="*/ 223280 h 249"/>
                <a:gd name="T48" fmla="*/ 418375 w 225"/>
                <a:gd name="T49" fmla="*/ 249244 h 249"/>
                <a:gd name="T50" fmla="*/ 453584 w 225"/>
                <a:gd name="T51" fmla="*/ 259629 h 249"/>
                <a:gd name="T52" fmla="*/ 466012 w 225"/>
                <a:gd name="T53" fmla="*/ 261360 h 249"/>
                <a:gd name="T54" fmla="*/ 443229 w 225"/>
                <a:gd name="T55" fmla="*/ 275206 h 249"/>
                <a:gd name="T56" fmla="*/ 385236 w 225"/>
                <a:gd name="T57" fmla="*/ 275206 h 249"/>
                <a:gd name="T58" fmla="*/ 335529 w 225"/>
                <a:gd name="T59" fmla="*/ 271745 h 249"/>
                <a:gd name="T60" fmla="*/ 312746 w 225"/>
                <a:gd name="T61" fmla="*/ 280399 h 249"/>
                <a:gd name="T62" fmla="*/ 318959 w 225"/>
                <a:gd name="T63" fmla="*/ 327132 h 249"/>
                <a:gd name="T64" fmla="*/ 310674 w 225"/>
                <a:gd name="T65" fmla="*/ 363480 h 249"/>
                <a:gd name="T66" fmla="*/ 260967 w 225"/>
                <a:gd name="T67" fmla="*/ 406752 h 249"/>
                <a:gd name="T68" fmla="*/ 250610 w 225"/>
                <a:gd name="T69" fmla="*/ 430984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5"/>
                <a:gd name="T106" fmla="*/ 0 h 249"/>
                <a:gd name="T107" fmla="*/ 225 w 225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5" h="249">
                  <a:moveTo>
                    <a:pt x="121" y="249"/>
                  </a:moveTo>
                  <a:lnTo>
                    <a:pt x="108" y="235"/>
                  </a:lnTo>
                  <a:lnTo>
                    <a:pt x="105" y="202"/>
                  </a:lnTo>
                  <a:lnTo>
                    <a:pt x="91" y="178"/>
                  </a:lnTo>
                  <a:lnTo>
                    <a:pt x="90" y="157"/>
                  </a:lnTo>
                  <a:lnTo>
                    <a:pt x="94" y="142"/>
                  </a:lnTo>
                  <a:lnTo>
                    <a:pt x="82" y="120"/>
                  </a:lnTo>
                  <a:lnTo>
                    <a:pt x="67" y="103"/>
                  </a:lnTo>
                  <a:lnTo>
                    <a:pt x="61" y="85"/>
                  </a:lnTo>
                  <a:lnTo>
                    <a:pt x="58" y="73"/>
                  </a:lnTo>
                  <a:lnTo>
                    <a:pt x="40" y="61"/>
                  </a:lnTo>
                  <a:lnTo>
                    <a:pt x="30" y="45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54" y="3"/>
                  </a:lnTo>
                  <a:lnTo>
                    <a:pt x="69" y="6"/>
                  </a:lnTo>
                  <a:lnTo>
                    <a:pt x="108" y="34"/>
                  </a:lnTo>
                  <a:lnTo>
                    <a:pt x="117" y="39"/>
                  </a:lnTo>
                  <a:lnTo>
                    <a:pt x="145" y="45"/>
                  </a:lnTo>
                  <a:lnTo>
                    <a:pt x="162" y="69"/>
                  </a:lnTo>
                  <a:lnTo>
                    <a:pt x="154" y="87"/>
                  </a:lnTo>
                  <a:lnTo>
                    <a:pt x="165" y="111"/>
                  </a:lnTo>
                  <a:lnTo>
                    <a:pt x="192" y="129"/>
                  </a:lnTo>
                  <a:lnTo>
                    <a:pt x="202" y="144"/>
                  </a:lnTo>
                  <a:lnTo>
                    <a:pt x="219" y="150"/>
                  </a:lnTo>
                  <a:lnTo>
                    <a:pt x="225" y="151"/>
                  </a:lnTo>
                  <a:lnTo>
                    <a:pt x="214" y="159"/>
                  </a:lnTo>
                  <a:lnTo>
                    <a:pt x="186" y="159"/>
                  </a:lnTo>
                  <a:lnTo>
                    <a:pt x="162" y="157"/>
                  </a:lnTo>
                  <a:lnTo>
                    <a:pt x="151" y="162"/>
                  </a:lnTo>
                  <a:lnTo>
                    <a:pt x="154" y="189"/>
                  </a:lnTo>
                  <a:lnTo>
                    <a:pt x="150" y="210"/>
                  </a:lnTo>
                  <a:lnTo>
                    <a:pt x="126" y="235"/>
                  </a:lnTo>
                  <a:lnTo>
                    <a:pt x="121" y="249"/>
                  </a:ln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0" name="Freeform 115"/>
            <p:cNvSpPr>
              <a:spLocks/>
            </p:cNvSpPr>
            <p:nvPr/>
          </p:nvSpPr>
          <p:spPr bwMode="auto">
            <a:xfrm>
              <a:off x="3365" y="2110"/>
              <a:ext cx="609" cy="456"/>
            </a:xfrm>
            <a:custGeom>
              <a:avLst/>
              <a:gdLst/>
              <a:ahLst/>
              <a:cxnLst>
                <a:cxn ang="0">
                  <a:pos x="203" y="28"/>
                </a:cxn>
                <a:cxn ang="0">
                  <a:pos x="175" y="47"/>
                </a:cxn>
                <a:cxn ang="0">
                  <a:pos x="165" y="65"/>
                </a:cxn>
                <a:cxn ang="0">
                  <a:pos x="165" y="95"/>
                </a:cxn>
                <a:cxn ang="0">
                  <a:pos x="133" y="113"/>
                </a:cxn>
                <a:cxn ang="0">
                  <a:pos x="131" y="139"/>
                </a:cxn>
                <a:cxn ang="0">
                  <a:pos x="125" y="197"/>
                </a:cxn>
                <a:cxn ang="0">
                  <a:pos x="100" y="195"/>
                </a:cxn>
                <a:cxn ang="0">
                  <a:pos x="56" y="233"/>
                </a:cxn>
                <a:cxn ang="0">
                  <a:pos x="30" y="221"/>
                </a:cxn>
                <a:cxn ang="0">
                  <a:pos x="18" y="251"/>
                </a:cxn>
                <a:cxn ang="0">
                  <a:pos x="30" y="295"/>
                </a:cxn>
                <a:cxn ang="0">
                  <a:pos x="18" y="339"/>
                </a:cxn>
                <a:cxn ang="0">
                  <a:pos x="6" y="363"/>
                </a:cxn>
                <a:cxn ang="0">
                  <a:pos x="10" y="391"/>
                </a:cxn>
                <a:cxn ang="0">
                  <a:pos x="38" y="425"/>
                </a:cxn>
                <a:cxn ang="0">
                  <a:pos x="111" y="409"/>
                </a:cxn>
                <a:cxn ang="0">
                  <a:pos x="213" y="419"/>
                </a:cxn>
                <a:cxn ang="0">
                  <a:pos x="301" y="425"/>
                </a:cxn>
                <a:cxn ang="0">
                  <a:pos x="341" y="417"/>
                </a:cxn>
                <a:cxn ang="0">
                  <a:pos x="407" y="419"/>
                </a:cxn>
                <a:cxn ang="0">
                  <a:pos x="429" y="417"/>
                </a:cxn>
                <a:cxn ang="0">
                  <a:pos x="461" y="367"/>
                </a:cxn>
                <a:cxn ang="0">
                  <a:pos x="487" y="357"/>
                </a:cxn>
                <a:cxn ang="0">
                  <a:pos x="461" y="293"/>
                </a:cxn>
                <a:cxn ang="0">
                  <a:pos x="501" y="289"/>
                </a:cxn>
                <a:cxn ang="0">
                  <a:pos x="535" y="237"/>
                </a:cxn>
                <a:cxn ang="0">
                  <a:pos x="467" y="219"/>
                </a:cxn>
                <a:cxn ang="0">
                  <a:pos x="451" y="155"/>
                </a:cxn>
                <a:cxn ang="0">
                  <a:pos x="401" y="99"/>
                </a:cxn>
                <a:cxn ang="0">
                  <a:pos x="403" y="63"/>
                </a:cxn>
                <a:cxn ang="0">
                  <a:pos x="371" y="12"/>
                </a:cxn>
                <a:cxn ang="0">
                  <a:pos x="303" y="18"/>
                </a:cxn>
                <a:cxn ang="0">
                  <a:pos x="251" y="0"/>
                </a:cxn>
              </a:cxnLst>
              <a:rect l="0" t="0" r="r" b="b"/>
              <a:pathLst>
                <a:path w="535" h="437">
                  <a:moveTo>
                    <a:pt x="217" y="10"/>
                  </a:moveTo>
                  <a:lnTo>
                    <a:pt x="203" y="28"/>
                  </a:lnTo>
                  <a:lnTo>
                    <a:pt x="193" y="45"/>
                  </a:lnTo>
                  <a:lnTo>
                    <a:pt x="175" y="47"/>
                  </a:lnTo>
                  <a:lnTo>
                    <a:pt x="157" y="53"/>
                  </a:lnTo>
                  <a:lnTo>
                    <a:pt x="165" y="65"/>
                  </a:lnTo>
                  <a:lnTo>
                    <a:pt x="165" y="71"/>
                  </a:lnTo>
                  <a:lnTo>
                    <a:pt x="165" y="95"/>
                  </a:lnTo>
                  <a:lnTo>
                    <a:pt x="149" y="97"/>
                  </a:lnTo>
                  <a:lnTo>
                    <a:pt x="133" y="113"/>
                  </a:lnTo>
                  <a:lnTo>
                    <a:pt x="133" y="131"/>
                  </a:lnTo>
                  <a:lnTo>
                    <a:pt x="131" y="139"/>
                  </a:lnTo>
                  <a:lnTo>
                    <a:pt x="125" y="149"/>
                  </a:lnTo>
                  <a:lnTo>
                    <a:pt x="125" y="197"/>
                  </a:lnTo>
                  <a:lnTo>
                    <a:pt x="115" y="203"/>
                  </a:lnTo>
                  <a:lnTo>
                    <a:pt x="100" y="195"/>
                  </a:lnTo>
                  <a:lnTo>
                    <a:pt x="74" y="215"/>
                  </a:lnTo>
                  <a:lnTo>
                    <a:pt x="56" y="233"/>
                  </a:lnTo>
                  <a:lnTo>
                    <a:pt x="38" y="221"/>
                  </a:lnTo>
                  <a:lnTo>
                    <a:pt x="30" y="221"/>
                  </a:lnTo>
                  <a:lnTo>
                    <a:pt x="14" y="225"/>
                  </a:lnTo>
                  <a:lnTo>
                    <a:pt x="18" y="251"/>
                  </a:lnTo>
                  <a:lnTo>
                    <a:pt x="26" y="277"/>
                  </a:lnTo>
                  <a:lnTo>
                    <a:pt x="30" y="295"/>
                  </a:lnTo>
                  <a:lnTo>
                    <a:pt x="28" y="319"/>
                  </a:lnTo>
                  <a:lnTo>
                    <a:pt x="18" y="339"/>
                  </a:lnTo>
                  <a:lnTo>
                    <a:pt x="0" y="355"/>
                  </a:lnTo>
                  <a:lnTo>
                    <a:pt x="6" y="363"/>
                  </a:lnTo>
                  <a:lnTo>
                    <a:pt x="20" y="373"/>
                  </a:lnTo>
                  <a:lnTo>
                    <a:pt x="10" y="391"/>
                  </a:lnTo>
                  <a:lnTo>
                    <a:pt x="12" y="425"/>
                  </a:lnTo>
                  <a:lnTo>
                    <a:pt x="38" y="425"/>
                  </a:lnTo>
                  <a:lnTo>
                    <a:pt x="50" y="413"/>
                  </a:lnTo>
                  <a:lnTo>
                    <a:pt x="111" y="409"/>
                  </a:lnTo>
                  <a:lnTo>
                    <a:pt x="163" y="411"/>
                  </a:lnTo>
                  <a:lnTo>
                    <a:pt x="213" y="419"/>
                  </a:lnTo>
                  <a:lnTo>
                    <a:pt x="257" y="427"/>
                  </a:lnTo>
                  <a:lnTo>
                    <a:pt x="301" y="425"/>
                  </a:lnTo>
                  <a:lnTo>
                    <a:pt x="321" y="419"/>
                  </a:lnTo>
                  <a:lnTo>
                    <a:pt x="341" y="417"/>
                  </a:lnTo>
                  <a:lnTo>
                    <a:pt x="365" y="429"/>
                  </a:lnTo>
                  <a:lnTo>
                    <a:pt x="407" y="419"/>
                  </a:lnTo>
                  <a:lnTo>
                    <a:pt x="417" y="437"/>
                  </a:lnTo>
                  <a:lnTo>
                    <a:pt x="429" y="417"/>
                  </a:lnTo>
                  <a:lnTo>
                    <a:pt x="431" y="383"/>
                  </a:lnTo>
                  <a:lnTo>
                    <a:pt x="461" y="367"/>
                  </a:lnTo>
                  <a:lnTo>
                    <a:pt x="487" y="363"/>
                  </a:lnTo>
                  <a:lnTo>
                    <a:pt x="487" y="357"/>
                  </a:lnTo>
                  <a:lnTo>
                    <a:pt x="469" y="317"/>
                  </a:lnTo>
                  <a:lnTo>
                    <a:pt x="461" y="293"/>
                  </a:lnTo>
                  <a:lnTo>
                    <a:pt x="477" y="285"/>
                  </a:lnTo>
                  <a:lnTo>
                    <a:pt x="501" y="289"/>
                  </a:lnTo>
                  <a:lnTo>
                    <a:pt x="535" y="275"/>
                  </a:lnTo>
                  <a:lnTo>
                    <a:pt x="535" y="237"/>
                  </a:lnTo>
                  <a:lnTo>
                    <a:pt x="499" y="225"/>
                  </a:lnTo>
                  <a:lnTo>
                    <a:pt x="467" y="219"/>
                  </a:lnTo>
                  <a:lnTo>
                    <a:pt x="449" y="187"/>
                  </a:lnTo>
                  <a:lnTo>
                    <a:pt x="451" y="155"/>
                  </a:lnTo>
                  <a:lnTo>
                    <a:pt x="419" y="123"/>
                  </a:lnTo>
                  <a:lnTo>
                    <a:pt x="401" y="99"/>
                  </a:lnTo>
                  <a:lnTo>
                    <a:pt x="399" y="77"/>
                  </a:lnTo>
                  <a:lnTo>
                    <a:pt x="403" y="63"/>
                  </a:lnTo>
                  <a:lnTo>
                    <a:pt x="403" y="34"/>
                  </a:lnTo>
                  <a:lnTo>
                    <a:pt x="371" y="12"/>
                  </a:lnTo>
                  <a:lnTo>
                    <a:pt x="335" y="12"/>
                  </a:lnTo>
                  <a:lnTo>
                    <a:pt x="303" y="18"/>
                  </a:lnTo>
                  <a:lnTo>
                    <a:pt x="289" y="6"/>
                  </a:lnTo>
                  <a:lnTo>
                    <a:pt x="251" y="0"/>
                  </a:lnTo>
                  <a:lnTo>
                    <a:pt x="217" y="1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41" name="Freeform 116"/>
            <p:cNvSpPr>
              <a:spLocks/>
            </p:cNvSpPr>
            <p:nvPr/>
          </p:nvSpPr>
          <p:spPr bwMode="auto">
            <a:xfrm>
              <a:off x="3308" y="2468"/>
              <a:ext cx="1175" cy="706"/>
            </a:xfrm>
            <a:custGeom>
              <a:avLst/>
              <a:gdLst/>
              <a:ahLst/>
              <a:cxnLst>
                <a:cxn ang="0">
                  <a:pos x="597" y="6"/>
                </a:cxn>
                <a:cxn ang="0">
                  <a:pos x="682" y="36"/>
                </a:cxn>
                <a:cxn ang="0">
                  <a:pos x="782" y="112"/>
                </a:cxn>
                <a:cxn ang="0">
                  <a:pos x="892" y="154"/>
                </a:cxn>
                <a:cxn ang="0">
                  <a:pos x="1012" y="182"/>
                </a:cxn>
                <a:cxn ang="0">
                  <a:pos x="1000" y="321"/>
                </a:cxn>
                <a:cxn ang="0">
                  <a:pos x="948" y="367"/>
                </a:cxn>
                <a:cxn ang="0">
                  <a:pos x="750" y="451"/>
                </a:cxn>
                <a:cxn ang="0">
                  <a:pos x="696" y="503"/>
                </a:cxn>
                <a:cxn ang="0">
                  <a:pos x="766" y="567"/>
                </a:cxn>
                <a:cxn ang="0">
                  <a:pos x="810" y="559"/>
                </a:cxn>
                <a:cxn ang="0">
                  <a:pos x="856" y="561"/>
                </a:cxn>
                <a:cxn ang="0">
                  <a:pos x="796" y="595"/>
                </a:cxn>
                <a:cxn ang="0">
                  <a:pos x="738" y="637"/>
                </a:cxn>
                <a:cxn ang="0">
                  <a:pos x="684" y="669"/>
                </a:cxn>
                <a:cxn ang="0">
                  <a:pos x="678" y="601"/>
                </a:cxn>
                <a:cxn ang="0">
                  <a:pos x="617" y="591"/>
                </a:cxn>
                <a:cxn ang="0">
                  <a:pos x="641" y="531"/>
                </a:cxn>
                <a:cxn ang="0">
                  <a:pos x="631" y="503"/>
                </a:cxn>
                <a:cxn ang="0">
                  <a:pos x="593" y="515"/>
                </a:cxn>
                <a:cxn ang="0">
                  <a:pos x="591" y="485"/>
                </a:cxn>
                <a:cxn ang="0">
                  <a:pos x="545" y="487"/>
                </a:cxn>
                <a:cxn ang="0">
                  <a:pos x="517" y="513"/>
                </a:cxn>
                <a:cxn ang="0">
                  <a:pos x="515" y="559"/>
                </a:cxn>
                <a:cxn ang="0">
                  <a:pos x="501" y="575"/>
                </a:cxn>
                <a:cxn ang="0">
                  <a:pos x="501" y="595"/>
                </a:cxn>
                <a:cxn ang="0">
                  <a:pos x="455" y="601"/>
                </a:cxn>
                <a:cxn ang="0">
                  <a:pos x="403" y="591"/>
                </a:cxn>
                <a:cxn ang="0">
                  <a:pos x="435" y="517"/>
                </a:cxn>
                <a:cxn ang="0">
                  <a:pos x="503" y="507"/>
                </a:cxn>
                <a:cxn ang="0">
                  <a:pos x="443" y="469"/>
                </a:cxn>
                <a:cxn ang="0">
                  <a:pos x="423" y="399"/>
                </a:cxn>
                <a:cxn ang="0">
                  <a:pos x="309" y="359"/>
                </a:cxn>
                <a:cxn ang="0">
                  <a:pos x="261" y="389"/>
                </a:cxn>
                <a:cxn ang="0">
                  <a:pos x="187" y="405"/>
                </a:cxn>
                <a:cxn ang="0">
                  <a:pos x="136" y="399"/>
                </a:cxn>
                <a:cxn ang="0">
                  <a:pos x="80" y="393"/>
                </a:cxn>
                <a:cxn ang="0">
                  <a:pos x="24" y="401"/>
                </a:cxn>
                <a:cxn ang="0">
                  <a:pos x="50" y="301"/>
                </a:cxn>
                <a:cxn ang="0">
                  <a:pos x="106" y="182"/>
                </a:cxn>
                <a:cxn ang="0">
                  <a:pos x="78" y="96"/>
                </a:cxn>
                <a:cxn ang="0">
                  <a:pos x="102" y="70"/>
                </a:cxn>
                <a:cxn ang="0">
                  <a:pos x="227" y="68"/>
                </a:cxn>
                <a:cxn ang="0">
                  <a:pos x="373" y="76"/>
                </a:cxn>
                <a:cxn ang="0">
                  <a:pos x="459" y="78"/>
                </a:cxn>
                <a:cxn ang="0">
                  <a:pos x="481" y="42"/>
                </a:cxn>
              </a:cxnLst>
              <a:rect l="0" t="0" r="r" b="b"/>
              <a:pathLst>
                <a:path w="1032" h="677">
                  <a:moveTo>
                    <a:pt x="537" y="20"/>
                  </a:moveTo>
                  <a:lnTo>
                    <a:pt x="563" y="16"/>
                  </a:lnTo>
                  <a:lnTo>
                    <a:pt x="597" y="6"/>
                  </a:lnTo>
                  <a:lnTo>
                    <a:pt x="631" y="0"/>
                  </a:lnTo>
                  <a:lnTo>
                    <a:pt x="665" y="6"/>
                  </a:lnTo>
                  <a:lnTo>
                    <a:pt x="682" y="36"/>
                  </a:lnTo>
                  <a:lnTo>
                    <a:pt x="706" y="62"/>
                  </a:lnTo>
                  <a:lnTo>
                    <a:pt x="752" y="86"/>
                  </a:lnTo>
                  <a:lnTo>
                    <a:pt x="782" y="112"/>
                  </a:lnTo>
                  <a:lnTo>
                    <a:pt x="808" y="140"/>
                  </a:lnTo>
                  <a:lnTo>
                    <a:pt x="872" y="140"/>
                  </a:lnTo>
                  <a:lnTo>
                    <a:pt x="892" y="154"/>
                  </a:lnTo>
                  <a:lnTo>
                    <a:pt x="928" y="168"/>
                  </a:lnTo>
                  <a:lnTo>
                    <a:pt x="968" y="170"/>
                  </a:lnTo>
                  <a:lnTo>
                    <a:pt x="1012" y="182"/>
                  </a:lnTo>
                  <a:lnTo>
                    <a:pt x="1032" y="234"/>
                  </a:lnTo>
                  <a:lnTo>
                    <a:pt x="1022" y="293"/>
                  </a:lnTo>
                  <a:lnTo>
                    <a:pt x="1000" y="321"/>
                  </a:lnTo>
                  <a:lnTo>
                    <a:pt x="964" y="333"/>
                  </a:lnTo>
                  <a:lnTo>
                    <a:pt x="952" y="349"/>
                  </a:lnTo>
                  <a:lnTo>
                    <a:pt x="948" y="367"/>
                  </a:lnTo>
                  <a:lnTo>
                    <a:pt x="866" y="391"/>
                  </a:lnTo>
                  <a:lnTo>
                    <a:pt x="820" y="423"/>
                  </a:lnTo>
                  <a:lnTo>
                    <a:pt x="750" y="451"/>
                  </a:lnTo>
                  <a:lnTo>
                    <a:pt x="730" y="473"/>
                  </a:lnTo>
                  <a:lnTo>
                    <a:pt x="676" y="481"/>
                  </a:lnTo>
                  <a:lnTo>
                    <a:pt x="696" y="503"/>
                  </a:lnTo>
                  <a:lnTo>
                    <a:pt x="722" y="503"/>
                  </a:lnTo>
                  <a:lnTo>
                    <a:pt x="762" y="541"/>
                  </a:lnTo>
                  <a:lnTo>
                    <a:pt x="766" y="567"/>
                  </a:lnTo>
                  <a:lnTo>
                    <a:pt x="788" y="571"/>
                  </a:lnTo>
                  <a:lnTo>
                    <a:pt x="800" y="571"/>
                  </a:lnTo>
                  <a:lnTo>
                    <a:pt x="810" y="559"/>
                  </a:lnTo>
                  <a:lnTo>
                    <a:pt x="824" y="571"/>
                  </a:lnTo>
                  <a:lnTo>
                    <a:pt x="838" y="559"/>
                  </a:lnTo>
                  <a:lnTo>
                    <a:pt x="856" y="561"/>
                  </a:lnTo>
                  <a:lnTo>
                    <a:pt x="840" y="593"/>
                  </a:lnTo>
                  <a:lnTo>
                    <a:pt x="820" y="605"/>
                  </a:lnTo>
                  <a:lnTo>
                    <a:pt x="796" y="595"/>
                  </a:lnTo>
                  <a:lnTo>
                    <a:pt x="784" y="589"/>
                  </a:lnTo>
                  <a:lnTo>
                    <a:pt x="778" y="609"/>
                  </a:lnTo>
                  <a:lnTo>
                    <a:pt x="738" y="637"/>
                  </a:lnTo>
                  <a:lnTo>
                    <a:pt x="726" y="655"/>
                  </a:lnTo>
                  <a:lnTo>
                    <a:pt x="714" y="677"/>
                  </a:lnTo>
                  <a:lnTo>
                    <a:pt x="684" y="669"/>
                  </a:lnTo>
                  <a:lnTo>
                    <a:pt x="684" y="657"/>
                  </a:lnTo>
                  <a:lnTo>
                    <a:pt x="690" y="637"/>
                  </a:lnTo>
                  <a:lnTo>
                    <a:pt x="678" y="601"/>
                  </a:lnTo>
                  <a:lnTo>
                    <a:pt x="661" y="599"/>
                  </a:lnTo>
                  <a:lnTo>
                    <a:pt x="645" y="599"/>
                  </a:lnTo>
                  <a:lnTo>
                    <a:pt x="617" y="591"/>
                  </a:lnTo>
                  <a:lnTo>
                    <a:pt x="623" y="571"/>
                  </a:lnTo>
                  <a:lnTo>
                    <a:pt x="637" y="551"/>
                  </a:lnTo>
                  <a:lnTo>
                    <a:pt x="641" y="531"/>
                  </a:lnTo>
                  <a:lnTo>
                    <a:pt x="667" y="513"/>
                  </a:lnTo>
                  <a:lnTo>
                    <a:pt x="661" y="495"/>
                  </a:lnTo>
                  <a:lnTo>
                    <a:pt x="631" y="503"/>
                  </a:lnTo>
                  <a:lnTo>
                    <a:pt x="613" y="511"/>
                  </a:lnTo>
                  <a:lnTo>
                    <a:pt x="593" y="507"/>
                  </a:lnTo>
                  <a:lnTo>
                    <a:pt x="593" y="515"/>
                  </a:lnTo>
                  <a:lnTo>
                    <a:pt x="567" y="501"/>
                  </a:lnTo>
                  <a:lnTo>
                    <a:pt x="569" y="493"/>
                  </a:lnTo>
                  <a:lnTo>
                    <a:pt x="591" y="485"/>
                  </a:lnTo>
                  <a:lnTo>
                    <a:pt x="579" y="469"/>
                  </a:lnTo>
                  <a:lnTo>
                    <a:pt x="559" y="473"/>
                  </a:lnTo>
                  <a:lnTo>
                    <a:pt x="545" y="487"/>
                  </a:lnTo>
                  <a:lnTo>
                    <a:pt x="533" y="493"/>
                  </a:lnTo>
                  <a:lnTo>
                    <a:pt x="531" y="511"/>
                  </a:lnTo>
                  <a:lnTo>
                    <a:pt x="517" y="513"/>
                  </a:lnTo>
                  <a:lnTo>
                    <a:pt x="531" y="527"/>
                  </a:lnTo>
                  <a:lnTo>
                    <a:pt x="531" y="541"/>
                  </a:lnTo>
                  <a:lnTo>
                    <a:pt x="515" y="559"/>
                  </a:lnTo>
                  <a:lnTo>
                    <a:pt x="495" y="551"/>
                  </a:lnTo>
                  <a:lnTo>
                    <a:pt x="509" y="571"/>
                  </a:lnTo>
                  <a:lnTo>
                    <a:pt x="501" y="575"/>
                  </a:lnTo>
                  <a:lnTo>
                    <a:pt x="475" y="551"/>
                  </a:lnTo>
                  <a:lnTo>
                    <a:pt x="483" y="583"/>
                  </a:lnTo>
                  <a:lnTo>
                    <a:pt x="501" y="595"/>
                  </a:lnTo>
                  <a:lnTo>
                    <a:pt x="483" y="613"/>
                  </a:lnTo>
                  <a:lnTo>
                    <a:pt x="475" y="603"/>
                  </a:lnTo>
                  <a:lnTo>
                    <a:pt x="455" y="601"/>
                  </a:lnTo>
                  <a:lnTo>
                    <a:pt x="443" y="607"/>
                  </a:lnTo>
                  <a:lnTo>
                    <a:pt x="401" y="609"/>
                  </a:lnTo>
                  <a:lnTo>
                    <a:pt x="403" y="591"/>
                  </a:lnTo>
                  <a:lnTo>
                    <a:pt x="431" y="563"/>
                  </a:lnTo>
                  <a:lnTo>
                    <a:pt x="433" y="537"/>
                  </a:lnTo>
                  <a:lnTo>
                    <a:pt x="435" y="517"/>
                  </a:lnTo>
                  <a:lnTo>
                    <a:pt x="459" y="513"/>
                  </a:lnTo>
                  <a:lnTo>
                    <a:pt x="495" y="515"/>
                  </a:lnTo>
                  <a:lnTo>
                    <a:pt x="503" y="507"/>
                  </a:lnTo>
                  <a:lnTo>
                    <a:pt x="479" y="499"/>
                  </a:lnTo>
                  <a:lnTo>
                    <a:pt x="471" y="485"/>
                  </a:lnTo>
                  <a:lnTo>
                    <a:pt x="443" y="469"/>
                  </a:lnTo>
                  <a:lnTo>
                    <a:pt x="433" y="441"/>
                  </a:lnTo>
                  <a:lnTo>
                    <a:pt x="439" y="427"/>
                  </a:lnTo>
                  <a:lnTo>
                    <a:pt x="423" y="399"/>
                  </a:lnTo>
                  <a:lnTo>
                    <a:pt x="385" y="393"/>
                  </a:lnTo>
                  <a:lnTo>
                    <a:pt x="345" y="361"/>
                  </a:lnTo>
                  <a:lnTo>
                    <a:pt x="309" y="359"/>
                  </a:lnTo>
                  <a:lnTo>
                    <a:pt x="283" y="367"/>
                  </a:lnTo>
                  <a:lnTo>
                    <a:pt x="273" y="381"/>
                  </a:lnTo>
                  <a:lnTo>
                    <a:pt x="261" y="389"/>
                  </a:lnTo>
                  <a:lnTo>
                    <a:pt x="231" y="391"/>
                  </a:lnTo>
                  <a:lnTo>
                    <a:pt x="215" y="405"/>
                  </a:lnTo>
                  <a:lnTo>
                    <a:pt x="187" y="405"/>
                  </a:lnTo>
                  <a:lnTo>
                    <a:pt x="177" y="393"/>
                  </a:lnTo>
                  <a:lnTo>
                    <a:pt x="165" y="389"/>
                  </a:lnTo>
                  <a:lnTo>
                    <a:pt x="136" y="399"/>
                  </a:lnTo>
                  <a:lnTo>
                    <a:pt x="116" y="401"/>
                  </a:lnTo>
                  <a:lnTo>
                    <a:pt x="102" y="389"/>
                  </a:lnTo>
                  <a:lnTo>
                    <a:pt x="80" y="393"/>
                  </a:lnTo>
                  <a:lnTo>
                    <a:pt x="60" y="405"/>
                  </a:lnTo>
                  <a:lnTo>
                    <a:pt x="50" y="401"/>
                  </a:lnTo>
                  <a:lnTo>
                    <a:pt x="24" y="401"/>
                  </a:lnTo>
                  <a:lnTo>
                    <a:pt x="0" y="361"/>
                  </a:lnTo>
                  <a:lnTo>
                    <a:pt x="4" y="343"/>
                  </a:lnTo>
                  <a:lnTo>
                    <a:pt x="50" y="301"/>
                  </a:lnTo>
                  <a:lnTo>
                    <a:pt x="36" y="252"/>
                  </a:lnTo>
                  <a:lnTo>
                    <a:pt x="90" y="208"/>
                  </a:lnTo>
                  <a:lnTo>
                    <a:pt x="106" y="182"/>
                  </a:lnTo>
                  <a:lnTo>
                    <a:pt x="104" y="156"/>
                  </a:lnTo>
                  <a:lnTo>
                    <a:pt x="92" y="124"/>
                  </a:lnTo>
                  <a:lnTo>
                    <a:pt x="78" y="96"/>
                  </a:lnTo>
                  <a:lnTo>
                    <a:pt x="60" y="82"/>
                  </a:lnTo>
                  <a:lnTo>
                    <a:pt x="90" y="84"/>
                  </a:lnTo>
                  <a:lnTo>
                    <a:pt x="102" y="70"/>
                  </a:lnTo>
                  <a:lnTo>
                    <a:pt x="158" y="68"/>
                  </a:lnTo>
                  <a:lnTo>
                    <a:pt x="213" y="68"/>
                  </a:lnTo>
                  <a:lnTo>
                    <a:pt x="227" y="68"/>
                  </a:lnTo>
                  <a:lnTo>
                    <a:pt x="299" y="84"/>
                  </a:lnTo>
                  <a:lnTo>
                    <a:pt x="351" y="84"/>
                  </a:lnTo>
                  <a:lnTo>
                    <a:pt x="373" y="76"/>
                  </a:lnTo>
                  <a:lnTo>
                    <a:pt x="393" y="76"/>
                  </a:lnTo>
                  <a:lnTo>
                    <a:pt x="415" y="84"/>
                  </a:lnTo>
                  <a:lnTo>
                    <a:pt x="459" y="78"/>
                  </a:lnTo>
                  <a:lnTo>
                    <a:pt x="467" y="92"/>
                  </a:lnTo>
                  <a:lnTo>
                    <a:pt x="483" y="74"/>
                  </a:lnTo>
                  <a:lnTo>
                    <a:pt x="481" y="42"/>
                  </a:lnTo>
                  <a:lnTo>
                    <a:pt x="517" y="22"/>
                  </a:lnTo>
                  <a:lnTo>
                    <a:pt x="537" y="2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20" name="Text Box 118"/>
            <p:cNvSpPr txBox="1">
              <a:spLocks noChangeAspect="1" noChangeArrowheads="1"/>
            </p:cNvSpPr>
            <p:nvPr/>
          </p:nvSpPr>
          <p:spPr bwMode="auto">
            <a:xfrm>
              <a:off x="2482" y="1581"/>
              <a:ext cx="966" cy="1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v-SE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Nord Pool </a:t>
              </a:r>
              <a:r>
                <a:rPr lang="sr-Latn-CS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Spot</a:t>
              </a:r>
              <a:endParaRPr lang="en-GB" sz="1200" b="1" dirty="0">
                <a:solidFill>
                  <a:schemeClr val="bg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23" name="Text Box 121"/>
            <p:cNvSpPr txBox="1">
              <a:spLocks noChangeAspect="1" noChangeArrowheads="1"/>
            </p:cNvSpPr>
            <p:nvPr/>
          </p:nvSpPr>
          <p:spPr bwMode="auto">
            <a:xfrm>
              <a:off x="988" y="3201"/>
              <a:ext cx="560" cy="271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OMEL</a:t>
              </a:r>
            </a:p>
            <a:p>
              <a:pPr algn="ctr" eaLnBrk="1" hangingPunct="1">
                <a:defRPr/>
              </a:pPr>
              <a:r>
                <a:rPr lang="en-GB" sz="9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(MIBEL)</a:t>
              </a:r>
            </a:p>
          </p:txBody>
        </p:sp>
        <p:sp>
          <p:nvSpPr>
            <p:cNvPr id="226" name="Text Box 124"/>
            <p:cNvSpPr txBox="1">
              <a:spLocks noChangeAspect="1" noChangeArrowheads="1"/>
            </p:cNvSpPr>
            <p:nvPr/>
          </p:nvSpPr>
          <p:spPr bwMode="auto">
            <a:xfrm>
              <a:off x="3256" y="2991"/>
              <a:ext cx="488" cy="16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CS" sz="105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OPCOM</a:t>
              </a:r>
              <a:endParaRPr lang="en-GB" sz="1050" b="1" dirty="0">
                <a:solidFill>
                  <a:schemeClr val="bg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32" name="Text Box 133"/>
            <p:cNvSpPr txBox="1">
              <a:spLocks noChangeArrowheads="1"/>
            </p:cNvSpPr>
            <p:nvPr/>
          </p:nvSpPr>
          <p:spPr bwMode="auto">
            <a:xfrm>
              <a:off x="2529" y="3568"/>
              <a:ext cx="353" cy="17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GME</a:t>
              </a:r>
              <a:endParaRPr lang="en-GB" sz="1200" dirty="0">
                <a:solidFill>
                  <a:schemeClr val="bg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46" name="Zaobljeni pravokotnik 245"/>
            <p:cNvSpPr/>
            <p:nvPr/>
          </p:nvSpPr>
          <p:spPr>
            <a:xfrm>
              <a:off x="3980" y="1431"/>
              <a:ext cx="279" cy="152"/>
            </a:xfrm>
            <a:prstGeom prst="round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sl-SI">
                <a:cs typeface="Arial" charset="0"/>
              </a:endParaRPr>
            </a:p>
          </p:txBody>
        </p:sp>
        <p:grpSp>
          <p:nvGrpSpPr>
            <p:cNvPr id="32870" name="Zaobljeni pravokotnik 246"/>
            <p:cNvGrpSpPr>
              <a:grpSpLocks/>
            </p:cNvGrpSpPr>
            <p:nvPr/>
          </p:nvGrpSpPr>
          <p:grpSpPr bwMode="auto">
            <a:xfrm>
              <a:off x="3967" y="1674"/>
              <a:ext cx="307" cy="181"/>
              <a:chOff x="3967" y="1674"/>
              <a:chExt cx="307" cy="181"/>
            </a:xfrm>
          </p:grpSpPr>
          <p:pic>
            <p:nvPicPr>
              <p:cNvPr id="32906" name="Zaobljeni pravokotnik 24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67" y="1674"/>
                <a:ext cx="307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907" name="Text Box 105"/>
              <p:cNvSpPr txBox="1">
                <a:spLocks noChangeArrowheads="1"/>
              </p:cNvSpPr>
              <p:nvPr/>
            </p:nvSpPr>
            <p:spPr bwMode="auto">
              <a:xfrm>
                <a:off x="3990" y="1698"/>
                <a:ext cx="264" cy="136"/>
              </a:xfrm>
              <a:prstGeom prst="rect">
                <a:avLst/>
              </a:prstGeom>
              <a:gradFill rotWithShape="1">
                <a:gsLst>
                  <a:gs pos="0">
                    <a:srgbClr val="8CC2F8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r-Latn-CS">
                  <a:cs typeface="Arial" charset="0"/>
                </a:endParaRPr>
              </a:p>
            </p:txBody>
          </p:sp>
        </p:grpSp>
        <p:sp>
          <p:nvSpPr>
            <p:cNvPr id="32871" name="PoljeZBesedilom 247"/>
            <p:cNvSpPr txBox="1">
              <a:spLocks noChangeArrowheads="1"/>
            </p:cNvSpPr>
            <p:nvPr/>
          </p:nvSpPr>
          <p:spPr bwMode="auto">
            <a:xfrm>
              <a:off x="4265" y="1414"/>
              <a:ext cx="3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 b="1">
                  <a:solidFill>
                    <a:schemeClr val="tx2"/>
                  </a:solidFill>
                  <a:cs typeface="Arial" charset="0"/>
                </a:rPr>
                <a:t>OTC</a:t>
              </a:r>
              <a:endParaRPr lang="sl-SI" sz="1400" b="1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32872" name="PoljeZBesedilom 248"/>
            <p:cNvSpPr txBox="1">
              <a:spLocks noChangeArrowheads="1"/>
            </p:cNvSpPr>
            <p:nvPr/>
          </p:nvSpPr>
          <p:spPr bwMode="auto">
            <a:xfrm>
              <a:off x="4262" y="1667"/>
              <a:ext cx="73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 b="1">
                  <a:solidFill>
                    <a:schemeClr val="tx2"/>
                  </a:solidFill>
                  <a:cs typeface="Arial" charset="0"/>
                </a:rPr>
                <a:t>OTC + DAM</a:t>
              </a:r>
              <a:endParaRPr lang="sl-SI" sz="1400" b="1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252" name="Text Box 135"/>
            <p:cNvSpPr txBox="1">
              <a:spLocks noChangeAspect="1" noChangeArrowheads="1"/>
            </p:cNvSpPr>
            <p:nvPr/>
          </p:nvSpPr>
          <p:spPr bwMode="auto">
            <a:xfrm>
              <a:off x="859" y="2022"/>
              <a:ext cx="688" cy="16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sz="105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Irish Pool</a:t>
              </a:r>
            </a:p>
          </p:txBody>
        </p:sp>
        <p:sp>
          <p:nvSpPr>
            <p:cNvPr id="142" name="Text Box 124"/>
            <p:cNvSpPr txBox="1">
              <a:spLocks noChangeAspect="1" noChangeArrowheads="1"/>
            </p:cNvSpPr>
            <p:nvPr/>
          </p:nvSpPr>
          <p:spPr bwMode="auto">
            <a:xfrm>
              <a:off x="2861" y="2389"/>
              <a:ext cx="475" cy="17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CS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POLPX</a:t>
              </a:r>
              <a:endParaRPr lang="en-GB" sz="1200" b="1" dirty="0">
                <a:solidFill>
                  <a:schemeClr val="bg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3" name="Text Box 124"/>
            <p:cNvSpPr txBox="1">
              <a:spLocks noChangeAspect="1" noChangeArrowheads="1"/>
            </p:cNvSpPr>
            <p:nvPr/>
          </p:nvSpPr>
          <p:spPr bwMode="auto">
            <a:xfrm>
              <a:off x="2017" y="2653"/>
              <a:ext cx="474" cy="17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CS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EPE</a:t>
              </a:r>
              <a:r>
                <a:rPr lang="en-GB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57" name="Text Box 124"/>
            <p:cNvSpPr txBox="1">
              <a:spLocks noChangeAspect="1" noChangeArrowheads="1"/>
            </p:cNvSpPr>
            <p:nvPr/>
          </p:nvSpPr>
          <p:spPr bwMode="auto">
            <a:xfrm>
              <a:off x="2236" y="2836"/>
              <a:ext cx="229" cy="179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CS" sz="7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SI</a:t>
              </a:r>
              <a:r>
                <a:rPr lang="en-GB" sz="7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58" name="Text Box 124"/>
            <p:cNvSpPr txBox="1">
              <a:spLocks noChangeAspect="1" noChangeArrowheads="1"/>
            </p:cNvSpPr>
            <p:nvPr/>
          </p:nvSpPr>
          <p:spPr bwMode="auto">
            <a:xfrm>
              <a:off x="2543" y="2819"/>
              <a:ext cx="288" cy="12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CS" sz="7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E</a:t>
              </a:r>
              <a:r>
                <a:rPr lang="en-GB" sz="7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X</a:t>
              </a:r>
              <a:r>
                <a:rPr lang="sr-Latn-CS" sz="7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AA</a:t>
              </a:r>
              <a:endParaRPr lang="en-GB" sz="700" b="1" dirty="0">
                <a:solidFill>
                  <a:schemeClr val="bg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9" name="Text Box 124"/>
            <p:cNvSpPr txBox="1">
              <a:spLocks noChangeAspect="1" noChangeArrowheads="1"/>
            </p:cNvSpPr>
            <p:nvPr/>
          </p:nvSpPr>
          <p:spPr bwMode="auto">
            <a:xfrm>
              <a:off x="2958" y="2706"/>
              <a:ext cx="161" cy="36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sz="105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PX</a:t>
              </a:r>
              <a:r>
                <a:rPr lang="sr-Latn-CS" sz="105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E</a:t>
              </a:r>
              <a:endParaRPr lang="en-GB" sz="1050" b="1" dirty="0">
                <a:solidFill>
                  <a:schemeClr val="bg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5" name="Text Box 124"/>
            <p:cNvSpPr txBox="1">
              <a:spLocks noChangeAspect="1" noChangeArrowheads="1"/>
            </p:cNvSpPr>
            <p:nvPr/>
          </p:nvSpPr>
          <p:spPr bwMode="auto">
            <a:xfrm>
              <a:off x="3359" y="3658"/>
              <a:ext cx="474" cy="17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CS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LAGIE</a:t>
              </a:r>
              <a:endParaRPr lang="en-GB" sz="1200" b="1" dirty="0">
                <a:solidFill>
                  <a:schemeClr val="bg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6" name="Text Box 133"/>
            <p:cNvSpPr txBox="1">
              <a:spLocks noChangeArrowheads="1"/>
            </p:cNvSpPr>
            <p:nvPr/>
          </p:nvSpPr>
          <p:spPr bwMode="auto">
            <a:xfrm>
              <a:off x="2215" y="2495"/>
              <a:ext cx="305" cy="117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CS" sz="6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Belpex</a:t>
              </a:r>
              <a:endParaRPr lang="en-GB" sz="400" dirty="0">
                <a:solidFill>
                  <a:schemeClr val="bg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19" name="Text Box 135"/>
            <p:cNvSpPr txBox="1">
              <a:spLocks noChangeAspect="1" noChangeArrowheads="1"/>
            </p:cNvSpPr>
            <p:nvPr/>
          </p:nvSpPr>
          <p:spPr bwMode="auto">
            <a:xfrm>
              <a:off x="1826" y="2207"/>
              <a:ext cx="439" cy="174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sr-Latn-CS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APX</a:t>
              </a:r>
              <a:endParaRPr lang="en-GB" sz="1200" b="1" dirty="0">
                <a:solidFill>
                  <a:schemeClr val="bg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21" name="Text Box 133"/>
            <p:cNvSpPr txBox="1">
              <a:spLocks noChangeArrowheads="1"/>
            </p:cNvSpPr>
            <p:nvPr/>
          </p:nvSpPr>
          <p:spPr bwMode="auto">
            <a:xfrm>
              <a:off x="2548" y="3054"/>
              <a:ext cx="314" cy="2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  <a:alpha val="93000"/>
                  </a:schemeClr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700" b="1" smtClean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BSP</a:t>
              </a:r>
              <a:r>
                <a:rPr lang="en-GB" sz="800" b="1" smtClean="0">
                  <a:solidFill>
                    <a:schemeClr val="bg2"/>
                  </a:solidFill>
                  <a:latin typeface="Verdana" pitchFamily="34" charset="0"/>
                  <a:cs typeface="Arial" charset="0"/>
                </a:rPr>
                <a:t> </a:t>
              </a:r>
            </a:p>
            <a:p>
              <a:pPr algn="ctr" eaLnBrk="1" hangingPunct="1">
                <a:defRPr/>
              </a:pPr>
              <a:endParaRPr lang="en-GB" sz="800" smtClean="0">
                <a:solidFill>
                  <a:schemeClr val="bg2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5" name="Text Box 129"/>
            <p:cNvSpPr txBox="1">
              <a:spLocks noChangeArrowheads="1"/>
            </p:cNvSpPr>
            <p:nvPr/>
          </p:nvSpPr>
          <p:spPr bwMode="auto">
            <a:xfrm>
              <a:off x="3016" y="3234"/>
              <a:ext cx="398" cy="13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EFEF">
                    <a:alpha val="85000"/>
                  </a:srgbClr>
                </a:gs>
              </a:gsLst>
              <a:path path="circl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800" b="1" smtClean="0">
                  <a:latin typeface="Verdana" pitchFamily="34" charset="0"/>
                  <a:cs typeface="Arial" charset="0"/>
                </a:rPr>
                <a:t>SEEPEX</a:t>
              </a:r>
              <a:endParaRPr lang="en-GB" sz="400" smtClean="0"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24" name="Rectangle 5"/>
          <p:cNvSpPr>
            <a:spLocks noChangeArrowheads="1"/>
          </p:cNvSpPr>
          <p:nvPr/>
        </p:nvSpPr>
        <p:spPr bwMode="auto">
          <a:xfrm>
            <a:off x="-2348" y="6515879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41"/>
          <p:cNvGrpSpPr>
            <a:grpSpLocks/>
          </p:cNvGrpSpPr>
          <p:nvPr/>
        </p:nvGrpSpPr>
        <p:grpSpPr bwMode="auto">
          <a:xfrm>
            <a:off x="4748679" y="907539"/>
            <a:ext cx="912501" cy="1496015"/>
            <a:chOff x="2582" y="627"/>
            <a:chExt cx="466" cy="903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120" name="Group 42"/>
            <p:cNvGrpSpPr>
              <a:grpSpLocks/>
            </p:cNvGrpSpPr>
            <p:nvPr/>
          </p:nvGrpSpPr>
          <p:grpSpPr bwMode="auto">
            <a:xfrm>
              <a:off x="2582" y="627"/>
              <a:ext cx="466" cy="903"/>
              <a:chOff x="2582" y="627"/>
              <a:chExt cx="466" cy="903"/>
            </a:xfrm>
            <a:grpFill/>
          </p:grpSpPr>
          <p:sp>
            <p:nvSpPr>
              <p:cNvPr id="148" name="Freeform 43"/>
              <p:cNvSpPr>
                <a:spLocks/>
              </p:cNvSpPr>
              <p:nvPr/>
            </p:nvSpPr>
            <p:spPr bwMode="auto">
              <a:xfrm>
                <a:off x="2582" y="1475"/>
                <a:ext cx="28" cy="2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" y="6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9" y="26"/>
                  </a:cxn>
                  <a:cxn ang="0">
                    <a:pos x="28" y="13"/>
                  </a:cxn>
                  <a:cxn ang="0">
                    <a:pos x="24" y="0"/>
                  </a:cxn>
                </a:cxnLst>
                <a:rect l="0" t="0" r="r" b="b"/>
                <a:pathLst>
                  <a:path w="28" h="26">
                    <a:moveTo>
                      <a:pt x="24" y="0"/>
                    </a:moveTo>
                    <a:lnTo>
                      <a:pt x="13" y="6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9" y="26"/>
                    </a:lnTo>
                    <a:lnTo>
                      <a:pt x="28" y="1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44"/>
              <p:cNvSpPr>
                <a:spLocks/>
              </p:cNvSpPr>
              <p:nvPr/>
            </p:nvSpPr>
            <p:spPr bwMode="auto">
              <a:xfrm>
                <a:off x="2610" y="627"/>
                <a:ext cx="438" cy="903"/>
              </a:xfrm>
              <a:custGeom>
                <a:avLst/>
                <a:gdLst/>
                <a:ahLst/>
                <a:cxnLst>
                  <a:cxn ang="0">
                    <a:pos x="119" y="873"/>
                  </a:cxn>
                  <a:cxn ang="0">
                    <a:pos x="93" y="851"/>
                  </a:cxn>
                  <a:cxn ang="0">
                    <a:pos x="59" y="844"/>
                  </a:cxn>
                  <a:cxn ang="0">
                    <a:pos x="59" y="773"/>
                  </a:cxn>
                  <a:cxn ang="0">
                    <a:pos x="44" y="725"/>
                  </a:cxn>
                  <a:cxn ang="0">
                    <a:pos x="41" y="688"/>
                  </a:cxn>
                  <a:cxn ang="0">
                    <a:pos x="30" y="655"/>
                  </a:cxn>
                  <a:cxn ang="0">
                    <a:pos x="52" y="622"/>
                  </a:cxn>
                  <a:cxn ang="0">
                    <a:pos x="63" y="592"/>
                  </a:cxn>
                  <a:cxn ang="0">
                    <a:pos x="107" y="555"/>
                  </a:cxn>
                  <a:cxn ang="0">
                    <a:pos x="137" y="511"/>
                  </a:cxn>
                  <a:cxn ang="0">
                    <a:pos x="159" y="474"/>
                  </a:cxn>
                  <a:cxn ang="0">
                    <a:pos x="178" y="448"/>
                  </a:cxn>
                  <a:cxn ang="0">
                    <a:pos x="181" y="422"/>
                  </a:cxn>
                  <a:cxn ang="0">
                    <a:pos x="174" y="396"/>
                  </a:cxn>
                  <a:cxn ang="0">
                    <a:pos x="152" y="385"/>
                  </a:cxn>
                  <a:cxn ang="0">
                    <a:pos x="119" y="314"/>
                  </a:cxn>
                  <a:cxn ang="0">
                    <a:pos x="122" y="255"/>
                  </a:cxn>
                  <a:cxn ang="0">
                    <a:pos x="107" y="196"/>
                  </a:cxn>
                  <a:cxn ang="0">
                    <a:pos x="81" y="158"/>
                  </a:cxn>
                  <a:cxn ang="0">
                    <a:pos x="30" y="129"/>
                  </a:cxn>
                  <a:cxn ang="0">
                    <a:pos x="11" y="99"/>
                  </a:cxn>
                  <a:cxn ang="0">
                    <a:pos x="15" y="78"/>
                  </a:cxn>
                  <a:cxn ang="0">
                    <a:pos x="48" y="95"/>
                  </a:cxn>
                  <a:cxn ang="0">
                    <a:pos x="107" y="110"/>
                  </a:cxn>
                  <a:cxn ang="0">
                    <a:pos x="130" y="125"/>
                  </a:cxn>
                  <a:cxn ang="0">
                    <a:pos x="159" y="99"/>
                  </a:cxn>
                  <a:cxn ang="0">
                    <a:pos x="178" y="78"/>
                  </a:cxn>
                  <a:cxn ang="0">
                    <a:pos x="174" y="37"/>
                  </a:cxn>
                  <a:cxn ang="0">
                    <a:pos x="204" y="19"/>
                  </a:cxn>
                  <a:cxn ang="0">
                    <a:pos x="244" y="26"/>
                  </a:cxn>
                  <a:cxn ang="0">
                    <a:pos x="244" y="59"/>
                  </a:cxn>
                  <a:cxn ang="0">
                    <a:pos x="211" y="92"/>
                  </a:cxn>
                  <a:cxn ang="0">
                    <a:pos x="248" y="85"/>
                  </a:cxn>
                  <a:cxn ang="0">
                    <a:pos x="252" y="30"/>
                  </a:cxn>
                  <a:cxn ang="0">
                    <a:pos x="275" y="63"/>
                  </a:cxn>
                  <a:cxn ang="0">
                    <a:pos x="267" y="114"/>
                  </a:cxn>
                  <a:cxn ang="0">
                    <a:pos x="297" y="158"/>
                  </a:cxn>
                  <a:cxn ang="0">
                    <a:pos x="316" y="199"/>
                  </a:cxn>
                  <a:cxn ang="0">
                    <a:pos x="319" y="262"/>
                  </a:cxn>
                  <a:cxn ang="0">
                    <a:pos x="349" y="351"/>
                  </a:cxn>
                  <a:cxn ang="0">
                    <a:pos x="360" y="448"/>
                  </a:cxn>
                  <a:cxn ang="0">
                    <a:pos x="375" y="518"/>
                  </a:cxn>
                  <a:cxn ang="0">
                    <a:pos x="419" y="566"/>
                  </a:cxn>
                  <a:cxn ang="0">
                    <a:pos x="438" y="604"/>
                  </a:cxn>
                  <a:cxn ang="0">
                    <a:pos x="416" y="680"/>
                  </a:cxn>
                  <a:cxn ang="0">
                    <a:pos x="405" y="721"/>
                  </a:cxn>
                  <a:cxn ang="0">
                    <a:pos x="382" y="744"/>
                  </a:cxn>
                  <a:cxn ang="0">
                    <a:pos x="327" y="799"/>
                  </a:cxn>
                  <a:cxn ang="0">
                    <a:pos x="301" y="825"/>
                  </a:cxn>
                  <a:cxn ang="0">
                    <a:pos x="267" y="840"/>
                  </a:cxn>
                  <a:cxn ang="0">
                    <a:pos x="215" y="855"/>
                  </a:cxn>
                  <a:cxn ang="0">
                    <a:pos x="163" y="877"/>
                  </a:cxn>
                  <a:cxn ang="0">
                    <a:pos x="122" y="903"/>
                  </a:cxn>
                </a:cxnLst>
                <a:rect l="0" t="0" r="r" b="b"/>
                <a:pathLst>
                  <a:path w="438" h="903">
                    <a:moveTo>
                      <a:pt x="122" y="903"/>
                    </a:moveTo>
                    <a:lnTo>
                      <a:pt x="119" y="873"/>
                    </a:lnTo>
                    <a:lnTo>
                      <a:pt x="104" y="858"/>
                    </a:lnTo>
                    <a:lnTo>
                      <a:pt x="93" y="851"/>
                    </a:lnTo>
                    <a:lnTo>
                      <a:pt x="74" y="844"/>
                    </a:lnTo>
                    <a:lnTo>
                      <a:pt x="59" y="844"/>
                    </a:lnTo>
                    <a:lnTo>
                      <a:pt x="52" y="829"/>
                    </a:lnTo>
                    <a:lnTo>
                      <a:pt x="59" y="773"/>
                    </a:lnTo>
                    <a:lnTo>
                      <a:pt x="56" y="740"/>
                    </a:lnTo>
                    <a:lnTo>
                      <a:pt x="44" y="725"/>
                    </a:lnTo>
                    <a:lnTo>
                      <a:pt x="37" y="718"/>
                    </a:lnTo>
                    <a:lnTo>
                      <a:pt x="41" y="688"/>
                    </a:lnTo>
                    <a:lnTo>
                      <a:pt x="37" y="669"/>
                    </a:lnTo>
                    <a:lnTo>
                      <a:pt x="30" y="655"/>
                    </a:lnTo>
                    <a:lnTo>
                      <a:pt x="41" y="622"/>
                    </a:lnTo>
                    <a:lnTo>
                      <a:pt x="52" y="622"/>
                    </a:lnTo>
                    <a:lnTo>
                      <a:pt x="59" y="615"/>
                    </a:lnTo>
                    <a:lnTo>
                      <a:pt x="63" y="592"/>
                    </a:lnTo>
                    <a:lnTo>
                      <a:pt x="85" y="574"/>
                    </a:lnTo>
                    <a:lnTo>
                      <a:pt x="107" y="555"/>
                    </a:lnTo>
                    <a:lnTo>
                      <a:pt x="111" y="533"/>
                    </a:lnTo>
                    <a:lnTo>
                      <a:pt x="137" y="511"/>
                    </a:lnTo>
                    <a:lnTo>
                      <a:pt x="163" y="485"/>
                    </a:lnTo>
                    <a:lnTo>
                      <a:pt x="159" y="474"/>
                    </a:lnTo>
                    <a:lnTo>
                      <a:pt x="159" y="459"/>
                    </a:lnTo>
                    <a:lnTo>
                      <a:pt x="178" y="448"/>
                    </a:lnTo>
                    <a:lnTo>
                      <a:pt x="185" y="444"/>
                    </a:lnTo>
                    <a:lnTo>
                      <a:pt x="181" y="422"/>
                    </a:lnTo>
                    <a:lnTo>
                      <a:pt x="181" y="400"/>
                    </a:lnTo>
                    <a:lnTo>
                      <a:pt x="174" y="396"/>
                    </a:lnTo>
                    <a:lnTo>
                      <a:pt x="163" y="400"/>
                    </a:lnTo>
                    <a:lnTo>
                      <a:pt x="152" y="385"/>
                    </a:lnTo>
                    <a:lnTo>
                      <a:pt x="141" y="344"/>
                    </a:lnTo>
                    <a:lnTo>
                      <a:pt x="119" y="314"/>
                    </a:lnTo>
                    <a:lnTo>
                      <a:pt x="126" y="273"/>
                    </a:lnTo>
                    <a:lnTo>
                      <a:pt x="122" y="255"/>
                    </a:lnTo>
                    <a:lnTo>
                      <a:pt x="96" y="229"/>
                    </a:lnTo>
                    <a:lnTo>
                      <a:pt x="107" y="196"/>
                    </a:lnTo>
                    <a:lnTo>
                      <a:pt x="100" y="177"/>
                    </a:lnTo>
                    <a:lnTo>
                      <a:pt x="81" y="158"/>
                    </a:lnTo>
                    <a:lnTo>
                      <a:pt x="70" y="170"/>
                    </a:lnTo>
                    <a:lnTo>
                      <a:pt x="30" y="129"/>
                    </a:lnTo>
                    <a:lnTo>
                      <a:pt x="19" y="114"/>
                    </a:lnTo>
                    <a:lnTo>
                      <a:pt x="11" y="99"/>
                    </a:lnTo>
                    <a:lnTo>
                      <a:pt x="0" y="92"/>
                    </a:lnTo>
                    <a:lnTo>
                      <a:pt x="15" y="78"/>
                    </a:lnTo>
                    <a:lnTo>
                      <a:pt x="37" y="78"/>
                    </a:lnTo>
                    <a:lnTo>
                      <a:pt x="48" y="95"/>
                    </a:lnTo>
                    <a:lnTo>
                      <a:pt x="78" y="129"/>
                    </a:lnTo>
                    <a:lnTo>
                      <a:pt x="107" y="110"/>
                    </a:lnTo>
                    <a:lnTo>
                      <a:pt x="126" y="114"/>
                    </a:lnTo>
                    <a:lnTo>
                      <a:pt x="130" y="125"/>
                    </a:lnTo>
                    <a:lnTo>
                      <a:pt x="152" y="129"/>
                    </a:lnTo>
                    <a:lnTo>
                      <a:pt x="159" y="99"/>
                    </a:lnTo>
                    <a:lnTo>
                      <a:pt x="170" y="89"/>
                    </a:lnTo>
                    <a:lnTo>
                      <a:pt x="178" y="78"/>
                    </a:lnTo>
                    <a:lnTo>
                      <a:pt x="178" y="67"/>
                    </a:lnTo>
                    <a:lnTo>
                      <a:pt x="174" y="37"/>
                    </a:lnTo>
                    <a:lnTo>
                      <a:pt x="193" y="19"/>
                    </a:lnTo>
                    <a:lnTo>
                      <a:pt x="204" y="19"/>
                    </a:lnTo>
                    <a:lnTo>
                      <a:pt x="222" y="0"/>
                    </a:lnTo>
                    <a:lnTo>
                      <a:pt x="244" y="26"/>
                    </a:lnTo>
                    <a:lnTo>
                      <a:pt x="252" y="37"/>
                    </a:lnTo>
                    <a:lnTo>
                      <a:pt x="244" y="59"/>
                    </a:lnTo>
                    <a:lnTo>
                      <a:pt x="226" y="74"/>
                    </a:lnTo>
                    <a:lnTo>
                      <a:pt x="211" y="92"/>
                    </a:lnTo>
                    <a:lnTo>
                      <a:pt x="215" y="110"/>
                    </a:lnTo>
                    <a:lnTo>
                      <a:pt x="248" y="85"/>
                    </a:lnTo>
                    <a:lnTo>
                      <a:pt x="248" y="63"/>
                    </a:lnTo>
                    <a:lnTo>
                      <a:pt x="252" y="30"/>
                    </a:lnTo>
                    <a:lnTo>
                      <a:pt x="263" y="22"/>
                    </a:lnTo>
                    <a:lnTo>
                      <a:pt x="275" y="63"/>
                    </a:lnTo>
                    <a:lnTo>
                      <a:pt x="275" y="99"/>
                    </a:lnTo>
                    <a:lnTo>
                      <a:pt x="267" y="114"/>
                    </a:lnTo>
                    <a:lnTo>
                      <a:pt x="267" y="136"/>
                    </a:lnTo>
                    <a:lnTo>
                      <a:pt x="297" y="158"/>
                    </a:lnTo>
                    <a:lnTo>
                      <a:pt x="297" y="173"/>
                    </a:lnTo>
                    <a:lnTo>
                      <a:pt x="316" y="199"/>
                    </a:lnTo>
                    <a:lnTo>
                      <a:pt x="323" y="218"/>
                    </a:lnTo>
                    <a:lnTo>
                      <a:pt x="319" y="262"/>
                    </a:lnTo>
                    <a:lnTo>
                      <a:pt x="331" y="311"/>
                    </a:lnTo>
                    <a:lnTo>
                      <a:pt x="349" y="351"/>
                    </a:lnTo>
                    <a:lnTo>
                      <a:pt x="345" y="411"/>
                    </a:lnTo>
                    <a:lnTo>
                      <a:pt x="360" y="448"/>
                    </a:lnTo>
                    <a:lnTo>
                      <a:pt x="368" y="463"/>
                    </a:lnTo>
                    <a:lnTo>
                      <a:pt x="375" y="518"/>
                    </a:lnTo>
                    <a:lnTo>
                      <a:pt x="382" y="541"/>
                    </a:lnTo>
                    <a:lnTo>
                      <a:pt x="419" y="566"/>
                    </a:lnTo>
                    <a:lnTo>
                      <a:pt x="438" y="589"/>
                    </a:lnTo>
                    <a:lnTo>
                      <a:pt x="438" y="604"/>
                    </a:lnTo>
                    <a:lnTo>
                      <a:pt x="423" y="673"/>
                    </a:lnTo>
                    <a:lnTo>
                      <a:pt x="416" y="680"/>
                    </a:lnTo>
                    <a:lnTo>
                      <a:pt x="423" y="695"/>
                    </a:lnTo>
                    <a:lnTo>
                      <a:pt x="405" y="721"/>
                    </a:lnTo>
                    <a:lnTo>
                      <a:pt x="382" y="732"/>
                    </a:lnTo>
                    <a:lnTo>
                      <a:pt x="382" y="744"/>
                    </a:lnTo>
                    <a:lnTo>
                      <a:pt x="349" y="788"/>
                    </a:lnTo>
                    <a:lnTo>
                      <a:pt x="327" y="799"/>
                    </a:lnTo>
                    <a:lnTo>
                      <a:pt x="323" y="825"/>
                    </a:lnTo>
                    <a:lnTo>
                      <a:pt x="301" y="825"/>
                    </a:lnTo>
                    <a:lnTo>
                      <a:pt x="290" y="833"/>
                    </a:lnTo>
                    <a:lnTo>
                      <a:pt x="267" y="840"/>
                    </a:lnTo>
                    <a:lnTo>
                      <a:pt x="237" y="836"/>
                    </a:lnTo>
                    <a:lnTo>
                      <a:pt x="215" y="855"/>
                    </a:lnTo>
                    <a:lnTo>
                      <a:pt x="189" y="870"/>
                    </a:lnTo>
                    <a:lnTo>
                      <a:pt x="163" y="877"/>
                    </a:lnTo>
                    <a:lnTo>
                      <a:pt x="144" y="892"/>
                    </a:lnTo>
                    <a:lnTo>
                      <a:pt x="122" y="903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1" name="Group 45"/>
            <p:cNvGrpSpPr>
              <a:grpSpLocks/>
            </p:cNvGrpSpPr>
            <p:nvPr/>
          </p:nvGrpSpPr>
          <p:grpSpPr bwMode="auto">
            <a:xfrm>
              <a:off x="2737" y="948"/>
              <a:ext cx="283" cy="460"/>
              <a:chOff x="2737" y="948"/>
              <a:chExt cx="283" cy="460"/>
            </a:xfrm>
            <a:grpFill/>
          </p:grpSpPr>
          <p:sp>
            <p:nvSpPr>
              <p:cNvPr id="124" name="Freeform 46"/>
              <p:cNvSpPr>
                <a:spLocks/>
              </p:cNvSpPr>
              <p:nvPr/>
            </p:nvSpPr>
            <p:spPr bwMode="auto">
              <a:xfrm>
                <a:off x="2897" y="948"/>
                <a:ext cx="16" cy="22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0"/>
                  </a:cxn>
                  <a:cxn ang="0">
                    <a:pos x="8" y="22"/>
                  </a:cxn>
                  <a:cxn ang="0">
                    <a:pos x="16" y="17"/>
                  </a:cxn>
                  <a:cxn ang="0">
                    <a:pos x="10" y="2"/>
                  </a:cxn>
                </a:cxnLst>
                <a:rect l="0" t="0" r="r" b="b"/>
                <a:pathLst>
                  <a:path w="16" h="22">
                    <a:moveTo>
                      <a:pt x="10" y="2"/>
                    </a:moveTo>
                    <a:lnTo>
                      <a:pt x="0" y="0"/>
                    </a:lnTo>
                    <a:lnTo>
                      <a:pt x="8" y="22"/>
                    </a:lnTo>
                    <a:lnTo>
                      <a:pt x="16" y="17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47"/>
              <p:cNvSpPr>
                <a:spLocks/>
              </p:cNvSpPr>
              <p:nvPr/>
            </p:nvSpPr>
            <p:spPr bwMode="auto">
              <a:xfrm>
                <a:off x="2928" y="1031"/>
                <a:ext cx="16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9"/>
                  </a:cxn>
                  <a:cxn ang="0">
                    <a:pos x="0" y="45"/>
                  </a:cxn>
                  <a:cxn ang="0">
                    <a:pos x="8" y="28"/>
                  </a:cxn>
                  <a:cxn ang="0">
                    <a:pos x="11" y="9"/>
                  </a:cxn>
                  <a:cxn ang="0">
                    <a:pos x="5" y="8"/>
                  </a:cxn>
                  <a:cxn ang="0">
                    <a:pos x="16" y="0"/>
                  </a:cxn>
                </a:cxnLst>
                <a:rect l="0" t="0" r="r" b="b"/>
                <a:pathLst>
                  <a:path w="16" h="45">
                    <a:moveTo>
                      <a:pt x="16" y="0"/>
                    </a:moveTo>
                    <a:lnTo>
                      <a:pt x="0" y="9"/>
                    </a:lnTo>
                    <a:lnTo>
                      <a:pt x="0" y="45"/>
                    </a:lnTo>
                    <a:lnTo>
                      <a:pt x="8" y="28"/>
                    </a:lnTo>
                    <a:lnTo>
                      <a:pt x="11" y="9"/>
                    </a:lnTo>
                    <a:lnTo>
                      <a:pt x="5" y="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48"/>
              <p:cNvSpPr>
                <a:spLocks/>
              </p:cNvSpPr>
              <p:nvPr/>
            </p:nvSpPr>
            <p:spPr bwMode="auto">
              <a:xfrm>
                <a:off x="2953" y="1096"/>
                <a:ext cx="19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7"/>
                  </a:cxn>
                  <a:cxn ang="0">
                    <a:pos x="6" y="26"/>
                  </a:cxn>
                  <a:cxn ang="0">
                    <a:pos x="17" y="20"/>
                  </a:cxn>
                  <a:cxn ang="0">
                    <a:pos x="19" y="11"/>
                  </a:cxn>
                  <a:cxn ang="0">
                    <a:pos x="4" y="0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lnTo>
                      <a:pt x="0" y="7"/>
                    </a:lnTo>
                    <a:lnTo>
                      <a:pt x="6" y="26"/>
                    </a:lnTo>
                    <a:lnTo>
                      <a:pt x="17" y="20"/>
                    </a:lnTo>
                    <a:lnTo>
                      <a:pt x="19" y="1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49"/>
              <p:cNvSpPr>
                <a:spLocks/>
              </p:cNvSpPr>
              <p:nvPr/>
            </p:nvSpPr>
            <p:spPr bwMode="auto">
              <a:xfrm>
                <a:off x="2848" y="1092"/>
                <a:ext cx="42" cy="39"/>
              </a:xfrm>
              <a:custGeom>
                <a:avLst/>
                <a:gdLst/>
                <a:ahLst/>
                <a:cxnLst>
                  <a:cxn ang="0">
                    <a:pos x="42" y="17"/>
                  </a:cxn>
                  <a:cxn ang="0">
                    <a:pos x="33" y="17"/>
                  </a:cxn>
                  <a:cxn ang="0">
                    <a:pos x="21" y="0"/>
                  </a:cxn>
                  <a:cxn ang="0">
                    <a:pos x="13" y="11"/>
                  </a:cxn>
                  <a:cxn ang="0">
                    <a:pos x="2" y="7"/>
                  </a:cxn>
                  <a:cxn ang="0">
                    <a:pos x="0" y="17"/>
                  </a:cxn>
                  <a:cxn ang="0">
                    <a:pos x="6" y="24"/>
                  </a:cxn>
                  <a:cxn ang="0">
                    <a:pos x="6" y="32"/>
                  </a:cxn>
                  <a:cxn ang="0">
                    <a:pos x="13" y="39"/>
                  </a:cxn>
                  <a:cxn ang="0">
                    <a:pos x="21" y="33"/>
                  </a:cxn>
                  <a:cxn ang="0">
                    <a:pos x="36" y="37"/>
                  </a:cxn>
                  <a:cxn ang="0">
                    <a:pos x="42" y="17"/>
                  </a:cxn>
                </a:cxnLst>
                <a:rect l="0" t="0" r="r" b="b"/>
                <a:pathLst>
                  <a:path w="42" h="39">
                    <a:moveTo>
                      <a:pt x="42" y="17"/>
                    </a:moveTo>
                    <a:lnTo>
                      <a:pt x="33" y="17"/>
                    </a:lnTo>
                    <a:lnTo>
                      <a:pt x="21" y="0"/>
                    </a:lnTo>
                    <a:lnTo>
                      <a:pt x="13" y="11"/>
                    </a:lnTo>
                    <a:lnTo>
                      <a:pt x="2" y="7"/>
                    </a:lnTo>
                    <a:lnTo>
                      <a:pt x="0" y="17"/>
                    </a:lnTo>
                    <a:lnTo>
                      <a:pt x="6" y="24"/>
                    </a:lnTo>
                    <a:lnTo>
                      <a:pt x="6" y="32"/>
                    </a:lnTo>
                    <a:lnTo>
                      <a:pt x="13" y="39"/>
                    </a:lnTo>
                    <a:lnTo>
                      <a:pt x="21" y="33"/>
                    </a:lnTo>
                    <a:lnTo>
                      <a:pt x="36" y="37"/>
                    </a:lnTo>
                    <a:lnTo>
                      <a:pt x="42" y="17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50"/>
              <p:cNvSpPr>
                <a:spLocks/>
              </p:cNvSpPr>
              <p:nvPr/>
            </p:nvSpPr>
            <p:spPr bwMode="auto">
              <a:xfrm>
                <a:off x="2944" y="1189"/>
                <a:ext cx="58" cy="4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4"/>
                  </a:cxn>
                  <a:cxn ang="0">
                    <a:pos x="21" y="24"/>
                  </a:cxn>
                  <a:cxn ang="0">
                    <a:pos x="28" y="24"/>
                  </a:cxn>
                  <a:cxn ang="0">
                    <a:pos x="51" y="40"/>
                  </a:cxn>
                  <a:cxn ang="0">
                    <a:pos x="58" y="33"/>
                  </a:cxn>
                  <a:cxn ang="0">
                    <a:pos x="52" y="16"/>
                  </a:cxn>
                  <a:cxn ang="0">
                    <a:pos x="51" y="7"/>
                  </a:cxn>
                  <a:cxn ang="0">
                    <a:pos x="34" y="7"/>
                  </a:cxn>
                  <a:cxn ang="0">
                    <a:pos x="21" y="0"/>
                  </a:cxn>
                  <a:cxn ang="0">
                    <a:pos x="7" y="0"/>
                  </a:cxn>
                </a:cxnLst>
                <a:rect l="0" t="0" r="r" b="b"/>
                <a:pathLst>
                  <a:path w="58" h="40">
                    <a:moveTo>
                      <a:pt x="7" y="0"/>
                    </a:moveTo>
                    <a:lnTo>
                      <a:pt x="0" y="4"/>
                    </a:lnTo>
                    <a:lnTo>
                      <a:pt x="21" y="24"/>
                    </a:lnTo>
                    <a:lnTo>
                      <a:pt x="28" y="24"/>
                    </a:lnTo>
                    <a:lnTo>
                      <a:pt x="51" y="40"/>
                    </a:lnTo>
                    <a:lnTo>
                      <a:pt x="58" y="33"/>
                    </a:lnTo>
                    <a:lnTo>
                      <a:pt x="52" y="16"/>
                    </a:lnTo>
                    <a:lnTo>
                      <a:pt x="51" y="7"/>
                    </a:lnTo>
                    <a:lnTo>
                      <a:pt x="34" y="7"/>
                    </a:lnTo>
                    <a:lnTo>
                      <a:pt x="21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51"/>
              <p:cNvSpPr>
                <a:spLocks/>
              </p:cNvSpPr>
              <p:nvPr/>
            </p:nvSpPr>
            <p:spPr bwMode="auto">
              <a:xfrm>
                <a:off x="2821" y="1213"/>
                <a:ext cx="37" cy="5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7" y="11"/>
                  </a:cxn>
                  <a:cxn ang="0">
                    <a:pos x="19" y="39"/>
                  </a:cxn>
                  <a:cxn ang="0">
                    <a:pos x="20" y="48"/>
                  </a:cxn>
                  <a:cxn ang="0">
                    <a:pos x="9" y="59"/>
                  </a:cxn>
                  <a:cxn ang="0">
                    <a:pos x="0" y="50"/>
                  </a:cxn>
                  <a:cxn ang="0">
                    <a:pos x="4" y="42"/>
                  </a:cxn>
                  <a:cxn ang="0">
                    <a:pos x="6" y="24"/>
                  </a:cxn>
                  <a:cxn ang="0">
                    <a:pos x="15" y="13"/>
                  </a:cxn>
                  <a:cxn ang="0">
                    <a:pos x="4" y="4"/>
                  </a:cxn>
                  <a:cxn ang="0">
                    <a:pos x="11" y="0"/>
                  </a:cxn>
                  <a:cxn ang="0">
                    <a:pos x="22" y="6"/>
                  </a:cxn>
                  <a:cxn ang="0">
                    <a:pos x="33" y="0"/>
                  </a:cxn>
                </a:cxnLst>
                <a:rect l="0" t="0" r="r" b="b"/>
                <a:pathLst>
                  <a:path w="37" h="59">
                    <a:moveTo>
                      <a:pt x="33" y="0"/>
                    </a:moveTo>
                    <a:lnTo>
                      <a:pt x="37" y="11"/>
                    </a:lnTo>
                    <a:lnTo>
                      <a:pt x="19" y="39"/>
                    </a:lnTo>
                    <a:lnTo>
                      <a:pt x="20" y="48"/>
                    </a:lnTo>
                    <a:lnTo>
                      <a:pt x="9" y="59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6" y="24"/>
                    </a:lnTo>
                    <a:lnTo>
                      <a:pt x="15" y="13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22" y="6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52"/>
              <p:cNvSpPr>
                <a:spLocks/>
              </p:cNvSpPr>
              <p:nvPr/>
            </p:nvSpPr>
            <p:spPr bwMode="auto">
              <a:xfrm>
                <a:off x="2839" y="1250"/>
                <a:ext cx="32" cy="5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1" y="0"/>
                  </a:cxn>
                  <a:cxn ang="0">
                    <a:pos x="21" y="4"/>
                  </a:cxn>
                  <a:cxn ang="0">
                    <a:pos x="21" y="7"/>
                  </a:cxn>
                  <a:cxn ang="0">
                    <a:pos x="21" y="11"/>
                  </a:cxn>
                  <a:cxn ang="0">
                    <a:pos x="15" y="21"/>
                  </a:cxn>
                  <a:cxn ang="0">
                    <a:pos x="6" y="30"/>
                  </a:cxn>
                  <a:cxn ang="0">
                    <a:pos x="8" y="37"/>
                  </a:cxn>
                  <a:cxn ang="0">
                    <a:pos x="0" y="49"/>
                  </a:cxn>
                  <a:cxn ang="0">
                    <a:pos x="8" y="55"/>
                  </a:cxn>
                  <a:cxn ang="0">
                    <a:pos x="28" y="26"/>
                  </a:cxn>
                  <a:cxn ang="0">
                    <a:pos x="28" y="19"/>
                  </a:cxn>
                  <a:cxn ang="0">
                    <a:pos x="32" y="11"/>
                  </a:cxn>
                  <a:cxn ang="0">
                    <a:pos x="28" y="0"/>
                  </a:cxn>
                </a:cxnLst>
                <a:rect l="0" t="0" r="r" b="b"/>
                <a:pathLst>
                  <a:path w="32" h="55">
                    <a:moveTo>
                      <a:pt x="28" y="0"/>
                    </a:moveTo>
                    <a:lnTo>
                      <a:pt x="21" y="0"/>
                    </a:lnTo>
                    <a:lnTo>
                      <a:pt x="21" y="4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15" y="21"/>
                    </a:lnTo>
                    <a:lnTo>
                      <a:pt x="6" y="30"/>
                    </a:lnTo>
                    <a:lnTo>
                      <a:pt x="8" y="37"/>
                    </a:lnTo>
                    <a:lnTo>
                      <a:pt x="0" y="49"/>
                    </a:lnTo>
                    <a:lnTo>
                      <a:pt x="8" y="55"/>
                    </a:lnTo>
                    <a:lnTo>
                      <a:pt x="28" y="26"/>
                    </a:lnTo>
                    <a:lnTo>
                      <a:pt x="28" y="19"/>
                    </a:lnTo>
                    <a:lnTo>
                      <a:pt x="32" y="11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2737" y="1318"/>
                <a:ext cx="44" cy="79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5" y="4"/>
                  </a:cxn>
                  <a:cxn ang="0">
                    <a:pos x="17" y="0"/>
                  </a:cxn>
                  <a:cxn ang="0">
                    <a:pos x="4" y="2"/>
                  </a:cxn>
                  <a:cxn ang="0">
                    <a:pos x="4" y="20"/>
                  </a:cxn>
                  <a:cxn ang="0">
                    <a:pos x="11" y="22"/>
                  </a:cxn>
                  <a:cxn ang="0">
                    <a:pos x="11" y="15"/>
                  </a:cxn>
                  <a:cxn ang="0">
                    <a:pos x="23" y="28"/>
                  </a:cxn>
                  <a:cxn ang="0">
                    <a:pos x="19" y="39"/>
                  </a:cxn>
                  <a:cxn ang="0">
                    <a:pos x="10" y="46"/>
                  </a:cxn>
                  <a:cxn ang="0">
                    <a:pos x="6" y="62"/>
                  </a:cxn>
                  <a:cxn ang="0">
                    <a:pos x="0" y="70"/>
                  </a:cxn>
                  <a:cxn ang="0">
                    <a:pos x="8" y="79"/>
                  </a:cxn>
                  <a:cxn ang="0">
                    <a:pos x="31" y="64"/>
                  </a:cxn>
                  <a:cxn ang="0">
                    <a:pos x="23" y="53"/>
                  </a:cxn>
                  <a:cxn ang="0">
                    <a:pos x="29" y="35"/>
                  </a:cxn>
                  <a:cxn ang="0">
                    <a:pos x="42" y="26"/>
                  </a:cxn>
                  <a:cxn ang="0">
                    <a:pos x="44" y="13"/>
                  </a:cxn>
                  <a:cxn ang="0">
                    <a:pos x="29" y="2"/>
                  </a:cxn>
                </a:cxnLst>
                <a:rect l="0" t="0" r="r" b="b"/>
                <a:pathLst>
                  <a:path w="44" h="79">
                    <a:moveTo>
                      <a:pt x="29" y="2"/>
                    </a:moveTo>
                    <a:lnTo>
                      <a:pt x="25" y="4"/>
                    </a:lnTo>
                    <a:lnTo>
                      <a:pt x="17" y="0"/>
                    </a:lnTo>
                    <a:lnTo>
                      <a:pt x="4" y="2"/>
                    </a:lnTo>
                    <a:lnTo>
                      <a:pt x="4" y="20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23" y="28"/>
                    </a:lnTo>
                    <a:lnTo>
                      <a:pt x="19" y="39"/>
                    </a:lnTo>
                    <a:lnTo>
                      <a:pt x="10" y="46"/>
                    </a:lnTo>
                    <a:lnTo>
                      <a:pt x="6" y="62"/>
                    </a:lnTo>
                    <a:lnTo>
                      <a:pt x="0" y="70"/>
                    </a:lnTo>
                    <a:lnTo>
                      <a:pt x="8" y="79"/>
                    </a:lnTo>
                    <a:lnTo>
                      <a:pt x="31" y="64"/>
                    </a:lnTo>
                    <a:lnTo>
                      <a:pt x="23" y="53"/>
                    </a:lnTo>
                    <a:lnTo>
                      <a:pt x="29" y="35"/>
                    </a:lnTo>
                    <a:lnTo>
                      <a:pt x="42" y="26"/>
                    </a:lnTo>
                    <a:lnTo>
                      <a:pt x="44" y="13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54"/>
              <p:cNvSpPr>
                <a:spLocks/>
              </p:cNvSpPr>
              <p:nvPr/>
            </p:nvSpPr>
            <p:spPr bwMode="auto">
              <a:xfrm>
                <a:off x="2763" y="1361"/>
                <a:ext cx="27" cy="4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11"/>
                  </a:cxn>
                  <a:cxn ang="0">
                    <a:pos x="21" y="23"/>
                  </a:cxn>
                  <a:cxn ang="0">
                    <a:pos x="19" y="34"/>
                  </a:cxn>
                  <a:cxn ang="0">
                    <a:pos x="6" y="47"/>
                  </a:cxn>
                  <a:cxn ang="0">
                    <a:pos x="0" y="38"/>
                  </a:cxn>
                  <a:cxn ang="0">
                    <a:pos x="6" y="21"/>
                  </a:cxn>
                  <a:cxn ang="0">
                    <a:pos x="17" y="0"/>
                  </a:cxn>
                </a:cxnLst>
                <a:rect l="0" t="0" r="r" b="b"/>
                <a:pathLst>
                  <a:path w="27" h="47">
                    <a:moveTo>
                      <a:pt x="17" y="0"/>
                    </a:moveTo>
                    <a:lnTo>
                      <a:pt x="27" y="11"/>
                    </a:lnTo>
                    <a:lnTo>
                      <a:pt x="21" y="23"/>
                    </a:lnTo>
                    <a:lnTo>
                      <a:pt x="19" y="34"/>
                    </a:lnTo>
                    <a:lnTo>
                      <a:pt x="6" y="47"/>
                    </a:lnTo>
                    <a:lnTo>
                      <a:pt x="0" y="38"/>
                    </a:lnTo>
                    <a:lnTo>
                      <a:pt x="6" y="2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55"/>
              <p:cNvSpPr>
                <a:spLocks/>
              </p:cNvSpPr>
              <p:nvPr/>
            </p:nvSpPr>
            <p:spPr bwMode="auto">
              <a:xfrm>
                <a:off x="2811" y="1318"/>
                <a:ext cx="28" cy="7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6" y="13"/>
                  </a:cxn>
                  <a:cxn ang="0">
                    <a:pos x="24" y="22"/>
                  </a:cxn>
                  <a:cxn ang="0">
                    <a:pos x="19" y="29"/>
                  </a:cxn>
                  <a:cxn ang="0">
                    <a:pos x="26" y="48"/>
                  </a:cxn>
                  <a:cxn ang="0">
                    <a:pos x="28" y="57"/>
                  </a:cxn>
                  <a:cxn ang="0">
                    <a:pos x="21" y="68"/>
                  </a:cxn>
                  <a:cxn ang="0">
                    <a:pos x="9" y="70"/>
                  </a:cxn>
                  <a:cxn ang="0">
                    <a:pos x="0" y="55"/>
                  </a:cxn>
                  <a:cxn ang="0">
                    <a:pos x="6" y="42"/>
                  </a:cxn>
                  <a:cxn ang="0">
                    <a:pos x="13" y="29"/>
                  </a:cxn>
                  <a:cxn ang="0">
                    <a:pos x="13" y="15"/>
                  </a:cxn>
                  <a:cxn ang="0">
                    <a:pos x="13" y="0"/>
                  </a:cxn>
                </a:cxnLst>
                <a:rect l="0" t="0" r="r" b="b"/>
                <a:pathLst>
                  <a:path w="28" h="70">
                    <a:moveTo>
                      <a:pt x="13" y="0"/>
                    </a:moveTo>
                    <a:lnTo>
                      <a:pt x="26" y="13"/>
                    </a:lnTo>
                    <a:lnTo>
                      <a:pt x="24" y="22"/>
                    </a:lnTo>
                    <a:lnTo>
                      <a:pt x="19" y="29"/>
                    </a:lnTo>
                    <a:lnTo>
                      <a:pt x="26" y="48"/>
                    </a:lnTo>
                    <a:lnTo>
                      <a:pt x="28" y="57"/>
                    </a:lnTo>
                    <a:lnTo>
                      <a:pt x="21" y="68"/>
                    </a:lnTo>
                    <a:lnTo>
                      <a:pt x="9" y="70"/>
                    </a:lnTo>
                    <a:lnTo>
                      <a:pt x="0" y="55"/>
                    </a:lnTo>
                    <a:lnTo>
                      <a:pt x="6" y="42"/>
                    </a:lnTo>
                    <a:lnTo>
                      <a:pt x="13" y="29"/>
                    </a:lnTo>
                    <a:lnTo>
                      <a:pt x="13" y="15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56"/>
              <p:cNvSpPr>
                <a:spLocks/>
              </p:cNvSpPr>
              <p:nvPr/>
            </p:nvSpPr>
            <p:spPr bwMode="auto">
              <a:xfrm>
                <a:off x="2867" y="1209"/>
                <a:ext cx="153" cy="199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29" y="19"/>
                  </a:cxn>
                  <a:cxn ang="0">
                    <a:pos x="21" y="7"/>
                  </a:cxn>
                  <a:cxn ang="0">
                    <a:pos x="20" y="0"/>
                  </a:cxn>
                  <a:cxn ang="0">
                    <a:pos x="6" y="2"/>
                  </a:cxn>
                  <a:cxn ang="0">
                    <a:pos x="0" y="15"/>
                  </a:cxn>
                  <a:cxn ang="0">
                    <a:pos x="11" y="31"/>
                  </a:cxn>
                  <a:cxn ang="0">
                    <a:pos x="14" y="50"/>
                  </a:cxn>
                  <a:cxn ang="0">
                    <a:pos x="29" y="74"/>
                  </a:cxn>
                  <a:cxn ang="0">
                    <a:pos x="42" y="85"/>
                  </a:cxn>
                  <a:cxn ang="0">
                    <a:pos x="40" y="93"/>
                  </a:cxn>
                  <a:cxn ang="0">
                    <a:pos x="42" y="99"/>
                  </a:cxn>
                  <a:cxn ang="0">
                    <a:pos x="42" y="108"/>
                  </a:cxn>
                  <a:cxn ang="0">
                    <a:pos x="60" y="108"/>
                  </a:cxn>
                  <a:cxn ang="0">
                    <a:pos x="75" y="127"/>
                  </a:cxn>
                  <a:cxn ang="0">
                    <a:pos x="73" y="130"/>
                  </a:cxn>
                  <a:cxn ang="0">
                    <a:pos x="68" y="143"/>
                  </a:cxn>
                  <a:cxn ang="0">
                    <a:pos x="58" y="142"/>
                  </a:cxn>
                  <a:cxn ang="0">
                    <a:pos x="45" y="140"/>
                  </a:cxn>
                  <a:cxn ang="0">
                    <a:pos x="36" y="147"/>
                  </a:cxn>
                  <a:cxn ang="0">
                    <a:pos x="40" y="162"/>
                  </a:cxn>
                  <a:cxn ang="0">
                    <a:pos x="49" y="182"/>
                  </a:cxn>
                  <a:cxn ang="0">
                    <a:pos x="73" y="199"/>
                  </a:cxn>
                  <a:cxn ang="0">
                    <a:pos x="94" y="184"/>
                  </a:cxn>
                  <a:cxn ang="0">
                    <a:pos x="92" y="169"/>
                  </a:cxn>
                  <a:cxn ang="0">
                    <a:pos x="90" y="158"/>
                  </a:cxn>
                  <a:cxn ang="0">
                    <a:pos x="92" y="145"/>
                  </a:cxn>
                  <a:cxn ang="0">
                    <a:pos x="101" y="147"/>
                  </a:cxn>
                  <a:cxn ang="0">
                    <a:pos x="109" y="136"/>
                  </a:cxn>
                  <a:cxn ang="0">
                    <a:pos x="120" y="134"/>
                  </a:cxn>
                  <a:cxn ang="0">
                    <a:pos x="131" y="119"/>
                  </a:cxn>
                  <a:cxn ang="0">
                    <a:pos x="116" y="105"/>
                  </a:cxn>
                  <a:cxn ang="0">
                    <a:pos x="105" y="116"/>
                  </a:cxn>
                  <a:cxn ang="0">
                    <a:pos x="101" y="119"/>
                  </a:cxn>
                  <a:cxn ang="0">
                    <a:pos x="90" y="106"/>
                  </a:cxn>
                  <a:cxn ang="0">
                    <a:pos x="97" y="97"/>
                  </a:cxn>
                  <a:cxn ang="0">
                    <a:pos x="105" y="105"/>
                  </a:cxn>
                  <a:cxn ang="0">
                    <a:pos x="114" y="93"/>
                  </a:cxn>
                  <a:cxn ang="0">
                    <a:pos x="127" y="92"/>
                  </a:cxn>
                  <a:cxn ang="0">
                    <a:pos x="133" y="108"/>
                  </a:cxn>
                  <a:cxn ang="0">
                    <a:pos x="144" y="112"/>
                  </a:cxn>
                  <a:cxn ang="0">
                    <a:pos x="153" y="101"/>
                  </a:cxn>
                  <a:cxn ang="0">
                    <a:pos x="131" y="78"/>
                  </a:cxn>
                  <a:cxn ang="0">
                    <a:pos x="134" y="69"/>
                  </a:cxn>
                  <a:cxn ang="0">
                    <a:pos x="127" y="67"/>
                  </a:cxn>
                  <a:cxn ang="0">
                    <a:pos x="134" y="50"/>
                  </a:cxn>
                  <a:cxn ang="0">
                    <a:pos x="123" y="52"/>
                  </a:cxn>
                  <a:cxn ang="0">
                    <a:pos x="99" y="61"/>
                  </a:cxn>
                  <a:cxn ang="0">
                    <a:pos x="99" y="81"/>
                  </a:cxn>
                  <a:cxn ang="0">
                    <a:pos x="90" y="76"/>
                  </a:cxn>
                  <a:cxn ang="0">
                    <a:pos x="81" y="83"/>
                  </a:cxn>
                  <a:cxn ang="0">
                    <a:pos x="62" y="80"/>
                  </a:cxn>
                  <a:cxn ang="0">
                    <a:pos x="58" y="67"/>
                  </a:cxn>
                  <a:cxn ang="0">
                    <a:pos x="53" y="52"/>
                  </a:cxn>
                  <a:cxn ang="0">
                    <a:pos x="66" y="63"/>
                  </a:cxn>
                  <a:cxn ang="0">
                    <a:pos x="81" y="56"/>
                  </a:cxn>
                  <a:cxn ang="0">
                    <a:pos x="83" y="52"/>
                  </a:cxn>
                  <a:cxn ang="0">
                    <a:pos x="81" y="41"/>
                  </a:cxn>
                  <a:cxn ang="0">
                    <a:pos x="64" y="31"/>
                  </a:cxn>
                  <a:cxn ang="0">
                    <a:pos x="55" y="28"/>
                  </a:cxn>
                  <a:cxn ang="0">
                    <a:pos x="58" y="17"/>
                  </a:cxn>
                  <a:cxn ang="0">
                    <a:pos x="58" y="6"/>
                  </a:cxn>
                  <a:cxn ang="0">
                    <a:pos x="45" y="2"/>
                  </a:cxn>
                </a:cxnLst>
                <a:rect l="0" t="0" r="r" b="b"/>
                <a:pathLst>
                  <a:path w="153" h="199">
                    <a:moveTo>
                      <a:pt x="45" y="2"/>
                    </a:moveTo>
                    <a:lnTo>
                      <a:pt x="29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6" y="2"/>
                    </a:lnTo>
                    <a:lnTo>
                      <a:pt x="0" y="15"/>
                    </a:lnTo>
                    <a:lnTo>
                      <a:pt x="11" y="31"/>
                    </a:lnTo>
                    <a:lnTo>
                      <a:pt x="14" y="50"/>
                    </a:lnTo>
                    <a:lnTo>
                      <a:pt x="29" y="74"/>
                    </a:lnTo>
                    <a:lnTo>
                      <a:pt x="42" y="85"/>
                    </a:lnTo>
                    <a:lnTo>
                      <a:pt x="40" y="93"/>
                    </a:lnTo>
                    <a:lnTo>
                      <a:pt x="42" y="99"/>
                    </a:lnTo>
                    <a:lnTo>
                      <a:pt x="42" y="108"/>
                    </a:lnTo>
                    <a:lnTo>
                      <a:pt x="60" y="108"/>
                    </a:lnTo>
                    <a:lnTo>
                      <a:pt x="75" y="127"/>
                    </a:lnTo>
                    <a:lnTo>
                      <a:pt x="73" y="130"/>
                    </a:lnTo>
                    <a:lnTo>
                      <a:pt x="68" y="143"/>
                    </a:lnTo>
                    <a:lnTo>
                      <a:pt x="58" y="142"/>
                    </a:lnTo>
                    <a:lnTo>
                      <a:pt x="45" y="140"/>
                    </a:lnTo>
                    <a:lnTo>
                      <a:pt x="36" y="147"/>
                    </a:lnTo>
                    <a:lnTo>
                      <a:pt x="40" y="162"/>
                    </a:lnTo>
                    <a:lnTo>
                      <a:pt x="49" y="182"/>
                    </a:lnTo>
                    <a:lnTo>
                      <a:pt x="73" y="199"/>
                    </a:lnTo>
                    <a:lnTo>
                      <a:pt x="94" y="184"/>
                    </a:lnTo>
                    <a:lnTo>
                      <a:pt x="92" y="169"/>
                    </a:lnTo>
                    <a:lnTo>
                      <a:pt x="90" y="158"/>
                    </a:lnTo>
                    <a:lnTo>
                      <a:pt x="92" y="145"/>
                    </a:lnTo>
                    <a:lnTo>
                      <a:pt x="101" y="147"/>
                    </a:lnTo>
                    <a:lnTo>
                      <a:pt x="109" y="136"/>
                    </a:lnTo>
                    <a:lnTo>
                      <a:pt x="120" y="134"/>
                    </a:lnTo>
                    <a:lnTo>
                      <a:pt x="131" y="119"/>
                    </a:lnTo>
                    <a:lnTo>
                      <a:pt x="116" y="105"/>
                    </a:lnTo>
                    <a:lnTo>
                      <a:pt x="105" y="116"/>
                    </a:lnTo>
                    <a:lnTo>
                      <a:pt x="101" y="119"/>
                    </a:lnTo>
                    <a:lnTo>
                      <a:pt x="90" y="106"/>
                    </a:lnTo>
                    <a:lnTo>
                      <a:pt x="97" y="97"/>
                    </a:lnTo>
                    <a:lnTo>
                      <a:pt x="105" y="105"/>
                    </a:lnTo>
                    <a:lnTo>
                      <a:pt x="114" y="93"/>
                    </a:lnTo>
                    <a:lnTo>
                      <a:pt x="127" y="92"/>
                    </a:lnTo>
                    <a:lnTo>
                      <a:pt x="133" y="108"/>
                    </a:lnTo>
                    <a:lnTo>
                      <a:pt x="144" y="112"/>
                    </a:lnTo>
                    <a:lnTo>
                      <a:pt x="153" y="101"/>
                    </a:lnTo>
                    <a:lnTo>
                      <a:pt x="131" y="78"/>
                    </a:lnTo>
                    <a:lnTo>
                      <a:pt x="134" y="69"/>
                    </a:lnTo>
                    <a:lnTo>
                      <a:pt x="127" y="67"/>
                    </a:lnTo>
                    <a:lnTo>
                      <a:pt x="134" y="50"/>
                    </a:lnTo>
                    <a:lnTo>
                      <a:pt x="123" y="52"/>
                    </a:lnTo>
                    <a:lnTo>
                      <a:pt x="99" y="61"/>
                    </a:lnTo>
                    <a:lnTo>
                      <a:pt x="99" y="81"/>
                    </a:lnTo>
                    <a:lnTo>
                      <a:pt x="90" y="76"/>
                    </a:lnTo>
                    <a:lnTo>
                      <a:pt x="81" y="83"/>
                    </a:lnTo>
                    <a:lnTo>
                      <a:pt x="62" y="80"/>
                    </a:lnTo>
                    <a:lnTo>
                      <a:pt x="58" y="67"/>
                    </a:lnTo>
                    <a:lnTo>
                      <a:pt x="53" y="52"/>
                    </a:lnTo>
                    <a:lnTo>
                      <a:pt x="66" y="63"/>
                    </a:lnTo>
                    <a:lnTo>
                      <a:pt x="81" y="56"/>
                    </a:lnTo>
                    <a:lnTo>
                      <a:pt x="83" y="52"/>
                    </a:lnTo>
                    <a:lnTo>
                      <a:pt x="81" y="41"/>
                    </a:lnTo>
                    <a:lnTo>
                      <a:pt x="64" y="31"/>
                    </a:lnTo>
                    <a:lnTo>
                      <a:pt x="55" y="28"/>
                    </a:lnTo>
                    <a:lnTo>
                      <a:pt x="58" y="17"/>
                    </a:lnTo>
                    <a:lnTo>
                      <a:pt x="58" y="6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57"/>
              <p:cNvSpPr>
                <a:spLocks/>
              </p:cNvSpPr>
              <p:nvPr/>
            </p:nvSpPr>
            <p:spPr bwMode="auto">
              <a:xfrm>
                <a:off x="2846" y="1314"/>
                <a:ext cx="50" cy="5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0" y="6"/>
                  </a:cxn>
                  <a:cxn ang="0">
                    <a:pos x="50" y="17"/>
                  </a:cxn>
                  <a:cxn ang="0">
                    <a:pos x="48" y="26"/>
                  </a:cxn>
                  <a:cxn ang="0">
                    <a:pos x="24" y="43"/>
                  </a:cxn>
                  <a:cxn ang="0">
                    <a:pos x="11" y="50"/>
                  </a:cxn>
                  <a:cxn ang="0">
                    <a:pos x="0" y="39"/>
                  </a:cxn>
                  <a:cxn ang="0">
                    <a:pos x="9" y="24"/>
                  </a:cxn>
                  <a:cxn ang="0">
                    <a:pos x="20" y="17"/>
                  </a:cxn>
                  <a:cxn ang="0">
                    <a:pos x="45" y="0"/>
                  </a:cxn>
                </a:cxnLst>
                <a:rect l="0" t="0" r="r" b="b"/>
                <a:pathLst>
                  <a:path w="50" h="50">
                    <a:moveTo>
                      <a:pt x="45" y="0"/>
                    </a:moveTo>
                    <a:lnTo>
                      <a:pt x="50" y="6"/>
                    </a:lnTo>
                    <a:lnTo>
                      <a:pt x="50" y="17"/>
                    </a:lnTo>
                    <a:lnTo>
                      <a:pt x="48" y="26"/>
                    </a:lnTo>
                    <a:lnTo>
                      <a:pt x="24" y="43"/>
                    </a:lnTo>
                    <a:lnTo>
                      <a:pt x="11" y="50"/>
                    </a:lnTo>
                    <a:lnTo>
                      <a:pt x="0" y="39"/>
                    </a:lnTo>
                    <a:lnTo>
                      <a:pt x="9" y="24"/>
                    </a:lnTo>
                    <a:lnTo>
                      <a:pt x="20" y="17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grpSp>
        <p:nvGrpSpPr>
          <p:cNvPr id="150" name="Group 93"/>
          <p:cNvGrpSpPr>
            <a:grpSpLocks/>
          </p:cNvGrpSpPr>
          <p:nvPr/>
        </p:nvGrpSpPr>
        <p:grpSpPr bwMode="auto">
          <a:xfrm>
            <a:off x="3512102" y="778019"/>
            <a:ext cx="1981655" cy="1838955"/>
            <a:chOff x="1925" y="532"/>
            <a:chExt cx="1012" cy="1110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151" name="Group 94"/>
            <p:cNvGrpSpPr>
              <a:grpSpLocks/>
            </p:cNvGrpSpPr>
            <p:nvPr/>
          </p:nvGrpSpPr>
          <p:grpSpPr bwMode="auto">
            <a:xfrm>
              <a:off x="1925" y="532"/>
              <a:ext cx="1012" cy="1110"/>
              <a:chOff x="1925" y="532"/>
              <a:chExt cx="1012" cy="1110"/>
            </a:xfrm>
            <a:grpFill/>
          </p:grpSpPr>
          <p:sp>
            <p:nvSpPr>
              <p:cNvPr id="193" name="Freeform 95"/>
              <p:cNvSpPr>
                <a:spLocks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/>
                <a:ahLst/>
                <a:cxnLst>
                  <a:cxn ang="0">
                    <a:pos x="297" y="1014"/>
                  </a:cxn>
                  <a:cxn ang="0">
                    <a:pos x="337" y="951"/>
                  </a:cxn>
                  <a:cxn ang="0">
                    <a:pos x="326" y="865"/>
                  </a:cxn>
                  <a:cxn ang="0">
                    <a:pos x="334" y="791"/>
                  </a:cxn>
                  <a:cxn ang="0">
                    <a:pos x="352" y="688"/>
                  </a:cxn>
                  <a:cxn ang="0">
                    <a:pos x="404" y="618"/>
                  </a:cxn>
                  <a:cxn ang="0">
                    <a:pos x="430" y="562"/>
                  </a:cxn>
                  <a:cxn ang="0">
                    <a:pos x="450" y="507"/>
                  </a:cxn>
                  <a:cxn ang="0">
                    <a:pos x="505" y="414"/>
                  </a:cxn>
                  <a:cxn ang="0">
                    <a:pos x="535" y="340"/>
                  </a:cxn>
                  <a:cxn ang="0">
                    <a:pos x="603" y="266"/>
                  </a:cxn>
                  <a:cxn ang="0">
                    <a:pos x="659" y="240"/>
                  </a:cxn>
                  <a:cxn ang="0">
                    <a:pos x="696" y="174"/>
                  </a:cxn>
                  <a:cxn ang="0">
                    <a:pos x="785" y="210"/>
                  </a:cxn>
                  <a:cxn ang="0">
                    <a:pos x="833" y="221"/>
                  </a:cxn>
                  <a:cxn ang="0">
                    <a:pos x="859" y="133"/>
                  </a:cxn>
                  <a:cxn ang="0">
                    <a:pos x="933" y="126"/>
                  </a:cxn>
                  <a:cxn ang="0">
                    <a:pos x="960" y="159"/>
                  </a:cxn>
                  <a:cxn ang="0">
                    <a:pos x="982" y="115"/>
                  </a:cxn>
                  <a:cxn ang="0">
                    <a:pos x="1008" y="63"/>
                  </a:cxn>
                  <a:cxn ang="0">
                    <a:pos x="960" y="19"/>
                  </a:cxn>
                  <a:cxn ang="0">
                    <a:pos x="915" y="22"/>
                  </a:cxn>
                  <a:cxn ang="0">
                    <a:pos x="889" y="19"/>
                  </a:cxn>
                  <a:cxn ang="0">
                    <a:pos x="852" y="44"/>
                  </a:cxn>
                  <a:cxn ang="0">
                    <a:pos x="837" y="30"/>
                  </a:cxn>
                  <a:cxn ang="0">
                    <a:pos x="781" y="96"/>
                  </a:cxn>
                  <a:cxn ang="0">
                    <a:pos x="726" y="115"/>
                  </a:cxn>
                  <a:cxn ang="0">
                    <a:pos x="666" y="133"/>
                  </a:cxn>
                  <a:cxn ang="0">
                    <a:pos x="596" y="148"/>
                  </a:cxn>
                  <a:cxn ang="0">
                    <a:pos x="588" y="203"/>
                  </a:cxn>
                  <a:cxn ang="0">
                    <a:pos x="581" y="251"/>
                  </a:cxn>
                  <a:cxn ang="0">
                    <a:pos x="524" y="262"/>
                  </a:cxn>
                  <a:cxn ang="0">
                    <a:pos x="505" y="303"/>
                  </a:cxn>
                  <a:cxn ang="0">
                    <a:pos x="461" y="362"/>
                  </a:cxn>
                  <a:cxn ang="0">
                    <a:pos x="415" y="436"/>
                  </a:cxn>
                  <a:cxn ang="0">
                    <a:pos x="378" y="511"/>
                  </a:cxn>
                  <a:cxn ang="0">
                    <a:pos x="356" y="555"/>
                  </a:cxn>
                  <a:cxn ang="0">
                    <a:pos x="285" y="618"/>
                  </a:cxn>
                  <a:cxn ang="0">
                    <a:pos x="326" y="625"/>
                  </a:cxn>
                  <a:cxn ang="0">
                    <a:pos x="263" y="637"/>
                  </a:cxn>
                  <a:cxn ang="0">
                    <a:pos x="204" y="674"/>
                  </a:cxn>
                  <a:cxn ang="0">
                    <a:pos x="154" y="677"/>
                  </a:cxn>
                  <a:cxn ang="0">
                    <a:pos x="113" y="705"/>
                  </a:cxn>
                  <a:cxn ang="0">
                    <a:pos x="87" y="733"/>
                  </a:cxn>
                  <a:cxn ang="0">
                    <a:pos x="35" y="767"/>
                  </a:cxn>
                  <a:cxn ang="0">
                    <a:pos x="20" y="889"/>
                  </a:cxn>
                  <a:cxn ang="0">
                    <a:pos x="41" y="917"/>
                  </a:cxn>
                  <a:cxn ang="0">
                    <a:pos x="20" y="971"/>
                  </a:cxn>
                  <a:cxn ang="0">
                    <a:pos x="33" y="1003"/>
                  </a:cxn>
                  <a:cxn ang="0">
                    <a:pos x="0" y="1030"/>
                  </a:cxn>
                  <a:cxn ang="0">
                    <a:pos x="85" y="1110"/>
                  </a:cxn>
                  <a:cxn ang="0">
                    <a:pos x="209" y="1019"/>
                  </a:cxn>
                  <a:cxn ang="0">
                    <a:pos x="254" y="967"/>
                  </a:cxn>
                  <a:cxn ang="0">
                    <a:pos x="263" y="1045"/>
                  </a:cxn>
                </a:cxnLst>
                <a:rect l="0" t="0" r="r" b="b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  <a:lnTo>
                      <a:pt x="271" y="10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96"/>
              <p:cNvSpPr>
                <a:spLocks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/>
                <a:ahLst/>
                <a:cxnLst>
                  <a:cxn ang="0">
                    <a:pos x="297" y="1014"/>
                  </a:cxn>
                  <a:cxn ang="0">
                    <a:pos x="337" y="951"/>
                  </a:cxn>
                  <a:cxn ang="0">
                    <a:pos x="326" y="865"/>
                  </a:cxn>
                  <a:cxn ang="0">
                    <a:pos x="334" y="791"/>
                  </a:cxn>
                  <a:cxn ang="0">
                    <a:pos x="352" y="688"/>
                  </a:cxn>
                  <a:cxn ang="0">
                    <a:pos x="404" y="618"/>
                  </a:cxn>
                  <a:cxn ang="0">
                    <a:pos x="430" y="562"/>
                  </a:cxn>
                  <a:cxn ang="0">
                    <a:pos x="450" y="507"/>
                  </a:cxn>
                  <a:cxn ang="0">
                    <a:pos x="505" y="414"/>
                  </a:cxn>
                  <a:cxn ang="0">
                    <a:pos x="535" y="340"/>
                  </a:cxn>
                  <a:cxn ang="0">
                    <a:pos x="603" y="266"/>
                  </a:cxn>
                  <a:cxn ang="0">
                    <a:pos x="659" y="240"/>
                  </a:cxn>
                  <a:cxn ang="0">
                    <a:pos x="696" y="174"/>
                  </a:cxn>
                  <a:cxn ang="0">
                    <a:pos x="785" y="210"/>
                  </a:cxn>
                  <a:cxn ang="0">
                    <a:pos x="833" y="221"/>
                  </a:cxn>
                  <a:cxn ang="0">
                    <a:pos x="859" y="133"/>
                  </a:cxn>
                  <a:cxn ang="0">
                    <a:pos x="933" y="126"/>
                  </a:cxn>
                  <a:cxn ang="0">
                    <a:pos x="960" y="159"/>
                  </a:cxn>
                  <a:cxn ang="0">
                    <a:pos x="982" y="115"/>
                  </a:cxn>
                  <a:cxn ang="0">
                    <a:pos x="1008" y="63"/>
                  </a:cxn>
                  <a:cxn ang="0">
                    <a:pos x="960" y="19"/>
                  </a:cxn>
                  <a:cxn ang="0">
                    <a:pos x="915" y="22"/>
                  </a:cxn>
                  <a:cxn ang="0">
                    <a:pos x="889" y="19"/>
                  </a:cxn>
                  <a:cxn ang="0">
                    <a:pos x="852" y="44"/>
                  </a:cxn>
                  <a:cxn ang="0">
                    <a:pos x="837" y="30"/>
                  </a:cxn>
                  <a:cxn ang="0">
                    <a:pos x="781" y="96"/>
                  </a:cxn>
                  <a:cxn ang="0">
                    <a:pos x="726" y="115"/>
                  </a:cxn>
                  <a:cxn ang="0">
                    <a:pos x="666" y="133"/>
                  </a:cxn>
                  <a:cxn ang="0">
                    <a:pos x="596" y="148"/>
                  </a:cxn>
                  <a:cxn ang="0">
                    <a:pos x="588" y="203"/>
                  </a:cxn>
                  <a:cxn ang="0">
                    <a:pos x="581" y="251"/>
                  </a:cxn>
                  <a:cxn ang="0">
                    <a:pos x="524" y="262"/>
                  </a:cxn>
                  <a:cxn ang="0">
                    <a:pos x="505" y="303"/>
                  </a:cxn>
                  <a:cxn ang="0">
                    <a:pos x="461" y="362"/>
                  </a:cxn>
                  <a:cxn ang="0">
                    <a:pos x="415" y="436"/>
                  </a:cxn>
                  <a:cxn ang="0">
                    <a:pos x="378" y="511"/>
                  </a:cxn>
                  <a:cxn ang="0">
                    <a:pos x="356" y="555"/>
                  </a:cxn>
                  <a:cxn ang="0">
                    <a:pos x="285" y="618"/>
                  </a:cxn>
                  <a:cxn ang="0">
                    <a:pos x="326" y="625"/>
                  </a:cxn>
                  <a:cxn ang="0">
                    <a:pos x="263" y="637"/>
                  </a:cxn>
                  <a:cxn ang="0">
                    <a:pos x="204" y="674"/>
                  </a:cxn>
                  <a:cxn ang="0">
                    <a:pos x="154" y="677"/>
                  </a:cxn>
                  <a:cxn ang="0">
                    <a:pos x="113" y="705"/>
                  </a:cxn>
                  <a:cxn ang="0">
                    <a:pos x="87" y="733"/>
                  </a:cxn>
                  <a:cxn ang="0">
                    <a:pos x="35" y="767"/>
                  </a:cxn>
                  <a:cxn ang="0">
                    <a:pos x="20" y="889"/>
                  </a:cxn>
                  <a:cxn ang="0">
                    <a:pos x="41" y="917"/>
                  </a:cxn>
                  <a:cxn ang="0">
                    <a:pos x="20" y="971"/>
                  </a:cxn>
                  <a:cxn ang="0">
                    <a:pos x="33" y="1003"/>
                  </a:cxn>
                  <a:cxn ang="0">
                    <a:pos x="0" y="1030"/>
                  </a:cxn>
                  <a:cxn ang="0">
                    <a:pos x="85" y="1110"/>
                  </a:cxn>
                  <a:cxn ang="0">
                    <a:pos x="209" y="1019"/>
                  </a:cxn>
                  <a:cxn ang="0">
                    <a:pos x="254" y="967"/>
                  </a:cxn>
                  <a:cxn ang="0">
                    <a:pos x="263" y="1045"/>
                  </a:cxn>
                </a:cxnLst>
                <a:rect l="0" t="0" r="r" b="b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  <a:lnTo>
                      <a:pt x="271" y="10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97"/>
              <p:cNvSpPr>
                <a:spLocks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/>
                <a:ahLst/>
                <a:cxnLst>
                  <a:cxn ang="0">
                    <a:pos x="297" y="1014"/>
                  </a:cxn>
                  <a:cxn ang="0">
                    <a:pos x="337" y="951"/>
                  </a:cxn>
                  <a:cxn ang="0">
                    <a:pos x="326" y="865"/>
                  </a:cxn>
                  <a:cxn ang="0">
                    <a:pos x="334" y="791"/>
                  </a:cxn>
                  <a:cxn ang="0">
                    <a:pos x="352" y="688"/>
                  </a:cxn>
                  <a:cxn ang="0">
                    <a:pos x="404" y="618"/>
                  </a:cxn>
                  <a:cxn ang="0">
                    <a:pos x="430" y="562"/>
                  </a:cxn>
                  <a:cxn ang="0">
                    <a:pos x="450" y="507"/>
                  </a:cxn>
                  <a:cxn ang="0">
                    <a:pos x="505" y="414"/>
                  </a:cxn>
                  <a:cxn ang="0">
                    <a:pos x="535" y="340"/>
                  </a:cxn>
                  <a:cxn ang="0">
                    <a:pos x="603" y="266"/>
                  </a:cxn>
                  <a:cxn ang="0">
                    <a:pos x="659" y="240"/>
                  </a:cxn>
                  <a:cxn ang="0">
                    <a:pos x="696" y="174"/>
                  </a:cxn>
                  <a:cxn ang="0">
                    <a:pos x="785" y="210"/>
                  </a:cxn>
                  <a:cxn ang="0">
                    <a:pos x="833" y="221"/>
                  </a:cxn>
                  <a:cxn ang="0">
                    <a:pos x="859" y="133"/>
                  </a:cxn>
                  <a:cxn ang="0">
                    <a:pos x="933" y="126"/>
                  </a:cxn>
                  <a:cxn ang="0">
                    <a:pos x="960" y="159"/>
                  </a:cxn>
                  <a:cxn ang="0">
                    <a:pos x="982" y="115"/>
                  </a:cxn>
                  <a:cxn ang="0">
                    <a:pos x="1008" y="63"/>
                  </a:cxn>
                  <a:cxn ang="0">
                    <a:pos x="960" y="19"/>
                  </a:cxn>
                  <a:cxn ang="0">
                    <a:pos x="915" y="22"/>
                  </a:cxn>
                  <a:cxn ang="0">
                    <a:pos x="889" y="19"/>
                  </a:cxn>
                  <a:cxn ang="0">
                    <a:pos x="852" y="44"/>
                  </a:cxn>
                  <a:cxn ang="0">
                    <a:pos x="837" y="30"/>
                  </a:cxn>
                  <a:cxn ang="0">
                    <a:pos x="781" y="96"/>
                  </a:cxn>
                  <a:cxn ang="0">
                    <a:pos x="726" y="115"/>
                  </a:cxn>
                  <a:cxn ang="0">
                    <a:pos x="666" y="133"/>
                  </a:cxn>
                  <a:cxn ang="0">
                    <a:pos x="596" y="148"/>
                  </a:cxn>
                  <a:cxn ang="0">
                    <a:pos x="588" y="203"/>
                  </a:cxn>
                  <a:cxn ang="0">
                    <a:pos x="581" y="251"/>
                  </a:cxn>
                  <a:cxn ang="0">
                    <a:pos x="524" y="262"/>
                  </a:cxn>
                  <a:cxn ang="0">
                    <a:pos x="505" y="303"/>
                  </a:cxn>
                  <a:cxn ang="0">
                    <a:pos x="461" y="362"/>
                  </a:cxn>
                  <a:cxn ang="0">
                    <a:pos x="415" y="436"/>
                  </a:cxn>
                  <a:cxn ang="0">
                    <a:pos x="378" y="511"/>
                  </a:cxn>
                  <a:cxn ang="0">
                    <a:pos x="356" y="555"/>
                  </a:cxn>
                  <a:cxn ang="0">
                    <a:pos x="285" y="618"/>
                  </a:cxn>
                  <a:cxn ang="0">
                    <a:pos x="326" y="625"/>
                  </a:cxn>
                  <a:cxn ang="0">
                    <a:pos x="263" y="637"/>
                  </a:cxn>
                  <a:cxn ang="0">
                    <a:pos x="204" y="674"/>
                  </a:cxn>
                  <a:cxn ang="0">
                    <a:pos x="154" y="677"/>
                  </a:cxn>
                  <a:cxn ang="0">
                    <a:pos x="113" y="705"/>
                  </a:cxn>
                  <a:cxn ang="0">
                    <a:pos x="87" y="733"/>
                  </a:cxn>
                  <a:cxn ang="0">
                    <a:pos x="35" y="767"/>
                  </a:cxn>
                  <a:cxn ang="0">
                    <a:pos x="20" y="889"/>
                  </a:cxn>
                  <a:cxn ang="0">
                    <a:pos x="41" y="917"/>
                  </a:cxn>
                  <a:cxn ang="0">
                    <a:pos x="20" y="971"/>
                  </a:cxn>
                  <a:cxn ang="0">
                    <a:pos x="33" y="1003"/>
                  </a:cxn>
                  <a:cxn ang="0">
                    <a:pos x="0" y="1030"/>
                  </a:cxn>
                  <a:cxn ang="0">
                    <a:pos x="85" y="1110"/>
                  </a:cxn>
                  <a:cxn ang="0">
                    <a:pos x="209" y="1019"/>
                  </a:cxn>
                  <a:cxn ang="0">
                    <a:pos x="254" y="967"/>
                  </a:cxn>
                  <a:cxn ang="0">
                    <a:pos x="263" y="1045"/>
                  </a:cxn>
                </a:cxnLst>
                <a:rect l="0" t="0" r="r" b="b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2" name="Group 98"/>
            <p:cNvGrpSpPr>
              <a:grpSpLocks/>
            </p:cNvGrpSpPr>
            <p:nvPr/>
          </p:nvGrpSpPr>
          <p:grpSpPr bwMode="auto">
            <a:xfrm>
              <a:off x="2129" y="532"/>
              <a:ext cx="641" cy="635"/>
              <a:chOff x="2129" y="532"/>
              <a:chExt cx="641" cy="635"/>
            </a:xfrm>
            <a:grpFill/>
          </p:grpSpPr>
          <p:sp>
            <p:nvSpPr>
              <p:cNvPr id="153" name="Freeform 99"/>
              <p:cNvSpPr>
                <a:spLocks/>
              </p:cNvSpPr>
              <p:nvPr/>
            </p:nvSpPr>
            <p:spPr bwMode="auto">
              <a:xfrm>
                <a:off x="2433" y="726"/>
                <a:ext cx="30" cy="39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7" y="15"/>
                  </a:cxn>
                  <a:cxn ang="0">
                    <a:pos x="30" y="33"/>
                  </a:cxn>
                  <a:cxn ang="0">
                    <a:pos x="9" y="39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6" y="0"/>
                  </a:cxn>
                  <a:cxn ang="0">
                    <a:pos x="30" y="6"/>
                  </a:cxn>
                </a:cxnLst>
                <a:rect l="0" t="0" r="r" b="b"/>
                <a:pathLst>
                  <a:path w="30" h="39">
                    <a:moveTo>
                      <a:pt x="30" y="6"/>
                    </a:moveTo>
                    <a:lnTo>
                      <a:pt x="27" y="15"/>
                    </a:lnTo>
                    <a:lnTo>
                      <a:pt x="30" y="33"/>
                    </a:lnTo>
                    <a:lnTo>
                      <a:pt x="9" y="39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00"/>
              <p:cNvSpPr>
                <a:spLocks/>
              </p:cNvSpPr>
              <p:nvPr/>
            </p:nvSpPr>
            <p:spPr bwMode="auto">
              <a:xfrm>
                <a:off x="2385" y="753"/>
                <a:ext cx="27" cy="2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7" y="15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24" y="0"/>
                  </a:cxn>
                </a:cxnLst>
                <a:rect l="0" t="0" r="r" b="b"/>
                <a:pathLst>
                  <a:path w="27" h="21">
                    <a:moveTo>
                      <a:pt x="24" y="0"/>
                    </a:moveTo>
                    <a:lnTo>
                      <a:pt x="27" y="15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01"/>
              <p:cNvSpPr>
                <a:spLocks/>
              </p:cNvSpPr>
              <p:nvPr/>
            </p:nvSpPr>
            <p:spPr bwMode="auto">
              <a:xfrm>
                <a:off x="2394" y="709"/>
                <a:ext cx="33" cy="2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4" y="26"/>
                  </a:cxn>
                  <a:cxn ang="0">
                    <a:pos x="33" y="6"/>
                  </a:cxn>
                  <a:cxn ang="0">
                    <a:pos x="18" y="0"/>
                  </a:cxn>
                  <a:cxn ang="0">
                    <a:pos x="9" y="6"/>
                  </a:cxn>
                  <a:cxn ang="0">
                    <a:pos x="0" y="11"/>
                  </a:cxn>
                  <a:cxn ang="0">
                    <a:pos x="0" y="17"/>
                  </a:cxn>
                </a:cxnLst>
                <a:rect l="0" t="0" r="r" b="b"/>
                <a:pathLst>
                  <a:path w="33" h="26">
                    <a:moveTo>
                      <a:pt x="0" y="17"/>
                    </a:moveTo>
                    <a:lnTo>
                      <a:pt x="24" y="26"/>
                    </a:lnTo>
                    <a:lnTo>
                      <a:pt x="33" y="6"/>
                    </a:lnTo>
                    <a:lnTo>
                      <a:pt x="18" y="0"/>
                    </a:lnTo>
                    <a:lnTo>
                      <a:pt x="9" y="6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02"/>
              <p:cNvSpPr>
                <a:spLocks/>
              </p:cNvSpPr>
              <p:nvPr/>
            </p:nvSpPr>
            <p:spPr bwMode="auto">
              <a:xfrm>
                <a:off x="2433" y="686"/>
                <a:ext cx="24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8" y="0"/>
                  </a:cxn>
                  <a:cxn ang="0">
                    <a:pos x="24" y="6"/>
                  </a:cxn>
                  <a:cxn ang="0">
                    <a:pos x="0" y="16"/>
                  </a:cxn>
                </a:cxnLst>
                <a:rect l="0" t="0" r="r" b="b"/>
                <a:pathLst>
                  <a:path w="24" h="16">
                    <a:moveTo>
                      <a:pt x="0" y="16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03"/>
              <p:cNvSpPr>
                <a:spLocks/>
              </p:cNvSpPr>
              <p:nvPr/>
            </p:nvSpPr>
            <p:spPr bwMode="auto">
              <a:xfrm>
                <a:off x="2345" y="762"/>
                <a:ext cx="18" cy="1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8" y="15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18" h="18">
                    <a:moveTo>
                      <a:pt x="15" y="0"/>
                    </a:moveTo>
                    <a:lnTo>
                      <a:pt x="18" y="15"/>
                    </a:lnTo>
                    <a:lnTo>
                      <a:pt x="0" y="18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04"/>
              <p:cNvSpPr>
                <a:spLocks/>
              </p:cNvSpPr>
              <p:nvPr/>
            </p:nvSpPr>
            <p:spPr bwMode="auto">
              <a:xfrm>
                <a:off x="2536" y="637"/>
                <a:ext cx="33" cy="2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2"/>
                  </a:cxn>
                  <a:cxn ang="0">
                    <a:pos x="21" y="27"/>
                  </a:cxn>
                  <a:cxn ang="0">
                    <a:pos x="33" y="12"/>
                  </a:cxn>
                  <a:cxn ang="0">
                    <a:pos x="15" y="0"/>
                  </a:cxn>
                </a:cxnLst>
                <a:rect l="0" t="0" r="r" b="b"/>
                <a:pathLst>
                  <a:path w="33" h="27">
                    <a:moveTo>
                      <a:pt x="15" y="0"/>
                    </a:moveTo>
                    <a:lnTo>
                      <a:pt x="0" y="12"/>
                    </a:lnTo>
                    <a:lnTo>
                      <a:pt x="21" y="27"/>
                    </a:lnTo>
                    <a:lnTo>
                      <a:pt x="33" y="1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05"/>
              <p:cNvSpPr>
                <a:spLocks/>
              </p:cNvSpPr>
              <p:nvPr/>
            </p:nvSpPr>
            <p:spPr bwMode="auto">
              <a:xfrm>
                <a:off x="2566" y="613"/>
                <a:ext cx="33" cy="2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5" y="27"/>
                  </a:cxn>
                  <a:cxn ang="0">
                    <a:pos x="33" y="15"/>
                  </a:cxn>
                  <a:cxn ang="0">
                    <a:pos x="18" y="0"/>
                  </a:cxn>
                  <a:cxn ang="0">
                    <a:pos x="0" y="9"/>
                  </a:cxn>
                </a:cxnLst>
                <a:rect l="0" t="0" r="r" b="b"/>
                <a:pathLst>
                  <a:path w="33" h="27">
                    <a:moveTo>
                      <a:pt x="0" y="9"/>
                    </a:moveTo>
                    <a:lnTo>
                      <a:pt x="15" y="27"/>
                    </a:lnTo>
                    <a:lnTo>
                      <a:pt x="33" y="15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06"/>
              <p:cNvSpPr>
                <a:spLocks/>
              </p:cNvSpPr>
              <p:nvPr/>
            </p:nvSpPr>
            <p:spPr bwMode="auto">
              <a:xfrm>
                <a:off x="2653" y="562"/>
                <a:ext cx="48" cy="33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30" y="15"/>
                  </a:cxn>
                  <a:cxn ang="0">
                    <a:pos x="48" y="0"/>
                  </a:cxn>
                  <a:cxn ang="0">
                    <a:pos x="39" y="30"/>
                  </a:cxn>
                  <a:cxn ang="0">
                    <a:pos x="21" y="33"/>
                  </a:cxn>
                  <a:cxn ang="0">
                    <a:pos x="0" y="12"/>
                  </a:cxn>
                  <a:cxn ang="0">
                    <a:pos x="21" y="9"/>
                  </a:cxn>
                </a:cxnLst>
                <a:rect l="0" t="0" r="r" b="b"/>
                <a:pathLst>
                  <a:path w="48" h="33">
                    <a:moveTo>
                      <a:pt x="21" y="9"/>
                    </a:moveTo>
                    <a:lnTo>
                      <a:pt x="30" y="15"/>
                    </a:lnTo>
                    <a:lnTo>
                      <a:pt x="48" y="0"/>
                    </a:lnTo>
                    <a:lnTo>
                      <a:pt x="39" y="30"/>
                    </a:lnTo>
                    <a:lnTo>
                      <a:pt x="21" y="33"/>
                    </a:lnTo>
                    <a:lnTo>
                      <a:pt x="0" y="12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07"/>
              <p:cNvSpPr>
                <a:spLocks/>
              </p:cNvSpPr>
              <p:nvPr/>
            </p:nvSpPr>
            <p:spPr bwMode="auto">
              <a:xfrm>
                <a:off x="2746" y="532"/>
                <a:ext cx="24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1" y="6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12" y="0"/>
                  </a:cxn>
                </a:cxnLst>
                <a:rect l="0" t="0" r="r" b="b"/>
                <a:pathLst>
                  <a:path w="24" h="18">
                    <a:moveTo>
                      <a:pt x="12" y="0"/>
                    </a:moveTo>
                    <a:lnTo>
                      <a:pt x="21" y="6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08"/>
              <p:cNvSpPr>
                <a:spLocks/>
              </p:cNvSpPr>
              <p:nvPr/>
            </p:nvSpPr>
            <p:spPr bwMode="auto">
              <a:xfrm>
                <a:off x="2129" y="1146"/>
                <a:ext cx="36" cy="21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6" y="12"/>
                  </a:cxn>
                </a:cxnLst>
                <a:rect l="0" t="0" r="r" b="b"/>
                <a:pathLst>
                  <a:path w="36" h="21">
                    <a:moveTo>
                      <a:pt x="36" y="12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3" y="21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33794" name="Naslov 4"/>
          <p:cNvSpPr>
            <a:spLocks noGrp="1"/>
          </p:cNvSpPr>
          <p:nvPr>
            <p:ph type="title" idx="4294967295"/>
          </p:nvPr>
        </p:nvSpPr>
        <p:spPr>
          <a:xfrm>
            <a:off x="488950" y="188913"/>
            <a:ext cx="8915400" cy="1371600"/>
          </a:xfrm>
        </p:spPr>
        <p:txBody>
          <a:bodyPr/>
          <a:lstStyle/>
          <a:p>
            <a:r>
              <a:rPr lang="en-GB" sz="2400" smtClean="0">
                <a:solidFill>
                  <a:srgbClr val="000099"/>
                </a:solidFill>
              </a:rPr>
              <a:t>SEEPEX Plan for 2014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0" y="0"/>
            <a:ext cx="17462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sz="1200" b="1">
                <a:solidFill>
                  <a:schemeClr val="bg1"/>
                </a:solidFill>
              </a:rPr>
              <a:t>J</a:t>
            </a:r>
            <a:r>
              <a:rPr lang="sr-Cyrl-CS" sz="1200" b="1">
                <a:solidFill>
                  <a:schemeClr val="bg1"/>
                </a:solidFill>
              </a:rPr>
              <a:t>П ЕЛЕКТРОМРЕЖА СРБИЈЕ</a:t>
            </a:r>
            <a:endParaRPr lang="en-US" sz="1200"/>
          </a:p>
        </p:txBody>
      </p:sp>
      <p:grpSp>
        <p:nvGrpSpPr>
          <p:cNvPr id="33797" name="Group 537"/>
          <p:cNvGrpSpPr>
            <a:grpSpLocks/>
          </p:cNvGrpSpPr>
          <p:nvPr/>
        </p:nvGrpSpPr>
        <p:grpSpPr bwMode="auto">
          <a:xfrm>
            <a:off x="977900" y="1052513"/>
            <a:ext cx="6740525" cy="5160962"/>
            <a:chOff x="616" y="849"/>
            <a:chExt cx="4098" cy="3065"/>
          </a:xfrm>
        </p:grpSpPr>
        <p:sp>
          <p:nvSpPr>
            <p:cNvPr id="33798" name="PoljeZBesedilom 248"/>
            <p:cNvSpPr txBox="1">
              <a:spLocks noChangeArrowheads="1"/>
            </p:cNvSpPr>
            <p:nvPr/>
          </p:nvSpPr>
          <p:spPr bwMode="auto">
            <a:xfrm>
              <a:off x="4006" y="1553"/>
              <a:ext cx="70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 b="1">
                  <a:solidFill>
                    <a:schemeClr val="tx2"/>
                  </a:solidFill>
                  <a:cs typeface="Arial" charset="0"/>
                </a:rPr>
                <a:t>OTC + DAM</a:t>
              </a:r>
              <a:endParaRPr lang="sl-SI" sz="1400" b="1">
                <a:solidFill>
                  <a:schemeClr val="tx2"/>
                </a:solidFill>
                <a:cs typeface="Arial" charset="0"/>
              </a:endParaRPr>
            </a:p>
          </p:txBody>
        </p:sp>
        <p:grpSp>
          <p:nvGrpSpPr>
            <p:cNvPr id="33799" name="Group 539"/>
            <p:cNvGrpSpPr>
              <a:grpSpLocks/>
            </p:cNvGrpSpPr>
            <p:nvPr/>
          </p:nvGrpSpPr>
          <p:grpSpPr bwMode="auto">
            <a:xfrm>
              <a:off x="616" y="849"/>
              <a:ext cx="3732" cy="2899"/>
              <a:chOff x="616" y="849"/>
              <a:chExt cx="3732" cy="2899"/>
            </a:xfrm>
          </p:grpSpPr>
          <p:grpSp>
            <p:nvGrpSpPr>
              <p:cNvPr id="13" name="Group 81"/>
              <p:cNvGrpSpPr>
                <a:grpSpLocks/>
              </p:cNvGrpSpPr>
              <p:nvPr/>
            </p:nvGrpSpPr>
            <p:grpSpPr bwMode="auto">
              <a:xfrm>
                <a:off x="2469" y="863"/>
                <a:ext cx="625" cy="1201"/>
                <a:chOff x="2195" y="724"/>
                <a:chExt cx="555" cy="1187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grpSp>
              <p:nvGrpSpPr>
                <p:cNvPr id="14" name="Group 82"/>
                <p:cNvGrpSpPr>
                  <a:grpSpLocks/>
                </p:cNvGrpSpPr>
                <p:nvPr/>
              </p:nvGrpSpPr>
              <p:grpSpPr bwMode="auto">
                <a:xfrm>
                  <a:off x="2195" y="724"/>
                  <a:ext cx="555" cy="1187"/>
                  <a:chOff x="2195" y="724"/>
                  <a:chExt cx="555" cy="1187"/>
                </a:xfrm>
                <a:grpFill/>
              </p:grpSpPr>
              <p:sp>
                <p:nvSpPr>
                  <p:cNvPr id="163" name="Freeform 83"/>
                  <p:cNvSpPr>
                    <a:spLocks/>
                  </p:cNvSpPr>
                  <p:nvPr/>
                </p:nvSpPr>
                <p:spPr bwMode="auto">
                  <a:xfrm>
                    <a:off x="2417" y="1751"/>
                    <a:ext cx="37" cy="92"/>
                  </a:xfrm>
                  <a:custGeom>
                    <a:avLst/>
                    <a:gdLst/>
                    <a:ahLst/>
                    <a:cxnLst>
                      <a:cxn ang="0">
                        <a:pos x="37" y="0"/>
                      </a:cxn>
                      <a:cxn ang="0">
                        <a:pos x="35" y="31"/>
                      </a:cxn>
                      <a:cxn ang="0">
                        <a:pos x="24" y="55"/>
                      </a:cxn>
                      <a:cxn ang="0">
                        <a:pos x="7" y="70"/>
                      </a:cxn>
                      <a:cxn ang="0">
                        <a:pos x="11" y="86"/>
                      </a:cxn>
                      <a:cxn ang="0">
                        <a:pos x="4" y="92"/>
                      </a:cxn>
                      <a:cxn ang="0">
                        <a:pos x="0" y="72"/>
                      </a:cxn>
                      <a:cxn ang="0">
                        <a:pos x="6" y="57"/>
                      </a:cxn>
                      <a:cxn ang="0">
                        <a:pos x="11" y="40"/>
                      </a:cxn>
                      <a:cxn ang="0">
                        <a:pos x="37" y="0"/>
                      </a:cxn>
                    </a:cxnLst>
                    <a:rect l="0" t="0" r="r" b="b"/>
                    <a:pathLst>
                      <a:path w="37" h="92">
                        <a:moveTo>
                          <a:pt x="37" y="0"/>
                        </a:moveTo>
                        <a:lnTo>
                          <a:pt x="35" y="31"/>
                        </a:lnTo>
                        <a:lnTo>
                          <a:pt x="24" y="55"/>
                        </a:lnTo>
                        <a:lnTo>
                          <a:pt x="7" y="70"/>
                        </a:lnTo>
                        <a:lnTo>
                          <a:pt x="11" y="86"/>
                        </a:lnTo>
                        <a:lnTo>
                          <a:pt x="4" y="92"/>
                        </a:lnTo>
                        <a:lnTo>
                          <a:pt x="0" y="72"/>
                        </a:lnTo>
                        <a:lnTo>
                          <a:pt x="6" y="57"/>
                        </a:lnTo>
                        <a:lnTo>
                          <a:pt x="11" y="4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GB">
                      <a:cs typeface="Arial" charset="0"/>
                    </a:endParaRPr>
                  </a:p>
                </p:txBody>
              </p:sp>
              <p:sp>
                <p:nvSpPr>
                  <p:cNvPr id="164" name="Freeform 84"/>
                  <p:cNvSpPr>
                    <a:spLocks/>
                  </p:cNvSpPr>
                  <p:nvPr/>
                </p:nvSpPr>
                <p:spPr bwMode="auto">
                  <a:xfrm>
                    <a:off x="2499" y="1708"/>
                    <a:ext cx="50" cy="73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50" y="0"/>
                      </a:cxn>
                      <a:cxn ang="0">
                        <a:pos x="37" y="15"/>
                      </a:cxn>
                      <a:cxn ang="0">
                        <a:pos x="35" y="26"/>
                      </a:cxn>
                      <a:cxn ang="0">
                        <a:pos x="39" y="41"/>
                      </a:cxn>
                      <a:cxn ang="0">
                        <a:pos x="26" y="56"/>
                      </a:cxn>
                      <a:cxn ang="0">
                        <a:pos x="9" y="73"/>
                      </a:cxn>
                      <a:cxn ang="0">
                        <a:pos x="6" y="56"/>
                      </a:cxn>
                      <a:cxn ang="0">
                        <a:pos x="0" y="49"/>
                      </a:cxn>
                      <a:cxn ang="0">
                        <a:pos x="0" y="36"/>
                      </a:cxn>
                      <a:cxn ang="0">
                        <a:pos x="15" y="22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50" h="73">
                        <a:moveTo>
                          <a:pt x="39" y="0"/>
                        </a:moveTo>
                        <a:lnTo>
                          <a:pt x="50" y="0"/>
                        </a:lnTo>
                        <a:lnTo>
                          <a:pt x="37" y="15"/>
                        </a:lnTo>
                        <a:lnTo>
                          <a:pt x="35" y="26"/>
                        </a:lnTo>
                        <a:lnTo>
                          <a:pt x="39" y="41"/>
                        </a:lnTo>
                        <a:lnTo>
                          <a:pt x="26" y="56"/>
                        </a:lnTo>
                        <a:lnTo>
                          <a:pt x="9" y="73"/>
                        </a:lnTo>
                        <a:lnTo>
                          <a:pt x="6" y="56"/>
                        </a:lnTo>
                        <a:lnTo>
                          <a:pt x="0" y="49"/>
                        </a:lnTo>
                        <a:lnTo>
                          <a:pt x="0" y="36"/>
                        </a:lnTo>
                        <a:lnTo>
                          <a:pt x="15" y="22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GB">
                      <a:cs typeface="Arial" charset="0"/>
                    </a:endParaRPr>
                  </a:p>
                </p:txBody>
              </p:sp>
              <p:grpSp>
                <p:nvGrpSpPr>
                  <p:cNvPr id="15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195" y="724"/>
                    <a:ext cx="555" cy="1187"/>
                    <a:chOff x="2195" y="724"/>
                    <a:chExt cx="555" cy="1187"/>
                  </a:xfrm>
                  <a:grpFill/>
                </p:grpSpPr>
                <p:sp>
                  <p:nvSpPr>
                    <p:cNvPr id="166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2195" y="724"/>
                      <a:ext cx="555" cy="1187"/>
                    </a:xfrm>
                    <a:custGeom>
                      <a:avLst/>
                      <a:gdLst/>
                      <a:ahLst/>
                      <a:cxnLst>
                        <a:cxn ang="0">
                          <a:pos x="436" y="21"/>
                        </a:cxn>
                        <a:cxn ang="0">
                          <a:pos x="511" y="73"/>
                        </a:cxn>
                        <a:cxn ang="0">
                          <a:pos x="518" y="118"/>
                        </a:cxn>
                        <a:cxn ang="0">
                          <a:pos x="536" y="158"/>
                        </a:cxn>
                        <a:cxn ang="0">
                          <a:pos x="533" y="210"/>
                        </a:cxn>
                        <a:cxn ang="0">
                          <a:pos x="548" y="247"/>
                        </a:cxn>
                        <a:cxn ang="0">
                          <a:pos x="544" y="277"/>
                        </a:cxn>
                        <a:cxn ang="0">
                          <a:pos x="477" y="284"/>
                        </a:cxn>
                        <a:cxn ang="0">
                          <a:pos x="448" y="329"/>
                        </a:cxn>
                        <a:cxn ang="0">
                          <a:pos x="440" y="362"/>
                        </a:cxn>
                        <a:cxn ang="0">
                          <a:pos x="444" y="410"/>
                        </a:cxn>
                        <a:cxn ang="0">
                          <a:pos x="422" y="455"/>
                        </a:cxn>
                        <a:cxn ang="0">
                          <a:pos x="359" y="492"/>
                        </a:cxn>
                        <a:cxn ang="0">
                          <a:pos x="336" y="514"/>
                        </a:cxn>
                        <a:cxn ang="0">
                          <a:pos x="307" y="570"/>
                        </a:cxn>
                        <a:cxn ang="0">
                          <a:pos x="298" y="613"/>
                        </a:cxn>
                        <a:cxn ang="0">
                          <a:pos x="272" y="673"/>
                        </a:cxn>
                        <a:cxn ang="0">
                          <a:pos x="310" y="751"/>
                        </a:cxn>
                        <a:cxn ang="0">
                          <a:pos x="340" y="810"/>
                        </a:cxn>
                        <a:cxn ang="0">
                          <a:pos x="307" y="832"/>
                        </a:cxn>
                        <a:cxn ang="0">
                          <a:pos x="279" y="836"/>
                        </a:cxn>
                        <a:cxn ang="0">
                          <a:pos x="216" y="840"/>
                        </a:cxn>
                        <a:cxn ang="0">
                          <a:pos x="275" y="854"/>
                        </a:cxn>
                        <a:cxn ang="0">
                          <a:pos x="307" y="873"/>
                        </a:cxn>
                        <a:cxn ang="0">
                          <a:pos x="286" y="888"/>
                        </a:cxn>
                        <a:cxn ang="0">
                          <a:pos x="249" y="921"/>
                        </a:cxn>
                        <a:cxn ang="0">
                          <a:pos x="238" y="954"/>
                        </a:cxn>
                        <a:cxn ang="0">
                          <a:pos x="223" y="1032"/>
                        </a:cxn>
                        <a:cxn ang="0">
                          <a:pos x="205" y="1084"/>
                        </a:cxn>
                        <a:cxn ang="0">
                          <a:pos x="159" y="1125"/>
                        </a:cxn>
                        <a:cxn ang="0">
                          <a:pos x="115" y="1140"/>
                        </a:cxn>
                        <a:cxn ang="0">
                          <a:pos x="107" y="1176"/>
                        </a:cxn>
                        <a:cxn ang="0">
                          <a:pos x="63" y="1187"/>
                        </a:cxn>
                        <a:cxn ang="0">
                          <a:pos x="44" y="1168"/>
                        </a:cxn>
                        <a:cxn ang="0">
                          <a:pos x="26" y="1103"/>
                        </a:cxn>
                        <a:cxn ang="0">
                          <a:pos x="41" y="1088"/>
                        </a:cxn>
                        <a:cxn ang="0">
                          <a:pos x="44" y="1066"/>
                        </a:cxn>
                        <a:cxn ang="0">
                          <a:pos x="26" y="1006"/>
                        </a:cxn>
                        <a:cxn ang="0">
                          <a:pos x="11" y="958"/>
                        </a:cxn>
                        <a:cxn ang="0">
                          <a:pos x="0" y="884"/>
                        </a:cxn>
                        <a:cxn ang="0">
                          <a:pos x="19" y="854"/>
                        </a:cxn>
                        <a:cxn ang="0">
                          <a:pos x="33" y="780"/>
                        </a:cxn>
                        <a:cxn ang="0">
                          <a:pos x="70" y="736"/>
                        </a:cxn>
                        <a:cxn ang="0">
                          <a:pos x="59" y="658"/>
                        </a:cxn>
                        <a:cxn ang="0">
                          <a:pos x="74" y="621"/>
                        </a:cxn>
                        <a:cxn ang="0">
                          <a:pos x="67" y="555"/>
                        </a:cxn>
                        <a:cxn ang="0">
                          <a:pos x="82" y="477"/>
                        </a:cxn>
                        <a:cxn ang="0">
                          <a:pos x="130" y="425"/>
                        </a:cxn>
                        <a:cxn ang="0">
                          <a:pos x="175" y="410"/>
                        </a:cxn>
                        <a:cxn ang="0">
                          <a:pos x="156" y="362"/>
                        </a:cxn>
                        <a:cxn ang="0">
                          <a:pos x="175" y="322"/>
                        </a:cxn>
                        <a:cxn ang="0">
                          <a:pos x="186" y="262"/>
                        </a:cxn>
                        <a:cxn ang="0">
                          <a:pos x="235" y="225"/>
                        </a:cxn>
                        <a:cxn ang="0">
                          <a:pos x="257" y="177"/>
                        </a:cxn>
                        <a:cxn ang="0">
                          <a:pos x="292" y="103"/>
                        </a:cxn>
                        <a:cxn ang="0">
                          <a:pos x="331" y="69"/>
                        </a:cxn>
                        <a:cxn ang="0">
                          <a:pos x="368" y="42"/>
                        </a:cxn>
                        <a:cxn ang="0">
                          <a:pos x="414" y="0"/>
                        </a:cxn>
                      </a:cxnLst>
                      <a:rect l="0" t="0" r="r" b="b"/>
                      <a:pathLst>
                        <a:path w="555" h="1187">
                          <a:moveTo>
                            <a:pt x="418" y="0"/>
                          </a:moveTo>
                          <a:lnTo>
                            <a:pt x="425" y="3"/>
                          </a:lnTo>
                          <a:lnTo>
                            <a:pt x="436" y="21"/>
                          </a:lnTo>
                          <a:lnTo>
                            <a:pt x="485" y="69"/>
                          </a:lnTo>
                          <a:lnTo>
                            <a:pt x="492" y="58"/>
                          </a:lnTo>
                          <a:lnTo>
                            <a:pt x="511" y="73"/>
                          </a:lnTo>
                          <a:lnTo>
                            <a:pt x="518" y="88"/>
                          </a:lnTo>
                          <a:lnTo>
                            <a:pt x="518" y="99"/>
                          </a:lnTo>
                          <a:lnTo>
                            <a:pt x="518" y="118"/>
                          </a:lnTo>
                          <a:lnTo>
                            <a:pt x="511" y="129"/>
                          </a:lnTo>
                          <a:lnTo>
                            <a:pt x="525" y="144"/>
                          </a:lnTo>
                          <a:lnTo>
                            <a:pt x="536" y="158"/>
                          </a:lnTo>
                          <a:lnTo>
                            <a:pt x="536" y="170"/>
                          </a:lnTo>
                          <a:lnTo>
                            <a:pt x="536" y="188"/>
                          </a:lnTo>
                          <a:lnTo>
                            <a:pt x="533" y="210"/>
                          </a:lnTo>
                          <a:lnTo>
                            <a:pt x="525" y="218"/>
                          </a:lnTo>
                          <a:lnTo>
                            <a:pt x="536" y="229"/>
                          </a:lnTo>
                          <a:lnTo>
                            <a:pt x="548" y="247"/>
                          </a:lnTo>
                          <a:lnTo>
                            <a:pt x="555" y="266"/>
                          </a:lnTo>
                          <a:lnTo>
                            <a:pt x="555" y="273"/>
                          </a:lnTo>
                          <a:lnTo>
                            <a:pt x="544" y="277"/>
                          </a:lnTo>
                          <a:lnTo>
                            <a:pt x="496" y="277"/>
                          </a:lnTo>
                          <a:lnTo>
                            <a:pt x="485" y="277"/>
                          </a:lnTo>
                          <a:lnTo>
                            <a:pt x="477" y="284"/>
                          </a:lnTo>
                          <a:lnTo>
                            <a:pt x="477" y="299"/>
                          </a:lnTo>
                          <a:lnTo>
                            <a:pt x="470" y="310"/>
                          </a:lnTo>
                          <a:lnTo>
                            <a:pt x="448" y="329"/>
                          </a:lnTo>
                          <a:lnTo>
                            <a:pt x="451" y="344"/>
                          </a:lnTo>
                          <a:lnTo>
                            <a:pt x="448" y="355"/>
                          </a:lnTo>
                          <a:lnTo>
                            <a:pt x="440" y="362"/>
                          </a:lnTo>
                          <a:lnTo>
                            <a:pt x="448" y="385"/>
                          </a:lnTo>
                          <a:lnTo>
                            <a:pt x="451" y="399"/>
                          </a:lnTo>
                          <a:lnTo>
                            <a:pt x="444" y="410"/>
                          </a:lnTo>
                          <a:lnTo>
                            <a:pt x="429" y="422"/>
                          </a:lnTo>
                          <a:lnTo>
                            <a:pt x="425" y="436"/>
                          </a:lnTo>
                          <a:lnTo>
                            <a:pt x="422" y="455"/>
                          </a:lnTo>
                          <a:lnTo>
                            <a:pt x="396" y="466"/>
                          </a:lnTo>
                          <a:lnTo>
                            <a:pt x="381" y="477"/>
                          </a:lnTo>
                          <a:lnTo>
                            <a:pt x="359" y="492"/>
                          </a:lnTo>
                          <a:lnTo>
                            <a:pt x="362" y="503"/>
                          </a:lnTo>
                          <a:lnTo>
                            <a:pt x="344" y="507"/>
                          </a:lnTo>
                          <a:lnTo>
                            <a:pt x="336" y="514"/>
                          </a:lnTo>
                          <a:lnTo>
                            <a:pt x="318" y="540"/>
                          </a:lnTo>
                          <a:lnTo>
                            <a:pt x="303" y="551"/>
                          </a:lnTo>
                          <a:lnTo>
                            <a:pt x="307" y="570"/>
                          </a:lnTo>
                          <a:lnTo>
                            <a:pt x="298" y="576"/>
                          </a:lnTo>
                          <a:lnTo>
                            <a:pt x="290" y="584"/>
                          </a:lnTo>
                          <a:lnTo>
                            <a:pt x="298" y="613"/>
                          </a:lnTo>
                          <a:lnTo>
                            <a:pt x="294" y="632"/>
                          </a:lnTo>
                          <a:lnTo>
                            <a:pt x="275" y="643"/>
                          </a:lnTo>
                          <a:lnTo>
                            <a:pt x="272" y="673"/>
                          </a:lnTo>
                          <a:lnTo>
                            <a:pt x="275" y="710"/>
                          </a:lnTo>
                          <a:lnTo>
                            <a:pt x="283" y="728"/>
                          </a:lnTo>
                          <a:lnTo>
                            <a:pt x="310" y="751"/>
                          </a:lnTo>
                          <a:lnTo>
                            <a:pt x="321" y="773"/>
                          </a:lnTo>
                          <a:lnTo>
                            <a:pt x="333" y="795"/>
                          </a:lnTo>
                          <a:lnTo>
                            <a:pt x="340" y="810"/>
                          </a:lnTo>
                          <a:lnTo>
                            <a:pt x="333" y="825"/>
                          </a:lnTo>
                          <a:lnTo>
                            <a:pt x="318" y="836"/>
                          </a:lnTo>
                          <a:lnTo>
                            <a:pt x="307" y="832"/>
                          </a:lnTo>
                          <a:lnTo>
                            <a:pt x="298" y="821"/>
                          </a:lnTo>
                          <a:lnTo>
                            <a:pt x="283" y="825"/>
                          </a:lnTo>
                          <a:lnTo>
                            <a:pt x="279" y="836"/>
                          </a:lnTo>
                          <a:lnTo>
                            <a:pt x="257" y="836"/>
                          </a:lnTo>
                          <a:lnTo>
                            <a:pt x="223" y="832"/>
                          </a:lnTo>
                          <a:lnTo>
                            <a:pt x="216" y="840"/>
                          </a:lnTo>
                          <a:lnTo>
                            <a:pt x="238" y="851"/>
                          </a:lnTo>
                          <a:lnTo>
                            <a:pt x="268" y="840"/>
                          </a:lnTo>
                          <a:lnTo>
                            <a:pt x="275" y="854"/>
                          </a:lnTo>
                          <a:lnTo>
                            <a:pt x="298" y="858"/>
                          </a:lnTo>
                          <a:lnTo>
                            <a:pt x="314" y="865"/>
                          </a:lnTo>
                          <a:lnTo>
                            <a:pt x="307" y="873"/>
                          </a:lnTo>
                          <a:lnTo>
                            <a:pt x="286" y="869"/>
                          </a:lnTo>
                          <a:lnTo>
                            <a:pt x="283" y="877"/>
                          </a:lnTo>
                          <a:lnTo>
                            <a:pt x="286" y="888"/>
                          </a:lnTo>
                          <a:lnTo>
                            <a:pt x="275" y="903"/>
                          </a:lnTo>
                          <a:lnTo>
                            <a:pt x="257" y="917"/>
                          </a:lnTo>
                          <a:lnTo>
                            <a:pt x="249" y="921"/>
                          </a:lnTo>
                          <a:lnTo>
                            <a:pt x="242" y="925"/>
                          </a:lnTo>
                          <a:lnTo>
                            <a:pt x="246" y="943"/>
                          </a:lnTo>
                          <a:lnTo>
                            <a:pt x="238" y="954"/>
                          </a:lnTo>
                          <a:lnTo>
                            <a:pt x="227" y="977"/>
                          </a:lnTo>
                          <a:lnTo>
                            <a:pt x="231" y="999"/>
                          </a:lnTo>
                          <a:lnTo>
                            <a:pt x="223" y="1032"/>
                          </a:lnTo>
                          <a:lnTo>
                            <a:pt x="216" y="1047"/>
                          </a:lnTo>
                          <a:lnTo>
                            <a:pt x="216" y="1069"/>
                          </a:lnTo>
                          <a:lnTo>
                            <a:pt x="205" y="1084"/>
                          </a:lnTo>
                          <a:lnTo>
                            <a:pt x="190" y="1110"/>
                          </a:lnTo>
                          <a:lnTo>
                            <a:pt x="186" y="1129"/>
                          </a:lnTo>
                          <a:lnTo>
                            <a:pt x="159" y="1125"/>
                          </a:lnTo>
                          <a:lnTo>
                            <a:pt x="133" y="1125"/>
                          </a:lnTo>
                          <a:lnTo>
                            <a:pt x="130" y="1136"/>
                          </a:lnTo>
                          <a:lnTo>
                            <a:pt x="115" y="1140"/>
                          </a:lnTo>
                          <a:lnTo>
                            <a:pt x="107" y="1144"/>
                          </a:lnTo>
                          <a:lnTo>
                            <a:pt x="111" y="1157"/>
                          </a:lnTo>
                          <a:lnTo>
                            <a:pt x="107" y="1176"/>
                          </a:lnTo>
                          <a:lnTo>
                            <a:pt x="89" y="1187"/>
                          </a:lnTo>
                          <a:lnTo>
                            <a:pt x="78" y="1176"/>
                          </a:lnTo>
                          <a:lnTo>
                            <a:pt x="63" y="1187"/>
                          </a:lnTo>
                          <a:lnTo>
                            <a:pt x="44" y="1187"/>
                          </a:lnTo>
                          <a:lnTo>
                            <a:pt x="37" y="1176"/>
                          </a:lnTo>
                          <a:lnTo>
                            <a:pt x="44" y="1168"/>
                          </a:lnTo>
                          <a:lnTo>
                            <a:pt x="48" y="1147"/>
                          </a:lnTo>
                          <a:lnTo>
                            <a:pt x="33" y="1118"/>
                          </a:lnTo>
                          <a:lnTo>
                            <a:pt x="26" y="1103"/>
                          </a:lnTo>
                          <a:lnTo>
                            <a:pt x="30" y="1095"/>
                          </a:lnTo>
                          <a:lnTo>
                            <a:pt x="37" y="1095"/>
                          </a:lnTo>
                          <a:lnTo>
                            <a:pt x="41" y="1088"/>
                          </a:lnTo>
                          <a:lnTo>
                            <a:pt x="44" y="1080"/>
                          </a:lnTo>
                          <a:lnTo>
                            <a:pt x="48" y="1073"/>
                          </a:lnTo>
                          <a:lnTo>
                            <a:pt x="44" y="1066"/>
                          </a:lnTo>
                          <a:lnTo>
                            <a:pt x="37" y="1051"/>
                          </a:lnTo>
                          <a:lnTo>
                            <a:pt x="22" y="1029"/>
                          </a:lnTo>
                          <a:lnTo>
                            <a:pt x="26" y="1006"/>
                          </a:lnTo>
                          <a:lnTo>
                            <a:pt x="15" y="988"/>
                          </a:lnTo>
                          <a:lnTo>
                            <a:pt x="4" y="977"/>
                          </a:lnTo>
                          <a:lnTo>
                            <a:pt x="11" y="958"/>
                          </a:lnTo>
                          <a:lnTo>
                            <a:pt x="19" y="921"/>
                          </a:lnTo>
                          <a:lnTo>
                            <a:pt x="4" y="903"/>
                          </a:lnTo>
                          <a:lnTo>
                            <a:pt x="0" y="884"/>
                          </a:lnTo>
                          <a:lnTo>
                            <a:pt x="0" y="873"/>
                          </a:lnTo>
                          <a:lnTo>
                            <a:pt x="7" y="851"/>
                          </a:lnTo>
                          <a:lnTo>
                            <a:pt x="19" y="854"/>
                          </a:lnTo>
                          <a:lnTo>
                            <a:pt x="30" y="825"/>
                          </a:lnTo>
                          <a:lnTo>
                            <a:pt x="30" y="791"/>
                          </a:lnTo>
                          <a:lnTo>
                            <a:pt x="33" y="780"/>
                          </a:lnTo>
                          <a:lnTo>
                            <a:pt x="48" y="769"/>
                          </a:lnTo>
                          <a:lnTo>
                            <a:pt x="70" y="754"/>
                          </a:lnTo>
                          <a:lnTo>
                            <a:pt x="70" y="736"/>
                          </a:lnTo>
                          <a:lnTo>
                            <a:pt x="67" y="680"/>
                          </a:lnTo>
                          <a:lnTo>
                            <a:pt x="59" y="673"/>
                          </a:lnTo>
                          <a:lnTo>
                            <a:pt x="59" y="658"/>
                          </a:lnTo>
                          <a:lnTo>
                            <a:pt x="78" y="650"/>
                          </a:lnTo>
                          <a:lnTo>
                            <a:pt x="85" y="643"/>
                          </a:lnTo>
                          <a:lnTo>
                            <a:pt x="74" y="621"/>
                          </a:lnTo>
                          <a:lnTo>
                            <a:pt x="59" y="599"/>
                          </a:lnTo>
                          <a:lnTo>
                            <a:pt x="63" y="573"/>
                          </a:lnTo>
                          <a:lnTo>
                            <a:pt x="67" y="555"/>
                          </a:lnTo>
                          <a:lnTo>
                            <a:pt x="82" y="522"/>
                          </a:lnTo>
                          <a:lnTo>
                            <a:pt x="82" y="507"/>
                          </a:lnTo>
                          <a:lnTo>
                            <a:pt x="82" y="477"/>
                          </a:lnTo>
                          <a:lnTo>
                            <a:pt x="93" y="451"/>
                          </a:lnTo>
                          <a:lnTo>
                            <a:pt x="111" y="436"/>
                          </a:lnTo>
                          <a:lnTo>
                            <a:pt x="130" y="425"/>
                          </a:lnTo>
                          <a:lnTo>
                            <a:pt x="148" y="429"/>
                          </a:lnTo>
                          <a:lnTo>
                            <a:pt x="167" y="436"/>
                          </a:lnTo>
                          <a:lnTo>
                            <a:pt x="175" y="410"/>
                          </a:lnTo>
                          <a:lnTo>
                            <a:pt x="167" y="388"/>
                          </a:lnTo>
                          <a:lnTo>
                            <a:pt x="159" y="373"/>
                          </a:lnTo>
                          <a:lnTo>
                            <a:pt x="156" y="362"/>
                          </a:lnTo>
                          <a:lnTo>
                            <a:pt x="159" y="351"/>
                          </a:lnTo>
                          <a:lnTo>
                            <a:pt x="172" y="347"/>
                          </a:lnTo>
                          <a:lnTo>
                            <a:pt x="175" y="322"/>
                          </a:lnTo>
                          <a:lnTo>
                            <a:pt x="183" y="299"/>
                          </a:lnTo>
                          <a:lnTo>
                            <a:pt x="186" y="281"/>
                          </a:lnTo>
                          <a:lnTo>
                            <a:pt x="186" y="262"/>
                          </a:lnTo>
                          <a:lnTo>
                            <a:pt x="197" y="244"/>
                          </a:lnTo>
                          <a:lnTo>
                            <a:pt x="220" y="229"/>
                          </a:lnTo>
                          <a:lnTo>
                            <a:pt x="235" y="225"/>
                          </a:lnTo>
                          <a:lnTo>
                            <a:pt x="235" y="207"/>
                          </a:lnTo>
                          <a:lnTo>
                            <a:pt x="242" y="195"/>
                          </a:lnTo>
                          <a:lnTo>
                            <a:pt x="257" y="177"/>
                          </a:lnTo>
                          <a:lnTo>
                            <a:pt x="272" y="166"/>
                          </a:lnTo>
                          <a:lnTo>
                            <a:pt x="264" y="134"/>
                          </a:lnTo>
                          <a:lnTo>
                            <a:pt x="292" y="103"/>
                          </a:lnTo>
                          <a:lnTo>
                            <a:pt x="298" y="90"/>
                          </a:lnTo>
                          <a:lnTo>
                            <a:pt x="318" y="86"/>
                          </a:lnTo>
                          <a:lnTo>
                            <a:pt x="331" y="69"/>
                          </a:lnTo>
                          <a:lnTo>
                            <a:pt x="331" y="58"/>
                          </a:lnTo>
                          <a:lnTo>
                            <a:pt x="344" y="45"/>
                          </a:lnTo>
                          <a:lnTo>
                            <a:pt x="368" y="42"/>
                          </a:lnTo>
                          <a:lnTo>
                            <a:pt x="396" y="42"/>
                          </a:lnTo>
                          <a:lnTo>
                            <a:pt x="418" y="21"/>
                          </a:lnTo>
                          <a:lnTo>
                            <a:pt x="414" y="0"/>
                          </a:lnTo>
                          <a:lnTo>
                            <a:pt x="418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67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2195" y="724"/>
                      <a:ext cx="555" cy="1187"/>
                    </a:xfrm>
                    <a:custGeom>
                      <a:avLst/>
                      <a:gdLst/>
                      <a:ahLst/>
                      <a:cxnLst>
                        <a:cxn ang="0">
                          <a:pos x="436" y="21"/>
                        </a:cxn>
                        <a:cxn ang="0">
                          <a:pos x="511" y="73"/>
                        </a:cxn>
                        <a:cxn ang="0">
                          <a:pos x="518" y="118"/>
                        </a:cxn>
                        <a:cxn ang="0">
                          <a:pos x="536" y="158"/>
                        </a:cxn>
                        <a:cxn ang="0">
                          <a:pos x="533" y="210"/>
                        </a:cxn>
                        <a:cxn ang="0">
                          <a:pos x="548" y="247"/>
                        </a:cxn>
                        <a:cxn ang="0">
                          <a:pos x="544" y="277"/>
                        </a:cxn>
                        <a:cxn ang="0">
                          <a:pos x="477" y="284"/>
                        </a:cxn>
                        <a:cxn ang="0">
                          <a:pos x="448" y="329"/>
                        </a:cxn>
                        <a:cxn ang="0">
                          <a:pos x="440" y="362"/>
                        </a:cxn>
                        <a:cxn ang="0">
                          <a:pos x="444" y="410"/>
                        </a:cxn>
                        <a:cxn ang="0">
                          <a:pos x="422" y="455"/>
                        </a:cxn>
                        <a:cxn ang="0">
                          <a:pos x="359" y="492"/>
                        </a:cxn>
                        <a:cxn ang="0">
                          <a:pos x="336" y="514"/>
                        </a:cxn>
                        <a:cxn ang="0">
                          <a:pos x="307" y="570"/>
                        </a:cxn>
                        <a:cxn ang="0">
                          <a:pos x="298" y="613"/>
                        </a:cxn>
                        <a:cxn ang="0">
                          <a:pos x="272" y="673"/>
                        </a:cxn>
                        <a:cxn ang="0">
                          <a:pos x="310" y="751"/>
                        </a:cxn>
                        <a:cxn ang="0">
                          <a:pos x="340" y="810"/>
                        </a:cxn>
                        <a:cxn ang="0">
                          <a:pos x="307" y="832"/>
                        </a:cxn>
                        <a:cxn ang="0">
                          <a:pos x="279" y="836"/>
                        </a:cxn>
                        <a:cxn ang="0">
                          <a:pos x="216" y="840"/>
                        </a:cxn>
                        <a:cxn ang="0">
                          <a:pos x="275" y="854"/>
                        </a:cxn>
                        <a:cxn ang="0">
                          <a:pos x="307" y="873"/>
                        </a:cxn>
                        <a:cxn ang="0">
                          <a:pos x="286" y="888"/>
                        </a:cxn>
                        <a:cxn ang="0">
                          <a:pos x="249" y="921"/>
                        </a:cxn>
                        <a:cxn ang="0">
                          <a:pos x="238" y="954"/>
                        </a:cxn>
                        <a:cxn ang="0">
                          <a:pos x="223" y="1032"/>
                        </a:cxn>
                        <a:cxn ang="0">
                          <a:pos x="205" y="1084"/>
                        </a:cxn>
                        <a:cxn ang="0">
                          <a:pos x="159" y="1125"/>
                        </a:cxn>
                        <a:cxn ang="0">
                          <a:pos x="115" y="1140"/>
                        </a:cxn>
                        <a:cxn ang="0">
                          <a:pos x="107" y="1176"/>
                        </a:cxn>
                        <a:cxn ang="0">
                          <a:pos x="63" y="1187"/>
                        </a:cxn>
                        <a:cxn ang="0">
                          <a:pos x="44" y="1168"/>
                        </a:cxn>
                        <a:cxn ang="0">
                          <a:pos x="26" y="1103"/>
                        </a:cxn>
                        <a:cxn ang="0">
                          <a:pos x="41" y="1088"/>
                        </a:cxn>
                        <a:cxn ang="0">
                          <a:pos x="44" y="1066"/>
                        </a:cxn>
                        <a:cxn ang="0">
                          <a:pos x="26" y="1006"/>
                        </a:cxn>
                        <a:cxn ang="0">
                          <a:pos x="11" y="958"/>
                        </a:cxn>
                        <a:cxn ang="0">
                          <a:pos x="0" y="884"/>
                        </a:cxn>
                        <a:cxn ang="0">
                          <a:pos x="19" y="854"/>
                        </a:cxn>
                        <a:cxn ang="0">
                          <a:pos x="33" y="780"/>
                        </a:cxn>
                        <a:cxn ang="0">
                          <a:pos x="70" y="736"/>
                        </a:cxn>
                        <a:cxn ang="0">
                          <a:pos x="59" y="658"/>
                        </a:cxn>
                        <a:cxn ang="0">
                          <a:pos x="74" y="621"/>
                        </a:cxn>
                        <a:cxn ang="0">
                          <a:pos x="67" y="555"/>
                        </a:cxn>
                        <a:cxn ang="0">
                          <a:pos x="82" y="477"/>
                        </a:cxn>
                        <a:cxn ang="0">
                          <a:pos x="130" y="425"/>
                        </a:cxn>
                        <a:cxn ang="0">
                          <a:pos x="175" y="410"/>
                        </a:cxn>
                        <a:cxn ang="0">
                          <a:pos x="156" y="362"/>
                        </a:cxn>
                        <a:cxn ang="0">
                          <a:pos x="175" y="322"/>
                        </a:cxn>
                        <a:cxn ang="0">
                          <a:pos x="186" y="262"/>
                        </a:cxn>
                        <a:cxn ang="0">
                          <a:pos x="235" y="225"/>
                        </a:cxn>
                        <a:cxn ang="0">
                          <a:pos x="257" y="177"/>
                        </a:cxn>
                        <a:cxn ang="0">
                          <a:pos x="292" y="103"/>
                        </a:cxn>
                        <a:cxn ang="0">
                          <a:pos x="331" y="69"/>
                        </a:cxn>
                        <a:cxn ang="0">
                          <a:pos x="368" y="42"/>
                        </a:cxn>
                        <a:cxn ang="0">
                          <a:pos x="414" y="0"/>
                        </a:cxn>
                      </a:cxnLst>
                      <a:rect l="0" t="0" r="r" b="b"/>
                      <a:pathLst>
                        <a:path w="555" h="1187">
                          <a:moveTo>
                            <a:pt x="418" y="0"/>
                          </a:moveTo>
                          <a:lnTo>
                            <a:pt x="425" y="3"/>
                          </a:lnTo>
                          <a:lnTo>
                            <a:pt x="436" y="21"/>
                          </a:lnTo>
                          <a:lnTo>
                            <a:pt x="485" y="69"/>
                          </a:lnTo>
                          <a:lnTo>
                            <a:pt x="492" y="58"/>
                          </a:lnTo>
                          <a:lnTo>
                            <a:pt x="511" y="73"/>
                          </a:lnTo>
                          <a:lnTo>
                            <a:pt x="518" y="88"/>
                          </a:lnTo>
                          <a:lnTo>
                            <a:pt x="518" y="99"/>
                          </a:lnTo>
                          <a:lnTo>
                            <a:pt x="518" y="118"/>
                          </a:lnTo>
                          <a:lnTo>
                            <a:pt x="511" y="129"/>
                          </a:lnTo>
                          <a:lnTo>
                            <a:pt x="525" y="144"/>
                          </a:lnTo>
                          <a:lnTo>
                            <a:pt x="536" y="158"/>
                          </a:lnTo>
                          <a:lnTo>
                            <a:pt x="536" y="170"/>
                          </a:lnTo>
                          <a:lnTo>
                            <a:pt x="536" y="188"/>
                          </a:lnTo>
                          <a:lnTo>
                            <a:pt x="533" y="210"/>
                          </a:lnTo>
                          <a:lnTo>
                            <a:pt x="525" y="218"/>
                          </a:lnTo>
                          <a:lnTo>
                            <a:pt x="536" y="229"/>
                          </a:lnTo>
                          <a:lnTo>
                            <a:pt x="548" y="247"/>
                          </a:lnTo>
                          <a:lnTo>
                            <a:pt x="555" y="266"/>
                          </a:lnTo>
                          <a:lnTo>
                            <a:pt x="555" y="273"/>
                          </a:lnTo>
                          <a:lnTo>
                            <a:pt x="544" y="277"/>
                          </a:lnTo>
                          <a:lnTo>
                            <a:pt x="496" y="277"/>
                          </a:lnTo>
                          <a:lnTo>
                            <a:pt x="485" y="277"/>
                          </a:lnTo>
                          <a:lnTo>
                            <a:pt x="477" y="284"/>
                          </a:lnTo>
                          <a:lnTo>
                            <a:pt x="477" y="299"/>
                          </a:lnTo>
                          <a:lnTo>
                            <a:pt x="470" y="310"/>
                          </a:lnTo>
                          <a:lnTo>
                            <a:pt x="448" y="329"/>
                          </a:lnTo>
                          <a:lnTo>
                            <a:pt x="451" y="344"/>
                          </a:lnTo>
                          <a:lnTo>
                            <a:pt x="448" y="355"/>
                          </a:lnTo>
                          <a:lnTo>
                            <a:pt x="440" y="362"/>
                          </a:lnTo>
                          <a:lnTo>
                            <a:pt x="448" y="385"/>
                          </a:lnTo>
                          <a:lnTo>
                            <a:pt x="451" y="399"/>
                          </a:lnTo>
                          <a:lnTo>
                            <a:pt x="444" y="410"/>
                          </a:lnTo>
                          <a:lnTo>
                            <a:pt x="429" y="422"/>
                          </a:lnTo>
                          <a:lnTo>
                            <a:pt x="425" y="436"/>
                          </a:lnTo>
                          <a:lnTo>
                            <a:pt x="422" y="455"/>
                          </a:lnTo>
                          <a:lnTo>
                            <a:pt x="396" y="466"/>
                          </a:lnTo>
                          <a:lnTo>
                            <a:pt x="381" y="477"/>
                          </a:lnTo>
                          <a:lnTo>
                            <a:pt x="359" y="492"/>
                          </a:lnTo>
                          <a:lnTo>
                            <a:pt x="362" y="503"/>
                          </a:lnTo>
                          <a:lnTo>
                            <a:pt x="344" y="507"/>
                          </a:lnTo>
                          <a:lnTo>
                            <a:pt x="336" y="514"/>
                          </a:lnTo>
                          <a:lnTo>
                            <a:pt x="318" y="540"/>
                          </a:lnTo>
                          <a:lnTo>
                            <a:pt x="303" y="551"/>
                          </a:lnTo>
                          <a:lnTo>
                            <a:pt x="307" y="570"/>
                          </a:lnTo>
                          <a:lnTo>
                            <a:pt x="298" y="576"/>
                          </a:lnTo>
                          <a:lnTo>
                            <a:pt x="290" y="584"/>
                          </a:lnTo>
                          <a:lnTo>
                            <a:pt x="298" y="613"/>
                          </a:lnTo>
                          <a:lnTo>
                            <a:pt x="294" y="632"/>
                          </a:lnTo>
                          <a:lnTo>
                            <a:pt x="275" y="643"/>
                          </a:lnTo>
                          <a:lnTo>
                            <a:pt x="272" y="673"/>
                          </a:lnTo>
                          <a:lnTo>
                            <a:pt x="275" y="710"/>
                          </a:lnTo>
                          <a:lnTo>
                            <a:pt x="283" y="728"/>
                          </a:lnTo>
                          <a:lnTo>
                            <a:pt x="310" y="751"/>
                          </a:lnTo>
                          <a:lnTo>
                            <a:pt x="321" y="773"/>
                          </a:lnTo>
                          <a:lnTo>
                            <a:pt x="333" y="795"/>
                          </a:lnTo>
                          <a:lnTo>
                            <a:pt x="340" y="810"/>
                          </a:lnTo>
                          <a:lnTo>
                            <a:pt x="333" y="825"/>
                          </a:lnTo>
                          <a:lnTo>
                            <a:pt x="318" y="836"/>
                          </a:lnTo>
                          <a:lnTo>
                            <a:pt x="307" y="832"/>
                          </a:lnTo>
                          <a:lnTo>
                            <a:pt x="298" y="821"/>
                          </a:lnTo>
                          <a:lnTo>
                            <a:pt x="283" y="825"/>
                          </a:lnTo>
                          <a:lnTo>
                            <a:pt x="279" y="836"/>
                          </a:lnTo>
                          <a:lnTo>
                            <a:pt x="257" y="836"/>
                          </a:lnTo>
                          <a:lnTo>
                            <a:pt x="223" y="832"/>
                          </a:lnTo>
                          <a:lnTo>
                            <a:pt x="216" y="840"/>
                          </a:lnTo>
                          <a:lnTo>
                            <a:pt x="238" y="851"/>
                          </a:lnTo>
                          <a:lnTo>
                            <a:pt x="268" y="840"/>
                          </a:lnTo>
                          <a:lnTo>
                            <a:pt x="275" y="854"/>
                          </a:lnTo>
                          <a:lnTo>
                            <a:pt x="298" y="858"/>
                          </a:lnTo>
                          <a:lnTo>
                            <a:pt x="314" y="865"/>
                          </a:lnTo>
                          <a:lnTo>
                            <a:pt x="307" y="873"/>
                          </a:lnTo>
                          <a:lnTo>
                            <a:pt x="286" y="869"/>
                          </a:lnTo>
                          <a:lnTo>
                            <a:pt x="283" y="877"/>
                          </a:lnTo>
                          <a:lnTo>
                            <a:pt x="286" y="888"/>
                          </a:lnTo>
                          <a:lnTo>
                            <a:pt x="275" y="903"/>
                          </a:lnTo>
                          <a:lnTo>
                            <a:pt x="257" y="917"/>
                          </a:lnTo>
                          <a:lnTo>
                            <a:pt x="249" y="921"/>
                          </a:lnTo>
                          <a:lnTo>
                            <a:pt x="242" y="925"/>
                          </a:lnTo>
                          <a:lnTo>
                            <a:pt x="246" y="943"/>
                          </a:lnTo>
                          <a:lnTo>
                            <a:pt x="238" y="954"/>
                          </a:lnTo>
                          <a:lnTo>
                            <a:pt x="227" y="977"/>
                          </a:lnTo>
                          <a:lnTo>
                            <a:pt x="231" y="999"/>
                          </a:lnTo>
                          <a:lnTo>
                            <a:pt x="223" y="1032"/>
                          </a:lnTo>
                          <a:lnTo>
                            <a:pt x="216" y="1047"/>
                          </a:lnTo>
                          <a:lnTo>
                            <a:pt x="216" y="1069"/>
                          </a:lnTo>
                          <a:lnTo>
                            <a:pt x="205" y="1084"/>
                          </a:lnTo>
                          <a:lnTo>
                            <a:pt x="190" y="1110"/>
                          </a:lnTo>
                          <a:lnTo>
                            <a:pt x="186" y="1129"/>
                          </a:lnTo>
                          <a:lnTo>
                            <a:pt x="159" y="1125"/>
                          </a:lnTo>
                          <a:lnTo>
                            <a:pt x="133" y="1125"/>
                          </a:lnTo>
                          <a:lnTo>
                            <a:pt x="130" y="1136"/>
                          </a:lnTo>
                          <a:lnTo>
                            <a:pt x="115" y="1140"/>
                          </a:lnTo>
                          <a:lnTo>
                            <a:pt x="107" y="1144"/>
                          </a:lnTo>
                          <a:lnTo>
                            <a:pt x="111" y="1157"/>
                          </a:lnTo>
                          <a:lnTo>
                            <a:pt x="107" y="1176"/>
                          </a:lnTo>
                          <a:lnTo>
                            <a:pt x="89" y="1187"/>
                          </a:lnTo>
                          <a:lnTo>
                            <a:pt x="78" y="1176"/>
                          </a:lnTo>
                          <a:lnTo>
                            <a:pt x="63" y="1187"/>
                          </a:lnTo>
                          <a:lnTo>
                            <a:pt x="44" y="1187"/>
                          </a:lnTo>
                          <a:lnTo>
                            <a:pt x="37" y="1176"/>
                          </a:lnTo>
                          <a:lnTo>
                            <a:pt x="44" y="1168"/>
                          </a:lnTo>
                          <a:lnTo>
                            <a:pt x="48" y="1147"/>
                          </a:lnTo>
                          <a:lnTo>
                            <a:pt x="33" y="1118"/>
                          </a:lnTo>
                          <a:lnTo>
                            <a:pt x="26" y="1103"/>
                          </a:lnTo>
                          <a:lnTo>
                            <a:pt x="30" y="1095"/>
                          </a:lnTo>
                          <a:lnTo>
                            <a:pt x="37" y="1095"/>
                          </a:lnTo>
                          <a:lnTo>
                            <a:pt x="41" y="1088"/>
                          </a:lnTo>
                          <a:lnTo>
                            <a:pt x="44" y="1080"/>
                          </a:lnTo>
                          <a:lnTo>
                            <a:pt x="48" y="1073"/>
                          </a:lnTo>
                          <a:lnTo>
                            <a:pt x="44" y="1066"/>
                          </a:lnTo>
                          <a:lnTo>
                            <a:pt x="37" y="1051"/>
                          </a:lnTo>
                          <a:lnTo>
                            <a:pt x="22" y="1029"/>
                          </a:lnTo>
                          <a:lnTo>
                            <a:pt x="26" y="1006"/>
                          </a:lnTo>
                          <a:lnTo>
                            <a:pt x="15" y="988"/>
                          </a:lnTo>
                          <a:lnTo>
                            <a:pt x="4" y="977"/>
                          </a:lnTo>
                          <a:lnTo>
                            <a:pt x="11" y="958"/>
                          </a:lnTo>
                          <a:lnTo>
                            <a:pt x="19" y="921"/>
                          </a:lnTo>
                          <a:lnTo>
                            <a:pt x="4" y="903"/>
                          </a:lnTo>
                          <a:lnTo>
                            <a:pt x="0" y="884"/>
                          </a:lnTo>
                          <a:lnTo>
                            <a:pt x="0" y="873"/>
                          </a:lnTo>
                          <a:lnTo>
                            <a:pt x="7" y="851"/>
                          </a:lnTo>
                          <a:lnTo>
                            <a:pt x="19" y="854"/>
                          </a:lnTo>
                          <a:lnTo>
                            <a:pt x="30" y="825"/>
                          </a:lnTo>
                          <a:lnTo>
                            <a:pt x="30" y="791"/>
                          </a:lnTo>
                          <a:lnTo>
                            <a:pt x="33" y="780"/>
                          </a:lnTo>
                          <a:lnTo>
                            <a:pt x="48" y="769"/>
                          </a:lnTo>
                          <a:lnTo>
                            <a:pt x="70" y="754"/>
                          </a:lnTo>
                          <a:lnTo>
                            <a:pt x="70" y="736"/>
                          </a:lnTo>
                          <a:lnTo>
                            <a:pt x="67" y="680"/>
                          </a:lnTo>
                          <a:lnTo>
                            <a:pt x="59" y="673"/>
                          </a:lnTo>
                          <a:lnTo>
                            <a:pt x="59" y="658"/>
                          </a:lnTo>
                          <a:lnTo>
                            <a:pt x="78" y="650"/>
                          </a:lnTo>
                          <a:lnTo>
                            <a:pt x="85" y="643"/>
                          </a:lnTo>
                          <a:lnTo>
                            <a:pt x="74" y="621"/>
                          </a:lnTo>
                          <a:lnTo>
                            <a:pt x="59" y="599"/>
                          </a:lnTo>
                          <a:lnTo>
                            <a:pt x="63" y="573"/>
                          </a:lnTo>
                          <a:lnTo>
                            <a:pt x="67" y="555"/>
                          </a:lnTo>
                          <a:lnTo>
                            <a:pt x="82" y="522"/>
                          </a:lnTo>
                          <a:lnTo>
                            <a:pt x="82" y="507"/>
                          </a:lnTo>
                          <a:lnTo>
                            <a:pt x="82" y="477"/>
                          </a:lnTo>
                          <a:lnTo>
                            <a:pt x="93" y="451"/>
                          </a:lnTo>
                          <a:lnTo>
                            <a:pt x="111" y="436"/>
                          </a:lnTo>
                          <a:lnTo>
                            <a:pt x="130" y="425"/>
                          </a:lnTo>
                          <a:lnTo>
                            <a:pt x="148" y="429"/>
                          </a:lnTo>
                          <a:lnTo>
                            <a:pt x="167" y="436"/>
                          </a:lnTo>
                          <a:lnTo>
                            <a:pt x="175" y="410"/>
                          </a:lnTo>
                          <a:lnTo>
                            <a:pt x="167" y="388"/>
                          </a:lnTo>
                          <a:lnTo>
                            <a:pt x="159" y="373"/>
                          </a:lnTo>
                          <a:lnTo>
                            <a:pt x="156" y="362"/>
                          </a:lnTo>
                          <a:lnTo>
                            <a:pt x="159" y="351"/>
                          </a:lnTo>
                          <a:lnTo>
                            <a:pt x="172" y="347"/>
                          </a:lnTo>
                          <a:lnTo>
                            <a:pt x="175" y="322"/>
                          </a:lnTo>
                          <a:lnTo>
                            <a:pt x="183" y="299"/>
                          </a:lnTo>
                          <a:lnTo>
                            <a:pt x="186" y="281"/>
                          </a:lnTo>
                          <a:lnTo>
                            <a:pt x="186" y="262"/>
                          </a:lnTo>
                          <a:lnTo>
                            <a:pt x="197" y="244"/>
                          </a:lnTo>
                          <a:lnTo>
                            <a:pt x="220" y="229"/>
                          </a:lnTo>
                          <a:lnTo>
                            <a:pt x="235" y="225"/>
                          </a:lnTo>
                          <a:lnTo>
                            <a:pt x="235" y="207"/>
                          </a:lnTo>
                          <a:lnTo>
                            <a:pt x="242" y="195"/>
                          </a:lnTo>
                          <a:lnTo>
                            <a:pt x="257" y="177"/>
                          </a:lnTo>
                          <a:lnTo>
                            <a:pt x="272" y="166"/>
                          </a:lnTo>
                          <a:lnTo>
                            <a:pt x="264" y="134"/>
                          </a:lnTo>
                          <a:lnTo>
                            <a:pt x="292" y="103"/>
                          </a:lnTo>
                          <a:lnTo>
                            <a:pt x="298" y="90"/>
                          </a:lnTo>
                          <a:lnTo>
                            <a:pt x="318" y="86"/>
                          </a:lnTo>
                          <a:lnTo>
                            <a:pt x="331" y="69"/>
                          </a:lnTo>
                          <a:lnTo>
                            <a:pt x="331" y="58"/>
                          </a:lnTo>
                          <a:lnTo>
                            <a:pt x="344" y="45"/>
                          </a:lnTo>
                          <a:lnTo>
                            <a:pt x="368" y="42"/>
                          </a:lnTo>
                          <a:lnTo>
                            <a:pt x="396" y="42"/>
                          </a:lnTo>
                          <a:lnTo>
                            <a:pt x="418" y="21"/>
                          </a:lnTo>
                          <a:lnTo>
                            <a:pt x="414" y="0"/>
                          </a:lnTo>
                        </a:path>
                      </a:pathLst>
                    </a:custGeom>
                    <a:grp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6" name="Group 88"/>
                <p:cNvGrpSpPr>
                  <a:grpSpLocks/>
                </p:cNvGrpSpPr>
                <p:nvPr/>
              </p:nvGrpSpPr>
              <p:grpSpPr bwMode="auto">
                <a:xfrm>
                  <a:off x="2245" y="1556"/>
                  <a:ext cx="128" cy="138"/>
                  <a:chOff x="2245" y="1556"/>
                  <a:chExt cx="128" cy="138"/>
                </a:xfrm>
                <a:grpFill/>
              </p:grpSpPr>
              <p:grpSp>
                <p:nvGrpSpPr>
                  <p:cNvPr id="17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2312" y="1597"/>
                    <a:ext cx="61" cy="97"/>
                    <a:chOff x="2312" y="1597"/>
                    <a:chExt cx="61" cy="97"/>
                  </a:xfrm>
                  <a:grpFill/>
                </p:grpSpPr>
                <p:sp>
                  <p:nvSpPr>
                    <p:cNvPr id="161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2312" y="1597"/>
                      <a:ext cx="61" cy="97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53" y="17"/>
                        </a:cxn>
                        <a:cxn ang="0">
                          <a:pos x="61" y="32"/>
                        </a:cxn>
                        <a:cxn ang="0">
                          <a:pos x="53" y="49"/>
                        </a:cxn>
                        <a:cxn ang="0">
                          <a:pos x="43" y="63"/>
                        </a:cxn>
                        <a:cxn ang="0">
                          <a:pos x="24" y="80"/>
                        </a:cxn>
                        <a:cxn ang="0">
                          <a:pos x="9" y="97"/>
                        </a:cxn>
                        <a:cxn ang="0">
                          <a:pos x="0" y="80"/>
                        </a:cxn>
                        <a:cxn ang="0">
                          <a:pos x="6" y="73"/>
                        </a:cxn>
                        <a:cxn ang="0">
                          <a:pos x="24" y="54"/>
                        </a:cxn>
                        <a:cxn ang="0">
                          <a:pos x="23" y="43"/>
                        </a:cxn>
                        <a:cxn ang="0">
                          <a:pos x="32" y="28"/>
                        </a:cxn>
                        <a:cxn ang="0">
                          <a:pos x="55" y="9"/>
                        </a:cxn>
                        <a:cxn ang="0">
                          <a:pos x="55" y="15"/>
                        </a:cxn>
                        <a:cxn ang="0">
                          <a:pos x="59" y="24"/>
                        </a:cxn>
                        <a:cxn ang="0">
                          <a:pos x="53" y="0"/>
                        </a:cxn>
                      </a:cxnLst>
                      <a:rect l="0" t="0" r="r" b="b"/>
                      <a:pathLst>
                        <a:path w="61" h="97">
                          <a:moveTo>
                            <a:pt x="53" y="0"/>
                          </a:moveTo>
                          <a:lnTo>
                            <a:pt x="53" y="17"/>
                          </a:lnTo>
                          <a:lnTo>
                            <a:pt x="61" y="32"/>
                          </a:lnTo>
                          <a:lnTo>
                            <a:pt x="53" y="49"/>
                          </a:lnTo>
                          <a:lnTo>
                            <a:pt x="43" y="63"/>
                          </a:lnTo>
                          <a:lnTo>
                            <a:pt x="24" y="80"/>
                          </a:lnTo>
                          <a:lnTo>
                            <a:pt x="9" y="97"/>
                          </a:lnTo>
                          <a:lnTo>
                            <a:pt x="0" y="80"/>
                          </a:lnTo>
                          <a:lnTo>
                            <a:pt x="6" y="73"/>
                          </a:lnTo>
                          <a:lnTo>
                            <a:pt x="24" y="54"/>
                          </a:lnTo>
                          <a:lnTo>
                            <a:pt x="23" y="43"/>
                          </a:lnTo>
                          <a:lnTo>
                            <a:pt x="32" y="28"/>
                          </a:lnTo>
                          <a:lnTo>
                            <a:pt x="55" y="9"/>
                          </a:lnTo>
                          <a:lnTo>
                            <a:pt x="55" y="15"/>
                          </a:lnTo>
                          <a:lnTo>
                            <a:pt x="59" y="24"/>
                          </a:lnTo>
                          <a:lnTo>
                            <a:pt x="5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  <p:sp>
                  <p:nvSpPr>
                    <p:cNvPr id="162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2312" y="1597"/>
                      <a:ext cx="61" cy="97"/>
                    </a:xfrm>
                    <a:custGeom>
                      <a:avLst/>
                      <a:gdLst/>
                      <a:ahLst/>
                      <a:cxnLst>
                        <a:cxn ang="0">
                          <a:pos x="53" y="0"/>
                        </a:cxn>
                        <a:cxn ang="0">
                          <a:pos x="53" y="17"/>
                        </a:cxn>
                        <a:cxn ang="0">
                          <a:pos x="61" y="32"/>
                        </a:cxn>
                        <a:cxn ang="0">
                          <a:pos x="53" y="49"/>
                        </a:cxn>
                        <a:cxn ang="0">
                          <a:pos x="43" y="63"/>
                        </a:cxn>
                        <a:cxn ang="0">
                          <a:pos x="24" y="80"/>
                        </a:cxn>
                        <a:cxn ang="0">
                          <a:pos x="9" y="97"/>
                        </a:cxn>
                        <a:cxn ang="0">
                          <a:pos x="0" y="80"/>
                        </a:cxn>
                        <a:cxn ang="0">
                          <a:pos x="6" y="73"/>
                        </a:cxn>
                        <a:cxn ang="0">
                          <a:pos x="24" y="54"/>
                        </a:cxn>
                        <a:cxn ang="0">
                          <a:pos x="23" y="43"/>
                        </a:cxn>
                        <a:cxn ang="0">
                          <a:pos x="32" y="28"/>
                        </a:cxn>
                        <a:cxn ang="0">
                          <a:pos x="55" y="9"/>
                        </a:cxn>
                        <a:cxn ang="0">
                          <a:pos x="55" y="15"/>
                        </a:cxn>
                        <a:cxn ang="0">
                          <a:pos x="59" y="24"/>
                        </a:cxn>
                      </a:cxnLst>
                      <a:rect l="0" t="0" r="r" b="b"/>
                      <a:pathLst>
                        <a:path w="61" h="97">
                          <a:moveTo>
                            <a:pt x="53" y="0"/>
                          </a:moveTo>
                          <a:lnTo>
                            <a:pt x="53" y="17"/>
                          </a:lnTo>
                          <a:lnTo>
                            <a:pt x="61" y="32"/>
                          </a:lnTo>
                          <a:lnTo>
                            <a:pt x="53" y="49"/>
                          </a:lnTo>
                          <a:lnTo>
                            <a:pt x="43" y="63"/>
                          </a:lnTo>
                          <a:lnTo>
                            <a:pt x="24" y="80"/>
                          </a:lnTo>
                          <a:lnTo>
                            <a:pt x="9" y="97"/>
                          </a:lnTo>
                          <a:lnTo>
                            <a:pt x="0" y="80"/>
                          </a:lnTo>
                          <a:lnTo>
                            <a:pt x="6" y="73"/>
                          </a:lnTo>
                          <a:lnTo>
                            <a:pt x="24" y="54"/>
                          </a:lnTo>
                          <a:lnTo>
                            <a:pt x="23" y="43"/>
                          </a:lnTo>
                          <a:lnTo>
                            <a:pt x="32" y="28"/>
                          </a:lnTo>
                          <a:lnTo>
                            <a:pt x="55" y="9"/>
                          </a:lnTo>
                          <a:lnTo>
                            <a:pt x="55" y="15"/>
                          </a:lnTo>
                          <a:lnTo>
                            <a:pt x="59" y="24"/>
                          </a:lnTo>
                        </a:path>
                      </a:pathLst>
                    </a:custGeom>
                    <a:grp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/>
                    <a:lstStyle/>
                    <a:p>
                      <a:pPr eaLnBrk="1" hangingPunct="1">
                        <a:defRPr/>
                      </a:pPr>
                      <a:endParaRPr lang="en-GB"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60" name="Freeform 92"/>
                  <p:cNvSpPr>
                    <a:spLocks/>
                  </p:cNvSpPr>
                  <p:nvPr/>
                </p:nvSpPr>
                <p:spPr bwMode="auto">
                  <a:xfrm>
                    <a:off x="2245" y="1556"/>
                    <a:ext cx="76" cy="78"/>
                  </a:xfrm>
                  <a:custGeom>
                    <a:avLst/>
                    <a:gdLst/>
                    <a:ahLst/>
                    <a:cxnLst>
                      <a:cxn ang="0">
                        <a:pos x="59" y="0"/>
                      </a:cxn>
                      <a:cxn ang="0">
                        <a:pos x="50" y="11"/>
                      </a:cxn>
                      <a:cxn ang="0">
                        <a:pos x="35" y="9"/>
                      </a:cxn>
                      <a:cxn ang="0">
                        <a:pos x="26" y="7"/>
                      </a:cxn>
                      <a:cxn ang="0">
                        <a:pos x="30" y="20"/>
                      </a:cxn>
                      <a:cxn ang="0">
                        <a:pos x="32" y="30"/>
                      </a:cxn>
                      <a:cxn ang="0">
                        <a:pos x="33" y="37"/>
                      </a:cxn>
                      <a:cxn ang="0">
                        <a:pos x="28" y="39"/>
                      </a:cxn>
                      <a:cxn ang="0">
                        <a:pos x="19" y="35"/>
                      </a:cxn>
                      <a:cxn ang="0">
                        <a:pos x="19" y="30"/>
                      </a:cxn>
                      <a:cxn ang="0">
                        <a:pos x="11" y="30"/>
                      </a:cxn>
                      <a:cxn ang="0">
                        <a:pos x="13" y="39"/>
                      </a:cxn>
                      <a:cxn ang="0">
                        <a:pos x="9" y="48"/>
                      </a:cxn>
                      <a:cxn ang="0">
                        <a:pos x="0" y="61"/>
                      </a:cxn>
                      <a:cxn ang="0">
                        <a:pos x="4" y="72"/>
                      </a:cxn>
                      <a:cxn ang="0">
                        <a:pos x="13" y="78"/>
                      </a:cxn>
                      <a:cxn ang="0">
                        <a:pos x="22" y="72"/>
                      </a:cxn>
                      <a:cxn ang="0">
                        <a:pos x="33" y="65"/>
                      </a:cxn>
                      <a:cxn ang="0">
                        <a:pos x="54" y="59"/>
                      </a:cxn>
                      <a:cxn ang="0">
                        <a:pos x="63" y="61"/>
                      </a:cxn>
                      <a:cxn ang="0">
                        <a:pos x="59" y="48"/>
                      </a:cxn>
                      <a:cxn ang="0">
                        <a:pos x="67" y="41"/>
                      </a:cxn>
                      <a:cxn ang="0">
                        <a:pos x="76" y="28"/>
                      </a:cxn>
                      <a:cxn ang="0">
                        <a:pos x="72" y="20"/>
                      </a:cxn>
                      <a:cxn ang="0">
                        <a:pos x="65" y="11"/>
                      </a:cxn>
                      <a:cxn ang="0">
                        <a:pos x="59" y="0"/>
                      </a:cxn>
                    </a:cxnLst>
                    <a:rect l="0" t="0" r="r" b="b"/>
                    <a:pathLst>
                      <a:path w="76" h="78">
                        <a:moveTo>
                          <a:pt x="59" y="0"/>
                        </a:moveTo>
                        <a:lnTo>
                          <a:pt x="50" y="11"/>
                        </a:lnTo>
                        <a:lnTo>
                          <a:pt x="35" y="9"/>
                        </a:lnTo>
                        <a:lnTo>
                          <a:pt x="26" y="7"/>
                        </a:lnTo>
                        <a:lnTo>
                          <a:pt x="30" y="20"/>
                        </a:lnTo>
                        <a:lnTo>
                          <a:pt x="32" y="30"/>
                        </a:lnTo>
                        <a:lnTo>
                          <a:pt x="33" y="37"/>
                        </a:lnTo>
                        <a:lnTo>
                          <a:pt x="28" y="39"/>
                        </a:lnTo>
                        <a:lnTo>
                          <a:pt x="19" y="35"/>
                        </a:lnTo>
                        <a:lnTo>
                          <a:pt x="19" y="30"/>
                        </a:lnTo>
                        <a:lnTo>
                          <a:pt x="11" y="30"/>
                        </a:lnTo>
                        <a:lnTo>
                          <a:pt x="13" y="39"/>
                        </a:lnTo>
                        <a:lnTo>
                          <a:pt x="9" y="48"/>
                        </a:lnTo>
                        <a:lnTo>
                          <a:pt x="0" y="61"/>
                        </a:lnTo>
                        <a:lnTo>
                          <a:pt x="4" y="72"/>
                        </a:lnTo>
                        <a:lnTo>
                          <a:pt x="13" y="78"/>
                        </a:lnTo>
                        <a:lnTo>
                          <a:pt x="22" y="72"/>
                        </a:lnTo>
                        <a:lnTo>
                          <a:pt x="33" y="65"/>
                        </a:lnTo>
                        <a:lnTo>
                          <a:pt x="54" y="59"/>
                        </a:lnTo>
                        <a:lnTo>
                          <a:pt x="63" y="61"/>
                        </a:lnTo>
                        <a:lnTo>
                          <a:pt x="59" y="48"/>
                        </a:lnTo>
                        <a:lnTo>
                          <a:pt x="67" y="41"/>
                        </a:lnTo>
                        <a:lnTo>
                          <a:pt x="76" y="28"/>
                        </a:lnTo>
                        <a:lnTo>
                          <a:pt x="72" y="20"/>
                        </a:lnTo>
                        <a:lnTo>
                          <a:pt x="65" y="11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GB"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06" name="Freeform 4"/>
              <p:cNvSpPr>
                <a:spLocks/>
              </p:cNvSpPr>
              <p:nvPr/>
            </p:nvSpPr>
            <p:spPr bwMode="auto">
              <a:xfrm>
                <a:off x="631" y="2913"/>
                <a:ext cx="345" cy="441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94" y="37"/>
                  </a:cxn>
                  <a:cxn ang="0">
                    <a:pos x="211" y="38"/>
                  </a:cxn>
                  <a:cxn ang="0">
                    <a:pos x="256" y="45"/>
                  </a:cxn>
                  <a:cxn ang="0">
                    <a:pos x="280" y="56"/>
                  </a:cxn>
                  <a:cxn ang="0">
                    <a:pos x="299" y="89"/>
                  </a:cxn>
                  <a:cxn ang="0">
                    <a:pos x="304" y="103"/>
                  </a:cxn>
                  <a:cxn ang="0">
                    <a:pos x="248" y="126"/>
                  </a:cxn>
                  <a:cxn ang="0">
                    <a:pos x="232" y="167"/>
                  </a:cxn>
                  <a:cxn ang="0">
                    <a:pos x="216" y="205"/>
                  </a:cxn>
                  <a:cxn ang="0">
                    <a:pos x="205" y="234"/>
                  </a:cxn>
                  <a:cxn ang="0">
                    <a:pos x="180" y="227"/>
                  </a:cxn>
                  <a:cxn ang="0">
                    <a:pos x="175" y="257"/>
                  </a:cxn>
                  <a:cxn ang="0">
                    <a:pos x="178" y="287"/>
                  </a:cxn>
                  <a:cxn ang="0">
                    <a:pos x="155" y="314"/>
                  </a:cxn>
                  <a:cxn ang="0">
                    <a:pos x="152" y="354"/>
                  </a:cxn>
                  <a:cxn ang="0">
                    <a:pos x="156" y="378"/>
                  </a:cxn>
                  <a:cxn ang="0">
                    <a:pos x="116" y="398"/>
                  </a:cxn>
                  <a:cxn ang="0">
                    <a:pos x="115" y="432"/>
                  </a:cxn>
                  <a:cxn ang="0">
                    <a:pos x="59" y="436"/>
                  </a:cxn>
                  <a:cxn ang="0">
                    <a:pos x="19" y="406"/>
                  </a:cxn>
                  <a:cxn ang="0">
                    <a:pos x="0" y="395"/>
                  </a:cxn>
                  <a:cxn ang="0">
                    <a:pos x="22" y="362"/>
                  </a:cxn>
                  <a:cxn ang="0">
                    <a:pos x="48" y="314"/>
                  </a:cxn>
                  <a:cxn ang="0">
                    <a:pos x="44" y="288"/>
                  </a:cxn>
                  <a:cxn ang="0">
                    <a:pos x="30" y="272"/>
                  </a:cxn>
                  <a:cxn ang="0">
                    <a:pos x="52" y="252"/>
                  </a:cxn>
                  <a:cxn ang="0">
                    <a:pos x="22" y="256"/>
                  </a:cxn>
                  <a:cxn ang="0">
                    <a:pos x="30" y="226"/>
                  </a:cxn>
                  <a:cxn ang="0">
                    <a:pos x="41" y="200"/>
                  </a:cxn>
                  <a:cxn ang="0">
                    <a:pos x="52" y="186"/>
                  </a:cxn>
                  <a:cxn ang="0">
                    <a:pos x="82" y="167"/>
                  </a:cxn>
                  <a:cxn ang="0">
                    <a:pos x="122" y="115"/>
                  </a:cxn>
                  <a:cxn ang="0">
                    <a:pos x="137" y="78"/>
                  </a:cxn>
                  <a:cxn ang="0">
                    <a:pos x="148" y="38"/>
                  </a:cxn>
                </a:cxnLst>
                <a:rect l="0" t="0" r="r" b="b"/>
                <a:pathLst>
                  <a:path w="307" h="436">
                    <a:moveTo>
                      <a:pt x="155" y="4"/>
                    </a:moveTo>
                    <a:lnTo>
                      <a:pt x="177" y="0"/>
                    </a:lnTo>
                    <a:lnTo>
                      <a:pt x="192" y="17"/>
                    </a:lnTo>
                    <a:lnTo>
                      <a:pt x="194" y="37"/>
                    </a:lnTo>
                    <a:lnTo>
                      <a:pt x="200" y="41"/>
                    </a:lnTo>
                    <a:lnTo>
                      <a:pt x="211" y="38"/>
                    </a:lnTo>
                    <a:lnTo>
                      <a:pt x="246" y="52"/>
                    </a:lnTo>
                    <a:lnTo>
                      <a:pt x="256" y="45"/>
                    </a:lnTo>
                    <a:lnTo>
                      <a:pt x="271" y="44"/>
                    </a:lnTo>
                    <a:lnTo>
                      <a:pt x="280" y="56"/>
                    </a:lnTo>
                    <a:lnTo>
                      <a:pt x="288" y="76"/>
                    </a:lnTo>
                    <a:lnTo>
                      <a:pt x="299" y="89"/>
                    </a:lnTo>
                    <a:lnTo>
                      <a:pt x="307" y="96"/>
                    </a:lnTo>
                    <a:lnTo>
                      <a:pt x="304" y="103"/>
                    </a:lnTo>
                    <a:lnTo>
                      <a:pt x="278" y="110"/>
                    </a:lnTo>
                    <a:lnTo>
                      <a:pt x="248" y="126"/>
                    </a:lnTo>
                    <a:lnTo>
                      <a:pt x="249" y="153"/>
                    </a:lnTo>
                    <a:lnTo>
                      <a:pt x="232" y="167"/>
                    </a:lnTo>
                    <a:lnTo>
                      <a:pt x="218" y="179"/>
                    </a:lnTo>
                    <a:lnTo>
                      <a:pt x="216" y="205"/>
                    </a:lnTo>
                    <a:lnTo>
                      <a:pt x="216" y="222"/>
                    </a:lnTo>
                    <a:lnTo>
                      <a:pt x="205" y="234"/>
                    </a:lnTo>
                    <a:lnTo>
                      <a:pt x="196" y="222"/>
                    </a:lnTo>
                    <a:lnTo>
                      <a:pt x="180" y="227"/>
                    </a:lnTo>
                    <a:lnTo>
                      <a:pt x="178" y="235"/>
                    </a:lnTo>
                    <a:lnTo>
                      <a:pt x="175" y="257"/>
                    </a:lnTo>
                    <a:lnTo>
                      <a:pt x="181" y="265"/>
                    </a:lnTo>
                    <a:lnTo>
                      <a:pt x="178" y="287"/>
                    </a:lnTo>
                    <a:lnTo>
                      <a:pt x="168" y="297"/>
                    </a:lnTo>
                    <a:lnTo>
                      <a:pt x="155" y="314"/>
                    </a:lnTo>
                    <a:lnTo>
                      <a:pt x="149" y="328"/>
                    </a:lnTo>
                    <a:lnTo>
                      <a:pt x="152" y="354"/>
                    </a:lnTo>
                    <a:lnTo>
                      <a:pt x="163" y="369"/>
                    </a:lnTo>
                    <a:lnTo>
                      <a:pt x="156" y="378"/>
                    </a:lnTo>
                    <a:lnTo>
                      <a:pt x="127" y="387"/>
                    </a:lnTo>
                    <a:lnTo>
                      <a:pt x="116" y="398"/>
                    </a:lnTo>
                    <a:lnTo>
                      <a:pt x="115" y="410"/>
                    </a:lnTo>
                    <a:lnTo>
                      <a:pt x="115" y="432"/>
                    </a:lnTo>
                    <a:lnTo>
                      <a:pt x="82" y="432"/>
                    </a:lnTo>
                    <a:lnTo>
                      <a:pt x="59" y="436"/>
                    </a:lnTo>
                    <a:lnTo>
                      <a:pt x="33" y="406"/>
                    </a:lnTo>
                    <a:lnTo>
                      <a:pt x="19" y="406"/>
                    </a:lnTo>
                    <a:lnTo>
                      <a:pt x="7" y="406"/>
                    </a:lnTo>
                    <a:lnTo>
                      <a:pt x="0" y="395"/>
                    </a:lnTo>
                    <a:lnTo>
                      <a:pt x="7" y="384"/>
                    </a:lnTo>
                    <a:lnTo>
                      <a:pt x="22" y="362"/>
                    </a:lnTo>
                    <a:lnTo>
                      <a:pt x="30" y="340"/>
                    </a:lnTo>
                    <a:lnTo>
                      <a:pt x="48" y="314"/>
                    </a:lnTo>
                    <a:lnTo>
                      <a:pt x="52" y="299"/>
                    </a:lnTo>
                    <a:lnTo>
                      <a:pt x="44" y="288"/>
                    </a:lnTo>
                    <a:lnTo>
                      <a:pt x="33" y="278"/>
                    </a:lnTo>
                    <a:lnTo>
                      <a:pt x="30" y="272"/>
                    </a:lnTo>
                    <a:lnTo>
                      <a:pt x="44" y="267"/>
                    </a:lnTo>
                    <a:lnTo>
                      <a:pt x="52" y="252"/>
                    </a:lnTo>
                    <a:lnTo>
                      <a:pt x="37" y="248"/>
                    </a:lnTo>
                    <a:lnTo>
                      <a:pt x="22" y="256"/>
                    </a:lnTo>
                    <a:lnTo>
                      <a:pt x="22" y="237"/>
                    </a:lnTo>
                    <a:lnTo>
                      <a:pt x="30" y="226"/>
                    </a:lnTo>
                    <a:lnTo>
                      <a:pt x="37" y="215"/>
                    </a:lnTo>
                    <a:lnTo>
                      <a:pt x="41" y="200"/>
                    </a:lnTo>
                    <a:lnTo>
                      <a:pt x="44" y="189"/>
                    </a:lnTo>
                    <a:lnTo>
                      <a:pt x="52" y="186"/>
                    </a:lnTo>
                    <a:lnTo>
                      <a:pt x="63" y="193"/>
                    </a:lnTo>
                    <a:lnTo>
                      <a:pt x="82" y="167"/>
                    </a:lnTo>
                    <a:lnTo>
                      <a:pt x="93" y="149"/>
                    </a:lnTo>
                    <a:lnTo>
                      <a:pt x="122" y="115"/>
                    </a:lnTo>
                    <a:lnTo>
                      <a:pt x="122" y="101"/>
                    </a:lnTo>
                    <a:lnTo>
                      <a:pt x="137" y="78"/>
                    </a:lnTo>
                    <a:lnTo>
                      <a:pt x="141" y="52"/>
                    </a:lnTo>
                    <a:lnTo>
                      <a:pt x="148" y="38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8CC2F8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grpSp>
            <p:nvGrpSpPr>
              <p:cNvPr id="2" name="Group 5"/>
              <p:cNvGrpSpPr>
                <a:grpSpLocks/>
              </p:cNvGrpSpPr>
              <p:nvPr/>
            </p:nvGrpSpPr>
            <p:grpSpPr bwMode="auto">
              <a:xfrm>
                <a:off x="761" y="2774"/>
                <a:ext cx="948" cy="726"/>
                <a:chOff x="679" y="2614"/>
                <a:chExt cx="842" cy="718"/>
              </a:xfrm>
              <a:solidFill>
                <a:srgbClr val="8CC2F8"/>
              </a:solidFill>
            </p:grpSpPr>
            <p:sp>
              <p:nvSpPr>
                <p:cNvPr id="215" name="Freeform 6"/>
                <p:cNvSpPr>
                  <a:spLocks/>
                </p:cNvSpPr>
                <p:nvPr/>
              </p:nvSpPr>
              <p:spPr bwMode="auto">
                <a:xfrm>
                  <a:off x="679" y="2614"/>
                  <a:ext cx="811" cy="718"/>
                </a:xfrm>
                <a:custGeom>
                  <a:avLst/>
                  <a:gdLst/>
                  <a:ahLst/>
                  <a:cxnLst>
                    <a:cxn ang="0">
                      <a:pos x="37" y="130"/>
                    </a:cxn>
                    <a:cxn ang="0">
                      <a:pos x="63" y="78"/>
                    </a:cxn>
                    <a:cxn ang="0">
                      <a:pos x="56" y="59"/>
                    </a:cxn>
                    <a:cxn ang="0">
                      <a:pos x="44" y="41"/>
                    </a:cxn>
                    <a:cxn ang="0">
                      <a:pos x="89" y="19"/>
                    </a:cxn>
                    <a:cxn ang="0">
                      <a:pos x="122" y="11"/>
                    </a:cxn>
                    <a:cxn ang="0">
                      <a:pos x="157" y="4"/>
                    </a:cxn>
                    <a:cxn ang="0">
                      <a:pos x="223" y="56"/>
                    </a:cxn>
                    <a:cxn ang="0">
                      <a:pos x="270" y="59"/>
                    </a:cxn>
                    <a:cxn ang="0">
                      <a:pos x="399" y="119"/>
                    </a:cxn>
                    <a:cxn ang="0">
                      <a:pos x="454" y="133"/>
                    </a:cxn>
                    <a:cxn ang="0">
                      <a:pos x="492" y="163"/>
                    </a:cxn>
                    <a:cxn ang="0">
                      <a:pos x="529" y="167"/>
                    </a:cxn>
                    <a:cxn ang="0">
                      <a:pos x="529" y="185"/>
                    </a:cxn>
                    <a:cxn ang="0">
                      <a:pos x="588" y="241"/>
                    </a:cxn>
                    <a:cxn ang="0">
                      <a:pos x="636" y="263"/>
                    </a:cxn>
                    <a:cxn ang="0">
                      <a:pos x="711" y="285"/>
                    </a:cxn>
                    <a:cxn ang="0">
                      <a:pos x="726" y="311"/>
                    </a:cxn>
                    <a:cxn ang="0">
                      <a:pos x="755" y="322"/>
                    </a:cxn>
                    <a:cxn ang="0">
                      <a:pos x="785" y="322"/>
                    </a:cxn>
                    <a:cxn ang="0">
                      <a:pos x="804" y="322"/>
                    </a:cxn>
                    <a:cxn ang="0">
                      <a:pos x="811" y="356"/>
                    </a:cxn>
                    <a:cxn ang="0">
                      <a:pos x="741" y="411"/>
                    </a:cxn>
                    <a:cxn ang="0">
                      <a:pos x="640" y="429"/>
                    </a:cxn>
                    <a:cxn ang="0">
                      <a:pos x="614" y="455"/>
                    </a:cxn>
                    <a:cxn ang="0">
                      <a:pos x="584" y="466"/>
                    </a:cxn>
                    <a:cxn ang="0">
                      <a:pos x="554" y="499"/>
                    </a:cxn>
                    <a:cxn ang="0">
                      <a:pos x="521" y="522"/>
                    </a:cxn>
                    <a:cxn ang="0">
                      <a:pos x="532" y="562"/>
                    </a:cxn>
                    <a:cxn ang="0">
                      <a:pos x="536" y="592"/>
                    </a:cxn>
                    <a:cxn ang="0">
                      <a:pos x="517" y="603"/>
                    </a:cxn>
                    <a:cxn ang="0">
                      <a:pos x="466" y="648"/>
                    </a:cxn>
                    <a:cxn ang="0">
                      <a:pos x="447" y="666"/>
                    </a:cxn>
                    <a:cxn ang="0">
                      <a:pos x="414" y="677"/>
                    </a:cxn>
                    <a:cxn ang="0">
                      <a:pos x="380" y="685"/>
                    </a:cxn>
                    <a:cxn ang="0">
                      <a:pos x="362" y="707"/>
                    </a:cxn>
                    <a:cxn ang="0">
                      <a:pos x="332" y="714"/>
                    </a:cxn>
                    <a:cxn ang="0">
                      <a:pos x="273" y="707"/>
                    </a:cxn>
                    <a:cxn ang="0">
                      <a:pos x="182" y="677"/>
                    </a:cxn>
                    <a:cxn ang="0">
                      <a:pos x="137" y="696"/>
                    </a:cxn>
                    <a:cxn ang="0">
                      <a:pos x="96" y="711"/>
                    </a:cxn>
                    <a:cxn ang="0">
                      <a:pos x="44" y="674"/>
                    </a:cxn>
                    <a:cxn ang="0">
                      <a:pos x="26" y="588"/>
                    </a:cxn>
                    <a:cxn ang="0">
                      <a:pos x="0" y="559"/>
                    </a:cxn>
                    <a:cxn ang="0">
                      <a:pos x="11" y="525"/>
                    </a:cxn>
                    <a:cxn ang="0">
                      <a:pos x="48" y="507"/>
                    </a:cxn>
                    <a:cxn ang="0">
                      <a:pos x="33" y="466"/>
                    </a:cxn>
                    <a:cxn ang="0">
                      <a:pos x="67" y="422"/>
                    </a:cxn>
                    <a:cxn ang="0">
                      <a:pos x="59" y="389"/>
                    </a:cxn>
                    <a:cxn ang="0">
                      <a:pos x="70" y="360"/>
                    </a:cxn>
                    <a:cxn ang="0">
                      <a:pos x="89" y="371"/>
                    </a:cxn>
                    <a:cxn ang="0">
                      <a:pos x="104" y="315"/>
                    </a:cxn>
                    <a:cxn ang="0">
                      <a:pos x="133" y="274"/>
                    </a:cxn>
                    <a:cxn ang="0">
                      <a:pos x="164" y="245"/>
                    </a:cxn>
                    <a:cxn ang="0">
                      <a:pos x="194" y="233"/>
                    </a:cxn>
                    <a:cxn ang="0">
                      <a:pos x="160" y="185"/>
                    </a:cxn>
                    <a:cxn ang="0">
                      <a:pos x="130" y="189"/>
                    </a:cxn>
                    <a:cxn ang="0">
                      <a:pos x="93" y="174"/>
                    </a:cxn>
                    <a:cxn ang="0">
                      <a:pos x="78" y="170"/>
                    </a:cxn>
                    <a:cxn ang="0">
                      <a:pos x="67" y="141"/>
                    </a:cxn>
                    <a:cxn ang="0">
                      <a:pos x="41" y="141"/>
                    </a:cxn>
                  </a:cxnLst>
                  <a:rect l="0" t="0" r="r" b="b"/>
                  <a:pathLst>
                    <a:path w="811" h="718">
                      <a:moveTo>
                        <a:pt x="41" y="141"/>
                      </a:moveTo>
                      <a:lnTo>
                        <a:pt x="37" y="130"/>
                      </a:lnTo>
                      <a:lnTo>
                        <a:pt x="41" y="115"/>
                      </a:lnTo>
                      <a:lnTo>
                        <a:pt x="63" y="78"/>
                      </a:lnTo>
                      <a:lnTo>
                        <a:pt x="52" y="70"/>
                      </a:lnTo>
                      <a:lnTo>
                        <a:pt x="56" y="59"/>
                      </a:lnTo>
                      <a:lnTo>
                        <a:pt x="44" y="56"/>
                      </a:lnTo>
                      <a:lnTo>
                        <a:pt x="44" y="41"/>
                      </a:lnTo>
                      <a:lnTo>
                        <a:pt x="52" y="30"/>
                      </a:lnTo>
                      <a:lnTo>
                        <a:pt x="89" y="19"/>
                      </a:lnTo>
                      <a:lnTo>
                        <a:pt x="119" y="22"/>
                      </a:lnTo>
                      <a:lnTo>
                        <a:pt x="122" y="11"/>
                      </a:lnTo>
                      <a:lnTo>
                        <a:pt x="145" y="0"/>
                      </a:lnTo>
                      <a:lnTo>
                        <a:pt x="157" y="4"/>
                      </a:lnTo>
                      <a:lnTo>
                        <a:pt x="182" y="37"/>
                      </a:lnTo>
                      <a:lnTo>
                        <a:pt x="223" y="56"/>
                      </a:lnTo>
                      <a:lnTo>
                        <a:pt x="260" y="56"/>
                      </a:lnTo>
                      <a:lnTo>
                        <a:pt x="270" y="59"/>
                      </a:lnTo>
                      <a:lnTo>
                        <a:pt x="369" y="115"/>
                      </a:lnTo>
                      <a:lnTo>
                        <a:pt x="399" y="119"/>
                      </a:lnTo>
                      <a:lnTo>
                        <a:pt x="421" y="141"/>
                      </a:lnTo>
                      <a:lnTo>
                        <a:pt x="454" y="133"/>
                      </a:lnTo>
                      <a:lnTo>
                        <a:pt x="473" y="145"/>
                      </a:lnTo>
                      <a:lnTo>
                        <a:pt x="492" y="163"/>
                      </a:lnTo>
                      <a:lnTo>
                        <a:pt x="514" y="163"/>
                      </a:lnTo>
                      <a:lnTo>
                        <a:pt x="529" y="167"/>
                      </a:lnTo>
                      <a:lnTo>
                        <a:pt x="536" y="174"/>
                      </a:lnTo>
                      <a:lnTo>
                        <a:pt x="529" y="185"/>
                      </a:lnTo>
                      <a:lnTo>
                        <a:pt x="529" y="200"/>
                      </a:lnTo>
                      <a:lnTo>
                        <a:pt x="588" y="241"/>
                      </a:lnTo>
                      <a:lnTo>
                        <a:pt x="621" y="267"/>
                      </a:lnTo>
                      <a:lnTo>
                        <a:pt x="636" y="263"/>
                      </a:lnTo>
                      <a:lnTo>
                        <a:pt x="654" y="259"/>
                      </a:lnTo>
                      <a:lnTo>
                        <a:pt x="711" y="285"/>
                      </a:lnTo>
                      <a:lnTo>
                        <a:pt x="718" y="304"/>
                      </a:lnTo>
                      <a:lnTo>
                        <a:pt x="726" y="311"/>
                      </a:lnTo>
                      <a:lnTo>
                        <a:pt x="744" y="315"/>
                      </a:lnTo>
                      <a:lnTo>
                        <a:pt x="755" y="322"/>
                      </a:lnTo>
                      <a:lnTo>
                        <a:pt x="770" y="322"/>
                      </a:lnTo>
                      <a:lnTo>
                        <a:pt x="785" y="322"/>
                      </a:lnTo>
                      <a:lnTo>
                        <a:pt x="800" y="326"/>
                      </a:lnTo>
                      <a:lnTo>
                        <a:pt x="804" y="322"/>
                      </a:lnTo>
                      <a:lnTo>
                        <a:pt x="811" y="337"/>
                      </a:lnTo>
                      <a:lnTo>
                        <a:pt x="811" y="356"/>
                      </a:lnTo>
                      <a:lnTo>
                        <a:pt x="800" y="367"/>
                      </a:lnTo>
                      <a:lnTo>
                        <a:pt x="741" y="411"/>
                      </a:lnTo>
                      <a:lnTo>
                        <a:pt x="715" y="411"/>
                      </a:lnTo>
                      <a:lnTo>
                        <a:pt x="640" y="429"/>
                      </a:lnTo>
                      <a:lnTo>
                        <a:pt x="614" y="433"/>
                      </a:lnTo>
                      <a:lnTo>
                        <a:pt x="614" y="455"/>
                      </a:lnTo>
                      <a:lnTo>
                        <a:pt x="599" y="455"/>
                      </a:lnTo>
                      <a:lnTo>
                        <a:pt x="584" y="466"/>
                      </a:lnTo>
                      <a:lnTo>
                        <a:pt x="569" y="485"/>
                      </a:lnTo>
                      <a:lnTo>
                        <a:pt x="554" y="499"/>
                      </a:lnTo>
                      <a:lnTo>
                        <a:pt x="536" y="503"/>
                      </a:lnTo>
                      <a:lnTo>
                        <a:pt x="521" y="522"/>
                      </a:lnTo>
                      <a:lnTo>
                        <a:pt x="521" y="548"/>
                      </a:lnTo>
                      <a:lnTo>
                        <a:pt x="532" y="562"/>
                      </a:lnTo>
                      <a:lnTo>
                        <a:pt x="536" y="573"/>
                      </a:lnTo>
                      <a:lnTo>
                        <a:pt x="536" y="592"/>
                      </a:lnTo>
                      <a:lnTo>
                        <a:pt x="532" y="599"/>
                      </a:lnTo>
                      <a:lnTo>
                        <a:pt x="517" y="603"/>
                      </a:lnTo>
                      <a:lnTo>
                        <a:pt x="495" y="622"/>
                      </a:lnTo>
                      <a:lnTo>
                        <a:pt x="466" y="648"/>
                      </a:lnTo>
                      <a:lnTo>
                        <a:pt x="454" y="659"/>
                      </a:lnTo>
                      <a:lnTo>
                        <a:pt x="447" y="666"/>
                      </a:lnTo>
                      <a:lnTo>
                        <a:pt x="447" y="677"/>
                      </a:lnTo>
                      <a:lnTo>
                        <a:pt x="414" y="677"/>
                      </a:lnTo>
                      <a:lnTo>
                        <a:pt x="395" y="681"/>
                      </a:lnTo>
                      <a:lnTo>
                        <a:pt x="380" y="685"/>
                      </a:lnTo>
                      <a:lnTo>
                        <a:pt x="373" y="692"/>
                      </a:lnTo>
                      <a:lnTo>
                        <a:pt x="362" y="707"/>
                      </a:lnTo>
                      <a:lnTo>
                        <a:pt x="343" y="714"/>
                      </a:lnTo>
                      <a:lnTo>
                        <a:pt x="332" y="714"/>
                      </a:lnTo>
                      <a:lnTo>
                        <a:pt x="310" y="711"/>
                      </a:lnTo>
                      <a:lnTo>
                        <a:pt x="273" y="707"/>
                      </a:lnTo>
                      <a:lnTo>
                        <a:pt x="208" y="681"/>
                      </a:lnTo>
                      <a:lnTo>
                        <a:pt x="182" y="677"/>
                      </a:lnTo>
                      <a:lnTo>
                        <a:pt x="157" y="685"/>
                      </a:lnTo>
                      <a:lnTo>
                        <a:pt x="137" y="696"/>
                      </a:lnTo>
                      <a:lnTo>
                        <a:pt x="115" y="699"/>
                      </a:lnTo>
                      <a:lnTo>
                        <a:pt x="96" y="711"/>
                      </a:lnTo>
                      <a:lnTo>
                        <a:pt x="85" y="718"/>
                      </a:lnTo>
                      <a:lnTo>
                        <a:pt x="44" y="674"/>
                      </a:lnTo>
                      <a:lnTo>
                        <a:pt x="44" y="611"/>
                      </a:lnTo>
                      <a:lnTo>
                        <a:pt x="26" y="588"/>
                      </a:lnTo>
                      <a:lnTo>
                        <a:pt x="4" y="570"/>
                      </a:lnTo>
                      <a:lnTo>
                        <a:pt x="0" y="559"/>
                      </a:lnTo>
                      <a:lnTo>
                        <a:pt x="0" y="536"/>
                      </a:lnTo>
                      <a:lnTo>
                        <a:pt x="11" y="525"/>
                      </a:lnTo>
                      <a:lnTo>
                        <a:pt x="41" y="514"/>
                      </a:lnTo>
                      <a:lnTo>
                        <a:pt x="48" y="507"/>
                      </a:lnTo>
                      <a:lnTo>
                        <a:pt x="37" y="492"/>
                      </a:lnTo>
                      <a:lnTo>
                        <a:pt x="33" y="466"/>
                      </a:lnTo>
                      <a:lnTo>
                        <a:pt x="44" y="444"/>
                      </a:lnTo>
                      <a:lnTo>
                        <a:pt x="67" y="422"/>
                      </a:lnTo>
                      <a:lnTo>
                        <a:pt x="67" y="404"/>
                      </a:lnTo>
                      <a:lnTo>
                        <a:pt x="59" y="389"/>
                      </a:lnTo>
                      <a:lnTo>
                        <a:pt x="67" y="363"/>
                      </a:lnTo>
                      <a:lnTo>
                        <a:pt x="70" y="360"/>
                      </a:lnTo>
                      <a:lnTo>
                        <a:pt x="81" y="360"/>
                      </a:lnTo>
                      <a:lnTo>
                        <a:pt x="89" y="371"/>
                      </a:lnTo>
                      <a:lnTo>
                        <a:pt x="100" y="356"/>
                      </a:lnTo>
                      <a:lnTo>
                        <a:pt x="104" y="315"/>
                      </a:lnTo>
                      <a:lnTo>
                        <a:pt x="133" y="289"/>
                      </a:lnTo>
                      <a:lnTo>
                        <a:pt x="133" y="274"/>
                      </a:lnTo>
                      <a:lnTo>
                        <a:pt x="133" y="263"/>
                      </a:lnTo>
                      <a:lnTo>
                        <a:pt x="164" y="245"/>
                      </a:lnTo>
                      <a:lnTo>
                        <a:pt x="186" y="241"/>
                      </a:lnTo>
                      <a:lnTo>
                        <a:pt x="194" y="233"/>
                      </a:lnTo>
                      <a:lnTo>
                        <a:pt x="175" y="215"/>
                      </a:lnTo>
                      <a:lnTo>
                        <a:pt x="160" y="185"/>
                      </a:lnTo>
                      <a:lnTo>
                        <a:pt x="153" y="178"/>
                      </a:lnTo>
                      <a:lnTo>
                        <a:pt x="130" y="189"/>
                      </a:lnTo>
                      <a:lnTo>
                        <a:pt x="115" y="182"/>
                      </a:lnTo>
                      <a:lnTo>
                        <a:pt x="93" y="174"/>
                      </a:lnTo>
                      <a:lnTo>
                        <a:pt x="85" y="178"/>
                      </a:lnTo>
                      <a:lnTo>
                        <a:pt x="78" y="170"/>
                      </a:lnTo>
                      <a:lnTo>
                        <a:pt x="78" y="156"/>
                      </a:lnTo>
                      <a:lnTo>
                        <a:pt x="67" y="141"/>
                      </a:lnTo>
                      <a:lnTo>
                        <a:pt x="59" y="137"/>
                      </a:lnTo>
                      <a:lnTo>
                        <a:pt x="41" y="141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16" name="Freeform 7"/>
                <p:cNvSpPr>
                  <a:spLocks/>
                </p:cNvSpPr>
                <p:nvPr/>
              </p:nvSpPr>
              <p:spPr bwMode="auto">
                <a:xfrm>
                  <a:off x="1296" y="3210"/>
                  <a:ext cx="31" cy="22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0" y="15"/>
                    </a:cxn>
                    <a:cxn ang="0">
                      <a:pos x="8" y="22"/>
                    </a:cxn>
                    <a:cxn ang="0">
                      <a:pos x="23" y="22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1" h="22">
                      <a:moveTo>
                        <a:pt x="31" y="0"/>
                      </a:move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8" y="22"/>
                      </a:lnTo>
                      <a:lnTo>
                        <a:pt x="23" y="22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17" name="Freeform 8"/>
                <p:cNvSpPr>
                  <a:spLocks/>
                </p:cNvSpPr>
                <p:nvPr/>
              </p:nvSpPr>
              <p:spPr bwMode="auto">
                <a:xfrm>
                  <a:off x="1387" y="3154"/>
                  <a:ext cx="71" cy="56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45" y="7"/>
                    </a:cxn>
                    <a:cxn ang="0">
                      <a:pos x="15" y="11"/>
                    </a:cxn>
                    <a:cxn ang="0">
                      <a:pos x="0" y="30"/>
                    </a:cxn>
                    <a:cxn ang="0">
                      <a:pos x="22" y="45"/>
                    </a:cxn>
                    <a:cxn ang="0">
                      <a:pos x="34" y="56"/>
                    </a:cxn>
                    <a:cxn ang="0">
                      <a:pos x="56" y="52"/>
                    </a:cxn>
                    <a:cxn ang="0">
                      <a:pos x="71" y="45"/>
                    </a:cxn>
                    <a:cxn ang="0">
                      <a:pos x="67" y="30"/>
                    </a:cxn>
                    <a:cxn ang="0">
                      <a:pos x="56" y="19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71" h="56">
                      <a:moveTo>
                        <a:pt x="52" y="0"/>
                      </a:moveTo>
                      <a:lnTo>
                        <a:pt x="45" y="7"/>
                      </a:lnTo>
                      <a:lnTo>
                        <a:pt x="15" y="11"/>
                      </a:lnTo>
                      <a:lnTo>
                        <a:pt x="0" y="30"/>
                      </a:lnTo>
                      <a:lnTo>
                        <a:pt x="22" y="45"/>
                      </a:lnTo>
                      <a:lnTo>
                        <a:pt x="34" y="56"/>
                      </a:lnTo>
                      <a:lnTo>
                        <a:pt x="56" y="52"/>
                      </a:lnTo>
                      <a:lnTo>
                        <a:pt x="71" y="45"/>
                      </a:lnTo>
                      <a:lnTo>
                        <a:pt x="67" y="30"/>
                      </a:lnTo>
                      <a:lnTo>
                        <a:pt x="56" y="19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18" name="Freeform 9"/>
                <p:cNvSpPr>
                  <a:spLocks/>
                </p:cNvSpPr>
                <p:nvPr/>
              </p:nvSpPr>
              <p:spPr bwMode="auto">
                <a:xfrm>
                  <a:off x="1498" y="3158"/>
                  <a:ext cx="23" cy="29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7"/>
                    </a:cxn>
                    <a:cxn ang="0">
                      <a:pos x="12" y="18"/>
                    </a:cxn>
                    <a:cxn ang="0">
                      <a:pos x="23" y="29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3" h="29">
                      <a:moveTo>
                        <a:pt x="15" y="0"/>
                      </a:moveTo>
                      <a:lnTo>
                        <a:pt x="0" y="7"/>
                      </a:lnTo>
                      <a:lnTo>
                        <a:pt x="12" y="18"/>
                      </a:lnTo>
                      <a:lnTo>
                        <a:pt x="23" y="2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</p:grpSp>
          <p:grpSp>
            <p:nvGrpSpPr>
              <p:cNvPr id="3" name="Group 10"/>
              <p:cNvGrpSpPr>
                <a:grpSpLocks/>
              </p:cNvGrpSpPr>
              <p:nvPr/>
            </p:nvGrpSpPr>
            <p:grpSpPr bwMode="auto">
              <a:xfrm>
                <a:off x="1984" y="2797"/>
                <a:ext cx="830" cy="940"/>
                <a:chOff x="1765" y="2636"/>
                <a:chExt cx="737" cy="929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12" name="Freeform 11"/>
                <p:cNvSpPr>
                  <a:spLocks/>
                </p:cNvSpPr>
                <p:nvPr/>
              </p:nvSpPr>
              <p:spPr bwMode="auto">
                <a:xfrm>
                  <a:off x="1791" y="3128"/>
                  <a:ext cx="119" cy="193"/>
                </a:xfrm>
                <a:custGeom>
                  <a:avLst/>
                  <a:gdLst/>
                  <a:ahLst/>
                  <a:cxnLst>
                    <a:cxn ang="0">
                      <a:pos x="71" y="0"/>
                    </a:cxn>
                    <a:cxn ang="0">
                      <a:pos x="52" y="11"/>
                    </a:cxn>
                    <a:cxn ang="0">
                      <a:pos x="37" y="22"/>
                    </a:cxn>
                    <a:cxn ang="0">
                      <a:pos x="22" y="26"/>
                    </a:cxn>
                    <a:cxn ang="0">
                      <a:pos x="0" y="22"/>
                    </a:cxn>
                    <a:cxn ang="0">
                      <a:pos x="4" y="45"/>
                    </a:cxn>
                    <a:cxn ang="0">
                      <a:pos x="15" y="59"/>
                    </a:cxn>
                    <a:cxn ang="0">
                      <a:pos x="11" y="97"/>
                    </a:cxn>
                    <a:cxn ang="0">
                      <a:pos x="11" y="115"/>
                    </a:cxn>
                    <a:cxn ang="0">
                      <a:pos x="15" y="130"/>
                    </a:cxn>
                    <a:cxn ang="0">
                      <a:pos x="4" y="160"/>
                    </a:cxn>
                    <a:cxn ang="0">
                      <a:pos x="7" y="182"/>
                    </a:cxn>
                    <a:cxn ang="0">
                      <a:pos x="22" y="193"/>
                    </a:cxn>
                    <a:cxn ang="0">
                      <a:pos x="44" y="178"/>
                    </a:cxn>
                    <a:cxn ang="0">
                      <a:pos x="52" y="174"/>
                    </a:cxn>
                    <a:cxn ang="0">
                      <a:pos x="75" y="178"/>
                    </a:cxn>
                    <a:cxn ang="0">
                      <a:pos x="90" y="163"/>
                    </a:cxn>
                    <a:cxn ang="0">
                      <a:pos x="90" y="148"/>
                    </a:cxn>
                    <a:cxn ang="0">
                      <a:pos x="108" y="119"/>
                    </a:cxn>
                    <a:cxn ang="0">
                      <a:pos x="115" y="100"/>
                    </a:cxn>
                    <a:cxn ang="0">
                      <a:pos x="108" y="82"/>
                    </a:cxn>
                    <a:cxn ang="0">
                      <a:pos x="119" y="59"/>
                    </a:cxn>
                    <a:cxn ang="0">
                      <a:pos x="112" y="26"/>
                    </a:cxn>
                    <a:cxn ang="0">
                      <a:pos x="108" y="7"/>
                    </a:cxn>
                    <a:cxn ang="0">
                      <a:pos x="71" y="0"/>
                    </a:cxn>
                  </a:cxnLst>
                  <a:rect l="0" t="0" r="r" b="b"/>
                  <a:pathLst>
                    <a:path w="119" h="193">
                      <a:moveTo>
                        <a:pt x="71" y="0"/>
                      </a:moveTo>
                      <a:lnTo>
                        <a:pt x="52" y="11"/>
                      </a:lnTo>
                      <a:lnTo>
                        <a:pt x="37" y="22"/>
                      </a:lnTo>
                      <a:lnTo>
                        <a:pt x="22" y="26"/>
                      </a:lnTo>
                      <a:lnTo>
                        <a:pt x="0" y="22"/>
                      </a:lnTo>
                      <a:lnTo>
                        <a:pt x="4" y="45"/>
                      </a:lnTo>
                      <a:lnTo>
                        <a:pt x="15" y="59"/>
                      </a:lnTo>
                      <a:lnTo>
                        <a:pt x="11" y="97"/>
                      </a:lnTo>
                      <a:lnTo>
                        <a:pt x="11" y="115"/>
                      </a:lnTo>
                      <a:lnTo>
                        <a:pt x="15" y="130"/>
                      </a:lnTo>
                      <a:lnTo>
                        <a:pt x="4" y="160"/>
                      </a:lnTo>
                      <a:lnTo>
                        <a:pt x="7" y="182"/>
                      </a:lnTo>
                      <a:lnTo>
                        <a:pt x="22" y="193"/>
                      </a:lnTo>
                      <a:lnTo>
                        <a:pt x="44" y="178"/>
                      </a:lnTo>
                      <a:lnTo>
                        <a:pt x="52" y="174"/>
                      </a:lnTo>
                      <a:lnTo>
                        <a:pt x="75" y="178"/>
                      </a:lnTo>
                      <a:lnTo>
                        <a:pt x="90" y="163"/>
                      </a:lnTo>
                      <a:lnTo>
                        <a:pt x="90" y="148"/>
                      </a:lnTo>
                      <a:lnTo>
                        <a:pt x="108" y="119"/>
                      </a:lnTo>
                      <a:lnTo>
                        <a:pt x="115" y="100"/>
                      </a:lnTo>
                      <a:lnTo>
                        <a:pt x="108" y="82"/>
                      </a:lnTo>
                      <a:lnTo>
                        <a:pt x="119" y="59"/>
                      </a:lnTo>
                      <a:lnTo>
                        <a:pt x="112" y="26"/>
                      </a:lnTo>
                      <a:lnTo>
                        <a:pt x="108" y="7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13" name="Freeform 12"/>
                <p:cNvSpPr>
                  <a:spLocks/>
                </p:cNvSpPr>
                <p:nvPr/>
              </p:nvSpPr>
              <p:spPr bwMode="auto">
                <a:xfrm>
                  <a:off x="2066" y="3429"/>
                  <a:ext cx="216" cy="136"/>
                </a:xfrm>
                <a:custGeom>
                  <a:avLst/>
                  <a:gdLst/>
                  <a:ahLst/>
                  <a:cxnLst>
                    <a:cxn ang="0">
                      <a:pos x="205" y="0"/>
                    </a:cxn>
                    <a:cxn ang="0">
                      <a:pos x="216" y="11"/>
                    </a:cxn>
                    <a:cxn ang="0">
                      <a:pos x="209" y="22"/>
                    </a:cxn>
                    <a:cxn ang="0">
                      <a:pos x="201" y="40"/>
                    </a:cxn>
                    <a:cxn ang="0">
                      <a:pos x="190" y="51"/>
                    </a:cxn>
                    <a:cxn ang="0">
                      <a:pos x="194" y="85"/>
                    </a:cxn>
                    <a:cxn ang="0">
                      <a:pos x="201" y="110"/>
                    </a:cxn>
                    <a:cxn ang="0">
                      <a:pos x="182" y="121"/>
                    </a:cxn>
                    <a:cxn ang="0">
                      <a:pos x="179" y="132"/>
                    </a:cxn>
                    <a:cxn ang="0">
                      <a:pos x="164" y="136"/>
                    </a:cxn>
                    <a:cxn ang="0">
                      <a:pos x="142" y="114"/>
                    </a:cxn>
                    <a:cxn ang="0">
                      <a:pos x="127" y="114"/>
                    </a:cxn>
                    <a:cxn ang="0">
                      <a:pos x="115" y="96"/>
                    </a:cxn>
                    <a:cxn ang="0">
                      <a:pos x="93" y="85"/>
                    </a:cxn>
                    <a:cxn ang="0">
                      <a:pos x="78" y="81"/>
                    </a:cxn>
                    <a:cxn ang="0">
                      <a:pos x="63" y="74"/>
                    </a:cxn>
                    <a:cxn ang="0">
                      <a:pos x="48" y="62"/>
                    </a:cxn>
                    <a:cxn ang="0">
                      <a:pos x="22" y="44"/>
                    </a:cxn>
                    <a:cxn ang="0">
                      <a:pos x="11" y="40"/>
                    </a:cxn>
                    <a:cxn ang="0">
                      <a:pos x="0" y="29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26" y="7"/>
                    </a:cxn>
                    <a:cxn ang="0">
                      <a:pos x="60" y="7"/>
                    </a:cxn>
                    <a:cxn ang="0">
                      <a:pos x="67" y="18"/>
                    </a:cxn>
                    <a:cxn ang="0">
                      <a:pos x="104" y="18"/>
                    </a:cxn>
                    <a:cxn ang="0">
                      <a:pos x="130" y="18"/>
                    </a:cxn>
                    <a:cxn ang="0">
                      <a:pos x="164" y="11"/>
                    </a:cxn>
                    <a:cxn ang="0">
                      <a:pos x="205" y="0"/>
                    </a:cxn>
                  </a:cxnLst>
                  <a:rect l="0" t="0" r="r" b="b"/>
                  <a:pathLst>
                    <a:path w="216" h="136">
                      <a:moveTo>
                        <a:pt x="205" y="0"/>
                      </a:moveTo>
                      <a:lnTo>
                        <a:pt x="216" y="11"/>
                      </a:lnTo>
                      <a:lnTo>
                        <a:pt x="209" y="22"/>
                      </a:lnTo>
                      <a:lnTo>
                        <a:pt x="201" y="40"/>
                      </a:lnTo>
                      <a:lnTo>
                        <a:pt x="190" y="51"/>
                      </a:lnTo>
                      <a:lnTo>
                        <a:pt x="194" y="85"/>
                      </a:lnTo>
                      <a:lnTo>
                        <a:pt x="201" y="110"/>
                      </a:lnTo>
                      <a:lnTo>
                        <a:pt x="182" y="121"/>
                      </a:lnTo>
                      <a:lnTo>
                        <a:pt x="179" y="132"/>
                      </a:lnTo>
                      <a:lnTo>
                        <a:pt x="164" y="136"/>
                      </a:lnTo>
                      <a:lnTo>
                        <a:pt x="142" y="114"/>
                      </a:lnTo>
                      <a:lnTo>
                        <a:pt x="127" y="114"/>
                      </a:lnTo>
                      <a:lnTo>
                        <a:pt x="115" y="96"/>
                      </a:lnTo>
                      <a:lnTo>
                        <a:pt x="93" y="85"/>
                      </a:lnTo>
                      <a:lnTo>
                        <a:pt x="78" y="81"/>
                      </a:lnTo>
                      <a:lnTo>
                        <a:pt x="63" y="74"/>
                      </a:lnTo>
                      <a:lnTo>
                        <a:pt x="48" y="62"/>
                      </a:lnTo>
                      <a:lnTo>
                        <a:pt x="22" y="44"/>
                      </a:lnTo>
                      <a:lnTo>
                        <a:pt x="11" y="40"/>
                      </a:lnTo>
                      <a:lnTo>
                        <a:pt x="0" y="29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26" y="7"/>
                      </a:lnTo>
                      <a:lnTo>
                        <a:pt x="60" y="7"/>
                      </a:lnTo>
                      <a:lnTo>
                        <a:pt x="67" y="18"/>
                      </a:lnTo>
                      <a:lnTo>
                        <a:pt x="104" y="18"/>
                      </a:lnTo>
                      <a:lnTo>
                        <a:pt x="130" y="18"/>
                      </a:lnTo>
                      <a:lnTo>
                        <a:pt x="164" y="11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14" name="Freeform 13"/>
                <p:cNvSpPr>
                  <a:spLocks/>
                </p:cNvSpPr>
                <p:nvPr/>
              </p:nvSpPr>
              <p:spPr bwMode="auto">
                <a:xfrm>
                  <a:off x="1765" y="2636"/>
                  <a:ext cx="737" cy="830"/>
                </a:xfrm>
                <a:custGeom>
                  <a:avLst/>
                  <a:gdLst/>
                  <a:ahLst/>
                  <a:cxnLst>
                    <a:cxn ang="0">
                      <a:pos x="564" y="819"/>
                    </a:cxn>
                    <a:cxn ang="0">
                      <a:pos x="609" y="741"/>
                    </a:cxn>
                    <a:cxn ang="0">
                      <a:pos x="628" y="715"/>
                    </a:cxn>
                    <a:cxn ang="0">
                      <a:pos x="613" y="678"/>
                    </a:cxn>
                    <a:cxn ang="0">
                      <a:pos x="594" y="674"/>
                    </a:cxn>
                    <a:cxn ang="0">
                      <a:pos x="609" y="645"/>
                    </a:cxn>
                    <a:cxn ang="0">
                      <a:pos x="632" y="604"/>
                    </a:cxn>
                    <a:cxn ang="0">
                      <a:pos x="702" y="652"/>
                    </a:cxn>
                    <a:cxn ang="0">
                      <a:pos x="731" y="652"/>
                    </a:cxn>
                    <a:cxn ang="0">
                      <a:pos x="709" y="596"/>
                    </a:cxn>
                    <a:cxn ang="0">
                      <a:pos x="687" y="593"/>
                    </a:cxn>
                    <a:cxn ang="0">
                      <a:pos x="609" y="530"/>
                    </a:cxn>
                    <a:cxn ang="0">
                      <a:pos x="560" y="496"/>
                    </a:cxn>
                    <a:cxn ang="0">
                      <a:pos x="564" y="474"/>
                    </a:cxn>
                    <a:cxn ang="0">
                      <a:pos x="490" y="440"/>
                    </a:cxn>
                    <a:cxn ang="0">
                      <a:pos x="457" y="411"/>
                    </a:cxn>
                    <a:cxn ang="0">
                      <a:pos x="379" y="293"/>
                    </a:cxn>
                    <a:cxn ang="0">
                      <a:pos x="364" y="200"/>
                    </a:cxn>
                    <a:cxn ang="0">
                      <a:pos x="342" y="163"/>
                    </a:cxn>
                    <a:cxn ang="0">
                      <a:pos x="405" y="134"/>
                    </a:cxn>
                    <a:cxn ang="0">
                      <a:pos x="434" y="70"/>
                    </a:cxn>
                    <a:cxn ang="0">
                      <a:pos x="368" y="41"/>
                    </a:cxn>
                    <a:cxn ang="0">
                      <a:pos x="357" y="15"/>
                    </a:cxn>
                    <a:cxn ang="0">
                      <a:pos x="264" y="4"/>
                    </a:cxn>
                    <a:cxn ang="0">
                      <a:pos x="220" y="52"/>
                    </a:cxn>
                    <a:cxn ang="0">
                      <a:pos x="182" y="48"/>
                    </a:cxn>
                    <a:cxn ang="0">
                      <a:pos x="134" y="63"/>
                    </a:cxn>
                    <a:cxn ang="0">
                      <a:pos x="116" y="30"/>
                    </a:cxn>
                    <a:cxn ang="0">
                      <a:pos x="90" y="59"/>
                    </a:cxn>
                    <a:cxn ang="0">
                      <a:pos x="22" y="85"/>
                    </a:cxn>
                    <a:cxn ang="0">
                      <a:pos x="7" y="137"/>
                    </a:cxn>
                    <a:cxn ang="0">
                      <a:pos x="0" y="189"/>
                    </a:cxn>
                    <a:cxn ang="0">
                      <a:pos x="30" y="208"/>
                    </a:cxn>
                    <a:cxn ang="0">
                      <a:pos x="52" y="249"/>
                    </a:cxn>
                    <a:cxn ang="0">
                      <a:pos x="123" y="211"/>
                    </a:cxn>
                    <a:cxn ang="0">
                      <a:pos x="190" y="271"/>
                    </a:cxn>
                    <a:cxn ang="0">
                      <a:pos x="220" y="352"/>
                    </a:cxn>
                    <a:cxn ang="0">
                      <a:pos x="271" y="397"/>
                    </a:cxn>
                    <a:cxn ang="0">
                      <a:pos x="338" y="478"/>
                    </a:cxn>
                    <a:cxn ang="0">
                      <a:pos x="442" y="555"/>
                    </a:cxn>
                    <a:cxn ang="0">
                      <a:pos x="475" y="578"/>
                    </a:cxn>
                    <a:cxn ang="0">
                      <a:pos x="501" y="630"/>
                    </a:cxn>
                    <a:cxn ang="0">
                      <a:pos x="542" y="645"/>
                    </a:cxn>
                    <a:cxn ang="0">
                      <a:pos x="557" y="711"/>
                    </a:cxn>
                    <a:cxn ang="0">
                      <a:pos x="545" y="760"/>
                    </a:cxn>
                    <a:cxn ang="0">
                      <a:pos x="534" y="819"/>
                    </a:cxn>
                  </a:cxnLst>
                  <a:rect l="0" t="0" r="r" b="b"/>
                  <a:pathLst>
                    <a:path w="737" h="830">
                      <a:moveTo>
                        <a:pt x="534" y="819"/>
                      </a:moveTo>
                      <a:lnTo>
                        <a:pt x="545" y="830"/>
                      </a:lnTo>
                      <a:lnTo>
                        <a:pt x="564" y="819"/>
                      </a:lnTo>
                      <a:lnTo>
                        <a:pt x="586" y="789"/>
                      </a:lnTo>
                      <a:lnTo>
                        <a:pt x="597" y="745"/>
                      </a:lnTo>
                      <a:lnTo>
                        <a:pt x="609" y="741"/>
                      </a:lnTo>
                      <a:lnTo>
                        <a:pt x="617" y="748"/>
                      </a:lnTo>
                      <a:lnTo>
                        <a:pt x="632" y="734"/>
                      </a:lnTo>
                      <a:lnTo>
                        <a:pt x="628" y="715"/>
                      </a:lnTo>
                      <a:lnTo>
                        <a:pt x="635" y="700"/>
                      </a:lnTo>
                      <a:lnTo>
                        <a:pt x="632" y="693"/>
                      </a:lnTo>
                      <a:lnTo>
                        <a:pt x="613" y="678"/>
                      </a:lnTo>
                      <a:lnTo>
                        <a:pt x="606" y="678"/>
                      </a:lnTo>
                      <a:lnTo>
                        <a:pt x="609" y="670"/>
                      </a:lnTo>
                      <a:lnTo>
                        <a:pt x="594" y="674"/>
                      </a:lnTo>
                      <a:lnTo>
                        <a:pt x="586" y="667"/>
                      </a:lnTo>
                      <a:lnTo>
                        <a:pt x="586" y="659"/>
                      </a:lnTo>
                      <a:lnTo>
                        <a:pt x="609" y="645"/>
                      </a:lnTo>
                      <a:lnTo>
                        <a:pt x="620" y="630"/>
                      </a:lnTo>
                      <a:lnTo>
                        <a:pt x="620" y="607"/>
                      </a:lnTo>
                      <a:lnTo>
                        <a:pt x="632" y="604"/>
                      </a:lnTo>
                      <a:lnTo>
                        <a:pt x="669" y="622"/>
                      </a:lnTo>
                      <a:lnTo>
                        <a:pt x="683" y="626"/>
                      </a:lnTo>
                      <a:lnTo>
                        <a:pt x="702" y="652"/>
                      </a:lnTo>
                      <a:lnTo>
                        <a:pt x="709" y="667"/>
                      </a:lnTo>
                      <a:lnTo>
                        <a:pt x="720" y="667"/>
                      </a:lnTo>
                      <a:lnTo>
                        <a:pt x="731" y="652"/>
                      </a:lnTo>
                      <a:lnTo>
                        <a:pt x="737" y="637"/>
                      </a:lnTo>
                      <a:lnTo>
                        <a:pt x="724" y="611"/>
                      </a:lnTo>
                      <a:lnTo>
                        <a:pt x="709" y="596"/>
                      </a:lnTo>
                      <a:lnTo>
                        <a:pt x="695" y="596"/>
                      </a:lnTo>
                      <a:lnTo>
                        <a:pt x="695" y="593"/>
                      </a:lnTo>
                      <a:lnTo>
                        <a:pt x="687" y="593"/>
                      </a:lnTo>
                      <a:lnTo>
                        <a:pt x="650" y="555"/>
                      </a:lnTo>
                      <a:lnTo>
                        <a:pt x="632" y="559"/>
                      </a:lnTo>
                      <a:lnTo>
                        <a:pt x="609" y="530"/>
                      </a:lnTo>
                      <a:lnTo>
                        <a:pt x="594" y="526"/>
                      </a:lnTo>
                      <a:lnTo>
                        <a:pt x="571" y="504"/>
                      </a:lnTo>
                      <a:lnTo>
                        <a:pt x="560" y="496"/>
                      </a:lnTo>
                      <a:lnTo>
                        <a:pt x="568" y="489"/>
                      </a:lnTo>
                      <a:lnTo>
                        <a:pt x="579" y="485"/>
                      </a:lnTo>
                      <a:lnTo>
                        <a:pt x="564" y="474"/>
                      </a:lnTo>
                      <a:lnTo>
                        <a:pt x="545" y="481"/>
                      </a:lnTo>
                      <a:lnTo>
                        <a:pt x="531" y="474"/>
                      </a:lnTo>
                      <a:lnTo>
                        <a:pt x="490" y="440"/>
                      </a:lnTo>
                      <a:lnTo>
                        <a:pt x="486" y="426"/>
                      </a:lnTo>
                      <a:lnTo>
                        <a:pt x="471" y="422"/>
                      </a:lnTo>
                      <a:lnTo>
                        <a:pt x="457" y="411"/>
                      </a:lnTo>
                      <a:lnTo>
                        <a:pt x="419" y="330"/>
                      </a:lnTo>
                      <a:lnTo>
                        <a:pt x="408" y="319"/>
                      </a:lnTo>
                      <a:lnTo>
                        <a:pt x="379" y="293"/>
                      </a:lnTo>
                      <a:lnTo>
                        <a:pt x="345" y="241"/>
                      </a:lnTo>
                      <a:lnTo>
                        <a:pt x="345" y="211"/>
                      </a:lnTo>
                      <a:lnTo>
                        <a:pt x="364" y="200"/>
                      </a:lnTo>
                      <a:lnTo>
                        <a:pt x="364" y="185"/>
                      </a:lnTo>
                      <a:lnTo>
                        <a:pt x="349" y="171"/>
                      </a:lnTo>
                      <a:lnTo>
                        <a:pt x="342" y="163"/>
                      </a:lnTo>
                      <a:lnTo>
                        <a:pt x="345" y="152"/>
                      </a:lnTo>
                      <a:lnTo>
                        <a:pt x="360" y="145"/>
                      </a:lnTo>
                      <a:lnTo>
                        <a:pt x="405" y="134"/>
                      </a:lnTo>
                      <a:lnTo>
                        <a:pt x="423" y="122"/>
                      </a:lnTo>
                      <a:lnTo>
                        <a:pt x="438" y="108"/>
                      </a:lnTo>
                      <a:lnTo>
                        <a:pt x="434" y="70"/>
                      </a:lnTo>
                      <a:lnTo>
                        <a:pt x="438" y="56"/>
                      </a:lnTo>
                      <a:lnTo>
                        <a:pt x="416" y="52"/>
                      </a:lnTo>
                      <a:lnTo>
                        <a:pt x="368" y="41"/>
                      </a:lnTo>
                      <a:lnTo>
                        <a:pt x="360" y="30"/>
                      </a:lnTo>
                      <a:lnTo>
                        <a:pt x="357" y="26"/>
                      </a:lnTo>
                      <a:lnTo>
                        <a:pt x="357" y="15"/>
                      </a:lnTo>
                      <a:lnTo>
                        <a:pt x="353" y="4"/>
                      </a:lnTo>
                      <a:lnTo>
                        <a:pt x="327" y="0"/>
                      </a:lnTo>
                      <a:lnTo>
                        <a:pt x="264" y="4"/>
                      </a:lnTo>
                      <a:lnTo>
                        <a:pt x="257" y="19"/>
                      </a:lnTo>
                      <a:lnTo>
                        <a:pt x="234" y="22"/>
                      </a:lnTo>
                      <a:lnTo>
                        <a:pt x="220" y="52"/>
                      </a:lnTo>
                      <a:lnTo>
                        <a:pt x="220" y="63"/>
                      </a:lnTo>
                      <a:lnTo>
                        <a:pt x="205" y="52"/>
                      </a:lnTo>
                      <a:lnTo>
                        <a:pt x="182" y="48"/>
                      </a:lnTo>
                      <a:lnTo>
                        <a:pt x="168" y="56"/>
                      </a:lnTo>
                      <a:lnTo>
                        <a:pt x="157" y="78"/>
                      </a:lnTo>
                      <a:lnTo>
                        <a:pt x="134" y="63"/>
                      </a:lnTo>
                      <a:lnTo>
                        <a:pt x="138" y="41"/>
                      </a:lnTo>
                      <a:lnTo>
                        <a:pt x="131" y="26"/>
                      </a:lnTo>
                      <a:lnTo>
                        <a:pt x="116" y="30"/>
                      </a:lnTo>
                      <a:lnTo>
                        <a:pt x="112" y="48"/>
                      </a:lnTo>
                      <a:lnTo>
                        <a:pt x="101" y="59"/>
                      </a:lnTo>
                      <a:lnTo>
                        <a:pt x="90" y="59"/>
                      </a:lnTo>
                      <a:lnTo>
                        <a:pt x="37" y="52"/>
                      </a:lnTo>
                      <a:lnTo>
                        <a:pt x="19" y="67"/>
                      </a:lnTo>
                      <a:lnTo>
                        <a:pt x="22" y="85"/>
                      </a:lnTo>
                      <a:lnTo>
                        <a:pt x="26" y="100"/>
                      </a:lnTo>
                      <a:lnTo>
                        <a:pt x="0" y="122"/>
                      </a:lnTo>
                      <a:lnTo>
                        <a:pt x="7" y="137"/>
                      </a:lnTo>
                      <a:lnTo>
                        <a:pt x="15" y="145"/>
                      </a:lnTo>
                      <a:lnTo>
                        <a:pt x="0" y="163"/>
                      </a:lnTo>
                      <a:lnTo>
                        <a:pt x="0" y="189"/>
                      </a:lnTo>
                      <a:lnTo>
                        <a:pt x="7" y="200"/>
                      </a:lnTo>
                      <a:lnTo>
                        <a:pt x="22" y="200"/>
                      </a:lnTo>
                      <a:lnTo>
                        <a:pt x="30" y="208"/>
                      </a:lnTo>
                      <a:lnTo>
                        <a:pt x="37" y="226"/>
                      </a:lnTo>
                      <a:lnTo>
                        <a:pt x="37" y="245"/>
                      </a:lnTo>
                      <a:lnTo>
                        <a:pt x="52" y="249"/>
                      </a:lnTo>
                      <a:lnTo>
                        <a:pt x="63" y="245"/>
                      </a:lnTo>
                      <a:lnTo>
                        <a:pt x="105" y="204"/>
                      </a:lnTo>
                      <a:lnTo>
                        <a:pt x="123" y="211"/>
                      </a:lnTo>
                      <a:lnTo>
                        <a:pt x="160" y="230"/>
                      </a:lnTo>
                      <a:lnTo>
                        <a:pt x="186" y="249"/>
                      </a:lnTo>
                      <a:lnTo>
                        <a:pt x="190" y="271"/>
                      </a:lnTo>
                      <a:lnTo>
                        <a:pt x="205" y="286"/>
                      </a:lnTo>
                      <a:lnTo>
                        <a:pt x="212" y="312"/>
                      </a:lnTo>
                      <a:lnTo>
                        <a:pt x="220" y="352"/>
                      </a:lnTo>
                      <a:lnTo>
                        <a:pt x="231" y="371"/>
                      </a:lnTo>
                      <a:lnTo>
                        <a:pt x="245" y="387"/>
                      </a:lnTo>
                      <a:lnTo>
                        <a:pt x="271" y="397"/>
                      </a:lnTo>
                      <a:lnTo>
                        <a:pt x="294" y="433"/>
                      </a:lnTo>
                      <a:lnTo>
                        <a:pt x="316" y="463"/>
                      </a:lnTo>
                      <a:lnTo>
                        <a:pt x="338" y="478"/>
                      </a:lnTo>
                      <a:lnTo>
                        <a:pt x="379" y="526"/>
                      </a:lnTo>
                      <a:lnTo>
                        <a:pt x="408" y="526"/>
                      </a:lnTo>
                      <a:lnTo>
                        <a:pt x="442" y="555"/>
                      </a:lnTo>
                      <a:lnTo>
                        <a:pt x="442" y="585"/>
                      </a:lnTo>
                      <a:lnTo>
                        <a:pt x="453" y="593"/>
                      </a:lnTo>
                      <a:lnTo>
                        <a:pt x="475" y="578"/>
                      </a:lnTo>
                      <a:lnTo>
                        <a:pt x="479" y="593"/>
                      </a:lnTo>
                      <a:lnTo>
                        <a:pt x="479" y="611"/>
                      </a:lnTo>
                      <a:lnTo>
                        <a:pt x="501" y="630"/>
                      </a:lnTo>
                      <a:lnTo>
                        <a:pt x="508" y="641"/>
                      </a:lnTo>
                      <a:lnTo>
                        <a:pt x="538" y="633"/>
                      </a:lnTo>
                      <a:lnTo>
                        <a:pt x="542" y="645"/>
                      </a:lnTo>
                      <a:lnTo>
                        <a:pt x="538" y="670"/>
                      </a:lnTo>
                      <a:lnTo>
                        <a:pt x="553" y="693"/>
                      </a:lnTo>
                      <a:lnTo>
                        <a:pt x="557" y="711"/>
                      </a:lnTo>
                      <a:lnTo>
                        <a:pt x="564" y="730"/>
                      </a:lnTo>
                      <a:lnTo>
                        <a:pt x="560" y="745"/>
                      </a:lnTo>
                      <a:lnTo>
                        <a:pt x="545" y="760"/>
                      </a:lnTo>
                      <a:lnTo>
                        <a:pt x="542" y="778"/>
                      </a:lnTo>
                      <a:lnTo>
                        <a:pt x="531" y="800"/>
                      </a:lnTo>
                      <a:lnTo>
                        <a:pt x="534" y="819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</p:grpSp>
          <p:sp>
            <p:nvSpPr>
              <p:cNvPr id="109" name="Freeform 14"/>
              <p:cNvSpPr>
                <a:spLocks/>
              </p:cNvSpPr>
              <p:nvPr/>
            </p:nvSpPr>
            <p:spPr bwMode="auto">
              <a:xfrm>
                <a:off x="1943" y="2678"/>
                <a:ext cx="337" cy="197"/>
              </a:xfrm>
              <a:custGeom>
                <a:avLst/>
                <a:gdLst/>
                <a:ahLst/>
                <a:cxnLst>
                  <a:cxn ang="0">
                    <a:pos x="157" y="37"/>
                  </a:cxn>
                  <a:cxn ang="0">
                    <a:pos x="142" y="24"/>
                  </a:cxn>
                  <a:cxn ang="0">
                    <a:pos x="144" y="19"/>
                  </a:cxn>
                  <a:cxn ang="0">
                    <a:pos x="135" y="11"/>
                  </a:cxn>
                  <a:cxn ang="0">
                    <a:pos x="127" y="0"/>
                  </a:cxn>
                  <a:cxn ang="0">
                    <a:pos x="117" y="11"/>
                  </a:cxn>
                  <a:cxn ang="0">
                    <a:pos x="111" y="7"/>
                  </a:cxn>
                  <a:cxn ang="0">
                    <a:pos x="100" y="17"/>
                  </a:cxn>
                  <a:cxn ang="0">
                    <a:pos x="100" y="22"/>
                  </a:cxn>
                  <a:cxn ang="0">
                    <a:pos x="87" y="28"/>
                  </a:cxn>
                  <a:cxn ang="0">
                    <a:pos x="54" y="54"/>
                  </a:cxn>
                  <a:cxn ang="0">
                    <a:pos x="45" y="65"/>
                  </a:cxn>
                  <a:cxn ang="0">
                    <a:pos x="45" y="78"/>
                  </a:cxn>
                  <a:cxn ang="0">
                    <a:pos x="33" y="82"/>
                  </a:cxn>
                  <a:cxn ang="0">
                    <a:pos x="9" y="108"/>
                  </a:cxn>
                  <a:cxn ang="0">
                    <a:pos x="9" y="117"/>
                  </a:cxn>
                  <a:cxn ang="0">
                    <a:pos x="0" y="128"/>
                  </a:cxn>
                  <a:cxn ang="0">
                    <a:pos x="4" y="141"/>
                  </a:cxn>
                  <a:cxn ang="0">
                    <a:pos x="15" y="134"/>
                  </a:cxn>
                  <a:cxn ang="0">
                    <a:pos x="26" y="122"/>
                  </a:cxn>
                  <a:cxn ang="0">
                    <a:pos x="43" y="119"/>
                  </a:cxn>
                  <a:cxn ang="0">
                    <a:pos x="54" y="122"/>
                  </a:cxn>
                  <a:cxn ang="0">
                    <a:pos x="58" y="141"/>
                  </a:cxn>
                  <a:cxn ang="0">
                    <a:pos x="56" y="154"/>
                  </a:cxn>
                  <a:cxn ang="0">
                    <a:pos x="63" y="163"/>
                  </a:cxn>
                  <a:cxn ang="0">
                    <a:pos x="72" y="169"/>
                  </a:cxn>
                  <a:cxn ang="0">
                    <a:pos x="91" y="171"/>
                  </a:cxn>
                  <a:cxn ang="0">
                    <a:pos x="133" y="176"/>
                  </a:cxn>
                  <a:cxn ang="0">
                    <a:pos x="142" y="171"/>
                  </a:cxn>
                  <a:cxn ang="0">
                    <a:pos x="148" y="163"/>
                  </a:cxn>
                  <a:cxn ang="0">
                    <a:pos x="152" y="146"/>
                  </a:cxn>
                  <a:cxn ang="0">
                    <a:pos x="167" y="145"/>
                  </a:cxn>
                  <a:cxn ang="0">
                    <a:pos x="172" y="156"/>
                  </a:cxn>
                  <a:cxn ang="0">
                    <a:pos x="172" y="181"/>
                  </a:cxn>
                  <a:cxn ang="0">
                    <a:pos x="191" y="194"/>
                  </a:cxn>
                  <a:cxn ang="0">
                    <a:pos x="205" y="172"/>
                  </a:cxn>
                  <a:cxn ang="0">
                    <a:pos x="220" y="165"/>
                  </a:cxn>
                  <a:cxn ang="0">
                    <a:pos x="237" y="167"/>
                  </a:cxn>
                  <a:cxn ang="0">
                    <a:pos x="250" y="174"/>
                  </a:cxn>
                  <a:cxn ang="0">
                    <a:pos x="255" y="180"/>
                  </a:cxn>
                  <a:cxn ang="0">
                    <a:pos x="259" y="161"/>
                  </a:cxn>
                  <a:cxn ang="0">
                    <a:pos x="269" y="139"/>
                  </a:cxn>
                  <a:cxn ang="0">
                    <a:pos x="291" y="135"/>
                  </a:cxn>
                  <a:cxn ang="0">
                    <a:pos x="298" y="121"/>
                  </a:cxn>
                  <a:cxn ang="0">
                    <a:pos x="291" y="109"/>
                  </a:cxn>
                  <a:cxn ang="0">
                    <a:pos x="281" y="104"/>
                  </a:cxn>
                  <a:cxn ang="0">
                    <a:pos x="253" y="99"/>
                  </a:cxn>
                  <a:cxn ang="0">
                    <a:pos x="252" y="85"/>
                  </a:cxn>
                  <a:cxn ang="0">
                    <a:pos x="252" y="70"/>
                  </a:cxn>
                  <a:cxn ang="0">
                    <a:pos x="252" y="59"/>
                  </a:cxn>
                  <a:cxn ang="0">
                    <a:pos x="235" y="50"/>
                  </a:cxn>
                  <a:cxn ang="0">
                    <a:pos x="226" y="54"/>
                  </a:cxn>
                  <a:cxn ang="0">
                    <a:pos x="211" y="43"/>
                  </a:cxn>
                  <a:cxn ang="0">
                    <a:pos x="209" y="35"/>
                  </a:cxn>
                  <a:cxn ang="0">
                    <a:pos x="203" y="26"/>
                  </a:cxn>
                  <a:cxn ang="0">
                    <a:pos x="203" y="22"/>
                  </a:cxn>
                  <a:cxn ang="0">
                    <a:pos x="187" y="17"/>
                  </a:cxn>
                  <a:cxn ang="0">
                    <a:pos x="181" y="24"/>
                  </a:cxn>
                  <a:cxn ang="0">
                    <a:pos x="170" y="32"/>
                  </a:cxn>
                  <a:cxn ang="0">
                    <a:pos x="157" y="37"/>
                  </a:cxn>
                </a:cxnLst>
                <a:rect l="0" t="0" r="r" b="b"/>
                <a:pathLst>
                  <a:path w="298" h="194">
                    <a:moveTo>
                      <a:pt x="157" y="37"/>
                    </a:moveTo>
                    <a:lnTo>
                      <a:pt x="142" y="24"/>
                    </a:lnTo>
                    <a:lnTo>
                      <a:pt x="144" y="19"/>
                    </a:lnTo>
                    <a:lnTo>
                      <a:pt x="135" y="11"/>
                    </a:lnTo>
                    <a:lnTo>
                      <a:pt x="127" y="0"/>
                    </a:lnTo>
                    <a:lnTo>
                      <a:pt x="117" y="11"/>
                    </a:lnTo>
                    <a:lnTo>
                      <a:pt x="111" y="7"/>
                    </a:lnTo>
                    <a:lnTo>
                      <a:pt x="100" y="17"/>
                    </a:lnTo>
                    <a:lnTo>
                      <a:pt x="100" y="22"/>
                    </a:lnTo>
                    <a:lnTo>
                      <a:pt x="87" y="28"/>
                    </a:lnTo>
                    <a:lnTo>
                      <a:pt x="54" y="54"/>
                    </a:lnTo>
                    <a:lnTo>
                      <a:pt x="45" y="65"/>
                    </a:lnTo>
                    <a:lnTo>
                      <a:pt x="45" y="78"/>
                    </a:lnTo>
                    <a:lnTo>
                      <a:pt x="33" y="82"/>
                    </a:lnTo>
                    <a:lnTo>
                      <a:pt x="9" y="108"/>
                    </a:lnTo>
                    <a:lnTo>
                      <a:pt x="9" y="117"/>
                    </a:lnTo>
                    <a:lnTo>
                      <a:pt x="0" y="128"/>
                    </a:lnTo>
                    <a:lnTo>
                      <a:pt x="4" y="141"/>
                    </a:lnTo>
                    <a:lnTo>
                      <a:pt x="15" y="134"/>
                    </a:lnTo>
                    <a:lnTo>
                      <a:pt x="26" y="122"/>
                    </a:lnTo>
                    <a:lnTo>
                      <a:pt x="43" y="119"/>
                    </a:lnTo>
                    <a:lnTo>
                      <a:pt x="54" y="122"/>
                    </a:lnTo>
                    <a:lnTo>
                      <a:pt x="58" y="141"/>
                    </a:lnTo>
                    <a:lnTo>
                      <a:pt x="56" y="154"/>
                    </a:lnTo>
                    <a:lnTo>
                      <a:pt x="63" y="163"/>
                    </a:lnTo>
                    <a:lnTo>
                      <a:pt x="72" y="169"/>
                    </a:lnTo>
                    <a:lnTo>
                      <a:pt x="91" y="171"/>
                    </a:lnTo>
                    <a:lnTo>
                      <a:pt x="133" y="176"/>
                    </a:lnTo>
                    <a:lnTo>
                      <a:pt x="142" y="171"/>
                    </a:lnTo>
                    <a:lnTo>
                      <a:pt x="148" y="163"/>
                    </a:lnTo>
                    <a:lnTo>
                      <a:pt x="152" y="146"/>
                    </a:lnTo>
                    <a:lnTo>
                      <a:pt x="167" y="145"/>
                    </a:lnTo>
                    <a:lnTo>
                      <a:pt x="172" y="156"/>
                    </a:lnTo>
                    <a:lnTo>
                      <a:pt x="172" y="181"/>
                    </a:lnTo>
                    <a:lnTo>
                      <a:pt x="191" y="194"/>
                    </a:lnTo>
                    <a:lnTo>
                      <a:pt x="205" y="172"/>
                    </a:lnTo>
                    <a:lnTo>
                      <a:pt x="220" y="165"/>
                    </a:lnTo>
                    <a:lnTo>
                      <a:pt x="237" y="167"/>
                    </a:lnTo>
                    <a:lnTo>
                      <a:pt x="250" y="174"/>
                    </a:lnTo>
                    <a:lnTo>
                      <a:pt x="255" y="180"/>
                    </a:lnTo>
                    <a:lnTo>
                      <a:pt x="259" y="161"/>
                    </a:lnTo>
                    <a:lnTo>
                      <a:pt x="269" y="139"/>
                    </a:lnTo>
                    <a:lnTo>
                      <a:pt x="291" y="135"/>
                    </a:lnTo>
                    <a:lnTo>
                      <a:pt x="298" y="121"/>
                    </a:lnTo>
                    <a:lnTo>
                      <a:pt x="291" y="109"/>
                    </a:lnTo>
                    <a:lnTo>
                      <a:pt x="281" y="104"/>
                    </a:lnTo>
                    <a:lnTo>
                      <a:pt x="253" y="99"/>
                    </a:lnTo>
                    <a:lnTo>
                      <a:pt x="252" y="85"/>
                    </a:lnTo>
                    <a:lnTo>
                      <a:pt x="252" y="70"/>
                    </a:lnTo>
                    <a:lnTo>
                      <a:pt x="252" y="59"/>
                    </a:lnTo>
                    <a:lnTo>
                      <a:pt x="235" y="50"/>
                    </a:lnTo>
                    <a:lnTo>
                      <a:pt x="226" y="54"/>
                    </a:lnTo>
                    <a:lnTo>
                      <a:pt x="211" y="43"/>
                    </a:lnTo>
                    <a:lnTo>
                      <a:pt x="209" y="35"/>
                    </a:lnTo>
                    <a:lnTo>
                      <a:pt x="203" y="26"/>
                    </a:lnTo>
                    <a:lnTo>
                      <a:pt x="203" y="22"/>
                    </a:lnTo>
                    <a:lnTo>
                      <a:pt x="187" y="17"/>
                    </a:lnTo>
                    <a:lnTo>
                      <a:pt x="181" y="24"/>
                    </a:lnTo>
                    <a:lnTo>
                      <a:pt x="170" y="32"/>
                    </a:lnTo>
                    <a:lnTo>
                      <a:pt x="157" y="37"/>
                    </a:lnTo>
                    <a:close/>
                  </a:path>
                </a:pathLst>
              </a:custGeom>
              <a:solidFill>
                <a:srgbClr val="8CC2F8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0" name="Freeform 15"/>
              <p:cNvSpPr>
                <a:spLocks/>
              </p:cNvSpPr>
              <p:nvPr/>
            </p:nvSpPr>
            <p:spPr bwMode="auto">
              <a:xfrm>
                <a:off x="2212" y="2656"/>
                <a:ext cx="511" cy="209"/>
              </a:xfrm>
              <a:custGeom>
                <a:avLst/>
                <a:gdLst/>
                <a:ahLst/>
                <a:cxnLst>
                  <a:cxn ang="0">
                    <a:pos x="19" y="72"/>
                  </a:cxn>
                  <a:cxn ang="0">
                    <a:pos x="36" y="82"/>
                  </a:cxn>
                  <a:cxn ang="0">
                    <a:pos x="63" y="80"/>
                  </a:cxn>
                  <a:cxn ang="0">
                    <a:pos x="88" y="78"/>
                  </a:cxn>
                  <a:cxn ang="0">
                    <a:pos x="118" y="88"/>
                  </a:cxn>
                  <a:cxn ang="0">
                    <a:pos x="138" y="85"/>
                  </a:cxn>
                  <a:cxn ang="0">
                    <a:pos x="172" y="81"/>
                  </a:cxn>
                  <a:cxn ang="0">
                    <a:pos x="209" y="100"/>
                  </a:cxn>
                  <a:cxn ang="0">
                    <a:pos x="227" y="81"/>
                  </a:cxn>
                  <a:cxn ang="0">
                    <a:pos x="212" y="40"/>
                  </a:cxn>
                  <a:cxn ang="0">
                    <a:pos x="274" y="5"/>
                  </a:cxn>
                  <a:cxn ang="0">
                    <a:pos x="291" y="20"/>
                  </a:cxn>
                  <a:cxn ang="0">
                    <a:pos x="336" y="2"/>
                  </a:cxn>
                  <a:cxn ang="0">
                    <a:pos x="385" y="17"/>
                  </a:cxn>
                  <a:cxn ang="0">
                    <a:pos x="417" y="8"/>
                  </a:cxn>
                  <a:cxn ang="0">
                    <a:pos x="442" y="52"/>
                  </a:cxn>
                  <a:cxn ang="0">
                    <a:pos x="450" y="82"/>
                  </a:cxn>
                  <a:cxn ang="0">
                    <a:pos x="429" y="100"/>
                  </a:cxn>
                  <a:cxn ang="0">
                    <a:pos x="432" y="120"/>
                  </a:cxn>
                  <a:cxn ang="0">
                    <a:pos x="424" y="148"/>
                  </a:cxn>
                  <a:cxn ang="0">
                    <a:pos x="401" y="172"/>
                  </a:cxn>
                  <a:cxn ang="0">
                    <a:pos x="380" y="189"/>
                  </a:cxn>
                  <a:cxn ang="0">
                    <a:pos x="330" y="192"/>
                  </a:cxn>
                  <a:cxn ang="0">
                    <a:pos x="289" y="206"/>
                  </a:cxn>
                  <a:cxn ang="0">
                    <a:pos x="220" y="192"/>
                  </a:cxn>
                  <a:cxn ang="0">
                    <a:pos x="154" y="165"/>
                  </a:cxn>
                  <a:cxn ang="0">
                    <a:pos x="150" y="141"/>
                  </a:cxn>
                  <a:cxn ang="0">
                    <a:pos x="107" y="139"/>
                  </a:cxn>
                  <a:cxn ang="0">
                    <a:pos x="52" y="132"/>
                  </a:cxn>
                  <a:cxn ang="0">
                    <a:pos x="28" y="123"/>
                  </a:cxn>
                  <a:cxn ang="0">
                    <a:pos x="13" y="105"/>
                  </a:cxn>
                  <a:cxn ang="0">
                    <a:pos x="0" y="74"/>
                  </a:cxn>
                </a:cxnLst>
                <a:rect l="0" t="0" r="r" b="b"/>
                <a:pathLst>
                  <a:path w="453" h="206">
                    <a:moveTo>
                      <a:pt x="0" y="74"/>
                    </a:moveTo>
                    <a:lnTo>
                      <a:pt x="19" y="72"/>
                    </a:lnTo>
                    <a:lnTo>
                      <a:pt x="26" y="70"/>
                    </a:lnTo>
                    <a:lnTo>
                      <a:pt x="36" y="82"/>
                    </a:lnTo>
                    <a:lnTo>
                      <a:pt x="48" y="78"/>
                    </a:lnTo>
                    <a:lnTo>
                      <a:pt x="63" y="80"/>
                    </a:lnTo>
                    <a:lnTo>
                      <a:pt x="72" y="87"/>
                    </a:lnTo>
                    <a:lnTo>
                      <a:pt x="88" y="78"/>
                    </a:lnTo>
                    <a:lnTo>
                      <a:pt x="109" y="79"/>
                    </a:lnTo>
                    <a:lnTo>
                      <a:pt x="118" y="88"/>
                    </a:lnTo>
                    <a:lnTo>
                      <a:pt x="131" y="91"/>
                    </a:lnTo>
                    <a:lnTo>
                      <a:pt x="138" y="85"/>
                    </a:lnTo>
                    <a:lnTo>
                      <a:pt x="161" y="81"/>
                    </a:lnTo>
                    <a:lnTo>
                      <a:pt x="172" y="81"/>
                    </a:lnTo>
                    <a:lnTo>
                      <a:pt x="189" y="87"/>
                    </a:lnTo>
                    <a:lnTo>
                      <a:pt x="209" y="100"/>
                    </a:lnTo>
                    <a:lnTo>
                      <a:pt x="224" y="94"/>
                    </a:lnTo>
                    <a:lnTo>
                      <a:pt x="227" y="81"/>
                    </a:lnTo>
                    <a:lnTo>
                      <a:pt x="217" y="64"/>
                    </a:lnTo>
                    <a:lnTo>
                      <a:pt x="212" y="40"/>
                    </a:lnTo>
                    <a:lnTo>
                      <a:pt x="263" y="5"/>
                    </a:lnTo>
                    <a:lnTo>
                      <a:pt x="274" y="5"/>
                    </a:lnTo>
                    <a:lnTo>
                      <a:pt x="276" y="17"/>
                    </a:lnTo>
                    <a:lnTo>
                      <a:pt x="291" y="20"/>
                    </a:lnTo>
                    <a:lnTo>
                      <a:pt x="323" y="16"/>
                    </a:lnTo>
                    <a:lnTo>
                      <a:pt x="336" y="2"/>
                    </a:lnTo>
                    <a:lnTo>
                      <a:pt x="376" y="0"/>
                    </a:lnTo>
                    <a:lnTo>
                      <a:pt x="385" y="17"/>
                    </a:lnTo>
                    <a:lnTo>
                      <a:pt x="402" y="17"/>
                    </a:lnTo>
                    <a:lnTo>
                      <a:pt x="417" y="8"/>
                    </a:lnTo>
                    <a:lnTo>
                      <a:pt x="442" y="24"/>
                    </a:lnTo>
                    <a:lnTo>
                      <a:pt x="442" y="52"/>
                    </a:lnTo>
                    <a:lnTo>
                      <a:pt x="453" y="64"/>
                    </a:lnTo>
                    <a:lnTo>
                      <a:pt x="450" y="82"/>
                    </a:lnTo>
                    <a:lnTo>
                      <a:pt x="442" y="100"/>
                    </a:lnTo>
                    <a:lnTo>
                      <a:pt x="429" y="100"/>
                    </a:lnTo>
                    <a:lnTo>
                      <a:pt x="424" y="105"/>
                    </a:lnTo>
                    <a:lnTo>
                      <a:pt x="432" y="120"/>
                    </a:lnTo>
                    <a:lnTo>
                      <a:pt x="432" y="135"/>
                    </a:lnTo>
                    <a:lnTo>
                      <a:pt x="424" y="148"/>
                    </a:lnTo>
                    <a:lnTo>
                      <a:pt x="402" y="159"/>
                    </a:lnTo>
                    <a:lnTo>
                      <a:pt x="401" y="172"/>
                    </a:lnTo>
                    <a:lnTo>
                      <a:pt x="401" y="185"/>
                    </a:lnTo>
                    <a:lnTo>
                      <a:pt x="380" y="189"/>
                    </a:lnTo>
                    <a:lnTo>
                      <a:pt x="346" y="187"/>
                    </a:lnTo>
                    <a:lnTo>
                      <a:pt x="330" y="192"/>
                    </a:lnTo>
                    <a:lnTo>
                      <a:pt x="301" y="192"/>
                    </a:lnTo>
                    <a:lnTo>
                      <a:pt x="289" y="206"/>
                    </a:lnTo>
                    <a:lnTo>
                      <a:pt x="243" y="191"/>
                    </a:lnTo>
                    <a:lnTo>
                      <a:pt x="220" y="192"/>
                    </a:lnTo>
                    <a:lnTo>
                      <a:pt x="162" y="179"/>
                    </a:lnTo>
                    <a:lnTo>
                      <a:pt x="154" y="165"/>
                    </a:lnTo>
                    <a:lnTo>
                      <a:pt x="154" y="150"/>
                    </a:lnTo>
                    <a:lnTo>
                      <a:pt x="150" y="141"/>
                    </a:lnTo>
                    <a:lnTo>
                      <a:pt x="143" y="137"/>
                    </a:lnTo>
                    <a:lnTo>
                      <a:pt x="107" y="139"/>
                    </a:lnTo>
                    <a:lnTo>
                      <a:pt x="57" y="144"/>
                    </a:lnTo>
                    <a:lnTo>
                      <a:pt x="52" y="132"/>
                    </a:lnTo>
                    <a:lnTo>
                      <a:pt x="43" y="128"/>
                    </a:lnTo>
                    <a:lnTo>
                      <a:pt x="28" y="123"/>
                    </a:lnTo>
                    <a:lnTo>
                      <a:pt x="13" y="119"/>
                    </a:lnTo>
                    <a:lnTo>
                      <a:pt x="13" y="105"/>
                    </a:lnTo>
                    <a:lnTo>
                      <a:pt x="13" y="8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8CC2F8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1" name="Freeform 16"/>
              <p:cNvSpPr>
                <a:spLocks/>
              </p:cNvSpPr>
              <p:nvPr/>
            </p:nvSpPr>
            <p:spPr bwMode="auto">
              <a:xfrm>
                <a:off x="2662" y="2682"/>
                <a:ext cx="474" cy="257"/>
              </a:xfrm>
              <a:custGeom>
                <a:avLst/>
                <a:gdLst/>
                <a:ahLst/>
                <a:cxnLst>
                  <a:cxn ang="0">
                    <a:pos x="2" y="161"/>
                  </a:cxn>
                  <a:cxn ang="0">
                    <a:pos x="15" y="172"/>
                  </a:cxn>
                  <a:cxn ang="0">
                    <a:pos x="13" y="178"/>
                  </a:cxn>
                  <a:cxn ang="0">
                    <a:pos x="17" y="189"/>
                  </a:cxn>
                  <a:cxn ang="0">
                    <a:pos x="28" y="189"/>
                  </a:cxn>
                  <a:cxn ang="0">
                    <a:pos x="70" y="230"/>
                  </a:cxn>
                  <a:cxn ang="0">
                    <a:pos x="83" y="232"/>
                  </a:cxn>
                  <a:cxn ang="0">
                    <a:pos x="117" y="254"/>
                  </a:cxn>
                  <a:cxn ang="0">
                    <a:pos x="133" y="241"/>
                  </a:cxn>
                  <a:cxn ang="0">
                    <a:pos x="157" y="243"/>
                  </a:cxn>
                  <a:cxn ang="0">
                    <a:pos x="165" y="248"/>
                  </a:cxn>
                  <a:cxn ang="0">
                    <a:pos x="183" y="241"/>
                  </a:cxn>
                  <a:cxn ang="0">
                    <a:pos x="220" y="226"/>
                  </a:cxn>
                  <a:cxn ang="0">
                    <a:pos x="263" y="219"/>
                  </a:cxn>
                  <a:cxn ang="0">
                    <a:pos x="281" y="222"/>
                  </a:cxn>
                  <a:cxn ang="0">
                    <a:pos x="287" y="232"/>
                  </a:cxn>
                  <a:cxn ang="0">
                    <a:pos x="302" y="215"/>
                  </a:cxn>
                  <a:cxn ang="0">
                    <a:pos x="322" y="208"/>
                  </a:cxn>
                  <a:cxn ang="0">
                    <a:pos x="341" y="205"/>
                  </a:cxn>
                  <a:cxn ang="0">
                    <a:pos x="374" y="172"/>
                  </a:cxn>
                  <a:cxn ang="0">
                    <a:pos x="383" y="152"/>
                  </a:cxn>
                  <a:cxn ang="0">
                    <a:pos x="387" y="113"/>
                  </a:cxn>
                  <a:cxn ang="0">
                    <a:pos x="391" y="81"/>
                  </a:cxn>
                  <a:cxn ang="0">
                    <a:pos x="404" y="80"/>
                  </a:cxn>
                  <a:cxn ang="0">
                    <a:pos x="414" y="68"/>
                  </a:cxn>
                  <a:cxn ang="0">
                    <a:pos x="420" y="59"/>
                  </a:cxn>
                  <a:cxn ang="0">
                    <a:pos x="407" y="50"/>
                  </a:cxn>
                  <a:cxn ang="0">
                    <a:pos x="400" y="54"/>
                  </a:cxn>
                  <a:cxn ang="0">
                    <a:pos x="381" y="50"/>
                  </a:cxn>
                  <a:cxn ang="0">
                    <a:pos x="370" y="35"/>
                  </a:cxn>
                  <a:cxn ang="0">
                    <a:pos x="359" y="15"/>
                  </a:cxn>
                  <a:cxn ang="0">
                    <a:pos x="346" y="15"/>
                  </a:cxn>
                  <a:cxn ang="0">
                    <a:pos x="326" y="0"/>
                  </a:cxn>
                  <a:cxn ang="0">
                    <a:pos x="315" y="2"/>
                  </a:cxn>
                  <a:cxn ang="0">
                    <a:pos x="274" y="7"/>
                  </a:cxn>
                  <a:cxn ang="0">
                    <a:pos x="266" y="19"/>
                  </a:cxn>
                  <a:cxn ang="0">
                    <a:pos x="255" y="33"/>
                  </a:cxn>
                  <a:cxn ang="0">
                    <a:pos x="240" y="41"/>
                  </a:cxn>
                  <a:cxn ang="0">
                    <a:pos x="226" y="44"/>
                  </a:cxn>
                  <a:cxn ang="0">
                    <a:pos x="216" y="41"/>
                  </a:cxn>
                  <a:cxn ang="0">
                    <a:pos x="207" y="35"/>
                  </a:cxn>
                  <a:cxn ang="0">
                    <a:pos x="200" y="33"/>
                  </a:cxn>
                  <a:cxn ang="0">
                    <a:pos x="187" y="39"/>
                  </a:cxn>
                  <a:cxn ang="0">
                    <a:pos x="170" y="48"/>
                  </a:cxn>
                  <a:cxn ang="0">
                    <a:pos x="135" y="63"/>
                  </a:cxn>
                  <a:cxn ang="0">
                    <a:pos x="120" y="65"/>
                  </a:cxn>
                  <a:cxn ang="0">
                    <a:pos x="83" y="63"/>
                  </a:cxn>
                  <a:cxn ang="0">
                    <a:pos x="78" y="61"/>
                  </a:cxn>
                  <a:cxn ang="0">
                    <a:pos x="68" y="46"/>
                  </a:cxn>
                  <a:cxn ang="0">
                    <a:pos x="56" y="39"/>
                  </a:cxn>
                  <a:cxn ang="0">
                    <a:pos x="52" y="44"/>
                  </a:cxn>
                  <a:cxn ang="0">
                    <a:pos x="50" y="59"/>
                  </a:cxn>
                  <a:cxn ang="0">
                    <a:pos x="43" y="74"/>
                  </a:cxn>
                  <a:cxn ang="0">
                    <a:pos x="30" y="74"/>
                  </a:cxn>
                  <a:cxn ang="0">
                    <a:pos x="26" y="78"/>
                  </a:cxn>
                  <a:cxn ang="0">
                    <a:pos x="33" y="93"/>
                  </a:cxn>
                  <a:cxn ang="0">
                    <a:pos x="31" y="108"/>
                  </a:cxn>
                  <a:cxn ang="0">
                    <a:pos x="22" y="122"/>
                  </a:cxn>
                  <a:cxn ang="0">
                    <a:pos x="15" y="128"/>
                  </a:cxn>
                  <a:cxn ang="0">
                    <a:pos x="4" y="133"/>
                  </a:cxn>
                  <a:cxn ang="0">
                    <a:pos x="0" y="145"/>
                  </a:cxn>
                  <a:cxn ang="0">
                    <a:pos x="2" y="161"/>
                  </a:cxn>
                </a:cxnLst>
                <a:rect l="0" t="0" r="r" b="b"/>
                <a:pathLst>
                  <a:path w="420" h="254">
                    <a:moveTo>
                      <a:pt x="2" y="161"/>
                    </a:moveTo>
                    <a:lnTo>
                      <a:pt x="15" y="172"/>
                    </a:lnTo>
                    <a:lnTo>
                      <a:pt x="13" y="178"/>
                    </a:lnTo>
                    <a:lnTo>
                      <a:pt x="17" y="189"/>
                    </a:lnTo>
                    <a:lnTo>
                      <a:pt x="28" y="189"/>
                    </a:lnTo>
                    <a:lnTo>
                      <a:pt x="70" y="230"/>
                    </a:lnTo>
                    <a:lnTo>
                      <a:pt x="83" y="232"/>
                    </a:lnTo>
                    <a:lnTo>
                      <a:pt x="117" y="254"/>
                    </a:lnTo>
                    <a:lnTo>
                      <a:pt x="133" y="241"/>
                    </a:lnTo>
                    <a:lnTo>
                      <a:pt x="157" y="243"/>
                    </a:lnTo>
                    <a:lnTo>
                      <a:pt x="165" y="248"/>
                    </a:lnTo>
                    <a:lnTo>
                      <a:pt x="183" y="241"/>
                    </a:lnTo>
                    <a:lnTo>
                      <a:pt x="220" y="226"/>
                    </a:lnTo>
                    <a:lnTo>
                      <a:pt x="263" y="219"/>
                    </a:lnTo>
                    <a:lnTo>
                      <a:pt x="281" y="222"/>
                    </a:lnTo>
                    <a:lnTo>
                      <a:pt x="287" y="232"/>
                    </a:lnTo>
                    <a:lnTo>
                      <a:pt x="302" y="215"/>
                    </a:lnTo>
                    <a:lnTo>
                      <a:pt x="322" y="208"/>
                    </a:lnTo>
                    <a:lnTo>
                      <a:pt x="341" y="205"/>
                    </a:lnTo>
                    <a:lnTo>
                      <a:pt x="374" y="172"/>
                    </a:lnTo>
                    <a:lnTo>
                      <a:pt x="383" y="152"/>
                    </a:lnTo>
                    <a:lnTo>
                      <a:pt x="387" y="113"/>
                    </a:lnTo>
                    <a:lnTo>
                      <a:pt x="391" y="81"/>
                    </a:lnTo>
                    <a:lnTo>
                      <a:pt x="404" y="80"/>
                    </a:lnTo>
                    <a:lnTo>
                      <a:pt x="414" y="68"/>
                    </a:lnTo>
                    <a:lnTo>
                      <a:pt x="420" y="59"/>
                    </a:lnTo>
                    <a:lnTo>
                      <a:pt x="407" y="50"/>
                    </a:lnTo>
                    <a:lnTo>
                      <a:pt x="400" y="54"/>
                    </a:lnTo>
                    <a:lnTo>
                      <a:pt x="381" y="50"/>
                    </a:lnTo>
                    <a:lnTo>
                      <a:pt x="370" y="35"/>
                    </a:lnTo>
                    <a:lnTo>
                      <a:pt x="359" y="15"/>
                    </a:lnTo>
                    <a:lnTo>
                      <a:pt x="346" y="15"/>
                    </a:lnTo>
                    <a:lnTo>
                      <a:pt x="326" y="0"/>
                    </a:lnTo>
                    <a:lnTo>
                      <a:pt x="315" y="2"/>
                    </a:lnTo>
                    <a:lnTo>
                      <a:pt x="274" y="7"/>
                    </a:lnTo>
                    <a:lnTo>
                      <a:pt x="266" y="19"/>
                    </a:lnTo>
                    <a:lnTo>
                      <a:pt x="255" y="33"/>
                    </a:lnTo>
                    <a:lnTo>
                      <a:pt x="240" y="41"/>
                    </a:lnTo>
                    <a:lnTo>
                      <a:pt x="226" y="44"/>
                    </a:lnTo>
                    <a:lnTo>
                      <a:pt x="216" y="41"/>
                    </a:lnTo>
                    <a:lnTo>
                      <a:pt x="207" y="35"/>
                    </a:lnTo>
                    <a:lnTo>
                      <a:pt x="200" y="33"/>
                    </a:lnTo>
                    <a:lnTo>
                      <a:pt x="187" y="39"/>
                    </a:lnTo>
                    <a:lnTo>
                      <a:pt x="170" y="48"/>
                    </a:lnTo>
                    <a:lnTo>
                      <a:pt x="135" y="63"/>
                    </a:lnTo>
                    <a:lnTo>
                      <a:pt x="120" y="65"/>
                    </a:lnTo>
                    <a:lnTo>
                      <a:pt x="83" y="63"/>
                    </a:lnTo>
                    <a:lnTo>
                      <a:pt x="78" y="61"/>
                    </a:lnTo>
                    <a:lnTo>
                      <a:pt x="68" y="46"/>
                    </a:lnTo>
                    <a:lnTo>
                      <a:pt x="56" y="39"/>
                    </a:lnTo>
                    <a:lnTo>
                      <a:pt x="52" y="44"/>
                    </a:lnTo>
                    <a:lnTo>
                      <a:pt x="50" y="59"/>
                    </a:lnTo>
                    <a:lnTo>
                      <a:pt x="43" y="74"/>
                    </a:lnTo>
                    <a:lnTo>
                      <a:pt x="30" y="74"/>
                    </a:lnTo>
                    <a:lnTo>
                      <a:pt x="26" y="78"/>
                    </a:lnTo>
                    <a:lnTo>
                      <a:pt x="33" y="93"/>
                    </a:lnTo>
                    <a:lnTo>
                      <a:pt x="31" y="108"/>
                    </a:lnTo>
                    <a:lnTo>
                      <a:pt x="22" y="122"/>
                    </a:lnTo>
                    <a:lnTo>
                      <a:pt x="15" y="128"/>
                    </a:lnTo>
                    <a:lnTo>
                      <a:pt x="4" y="133"/>
                    </a:lnTo>
                    <a:lnTo>
                      <a:pt x="0" y="145"/>
                    </a:lnTo>
                    <a:lnTo>
                      <a:pt x="2" y="161"/>
                    </a:lnTo>
                    <a:close/>
                  </a:path>
                </a:pathLst>
              </a:custGeom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2" name="Freeform 17"/>
              <p:cNvSpPr>
                <a:spLocks/>
              </p:cNvSpPr>
              <p:nvPr/>
            </p:nvSpPr>
            <p:spPr bwMode="auto">
              <a:xfrm>
                <a:off x="2457" y="2844"/>
                <a:ext cx="225" cy="117"/>
              </a:xfrm>
              <a:custGeom>
                <a:avLst/>
                <a:gdLst/>
                <a:ahLst/>
                <a:cxnLst>
                  <a:cxn ang="0">
                    <a:pos x="17" y="63"/>
                  </a:cxn>
                  <a:cxn ang="0">
                    <a:pos x="37" y="83"/>
                  </a:cxn>
                  <a:cxn ang="0">
                    <a:pos x="31" y="93"/>
                  </a:cxn>
                  <a:cxn ang="0">
                    <a:pos x="22" y="100"/>
                  </a:cxn>
                  <a:cxn ang="0">
                    <a:pos x="11" y="102"/>
                  </a:cxn>
                  <a:cxn ang="0">
                    <a:pos x="0" y="104"/>
                  </a:cxn>
                  <a:cxn ang="0">
                    <a:pos x="20" y="113"/>
                  </a:cxn>
                  <a:cxn ang="0">
                    <a:pos x="28" y="115"/>
                  </a:cxn>
                  <a:cxn ang="0">
                    <a:pos x="53" y="100"/>
                  </a:cxn>
                  <a:cxn ang="0">
                    <a:pos x="108" y="114"/>
                  </a:cxn>
                  <a:cxn ang="0">
                    <a:pos x="144" y="74"/>
                  </a:cxn>
                  <a:cxn ang="0">
                    <a:pos x="151" y="57"/>
                  </a:cxn>
                  <a:cxn ang="0">
                    <a:pos x="158" y="52"/>
                  </a:cxn>
                  <a:cxn ang="0">
                    <a:pos x="178" y="54"/>
                  </a:cxn>
                  <a:cxn ang="0">
                    <a:pos x="199" y="30"/>
                  </a:cxn>
                  <a:cxn ang="0">
                    <a:pos x="197" y="15"/>
                  </a:cxn>
                  <a:cxn ang="0">
                    <a:pos x="183" y="0"/>
                  </a:cxn>
                  <a:cxn ang="0">
                    <a:pos x="173" y="2"/>
                  </a:cxn>
                  <a:cxn ang="0">
                    <a:pos x="163" y="5"/>
                  </a:cxn>
                  <a:cxn ang="0">
                    <a:pos x="145" y="1"/>
                  </a:cxn>
                  <a:cxn ang="0">
                    <a:pos x="127" y="2"/>
                  </a:cxn>
                  <a:cxn ang="0">
                    <a:pos x="109" y="7"/>
                  </a:cxn>
                  <a:cxn ang="0">
                    <a:pos x="84" y="5"/>
                  </a:cxn>
                  <a:cxn ang="0">
                    <a:pos x="73" y="20"/>
                  </a:cxn>
                  <a:cxn ang="0">
                    <a:pos x="31" y="7"/>
                  </a:cxn>
                  <a:cxn ang="0">
                    <a:pos x="15" y="7"/>
                  </a:cxn>
                  <a:cxn ang="0">
                    <a:pos x="15" y="32"/>
                  </a:cxn>
                  <a:cxn ang="0">
                    <a:pos x="17" y="63"/>
                  </a:cxn>
                </a:cxnLst>
                <a:rect l="0" t="0" r="r" b="b"/>
                <a:pathLst>
                  <a:path w="199" h="115">
                    <a:moveTo>
                      <a:pt x="17" y="63"/>
                    </a:moveTo>
                    <a:lnTo>
                      <a:pt x="37" y="83"/>
                    </a:lnTo>
                    <a:lnTo>
                      <a:pt x="31" y="93"/>
                    </a:lnTo>
                    <a:lnTo>
                      <a:pt x="22" y="100"/>
                    </a:lnTo>
                    <a:lnTo>
                      <a:pt x="11" y="102"/>
                    </a:lnTo>
                    <a:lnTo>
                      <a:pt x="0" y="104"/>
                    </a:lnTo>
                    <a:lnTo>
                      <a:pt x="20" y="113"/>
                    </a:lnTo>
                    <a:lnTo>
                      <a:pt x="28" y="115"/>
                    </a:lnTo>
                    <a:lnTo>
                      <a:pt x="53" y="100"/>
                    </a:lnTo>
                    <a:lnTo>
                      <a:pt x="108" y="114"/>
                    </a:lnTo>
                    <a:lnTo>
                      <a:pt x="144" y="74"/>
                    </a:lnTo>
                    <a:lnTo>
                      <a:pt x="151" y="57"/>
                    </a:lnTo>
                    <a:lnTo>
                      <a:pt x="158" y="52"/>
                    </a:lnTo>
                    <a:lnTo>
                      <a:pt x="178" y="54"/>
                    </a:lnTo>
                    <a:lnTo>
                      <a:pt x="199" y="30"/>
                    </a:lnTo>
                    <a:lnTo>
                      <a:pt x="197" y="15"/>
                    </a:lnTo>
                    <a:lnTo>
                      <a:pt x="183" y="0"/>
                    </a:lnTo>
                    <a:lnTo>
                      <a:pt x="173" y="2"/>
                    </a:lnTo>
                    <a:lnTo>
                      <a:pt x="163" y="5"/>
                    </a:lnTo>
                    <a:lnTo>
                      <a:pt x="145" y="1"/>
                    </a:lnTo>
                    <a:lnTo>
                      <a:pt x="127" y="2"/>
                    </a:lnTo>
                    <a:lnTo>
                      <a:pt x="109" y="7"/>
                    </a:lnTo>
                    <a:lnTo>
                      <a:pt x="84" y="5"/>
                    </a:lnTo>
                    <a:lnTo>
                      <a:pt x="73" y="20"/>
                    </a:lnTo>
                    <a:lnTo>
                      <a:pt x="31" y="7"/>
                    </a:lnTo>
                    <a:lnTo>
                      <a:pt x="15" y="7"/>
                    </a:lnTo>
                    <a:lnTo>
                      <a:pt x="15" y="32"/>
                    </a:lnTo>
                    <a:lnTo>
                      <a:pt x="17" y="6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3" name="Freeform 18"/>
              <p:cNvSpPr>
                <a:spLocks/>
              </p:cNvSpPr>
              <p:nvPr/>
            </p:nvSpPr>
            <p:spPr bwMode="auto">
              <a:xfrm>
                <a:off x="3114" y="3056"/>
                <a:ext cx="433" cy="286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2" y="59"/>
                  </a:cxn>
                  <a:cxn ang="0">
                    <a:pos x="28" y="82"/>
                  </a:cxn>
                  <a:cxn ang="0">
                    <a:pos x="30" y="115"/>
                  </a:cxn>
                  <a:cxn ang="0">
                    <a:pos x="6" y="135"/>
                  </a:cxn>
                  <a:cxn ang="0">
                    <a:pos x="9" y="159"/>
                  </a:cxn>
                  <a:cxn ang="0">
                    <a:pos x="6" y="186"/>
                  </a:cxn>
                  <a:cxn ang="0">
                    <a:pos x="9" y="209"/>
                  </a:cxn>
                  <a:cxn ang="0">
                    <a:pos x="30" y="222"/>
                  </a:cxn>
                  <a:cxn ang="0">
                    <a:pos x="31" y="255"/>
                  </a:cxn>
                  <a:cxn ang="0">
                    <a:pos x="44" y="281"/>
                  </a:cxn>
                  <a:cxn ang="0">
                    <a:pos x="109" y="264"/>
                  </a:cxn>
                  <a:cxn ang="0">
                    <a:pos x="149" y="236"/>
                  </a:cxn>
                  <a:cxn ang="0">
                    <a:pos x="179" y="253"/>
                  </a:cxn>
                  <a:cxn ang="0">
                    <a:pos x="208" y="262"/>
                  </a:cxn>
                  <a:cxn ang="0">
                    <a:pos x="243" y="249"/>
                  </a:cxn>
                  <a:cxn ang="0">
                    <a:pos x="245" y="220"/>
                  </a:cxn>
                  <a:cxn ang="0">
                    <a:pos x="271" y="220"/>
                  </a:cxn>
                  <a:cxn ang="0">
                    <a:pos x="284" y="212"/>
                  </a:cxn>
                  <a:cxn ang="0">
                    <a:pos x="336" y="196"/>
                  </a:cxn>
                  <a:cxn ang="0">
                    <a:pos x="354" y="175"/>
                  </a:cxn>
                  <a:cxn ang="0">
                    <a:pos x="328" y="147"/>
                  </a:cxn>
                  <a:cxn ang="0">
                    <a:pos x="340" y="124"/>
                  </a:cxn>
                  <a:cxn ang="0">
                    <a:pos x="349" y="111"/>
                  </a:cxn>
                  <a:cxn ang="0">
                    <a:pos x="356" y="82"/>
                  </a:cxn>
                  <a:cxn ang="0">
                    <a:pos x="364" y="52"/>
                  </a:cxn>
                  <a:cxn ang="0">
                    <a:pos x="384" y="39"/>
                  </a:cxn>
                  <a:cxn ang="0">
                    <a:pos x="373" y="9"/>
                  </a:cxn>
                  <a:cxn ang="0">
                    <a:pos x="321" y="2"/>
                  </a:cxn>
                  <a:cxn ang="0">
                    <a:pos x="266" y="6"/>
                  </a:cxn>
                  <a:cxn ang="0">
                    <a:pos x="214" y="32"/>
                  </a:cxn>
                  <a:cxn ang="0">
                    <a:pos x="173" y="50"/>
                  </a:cxn>
                  <a:cxn ang="0">
                    <a:pos x="119" y="54"/>
                  </a:cxn>
                  <a:cxn ang="0">
                    <a:pos x="83" y="52"/>
                  </a:cxn>
                  <a:cxn ang="0">
                    <a:pos x="41" y="37"/>
                  </a:cxn>
                  <a:cxn ang="0">
                    <a:pos x="9" y="33"/>
                  </a:cxn>
                </a:cxnLst>
                <a:rect l="0" t="0" r="r" b="b"/>
                <a:pathLst>
                  <a:path w="384" h="281">
                    <a:moveTo>
                      <a:pt x="9" y="33"/>
                    </a:moveTo>
                    <a:lnTo>
                      <a:pt x="7" y="39"/>
                    </a:lnTo>
                    <a:lnTo>
                      <a:pt x="0" y="46"/>
                    </a:lnTo>
                    <a:lnTo>
                      <a:pt x="2" y="59"/>
                    </a:lnTo>
                    <a:lnTo>
                      <a:pt x="13" y="80"/>
                    </a:lnTo>
                    <a:lnTo>
                      <a:pt x="28" y="82"/>
                    </a:lnTo>
                    <a:lnTo>
                      <a:pt x="31" y="91"/>
                    </a:lnTo>
                    <a:lnTo>
                      <a:pt x="30" y="115"/>
                    </a:lnTo>
                    <a:lnTo>
                      <a:pt x="24" y="122"/>
                    </a:lnTo>
                    <a:lnTo>
                      <a:pt x="6" y="135"/>
                    </a:lnTo>
                    <a:lnTo>
                      <a:pt x="4" y="141"/>
                    </a:lnTo>
                    <a:lnTo>
                      <a:pt x="9" y="159"/>
                    </a:lnTo>
                    <a:lnTo>
                      <a:pt x="11" y="173"/>
                    </a:lnTo>
                    <a:lnTo>
                      <a:pt x="6" y="186"/>
                    </a:lnTo>
                    <a:lnTo>
                      <a:pt x="0" y="196"/>
                    </a:lnTo>
                    <a:lnTo>
                      <a:pt x="9" y="209"/>
                    </a:lnTo>
                    <a:lnTo>
                      <a:pt x="17" y="207"/>
                    </a:lnTo>
                    <a:lnTo>
                      <a:pt x="30" y="222"/>
                    </a:lnTo>
                    <a:lnTo>
                      <a:pt x="31" y="236"/>
                    </a:lnTo>
                    <a:lnTo>
                      <a:pt x="31" y="255"/>
                    </a:lnTo>
                    <a:lnTo>
                      <a:pt x="30" y="264"/>
                    </a:lnTo>
                    <a:lnTo>
                      <a:pt x="44" y="281"/>
                    </a:lnTo>
                    <a:lnTo>
                      <a:pt x="74" y="275"/>
                    </a:lnTo>
                    <a:lnTo>
                      <a:pt x="109" y="264"/>
                    </a:lnTo>
                    <a:lnTo>
                      <a:pt x="136" y="248"/>
                    </a:lnTo>
                    <a:lnTo>
                      <a:pt x="149" y="236"/>
                    </a:lnTo>
                    <a:lnTo>
                      <a:pt x="166" y="259"/>
                    </a:lnTo>
                    <a:lnTo>
                      <a:pt x="179" y="253"/>
                    </a:lnTo>
                    <a:lnTo>
                      <a:pt x="197" y="259"/>
                    </a:lnTo>
                    <a:lnTo>
                      <a:pt x="208" y="262"/>
                    </a:lnTo>
                    <a:lnTo>
                      <a:pt x="230" y="253"/>
                    </a:lnTo>
                    <a:lnTo>
                      <a:pt x="243" y="249"/>
                    </a:lnTo>
                    <a:lnTo>
                      <a:pt x="243" y="238"/>
                    </a:lnTo>
                    <a:lnTo>
                      <a:pt x="245" y="220"/>
                    </a:lnTo>
                    <a:lnTo>
                      <a:pt x="256" y="214"/>
                    </a:lnTo>
                    <a:lnTo>
                      <a:pt x="271" y="220"/>
                    </a:lnTo>
                    <a:lnTo>
                      <a:pt x="273" y="227"/>
                    </a:lnTo>
                    <a:lnTo>
                      <a:pt x="284" y="212"/>
                    </a:lnTo>
                    <a:lnTo>
                      <a:pt x="312" y="199"/>
                    </a:lnTo>
                    <a:lnTo>
                      <a:pt x="336" y="196"/>
                    </a:lnTo>
                    <a:lnTo>
                      <a:pt x="358" y="196"/>
                    </a:lnTo>
                    <a:lnTo>
                      <a:pt x="354" y="175"/>
                    </a:lnTo>
                    <a:lnTo>
                      <a:pt x="351" y="164"/>
                    </a:lnTo>
                    <a:lnTo>
                      <a:pt x="328" y="147"/>
                    </a:lnTo>
                    <a:lnTo>
                      <a:pt x="327" y="142"/>
                    </a:lnTo>
                    <a:lnTo>
                      <a:pt x="340" y="124"/>
                    </a:lnTo>
                    <a:lnTo>
                      <a:pt x="353" y="121"/>
                    </a:lnTo>
                    <a:lnTo>
                      <a:pt x="349" y="111"/>
                    </a:lnTo>
                    <a:lnTo>
                      <a:pt x="356" y="93"/>
                    </a:lnTo>
                    <a:lnTo>
                      <a:pt x="356" y="82"/>
                    </a:lnTo>
                    <a:lnTo>
                      <a:pt x="360" y="61"/>
                    </a:lnTo>
                    <a:lnTo>
                      <a:pt x="364" y="52"/>
                    </a:lnTo>
                    <a:lnTo>
                      <a:pt x="377" y="54"/>
                    </a:lnTo>
                    <a:lnTo>
                      <a:pt x="384" y="39"/>
                    </a:lnTo>
                    <a:lnTo>
                      <a:pt x="377" y="26"/>
                    </a:lnTo>
                    <a:lnTo>
                      <a:pt x="373" y="9"/>
                    </a:lnTo>
                    <a:lnTo>
                      <a:pt x="364" y="11"/>
                    </a:lnTo>
                    <a:lnTo>
                      <a:pt x="321" y="2"/>
                    </a:lnTo>
                    <a:lnTo>
                      <a:pt x="293" y="0"/>
                    </a:lnTo>
                    <a:lnTo>
                      <a:pt x="266" y="6"/>
                    </a:lnTo>
                    <a:lnTo>
                      <a:pt x="242" y="17"/>
                    </a:lnTo>
                    <a:lnTo>
                      <a:pt x="214" y="32"/>
                    </a:lnTo>
                    <a:lnTo>
                      <a:pt x="193" y="48"/>
                    </a:lnTo>
                    <a:lnTo>
                      <a:pt x="173" y="50"/>
                    </a:lnTo>
                    <a:lnTo>
                      <a:pt x="145" y="45"/>
                    </a:lnTo>
                    <a:lnTo>
                      <a:pt x="119" y="54"/>
                    </a:lnTo>
                    <a:lnTo>
                      <a:pt x="102" y="58"/>
                    </a:lnTo>
                    <a:lnTo>
                      <a:pt x="83" y="52"/>
                    </a:lnTo>
                    <a:lnTo>
                      <a:pt x="56" y="41"/>
                    </a:lnTo>
                    <a:lnTo>
                      <a:pt x="41" y="37"/>
                    </a:lnTo>
                    <a:lnTo>
                      <a:pt x="20" y="33"/>
                    </a:lnTo>
                    <a:lnTo>
                      <a:pt x="9" y="3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4" name="Freeform 19"/>
              <p:cNvSpPr>
                <a:spLocks/>
              </p:cNvSpPr>
              <p:nvPr/>
            </p:nvSpPr>
            <p:spPr bwMode="auto">
              <a:xfrm>
                <a:off x="2865" y="3233"/>
                <a:ext cx="167" cy="251"/>
              </a:xfrm>
              <a:custGeom>
                <a:avLst/>
                <a:gdLst/>
                <a:ahLst/>
                <a:cxnLst>
                  <a:cxn ang="0">
                    <a:pos x="11" y="56"/>
                  </a:cxn>
                  <a:cxn ang="0">
                    <a:pos x="20" y="63"/>
                  </a:cxn>
                  <a:cxn ang="0">
                    <a:pos x="20" y="74"/>
                  </a:cxn>
                  <a:cxn ang="0">
                    <a:pos x="19" y="81"/>
                  </a:cxn>
                  <a:cxn ang="0">
                    <a:pos x="13" y="91"/>
                  </a:cxn>
                  <a:cxn ang="0">
                    <a:pos x="13" y="115"/>
                  </a:cxn>
                  <a:cxn ang="0">
                    <a:pos x="17" y="124"/>
                  </a:cxn>
                  <a:cxn ang="0">
                    <a:pos x="4" y="144"/>
                  </a:cxn>
                  <a:cxn ang="0">
                    <a:pos x="7" y="148"/>
                  </a:cxn>
                  <a:cxn ang="0">
                    <a:pos x="0" y="159"/>
                  </a:cxn>
                  <a:cxn ang="0">
                    <a:pos x="6" y="170"/>
                  </a:cxn>
                  <a:cxn ang="0">
                    <a:pos x="7" y="178"/>
                  </a:cxn>
                  <a:cxn ang="0">
                    <a:pos x="11" y="168"/>
                  </a:cxn>
                  <a:cxn ang="0">
                    <a:pos x="22" y="181"/>
                  </a:cxn>
                  <a:cxn ang="0">
                    <a:pos x="20" y="194"/>
                  </a:cxn>
                  <a:cxn ang="0">
                    <a:pos x="15" y="200"/>
                  </a:cxn>
                  <a:cxn ang="0">
                    <a:pos x="22" y="211"/>
                  </a:cxn>
                  <a:cxn ang="0">
                    <a:pos x="31" y="215"/>
                  </a:cxn>
                  <a:cxn ang="0">
                    <a:pos x="46" y="224"/>
                  </a:cxn>
                  <a:cxn ang="0">
                    <a:pos x="59" y="235"/>
                  </a:cxn>
                  <a:cxn ang="0">
                    <a:pos x="61" y="242"/>
                  </a:cxn>
                  <a:cxn ang="0">
                    <a:pos x="76" y="248"/>
                  </a:cxn>
                  <a:cxn ang="0">
                    <a:pos x="89" y="242"/>
                  </a:cxn>
                  <a:cxn ang="0">
                    <a:pos x="105" y="233"/>
                  </a:cxn>
                  <a:cxn ang="0">
                    <a:pos x="113" y="217"/>
                  </a:cxn>
                  <a:cxn ang="0">
                    <a:pos x="120" y="207"/>
                  </a:cxn>
                  <a:cxn ang="0">
                    <a:pos x="133" y="183"/>
                  </a:cxn>
                  <a:cxn ang="0">
                    <a:pos x="137" y="165"/>
                  </a:cxn>
                  <a:cxn ang="0">
                    <a:pos x="139" y="148"/>
                  </a:cxn>
                  <a:cxn ang="0">
                    <a:pos x="148" y="137"/>
                  </a:cxn>
                  <a:cxn ang="0">
                    <a:pos x="133" y="133"/>
                  </a:cxn>
                  <a:cxn ang="0">
                    <a:pos x="128" y="126"/>
                  </a:cxn>
                  <a:cxn ang="0">
                    <a:pos x="120" y="128"/>
                  </a:cxn>
                  <a:cxn ang="0">
                    <a:pos x="107" y="122"/>
                  </a:cxn>
                  <a:cxn ang="0">
                    <a:pos x="104" y="105"/>
                  </a:cxn>
                  <a:cxn ang="0">
                    <a:pos x="100" y="93"/>
                  </a:cxn>
                  <a:cxn ang="0">
                    <a:pos x="107" y="80"/>
                  </a:cxn>
                  <a:cxn ang="0">
                    <a:pos x="107" y="41"/>
                  </a:cxn>
                  <a:cxn ang="0">
                    <a:pos x="107" y="28"/>
                  </a:cxn>
                  <a:cxn ang="0">
                    <a:pos x="100" y="20"/>
                  </a:cxn>
                  <a:cxn ang="0">
                    <a:pos x="87" y="19"/>
                  </a:cxn>
                  <a:cxn ang="0">
                    <a:pos x="78" y="15"/>
                  </a:cxn>
                  <a:cxn ang="0">
                    <a:pos x="70" y="2"/>
                  </a:cxn>
                  <a:cxn ang="0">
                    <a:pos x="61" y="0"/>
                  </a:cxn>
                  <a:cxn ang="0">
                    <a:pos x="57" y="6"/>
                  </a:cxn>
                  <a:cxn ang="0">
                    <a:pos x="56" y="2"/>
                  </a:cxn>
                  <a:cxn ang="0">
                    <a:pos x="41" y="4"/>
                  </a:cxn>
                  <a:cxn ang="0">
                    <a:pos x="33" y="0"/>
                  </a:cxn>
                  <a:cxn ang="0">
                    <a:pos x="22" y="7"/>
                  </a:cxn>
                  <a:cxn ang="0">
                    <a:pos x="20" y="30"/>
                  </a:cxn>
                  <a:cxn ang="0">
                    <a:pos x="17" y="44"/>
                  </a:cxn>
                  <a:cxn ang="0">
                    <a:pos x="11" y="56"/>
                  </a:cxn>
                </a:cxnLst>
                <a:rect l="0" t="0" r="r" b="b"/>
                <a:pathLst>
                  <a:path w="148" h="248">
                    <a:moveTo>
                      <a:pt x="11" y="56"/>
                    </a:moveTo>
                    <a:lnTo>
                      <a:pt x="20" y="63"/>
                    </a:lnTo>
                    <a:lnTo>
                      <a:pt x="20" y="74"/>
                    </a:lnTo>
                    <a:lnTo>
                      <a:pt x="19" y="81"/>
                    </a:lnTo>
                    <a:lnTo>
                      <a:pt x="13" y="91"/>
                    </a:lnTo>
                    <a:lnTo>
                      <a:pt x="13" y="115"/>
                    </a:lnTo>
                    <a:lnTo>
                      <a:pt x="17" y="124"/>
                    </a:lnTo>
                    <a:lnTo>
                      <a:pt x="4" y="144"/>
                    </a:lnTo>
                    <a:lnTo>
                      <a:pt x="7" y="148"/>
                    </a:lnTo>
                    <a:lnTo>
                      <a:pt x="0" y="159"/>
                    </a:lnTo>
                    <a:lnTo>
                      <a:pt x="6" y="170"/>
                    </a:lnTo>
                    <a:lnTo>
                      <a:pt x="7" y="178"/>
                    </a:lnTo>
                    <a:lnTo>
                      <a:pt x="11" y="168"/>
                    </a:lnTo>
                    <a:lnTo>
                      <a:pt x="22" y="181"/>
                    </a:lnTo>
                    <a:lnTo>
                      <a:pt x="20" y="194"/>
                    </a:lnTo>
                    <a:lnTo>
                      <a:pt x="15" y="200"/>
                    </a:lnTo>
                    <a:lnTo>
                      <a:pt x="22" y="211"/>
                    </a:lnTo>
                    <a:lnTo>
                      <a:pt x="31" y="215"/>
                    </a:lnTo>
                    <a:lnTo>
                      <a:pt x="46" y="224"/>
                    </a:lnTo>
                    <a:lnTo>
                      <a:pt x="59" y="235"/>
                    </a:lnTo>
                    <a:lnTo>
                      <a:pt x="61" y="242"/>
                    </a:lnTo>
                    <a:lnTo>
                      <a:pt x="76" y="248"/>
                    </a:lnTo>
                    <a:lnTo>
                      <a:pt x="89" y="242"/>
                    </a:lnTo>
                    <a:lnTo>
                      <a:pt x="105" y="233"/>
                    </a:lnTo>
                    <a:lnTo>
                      <a:pt x="113" y="217"/>
                    </a:lnTo>
                    <a:lnTo>
                      <a:pt x="120" y="207"/>
                    </a:lnTo>
                    <a:lnTo>
                      <a:pt x="133" y="183"/>
                    </a:lnTo>
                    <a:lnTo>
                      <a:pt x="137" y="165"/>
                    </a:lnTo>
                    <a:lnTo>
                      <a:pt x="139" y="148"/>
                    </a:lnTo>
                    <a:lnTo>
                      <a:pt x="148" y="137"/>
                    </a:lnTo>
                    <a:lnTo>
                      <a:pt x="133" y="133"/>
                    </a:lnTo>
                    <a:lnTo>
                      <a:pt x="128" y="126"/>
                    </a:lnTo>
                    <a:lnTo>
                      <a:pt x="120" y="128"/>
                    </a:lnTo>
                    <a:lnTo>
                      <a:pt x="107" y="122"/>
                    </a:lnTo>
                    <a:lnTo>
                      <a:pt x="104" y="105"/>
                    </a:lnTo>
                    <a:lnTo>
                      <a:pt x="100" y="93"/>
                    </a:lnTo>
                    <a:lnTo>
                      <a:pt x="107" y="80"/>
                    </a:lnTo>
                    <a:lnTo>
                      <a:pt x="107" y="41"/>
                    </a:lnTo>
                    <a:lnTo>
                      <a:pt x="107" y="28"/>
                    </a:lnTo>
                    <a:lnTo>
                      <a:pt x="100" y="20"/>
                    </a:lnTo>
                    <a:lnTo>
                      <a:pt x="87" y="19"/>
                    </a:lnTo>
                    <a:lnTo>
                      <a:pt x="78" y="15"/>
                    </a:lnTo>
                    <a:lnTo>
                      <a:pt x="70" y="2"/>
                    </a:lnTo>
                    <a:lnTo>
                      <a:pt x="61" y="0"/>
                    </a:lnTo>
                    <a:lnTo>
                      <a:pt x="57" y="6"/>
                    </a:lnTo>
                    <a:lnTo>
                      <a:pt x="56" y="2"/>
                    </a:lnTo>
                    <a:lnTo>
                      <a:pt x="41" y="4"/>
                    </a:lnTo>
                    <a:lnTo>
                      <a:pt x="33" y="0"/>
                    </a:lnTo>
                    <a:lnTo>
                      <a:pt x="22" y="7"/>
                    </a:lnTo>
                    <a:lnTo>
                      <a:pt x="20" y="30"/>
                    </a:lnTo>
                    <a:lnTo>
                      <a:pt x="17" y="44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5" name="Freeform 20"/>
              <p:cNvSpPr>
                <a:spLocks/>
              </p:cNvSpPr>
              <p:nvPr/>
            </p:nvSpPr>
            <p:spPr bwMode="auto">
              <a:xfrm>
                <a:off x="2988" y="2707"/>
                <a:ext cx="620" cy="407"/>
              </a:xfrm>
              <a:custGeom>
                <a:avLst/>
                <a:gdLst/>
                <a:ahLst/>
                <a:cxnLst>
                  <a:cxn ang="0">
                    <a:pos x="122" y="46"/>
                  </a:cxn>
                  <a:cxn ang="0">
                    <a:pos x="102" y="57"/>
                  </a:cxn>
                  <a:cxn ang="0">
                    <a:pos x="95" y="130"/>
                  </a:cxn>
                  <a:cxn ang="0">
                    <a:pos x="62" y="169"/>
                  </a:cxn>
                  <a:cxn ang="0">
                    <a:pos x="19" y="189"/>
                  </a:cxn>
                  <a:cxn ang="0">
                    <a:pos x="0" y="215"/>
                  </a:cxn>
                  <a:cxn ang="0">
                    <a:pos x="17" y="237"/>
                  </a:cxn>
                  <a:cxn ang="0">
                    <a:pos x="17" y="258"/>
                  </a:cxn>
                  <a:cxn ang="0">
                    <a:pos x="41" y="263"/>
                  </a:cxn>
                  <a:cxn ang="0">
                    <a:pos x="52" y="295"/>
                  </a:cxn>
                  <a:cxn ang="0">
                    <a:pos x="59" y="324"/>
                  </a:cxn>
                  <a:cxn ang="0">
                    <a:pos x="76" y="324"/>
                  </a:cxn>
                  <a:cxn ang="0">
                    <a:pos x="104" y="326"/>
                  </a:cxn>
                  <a:cxn ang="0">
                    <a:pos x="104" y="343"/>
                  </a:cxn>
                  <a:cxn ang="0">
                    <a:pos x="122" y="358"/>
                  </a:cxn>
                  <a:cxn ang="0">
                    <a:pos x="122" y="378"/>
                  </a:cxn>
                  <a:cxn ang="0">
                    <a:pos x="160" y="387"/>
                  </a:cxn>
                  <a:cxn ang="0">
                    <a:pos x="213" y="402"/>
                  </a:cxn>
                  <a:cxn ang="0">
                    <a:pos x="253" y="391"/>
                  </a:cxn>
                  <a:cxn ang="0">
                    <a:pos x="298" y="395"/>
                  </a:cxn>
                  <a:cxn ang="0">
                    <a:pos x="324" y="380"/>
                  </a:cxn>
                  <a:cxn ang="0">
                    <a:pos x="398" y="346"/>
                  </a:cxn>
                  <a:cxn ang="0">
                    <a:pos x="441" y="350"/>
                  </a:cxn>
                  <a:cxn ang="0">
                    <a:pos x="474" y="356"/>
                  </a:cxn>
                  <a:cxn ang="0">
                    <a:pos x="494" y="339"/>
                  </a:cxn>
                  <a:cxn ang="0">
                    <a:pos x="496" y="282"/>
                  </a:cxn>
                  <a:cxn ang="0">
                    <a:pos x="515" y="263"/>
                  </a:cxn>
                  <a:cxn ang="0">
                    <a:pos x="533" y="263"/>
                  </a:cxn>
                  <a:cxn ang="0">
                    <a:pos x="537" y="248"/>
                  </a:cxn>
                  <a:cxn ang="0">
                    <a:pos x="550" y="235"/>
                  </a:cxn>
                  <a:cxn ang="0">
                    <a:pos x="522" y="226"/>
                  </a:cxn>
                  <a:cxn ang="0">
                    <a:pos x="489" y="233"/>
                  </a:cxn>
                  <a:cxn ang="0">
                    <a:pos x="457" y="226"/>
                  </a:cxn>
                  <a:cxn ang="0">
                    <a:pos x="452" y="200"/>
                  </a:cxn>
                  <a:cxn ang="0">
                    <a:pos x="441" y="174"/>
                  </a:cxn>
                  <a:cxn ang="0">
                    <a:pos x="435" y="148"/>
                  </a:cxn>
                  <a:cxn ang="0">
                    <a:pos x="437" y="124"/>
                  </a:cxn>
                  <a:cxn ang="0">
                    <a:pos x="413" y="87"/>
                  </a:cxn>
                  <a:cxn ang="0">
                    <a:pos x="405" y="61"/>
                  </a:cxn>
                  <a:cxn ang="0">
                    <a:pos x="381" y="41"/>
                  </a:cxn>
                  <a:cxn ang="0">
                    <a:pos x="365" y="9"/>
                  </a:cxn>
                  <a:cxn ang="0">
                    <a:pos x="348" y="0"/>
                  </a:cxn>
                  <a:cxn ang="0">
                    <a:pos x="329" y="13"/>
                  </a:cxn>
                  <a:cxn ang="0">
                    <a:pos x="307" y="15"/>
                  </a:cxn>
                  <a:cxn ang="0">
                    <a:pos x="288" y="26"/>
                  </a:cxn>
                  <a:cxn ang="0">
                    <a:pos x="259" y="30"/>
                  </a:cxn>
                  <a:cxn ang="0">
                    <a:pos x="235" y="13"/>
                  </a:cxn>
                  <a:cxn ang="0">
                    <a:pos x="204" y="24"/>
                  </a:cxn>
                  <a:cxn ang="0">
                    <a:pos x="180" y="22"/>
                  </a:cxn>
                  <a:cxn ang="0">
                    <a:pos x="150" y="20"/>
                  </a:cxn>
                  <a:cxn ang="0">
                    <a:pos x="135" y="28"/>
                  </a:cxn>
                  <a:cxn ang="0">
                    <a:pos x="128" y="31"/>
                  </a:cxn>
                </a:cxnLst>
                <a:rect l="0" t="0" r="r" b="b"/>
                <a:pathLst>
                  <a:path w="550" h="402">
                    <a:moveTo>
                      <a:pt x="132" y="35"/>
                    </a:moveTo>
                    <a:lnTo>
                      <a:pt x="122" y="46"/>
                    </a:lnTo>
                    <a:lnTo>
                      <a:pt x="115" y="54"/>
                    </a:lnTo>
                    <a:lnTo>
                      <a:pt x="102" y="57"/>
                    </a:lnTo>
                    <a:lnTo>
                      <a:pt x="96" y="119"/>
                    </a:lnTo>
                    <a:lnTo>
                      <a:pt x="95" y="130"/>
                    </a:lnTo>
                    <a:lnTo>
                      <a:pt x="80" y="154"/>
                    </a:lnTo>
                    <a:lnTo>
                      <a:pt x="62" y="169"/>
                    </a:lnTo>
                    <a:lnTo>
                      <a:pt x="50" y="182"/>
                    </a:lnTo>
                    <a:lnTo>
                      <a:pt x="19" y="189"/>
                    </a:lnTo>
                    <a:lnTo>
                      <a:pt x="3" y="203"/>
                    </a:lnTo>
                    <a:lnTo>
                      <a:pt x="0" y="215"/>
                    </a:lnTo>
                    <a:lnTo>
                      <a:pt x="11" y="224"/>
                    </a:lnTo>
                    <a:lnTo>
                      <a:pt x="17" y="237"/>
                    </a:lnTo>
                    <a:lnTo>
                      <a:pt x="15" y="246"/>
                    </a:lnTo>
                    <a:lnTo>
                      <a:pt x="17" y="258"/>
                    </a:lnTo>
                    <a:lnTo>
                      <a:pt x="26" y="263"/>
                    </a:lnTo>
                    <a:lnTo>
                      <a:pt x="41" y="263"/>
                    </a:lnTo>
                    <a:lnTo>
                      <a:pt x="46" y="274"/>
                    </a:lnTo>
                    <a:lnTo>
                      <a:pt x="52" y="295"/>
                    </a:lnTo>
                    <a:lnTo>
                      <a:pt x="54" y="311"/>
                    </a:lnTo>
                    <a:lnTo>
                      <a:pt x="59" y="324"/>
                    </a:lnTo>
                    <a:lnTo>
                      <a:pt x="69" y="328"/>
                    </a:lnTo>
                    <a:lnTo>
                      <a:pt x="76" y="324"/>
                    </a:lnTo>
                    <a:lnTo>
                      <a:pt x="89" y="315"/>
                    </a:lnTo>
                    <a:lnTo>
                      <a:pt x="104" y="326"/>
                    </a:lnTo>
                    <a:lnTo>
                      <a:pt x="102" y="337"/>
                    </a:lnTo>
                    <a:lnTo>
                      <a:pt x="104" y="343"/>
                    </a:lnTo>
                    <a:lnTo>
                      <a:pt x="111" y="346"/>
                    </a:lnTo>
                    <a:lnTo>
                      <a:pt x="122" y="358"/>
                    </a:lnTo>
                    <a:lnTo>
                      <a:pt x="119" y="371"/>
                    </a:lnTo>
                    <a:lnTo>
                      <a:pt x="122" y="378"/>
                    </a:lnTo>
                    <a:lnTo>
                      <a:pt x="139" y="378"/>
                    </a:lnTo>
                    <a:lnTo>
                      <a:pt x="160" y="387"/>
                    </a:lnTo>
                    <a:lnTo>
                      <a:pt x="198" y="402"/>
                    </a:lnTo>
                    <a:lnTo>
                      <a:pt x="213" y="402"/>
                    </a:lnTo>
                    <a:lnTo>
                      <a:pt x="235" y="398"/>
                    </a:lnTo>
                    <a:lnTo>
                      <a:pt x="253" y="391"/>
                    </a:lnTo>
                    <a:lnTo>
                      <a:pt x="283" y="396"/>
                    </a:lnTo>
                    <a:lnTo>
                      <a:pt x="298" y="395"/>
                    </a:lnTo>
                    <a:lnTo>
                      <a:pt x="305" y="393"/>
                    </a:lnTo>
                    <a:lnTo>
                      <a:pt x="324" y="380"/>
                    </a:lnTo>
                    <a:lnTo>
                      <a:pt x="366" y="356"/>
                    </a:lnTo>
                    <a:lnTo>
                      <a:pt x="398" y="346"/>
                    </a:lnTo>
                    <a:lnTo>
                      <a:pt x="415" y="345"/>
                    </a:lnTo>
                    <a:lnTo>
                      <a:pt x="441" y="350"/>
                    </a:lnTo>
                    <a:lnTo>
                      <a:pt x="463" y="352"/>
                    </a:lnTo>
                    <a:lnTo>
                      <a:pt x="474" y="356"/>
                    </a:lnTo>
                    <a:lnTo>
                      <a:pt x="491" y="354"/>
                    </a:lnTo>
                    <a:lnTo>
                      <a:pt x="494" y="339"/>
                    </a:lnTo>
                    <a:lnTo>
                      <a:pt x="494" y="311"/>
                    </a:lnTo>
                    <a:lnTo>
                      <a:pt x="496" y="282"/>
                    </a:lnTo>
                    <a:lnTo>
                      <a:pt x="505" y="267"/>
                    </a:lnTo>
                    <a:lnTo>
                      <a:pt x="515" y="263"/>
                    </a:lnTo>
                    <a:lnTo>
                      <a:pt x="524" y="269"/>
                    </a:lnTo>
                    <a:lnTo>
                      <a:pt x="533" y="263"/>
                    </a:lnTo>
                    <a:lnTo>
                      <a:pt x="539" y="256"/>
                    </a:lnTo>
                    <a:lnTo>
                      <a:pt x="537" y="248"/>
                    </a:lnTo>
                    <a:lnTo>
                      <a:pt x="548" y="245"/>
                    </a:lnTo>
                    <a:lnTo>
                      <a:pt x="550" y="235"/>
                    </a:lnTo>
                    <a:lnTo>
                      <a:pt x="539" y="230"/>
                    </a:lnTo>
                    <a:lnTo>
                      <a:pt x="522" y="226"/>
                    </a:lnTo>
                    <a:lnTo>
                      <a:pt x="509" y="230"/>
                    </a:lnTo>
                    <a:lnTo>
                      <a:pt x="489" y="233"/>
                    </a:lnTo>
                    <a:lnTo>
                      <a:pt x="470" y="233"/>
                    </a:lnTo>
                    <a:lnTo>
                      <a:pt x="457" y="226"/>
                    </a:lnTo>
                    <a:lnTo>
                      <a:pt x="452" y="215"/>
                    </a:lnTo>
                    <a:lnTo>
                      <a:pt x="452" y="200"/>
                    </a:lnTo>
                    <a:lnTo>
                      <a:pt x="450" y="185"/>
                    </a:lnTo>
                    <a:lnTo>
                      <a:pt x="441" y="174"/>
                    </a:lnTo>
                    <a:lnTo>
                      <a:pt x="435" y="163"/>
                    </a:lnTo>
                    <a:lnTo>
                      <a:pt x="435" y="148"/>
                    </a:lnTo>
                    <a:lnTo>
                      <a:pt x="437" y="133"/>
                    </a:lnTo>
                    <a:lnTo>
                      <a:pt x="437" y="124"/>
                    </a:lnTo>
                    <a:lnTo>
                      <a:pt x="428" y="102"/>
                    </a:lnTo>
                    <a:lnTo>
                      <a:pt x="413" y="87"/>
                    </a:lnTo>
                    <a:lnTo>
                      <a:pt x="407" y="72"/>
                    </a:lnTo>
                    <a:lnTo>
                      <a:pt x="405" y="61"/>
                    </a:lnTo>
                    <a:lnTo>
                      <a:pt x="402" y="56"/>
                    </a:lnTo>
                    <a:lnTo>
                      <a:pt x="381" y="41"/>
                    </a:lnTo>
                    <a:lnTo>
                      <a:pt x="374" y="28"/>
                    </a:lnTo>
                    <a:lnTo>
                      <a:pt x="365" y="9"/>
                    </a:lnTo>
                    <a:lnTo>
                      <a:pt x="357" y="2"/>
                    </a:lnTo>
                    <a:lnTo>
                      <a:pt x="348" y="0"/>
                    </a:lnTo>
                    <a:lnTo>
                      <a:pt x="339" y="4"/>
                    </a:lnTo>
                    <a:lnTo>
                      <a:pt x="329" y="13"/>
                    </a:lnTo>
                    <a:lnTo>
                      <a:pt x="324" y="15"/>
                    </a:lnTo>
                    <a:lnTo>
                      <a:pt x="307" y="15"/>
                    </a:lnTo>
                    <a:lnTo>
                      <a:pt x="296" y="17"/>
                    </a:lnTo>
                    <a:lnTo>
                      <a:pt x="288" y="26"/>
                    </a:lnTo>
                    <a:lnTo>
                      <a:pt x="274" y="31"/>
                    </a:lnTo>
                    <a:lnTo>
                      <a:pt x="259" y="30"/>
                    </a:lnTo>
                    <a:lnTo>
                      <a:pt x="251" y="22"/>
                    </a:lnTo>
                    <a:lnTo>
                      <a:pt x="235" y="13"/>
                    </a:lnTo>
                    <a:lnTo>
                      <a:pt x="221" y="17"/>
                    </a:lnTo>
                    <a:lnTo>
                      <a:pt x="204" y="24"/>
                    </a:lnTo>
                    <a:lnTo>
                      <a:pt x="191" y="26"/>
                    </a:lnTo>
                    <a:lnTo>
                      <a:pt x="180" y="22"/>
                    </a:lnTo>
                    <a:lnTo>
                      <a:pt x="167" y="15"/>
                    </a:lnTo>
                    <a:lnTo>
                      <a:pt x="150" y="20"/>
                    </a:lnTo>
                    <a:lnTo>
                      <a:pt x="139" y="26"/>
                    </a:lnTo>
                    <a:lnTo>
                      <a:pt x="135" y="28"/>
                    </a:lnTo>
                    <a:lnTo>
                      <a:pt x="132" y="30"/>
                    </a:lnTo>
                    <a:lnTo>
                      <a:pt x="128" y="31"/>
                    </a:lnTo>
                    <a:lnTo>
                      <a:pt x="132" y="35"/>
                    </a:lnTo>
                    <a:close/>
                  </a:path>
                </a:pathLst>
              </a:custGeom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6" name="Freeform 21"/>
              <p:cNvSpPr>
                <a:spLocks/>
              </p:cNvSpPr>
              <p:nvPr/>
            </p:nvSpPr>
            <p:spPr bwMode="auto">
              <a:xfrm>
                <a:off x="1830" y="2319"/>
                <a:ext cx="238" cy="18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5" y="26"/>
                  </a:cxn>
                  <a:cxn ang="0">
                    <a:pos x="3" y="17"/>
                  </a:cxn>
                  <a:cxn ang="0">
                    <a:pos x="35" y="0"/>
                  </a:cxn>
                  <a:cxn ang="0">
                    <a:pos x="38" y="6"/>
                  </a:cxn>
                  <a:cxn ang="0">
                    <a:pos x="61" y="2"/>
                  </a:cxn>
                  <a:cxn ang="0">
                    <a:pos x="79" y="3"/>
                  </a:cxn>
                  <a:cxn ang="0">
                    <a:pos x="72" y="12"/>
                  </a:cxn>
                  <a:cxn ang="0">
                    <a:pos x="76" y="24"/>
                  </a:cxn>
                  <a:cxn ang="0">
                    <a:pos x="91" y="29"/>
                  </a:cxn>
                  <a:cxn ang="0">
                    <a:pos x="106" y="28"/>
                  </a:cxn>
                  <a:cxn ang="0">
                    <a:pos x="118" y="19"/>
                  </a:cxn>
                  <a:cxn ang="0">
                    <a:pos x="138" y="17"/>
                  </a:cxn>
                  <a:cxn ang="0">
                    <a:pos x="144" y="25"/>
                  </a:cxn>
                  <a:cxn ang="0">
                    <a:pos x="156" y="32"/>
                  </a:cxn>
                  <a:cxn ang="0">
                    <a:pos x="173" y="33"/>
                  </a:cxn>
                  <a:cxn ang="0">
                    <a:pos x="170" y="47"/>
                  </a:cxn>
                  <a:cxn ang="0">
                    <a:pos x="171" y="75"/>
                  </a:cxn>
                  <a:cxn ang="0">
                    <a:pos x="174" y="92"/>
                  </a:cxn>
                  <a:cxn ang="0">
                    <a:pos x="193" y="90"/>
                  </a:cxn>
                  <a:cxn ang="0">
                    <a:pos x="199" y="102"/>
                  </a:cxn>
                  <a:cxn ang="0">
                    <a:pos x="200" y="112"/>
                  </a:cxn>
                  <a:cxn ang="0">
                    <a:pos x="210" y="126"/>
                  </a:cxn>
                  <a:cxn ang="0">
                    <a:pos x="198" y="136"/>
                  </a:cxn>
                  <a:cxn ang="0">
                    <a:pos x="187" y="144"/>
                  </a:cxn>
                  <a:cxn ang="0">
                    <a:pos x="175" y="144"/>
                  </a:cxn>
                  <a:cxn ang="0">
                    <a:pos x="161" y="148"/>
                  </a:cxn>
                  <a:cxn ang="0">
                    <a:pos x="161" y="163"/>
                  </a:cxn>
                  <a:cxn ang="0">
                    <a:pos x="155" y="173"/>
                  </a:cxn>
                  <a:cxn ang="0">
                    <a:pos x="140" y="185"/>
                  </a:cxn>
                  <a:cxn ang="0">
                    <a:pos x="115" y="166"/>
                  </a:cxn>
                  <a:cxn ang="0">
                    <a:pos x="108" y="149"/>
                  </a:cxn>
                  <a:cxn ang="0">
                    <a:pos x="85" y="144"/>
                  </a:cxn>
                  <a:cxn ang="0">
                    <a:pos x="77" y="122"/>
                  </a:cxn>
                  <a:cxn ang="0">
                    <a:pos x="61" y="109"/>
                  </a:cxn>
                  <a:cxn ang="0">
                    <a:pos x="55" y="93"/>
                  </a:cxn>
                  <a:cxn ang="0">
                    <a:pos x="42" y="77"/>
                  </a:cxn>
                  <a:cxn ang="0">
                    <a:pos x="33" y="61"/>
                  </a:cxn>
                  <a:cxn ang="0">
                    <a:pos x="16" y="49"/>
                  </a:cxn>
                  <a:cxn ang="0">
                    <a:pos x="0" y="33"/>
                  </a:cxn>
                </a:cxnLst>
                <a:rect l="0" t="0" r="r" b="b"/>
                <a:pathLst>
                  <a:path w="210" h="185">
                    <a:moveTo>
                      <a:pt x="0" y="33"/>
                    </a:moveTo>
                    <a:lnTo>
                      <a:pt x="5" y="26"/>
                    </a:lnTo>
                    <a:lnTo>
                      <a:pt x="3" y="17"/>
                    </a:lnTo>
                    <a:lnTo>
                      <a:pt x="35" y="0"/>
                    </a:lnTo>
                    <a:lnTo>
                      <a:pt x="38" y="6"/>
                    </a:lnTo>
                    <a:lnTo>
                      <a:pt x="61" y="2"/>
                    </a:lnTo>
                    <a:lnTo>
                      <a:pt x="79" y="3"/>
                    </a:lnTo>
                    <a:lnTo>
                      <a:pt x="72" y="12"/>
                    </a:lnTo>
                    <a:lnTo>
                      <a:pt x="76" y="24"/>
                    </a:lnTo>
                    <a:lnTo>
                      <a:pt x="91" y="29"/>
                    </a:lnTo>
                    <a:lnTo>
                      <a:pt x="106" y="28"/>
                    </a:lnTo>
                    <a:lnTo>
                      <a:pt x="118" y="19"/>
                    </a:lnTo>
                    <a:lnTo>
                      <a:pt x="138" y="17"/>
                    </a:lnTo>
                    <a:lnTo>
                      <a:pt x="144" y="25"/>
                    </a:lnTo>
                    <a:lnTo>
                      <a:pt x="156" y="32"/>
                    </a:lnTo>
                    <a:lnTo>
                      <a:pt x="173" y="33"/>
                    </a:lnTo>
                    <a:lnTo>
                      <a:pt x="170" y="47"/>
                    </a:lnTo>
                    <a:lnTo>
                      <a:pt x="171" y="75"/>
                    </a:lnTo>
                    <a:lnTo>
                      <a:pt x="174" y="92"/>
                    </a:lnTo>
                    <a:lnTo>
                      <a:pt x="193" y="90"/>
                    </a:lnTo>
                    <a:lnTo>
                      <a:pt x="199" y="102"/>
                    </a:lnTo>
                    <a:lnTo>
                      <a:pt x="200" y="112"/>
                    </a:lnTo>
                    <a:lnTo>
                      <a:pt x="210" y="126"/>
                    </a:lnTo>
                    <a:lnTo>
                      <a:pt x="198" y="136"/>
                    </a:lnTo>
                    <a:lnTo>
                      <a:pt x="187" y="144"/>
                    </a:lnTo>
                    <a:lnTo>
                      <a:pt x="175" y="144"/>
                    </a:lnTo>
                    <a:lnTo>
                      <a:pt x="161" y="148"/>
                    </a:lnTo>
                    <a:lnTo>
                      <a:pt x="161" y="163"/>
                    </a:lnTo>
                    <a:lnTo>
                      <a:pt x="155" y="173"/>
                    </a:lnTo>
                    <a:lnTo>
                      <a:pt x="140" y="185"/>
                    </a:lnTo>
                    <a:lnTo>
                      <a:pt x="115" y="166"/>
                    </a:lnTo>
                    <a:lnTo>
                      <a:pt x="108" y="149"/>
                    </a:lnTo>
                    <a:lnTo>
                      <a:pt x="85" y="144"/>
                    </a:lnTo>
                    <a:lnTo>
                      <a:pt x="77" y="122"/>
                    </a:lnTo>
                    <a:lnTo>
                      <a:pt x="61" y="109"/>
                    </a:lnTo>
                    <a:lnTo>
                      <a:pt x="55" y="93"/>
                    </a:lnTo>
                    <a:lnTo>
                      <a:pt x="42" y="77"/>
                    </a:lnTo>
                    <a:lnTo>
                      <a:pt x="33" y="61"/>
                    </a:lnTo>
                    <a:lnTo>
                      <a:pt x="16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8CC2F8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33831" name="Freeform 22"/>
              <p:cNvSpPr>
                <a:spLocks/>
              </p:cNvSpPr>
              <p:nvPr/>
            </p:nvSpPr>
            <p:spPr bwMode="auto">
              <a:xfrm>
                <a:off x="1992" y="2464"/>
                <a:ext cx="64" cy="71"/>
              </a:xfrm>
              <a:custGeom>
                <a:avLst/>
                <a:gdLst>
                  <a:gd name="T0" fmla="*/ 83337 w 57"/>
                  <a:gd name="T1" fmla="*/ 117475 h 71"/>
                  <a:gd name="T2" fmla="*/ 89435 w 57"/>
                  <a:gd name="T3" fmla="*/ 79420 h 71"/>
                  <a:gd name="T4" fmla="*/ 115859 w 57"/>
                  <a:gd name="T5" fmla="*/ 64529 h 71"/>
                  <a:gd name="T6" fmla="*/ 115859 w 57"/>
                  <a:gd name="T7" fmla="*/ 46328 h 71"/>
                  <a:gd name="T8" fmla="*/ 101631 w 57"/>
                  <a:gd name="T9" fmla="*/ 33092 h 71"/>
                  <a:gd name="T10" fmla="*/ 87403 w 57"/>
                  <a:gd name="T11" fmla="*/ 14891 h 71"/>
                  <a:gd name="T12" fmla="*/ 79272 w 57"/>
                  <a:gd name="T13" fmla="*/ 0 h 71"/>
                  <a:gd name="T14" fmla="*/ 52848 w 57"/>
                  <a:gd name="T15" fmla="*/ 0 h 71"/>
                  <a:gd name="T16" fmla="*/ 34554 w 57"/>
                  <a:gd name="T17" fmla="*/ 6618 h 71"/>
                  <a:gd name="T18" fmla="*/ 34554 w 57"/>
                  <a:gd name="T19" fmla="*/ 31437 h 71"/>
                  <a:gd name="T20" fmla="*/ 18294 w 57"/>
                  <a:gd name="T21" fmla="*/ 52946 h 71"/>
                  <a:gd name="T22" fmla="*/ 0 w 57"/>
                  <a:gd name="T23" fmla="*/ 59565 h 71"/>
                  <a:gd name="T24" fmla="*/ 8130 w 57"/>
                  <a:gd name="T25" fmla="*/ 77765 h 71"/>
                  <a:gd name="T26" fmla="*/ 32522 w 57"/>
                  <a:gd name="T27" fmla="*/ 82729 h 71"/>
                  <a:gd name="T28" fmla="*/ 56913 w 57"/>
                  <a:gd name="T29" fmla="*/ 87693 h 71"/>
                  <a:gd name="T30" fmla="*/ 71141 w 57"/>
                  <a:gd name="T31" fmla="*/ 99275 h 71"/>
                  <a:gd name="T32" fmla="*/ 83337 w 57"/>
                  <a:gd name="T33" fmla="*/ 117475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1"/>
                  <a:gd name="T53" fmla="*/ 57 w 57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1">
                    <a:moveTo>
                      <a:pt x="41" y="71"/>
                    </a:moveTo>
                    <a:lnTo>
                      <a:pt x="44" y="48"/>
                    </a:lnTo>
                    <a:lnTo>
                      <a:pt x="57" y="39"/>
                    </a:lnTo>
                    <a:lnTo>
                      <a:pt x="57" y="28"/>
                    </a:lnTo>
                    <a:lnTo>
                      <a:pt x="50" y="20"/>
                    </a:lnTo>
                    <a:lnTo>
                      <a:pt x="43" y="9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4"/>
                    </a:lnTo>
                    <a:lnTo>
                      <a:pt x="17" y="19"/>
                    </a:lnTo>
                    <a:lnTo>
                      <a:pt x="9" y="32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16" y="50"/>
                    </a:lnTo>
                    <a:lnTo>
                      <a:pt x="28" y="53"/>
                    </a:lnTo>
                    <a:lnTo>
                      <a:pt x="35" y="60"/>
                    </a:lnTo>
                    <a:lnTo>
                      <a:pt x="41" y="71"/>
                    </a:lnTo>
                    <a:close/>
                  </a:path>
                </a:pathLst>
              </a:custGeom>
              <a:solidFill>
                <a:srgbClr val="8CC2F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18" name="Freeform 23"/>
              <p:cNvSpPr>
                <a:spLocks/>
              </p:cNvSpPr>
              <p:nvPr/>
            </p:nvSpPr>
            <p:spPr bwMode="auto">
              <a:xfrm>
                <a:off x="1913" y="2182"/>
                <a:ext cx="242" cy="229"/>
              </a:xfrm>
              <a:custGeom>
                <a:avLst/>
                <a:gdLst/>
                <a:ahLst/>
                <a:cxnLst>
                  <a:cxn ang="0">
                    <a:pos x="89" y="6"/>
                  </a:cxn>
                  <a:cxn ang="0">
                    <a:pos x="67" y="33"/>
                  </a:cxn>
                  <a:cxn ang="0">
                    <a:pos x="67" y="41"/>
                  </a:cxn>
                  <a:cxn ang="0">
                    <a:pos x="54" y="54"/>
                  </a:cxn>
                  <a:cxn ang="0">
                    <a:pos x="56" y="57"/>
                  </a:cxn>
                  <a:cxn ang="0">
                    <a:pos x="52" y="66"/>
                  </a:cxn>
                  <a:cxn ang="0">
                    <a:pos x="39" y="79"/>
                  </a:cxn>
                  <a:cxn ang="0">
                    <a:pos x="26" y="94"/>
                  </a:cxn>
                  <a:cxn ang="0">
                    <a:pos x="21" y="102"/>
                  </a:cxn>
                  <a:cxn ang="0">
                    <a:pos x="26" y="109"/>
                  </a:cxn>
                  <a:cxn ang="0">
                    <a:pos x="22" y="120"/>
                  </a:cxn>
                  <a:cxn ang="0">
                    <a:pos x="15" y="129"/>
                  </a:cxn>
                  <a:cxn ang="0">
                    <a:pos x="9" y="133"/>
                  </a:cxn>
                  <a:cxn ang="0">
                    <a:pos x="0" y="144"/>
                  </a:cxn>
                  <a:cxn ang="0">
                    <a:pos x="1" y="155"/>
                  </a:cxn>
                  <a:cxn ang="0">
                    <a:pos x="11" y="161"/>
                  </a:cxn>
                  <a:cxn ang="0">
                    <a:pos x="35" y="161"/>
                  </a:cxn>
                  <a:cxn ang="0">
                    <a:pos x="49" y="153"/>
                  </a:cxn>
                  <a:cxn ang="0">
                    <a:pos x="63" y="151"/>
                  </a:cxn>
                  <a:cxn ang="0">
                    <a:pos x="74" y="161"/>
                  </a:cxn>
                  <a:cxn ang="0">
                    <a:pos x="85" y="166"/>
                  </a:cxn>
                  <a:cxn ang="0">
                    <a:pos x="100" y="168"/>
                  </a:cxn>
                  <a:cxn ang="0">
                    <a:pos x="96" y="185"/>
                  </a:cxn>
                  <a:cxn ang="0">
                    <a:pos x="101" y="227"/>
                  </a:cxn>
                  <a:cxn ang="0">
                    <a:pos x="114" y="226"/>
                  </a:cxn>
                  <a:cxn ang="0">
                    <a:pos x="122" y="225"/>
                  </a:cxn>
                  <a:cxn ang="0">
                    <a:pos x="125" y="213"/>
                  </a:cxn>
                  <a:cxn ang="0">
                    <a:pos x="127" y="188"/>
                  </a:cxn>
                  <a:cxn ang="0">
                    <a:pos x="137" y="175"/>
                  </a:cxn>
                  <a:cxn ang="0">
                    <a:pos x="137" y="153"/>
                  </a:cxn>
                  <a:cxn ang="0">
                    <a:pos x="145" y="140"/>
                  </a:cxn>
                  <a:cxn ang="0">
                    <a:pos x="162" y="133"/>
                  </a:cxn>
                  <a:cxn ang="0">
                    <a:pos x="193" y="98"/>
                  </a:cxn>
                  <a:cxn ang="0">
                    <a:pos x="197" y="83"/>
                  </a:cxn>
                  <a:cxn ang="0">
                    <a:pos x="192" y="59"/>
                  </a:cxn>
                  <a:cxn ang="0">
                    <a:pos x="212" y="43"/>
                  </a:cxn>
                  <a:cxn ang="0">
                    <a:pos x="215" y="16"/>
                  </a:cxn>
                  <a:cxn ang="0">
                    <a:pos x="201" y="4"/>
                  </a:cxn>
                  <a:cxn ang="0">
                    <a:pos x="192" y="2"/>
                  </a:cxn>
                  <a:cxn ang="0">
                    <a:pos x="175" y="0"/>
                  </a:cxn>
                  <a:cxn ang="0">
                    <a:pos x="137" y="0"/>
                  </a:cxn>
                  <a:cxn ang="0">
                    <a:pos x="126" y="9"/>
                  </a:cxn>
                  <a:cxn ang="0">
                    <a:pos x="117" y="20"/>
                  </a:cxn>
                  <a:cxn ang="0">
                    <a:pos x="119" y="30"/>
                  </a:cxn>
                  <a:cxn ang="0">
                    <a:pos x="132" y="39"/>
                  </a:cxn>
                  <a:cxn ang="0">
                    <a:pos x="141" y="50"/>
                  </a:cxn>
                  <a:cxn ang="0">
                    <a:pos x="141" y="65"/>
                  </a:cxn>
                  <a:cxn ang="0">
                    <a:pos x="126" y="76"/>
                  </a:cxn>
                  <a:cxn ang="0">
                    <a:pos x="111" y="79"/>
                  </a:cxn>
                  <a:cxn ang="0">
                    <a:pos x="100" y="81"/>
                  </a:cxn>
                  <a:cxn ang="0">
                    <a:pos x="95" y="72"/>
                  </a:cxn>
                  <a:cxn ang="0">
                    <a:pos x="91" y="59"/>
                  </a:cxn>
                  <a:cxn ang="0">
                    <a:pos x="98" y="48"/>
                  </a:cxn>
                  <a:cxn ang="0">
                    <a:pos x="96" y="35"/>
                  </a:cxn>
                  <a:cxn ang="0">
                    <a:pos x="95" y="22"/>
                  </a:cxn>
                  <a:cxn ang="0">
                    <a:pos x="89" y="6"/>
                  </a:cxn>
                </a:cxnLst>
                <a:rect l="0" t="0" r="r" b="b"/>
                <a:pathLst>
                  <a:path w="215" h="227">
                    <a:moveTo>
                      <a:pt x="89" y="6"/>
                    </a:moveTo>
                    <a:lnTo>
                      <a:pt x="67" y="33"/>
                    </a:lnTo>
                    <a:lnTo>
                      <a:pt x="67" y="41"/>
                    </a:lnTo>
                    <a:lnTo>
                      <a:pt x="54" y="54"/>
                    </a:lnTo>
                    <a:lnTo>
                      <a:pt x="56" y="57"/>
                    </a:lnTo>
                    <a:lnTo>
                      <a:pt x="52" y="66"/>
                    </a:lnTo>
                    <a:lnTo>
                      <a:pt x="39" y="79"/>
                    </a:lnTo>
                    <a:lnTo>
                      <a:pt x="26" y="94"/>
                    </a:lnTo>
                    <a:lnTo>
                      <a:pt x="21" y="102"/>
                    </a:lnTo>
                    <a:lnTo>
                      <a:pt x="26" y="109"/>
                    </a:lnTo>
                    <a:lnTo>
                      <a:pt x="22" y="120"/>
                    </a:lnTo>
                    <a:lnTo>
                      <a:pt x="15" y="129"/>
                    </a:lnTo>
                    <a:lnTo>
                      <a:pt x="9" y="133"/>
                    </a:lnTo>
                    <a:lnTo>
                      <a:pt x="0" y="144"/>
                    </a:lnTo>
                    <a:lnTo>
                      <a:pt x="1" y="155"/>
                    </a:lnTo>
                    <a:lnTo>
                      <a:pt x="11" y="161"/>
                    </a:lnTo>
                    <a:lnTo>
                      <a:pt x="35" y="161"/>
                    </a:lnTo>
                    <a:lnTo>
                      <a:pt x="49" y="153"/>
                    </a:lnTo>
                    <a:lnTo>
                      <a:pt x="63" y="151"/>
                    </a:lnTo>
                    <a:lnTo>
                      <a:pt x="74" y="161"/>
                    </a:lnTo>
                    <a:lnTo>
                      <a:pt x="85" y="166"/>
                    </a:lnTo>
                    <a:lnTo>
                      <a:pt x="100" y="168"/>
                    </a:lnTo>
                    <a:lnTo>
                      <a:pt x="96" y="185"/>
                    </a:lnTo>
                    <a:lnTo>
                      <a:pt x="101" y="227"/>
                    </a:lnTo>
                    <a:lnTo>
                      <a:pt x="114" y="226"/>
                    </a:lnTo>
                    <a:lnTo>
                      <a:pt x="122" y="225"/>
                    </a:lnTo>
                    <a:lnTo>
                      <a:pt x="125" y="213"/>
                    </a:lnTo>
                    <a:lnTo>
                      <a:pt x="127" y="188"/>
                    </a:lnTo>
                    <a:lnTo>
                      <a:pt x="137" y="175"/>
                    </a:lnTo>
                    <a:lnTo>
                      <a:pt x="137" y="153"/>
                    </a:lnTo>
                    <a:lnTo>
                      <a:pt x="145" y="140"/>
                    </a:lnTo>
                    <a:lnTo>
                      <a:pt x="162" y="133"/>
                    </a:lnTo>
                    <a:lnTo>
                      <a:pt x="193" y="98"/>
                    </a:lnTo>
                    <a:lnTo>
                      <a:pt x="197" y="83"/>
                    </a:lnTo>
                    <a:lnTo>
                      <a:pt x="192" y="59"/>
                    </a:lnTo>
                    <a:lnTo>
                      <a:pt x="212" y="43"/>
                    </a:lnTo>
                    <a:lnTo>
                      <a:pt x="215" y="16"/>
                    </a:lnTo>
                    <a:lnTo>
                      <a:pt x="201" y="4"/>
                    </a:lnTo>
                    <a:lnTo>
                      <a:pt x="192" y="2"/>
                    </a:lnTo>
                    <a:lnTo>
                      <a:pt x="175" y="0"/>
                    </a:lnTo>
                    <a:lnTo>
                      <a:pt x="137" y="0"/>
                    </a:lnTo>
                    <a:lnTo>
                      <a:pt x="126" y="9"/>
                    </a:lnTo>
                    <a:lnTo>
                      <a:pt x="117" y="20"/>
                    </a:lnTo>
                    <a:lnTo>
                      <a:pt x="119" y="30"/>
                    </a:lnTo>
                    <a:lnTo>
                      <a:pt x="132" y="39"/>
                    </a:lnTo>
                    <a:lnTo>
                      <a:pt x="141" y="50"/>
                    </a:lnTo>
                    <a:lnTo>
                      <a:pt x="141" y="65"/>
                    </a:lnTo>
                    <a:lnTo>
                      <a:pt x="126" y="76"/>
                    </a:lnTo>
                    <a:lnTo>
                      <a:pt x="111" y="79"/>
                    </a:lnTo>
                    <a:lnTo>
                      <a:pt x="100" y="81"/>
                    </a:lnTo>
                    <a:lnTo>
                      <a:pt x="95" y="72"/>
                    </a:lnTo>
                    <a:lnTo>
                      <a:pt x="91" y="59"/>
                    </a:lnTo>
                    <a:lnTo>
                      <a:pt x="98" y="48"/>
                    </a:lnTo>
                    <a:lnTo>
                      <a:pt x="96" y="35"/>
                    </a:lnTo>
                    <a:lnTo>
                      <a:pt x="95" y="22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8CC2F8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9" name="Freeform 24"/>
              <p:cNvSpPr>
                <a:spLocks/>
              </p:cNvSpPr>
              <p:nvPr/>
            </p:nvSpPr>
            <p:spPr bwMode="auto">
              <a:xfrm>
                <a:off x="1090" y="1821"/>
                <a:ext cx="341" cy="280"/>
              </a:xfrm>
              <a:custGeom>
                <a:avLst/>
                <a:gdLst/>
                <a:ahLst/>
                <a:cxnLst>
                  <a:cxn ang="0">
                    <a:pos x="108" y="115"/>
                  </a:cxn>
                  <a:cxn ang="0">
                    <a:pos x="106" y="139"/>
                  </a:cxn>
                  <a:cxn ang="0">
                    <a:pos x="86" y="135"/>
                  </a:cxn>
                  <a:cxn ang="0">
                    <a:pos x="63" y="167"/>
                  </a:cxn>
                  <a:cxn ang="0">
                    <a:pos x="33" y="191"/>
                  </a:cxn>
                  <a:cxn ang="0">
                    <a:pos x="13" y="195"/>
                  </a:cxn>
                  <a:cxn ang="0">
                    <a:pos x="6" y="201"/>
                  </a:cxn>
                  <a:cxn ang="0">
                    <a:pos x="11" y="221"/>
                  </a:cxn>
                  <a:cxn ang="0">
                    <a:pos x="4" y="245"/>
                  </a:cxn>
                  <a:cxn ang="0">
                    <a:pos x="17" y="245"/>
                  </a:cxn>
                  <a:cxn ang="0">
                    <a:pos x="30" y="244"/>
                  </a:cxn>
                  <a:cxn ang="0">
                    <a:pos x="24" y="262"/>
                  </a:cxn>
                  <a:cxn ang="0">
                    <a:pos x="54" y="268"/>
                  </a:cxn>
                  <a:cxn ang="0">
                    <a:pos x="80" y="277"/>
                  </a:cxn>
                  <a:cxn ang="0">
                    <a:pos x="108" y="262"/>
                  </a:cxn>
                  <a:cxn ang="0">
                    <a:pos x="186" y="268"/>
                  </a:cxn>
                  <a:cxn ang="0">
                    <a:pos x="227" y="242"/>
                  </a:cxn>
                  <a:cxn ang="0">
                    <a:pos x="249" y="221"/>
                  </a:cxn>
                  <a:cxn ang="0">
                    <a:pos x="268" y="195"/>
                  </a:cxn>
                  <a:cxn ang="0">
                    <a:pos x="277" y="135"/>
                  </a:cxn>
                  <a:cxn ang="0">
                    <a:pos x="288" y="107"/>
                  </a:cxn>
                  <a:cxn ang="0">
                    <a:pos x="273" y="76"/>
                  </a:cxn>
                  <a:cxn ang="0">
                    <a:pos x="251" y="70"/>
                  </a:cxn>
                  <a:cxn ang="0">
                    <a:pos x="240" y="41"/>
                  </a:cxn>
                  <a:cxn ang="0">
                    <a:pos x="271" y="0"/>
                  </a:cxn>
                  <a:cxn ang="0">
                    <a:pos x="223" y="4"/>
                  </a:cxn>
                  <a:cxn ang="0">
                    <a:pos x="201" y="19"/>
                  </a:cxn>
                  <a:cxn ang="0">
                    <a:pos x="180" y="22"/>
                  </a:cxn>
                  <a:cxn ang="0">
                    <a:pos x="204" y="44"/>
                  </a:cxn>
                  <a:cxn ang="0">
                    <a:pos x="158" y="50"/>
                  </a:cxn>
                  <a:cxn ang="0">
                    <a:pos x="113" y="32"/>
                  </a:cxn>
                  <a:cxn ang="0">
                    <a:pos x="100" y="54"/>
                  </a:cxn>
                  <a:cxn ang="0">
                    <a:pos x="99" y="67"/>
                  </a:cxn>
                  <a:cxn ang="0">
                    <a:pos x="87" y="89"/>
                  </a:cxn>
                  <a:cxn ang="0">
                    <a:pos x="72" y="111"/>
                  </a:cxn>
                  <a:cxn ang="0">
                    <a:pos x="89" y="126"/>
                  </a:cxn>
                </a:cxnLst>
                <a:rect l="0" t="0" r="r" b="b"/>
                <a:pathLst>
                  <a:path w="303" h="277">
                    <a:moveTo>
                      <a:pt x="112" y="104"/>
                    </a:moveTo>
                    <a:lnTo>
                      <a:pt x="108" y="115"/>
                    </a:lnTo>
                    <a:lnTo>
                      <a:pt x="112" y="130"/>
                    </a:lnTo>
                    <a:lnTo>
                      <a:pt x="106" y="139"/>
                    </a:lnTo>
                    <a:lnTo>
                      <a:pt x="97" y="133"/>
                    </a:lnTo>
                    <a:lnTo>
                      <a:pt x="86" y="135"/>
                    </a:lnTo>
                    <a:lnTo>
                      <a:pt x="86" y="146"/>
                    </a:lnTo>
                    <a:lnTo>
                      <a:pt x="63" y="167"/>
                    </a:lnTo>
                    <a:lnTo>
                      <a:pt x="50" y="172"/>
                    </a:lnTo>
                    <a:lnTo>
                      <a:pt x="33" y="191"/>
                    </a:lnTo>
                    <a:lnTo>
                      <a:pt x="22" y="196"/>
                    </a:lnTo>
                    <a:lnTo>
                      <a:pt x="13" y="195"/>
                    </a:lnTo>
                    <a:lnTo>
                      <a:pt x="9" y="198"/>
                    </a:lnTo>
                    <a:lnTo>
                      <a:pt x="6" y="201"/>
                    </a:lnTo>
                    <a:lnTo>
                      <a:pt x="11" y="208"/>
                    </a:lnTo>
                    <a:lnTo>
                      <a:pt x="11" y="221"/>
                    </a:lnTo>
                    <a:lnTo>
                      <a:pt x="0" y="233"/>
                    </a:lnTo>
                    <a:lnTo>
                      <a:pt x="4" y="245"/>
                    </a:lnTo>
                    <a:lnTo>
                      <a:pt x="4" y="245"/>
                    </a:lnTo>
                    <a:lnTo>
                      <a:pt x="17" y="245"/>
                    </a:lnTo>
                    <a:lnTo>
                      <a:pt x="22" y="236"/>
                    </a:lnTo>
                    <a:lnTo>
                      <a:pt x="30" y="244"/>
                    </a:lnTo>
                    <a:lnTo>
                      <a:pt x="20" y="251"/>
                    </a:lnTo>
                    <a:lnTo>
                      <a:pt x="24" y="262"/>
                    </a:lnTo>
                    <a:lnTo>
                      <a:pt x="30" y="264"/>
                    </a:lnTo>
                    <a:lnTo>
                      <a:pt x="54" y="268"/>
                    </a:lnTo>
                    <a:lnTo>
                      <a:pt x="58" y="270"/>
                    </a:lnTo>
                    <a:lnTo>
                      <a:pt x="80" y="277"/>
                    </a:lnTo>
                    <a:lnTo>
                      <a:pt x="89" y="273"/>
                    </a:lnTo>
                    <a:lnTo>
                      <a:pt x="108" y="262"/>
                    </a:lnTo>
                    <a:lnTo>
                      <a:pt x="136" y="268"/>
                    </a:lnTo>
                    <a:lnTo>
                      <a:pt x="186" y="268"/>
                    </a:lnTo>
                    <a:lnTo>
                      <a:pt x="214" y="262"/>
                    </a:lnTo>
                    <a:lnTo>
                      <a:pt x="227" y="242"/>
                    </a:lnTo>
                    <a:lnTo>
                      <a:pt x="244" y="233"/>
                    </a:lnTo>
                    <a:lnTo>
                      <a:pt x="249" y="221"/>
                    </a:lnTo>
                    <a:lnTo>
                      <a:pt x="255" y="205"/>
                    </a:lnTo>
                    <a:lnTo>
                      <a:pt x="268" y="195"/>
                    </a:lnTo>
                    <a:lnTo>
                      <a:pt x="279" y="167"/>
                    </a:lnTo>
                    <a:lnTo>
                      <a:pt x="277" y="135"/>
                    </a:lnTo>
                    <a:lnTo>
                      <a:pt x="303" y="120"/>
                    </a:lnTo>
                    <a:lnTo>
                      <a:pt x="288" y="107"/>
                    </a:lnTo>
                    <a:lnTo>
                      <a:pt x="283" y="85"/>
                    </a:lnTo>
                    <a:lnTo>
                      <a:pt x="273" y="76"/>
                    </a:lnTo>
                    <a:lnTo>
                      <a:pt x="262" y="76"/>
                    </a:lnTo>
                    <a:lnTo>
                      <a:pt x="251" y="70"/>
                    </a:lnTo>
                    <a:lnTo>
                      <a:pt x="231" y="46"/>
                    </a:lnTo>
                    <a:lnTo>
                      <a:pt x="240" y="41"/>
                    </a:lnTo>
                    <a:lnTo>
                      <a:pt x="275" y="9"/>
                    </a:lnTo>
                    <a:lnTo>
                      <a:pt x="271" y="0"/>
                    </a:lnTo>
                    <a:lnTo>
                      <a:pt x="260" y="2"/>
                    </a:lnTo>
                    <a:lnTo>
                      <a:pt x="223" y="4"/>
                    </a:lnTo>
                    <a:lnTo>
                      <a:pt x="210" y="13"/>
                    </a:lnTo>
                    <a:lnTo>
                      <a:pt x="201" y="19"/>
                    </a:lnTo>
                    <a:lnTo>
                      <a:pt x="188" y="17"/>
                    </a:lnTo>
                    <a:lnTo>
                      <a:pt x="180" y="22"/>
                    </a:lnTo>
                    <a:lnTo>
                      <a:pt x="186" y="32"/>
                    </a:lnTo>
                    <a:lnTo>
                      <a:pt x="204" y="44"/>
                    </a:lnTo>
                    <a:lnTo>
                      <a:pt x="191" y="46"/>
                    </a:lnTo>
                    <a:lnTo>
                      <a:pt x="158" y="50"/>
                    </a:lnTo>
                    <a:lnTo>
                      <a:pt x="136" y="41"/>
                    </a:lnTo>
                    <a:lnTo>
                      <a:pt x="113" y="32"/>
                    </a:lnTo>
                    <a:lnTo>
                      <a:pt x="106" y="37"/>
                    </a:lnTo>
                    <a:lnTo>
                      <a:pt x="100" y="54"/>
                    </a:lnTo>
                    <a:lnTo>
                      <a:pt x="102" y="63"/>
                    </a:lnTo>
                    <a:lnTo>
                      <a:pt x="99" y="67"/>
                    </a:lnTo>
                    <a:lnTo>
                      <a:pt x="86" y="72"/>
                    </a:lnTo>
                    <a:lnTo>
                      <a:pt x="87" y="89"/>
                    </a:lnTo>
                    <a:lnTo>
                      <a:pt x="86" y="93"/>
                    </a:lnTo>
                    <a:lnTo>
                      <a:pt x="72" y="111"/>
                    </a:lnTo>
                    <a:lnTo>
                      <a:pt x="84" y="128"/>
                    </a:lnTo>
                    <a:lnTo>
                      <a:pt x="89" y="126"/>
                    </a:lnTo>
                    <a:lnTo>
                      <a:pt x="112" y="104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252" y="1841"/>
                <a:ext cx="388" cy="275"/>
                <a:chOff x="2003" y="1691"/>
                <a:chExt cx="344" cy="272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06" name="Freeform 26"/>
                <p:cNvSpPr>
                  <a:spLocks/>
                </p:cNvSpPr>
                <p:nvPr/>
              </p:nvSpPr>
              <p:spPr bwMode="auto">
                <a:xfrm>
                  <a:off x="2003" y="1746"/>
                  <a:ext cx="145" cy="179"/>
                </a:xfrm>
                <a:custGeom>
                  <a:avLst/>
                  <a:gdLst/>
                  <a:ahLst/>
                  <a:cxnLst>
                    <a:cxn ang="0">
                      <a:pos x="11" y="153"/>
                    </a:cxn>
                    <a:cxn ang="0">
                      <a:pos x="19" y="166"/>
                    </a:cxn>
                    <a:cxn ang="0">
                      <a:pos x="35" y="166"/>
                    </a:cxn>
                    <a:cxn ang="0">
                      <a:pos x="50" y="170"/>
                    </a:cxn>
                    <a:cxn ang="0">
                      <a:pos x="61" y="179"/>
                    </a:cxn>
                    <a:cxn ang="0">
                      <a:pos x="73" y="179"/>
                    </a:cxn>
                    <a:cxn ang="0">
                      <a:pos x="65" y="168"/>
                    </a:cxn>
                    <a:cxn ang="0">
                      <a:pos x="71" y="153"/>
                    </a:cxn>
                    <a:cxn ang="0">
                      <a:pos x="78" y="136"/>
                    </a:cxn>
                    <a:cxn ang="0">
                      <a:pos x="82" y="117"/>
                    </a:cxn>
                    <a:cxn ang="0">
                      <a:pos x="99" y="106"/>
                    </a:cxn>
                    <a:cxn ang="0">
                      <a:pos x="113" y="98"/>
                    </a:cxn>
                    <a:cxn ang="0">
                      <a:pos x="112" y="87"/>
                    </a:cxn>
                    <a:cxn ang="0">
                      <a:pos x="112" y="69"/>
                    </a:cxn>
                    <a:cxn ang="0">
                      <a:pos x="115" y="61"/>
                    </a:cxn>
                    <a:cxn ang="0">
                      <a:pos x="128" y="59"/>
                    </a:cxn>
                    <a:cxn ang="0">
                      <a:pos x="134" y="63"/>
                    </a:cxn>
                    <a:cxn ang="0">
                      <a:pos x="145" y="50"/>
                    </a:cxn>
                    <a:cxn ang="0">
                      <a:pos x="141" y="39"/>
                    </a:cxn>
                    <a:cxn ang="0">
                      <a:pos x="134" y="37"/>
                    </a:cxn>
                    <a:cxn ang="0">
                      <a:pos x="121" y="37"/>
                    </a:cxn>
                    <a:cxn ang="0">
                      <a:pos x="115" y="37"/>
                    </a:cxn>
                    <a:cxn ang="0">
                      <a:pos x="112" y="20"/>
                    </a:cxn>
                    <a:cxn ang="0">
                      <a:pos x="113" y="4"/>
                    </a:cxn>
                    <a:cxn ang="0">
                      <a:pos x="104" y="0"/>
                    </a:cxn>
                    <a:cxn ang="0">
                      <a:pos x="100" y="6"/>
                    </a:cxn>
                    <a:cxn ang="0">
                      <a:pos x="78" y="2"/>
                    </a:cxn>
                    <a:cxn ang="0">
                      <a:pos x="73" y="7"/>
                    </a:cxn>
                    <a:cxn ang="0">
                      <a:pos x="78" y="22"/>
                    </a:cxn>
                    <a:cxn ang="0">
                      <a:pos x="76" y="37"/>
                    </a:cxn>
                    <a:cxn ang="0">
                      <a:pos x="67" y="26"/>
                    </a:cxn>
                    <a:cxn ang="0">
                      <a:pos x="63" y="17"/>
                    </a:cxn>
                    <a:cxn ang="0">
                      <a:pos x="50" y="19"/>
                    </a:cxn>
                    <a:cxn ang="0">
                      <a:pos x="45" y="28"/>
                    </a:cxn>
                    <a:cxn ang="0">
                      <a:pos x="41" y="32"/>
                    </a:cxn>
                    <a:cxn ang="0">
                      <a:pos x="41" y="45"/>
                    </a:cxn>
                    <a:cxn ang="0">
                      <a:pos x="39" y="43"/>
                    </a:cxn>
                    <a:cxn ang="0">
                      <a:pos x="28" y="26"/>
                    </a:cxn>
                    <a:cxn ang="0">
                      <a:pos x="22" y="20"/>
                    </a:cxn>
                    <a:cxn ang="0">
                      <a:pos x="15" y="24"/>
                    </a:cxn>
                    <a:cxn ang="0">
                      <a:pos x="17" y="33"/>
                    </a:cxn>
                    <a:cxn ang="0">
                      <a:pos x="17" y="39"/>
                    </a:cxn>
                    <a:cxn ang="0">
                      <a:pos x="7" y="43"/>
                    </a:cxn>
                    <a:cxn ang="0">
                      <a:pos x="7" y="56"/>
                    </a:cxn>
                    <a:cxn ang="0">
                      <a:pos x="15" y="69"/>
                    </a:cxn>
                    <a:cxn ang="0">
                      <a:pos x="15" y="78"/>
                    </a:cxn>
                    <a:cxn ang="0">
                      <a:pos x="11" y="87"/>
                    </a:cxn>
                    <a:cxn ang="0">
                      <a:pos x="0" y="96"/>
                    </a:cxn>
                    <a:cxn ang="0">
                      <a:pos x="2" y="106"/>
                    </a:cxn>
                    <a:cxn ang="0">
                      <a:pos x="13" y="115"/>
                    </a:cxn>
                    <a:cxn ang="0">
                      <a:pos x="17" y="124"/>
                    </a:cxn>
                    <a:cxn ang="0">
                      <a:pos x="15" y="142"/>
                    </a:cxn>
                    <a:cxn ang="0">
                      <a:pos x="11" y="153"/>
                    </a:cxn>
                  </a:cxnLst>
                  <a:rect l="0" t="0" r="r" b="b"/>
                  <a:pathLst>
                    <a:path w="145" h="179">
                      <a:moveTo>
                        <a:pt x="11" y="153"/>
                      </a:moveTo>
                      <a:lnTo>
                        <a:pt x="19" y="166"/>
                      </a:lnTo>
                      <a:lnTo>
                        <a:pt x="35" y="166"/>
                      </a:lnTo>
                      <a:lnTo>
                        <a:pt x="50" y="170"/>
                      </a:lnTo>
                      <a:lnTo>
                        <a:pt x="61" y="179"/>
                      </a:lnTo>
                      <a:lnTo>
                        <a:pt x="73" y="179"/>
                      </a:lnTo>
                      <a:lnTo>
                        <a:pt x="65" y="168"/>
                      </a:lnTo>
                      <a:lnTo>
                        <a:pt x="71" y="153"/>
                      </a:lnTo>
                      <a:lnTo>
                        <a:pt x="78" y="136"/>
                      </a:lnTo>
                      <a:lnTo>
                        <a:pt x="82" y="117"/>
                      </a:lnTo>
                      <a:lnTo>
                        <a:pt x="99" y="106"/>
                      </a:lnTo>
                      <a:lnTo>
                        <a:pt x="113" y="98"/>
                      </a:lnTo>
                      <a:lnTo>
                        <a:pt x="112" y="87"/>
                      </a:lnTo>
                      <a:lnTo>
                        <a:pt x="112" y="69"/>
                      </a:lnTo>
                      <a:lnTo>
                        <a:pt x="115" y="61"/>
                      </a:lnTo>
                      <a:lnTo>
                        <a:pt x="128" y="59"/>
                      </a:lnTo>
                      <a:lnTo>
                        <a:pt x="134" y="63"/>
                      </a:lnTo>
                      <a:lnTo>
                        <a:pt x="145" y="50"/>
                      </a:lnTo>
                      <a:lnTo>
                        <a:pt x="141" y="39"/>
                      </a:lnTo>
                      <a:lnTo>
                        <a:pt x="134" y="37"/>
                      </a:lnTo>
                      <a:lnTo>
                        <a:pt x="121" y="37"/>
                      </a:lnTo>
                      <a:lnTo>
                        <a:pt x="115" y="37"/>
                      </a:lnTo>
                      <a:lnTo>
                        <a:pt x="112" y="20"/>
                      </a:lnTo>
                      <a:lnTo>
                        <a:pt x="113" y="4"/>
                      </a:lnTo>
                      <a:lnTo>
                        <a:pt x="104" y="0"/>
                      </a:lnTo>
                      <a:lnTo>
                        <a:pt x="100" y="6"/>
                      </a:lnTo>
                      <a:lnTo>
                        <a:pt x="78" y="2"/>
                      </a:lnTo>
                      <a:lnTo>
                        <a:pt x="73" y="7"/>
                      </a:lnTo>
                      <a:lnTo>
                        <a:pt x="78" y="22"/>
                      </a:lnTo>
                      <a:lnTo>
                        <a:pt x="76" y="37"/>
                      </a:lnTo>
                      <a:lnTo>
                        <a:pt x="67" y="26"/>
                      </a:lnTo>
                      <a:lnTo>
                        <a:pt x="63" y="17"/>
                      </a:lnTo>
                      <a:lnTo>
                        <a:pt x="50" y="19"/>
                      </a:lnTo>
                      <a:lnTo>
                        <a:pt x="45" y="28"/>
                      </a:lnTo>
                      <a:lnTo>
                        <a:pt x="41" y="32"/>
                      </a:lnTo>
                      <a:lnTo>
                        <a:pt x="41" y="45"/>
                      </a:lnTo>
                      <a:lnTo>
                        <a:pt x="39" y="43"/>
                      </a:lnTo>
                      <a:lnTo>
                        <a:pt x="28" y="26"/>
                      </a:lnTo>
                      <a:lnTo>
                        <a:pt x="22" y="20"/>
                      </a:lnTo>
                      <a:lnTo>
                        <a:pt x="15" y="24"/>
                      </a:lnTo>
                      <a:lnTo>
                        <a:pt x="17" y="33"/>
                      </a:lnTo>
                      <a:lnTo>
                        <a:pt x="17" y="39"/>
                      </a:lnTo>
                      <a:lnTo>
                        <a:pt x="7" y="43"/>
                      </a:lnTo>
                      <a:lnTo>
                        <a:pt x="7" y="56"/>
                      </a:lnTo>
                      <a:lnTo>
                        <a:pt x="15" y="69"/>
                      </a:lnTo>
                      <a:lnTo>
                        <a:pt x="15" y="78"/>
                      </a:lnTo>
                      <a:lnTo>
                        <a:pt x="11" y="87"/>
                      </a:lnTo>
                      <a:lnTo>
                        <a:pt x="0" y="96"/>
                      </a:lnTo>
                      <a:lnTo>
                        <a:pt x="2" y="106"/>
                      </a:lnTo>
                      <a:lnTo>
                        <a:pt x="13" y="115"/>
                      </a:lnTo>
                      <a:lnTo>
                        <a:pt x="17" y="124"/>
                      </a:lnTo>
                      <a:lnTo>
                        <a:pt x="15" y="142"/>
                      </a:lnTo>
                      <a:lnTo>
                        <a:pt x="11" y="153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07" name="Freeform 27"/>
                <p:cNvSpPr>
                  <a:spLocks/>
                </p:cNvSpPr>
                <p:nvPr/>
              </p:nvSpPr>
              <p:spPr bwMode="auto">
                <a:xfrm>
                  <a:off x="2033" y="1691"/>
                  <a:ext cx="109" cy="68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9" y="68"/>
                    </a:cxn>
                    <a:cxn ang="0">
                      <a:pos x="20" y="60"/>
                    </a:cxn>
                    <a:cxn ang="0">
                      <a:pos x="31" y="47"/>
                    </a:cxn>
                    <a:cxn ang="0">
                      <a:pos x="61" y="47"/>
                    </a:cxn>
                    <a:cxn ang="0">
                      <a:pos x="87" y="42"/>
                    </a:cxn>
                    <a:cxn ang="0">
                      <a:pos x="102" y="30"/>
                    </a:cxn>
                    <a:cxn ang="0">
                      <a:pos x="107" y="15"/>
                    </a:cxn>
                    <a:cxn ang="0">
                      <a:pos x="109" y="0"/>
                    </a:cxn>
                    <a:cxn ang="0">
                      <a:pos x="89" y="9"/>
                    </a:cxn>
                    <a:cxn ang="0">
                      <a:pos x="52" y="26"/>
                    </a:cxn>
                    <a:cxn ang="0">
                      <a:pos x="42" y="28"/>
                    </a:cxn>
                    <a:cxn ang="0">
                      <a:pos x="31" y="36"/>
                    </a:cxn>
                    <a:cxn ang="0">
                      <a:pos x="9" y="40"/>
                    </a:cxn>
                    <a:cxn ang="0">
                      <a:pos x="0" y="45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09" h="68">
                      <a:moveTo>
                        <a:pt x="0" y="66"/>
                      </a:moveTo>
                      <a:lnTo>
                        <a:pt x="9" y="68"/>
                      </a:lnTo>
                      <a:lnTo>
                        <a:pt x="20" y="60"/>
                      </a:lnTo>
                      <a:lnTo>
                        <a:pt x="31" y="47"/>
                      </a:lnTo>
                      <a:lnTo>
                        <a:pt x="61" y="47"/>
                      </a:lnTo>
                      <a:lnTo>
                        <a:pt x="87" y="42"/>
                      </a:lnTo>
                      <a:lnTo>
                        <a:pt x="102" y="30"/>
                      </a:lnTo>
                      <a:lnTo>
                        <a:pt x="107" y="15"/>
                      </a:lnTo>
                      <a:lnTo>
                        <a:pt x="109" y="0"/>
                      </a:lnTo>
                      <a:lnTo>
                        <a:pt x="89" y="9"/>
                      </a:lnTo>
                      <a:lnTo>
                        <a:pt x="52" y="26"/>
                      </a:lnTo>
                      <a:lnTo>
                        <a:pt x="42" y="28"/>
                      </a:lnTo>
                      <a:lnTo>
                        <a:pt x="31" y="36"/>
                      </a:lnTo>
                      <a:lnTo>
                        <a:pt x="9" y="40"/>
                      </a:lnTo>
                      <a:lnTo>
                        <a:pt x="0" y="45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08" name="Freeform 28"/>
                <p:cNvSpPr>
                  <a:spLocks/>
                </p:cNvSpPr>
                <p:nvPr/>
              </p:nvSpPr>
              <p:spPr bwMode="auto">
                <a:xfrm>
                  <a:off x="2089" y="1858"/>
                  <a:ext cx="47" cy="57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45" y="20"/>
                    </a:cxn>
                    <a:cxn ang="0">
                      <a:pos x="47" y="29"/>
                    </a:cxn>
                    <a:cxn ang="0">
                      <a:pos x="36" y="40"/>
                    </a:cxn>
                    <a:cxn ang="0">
                      <a:pos x="26" y="48"/>
                    </a:cxn>
                    <a:cxn ang="0">
                      <a:pos x="28" y="57"/>
                    </a:cxn>
                    <a:cxn ang="0">
                      <a:pos x="15" y="55"/>
                    </a:cxn>
                    <a:cxn ang="0">
                      <a:pos x="2" y="40"/>
                    </a:cxn>
                    <a:cxn ang="0">
                      <a:pos x="0" y="29"/>
                    </a:cxn>
                    <a:cxn ang="0">
                      <a:pos x="6" y="17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47" h="57">
                      <a:moveTo>
                        <a:pt x="15" y="0"/>
                      </a:moveTo>
                      <a:lnTo>
                        <a:pt x="45" y="20"/>
                      </a:lnTo>
                      <a:lnTo>
                        <a:pt x="47" y="29"/>
                      </a:lnTo>
                      <a:lnTo>
                        <a:pt x="36" y="40"/>
                      </a:lnTo>
                      <a:lnTo>
                        <a:pt x="26" y="48"/>
                      </a:lnTo>
                      <a:lnTo>
                        <a:pt x="28" y="57"/>
                      </a:lnTo>
                      <a:lnTo>
                        <a:pt x="15" y="55"/>
                      </a:lnTo>
                      <a:lnTo>
                        <a:pt x="2" y="40"/>
                      </a:lnTo>
                      <a:lnTo>
                        <a:pt x="0" y="29"/>
                      </a:lnTo>
                      <a:lnTo>
                        <a:pt x="6" y="1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09" name="Freeform 29"/>
                <p:cNvSpPr>
                  <a:spLocks/>
                </p:cNvSpPr>
                <p:nvPr/>
              </p:nvSpPr>
              <p:spPr bwMode="auto">
                <a:xfrm>
                  <a:off x="2148" y="1842"/>
                  <a:ext cx="69" cy="83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69" y="4"/>
                    </a:cxn>
                    <a:cxn ang="0">
                      <a:pos x="65" y="9"/>
                    </a:cxn>
                    <a:cxn ang="0">
                      <a:pos x="69" y="18"/>
                    </a:cxn>
                    <a:cxn ang="0">
                      <a:pos x="64" y="29"/>
                    </a:cxn>
                    <a:cxn ang="0">
                      <a:pos x="54" y="37"/>
                    </a:cxn>
                    <a:cxn ang="0">
                      <a:pos x="58" y="46"/>
                    </a:cxn>
                    <a:cxn ang="0">
                      <a:pos x="54" y="54"/>
                    </a:cxn>
                    <a:cxn ang="0">
                      <a:pos x="58" y="63"/>
                    </a:cxn>
                    <a:cxn ang="0">
                      <a:pos x="45" y="83"/>
                    </a:cxn>
                    <a:cxn ang="0">
                      <a:pos x="16" y="63"/>
                    </a:cxn>
                    <a:cxn ang="0">
                      <a:pos x="0" y="52"/>
                    </a:cxn>
                    <a:cxn ang="0">
                      <a:pos x="9" y="46"/>
                    </a:cxn>
                    <a:cxn ang="0">
                      <a:pos x="9" y="33"/>
                    </a:cxn>
                    <a:cxn ang="0">
                      <a:pos x="27" y="22"/>
                    </a:cxn>
                    <a:cxn ang="0">
                      <a:pos x="36" y="26"/>
                    </a:cxn>
                    <a:cxn ang="0">
                      <a:pos x="45" y="22"/>
                    </a:cxn>
                    <a:cxn ang="0">
                      <a:pos x="60" y="11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69" h="83">
                      <a:moveTo>
                        <a:pt x="65" y="0"/>
                      </a:moveTo>
                      <a:lnTo>
                        <a:pt x="69" y="4"/>
                      </a:lnTo>
                      <a:lnTo>
                        <a:pt x="65" y="9"/>
                      </a:lnTo>
                      <a:lnTo>
                        <a:pt x="69" y="18"/>
                      </a:lnTo>
                      <a:lnTo>
                        <a:pt x="64" y="29"/>
                      </a:lnTo>
                      <a:lnTo>
                        <a:pt x="54" y="37"/>
                      </a:lnTo>
                      <a:lnTo>
                        <a:pt x="58" y="46"/>
                      </a:lnTo>
                      <a:lnTo>
                        <a:pt x="54" y="54"/>
                      </a:lnTo>
                      <a:lnTo>
                        <a:pt x="58" y="63"/>
                      </a:lnTo>
                      <a:lnTo>
                        <a:pt x="45" y="83"/>
                      </a:lnTo>
                      <a:lnTo>
                        <a:pt x="16" y="63"/>
                      </a:lnTo>
                      <a:lnTo>
                        <a:pt x="0" y="52"/>
                      </a:lnTo>
                      <a:lnTo>
                        <a:pt x="9" y="46"/>
                      </a:lnTo>
                      <a:lnTo>
                        <a:pt x="9" y="33"/>
                      </a:lnTo>
                      <a:lnTo>
                        <a:pt x="27" y="22"/>
                      </a:lnTo>
                      <a:lnTo>
                        <a:pt x="36" y="26"/>
                      </a:lnTo>
                      <a:lnTo>
                        <a:pt x="45" y="22"/>
                      </a:lnTo>
                      <a:lnTo>
                        <a:pt x="60" y="11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10" name="Freeform 30"/>
                <p:cNvSpPr>
                  <a:spLocks/>
                </p:cNvSpPr>
                <p:nvPr/>
              </p:nvSpPr>
              <p:spPr bwMode="auto">
                <a:xfrm>
                  <a:off x="2139" y="1928"/>
                  <a:ext cx="28" cy="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6"/>
                    </a:cxn>
                    <a:cxn ang="0">
                      <a:pos x="26" y="15"/>
                    </a:cxn>
                    <a:cxn ang="0">
                      <a:pos x="28" y="28"/>
                    </a:cxn>
                    <a:cxn ang="0">
                      <a:pos x="19" y="35"/>
                    </a:cxn>
                    <a:cxn ang="0">
                      <a:pos x="5" y="29"/>
                    </a:cxn>
                    <a:cxn ang="0">
                      <a:pos x="2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35">
                      <a:moveTo>
                        <a:pt x="0" y="0"/>
                      </a:moveTo>
                      <a:lnTo>
                        <a:pt x="19" y="6"/>
                      </a:lnTo>
                      <a:lnTo>
                        <a:pt x="26" y="15"/>
                      </a:lnTo>
                      <a:lnTo>
                        <a:pt x="28" y="28"/>
                      </a:lnTo>
                      <a:lnTo>
                        <a:pt x="19" y="35"/>
                      </a:lnTo>
                      <a:lnTo>
                        <a:pt x="5" y="29"/>
                      </a:lnTo>
                      <a:lnTo>
                        <a:pt x="2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11" name="Freeform 31"/>
                <p:cNvSpPr>
                  <a:spLocks/>
                </p:cNvSpPr>
                <p:nvPr/>
              </p:nvSpPr>
              <p:spPr bwMode="auto">
                <a:xfrm>
                  <a:off x="2331" y="1919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0" y="20"/>
                    </a:cxn>
                    <a:cxn ang="0">
                      <a:pos x="11" y="29"/>
                    </a:cxn>
                    <a:cxn ang="0">
                      <a:pos x="16" y="16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6" h="29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11" y="29"/>
                      </a:lnTo>
                      <a:lnTo>
                        <a:pt x="16" y="1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</p:grpSp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2035" y="2064"/>
                <a:ext cx="578" cy="691"/>
                <a:chOff x="1811" y="1911"/>
                <a:chExt cx="512" cy="684"/>
              </a:xfrm>
              <a:solidFill>
                <a:srgbClr val="8CC2F8"/>
              </a:solidFill>
            </p:grpSpPr>
            <p:sp>
              <p:nvSpPr>
                <p:cNvPr id="204" name="Freeform 33"/>
                <p:cNvSpPr>
                  <a:spLocks/>
                </p:cNvSpPr>
                <p:nvPr/>
              </p:nvSpPr>
              <p:spPr bwMode="auto">
                <a:xfrm>
                  <a:off x="2245" y="1976"/>
                  <a:ext cx="24" cy="2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15"/>
                    </a:cxn>
                    <a:cxn ang="0">
                      <a:pos x="15" y="22"/>
                    </a:cxn>
                    <a:cxn ang="0">
                      <a:pos x="24" y="1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4" h="22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2" y="15"/>
                      </a:lnTo>
                      <a:lnTo>
                        <a:pt x="15" y="22"/>
                      </a:lnTo>
                      <a:lnTo>
                        <a:pt x="24" y="1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05" name="Freeform 34"/>
                <p:cNvSpPr>
                  <a:spLocks/>
                </p:cNvSpPr>
                <p:nvPr/>
              </p:nvSpPr>
              <p:spPr bwMode="auto">
                <a:xfrm>
                  <a:off x="1811" y="1911"/>
                  <a:ext cx="512" cy="684"/>
                </a:xfrm>
                <a:custGeom>
                  <a:avLst/>
                  <a:gdLst/>
                  <a:ahLst/>
                  <a:cxnLst>
                    <a:cxn ang="0">
                      <a:pos x="201" y="15"/>
                    </a:cxn>
                    <a:cxn ang="0">
                      <a:pos x="207" y="48"/>
                    </a:cxn>
                    <a:cxn ang="0">
                      <a:pos x="203" y="72"/>
                    </a:cxn>
                    <a:cxn ang="0">
                      <a:pos x="231" y="107"/>
                    </a:cxn>
                    <a:cxn ang="0">
                      <a:pos x="190" y="96"/>
                    </a:cxn>
                    <a:cxn ang="0">
                      <a:pos x="158" y="122"/>
                    </a:cxn>
                    <a:cxn ang="0">
                      <a:pos x="136" y="100"/>
                    </a:cxn>
                    <a:cxn ang="0">
                      <a:pos x="95" y="122"/>
                    </a:cxn>
                    <a:cxn ang="0">
                      <a:pos x="103" y="157"/>
                    </a:cxn>
                    <a:cxn ang="0">
                      <a:pos x="82" y="176"/>
                    </a:cxn>
                    <a:cxn ang="0">
                      <a:pos x="86" y="209"/>
                    </a:cxn>
                    <a:cxn ang="0">
                      <a:pos x="58" y="244"/>
                    </a:cxn>
                    <a:cxn ang="0">
                      <a:pos x="28" y="272"/>
                    </a:cxn>
                    <a:cxn ang="0">
                      <a:pos x="19" y="326"/>
                    </a:cxn>
                    <a:cxn ang="0">
                      <a:pos x="15" y="350"/>
                    </a:cxn>
                    <a:cxn ang="0">
                      <a:pos x="2" y="400"/>
                    </a:cxn>
                    <a:cxn ang="0">
                      <a:pos x="19" y="424"/>
                    </a:cxn>
                    <a:cxn ang="0">
                      <a:pos x="0" y="455"/>
                    </a:cxn>
                    <a:cxn ang="0">
                      <a:pos x="28" y="489"/>
                    </a:cxn>
                    <a:cxn ang="0">
                      <a:pos x="81" y="496"/>
                    </a:cxn>
                    <a:cxn ang="0">
                      <a:pos x="90" y="520"/>
                    </a:cxn>
                    <a:cxn ang="0">
                      <a:pos x="66" y="553"/>
                    </a:cxn>
                    <a:cxn ang="0">
                      <a:pos x="45" y="608"/>
                    </a:cxn>
                    <a:cxn ang="0">
                      <a:pos x="73" y="641"/>
                    </a:cxn>
                    <a:cxn ang="0">
                      <a:pos x="99" y="628"/>
                    </a:cxn>
                    <a:cxn ang="0">
                      <a:pos x="125" y="638"/>
                    </a:cxn>
                    <a:cxn ang="0">
                      <a:pos x="149" y="660"/>
                    </a:cxn>
                    <a:cxn ang="0">
                      <a:pos x="197" y="667"/>
                    </a:cxn>
                    <a:cxn ang="0">
                      <a:pos x="229" y="673"/>
                    </a:cxn>
                    <a:cxn ang="0">
                      <a:pos x="277" y="673"/>
                    </a:cxn>
                    <a:cxn ang="0">
                      <a:pos x="308" y="669"/>
                    </a:cxn>
                    <a:cxn ang="0">
                      <a:pos x="342" y="669"/>
                    </a:cxn>
                    <a:cxn ang="0">
                      <a:pos x="382" y="678"/>
                    </a:cxn>
                    <a:cxn ang="0">
                      <a:pos x="373" y="649"/>
                    </a:cxn>
                    <a:cxn ang="0">
                      <a:pos x="432" y="593"/>
                    </a:cxn>
                    <a:cxn ang="0">
                      <a:pos x="403" y="567"/>
                    </a:cxn>
                    <a:cxn ang="0">
                      <a:pos x="347" y="511"/>
                    </a:cxn>
                    <a:cxn ang="0">
                      <a:pos x="333" y="461"/>
                    </a:cxn>
                    <a:cxn ang="0">
                      <a:pos x="352" y="449"/>
                    </a:cxn>
                    <a:cxn ang="0">
                      <a:pos x="463" y="400"/>
                    </a:cxn>
                    <a:cxn ang="0">
                      <a:pos x="503" y="397"/>
                    </a:cxn>
                    <a:cxn ang="0">
                      <a:pos x="512" y="363"/>
                    </a:cxn>
                    <a:cxn ang="0">
                      <a:pos x="501" y="300"/>
                    </a:cxn>
                    <a:cxn ang="0">
                      <a:pos x="492" y="256"/>
                    </a:cxn>
                    <a:cxn ang="0">
                      <a:pos x="479" y="207"/>
                    </a:cxn>
                    <a:cxn ang="0">
                      <a:pos x="458" y="130"/>
                    </a:cxn>
                    <a:cxn ang="0">
                      <a:pos x="414" y="85"/>
                    </a:cxn>
                    <a:cxn ang="0">
                      <a:pos x="379" y="83"/>
                    </a:cxn>
                    <a:cxn ang="0">
                      <a:pos x="319" y="106"/>
                    </a:cxn>
                    <a:cxn ang="0">
                      <a:pos x="314" y="87"/>
                    </a:cxn>
                    <a:cxn ang="0">
                      <a:pos x="284" y="59"/>
                    </a:cxn>
                    <a:cxn ang="0">
                      <a:pos x="260" y="15"/>
                    </a:cxn>
                    <a:cxn ang="0">
                      <a:pos x="225" y="2"/>
                    </a:cxn>
                  </a:cxnLst>
                  <a:rect l="0" t="0" r="r" b="b"/>
                  <a:pathLst>
                    <a:path w="512" h="684">
                      <a:moveTo>
                        <a:pt x="212" y="0"/>
                      </a:moveTo>
                      <a:lnTo>
                        <a:pt x="201" y="7"/>
                      </a:lnTo>
                      <a:lnTo>
                        <a:pt x="201" y="15"/>
                      </a:lnTo>
                      <a:lnTo>
                        <a:pt x="203" y="22"/>
                      </a:lnTo>
                      <a:lnTo>
                        <a:pt x="205" y="33"/>
                      </a:lnTo>
                      <a:lnTo>
                        <a:pt x="207" y="48"/>
                      </a:lnTo>
                      <a:lnTo>
                        <a:pt x="201" y="54"/>
                      </a:lnTo>
                      <a:lnTo>
                        <a:pt x="201" y="63"/>
                      </a:lnTo>
                      <a:lnTo>
                        <a:pt x="203" y="72"/>
                      </a:lnTo>
                      <a:lnTo>
                        <a:pt x="218" y="85"/>
                      </a:lnTo>
                      <a:lnTo>
                        <a:pt x="227" y="87"/>
                      </a:lnTo>
                      <a:lnTo>
                        <a:pt x="231" y="107"/>
                      </a:lnTo>
                      <a:lnTo>
                        <a:pt x="210" y="102"/>
                      </a:lnTo>
                      <a:lnTo>
                        <a:pt x="199" y="91"/>
                      </a:lnTo>
                      <a:lnTo>
                        <a:pt x="190" y="96"/>
                      </a:lnTo>
                      <a:lnTo>
                        <a:pt x="173" y="117"/>
                      </a:lnTo>
                      <a:lnTo>
                        <a:pt x="166" y="124"/>
                      </a:lnTo>
                      <a:lnTo>
                        <a:pt x="158" y="122"/>
                      </a:lnTo>
                      <a:lnTo>
                        <a:pt x="157" y="113"/>
                      </a:lnTo>
                      <a:lnTo>
                        <a:pt x="151" y="106"/>
                      </a:lnTo>
                      <a:lnTo>
                        <a:pt x="136" y="100"/>
                      </a:lnTo>
                      <a:lnTo>
                        <a:pt x="114" y="100"/>
                      </a:lnTo>
                      <a:lnTo>
                        <a:pt x="107" y="109"/>
                      </a:lnTo>
                      <a:lnTo>
                        <a:pt x="95" y="122"/>
                      </a:lnTo>
                      <a:lnTo>
                        <a:pt x="105" y="131"/>
                      </a:lnTo>
                      <a:lnTo>
                        <a:pt x="105" y="148"/>
                      </a:lnTo>
                      <a:lnTo>
                        <a:pt x="103" y="157"/>
                      </a:lnTo>
                      <a:lnTo>
                        <a:pt x="99" y="165"/>
                      </a:lnTo>
                      <a:lnTo>
                        <a:pt x="86" y="174"/>
                      </a:lnTo>
                      <a:lnTo>
                        <a:pt x="82" y="176"/>
                      </a:lnTo>
                      <a:lnTo>
                        <a:pt x="84" y="189"/>
                      </a:lnTo>
                      <a:lnTo>
                        <a:pt x="90" y="198"/>
                      </a:lnTo>
                      <a:lnTo>
                        <a:pt x="86" y="209"/>
                      </a:lnTo>
                      <a:lnTo>
                        <a:pt x="77" y="222"/>
                      </a:lnTo>
                      <a:lnTo>
                        <a:pt x="66" y="235"/>
                      </a:lnTo>
                      <a:lnTo>
                        <a:pt x="58" y="244"/>
                      </a:lnTo>
                      <a:lnTo>
                        <a:pt x="45" y="254"/>
                      </a:lnTo>
                      <a:lnTo>
                        <a:pt x="35" y="257"/>
                      </a:lnTo>
                      <a:lnTo>
                        <a:pt x="28" y="272"/>
                      </a:lnTo>
                      <a:lnTo>
                        <a:pt x="26" y="294"/>
                      </a:lnTo>
                      <a:lnTo>
                        <a:pt x="19" y="307"/>
                      </a:lnTo>
                      <a:lnTo>
                        <a:pt x="19" y="326"/>
                      </a:lnTo>
                      <a:lnTo>
                        <a:pt x="11" y="335"/>
                      </a:lnTo>
                      <a:lnTo>
                        <a:pt x="9" y="341"/>
                      </a:lnTo>
                      <a:lnTo>
                        <a:pt x="15" y="350"/>
                      </a:lnTo>
                      <a:lnTo>
                        <a:pt x="19" y="365"/>
                      </a:lnTo>
                      <a:lnTo>
                        <a:pt x="28" y="378"/>
                      </a:lnTo>
                      <a:lnTo>
                        <a:pt x="2" y="400"/>
                      </a:lnTo>
                      <a:lnTo>
                        <a:pt x="7" y="413"/>
                      </a:lnTo>
                      <a:lnTo>
                        <a:pt x="17" y="422"/>
                      </a:lnTo>
                      <a:lnTo>
                        <a:pt x="19" y="424"/>
                      </a:lnTo>
                      <a:lnTo>
                        <a:pt x="19" y="433"/>
                      </a:lnTo>
                      <a:lnTo>
                        <a:pt x="6" y="442"/>
                      </a:lnTo>
                      <a:lnTo>
                        <a:pt x="0" y="455"/>
                      </a:lnTo>
                      <a:lnTo>
                        <a:pt x="6" y="472"/>
                      </a:lnTo>
                      <a:lnTo>
                        <a:pt x="13" y="483"/>
                      </a:lnTo>
                      <a:lnTo>
                        <a:pt x="28" y="489"/>
                      </a:lnTo>
                      <a:lnTo>
                        <a:pt x="47" y="492"/>
                      </a:lnTo>
                      <a:lnTo>
                        <a:pt x="66" y="494"/>
                      </a:lnTo>
                      <a:lnTo>
                        <a:pt x="81" y="496"/>
                      </a:lnTo>
                      <a:lnTo>
                        <a:pt x="92" y="504"/>
                      </a:lnTo>
                      <a:lnTo>
                        <a:pt x="103" y="513"/>
                      </a:lnTo>
                      <a:lnTo>
                        <a:pt x="90" y="520"/>
                      </a:lnTo>
                      <a:lnTo>
                        <a:pt x="79" y="531"/>
                      </a:lnTo>
                      <a:lnTo>
                        <a:pt x="68" y="541"/>
                      </a:lnTo>
                      <a:lnTo>
                        <a:pt x="66" y="553"/>
                      </a:lnTo>
                      <a:lnTo>
                        <a:pt x="60" y="580"/>
                      </a:lnTo>
                      <a:lnTo>
                        <a:pt x="51" y="597"/>
                      </a:lnTo>
                      <a:lnTo>
                        <a:pt x="45" y="608"/>
                      </a:lnTo>
                      <a:lnTo>
                        <a:pt x="60" y="628"/>
                      </a:lnTo>
                      <a:lnTo>
                        <a:pt x="64" y="634"/>
                      </a:lnTo>
                      <a:lnTo>
                        <a:pt x="73" y="641"/>
                      </a:lnTo>
                      <a:lnTo>
                        <a:pt x="82" y="640"/>
                      </a:lnTo>
                      <a:lnTo>
                        <a:pt x="94" y="634"/>
                      </a:lnTo>
                      <a:lnTo>
                        <a:pt x="99" y="628"/>
                      </a:lnTo>
                      <a:lnTo>
                        <a:pt x="101" y="625"/>
                      </a:lnTo>
                      <a:lnTo>
                        <a:pt x="118" y="628"/>
                      </a:lnTo>
                      <a:lnTo>
                        <a:pt x="125" y="638"/>
                      </a:lnTo>
                      <a:lnTo>
                        <a:pt x="131" y="649"/>
                      </a:lnTo>
                      <a:lnTo>
                        <a:pt x="138" y="658"/>
                      </a:lnTo>
                      <a:lnTo>
                        <a:pt x="149" y="660"/>
                      </a:lnTo>
                      <a:lnTo>
                        <a:pt x="171" y="658"/>
                      </a:lnTo>
                      <a:lnTo>
                        <a:pt x="182" y="656"/>
                      </a:lnTo>
                      <a:lnTo>
                        <a:pt x="197" y="667"/>
                      </a:lnTo>
                      <a:lnTo>
                        <a:pt x="208" y="662"/>
                      </a:lnTo>
                      <a:lnTo>
                        <a:pt x="219" y="665"/>
                      </a:lnTo>
                      <a:lnTo>
                        <a:pt x="229" y="673"/>
                      </a:lnTo>
                      <a:lnTo>
                        <a:pt x="247" y="665"/>
                      </a:lnTo>
                      <a:lnTo>
                        <a:pt x="264" y="665"/>
                      </a:lnTo>
                      <a:lnTo>
                        <a:pt x="277" y="673"/>
                      </a:lnTo>
                      <a:lnTo>
                        <a:pt x="286" y="677"/>
                      </a:lnTo>
                      <a:lnTo>
                        <a:pt x="297" y="669"/>
                      </a:lnTo>
                      <a:lnTo>
                        <a:pt x="308" y="669"/>
                      </a:lnTo>
                      <a:lnTo>
                        <a:pt x="327" y="665"/>
                      </a:lnTo>
                      <a:lnTo>
                        <a:pt x="340" y="673"/>
                      </a:lnTo>
                      <a:lnTo>
                        <a:pt x="342" y="669"/>
                      </a:lnTo>
                      <a:lnTo>
                        <a:pt x="356" y="678"/>
                      </a:lnTo>
                      <a:lnTo>
                        <a:pt x="368" y="684"/>
                      </a:lnTo>
                      <a:lnTo>
                        <a:pt x="382" y="678"/>
                      </a:lnTo>
                      <a:lnTo>
                        <a:pt x="384" y="669"/>
                      </a:lnTo>
                      <a:lnTo>
                        <a:pt x="375" y="656"/>
                      </a:lnTo>
                      <a:lnTo>
                        <a:pt x="373" y="649"/>
                      </a:lnTo>
                      <a:lnTo>
                        <a:pt x="368" y="627"/>
                      </a:lnTo>
                      <a:lnTo>
                        <a:pt x="419" y="593"/>
                      </a:lnTo>
                      <a:lnTo>
                        <a:pt x="432" y="593"/>
                      </a:lnTo>
                      <a:lnTo>
                        <a:pt x="434" y="588"/>
                      </a:lnTo>
                      <a:lnTo>
                        <a:pt x="416" y="581"/>
                      </a:lnTo>
                      <a:lnTo>
                        <a:pt x="403" y="567"/>
                      </a:lnTo>
                      <a:lnTo>
                        <a:pt x="370" y="538"/>
                      </a:lnTo>
                      <a:lnTo>
                        <a:pt x="366" y="515"/>
                      </a:lnTo>
                      <a:lnTo>
                        <a:pt x="347" y="511"/>
                      </a:lnTo>
                      <a:lnTo>
                        <a:pt x="345" y="489"/>
                      </a:lnTo>
                      <a:lnTo>
                        <a:pt x="341" y="470"/>
                      </a:lnTo>
                      <a:lnTo>
                        <a:pt x="333" y="461"/>
                      </a:lnTo>
                      <a:lnTo>
                        <a:pt x="338" y="452"/>
                      </a:lnTo>
                      <a:lnTo>
                        <a:pt x="342" y="448"/>
                      </a:lnTo>
                      <a:lnTo>
                        <a:pt x="352" y="449"/>
                      </a:lnTo>
                      <a:lnTo>
                        <a:pt x="383" y="440"/>
                      </a:lnTo>
                      <a:lnTo>
                        <a:pt x="449" y="406"/>
                      </a:lnTo>
                      <a:lnTo>
                        <a:pt x="463" y="400"/>
                      </a:lnTo>
                      <a:lnTo>
                        <a:pt x="477" y="391"/>
                      </a:lnTo>
                      <a:lnTo>
                        <a:pt x="488" y="403"/>
                      </a:lnTo>
                      <a:lnTo>
                        <a:pt x="503" y="397"/>
                      </a:lnTo>
                      <a:lnTo>
                        <a:pt x="507" y="382"/>
                      </a:lnTo>
                      <a:lnTo>
                        <a:pt x="506" y="373"/>
                      </a:lnTo>
                      <a:lnTo>
                        <a:pt x="512" y="363"/>
                      </a:lnTo>
                      <a:lnTo>
                        <a:pt x="504" y="351"/>
                      </a:lnTo>
                      <a:lnTo>
                        <a:pt x="495" y="330"/>
                      </a:lnTo>
                      <a:lnTo>
                        <a:pt x="501" y="300"/>
                      </a:lnTo>
                      <a:lnTo>
                        <a:pt x="491" y="285"/>
                      </a:lnTo>
                      <a:lnTo>
                        <a:pt x="487" y="270"/>
                      </a:lnTo>
                      <a:lnTo>
                        <a:pt x="492" y="256"/>
                      </a:lnTo>
                      <a:lnTo>
                        <a:pt x="489" y="244"/>
                      </a:lnTo>
                      <a:lnTo>
                        <a:pt x="468" y="221"/>
                      </a:lnTo>
                      <a:lnTo>
                        <a:pt x="479" y="207"/>
                      </a:lnTo>
                      <a:lnTo>
                        <a:pt x="479" y="183"/>
                      </a:lnTo>
                      <a:lnTo>
                        <a:pt x="481" y="155"/>
                      </a:lnTo>
                      <a:lnTo>
                        <a:pt x="458" y="130"/>
                      </a:lnTo>
                      <a:lnTo>
                        <a:pt x="447" y="115"/>
                      </a:lnTo>
                      <a:lnTo>
                        <a:pt x="434" y="102"/>
                      </a:lnTo>
                      <a:lnTo>
                        <a:pt x="414" y="85"/>
                      </a:lnTo>
                      <a:lnTo>
                        <a:pt x="401" y="76"/>
                      </a:lnTo>
                      <a:lnTo>
                        <a:pt x="392" y="74"/>
                      </a:lnTo>
                      <a:lnTo>
                        <a:pt x="379" y="83"/>
                      </a:lnTo>
                      <a:lnTo>
                        <a:pt x="369" y="89"/>
                      </a:lnTo>
                      <a:lnTo>
                        <a:pt x="340" y="111"/>
                      </a:lnTo>
                      <a:lnTo>
                        <a:pt x="319" y="106"/>
                      </a:lnTo>
                      <a:lnTo>
                        <a:pt x="310" y="106"/>
                      </a:lnTo>
                      <a:lnTo>
                        <a:pt x="310" y="98"/>
                      </a:lnTo>
                      <a:lnTo>
                        <a:pt x="314" y="87"/>
                      </a:lnTo>
                      <a:lnTo>
                        <a:pt x="319" y="78"/>
                      </a:lnTo>
                      <a:lnTo>
                        <a:pt x="292" y="61"/>
                      </a:lnTo>
                      <a:lnTo>
                        <a:pt x="284" y="59"/>
                      </a:lnTo>
                      <a:lnTo>
                        <a:pt x="271" y="48"/>
                      </a:lnTo>
                      <a:lnTo>
                        <a:pt x="266" y="28"/>
                      </a:lnTo>
                      <a:lnTo>
                        <a:pt x="260" y="15"/>
                      </a:lnTo>
                      <a:lnTo>
                        <a:pt x="251" y="17"/>
                      </a:lnTo>
                      <a:lnTo>
                        <a:pt x="240" y="4"/>
                      </a:lnTo>
                      <a:lnTo>
                        <a:pt x="225" y="2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</p:grpSp>
          <p:sp>
            <p:nvSpPr>
              <p:cNvPr id="122" name="Freeform 35"/>
              <p:cNvSpPr>
                <a:spLocks/>
              </p:cNvSpPr>
              <p:nvPr/>
            </p:nvSpPr>
            <p:spPr bwMode="auto">
              <a:xfrm>
                <a:off x="2563" y="2119"/>
                <a:ext cx="621" cy="524"/>
              </a:xfrm>
              <a:custGeom>
                <a:avLst/>
                <a:gdLst/>
                <a:ahLst/>
                <a:cxnLst>
                  <a:cxn ang="0">
                    <a:pos x="11" y="130"/>
                  </a:cxn>
                  <a:cxn ang="0">
                    <a:pos x="0" y="165"/>
                  </a:cxn>
                  <a:cxn ang="0">
                    <a:pos x="24" y="198"/>
                  </a:cxn>
                  <a:cxn ang="0">
                    <a:pos x="20" y="226"/>
                  </a:cxn>
                  <a:cxn ang="0">
                    <a:pos x="30" y="250"/>
                  </a:cxn>
                  <a:cxn ang="0">
                    <a:pos x="37" y="297"/>
                  </a:cxn>
                  <a:cxn ang="0">
                    <a:pos x="39" y="315"/>
                  </a:cxn>
                  <a:cxn ang="0">
                    <a:pos x="33" y="332"/>
                  </a:cxn>
                  <a:cxn ang="0">
                    <a:pos x="48" y="341"/>
                  </a:cxn>
                  <a:cxn ang="0">
                    <a:pos x="63" y="352"/>
                  </a:cxn>
                  <a:cxn ang="0">
                    <a:pos x="78" y="380"/>
                  </a:cxn>
                  <a:cxn ang="0">
                    <a:pos x="95" y="399"/>
                  </a:cxn>
                  <a:cxn ang="0">
                    <a:pos x="127" y="408"/>
                  </a:cxn>
                  <a:cxn ang="0">
                    <a:pos x="149" y="406"/>
                  </a:cxn>
                  <a:cxn ang="0">
                    <a:pos x="181" y="436"/>
                  </a:cxn>
                  <a:cxn ang="0">
                    <a:pos x="219" y="452"/>
                  </a:cxn>
                  <a:cxn ang="0">
                    <a:pos x="247" y="447"/>
                  </a:cxn>
                  <a:cxn ang="0">
                    <a:pos x="277" y="467"/>
                  </a:cxn>
                  <a:cxn ang="0">
                    <a:pos x="292" y="469"/>
                  </a:cxn>
                  <a:cxn ang="0">
                    <a:pos x="314" y="478"/>
                  </a:cxn>
                  <a:cxn ang="0">
                    <a:pos x="340" y="498"/>
                  </a:cxn>
                  <a:cxn ang="0">
                    <a:pos x="362" y="501"/>
                  </a:cxn>
                  <a:cxn ang="0">
                    <a:pos x="379" y="490"/>
                  </a:cxn>
                  <a:cxn ang="0">
                    <a:pos x="482" y="518"/>
                  </a:cxn>
                  <a:cxn ang="0">
                    <a:pos x="486" y="490"/>
                  </a:cxn>
                  <a:cxn ang="0">
                    <a:pos x="536" y="408"/>
                  </a:cxn>
                  <a:cxn ang="0">
                    <a:pos x="551" y="374"/>
                  </a:cxn>
                  <a:cxn ang="0">
                    <a:pos x="532" y="324"/>
                  </a:cxn>
                  <a:cxn ang="0">
                    <a:pos x="505" y="287"/>
                  </a:cxn>
                  <a:cxn ang="0">
                    <a:pos x="505" y="254"/>
                  </a:cxn>
                  <a:cxn ang="0">
                    <a:pos x="503" y="226"/>
                  </a:cxn>
                  <a:cxn ang="0">
                    <a:pos x="503" y="208"/>
                  </a:cxn>
                  <a:cxn ang="0">
                    <a:pos x="523" y="182"/>
                  </a:cxn>
                  <a:cxn ang="0">
                    <a:pos x="514" y="128"/>
                  </a:cxn>
                  <a:cxn ang="0">
                    <a:pos x="508" y="91"/>
                  </a:cxn>
                  <a:cxn ang="0">
                    <a:pos x="482" y="59"/>
                  </a:cxn>
                  <a:cxn ang="0">
                    <a:pos x="418" y="56"/>
                  </a:cxn>
                  <a:cxn ang="0">
                    <a:pos x="344" y="50"/>
                  </a:cxn>
                  <a:cxn ang="0">
                    <a:pos x="305" y="39"/>
                  </a:cxn>
                  <a:cxn ang="0">
                    <a:pos x="281" y="52"/>
                  </a:cxn>
                  <a:cxn ang="0">
                    <a:pos x="258" y="37"/>
                  </a:cxn>
                  <a:cxn ang="0">
                    <a:pos x="240" y="32"/>
                  </a:cxn>
                  <a:cxn ang="0">
                    <a:pos x="219" y="2"/>
                  </a:cxn>
                  <a:cxn ang="0">
                    <a:pos x="184" y="6"/>
                  </a:cxn>
                  <a:cxn ang="0">
                    <a:pos x="151" y="20"/>
                  </a:cxn>
                  <a:cxn ang="0">
                    <a:pos x="99" y="43"/>
                  </a:cxn>
                  <a:cxn ang="0">
                    <a:pos x="52" y="63"/>
                  </a:cxn>
                  <a:cxn ang="0">
                    <a:pos x="24" y="91"/>
                  </a:cxn>
                </a:cxnLst>
                <a:rect l="0" t="0" r="r" b="b"/>
                <a:pathLst>
                  <a:path w="551" h="518">
                    <a:moveTo>
                      <a:pt x="13" y="98"/>
                    </a:moveTo>
                    <a:lnTo>
                      <a:pt x="11" y="130"/>
                    </a:lnTo>
                    <a:lnTo>
                      <a:pt x="11" y="150"/>
                    </a:lnTo>
                    <a:lnTo>
                      <a:pt x="0" y="165"/>
                    </a:lnTo>
                    <a:lnTo>
                      <a:pt x="22" y="191"/>
                    </a:lnTo>
                    <a:lnTo>
                      <a:pt x="24" y="198"/>
                    </a:lnTo>
                    <a:lnTo>
                      <a:pt x="19" y="215"/>
                    </a:lnTo>
                    <a:lnTo>
                      <a:pt x="20" y="226"/>
                    </a:lnTo>
                    <a:lnTo>
                      <a:pt x="31" y="241"/>
                    </a:lnTo>
                    <a:lnTo>
                      <a:pt x="30" y="250"/>
                    </a:lnTo>
                    <a:lnTo>
                      <a:pt x="28" y="278"/>
                    </a:lnTo>
                    <a:lnTo>
                      <a:pt x="37" y="297"/>
                    </a:lnTo>
                    <a:lnTo>
                      <a:pt x="44" y="308"/>
                    </a:lnTo>
                    <a:lnTo>
                      <a:pt x="39" y="315"/>
                    </a:lnTo>
                    <a:lnTo>
                      <a:pt x="39" y="326"/>
                    </a:lnTo>
                    <a:lnTo>
                      <a:pt x="33" y="332"/>
                    </a:lnTo>
                    <a:lnTo>
                      <a:pt x="33" y="339"/>
                    </a:lnTo>
                    <a:lnTo>
                      <a:pt x="48" y="341"/>
                    </a:lnTo>
                    <a:lnTo>
                      <a:pt x="59" y="345"/>
                    </a:lnTo>
                    <a:lnTo>
                      <a:pt x="63" y="352"/>
                    </a:lnTo>
                    <a:lnTo>
                      <a:pt x="63" y="365"/>
                    </a:lnTo>
                    <a:lnTo>
                      <a:pt x="78" y="380"/>
                    </a:lnTo>
                    <a:lnTo>
                      <a:pt x="92" y="386"/>
                    </a:lnTo>
                    <a:lnTo>
                      <a:pt x="95" y="399"/>
                    </a:lnTo>
                    <a:lnTo>
                      <a:pt x="112" y="421"/>
                    </a:lnTo>
                    <a:lnTo>
                      <a:pt x="127" y="408"/>
                    </a:lnTo>
                    <a:lnTo>
                      <a:pt x="140" y="404"/>
                    </a:lnTo>
                    <a:lnTo>
                      <a:pt x="149" y="406"/>
                    </a:lnTo>
                    <a:lnTo>
                      <a:pt x="175" y="434"/>
                    </a:lnTo>
                    <a:lnTo>
                      <a:pt x="181" y="436"/>
                    </a:lnTo>
                    <a:lnTo>
                      <a:pt x="212" y="450"/>
                    </a:lnTo>
                    <a:lnTo>
                      <a:pt x="219" y="452"/>
                    </a:lnTo>
                    <a:lnTo>
                      <a:pt x="232" y="449"/>
                    </a:lnTo>
                    <a:lnTo>
                      <a:pt x="247" y="447"/>
                    </a:lnTo>
                    <a:lnTo>
                      <a:pt x="260" y="452"/>
                    </a:lnTo>
                    <a:lnTo>
                      <a:pt x="277" y="467"/>
                    </a:lnTo>
                    <a:lnTo>
                      <a:pt x="284" y="475"/>
                    </a:lnTo>
                    <a:lnTo>
                      <a:pt x="292" y="469"/>
                    </a:lnTo>
                    <a:lnTo>
                      <a:pt x="301" y="467"/>
                    </a:lnTo>
                    <a:lnTo>
                      <a:pt x="314" y="478"/>
                    </a:lnTo>
                    <a:lnTo>
                      <a:pt x="329" y="490"/>
                    </a:lnTo>
                    <a:lnTo>
                      <a:pt x="340" y="498"/>
                    </a:lnTo>
                    <a:lnTo>
                      <a:pt x="355" y="503"/>
                    </a:lnTo>
                    <a:lnTo>
                      <a:pt x="362" y="501"/>
                    </a:lnTo>
                    <a:lnTo>
                      <a:pt x="369" y="494"/>
                    </a:lnTo>
                    <a:lnTo>
                      <a:pt x="379" y="490"/>
                    </a:lnTo>
                    <a:lnTo>
                      <a:pt x="397" y="496"/>
                    </a:lnTo>
                    <a:lnTo>
                      <a:pt x="482" y="518"/>
                    </a:lnTo>
                    <a:lnTo>
                      <a:pt x="495" y="507"/>
                    </a:lnTo>
                    <a:lnTo>
                      <a:pt x="486" y="490"/>
                    </a:lnTo>
                    <a:lnTo>
                      <a:pt x="477" y="462"/>
                    </a:lnTo>
                    <a:lnTo>
                      <a:pt x="536" y="408"/>
                    </a:lnTo>
                    <a:lnTo>
                      <a:pt x="547" y="395"/>
                    </a:lnTo>
                    <a:lnTo>
                      <a:pt x="551" y="374"/>
                    </a:lnTo>
                    <a:lnTo>
                      <a:pt x="542" y="347"/>
                    </a:lnTo>
                    <a:lnTo>
                      <a:pt x="532" y="324"/>
                    </a:lnTo>
                    <a:lnTo>
                      <a:pt x="516" y="298"/>
                    </a:lnTo>
                    <a:lnTo>
                      <a:pt x="505" y="287"/>
                    </a:lnTo>
                    <a:lnTo>
                      <a:pt x="503" y="271"/>
                    </a:lnTo>
                    <a:lnTo>
                      <a:pt x="505" y="254"/>
                    </a:lnTo>
                    <a:lnTo>
                      <a:pt x="510" y="237"/>
                    </a:lnTo>
                    <a:lnTo>
                      <a:pt x="503" y="226"/>
                    </a:lnTo>
                    <a:lnTo>
                      <a:pt x="494" y="219"/>
                    </a:lnTo>
                    <a:lnTo>
                      <a:pt x="503" y="208"/>
                    </a:lnTo>
                    <a:lnTo>
                      <a:pt x="518" y="187"/>
                    </a:lnTo>
                    <a:lnTo>
                      <a:pt x="523" y="182"/>
                    </a:lnTo>
                    <a:lnTo>
                      <a:pt x="520" y="146"/>
                    </a:lnTo>
                    <a:lnTo>
                      <a:pt x="514" y="128"/>
                    </a:lnTo>
                    <a:lnTo>
                      <a:pt x="508" y="109"/>
                    </a:lnTo>
                    <a:lnTo>
                      <a:pt x="508" y="91"/>
                    </a:lnTo>
                    <a:lnTo>
                      <a:pt x="497" y="74"/>
                    </a:lnTo>
                    <a:lnTo>
                      <a:pt x="482" y="59"/>
                    </a:lnTo>
                    <a:lnTo>
                      <a:pt x="466" y="57"/>
                    </a:lnTo>
                    <a:lnTo>
                      <a:pt x="418" y="56"/>
                    </a:lnTo>
                    <a:lnTo>
                      <a:pt x="392" y="54"/>
                    </a:lnTo>
                    <a:lnTo>
                      <a:pt x="344" y="50"/>
                    </a:lnTo>
                    <a:lnTo>
                      <a:pt x="325" y="41"/>
                    </a:lnTo>
                    <a:lnTo>
                      <a:pt x="305" y="39"/>
                    </a:lnTo>
                    <a:lnTo>
                      <a:pt x="294" y="43"/>
                    </a:lnTo>
                    <a:lnTo>
                      <a:pt x="281" y="52"/>
                    </a:lnTo>
                    <a:lnTo>
                      <a:pt x="269" y="48"/>
                    </a:lnTo>
                    <a:lnTo>
                      <a:pt x="258" y="37"/>
                    </a:lnTo>
                    <a:lnTo>
                      <a:pt x="245" y="37"/>
                    </a:lnTo>
                    <a:lnTo>
                      <a:pt x="240" y="32"/>
                    </a:lnTo>
                    <a:lnTo>
                      <a:pt x="236" y="15"/>
                    </a:lnTo>
                    <a:lnTo>
                      <a:pt x="219" y="2"/>
                    </a:lnTo>
                    <a:lnTo>
                      <a:pt x="207" y="0"/>
                    </a:lnTo>
                    <a:lnTo>
                      <a:pt x="184" y="6"/>
                    </a:lnTo>
                    <a:lnTo>
                      <a:pt x="166" y="11"/>
                    </a:lnTo>
                    <a:lnTo>
                      <a:pt x="151" y="20"/>
                    </a:lnTo>
                    <a:lnTo>
                      <a:pt x="125" y="35"/>
                    </a:lnTo>
                    <a:lnTo>
                      <a:pt x="99" y="43"/>
                    </a:lnTo>
                    <a:lnTo>
                      <a:pt x="76" y="52"/>
                    </a:lnTo>
                    <a:lnTo>
                      <a:pt x="52" y="63"/>
                    </a:lnTo>
                    <a:lnTo>
                      <a:pt x="39" y="78"/>
                    </a:lnTo>
                    <a:lnTo>
                      <a:pt x="24" y="91"/>
                    </a:lnTo>
                    <a:lnTo>
                      <a:pt x="13" y="98"/>
                    </a:lnTo>
                    <a:close/>
                  </a:path>
                </a:pathLst>
              </a:custGeom>
              <a:solidFill>
                <a:srgbClr val="8CC2F8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2981" y="1987"/>
                <a:ext cx="324" cy="228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0" y="31"/>
                  </a:cxn>
                  <a:cxn ang="0">
                    <a:pos x="4" y="58"/>
                  </a:cxn>
                  <a:cxn ang="0">
                    <a:pos x="17" y="97"/>
                  </a:cxn>
                  <a:cxn ang="0">
                    <a:pos x="28" y="108"/>
                  </a:cxn>
                  <a:cxn ang="0">
                    <a:pos x="54" y="118"/>
                  </a:cxn>
                  <a:cxn ang="0">
                    <a:pos x="65" y="121"/>
                  </a:cxn>
                  <a:cxn ang="0">
                    <a:pos x="67" y="134"/>
                  </a:cxn>
                  <a:cxn ang="0">
                    <a:pos x="67" y="156"/>
                  </a:cxn>
                  <a:cxn ang="0">
                    <a:pos x="93" y="182"/>
                  </a:cxn>
                  <a:cxn ang="0">
                    <a:pos x="109" y="190"/>
                  </a:cxn>
                  <a:cxn ang="0">
                    <a:pos x="117" y="194"/>
                  </a:cxn>
                  <a:cxn ang="0">
                    <a:pos x="139" y="221"/>
                  </a:cxn>
                  <a:cxn ang="0">
                    <a:pos x="146" y="216"/>
                  </a:cxn>
                  <a:cxn ang="0">
                    <a:pos x="161" y="214"/>
                  </a:cxn>
                  <a:cxn ang="0">
                    <a:pos x="178" y="225"/>
                  </a:cxn>
                  <a:cxn ang="0">
                    <a:pos x="191" y="218"/>
                  </a:cxn>
                  <a:cxn ang="0">
                    <a:pos x="209" y="197"/>
                  </a:cxn>
                  <a:cxn ang="0">
                    <a:pos x="222" y="190"/>
                  </a:cxn>
                  <a:cxn ang="0">
                    <a:pos x="236" y="195"/>
                  </a:cxn>
                  <a:cxn ang="0">
                    <a:pos x="244" y="192"/>
                  </a:cxn>
                  <a:cxn ang="0">
                    <a:pos x="245" y="184"/>
                  </a:cxn>
                  <a:cxn ang="0">
                    <a:pos x="247" y="142"/>
                  </a:cxn>
                  <a:cxn ang="0">
                    <a:pos x="255" y="129"/>
                  </a:cxn>
                  <a:cxn ang="0">
                    <a:pos x="255" y="110"/>
                  </a:cxn>
                  <a:cxn ang="0">
                    <a:pos x="258" y="103"/>
                  </a:cxn>
                  <a:cxn ang="0">
                    <a:pos x="273" y="92"/>
                  </a:cxn>
                  <a:cxn ang="0">
                    <a:pos x="288" y="90"/>
                  </a:cxn>
                  <a:cxn ang="0">
                    <a:pos x="288" y="69"/>
                  </a:cxn>
                  <a:cxn ang="0">
                    <a:pos x="284" y="53"/>
                  </a:cxn>
                  <a:cxn ang="0">
                    <a:pos x="273" y="47"/>
                  </a:cxn>
                  <a:cxn ang="0">
                    <a:pos x="268" y="49"/>
                  </a:cxn>
                  <a:cxn ang="0">
                    <a:pos x="249" y="31"/>
                  </a:cxn>
                  <a:cxn ang="0">
                    <a:pos x="238" y="19"/>
                  </a:cxn>
                  <a:cxn ang="0">
                    <a:pos x="224" y="19"/>
                  </a:cxn>
                  <a:cxn ang="0">
                    <a:pos x="198" y="19"/>
                  </a:cxn>
                  <a:cxn ang="0">
                    <a:pos x="193" y="15"/>
                  </a:cxn>
                  <a:cxn ang="0">
                    <a:pos x="187" y="2"/>
                  </a:cxn>
                  <a:cxn ang="0">
                    <a:pos x="180" y="0"/>
                  </a:cxn>
                  <a:cxn ang="0">
                    <a:pos x="157" y="0"/>
                  </a:cxn>
                  <a:cxn ang="0">
                    <a:pos x="148" y="11"/>
                  </a:cxn>
                  <a:cxn ang="0">
                    <a:pos x="139" y="9"/>
                  </a:cxn>
                  <a:cxn ang="0">
                    <a:pos x="124" y="6"/>
                  </a:cxn>
                  <a:cxn ang="0">
                    <a:pos x="117" y="4"/>
                  </a:cxn>
                  <a:cxn ang="0">
                    <a:pos x="106" y="7"/>
                  </a:cxn>
                  <a:cxn ang="0">
                    <a:pos x="98" y="13"/>
                  </a:cxn>
                  <a:cxn ang="0">
                    <a:pos x="83" y="7"/>
                  </a:cxn>
                  <a:cxn ang="0">
                    <a:pos x="52" y="2"/>
                  </a:cxn>
                  <a:cxn ang="0">
                    <a:pos x="44" y="0"/>
                  </a:cxn>
                  <a:cxn ang="0">
                    <a:pos x="35" y="7"/>
                  </a:cxn>
                  <a:cxn ang="0">
                    <a:pos x="20" y="17"/>
                  </a:cxn>
                  <a:cxn ang="0">
                    <a:pos x="2" y="24"/>
                  </a:cxn>
                </a:cxnLst>
                <a:rect l="0" t="0" r="r" b="b"/>
                <a:pathLst>
                  <a:path w="288" h="225">
                    <a:moveTo>
                      <a:pt x="2" y="24"/>
                    </a:moveTo>
                    <a:lnTo>
                      <a:pt x="0" y="31"/>
                    </a:lnTo>
                    <a:lnTo>
                      <a:pt x="4" y="58"/>
                    </a:lnTo>
                    <a:lnTo>
                      <a:pt x="17" y="97"/>
                    </a:lnTo>
                    <a:lnTo>
                      <a:pt x="28" y="108"/>
                    </a:lnTo>
                    <a:lnTo>
                      <a:pt x="54" y="118"/>
                    </a:lnTo>
                    <a:lnTo>
                      <a:pt x="65" y="121"/>
                    </a:lnTo>
                    <a:lnTo>
                      <a:pt x="67" y="134"/>
                    </a:lnTo>
                    <a:lnTo>
                      <a:pt x="67" y="156"/>
                    </a:lnTo>
                    <a:lnTo>
                      <a:pt x="93" y="182"/>
                    </a:lnTo>
                    <a:lnTo>
                      <a:pt x="109" y="190"/>
                    </a:lnTo>
                    <a:lnTo>
                      <a:pt x="117" y="194"/>
                    </a:lnTo>
                    <a:lnTo>
                      <a:pt x="139" y="221"/>
                    </a:lnTo>
                    <a:lnTo>
                      <a:pt x="146" y="216"/>
                    </a:lnTo>
                    <a:lnTo>
                      <a:pt x="161" y="214"/>
                    </a:lnTo>
                    <a:lnTo>
                      <a:pt x="178" y="225"/>
                    </a:lnTo>
                    <a:lnTo>
                      <a:pt x="191" y="218"/>
                    </a:lnTo>
                    <a:lnTo>
                      <a:pt x="209" y="197"/>
                    </a:lnTo>
                    <a:lnTo>
                      <a:pt x="222" y="190"/>
                    </a:lnTo>
                    <a:lnTo>
                      <a:pt x="236" y="195"/>
                    </a:lnTo>
                    <a:lnTo>
                      <a:pt x="244" y="192"/>
                    </a:lnTo>
                    <a:lnTo>
                      <a:pt x="245" y="184"/>
                    </a:lnTo>
                    <a:lnTo>
                      <a:pt x="247" y="142"/>
                    </a:lnTo>
                    <a:lnTo>
                      <a:pt x="255" y="129"/>
                    </a:lnTo>
                    <a:lnTo>
                      <a:pt x="255" y="110"/>
                    </a:lnTo>
                    <a:lnTo>
                      <a:pt x="258" y="103"/>
                    </a:lnTo>
                    <a:lnTo>
                      <a:pt x="273" y="92"/>
                    </a:lnTo>
                    <a:lnTo>
                      <a:pt x="288" y="90"/>
                    </a:lnTo>
                    <a:lnTo>
                      <a:pt x="288" y="69"/>
                    </a:lnTo>
                    <a:lnTo>
                      <a:pt x="284" y="53"/>
                    </a:lnTo>
                    <a:lnTo>
                      <a:pt x="273" y="47"/>
                    </a:lnTo>
                    <a:lnTo>
                      <a:pt x="268" y="49"/>
                    </a:lnTo>
                    <a:lnTo>
                      <a:pt x="249" y="31"/>
                    </a:lnTo>
                    <a:lnTo>
                      <a:pt x="238" y="19"/>
                    </a:lnTo>
                    <a:lnTo>
                      <a:pt x="224" y="19"/>
                    </a:lnTo>
                    <a:lnTo>
                      <a:pt x="198" y="19"/>
                    </a:lnTo>
                    <a:lnTo>
                      <a:pt x="193" y="15"/>
                    </a:lnTo>
                    <a:lnTo>
                      <a:pt x="187" y="2"/>
                    </a:lnTo>
                    <a:lnTo>
                      <a:pt x="180" y="0"/>
                    </a:lnTo>
                    <a:lnTo>
                      <a:pt x="157" y="0"/>
                    </a:lnTo>
                    <a:lnTo>
                      <a:pt x="148" y="11"/>
                    </a:lnTo>
                    <a:lnTo>
                      <a:pt x="139" y="9"/>
                    </a:lnTo>
                    <a:lnTo>
                      <a:pt x="124" y="6"/>
                    </a:lnTo>
                    <a:lnTo>
                      <a:pt x="117" y="4"/>
                    </a:lnTo>
                    <a:lnTo>
                      <a:pt x="106" y="7"/>
                    </a:lnTo>
                    <a:lnTo>
                      <a:pt x="98" y="13"/>
                    </a:lnTo>
                    <a:lnTo>
                      <a:pt x="83" y="7"/>
                    </a:lnTo>
                    <a:lnTo>
                      <a:pt x="52" y="2"/>
                    </a:lnTo>
                    <a:lnTo>
                      <a:pt x="44" y="0"/>
                    </a:lnTo>
                    <a:lnTo>
                      <a:pt x="35" y="7"/>
                    </a:lnTo>
                    <a:lnTo>
                      <a:pt x="20" y="17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grpSp>
            <p:nvGrpSpPr>
              <p:cNvPr id="6" name="Group 37"/>
              <p:cNvGrpSpPr>
                <a:grpSpLocks/>
              </p:cNvGrpSpPr>
              <p:nvPr/>
            </p:nvGrpSpPr>
            <p:grpSpPr bwMode="auto">
              <a:xfrm>
                <a:off x="3005" y="1680"/>
                <a:ext cx="327" cy="194"/>
                <a:chOff x="2671" y="1532"/>
                <a:chExt cx="290" cy="191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01" name="Freeform 38"/>
                <p:cNvSpPr>
                  <a:spLocks/>
                </p:cNvSpPr>
                <p:nvPr/>
              </p:nvSpPr>
              <p:spPr bwMode="auto">
                <a:xfrm>
                  <a:off x="2684" y="1595"/>
                  <a:ext cx="44" cy="37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6" y="13"/>
                    </a:cxn>
                    <a:cxn ang="0">
                      <a:pos x="0" y="20"/>
                    </a:cxn>
                    <a:cxn ang="0">
                      <a:pos x="13" y="24"/>
                    </a:cxn>
                    <a:cxn ang="0">
                      <a:pos x="24" y="37"/>
                    </a:cxn>
                    <a:cxn ang="0">
                      <a:pos x="33" y="28"/>
                    </a:cxn>
                    <a:cxn ang="0">
                      <a:pos x="44" y="20"/>
                    </a:cxn>
                    <a:cxn ang="0">
                      <a:pos x="35" y="11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44" h="37">
                      <a:moveTo>
                        <a:pt x="26" y="0"/>
                      </a:moveTo>
                      <a:lnTo>
                        <a:pt x="6" y="13"/>
                      </a:lnTo>
                      <a:lnTo>
                        <a:pt x="0" y="20"/>
                      </a:lnTo>
                      <a:lnTo>
                        <a:pt x="13" y="24"/>
                      </a:lnTo>
                      <a:lnTo>
                        <a:pt x="24" y="37"/>
                      </a:lnTo>
                      <a:lnTo>
                        <a:pt x="33" y="28"/>
                      </a:lnTo>
                      <a:lnTo>
                        <a:pt x="44" y="20"/>
                      </a:lnTo>
                      <a:lnTo>
                        <a:pt x="35" y="1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02" name="Freeform 39"/>
                <p:cNvSpPr>
                  <a:spLocks/>
                </p:cNvSpPr>
                <p:nvPr/>
              </p:nvSpPr>
              <p:spPr bwMode="auto">
                <a:xfrm>
                  <a:off x="2671" y="1638"/>
                  <a:ext cx="65" cy="67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32" y="4"/>
                    </a:cxn>
                    <a:cxn ang="0">
                      <a:pos x="24" y="0"/>
                    </a:cxn>
                    <a:cxn ang="0">
                      <a:pos x="11" y="17"/>
                    </a:cxn>
                    <a:cxn ang="0">
                      <a:pos x="6" y="13"/>
                    </a:cxn>
                    <a:cxn ang="0">
                      <a:pos x="0" y="24"/>
                    </a:cxn>
                    <a:cxn ang="0">
                      <a:pos x="7" y="30"/>
                    </a:cxn>
                    <a:cxn ang="0">
                      <a:pos x="7" y="58"/>
                    </a:cxn>
                    <a:cxn ang="0">
                      <a:pos x="13" y="67"/>
                    </a:cxn>
                    <a:cxn ang="0">
                      <a:pos x="46" y="30"/>
                    </a:cxn>
                    <a:cxn ang="0">
                      <a:pos x="59" y="30"/>
                    </a:cxn>
                    <a:cxn ang="0">
                      <a:pos x="65" y="20"/>
                    </a:cxn>
                    <a:cxn ang="0">
                      <a:pos x="63" y="15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65" h="67">
                      <a:moveTo>
                        <a:pt x="54" y="0"/>
                      </a:moveTo>
                      <a:lnTo>
                        <a:pt x="32" y="4"/>
                      </a:lnTo>
                      <a:lnTo>
                        <a:pt x="24" y="0"/>
                      </a:lnTo>
                      <a:lnTo>
                        <a:pt x="11" y="17"/>
                      </a:lnTo>
                      <a:lnTo>
                        <a:pt x="6" y="13"/>
                      </a:lnTo>
                      <a:lnTo>
                        <a:pt x="0" y="24"/>
                      </a:lnTo>
                      <a:lnTo>
                        <a:pt x="7" y="30"/>
                      </a:lnTo>
                      <a:lnTo>
                        <a:pt x="7" y="58"/>
                      </a:lnTo>
                      <a:lnTo>
                        <a:pt x="13" y="67"/>
                      </a:lnTo>
                      <a:lnTo>
                        <a:pt x="46" y="30"/>
                      </a:lnTo>
                      <a:lnTo>
                        <a:pt x="59" y="30"/>
                      </a:lnTo>
                      <a:lnTo>
                        <a:pt x="65" y="20"/>
                      </a:lnTo>
                      <a:lnTo>
                        <a:pt x="63" y="1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203" name="Freeform 40"/>
                <p:cNvSpPr>
                  <a:spLocks/>
                </p:cNvSpPr>
                <p:nvPr/>
              </p:nvSpPr>
              <p:spPr bwMode="auto">
                <a:xfrm>
                  <a:off x="2746" y="1532"/>
                  <a:ext cx="215" cy="191"/>
                </a:xfrm>
                <a:custGeom>
                  <a:avLst/>
                  <a:gdLst/>
                  <a:ahLst/>
                  <a:cxnLst>
                    <a:cxn ang="0">
                      <a:pos x="208" y="180"/>
                    </a:cxn>
                    <a:cxn ang="0">
                      <a:pos x="206" y="169"/>
                    </a:cxn>
                    <a:cxn ang="0">
                      <a:pos x="213" y="159"/>
                    </a:cxn>
                    <a:cxn ang="0">
                      <a:pos x="213" y="145"/>
                    </a:cxn>
                    <a:cxn ang="0">
                      <a:pos x="198" y="134"/>
                    </a:cxn>
                    <a:cxn ang="0">
                      <a:pos x="193" y="128"/>
                    </a:cxn>
                    <a:cxn ang="0">
                      <a:pos x="189" y="109"/>
                    </a:cxn>
                    <a:cxn ang="0">
                      <a:pos x="180" y="93"/>
                    </a:cxn>
                    <a:cxn ang="0">
                      <a:pos x="170" y="80"/>
                    </a:cxn>
                    <a:cxn ang="0">
                      <a:pos x="170" y="69"/>
                    </a:cxn>
                    <a:cxn ang="0">
                      <a:pos x="176" y="61"/>
                    </a:cxn>
                    <a:cxn ang="0">
                      <a:pos x="200" y="63"/>
                    </a:cxn>
                    <a:cxn ang="0">
                      <a:pos x="209" y="52"/>
                    </a:cxn>
                    <a:cxn ang="0">
                      <a:pos x="215" y="24"/>
                    </a:cxn>
                    <a:cxn ang="0">
                      <a:pos x="213" y="15"/>
                    </a:cxn>
                    <a:cxn ang="0">
                      <a:pos x="202" y="13"/>
                    </a:cxn>
                    <a:cxn ang="0">
                      <a:pos x="182" y="15"/>
                    </a:cxn>
                    <a:cxn ang="0">
                      <a:pos x="154" y="15"/>
                    </a:cxn>
                    <a:cxn ang="0">
                      <a:pos x="132" y="6"/>
                    </a:cxn>
                    <a:cxn ang="0">
                      <a:pos x="117" y="2"/>
                    </a:cxn>
                    <a:cxn ang="0">
                      <a:pos x="104" y="0"/>
                    </a:cxn>
                    <a:cxn ang="0">
                      <a:pos x="91" y="17"/>
                    </a:cxn>
                    <a:cxn ang="0">
                      <a:pos x="76" y="28"/>
                    </a:cxn>
                    <a:cxn ang="0">
                      <a:pos x="54" y="26"/>
                    </a:cxn>
                    <a:cxn ang="0">
                      <a:pos x="41" y="35"/>
                    </a:cxn>
                    <a:cxn ang="0">
                      <a:pos x="20" y="56"/>
                    </a:cxn>
                    <a:cxn ang="0">
                      <a:pos x="4" y="69"/>
                    </a:cxn>
                    <a:cxn ang="0">
                      <a:pos x="0" y="78"/>
                    </a:cxn>
                    <a:cxn ang="0">
                      <a:pos x="9" y="95"/>
                    </a:cxn>
                    <a:cxn ang="0">
                      <a:pos x="19" y="117"/>
                    </a:cxn>
                    <a:cxn ang="0">
                      <a:pos x="30" y="130"/>
                    </a:cxn>
                    <a:cxn ang="0">
                      <a:pos x="41" y="126"/>
                    </a:cxn>
                    <a:cxn ang="0">
                      <a:pos x="60" y="119"/>
                    </a:cxn>
                    <a:cxn ang="0">
                      <a:pos x="58" y="137"/>
                    </a:cxn>
                    <a:cxn ang="0">
                      <a:pos x="52" y="159"/>
                    </a:cxn>
                    <a:cxn ang="0">
                      <a:pos x="54" y="163"/>
                    </a:cxn>
                    <a:cxn ang="0">
                      <a:pos x="63" y="163"/>
                    </a:cxn>
                    <a:cxn ang="0">
                      <a:pos x="76" y="159"/>
                    </a:cxn>
                    <a:cxn ang="0">
                      <a:pos x="104" y="162"/>
                    </a:cxn>
                    <a:cxn ang="0">
                      <a:pos x="112" y="172"/>
                    </a:cxn>
                    <a:cxn ang="0">
                      <a:pos x="128" y="178"/>
                    </a:cxn>
                    <a:cxn ang="0">
                      <a:pos x="142" y="191"/>
                    </a:cxn>
                    <a:cxn ang="0">
                      <a:pos x="151" y="189"/>
                    </a:cxn>
                    <a:cxn ang="0">
                      <a:pos x="168" y="180"/>
                    </a:cxn>
                    <a:cxn ang="0">
                      <a:pos x="185" y="178"/>
                    </a:cxn>
                    <a:cxn ang="0">
                      <a:pos x="208" y="180"/>
                    </a:cxn>
                  </a:cxnLst>
                  <a:rect l="0" t="0" r="r" b="b"/>
                  <a:pathLst>
                    <a:path w="215" h="191">
                      <a:moveTo>
                        <a:pt x="208" y="180"/>
                      </a:moveTo>
                      <a:lnTo>
                        <a:pt x="206" y="169"/>
                      </a:lnTo>
                      <a:lnTo>
                        <a:pt x="213" y="159"/>
                      </a:lnTo>
                      <a:lnTo>
                        <a:pt x="213" y="145"/>
                      </a:lnTo>
                      <a:lnTo>
                        <a:pt x="198" y="134"/>
                      </a:lnTo>
                      <a:lnTo>
                        <a:pt x="193" y="128"/>
                      </a:lnTo>
                      <a:lnTo>
                        <a:pt x="189" y="109"/>
                      </a:lnTo>
                      <a:lnTo>
                        <a:pt x="180" y="93"/>
                      </a:lnTo>
                      <a:lnTo>
                        <a:pt x="170" y="80"/>
                      </a:lnTo>
                      <a:lnTo>
                        <a:pt x="170" y="69"/>
                      </a:lnTo>
                      <a:lnTo>
                        <a:pt x="176" y="61"/>
                      </a:lnTo>
                      <a:lnTo>
                        <a:pt x="200" y="63"/>
                      </a:lnTo>
                      <a:lnTo>
                        <a:pt x="209" y="52"/>
                      </a:lnTo>
                      <a:lnTo>
                        <a:pt x="215" y="24"/>
                      </a:lnTo>
                      <a:lnTo>
                        <a:pt x="213" y="15"/>
                      </a:lnTo>
                      <a:lnTo>
                        <a:pt x="202" y="13"/>
                      </a:lnTo>
                      <a:lnTo>
                        <a:pt x="182" y="15"/>
                      </a:lnTo>
                      <a:lnTo>
                        <a:pt x="154" y="15"/>
                      </a:lnTo>
                      <a:lnTo>
                        <a:pt x="132" y="6"/>
                      </a:lnTo>
                      <a:lnTo>
                        <a:pt x="117" y="2"/>
                      </a:lnTo>
                      <a:lnTo>
                        <a:pt x="104" y="0"/>
                      </a:lnTo>
                      <a:lnTo>
                        <a:pt x="91" y="17"/>
                      </a:lnTo>
                      <a:lnTo>
                        <a:pt x="76" y="28"/>
                      </a:lnTo>
                      <a:lnTo>
                        <a:pt x="54" y="26"/>
                      </a:lnTo>
                      <a:lnTo>
                        <a:pt x="41" y="35"/>
                      </a:lnTo>
                      <a:lnTo>
                        <a:pt x="20" y="56"/>
                      </a:lnTo>
                      <a:lnTo>
                        <a:pt x="4" y="69"/>
                      </a:lnTo>
                      <a:lnTo>
                        <a:pt x="0" y="78"/>
                      </a:lnTo>
                      <a:lnTo>
                        <a:pt x="9" y="95"/>
                      </a:lnTo>
                      <a:lnTo>
                        <a:pt x="19" y="117"/>
                      </a:lnTo>
                      <a:lnTo>
                        <a:pt x="30" y="130"/>
                      </a:lnTo>
                      <a:lnTo>
                        <a:pt x="41" y="126"/>
                      </a:lnTo>
                      <a:lnTo>
                        <a:pt x="60" y="119"/>
                      </a:lnTo>
                      <a:lnTo>
                        <a:pt x="58" y="137"/>
                      </a:lnTo>
                      <a:lnTo>
                        <a:pt x="52" y="159"/>
                      </a:lnTo>
                      <a:lnTo>
                        <a:pt x="54" y="163"/>
                      </a:lnTo>
                      <a:lnTo>
                        <a:pt x="63" y="163"/>
                      </a:lnTo>
                      <a:lnTo>
                        <a:pt x="76" y="159"/>
                      </a:lnTo>
                      <a:lnTo>
                        <a:pt x="104" y="162"/>
                      </a:lnTo>
                      <a:lnTo>
                        <a:pt x="112" y="172"/>
                      </a:lnTo>
                      <a:lnTo>
                        <a:pt x="128" y="178"/>
                      </a:lnTo>
                      <a:lnTo>
                        <a:pt x="142" y="191"/>
                      </a:lnTo>
                      <a:lnTo>
                        <a:pt x="151" y="189"/>
                      </a:lnTo>
                      <a:lnTo>
                        <a:pt x="168" y="180"/>
                      </a:lnTo>
                      <a:lnTo>
                        <a:pt x="185" y="178"/>
                      </a:lnTo>
                      <a:lnTo>
                        <a:pt x="208" y="1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</p:grpSp>
          <p:sp>
            <p:nvSpPr>
              <p:cNvPr id="126" name="Freeform 58"/>
              <p:cNvSpPr>
                <a:spLocks/>
              </p:cNvSpPr>
              <p:nvPr/>
            </p:nvSpPr>
            <p:spPr bwMode="auto">
              <a:xfrm>
                <a:off x="2412" y="2458"/>
                <a:ext cx="454" cy="223"/>
              </a:xfrm>
              <a:custGeom>
                <a:avLst/>
                <a:gdLst/>
                <a:ahLst/>
                <a:cxnLst>
                  <a:cxn ang="0">
                    <a:pos x="99" y="211"/>
                  </a:cxn>
                  <a:cxn ang="0">
                    <a:pos x="96" y="199"/>
                  </a:cxn>
                  <a:cxn ang="0">
                    <a:pos x="83" y="192"/>
                  </a:cxn>
                  <a:cxn ang="0">
                    <a:pos x="36" y="149"/>
                  </a:cxn>
                  <a:cxn ang="0">
                    <a:pos x="33" y="126"/>
                  </a:cxn>
                  <a:cxn ang="0">
                    <a:pos x="12" y="123"/>
                  </a:cxn>
                  <a:cxn ang="0">
                    <a:pos x="13" y="102"/>
                  </a:cxn>
                  <a:cxn ang="0">
                    <a:pos x="6" y="82"/>
                  </a:cxn>
                  <a:cxn ang="0">
                    <a:pos x="0" y="71"/>
                  </a:cxn>
                  <a:cxn ang="0">
                    <a:pos x="4" y="59"/>
                  </a:cxn>
                  <a:cxn ang="0">
                    <a:pos x="19" y="59"/>
                  </a:cxn>
                  <a:cxn ang="0">
                    <a:pos x="45" y="53"/>
                  </a:cxn>
                  <a:cxn ang="0">
                    <a:pos x="126" y="11"/>
                  </a:cxn>
                  <a:cxn ang="0">
                    <a:pos x="143" y="0"/>
                  </a:cxn>
                  <a:cxn ang="0">
                    <a:pos x="154" y="13"/>
                  </a:cxn>
                  <a:cxn ang="0">
                    <a:pos x="171" y="6"/>
                  </a:cxn>
                  <a:cxn ang="0">
                    <a:pos x="187" y="7"/>
                  </a:cxn>
                  <a:cxn ang="0">
                    <a:pos x="197" y="14"/>
                  </a:cxn>
                  <a:cxn ang="0">
                    <a:pos x="197" y="33"/>
                  </a:cxn>
                  <a:cxn ang="0">
                    <a:pos x="227" y="52"/>
                  </a:cxn>
                  <a:cxn ang="0">
                    <a:pos x="229" y="65"/>
                  </a:cxn>
                  <a:cxn ang="0">
                    <a:pos x="240" y="80"/>
                  </a:cxn>
                  <a:cxn ang="0">
                    <a:pos x="248" y="86"/>
                  </a:cxn>
                  <a:cxn ang="0">
                    <a:pos x="253" y="80"/>
                  </a:cxn>
                  <a:cxn ang="0">
                    <a:pos x="274" y="69"/>
                  </a:cxn>
                  <a:cxn ang="0">
                    <a:pos x="283" y="71"/>
                  </a:cxn>
                  <a:cxn ang="0">
                    <a:pos x="309" y="100"/>
                  </a:cxn>
                  <a:cxn ang="0">
                    <a:pos x="315" y="99"/>
                  </a:cxn>
                  <a:cxn ang="0">
                    <a:pos x="342" y="115"/>
                  </a:cxn>
                  <a:cxn ang="0">
                    <a:pos x="382" y="113"/>
                  </a:cxn>
                  <a:cxn ang="0">
                    <a:pos x="403" y="126"/>
                  </a:cxn>
                  <a:cxn ang="0">
                    <a:pos x="359" y="151"/>
                  </a:cxn>
                  <a:cxn ang="0">
                    <a:pos x="357" y="181"/>
                  </a:cxn>
                  <a:cxn ang="0">
                    <a:pos x="330" y="206"/>
                  </a:cxn>
                  <a:cxn ang="0">
                    <a:pos x="301" y="205"/>
                  </a:cxn>
                  <a:cxn ang="0">
                    <a:pos x="285" y="212"/>
                  </a:cxn>
                  <a:cxn ang="0">
                    <a:pos x="265" y="220"/>
                  </a:cxn>
                  <a:cxn ang="0">
                    <a:pos x="240" y="204"/>
                  </a:cxn>
                  <a:cxn ang="0">
                    <a:pos x="224" y="212"/>
                  </a:cxn>
                  <a:cxn ang="0">
                    <a:pos x="209" y="215"/>
                  </a:cxn>
                  <a:cxn ang="0">
                    <a:pos x="197" y="196"/>
                  </a:cxn>
                  <a:cxn ang="0">
                    <a:pos x="162" y="197"/>
                  </a:cxn>
                  <a:cxn ang="0">
                    <a:pos x="151" y="205"/>
                  </a:cxn>
                  <a:cxn ang="0">
                    <a:pos x="143" y="213"/>
                  </a:cxn>
                  <a:cxn ang="0">
                    <a:pos x="128" y="213"/>
                  </a:cxn>
                  <a:cxn ang="0">
                    <a:pos x="112" y="216"/>
                  </a:cxn>
                  <a:cxn ang="0">
                    <a:pos x="99" y="211"/>
                  </a:cxn>
                </a:cxnLst>
                <a:rect l="0" t="0" r="r" b="b"/>
                <a:pathLst>
                  <a:path w="403" h="220">
                    <a:moveTo>
                      <a:pt x="99" y="211"/>
                    </a:moveTo>
                    <a:lnTo>
                      <a:pt x="96" y="199"/>
                    </a:lnTo>
                    <a:lnTo>
                      <a:pt x="83" y="192"/>
                    </a:lnTo>
                    <a:lnTo>
                      <a:pt x="36" y="149"/>
                    </a:lnTo>
                    <a:lnTo>
                      <a:pt x="33" y="126"/>
                    </a:lnTo>
                    <a:lnTo>
                      <a:pt x="12" y="123"/>
                    </a:lnTo>
                    <a:lnTo>
                      <a:pt x="13" y="102"/>
                    </a:lnTo>
                    <a:lnTo>
                      <a:pt x="6" y="82"/>
                    </a:lnTo>
                    <a:lnTo>
                      <a:pt x="0" y="71"/>
                    </a:lnTo>
                    <a:lnTo>
                      <a:pt x="4" y="59"/>
                    </a:lnTo>
                    <a:lnTo>
                      <a:pt x="19" y="59"/>
                    </a:lnTo>
                    <a:lnTo>
                      <a:pt x="45" y="53"/>
                    </a:lnTo>
                    <a:lnTo>
                      <a:pt x="126" y="11"/>
                    </a:lnTo>
                    <a:lnTo>
                      <a:pt x="143" y="0"/>
                    </a:lnTo>
                    <a:lnTo>
                      <a:pt x="154" y="13"/>
                    </a:lnTo>
                    <a:lnTo>
                      <a:pt x="171" y="6"/>
                    </a:lnTo>
                    <a:lnTo>
                      <a:pt x="187" y="7"/>
                    </a:lnTo>
                    <a:lnTo>
                      <a:pt x="197" y="14"/>
                    </a:lnTo>
                    <a:lnTo>
                      <a:pt x="197" y="33"/>
                    </a:lnTo>
                    <a:lnTo>
                      <a:pt x="227" y="52"/>
                    </a:lnTo>
                    <a:lnTo>
                      <a:pt x="229" y="65"/>
                    </a:lnTo>
                    <a:lnTo>
                      <a:pt x="240" y="80"/>
                    </a:lnTo>
                    <a:lnTo>
                      <a:pt x="248" y="86"/>
                    </a:lnTo>
                    <a:lnTo>
                      <a:pt x="253" y="80"/>
                    </a:lnTo>
                    <a:lnTo>
                      <a:pt x="274" y="69"/>
                    </a:lnTo>
                    <a:lnTo>
                      <a:pt x="283" y="71"/>
                    </a:lnTo>
                    <a:lnTo>
                      <a:pt x="309" y="100"/>
                    </a:lnTo>
                    <a:lnTo>
                      <a:pt x="315" y="99"/>
                    </a:lnTo>
                    <a:lnTo>
                      <a:pt x="342" y="115"/>
                    </a:lnTo>
                    <a:lnTo>
                      <a:pt x="382" y="113"/>
                    </a:lnTo>
                    <a:lnTo>
                      <a:pt x="403" y="126"/>
                    </a:lnTo>
                    <a:lnTo>
                      <a:pt x="359" y="151"/>
                    </a:lnTo>
                    <a:lnTo>
                      <a:pt x="357" y="181"/>
                    </a:lnTo>
                    <a:lnTo>
                      <a:pt x="330" y="206"/>
                    </a:lnTo>
                    <a:lnTo>
                      <a:pt x="301" y="205"/>
                    </a:lnTo>
                    <a:lnTo>
                      <a:pt x="285" y="212"/>
                    </a:lnTo>
                    <a:lnTo>
                      <a:pt x="265" y="220"/>
                    </a:lnTo>
                    <a:lnTo>
                      <a:pt x="240" y="204"/>
                    </a:lnTo>
                    <a:lnTo>
                      <a:pt x="224" y="212"/>
                    </a:lnTo>
                    <a:lnTo>
                      <a:pt x="209" y="215"/>
                    </a:lnTo>
                    <a:lnTo>
                      <a:pt x="197" y="196"/>
                    </a:lnTo>
                    <a:lnTo>
                      <a:pt x="162" y="197"/>
                    </a:lnTo>
                    <a:lnTo>
                      <a:pt x="151" y="205"/>
                    </a:lnTo>
                    <a:lnTo>
                      <a:pt x="143" y="213"/>
                    </a:lnTo>
                    <a:lnTo>
                      <a:pt x="128" y="213"/>
                    </a:lnTo>
                    <a:lnTo>
                      <a:pt x="112" y="216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7" name="Freeform 59"/>
              <p:cNvSpPr>
                <a:spLocks/>
              </p:cNvSpPr>
              <p:nvPr/>
            </p:nvSpPr>
            <p:spPr bwMode="auto">
              <a:xfrm>
                <a:off x="2457" y="2871"/>
                <a:ext cx="410" cy="362"/>
              </a:xfrm>
              <a:custGeom>
                <a:avLst/>
                <a:gdLst/>
                <a:ahLst/>
                <a:cxnLst>
                  <a:cxn ang="0">
                    <a:pos x="7" y="102"/>
                  </a:cxn>
                  <a:cxn ang="0">
                    <a:pos x="22" y="130"/>
                  </a:cxn>
                  <a:cxn ang="0">
                    <a:pos x="41" y="126"/>
                  </a:cxn>
                  <a:cxn ang="0">
                    <a:pos x="56" y="98"/>
                  </a:cxn>
                  <a:cxn ang="0">
                    <a:pos x="82" y="111"/>
                  </a:cxn>
                  <a:cxn ang="0">
                    <a:pos x="89" y="135"/>
                  </a:cxn>
                  <a:cxn ang="0">
                    <a:pos x="102" y="167"/>
                  </a:cxn>
                  <a:cxn ang="0">
                    <a:pos x="115" y="189"/>
                  </a:cxn>
                  <a:cxn ang="0">
                    <a:pos x="106" y="199"/>
                  </a:cxn>
                  <a:cxn ang="0">
                    <a:pos x="161" y="260"/>
                  </a:cxn>
                  <a:cxn ang="0">
                    <a:pos x="188" y="263"/>
                  </a:cxn>
                  <a:cxn ang="0">
                    <a:pos x="229" y="291"/>
                  </a:cxn>
                  <a:cxn ang="0">
                    <a:pos x="240" y="314"/>
                  </a:cxn>
                  <a:cxn ang="0">
                    <a:pos x="251" y="313"/>
                  </a:cxn>
                  <a:cxn ang="0">
                    <a:pos x="275" y="326"/>
                  </a:cxn>
                  <a:cxn ang="0">
                    <a:pos x="291" y="325"/>
                  </a:cxn>
                  <a:cxn ang="0">
                    <a:pos x="290" y="301"/>
                  </a:cxn>
                  <a:cxn ang="0">
                    <a:pos x="272" y="275"/>
                  </a:cxn>
                  <a:cxn ang="0">
                    <a:pos x="229" y="232"/>
                  </a:cxn>
                  <a:cxn ang="0">
                    <a:pos x="214" y="228"/>
                  </a:cxn>
                  <a:cxn ang="0">
                    <a:pos x="199" y="217"/>
                  </a:cxn>
                  <a:cxn ang="0">
                    <a:pos x="188" y="197"/>
                  </a:cxn>
                  <a:cxn ang="0">
                    <a:pos x="169" y="165"/>
                  </a:cxn>
                  <a:cxn ang="0">
                    <a:pos x="137" y="126"/>
                  </a:cxn>
                  <a:cxn ang="0">
                    <a:pos x="154" y="119"/>
                  </a:cxn>
                  <a:cxn ang="0">
                    <a:pos x="223" y="102"/>
                  </a:cxn>
                  <a:cxn ang="0">
                    <a:pos x="255" y="122"/>
                  </a:cxn>
                  <a:cxn ang="0">
                    <a:pos x="268" y="122"/>
                  </a:cxn>
                  <a:cxn ang="0">
                    <a:pos x="296" y="124"/>
                  </a:cxn>
                  <a:cxn ang="0">
                    <a:pos x="333" y="122"/>
                  </a:cxn>
                  <a:cxn ang="0">
                    <a:pos x="357" y="135"/>
                  </a:cxn>
                  <a:cxn ang="0">
                    <a:pos x="364" y="111"/>
                  </a:cxn>
                  <a:cxn ang="0">
                    <a:pos x="345" y="91"/>
                  </a:cxn>
                  <a:cxn ang="0">
                    <a:pos x="344" y="69"/>
                  </a:cxn>
                  <a:cxn ang="0">
                    <a:pos x="329" y="54"/>
                  </a:cxn>
                  <a:cxn ang="0">
                    <a:pos x="313" y="58"/>
                  </a:cxn>
                  <a:cxn ang="0">
                    <a:pos x="294" y="65"/>
                  </a:cxn>
                  <a:cxn ang="0">
                    <a:pos x="266" y="43"/>
                  </a:cxn>
                  <a:cxn ang="0">
                    <a:pos x="242" y="33"/>
                  </a:cxn>
                  <a:cxn ang="0">
                    <a:pos x="199" y="0"/>
                  </a:cxn>
                  <a:cxn ang="0">
                    <a:pos x="157" y="24"/>
                  </a:cxn>
                  <a:cxn ang="0">
                    <a:pos x="145" y="45"/>
                  </a:cxn>
                  <a:cxn ang="0">
                    <a:pos x="80" y="80"/>
                  </a:cxn>
                  <a:cxn ang="0">
                    <a:pos x="41" y="80"/>
                  </a:cxn>
                  <a:cxn ang="0">
                    <a:pos x="0" y="80"/>
                  </a:cxn>
                </a:cxnLst>
                <a:rect l="0" t="0" r="r" b="b"/>
                <a:pathLst>
                  <a:path w="364" h="357">
                    <a:moveTo>
                      <a:pt x="0" y="80"/>
                    </a:moveTo>
                    <a:lnTo>
                      <a:pt x="7" y="102"/>
                    </a:lnTo>
                    <a:lnTo>
                      <a:pt x="15" y="119"/>
                    </a:lnTo>
                    <a:lnTo>
                      <a:pt x="22" y="130"/>
                    </a:lnTo>
                    <a:lnTo>
                      <a:pt x="31" y="132"/>
                    </a:lnTo>
                    <a:lnTo>
                      <a:pt x="41" y="126"/>
                    </a:lnTo>
                    <a:lnTo>
                      <a:pt x="46" y="115"/>
                    </a:lnTo>
                    <a:lnTo>
                      <a:pt x="56" y="98"/>
                    </a:lnTo>
                    <a:lnTo>
                      <a:pt x="69" y="108"/>
                    </a:lnTo>
                    <a:lnTo>
                      <a:pt x="82" y="111"/>
                    </a:lnTo>
                    <a:lnTo>
                      <a:pt x="91" y="117"/>
                    </a:lnTo>
                    <a:lnTo>
                      <a:pt x="89" y="135"/>
                    </a:lnTo>
                    <a:lnTo>
                      <a:pt x="89" y="147"/>
                    </a:lnTo>
                    <a:lnTo>
                      <a:pt x="102" y="167"/>
                    </a:lnTo>
                    <a:lnTo>
                      <a:pt x="117" y="184"/>
                    </a:lnTo>
                    <a:lnTo>
                      <a:pt x="115" y="189"/>
                    </a:lnTo>
                    <a:lnTo>
                      <a:pt x="98" y="189"/>
                    </a:lnTo>
                    <a:lnTo>
                      <a:pt x="106" y="199"/>
                    </a:lnTo>
                    <a:lnTo>
                      <a:pt x="156" y="256"/>
                    </a:lnTo>
                    <a:lnTo>
                      <a:pt x="161" y="260"/>
                    </a:lnTo>
                    <a:lnTo>
                      <a:pt x="176" y="260"/>
                    </a:lnTo>
                    <a:lnTo>
                      <a:pt x="188" y="263"/>
                    </a:lnTo>
                    <a:lnTo>
                      <a:pt x="210" y="273"/>
                    </a:lnTo>
                    <a:lnTo>
                      <a:pt x="229" y="291"/>
                    </a:lnTo>
                    <a:lnTo>
                      <a:pt x="233" y="299"/>
                    </a:lnTo>
                    <a:lnTo>
                      <a:pt x="240" y="314"/>
                    </a:lnTo>
                    <a:lnTo>
                      <a:pt x="246" y="313"/>
                    </a:lnTo>
                    <a:lnTo>
                      <a:pt x="251" y="313"/>
                    </a:lnTo>
                    <a:lnTo>
                      <a:pt x="266" y="319"/>
                    </a:lnTo>
                    <a:lnTo>
                      <a:pt x="275" y="326"/>
                    </a:lnTo>
                    <a:lnTo>
                      <a:pt x="303" y="357"/>
                    </a:lnTo>
                    <a:lnTo>
                      <a:pt x="291" y="325"/>
                    </a:lnTo>
                    <a:lnTo>
                      <a:pt x="284" y="313"/>
                    </a:lnTo>
                    <a:lnTo>
                      <a:pt x="290" y="301"/>
                    </a:lnTo>
                    <a:lnTo>
                      <a:pt x="286" y="291"/>
                    </a:lnTo>
                    <a:lnTo>
                      <a:pt x="272" y="275"/>
                    </a:lnTo>
                    <a:lnTo>
                      <a:pt x="246" y="245"/>
                    </a:lnTo>
                    <a:lnTo>
                      <a:pt x="229" y="232"/>
                    </a:lnTo>
                    <a:lnTo>
                      <a:pt x="223" y="226"/>
                    </a:lnTo>
                    <a:lnTo>
                      <a:pt x="214" y="228"/>
                    </a:lnTo>
                    <a:lnTo>
                      <a:pt x="201" y="217"/>
                    </a:lnTo>
                    <a:lnTo>
                      <a:pt x="199" y="217"/>
                    </a:lnTo>
                    <a:lnTo>
                      <a:pt x="192" y="210"/>
                    </a:lnTo>
                    <a:lnTo>
                      <a:pt x="188" y="197"/>
                    </a:lnTo>
                    <a:lnTo>
                      <a:pt x="184" y="184"/>
                    </a:lnTo>
                    <a:lnTo>
                      <a:pt x="169" y="165"/>
                    </a:lnTo>
                    <a:lnTo>
                      <a:pt x="139" y="134"/>
                    </a:lnTo>
                    <a:lnTo>
                      <a:pt x="137" y="126"/>
                    </a:lnTo>
                    <a:lnTo>
                      <a:pt x="139" y="122"/>
                    </a:lnTo>
                    <a:lnTo>
                      <a:pt x="154" y="119"/>
                    </a:lnTo>
                    <a:lnTo>
                      <a:pt x="196" y="132"/>
                    </a:lnTo>
                    <a:lnTo>
                      <a:pt x="223" y="102"/>
                    </a:lnTo>
                    <a:lnTo>
                      <a:pt x="246" y="121"/>
                    </a:lnTo>
                    <a:lnTo>
                      <a:pt x="255" y="122"/>
                    </a:lnTo>
                    <a:lnTo>
                      <a:pt x="260" y="130"/>
                    </a:lnTo>
                    <a:lnTo>
                      <a:pt x="268" y="122"/>
                    </a:lnTo>
                    <a:lnTo>
                      <a:pt x="283" y="122"/>
                    </a:lnTo>
                    <a:lnTo>
                      <a:pt x="296" y="124"/>
                    </a:lnTo>
                    <a:lnTo>
                      <a:pt x="314" y="115"/>
                    </a:lnTo>
                    <a:lnTo>
                      <a:pt x="333" y="122"/>
                    </a:lnTo>
                    <a:lnTo>
                      <a:pt x="344" y="132"/>
                    </a:lnTo>
                    <a:lnTo>
                      <a:pt x="357" y="135"/>
                    </a:lnTo>
                    <a:lnTo>
                      <a:pt x="358" y="126"/>
                    </a:lnTo>
                    <a:lnTo>
                      <a:pt x="364" y="111"/>
                    </a:lnTo>
                    <a:lnTo>
                      <a:pt x="357" y="104"/>
                    </a:lnTo>
                    <a:lnTo>
                      <a:pt x="345" y="91"/>
                    </a:lnTo>
                    <a:lnTo>
                      <a:pt x="344" y="78"/>
                    </a:lnTo>
                    <a:lnTo>
                      <a:pt x="344" y="69"/>
                    </a:lnTo>
                    <a:lnTo>
                      <a:pt x="345" y="58"/>
                    </a:lnTo>
                    <a:lnTo>
                      <a:pt x="329" y="54"/>
                    </a:lnTo>
                    <a:lnTo>
                      <a:pt x="321" y="52"/>
                    </a:lnTo>
                    <a:lnTo>
                      <a:pt x="313" y="58"/>
                    </a:lnTo>
                    <a:lnTo>
                      <a:pt x="303" y="65"/>
                    </a:lnTo>
                    <a:lnTo>
                      <a:pt x="294" y="65"/>
                    </a:lnTo>
                    <a:lnTo>
                      <a:pt x="279" y="50"/>
                    </a:lnTo>
                    <a:lnTo>
                      <a:pt x="266" y="43"/>
                    </a:lnTo>
                    <a:lnTo>
                      <a:pt x="253" y="45"/>
                    </a:lnTo>
                    <a:lnTo>
                      <a:pt x="242" y="33"/>
                    </a:lnTo>
                    <a:lnTo>
                      <a:pt x="212" y="2"/>
                    </a:lnTo>
                    <a:lnTo>
                      <a:pt x="199" y="0"/>
                    </a:lnTo>
                    <a:lnTo>
                      <a:pt x="178" y="26"/>
                    </a:lnTo>
                    <a:lnTo>
                      <a:pt x="157" y="24"/>
                    </a:lnTo>
                    <a:lnTo>
                      <a:pt x="148" y="33"/>
                    </a:lnTo>
                    <a:lnTo>
                      <a:pt x="145" y="45"/>
                    </a:lnTo>
                    <a:lnTo>
                      <a:pt x="106" y="87"/>
                    </a:lnTo>
                    <a:lnTo>
                      <a:pt x="80" y="80"/>
                    </a:lnTo>
                    <a:lnTo>
                      <a:pt x="54" y="74"/>
                    </a:lnTo>
                    <a:lnTo>
                      <a:pt x="41" y="80"/>
                    </a:lnTo>
                    <a:lnTo>
                      <a:pt x="24" y="8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1291" y="2349"/>
                <a:ext cx="861" cy="916"/>
                <a:chOff x="1150" y="2193"/>
                <a:chExt cx="764" cy="906"/>
              </a:xfrm>
              <a:solidFill>
                <a:srgbClr val="8CC2F8"/>
              </a:solidFill>
            </p:grpSpPr>
            <p:sp>
              <p:nvSpPr>
                <p:cNvPr id="174" name="Freeform 71"/>
                <p:cNvSpPr>
                  <a:spLocks/>
                </p:cNvSpPr>
                <p:nvPr/>
              </p:nvSpPr>
              <p:spPr bwMode="auto">
                <a:xfrm>
                  <a:off x="1846" y="2977"/>
                  <a:ext cx="68" cy="122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46" y="26"/>
                    </a:cxn>
                    <a:cxn ang="0">
                      <a:pos x="20" y="26"/>
                    </a:cxn>
                    <a:cxn ang="0">
                      <a:pos x="0" y="41"/>
                    </a:cxn>
                    <a:cxn ang="0">
                      <a:pos x="4" y="62"/>
                    </a:cxn>
                    <a:cxn ang="0">
                      <a:pos x="4" y="96"/>
                    </a:cxn>
                    <a:cxn ang="0">
                      <a:pos x="20" y="122"/>
                    </a:cxn>
                    <a:cxn ang="0">
                      <a:pos x="38" y="115"/>
                    </a:cxn>
                    <a:cxn ang="0">
                      <a:pos x="42" y="100"/>
                    </a:cxn>
                    <a:cxn ang="0">
                      <a:pos x="61" y="66"/>
                    </a:cxn>
                    <a:cxn ang="0">
                      <a:pos x="61" y="48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68" h="122">
                      <a:moveTo>
                        <a:pt x="68" y="0"/>
                      </a:moveTo>
                      <a:lnTo>
                        <a:pt x="46" y="26"/>
                      </a:lnTo>
                      <a:lnTo>
                        <a:pt x="20" y="26"/>
                      </a:lnTo>
                      <a:lnTo>
                        <a:pt x="0" y="41"/>
                      </a:lnTo>
                      <a:lnTo>
                        <a:pt x="4" y="62"/>
                      </a:lnTo>
                      <a:lnTo>
                        <a:pt x="4" y="96"/>
                      </a:lnTo>
                      <a:lnTo>
                        <a:pt x="20" y="122"/>
                      </a:lnTo>
                      <a:lnTo>
                        <a:pt x="38" y="115"/>
                      </a:lnTo>
                      <a:lnTo>
                        <a:pt x="42" y="100"/>
                      </a:lnTo>
                      <a:lnTo>
                        <a:pt x="61" y="66"/>
                      </a:lnTo>
                      <a:lnTo>
                        <a:pt x="61" y="48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75" name="Freeform 72"/>
                <p:cNvSpPr>
                  <a:spLocks/>
                </p:cNvSpPr>
                <p:nvPr/>
              </p:nvSpPr>
              <p:spPr bwMode="auto">
                <a:xfrm>
                  <a:off x="1150" y="2193"/>
                  <a:ext cx="764" cy="746"/>
                </a:xfrm>
                <a:custGeom>
                  <a:avLst/>
                  <a:gdLst/>
                  <a:ahLst/>
                  <a:cxnLst>
                    <a:cxn ang="0">
                      <a:pos x="11" y="145"/>
                    </a:cxn>
                    <a:cxn ang="0">
                      <a:pos x="13" y="174"/>
                    </a:cxn>
                    <a:cxn ang="0">
                      <a:pos x="74" y="221"/>
                    </a:cxn>
                    <a:cxn ang="0">
                      <a:pos x="122" y="250"/>
                    </a:cxn>
                    <a:cxn ang="0">
                      <a:pos x="117" y="290"/>
                    </a:cxn>
                    <a:cxn ang="0">
                      <a:pos x="145" y="349"/>
                    </a:cxn>
                    <a:cxn ang="0">
                      <a:pos x="158" y="429"/>
                    </a:cxn>
                    <a:cxn ang="0">
                      <a:pos x="132" y="429"/>
                    </a:cxn>
                    <a:cxn ang="0">
                      <a:pos x="115" y="470"/>
                    </a:cxn>
                    <a:cxn ang="0">
                      <a:pos x="98" y="511"/>
                    </a:cxn>
                    <a:cxn ang="0">
                      <a:pos x="57" y="583"/>
                    </a:cxn>
                    <a:cxn ang="0">
                      <a:pos x="59" y="618"/>
                    </a:cxn>
                    <a:cxn ang="0">
                      <a:pos x="161" y="685"/>
                    </a:cxn>
                    <a:cxn ang="0">
                      <a:pos x="249" y="726"/>
                    </a:cxn>
                    <a:cxn ang="0">
                      <a:pos x="325" y="746"/>
                    </a:cxn>
                    <a:cxn ang="0">
                      <a:pos x="353" y="689"/>
                    </a:cxn>
                    <a:cxn ang="0">
                      <a:pos x="422" y="664"/>
                    </a:cxn>
                    <a:cxn ang="0">
                      <a:pos x="472" y="690"/>
                    </a:cxn>
                    <a:cxn ang="0">
                      <a:pos x="541" y="726"/>
                    </a:cxn>
                    <a:cxn ang="0">
                      <a:pos x="604" y="711"/>
                    </a:cxn>
                    <a:cxn ang="0">
                      <a:pos x="650" y="663"/>
                    </a:cxn>
                    <a:cxn ang="0">
                      <a:pos x="622" y="642"/>
                    </a:cxn>
                    <a:cxn ang="0">
                      <a:pos x="617" y="574"/>
                    </a:cxn>
                    <a:cxn ang="0">
                      <a:pos x="635" y="511"/>
                    </a:cxn>
                    <a:cxn ang="0">
                      <a:pos x="635" y="453"/>
                    </a:cxn>
                    <a:cxn ang="0">
                      <a:pos x="602" y="455"/>
                    </a:cxn>
                    <a:cxn ang="0">
                      <a:pos x="587" y="446"/>
                    </a:cxn>
                    <a:cxn ang="0">
                      <a:pos x="622" y="405"/>
                    </a:cxn>
                    <a:cxn ang="0">
                      <a:pos x="676" y="353"/>
                    </a:cxn>
                    <a:cxn ang="0">
                      <a:pos x="705" y="327"/>
                    </a:cxn>
                    <a:cxn ang="0">
                      <a:pos x="727" y="277"/>
                    </a:cxn>
                    <a:cxn ang="0">
                      <a:pos x="764" y="234"/>
                    </a:cxn>
                    <a:cxn ang="0">
                      <a:pos x="720" y="213"/>
                    </a:cxn>
                    <a:cxn ang="0">
                      <a:pos x="667" y="195"/>
                    </a:cxn>
                    <a:cxn ang="0">
                      <a:pos x="631" y="163"/>
                    </a:cxn>
                    <a:cxn ang="0">
                      <a:pos x="581" y="119"/>
                    </a:cxn>
                    <a:cxn ang="0">
                      <a:pos x="539" y="76"/>
                    </a:cxn>
                    <a:cxn ang="0">
                      <a:pos x="509" y="30"/>
                    </a:cxn>
                    <a:cxn ang="0">
                      <a:pos x="444" y="2"/>
                    </a:cxn>
                    <a:cxn ang="0">
                      <a:pos x="416" y="35"/>
                    </a:cxn>
                    <a:cxn ang="0">
                      <a:pos x="318" y="87"/>
                    </a:cxn>
                    <a:cxn ang="0">
                      <a:pos x="266" y="104"/>
                    </a:cxn>
                    <a:cxn ang="0">
                      <a:pos x="220" y="78"/>
                    </a:cxn>
                    <a:cxn ang="0">
                      <a:pos x="199" y="56"/>
                    </a:cxn>
                    <a:cxn ang="0">
                      <a:pos x="205" y="83"/>
                    </a:cxn>
                    <a:cxn ang="0">
                      <a:pos x="198" y="113"/>
                    </a:cxn>
                    <a:cxn ang="0">
                      <a:pos x="182" y="137"/>
                    </a:cxn>
                    <a:cxn ang="0">
                      <a:pos x="141" y="126"/>
                    </a:cxn>
                    <a:cxn ang="0">
                      <a:pos x="93" y="96"/>
                    </a:cxn>
                    <a:cxn ang="0">
                      <a:pos x="59" y="108"/>
                    </a:cxn>
                  </a:cxnLst>
                  <a:rect l="0" t="0" r="r" b="b"/>
                  <a:pathLst>
                    <a:path w="764" h="746">
                      <a:moveTo>
                        <a:pt x="13" y="106"/>
                      </a:moveTo>
                      <a:lnTo>
                        <a:pt x="20" y="124"/>
                      </a:lnTo>
                      <a:lnTo>
                        <a:pt x="13" y="139"/>
                      </a:lnTo>
                      <a:lnTo>
                        <a:pt x="11" y="145"/>
                      </a:lnTo>
                      <a:lnTo>
                        <a:pt x="0" y="141"/>
                      </a:lnTo>
                      <a:lnTo>
                        <a:pt x="4" y="150"/>
                      </a:lnTo>
                      <a:lnTo>
                        <a:pt x="4" y="159"/>
                      </a:lnTo>
                      <a:lnTo>
                        <a:pt x="13" y="174"/>
                      </a:lnTo>
                      <a:lnTo>
                        <a:pt x="30" y="169"/>
                      </a:lnTo>
                      <a:lnTo>
                        <a:pt x="52" y="193"/>
                      </a:lnTo>
                      <a:lnTo>
                        <a:pt x="61" y="209"/>
                      </a:lnTo>
                      <a:lnTo>
                        <a:pt x="74" y="221"/>
                      </a:lnTo>
                      <a:lnTo>
                        <a:pt x="91" y="221"/>
                      </a:lnTo>
                      <a:lnTo>
                        <a:pt x="98" y="235"/>
                      </a:lnTo>
                      <a:lnTo>
                        <a:pt x="113" y="248"/>
                      </a:lnTo>
                      <a:lnTo>
                        <a:pt x="122" y="250"/>
                      </a:lnTo>
                      <a:lnTo>
                        <a:pt x="124" y="256"/>
                      </a:lnTo>
                      <a:lnTo>
                        <a:pt x="119" y="268"/>
                      </a:lnTo>
                      <a:lnTo>
                        <a:pt x="119" y="279"/>
                      </a:lnTo>
                      <a:lnTo>
                        <a:pt x="117" y="290"/>
                      </a:lnTo>
                      <a:lnTo>
                        <a:pt x="113" y="309"/>
                      </a:lnTo>
                      <a:lnTo>
                        <a:pt x="128" y="327"/>
                      </a:lnTo>
                      <a:lnTo>
                        <a:pt x="145" y="340"/>
                      </a:lnTo>
                      <a:lnTo>
                        <a:pt x="145" y="349"/>
                      </a:lnTo>
                      <a:lnTo>
                        <a:pt x="143" y="381"/>
                      </a:lnTo>
                      <a:lnTo>
                        <a:pt x="139" y="407"/>
                      </a:lnTo>
                      <a:lnTo>
                        <a:pt x="143" y="418"/>
                      </a:lnTo>
                      <a:lnTo>
                        <a:pt x="158" y="429"/>
                      </a:lnTo>
                      <a:lnTo>
                        <a:pt x="158" y="451"/>
                      </a:lnTo>
                      <a:lnTo>
                        <a:pt x="158" y="466"/>
                      </a:lnTo>
                      <a:lnTo>
                        <a:pt x="141" y="444"/>
                      </a:lnTo>
                      <a:lnTo>
                        <a:pt x="132" y="429"/>
                      </a:lnTo>
                      <a:lnTo>
                        <a:pt x="126" y="433"/>
                      </a:lnTo>
                      <a:lnTo>
                        <a:pt x="130" y="444"/>
                      </a:lnTo>
                      <a:lnTo>
                        <a:pt x="124" y="457"/>
                      </a:lnTo>
                      <a:lnTo>
                        <a:pt x="115" y="470"/>
                      </a:lnTo>
                      <a:lnTo>
                        <a:pt x="109" y="479"/>
                      </a:lnTo>
                      <a:lnTo>
                        <a:pt x="117" y="488"/>
                      </a:lnTo>
                      <a:lnTo>
                        <a:pt x="111" y="498"/>
                      </a:lnTo>
                      <a:lnTo>
                        <a:pt x="98" y="511"/>
                      </a:lnTo>
                      <a:lnTo>
                        <a:pt x="96" y="522"/>
                      </a:lnTo>
                      <a:lnTo>
                        <a:pt x="89" y="535"/>
                      </a:lnTo>
                      <a:lnTo>
                        <a:pt x="69" y="559"/>
                      </a:lnTo>
                      <a:lnTo>
                        <a:pt x="57" y="583"/>
                      </a:lnTo>
                      <a:lnTo>
                        <a:pt x="57" y="587"/>
                      </a:lnTo>
                      <a:lnTo>
                        <a:pt x="63" y="594"/>
                      </a:lnTo>
                      <a:lnTo>
                        <a:pt x="56" y="605"/>
                      </a:lnTo>
                      <a:lnTo>
                        <a:pt x="59" y="618"/>
                      </a:lnTo>
                      <a:lnTo>
                        <a:pt x="70" y="635"/>
                      </a:lnTo>
                      <a:lnTo>
                        <a:pt x="117" y="661"/>
                      </a:lnTo>
                      <a:lnTo>
                        <a:pt x="150" y="689"/>
                      </a:lnTo>
                      <a:lnTo>
                        <a:pt x="161" y="685"/>
                      </a:lnTo>
                      <a:lnTo>
                        <a:pt x="178" y="679"/>
                      </a:lnTo>
                      <a:lnTo>
                        <a:pt x="236" y="703"/>
                      </a:lnTo>
                      <a:lnTo>
                        <a:pt x="244" y="711"/>
                      </a:lnTo>
                      <a:lnTo>
                        <a:pt x="249" y="726"/>
                      </a:lnTo>
                      <a:lnTo>
                        <a:pt x="259" y="731"/>
                      </a:lnTo>
                      <a:lnTo>
                        <a:pt x="272" y="733"/>
                      </a:lnTo>
                      <a:lnTo>
                        <a:pt x="292" y="744"/>
                      </a:lnTo>
                      <a:lnTo>
                        <a:pt x="325" y="746"/>
                      </a:lnTo>
                      <a:lnTo>
                        <a:pt x="335" y="733"/>
                      </a:lnTo>
                      <a:lnTo>
                        <a:pt x="338" y="718"/>
                      </a:lnTo>
                      <a:lnTo>
                        <a:pt x="338" y="702"/>
                      </a:lnTo>
                      <a:lnTo>
                        <a:pt x="353" y="689"/>
                      </a:lnTo>
                      <a:lnTo>
                        <a:pt x="381" y="674"/>
                      </a:lnTo>
                      <a:lnTo>
                        <a:pt x="394" y="672"/>
                      </a:lnTo>
                      <a:lnTo>
                        <a:pt x="409" y="664"/>
                      </a:lnTo>
                      <a:lnTo>
                        <a:pt x="422" y="664"/>
                      </a:lnTo>
                      <a:lnTo>
                        <a:pt x="437" y="674"/>
                      </a:lnTo>
                      <a:lnTo>
                        <a:pt x="448" y="687"/>
                      </a:lnTo>
                      <a:lnTo>
                        <a:pt x="461" y="687"/>
                      </a:lnTo>
                      <a:lnTo>
                        <a:pt x="472" y="690"/>
                      </a:lnTo>
                      <a:lnTo>
                        <a:pt x="494" y="692"/>
                      </a:lnTo>
                      <a:lnTo>
                        <a:pt x="509" y="711"/>
                      </a:lnTo>
                      <a:lnTo>
                        <a:pt x="522" y="720"/>
                      </a:lnTo>
                      <a:lnTo>
                        <a:pt x="541" y="726"/>
                      </a:lnTo>
                      <a:lnTo>
                        <a:pt x="557" y="735"/>
                      </a:lnTo>
                      <a:lnTo>
                        <a:pt x="566" y="737"/>
                      </a:lnTo>
                      <a:lnTo>
                        <a:pt x="589" y="714"/>
                      </a:lnTo>
                      <a:lnTo>
                        <a:pt x="604" y="711"/>
                      </a:lnTo>
                      <a:lnTo>
                        <a:pt x="615" y="702"/>
                      </a:lnTo>
                      <a:lnTo>
                        <a:pt x="631" y="690"/>
                      </a:lnTo>
                      <a:lnTo>
                        <a:pt x="652" y="689"/>
                      </a:lnTo>
                      <a:lnTo>
                        <a:pt x="650" y="663"/>
                      </a:lnTo>
                      <a:lnTo>
                        <a:pt x="646" y="655"/>
                      </a:lnTo>
                      <a:lnTo>
                        <a:pt x="637" y="642"/>
                      </a:lnTo>
                      <a:lnTo>
                        <a:pt x="630" y="644"/>
                      </a:lnTo>
                      <a:lnTo>
                        <a:pt x="622" y="642"/>
                      </a:lnTo>
                      <a:lnTo>
                        <a:pt x="615" y="631"/>
                      </a:lnTo>
                      <a:lnTo>
                        <a:pt x="613" y="605"/>
                      </a:lnTo>
                      <a:lnTo>
                        <a:pt x="628" y="588"/>
                      </a:lnTo>
                      <a:lnTo>
                        <a:pt x="617" y="574"/>
                      </a:lnTo>
                      <a:lnTo>
                        <a:pt x="617" y="568"/>
                      </a:lnTo>
                      <a:lnTo>
                        <a:pt x="639" y="546"/>
                      </a:lnTo>
                      <a:lnTo>
                        <a:pt x="639" y="538"/>
                      </a:lnTo>
                      <a:lnTo>
                        <a:pt x="635" y="511"/>
                      </a:lnTo>
                      <a:lnTo>
                        <a:pt x="648" y="498"/>
                      </a:lnTo>
                      <a:lnTo>
                        <a:pt x="637" y="483"/>
                      </a:lnTo>
                      <a:lnTo>
                        <a:pt x="637" y="472"/>
                      </a:lnTo>
                      <a:lnTo>
                        <a:pt x="635" y="453"/>
                      </a:lnTo>
                      <a:lnTo>
                        <a:pt x="630" y="448"/>
                      </a:lnTo>
                      <a:lnTo>
                        <a:pt x="617" y="448"/>
                      </a:lnTo>
                      <a:lnTo>
                        <a:pt x="605" y="451"/>
                      </a:lnTo>
                      <a:lnTo>
                        <a:pt x="602" y="455"/>
                      </a:lnTo>
                      <a:lnTo>
                        <a:pt x="594" y="462"/>
                      </a:lnTo>
                      <a:lnTo>
                        <a:pt x="583" y="466"/>
                      </a:lnTo>
                      <a:lnTo>
                        <a:pt x="579" y="455"/>
                      </a:lnTo>
                      <a:lnTo>
                        <a:pt x="587" y="446"/>
                      </a:lnTo>
                      <a:lnTo>
                        <a:pt x="591" y="438"/>
                      </a:lnTo>
                      <a:lnTo>
                        <a:pt x="591" y="429"/>
                      </a:lnTo>
                      <a:lnTo>
                        <a:pt x="611" y="409"/>
                      </a:lnTo>
                      <a:lnTo>
                        <a:pt x="622" y="405"/>
                      </a:lnTo>
                      <a:lnTo>
                        <a:pt x="624" y="390"/>
                      </a:lnTo>
                      <a:lnTo>
                        <a:pt x="635" y="377"/>
                      </a:lnTo>
                      <a:lnTo>
                        <a:pt x="667" y="353"/>
                      </a:lnTo>
                      <a:lnTo>
                        <a:pt x="676" y="353"/>
                      </a:lnTo>
                      <a:lnTo>
                        <a:pt x="680" y="344"/>
                      </a:lnTo>
                      <a:lnTo>
                        <a:pt x="691" y="333"/>
                      </a:lnTo>
                      <a:lnTo>
                        <a:pt x="700" y="333"/>
                      </a:lnTo>
                      <a:lnTo>
                        <a:pt x="705" y="327"/>
                      </a:lnTo>
                      <a:lnTo>
                        <a:pt x="710" y="323"/>
                      </a:lnTo>
                      <a:lnTo>
                        <a:pt x="718" y="310"/>
                      </a:lnTo>
                      <a:lnTo>
                        <a:pt x="725" y="290"/>
                      </a:lnTo>
                      <a:lnTo>
                        <a:pt x="727" y="277"/>
                      </a:lnTo>
                      <a:lnTo>
                        <a:pt x="727" y="266"/>
                      </a:lnTo>
                      <a:lnTo>
                        <a:pt x="738" y="252"/>
                      </a:lnTo>
                      <a:lnTo>
                        <a:pt x="755" y="243"/>
                      </a:lnTo>
                      <a:lnTo>
                        <a:pt x="764" y="234"/>
                      </a:lnTo>
                      <a:lnTo>
                        <a:pt x="764" y="230"/>
                      </a:lnTo>
                      <a:lnTo>
                        <a:pt x="749" y="219"/>
                      </a:lnTo>
                      <a:lnTo>
                        <a:pt x="742" y="215"/>
                      </a:lnTo>
                      <a:lnTo>
                        <a:pt x="720" y="213"/>
                      </a:lnTo>
                      <a:lnTo>
                        <a:pt x="694" y="209"/>
                      </a:lnTo>
                      <a:lnTo>
                        <a:pt x="685" y="208"/>
                      </a:lnTo>
                      <a:lnTo>
                        <a:pt x="676" y="204"/>
                      </a:lnTo>
                      <a:lnTo>
                        <a:pt x="667" y="195"/>
                      </a:lnTo>
                      <a:lnTo>
                        <a:pt x="659" y="180"/>
                      </a:lnTo>
                      <a:lnTo>
                        <a:pt x="652" y="171"/>
                      </a:lnTo>
                      <a:lnTo>
                        <a:pt x="642" y="167"/>
                      </a:lnTo>
                      <a:lnTo>
                        <a:pt x="631" y="163"/>
                      </a:lnTo>
                      <a:lnTo>
                        <a:pt x="626" y="161"/>
                      </a:lnTo>
                      <a:lnTo>
                        <a:pt x="611" y="148"/>
                      </a:lnTo>
                      <a:lnTo>
                        <a:pt x="592" y="133"/>
                      </a:lnTo>
                      <a:lnTo>
                        <a:pt x="581" y="119"/>
                      </a:lnTo>
                      <a:lnTo>
                        <a:pt x="568" y="115"/>
                      </a:lnTo>
                      <a:lnTo>
                        <a:pt x="561" y="109"/>
                      </a:lnTo>
                      <a:lnTo>
                        <a:pt x="555" y="95"/>
                      </a:lnTo>
                      <a:lnTo>
                        <a:pt x="539" y="76"/>
                      </a:lnTo>
                      <a:lnTo>
                        <a:pt x="535" y="63"/>
                      </a:lnTo>
                      <a:lnTo>
                        <a:pt x="522" y="50"/>
                      </a:lnTo>
                      <a:lnTo>
                        <a:pt x="516" y="39"/>
                      </a:lnTo>
                      <a:lnTo>
                        <a:pt x="509" y="30"/>
                      </a:lnTo>
                      <a:lnTo>
                        <a:pt x="496" y="20"/>
                      </a:lnTo>
                      <a:lnTo>
                        <a:pt x="483" y="6"/>
                      </a:lnTo>
                      <a:lnTo>
                        <a:pt x="472" y="0"/>
                      </a:lnTo>
                      <a:lnTo>
                        <a:pt x="444" y="2"/>
                      </a:lnTo>
                      <a:lnTo>
                        <a:pt x="433" y="2"/>
                      </a:lnTo>
                      <a:lnTo>
                        <a:pt x="418" y="13"/>
                      </a:lnTo>
                      <a:lnTo>
                        <a:pt x="427" y="22"/>
                      </a:lnTo>
                      <a:lnTo>
                        <a:pt x="416" y="35"/>
                      </a:lnTo>
                      <a:lnTo>
                        <a:pt x="388" y="70"/>
                      </a:lnTo>
                      <a:lnTo>
                        <a:pt x="374" y="78"/>
                      </a:lnTo>
                      <a:lnTo>
                        <a:pt x="335" y="82"/>
                      </a:lnTo>
                      <a:lnTo>
                        <a:pt x="318" y="87"/>
                      </a:lnTo>
                      <a:lnTo>
                        <a:pt x="309" y="96"/>
                      </a:lnTo>
                      <a:lnTo>
                        <a:pt x="305" y="104"/>
                      </a:lnTo>
                      <a:lnTo>
                        <a:pt x="290" y="100"/>
                      </a:lnTo>
                      <a:lnTo>
                        <a:pt x="266" y="104"/>
                      </a:lnTo>
                      <a:lnTo>
                        <a:pt x="251" y="102"/>
                      </a:lnTo>
                      <a:lnTo>
                        <a:pt x="238" y="93"/>
                      </a:lnTo>
                      <a:lnTo>
                        <a:pt x="229" y="82"/>
                      </a:lnTo>
                      <a:lnTo>
                        <a:pt x="220" y="78"/>
                      </a:lnTo>
                      <a:lnTo>
                        <a:pt x="227" y="69"/>
                      </a:lnTo>
                      <a:lnTo>
                        <a:pt x="216" y="59"/>
                      </a:lnTo>
                      <a:lnTo>
                        <a:pt x="207" y="57"/>
                      </a:lnTo>
                      <a:lnTo>
                        <a:pt x="199" y="56"/>
                      </a:lnTo>
                      <a:lnTo>
                        <a:pt x="198" y="59"/>
                      </a:lnTo>
                      <a:lnTo>
                        <a:pt x="205" y="67"/>
                      </a:lnTo>
                      <a:lnTo>
                        <a:pt x="201" y="72"/>
                      </a:lnTo>
                      <a:lnTo>
                        <a:pt x="205" y="83"/>
                      </a:lnTo>
                      <a:lnTo>
                        <a:pt x="207" y="96"/>
                      </a:lnTo>
                      <a:lnTo>
                        <a:pt x="207" y="106"/>
                      </a:lnTo>
                      <a:lnTo>
                        <a:pt x="205" y="108"/>
                      </a:lnTo>
                      <a:lnTo>
                        <a:pt x="198" y="113"/>
                      </a:lnTo>
                      <a:lnTo>
                        <a:pt x="196" y="122"/>
                      </a:lnTo>
                      <a:lnTo>
                        <a:pt x="196" y="132"/>
                      </a:lnTo>
                      <a:lnTo>
                        <a:pt x="194" y="139"/>
                      </a:lnTo>
                      <a:lnTo>
                        <a:pt x="182" y="137"/>
                      </a:lnTo>
                      <a:lnTo>
                        <a:pt x="169" y="130"/>
                      </a:lnTo>
                      <a:lnTo>
                        <a:pt x="161" y="137"/>
                      </a:lnTo>
                      <a:lnTo>
                        <a:pt x="148" y="128"/>
                      </a:lnTo>
                      <a:lnTo>
                        <a:pt x="141" y="126"/>
                      </a:lnTo>
                      <a:lnTo>
                        <a:pt x="132" y="133"/>
                      </a:lnTo>
                      <a:lnTo>
                        <a:pt x="124" y="132"/>
                      </a:lnTo>
                      <a:lnTo>
                        <a:pt x="124" y="126"/>
                      </a:lnTo>
                      <a:lnTo>
                        <a:pt x="93" y="96"/>
                      </a:lnTo>
                      <a:lnTo>
                        <a:pt x="85" y="95"/>
                      </a:lnTo>
                      <a:lnTo>
                        <a:pt x="80" y="100"/>
                      </a:lnTo>
                      <a:lnTo>
                        <a:pt x="67" y="106"/>
                      </a:lnTo>
                      <a:lnTo>
                        <a:pt x="59" y="108"/>
                      </a:lnTo>
                      <a:lnTo>
                        <a:pt x="50" y="98"/>
                      </a:lnTo>
                      <a:lnTo>
                        <a:pt x="28" y="98"/>
                      </a:lnTo>
                      <a:lnTo>
                        <a:pt x="13" y="106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</p:grpSp>
          <p:sp>
            <p:nvSpPr>
              <p:cNvPr id="130" name="Freeform 73"/>
              <p:cNvSpPr>
                <a:spLocks/>
              </p:cNvSpPr>
              <p:nvPr/>
            </p:nvSpPr>
            <p:spPr bwMode="auto">
              <a:xfrm>
                <a:off x="2968" y="1841"/>
                <a:ext cx="418" cy="196"/>
              </a:xfrm>
              <a:custGeom>
                <a:avLst/>
                <a:gdLst/>
                <a:ahLst/>
                <a:cxnLst>
                  <a:cxn ang="0">
                    <a:pos x="91" y="65"/>
                  </a:cxn>
                  <a:cxn ang="0">
                    <a:pos x="83" y="39"/>
                  </a:cxn>
                  <a:cxn ang="0">
                    <a:pos x="59" y="26"/>
                  </a:cxn>
                  <a:cxn ang="0">
                    <a:pos x="33" y="46"/>
                  </a:cxn>
                  <a:cxn ang="0">
                    <a:pos x="17" y="89"/>
                  </a:cxn>
                  <a:cxn ang="0">
                    <a:pos x="13" y="104"/>
                  </a:cxn>
                  <a:cxn ang="0">
                    <a:pos x="0" y="119"/>
                  </a:cxn>
                  <a:cxn ang="0">
                    <a:pos x="4" y="149"/>
                  </a:cxn>
                  <a:cxn ang="0">
                    <a:pos x="15" y="169"/>
                  </a:cxn>
                  <a:cxn ang="0">
                    <a:pos x="48" y="152"/>
                  </a:cxn>
                  <a:cxn ang="0">
                    <a:pos x="70" y="149"/>
                  </a:cxn>
                  <a:cxn ang="0">
                    <a:pos x="98" y="156"/>
                  </a:cxn>
                  <a:cxn ang="0">
                    <a:pos x="126" y="149"/>
                  </a:cxn>
                  <a:cxn ang="0">
                    <a:pos x="144" y="154"/>
                  </a:cxn>
                  <a:cxn ang="0">
                    <a:pos x="168" y="149"/>
                  </a:cxn>
                  <a:cxn ang="0">
                    <a:pos x="196" y="147"/>
                  </a:cxn>
                  <a:cxn ang="0">
                    <a:pos x="224" y="165"/>
                  </a:cxn>
                  <a:cxn ang="0">
                    <a:pos x="262" y="181"/>
                  </a:cxn>
                  <a:cxn ang="0">
                    <a:pos x="284" y="194"/>
                  </a:cxn>
                  <a:cxn ang="0">
                    <a:pos x="317" y="185"/>
                  </a:cxn>
                  <a:cxn ang="0">
                    <a:pos x="334" y="167"/>
                  </a:cxn>
                  <a:cxn ang="0">
                    <a:pos x="365" y="134"/>
                  </a:cxn>
                  <a:cxn ang="0">
                    <a:pos x="367" y="91"/>
                  </a:cxn>
                  <a:cxn ang="0">
                    <a:pos x="341" y="69"/>
                  </a:cxn>
                  <a:cxn ang="0">
                    <a:pos x="327" y="33"/>
                  </a:cxn>
                  <a:cxn ang="0">
                    <a:pos x="303" y="19"/>
                  </a:cxn>
                  <a:cxn ang="0">
                    <a:pos x="260" y="30"/>
                  </a:cxn>
                  <a:cxn ang="0">
                    <a:pos x="235" y="19"/>
                  </a:cxn>
                  <a:cxn ang="0">
                    <a:pos x="213" y="4"/>
                  </a:cxn>
                  <a:cxn ang="0">
                    <a:pos x="191" y="0"/>
                  </a:cxn>
                  <a:cxn ang="0">
                    <a:pos x="167" y="4"/>
                  </a:cxn>
                  <a:cxn ang="0">
                    <a:pos x="155" y="19"/>
                  </a:cxn>
                  <a:cxn ang="0">
                    <a:pos x="159" y="61"/>
                  </a:cxn>
                  <a:cxn ang="0">
                    <a:pos x="144" y="85"/>
                  </a:cxn>
                  <a:cxn ang="0">
                    <a:pos x="128" y="84"/>
                  </a:cxn>
                </a:cxnLst>
                <a:rect l="0" t="0" r="r" b="b"/>
                <a:pathLst>
                  <a:path w="371" h="194">
                    <a:moveTo>
                      <a:pt x="109" y="76"/>
                    </a:moveTo>
                    <a:lnTo>
                      <a:pt x="91" y="65"/>
                    </a:lnTo>
                    <a:lnTo>
                      <a:pt x="87" y="52"/>
                    </a:lnTo>
                    <a:lnTo>
                      <a:pt x="83" y="39"/>
                    </a:lnTo>
                    <a:lnTo>
                      <a:pt x="74" y="26"/>
                    </a:lnTo>
                    <a:lnTo>
                      <a:pt x="59" y="26"/>
                    </a:lnTo>
                    <a:lnTo>
                      <a:pt x="48" y="32"/>
                    </a:lnTo>
                    <a:lnTo>
                      <a:pt x="33" y="46"/>
                    </a:lnTo>
                    <a:lnTo>
                      <a:pt x="15" y="80"/>
                    </a:lnTo>
                    <a:lnTo>
                      <a:pt x="17" y="89"/>
                    </a:lnTo>
                    <a:lnTo>
                      <a:pt x="17" y="98"/>
                    </a:lnTo>
                    <a:lnTo>
                      <a:pt x="13" y="104"/>
                    </a:lnTo>
                    <a:lnTo>
                      <a:pt x="6" y="111"/>
                    </a:lnTo>
                    <a:lnTo>
                      <a:pt x="0" y="119"/>
                    </a:lnTo>
                    <a:lnTo>
                      <a:pt x="4" y="128"/>
                    </a:lnTo>
                    <a:lnTo>
                      <a:pt x="4" y="149"/>
                    </a:lnTo>
                    <a:lnTo>
                      <a:pt x="7" y="165"/>
                    </a:lnTo>
                    <a:lnTo>
                      <a:pt x="15" y="169"/>
                    </a:lnTo>
                    <a:lnTo>
                      <a:pt x="30" y="163"/>
                    </a:lnTo>
                    <a:lnTo>
                      <a:pt x="48" y="152"/>
                    </a:lnTo>
                    <a:lnTo>
                      <a:pt x="56" y="145"/>
                    </a:lnTo>
                    <a:lnTo>
                      <a:pt x="70" y="149"/>
                    </a:lnTo>
                    <a:lnTo>
                      <a:pt x="85" y="152"/>
                    </a:lnTo>
                    <a:lnTo>
                      <a:pt x="98" y="156"/>
                    </a:lnTo>
                    <a:lnTo>
                      <a:pt x="107" y="160"/>
                    </a:lnTo>
                    <a:lnTo>
                      <a:pt x="126" y="149"/>
                    </a:lnTo>
                    <a:lnTo>
                      <a:pt x="135" y="149"/>
                    </a:lnTo>
                    <a:lnTo>
                      <a:pt x="144" y="154"/>
                    </a:lnTo>
                    <a:lnTo>
                      <a:pt x="157" y="158"/>
                    </a:lnTo>
                    <a:lnTo>
                      <a:pt x="168" y="149"/>
                    </a:lnTo>
                    <a:lnTo>
                      <a:pt x="185" y="145"/>
                    </a:lnTo>
                    <a:lnTo>
                      <a:pt x="196" y="147"/>
                    </a:lnTo>
                    <a:lnTo>
                      <a:pt x="205" y="163"/>
                    </a:lnTo>
                    <a:lnTo>
                      <a:pt x="224" y="165"/>
                    </a:lnTo>
                    <a:lnTo>
                      <a:pt x="247" y="163"/>
                    </a:lnTo>
                    <a:lnTo>
                      <a:pt x="262" y="181"/>
                    </a:lnTo>
                    <a:lnTo>
                      <a:pt x="273" y="192"/>
                    </a:lnTo>
                    <a:lnTo>
                      <a:pt x="284" y="194"/>
                    </a:lnTo>
                    <a:lnTo>
                      <a:pt x="301" y="187"/>
                    </a:lnTo>
                    <a:lnTo>
                      <a:pt x="317" y="185"/>
                    </a:lnTo>
                    <a:lnTo>
                      <a:pt x="328" y="176"/>
                    </a:lnTo>
                    <a:lnTo>
                      <a:pt x="334" y="167"/>
                    </a:lnTo>
                    <a:lnTo>
                      <a:pt x="354" y="145"/>
                    </a:lnTo>
                    <a:lnTo>
                      <a:pt x="365" y="134"/>
                    </a:lnTo>
                    <a:lnTo>
                      <a:pt x="371" y="117"/>
                    </a:lnTo>
                    <a:lnTo>
                      <a:pt x="367" y="91"/>
                    </a:lnTo>
                    <a:lnTo>
                      <a:pt x="358" y="85"/>
                    </a:lnTo>
                    <a:lnTo>
                      <a:pt x="341" y="69"/>
                    </a:lnTo>
                    <a:lnTo>
                      <a:pt x="334" y="52"/>
                    </a:lnTo>
                    <a:lnTo>
                      <a:pt x="327" y="33"/>
                    </a:lnTo>
                    <a:lnTo>
                      <a:pt x="312" y="20"/>
                    </a:lnTo>
                    <a:lnTo>
                      <a:pt x="303" y="19"/>
                    </a:lnTo>
                    <a:lnTo>
                      <a:pt x="273" y="20"/>
                    </a:lnTo>
                    <a:lnTo>
                      <a:pt x="260" y="30"/>
                    </a:lnTo>
                    <a:lnTo>
                      <a:pt x="251" y="33"/>
                    </a:lnTo>
                    <a:lnTo>
                      <a:pt x="235" y="19"/>
                    </a:lnTo>
                    <a:lnTo>
                      <a:pt x="222" y="13"/>
                    </a:lnTo>
                    <a:lnTo>
                      <a:pt x="213" y="4"/>
                    </a:lnTo>
                    <a:lnTo>
                      <a:pt x="207" y="2"/>
                    </a:lnTo>
                    <a:lnTo>
                      <a:pt x="191" y="0"/>
                    </a:lnTo>
                    <a:lnTo>
                      <a:pt x="178" y="4"/>
                    </a:lnTo>
                    <a:lnTo>
                      <a:pt x="167" y="4"/>
                    </a:lnTo>
                    <a:lnTo>
                      <a:pt x="161" y="9"/>
                    </a:lnTo>
                    <a:lnTo>
                      <a:pt x="155" y="19"/>
                    </a:lnTo>
                    <a:lnTo>
                      <a:pt x="155" y="39"/>
                    </a:lnTo>
                    <a:lnTo>
                      <a:pt x="159" y="61"/>
                    </a:lnTo>
                    <a:lnTo>
                      <a:pt x="159" y="71"/>
                    </a:lnTo>
                    <a:lnTo>
                      <a:pt x="144" y="85"/>
                    </a:lnTo>
                    <a:lnTo>
                      <a:pt x="135" y="93"/>
                    </a:lnTo>
                    <a:lnTo>
                      <a:pt x="128" y="84"/>
                    </a:lnTo>
                    <a:lnTo>
                      <a:pt x="109" y="7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grpSp>
            <p:nvGrpSpPr>
              <p:cNvPr id="12" name="Group 74"/>
              <p:cNvGrpSpPr>
                <a:grpSpLocks/>
              </p:cNvGrpSpPr>
              <p:nvPr/>
            </p:nvGrpSpPr>
            <p:grpSpPr bwMode="auto">
              <a:xfrm>
                <a:off x="1300" y="1579"/>
                <a:ext cx="509" cy="762"/>
                <a:chOff x="1158" y="1432"/>
                <a:chExt cx="452" cy="754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168" name="Freeform 75"/>
                <p:cNvSpPr>
                  <a:spLocks/>
                </p:cNvSpPr>
                <p:nvPr/>
              </p:nvSpPr>
              <p:spPr bwMode="auto">
                <a:xfrm>
                  <a:off x="1158" y="1441"/>
                  <a:ext cx="452" cy="745"/>
                </a:xfrm>
                <a:custGeom>
                  <a:avLst/>
                  <a:gdLst/>
                  <a:ahLst/>
                  <a:cxnLst>
                    <a:cxn ang="0">
                      <a:pos x="147" y="515"/>
                    </a:cxn>
                    <a:cxn ang="0">
                      <a:pos x="97" y="549"/>
                    </a:cxn>
                    <a:cxn ang="0">
                      <a:pos x="84" y="580"/>
                    </a:cxn>
                    <a:cxn ang="0">
                      <a:pos x="113" y="597"/>
                    </a:cxn>
                    <a:cxn ang="0">
                      <a:pos x="137" y="608"/>
                    </a:cxn>
                    <a:cxn ang="0">
                      <a:pos x="181" y="617"/>
                    </a:cxn>
                    <a:cxn ang="0">
                      <a:pos x="152" y="651"/>
                    </a:cxn>
                    <a:cxn ang="0">
                      <a:pos x="87" y="632"/>
                    </a:cxn>
                    <a:cxn ang="0">
                      <a:pos x="41" y="671"/>
                    </a:cxn>
                    <a:cxn ang="0">
                      <a:pos x="2" y="691"/>
                    </a:cxn>
                    <a:cxn ang="0">
                      <a:pos x="22" y="708"/>
                    </a:cxn>
                    <a:cxn ang="0">
                      <a:pos x="59" y="702"/>
                    </a:cxn>
                    <a:cxn ang="0">
                      <a:pos x="110" y="723"/>
                    </a:cxn>
                    <a:cxn ang="0">
                      <a:pos x="148" y="689"/>
                    </a:cxn>
                    <a:cxn ang="0">
                      <a:pos x="183" y="710"/>
                    </a:cxn>
                    <a:cxn ang="0">
                      <a:pos x="231" y="717"/>
                    </a:cxn>
                    <a:cxn ang="0">
                      <a:pos x="266" y="714"/>
                    </a:cxn>
                    <a:cxn ang="0">
                      <a:pos x="315" y="734"/>
                    </a:cxn>
                    <a:cxn ang="0">
                      <a:pos x="357" y="738"/>
                    </a:cxn>
                    <a:cxn ang="0">
                      <a:pos x="398" y="723"/>
                    </a:cxn>
                    <a:cxn ang="0">
                      <a:pos x="381" y="689"/>
                    </a:cxn>
                    <a:cxn ang="0">
                      <a:pos x="383" y="667"/>
                    </a:cxn>
                    <a:cxn ang="0">
                      <a:pos x="437" y="632"/>
                    </a:cxn>
                    <a:cxn ang="0">
                      <a:pos x="452" y="584"/>
                    </a:cxn>
                    <a:cxn ang="0">
                      <a:pos x="413" y="558"/>
                    </a:cxn>
                    <a:cxn ang="0">
                      <a:pos x="385" y="556"/>
                    </a:cxn>
                    <a:cxn ang="0">
                      <a:pos x="394" y="510"/>
                    </a:cxn>
                    <a:cxn ang="0">
                      <a:pos x="394" y="447"/>
                    </a:cxn>
                    <a:cxn ang="0">
                      <a:pos x="354" y="374"/>
                    </a:cxn>
                    <a:cxn ang="0">
                      <a:pos x="354" y="317"/>
                    </a:cxn>
                    <a:cxn ang="0">
                      <a:pos x="341" y="272"/>
                    </a:cxn>
                    <a:cxn ang="0">
                      <a:pos x="298" y="248"/>
                    </a:cxn>
                    <a:cxn ang="0">
                      <a:pos x="294" y="230"/>
                    </a:cxn>
                    <a:cxn ang="0">
                      <a:pos x="331" y="235"/>
                    </a:cxn>
                    <a:cxn ang="0">
                      <a:pos x="389" y="165"/>
                    </a:cxn>
                    <a:cxn ang="0">
                      <a:pos x="385" y="120"/>
                    </a:cxn>
                    <a:cxn ang="0">
                      <a:pos x="331" y="98"/>
                    </a:cxn>
                    <a:cxn ang="0">
                      <a:pos x="302" y="100"/>
                    </a:cxn>
                    <a:cxn ang="0">
                      <a:pos x="318" y="72"/>
                    </a:cxn>
                    <a:cxn ang="0">
                      <a:pos x="376" y="37"/>
                    </a:cxn>
                    <a:cxn ang="0">
                      <a:pos x="339" y="13"/>
                    </a:cxn>
                    <a:cxn ang="0">
                      <a:pos x="278" y="22"/>
                    </a:cxn>
                    <a:cxn ang="0">
                      <a:pos x="250" y="48"/>
                    </a:cxn>
                    <a:cxn ang="0">
                      <a:pos x="231" y="83"/>
                    </a:cxn>
                    <a:cxn ang="0">
                      <a:pos x="183" y="143"/>
                    </a:cxn>
                    <a:cxn ang="0">
                      <a:pos x="214" y="155"/>
                    </a:cxn>
                    <a:cxn ang="0">
                      <a:pos x="169" y="230"/>
                    </a:cxn>
                    <a:cxn ang="0">
                      <a:pos x="185" y="241"/>
                    </a:cxn>
                    <a:cxn ang="0">
                      <a:pos x="213" y="257"/>
                    </a:cxn>
                    <a:cxn ang="0">
                      <a:pos x="181" y="302"/>
                    </a:cxn>
                    <a:cxn ang="0">
                      <a:pos x="226" y="331"/>
                    </a:cxn>
                    <a:cxn ang="0">
                      <a:pos x="253" y="341"/>
                    </a:cxn>
                    <a:cxn ang="0">
                      <a:pos x="244" y="405"/>
                    </a:cxn>
                    <a:cxn ang="0">
                      <a:pos x="242" y="449"/>
                    </a:cxn>
                    <a:cxn ang="0">
                      <a:pos x="222" y="469"/>
                    </a:cxn>
                  </a:cxnLst>
                  <a:rect l="0" t="0" r="r" b="b"/>
                  <a:pathLst>
                    <a:path w="452" h="745">
                      <a:moveTo>
                        <a:pt x="135" y="478"/>
                      </a:moveTo>
                      <a:lnTo>
                        <a:pt x="156" y="497"/>
                      </a:lnTo>
                      <a:lnTo>
                        <a:pt x="147" y="515"/>
                      </a:lnTo>
                      <a:lnTo>
                        <a:pt x="134" y="530"/>
                      </a:lnTo>
                      <a:lnTo>
                        <a:pt x="113" y="540"/>
                      </a:lnTo>
                      <a:lnTo>
                        <a:pt x="97" y="549"/>
                      </a:lnTo>
                      <a:lnTo>
                        <a:pt x="80" y="551"/>
                      </a:lnTo>
                      <a:lnTo>
                        <a:pt x="71" y="558"/>
                      </a:lnTo>
                      <a:lnTo>
                        <a:pt x="84" y="580"/>
                      </a:lnTo>
                      <a:lnTo>
                        <a:pt x="104" y="580"/>
                      </a:lnTo>
                      <a:lnTo>
                        <a:pt x="113" y="582"/>
                      </a:lnTo>
                      <a:lnTo>
                        <a:pt x="113" y="597"/>
                      </a:lnTo>
                      <a:lnTo>
                        <a:pt x="124" y="597"/>
                      </a:lnTo>
                      <a:lnTo>
                        <a:pt x="132" y="593"/>
                      </a:lnTo>
                      <a:lnTo>
                        <a:pt x="137" y="608"/>
                      </a:lnTo>
                      <a:lnTo>
                        <a:pt x="148" y="621"/>
                      </a:lnTo>
                      <a:lnTo>
                        <a:pt x="167" y="621"/>
                      </a:lnTo>
                      <a:lnTo>
                        <a:pt x="181" y="617"/>
                      </a:lnTo>
                      <a:lnTo>
                        <a:pt x="192" y="621"/>
                      </a:lnTo>
                      <a:lnTo>
                        <a:pt x="163" y="645"/>
                      </a:lnTo>
                      <a:lnTo>
                        <a:pt x="152" y="651"/>
                      </a:lnTo>
                      <a:lnTo>
                        <a:pt x="137" y="645"/>
                      </a:lnTo>
                      <a:lnTo>
                        <a:pt x="104" y="632"/>
                      </a:lnTo>
                      <a:lnTo>
                        <a:pt x="87" y="632"/>
                      </a:lnTo>
                      <a:lnTo>
                        <a:pt x="72" y="645"/>
                      </a:lnTo>
                      <a:lnTo>
                        <a:pt x="52" y="662"/>
                      </a:lnTo>
                      <a:lnTo>
                        <a:pt x="41" y="671"/>
                      </a:lnTo>
                      <a:lnTo>
                        <a:pt x="28" y="675"/>
                      </a:lnTo>
                      <a:lnTo>
                        <a:pt x="13" y="682"/>
                      </a:lnTo>
                      <a:lnTo>
                        <a:pt x="2" y="691"/>
                      </a:lnTo>
                      <a:lnTo>
                        <a:pt x="0" y="697"/>
                      </a:lnTo>
                      <a:lnTo>
                        <a:pt x="13" y="699"/>
                      </a:lnTo>
                      <a:lnTo>
                        <a:pt x="22" y="708"/>
                      </a:lnTo>
                      <a:lnTo>
                        <a:pt x="35" y="714"/>
                      </a:lnTo>
                      <a:lnTo>
                        <a:pt x="48" y="708"/>
                      </a:lnTo>
                      <a:lnTo>
                        <a:pt x="59" y="702"/>
                      </a:lnTo>
                      <a:lnTo>
                        <a:pt x="72" y="704"/>
                      </a:lnTo>
                      <a:lnTo>
                        <a:pt x="91" y="715"/>
                      </a:lnTo>
                      <a:lnTo>
                        <a:pt x="110" y="723"/>
                      </a:lnTo>
                      <a:lnTo>
                        <a:pt x="122" y="715"/>
                      </a:lnTo>
                      <a:lnTo>
                        <a:pt x="128" y="701"/>
                      </a:lnTo>
                      <a:lnTo>
                        <a:pt x="148" y="689"/>
                      </a:lnTo>
                      <a:lnTo>
                        <a:pt x="161" y="689"/>
                      </a:lnTo>
                      <a:lnTo>
                        <a:pt x="173" y="702"/>
                      </a:lnTo>
                      <a:lnTo>
                        <a:pt x="183" y="710"/>
                      </a:lnTo>
                      <a:lnTo>
                        <a:pt x="198" y="710"/>
                      </a:lnTo>
                      <a:lnTo>
                        <a:pt x="218" y="712"/>
                      </a:lnTo>
                      <a:lnTo>
                        <a:pt x="231" y="717"/>
                      </a:lnTo>
                      <a:lnTo>
                        <a:pt x="244" y="708"/>
                      </a:lnTo>
                      <a:lnTo>
                        <a:pt x="255" y="708"/>
                      </a:lnTo>
                      <a:lnTo>
                        <a:pt x="266" y="714"/>
                      </a:lnTo>
                      <a:lnTo>
                        <a:pt x="279" y="728"/>
                      </a:lnTo>
                      <a:lnTo>
                        <a:pt x="296" y="730"/>
                      </a:lnTo>
                      <a:lnTo>
                        <a:pt x="315" y="734"/>
                      </a:lnTo>
                      <a:lnTo>
                        <a:pt x="328" y="741"/>
                      </a:lnTo>
                      <a:lnTo>
                        <a:pt x="344" y="745"/>
                      </a:lnTo>
                      <a:lnTo>
                        <a:pt x="357" y="738"/>
                      </a:lnTo>
                      <a:lnTo>
                        <a:pt x="374" y="728"/>
                      </a:lnTo>
                      <a:lnTo>
                        <a:pt x="385" y="726"/>
                      </a:lnTo>
                      <a:lnTo>
                        <a:pt x="398" y="723"/>
                      </a:lnTo>
                      <a:lnTo>
                        <a:pt x="411" y="712"/>
                      </a:lnTo>
                      <a:lnTo>
                        <a:pt x="402" y="701"/>
                      </a:lnTo>
                      <a:lnTo>
                        <a:pt x="381" y="689"/>
                      </a:lnTo>
                      <a:lnTo>
                        <a:pt x="374" y="682"/>
                      </a:lnTo>
                      <a:lnTo>
                        <a:pt x="374" y="675"/>
                      </a:lnTo>
                      <a:lnTo>
                        <a:pt x="383" y="667"/>
                      </a:lnTo>
                      <a:lnTo>
                        <a:pt x="398" y="665"/>
                      </a:lnTo>
                      <a:lnTo>
                        <a:pt x="413" y="658"/>
                      </a:lnTo>
                      <a:lnTo>
                        <a:pt x="437" y="632"/>
                      </a:lnTo>
                      <a:lnTo>
                        <a:pt x="448" y="619"/>
                      </a:lnTo>
                      <a:lnTo>
                        <a:pt x="452" y="597"/>
                      </a:lnTo>
                      <a:lnTo>
                        <a:pt x="452" y="584"/>
                      </a:lnTo>
                      <a:lnTo>
                        <a:pt x="441" y="575"/>
                      </a:lnTo>
                      <a:lnTo>
                        <a:pt x="426" y="564"/>
                      </a:lnTo>
                      <a:lnTo>
                        <a:pt x="413" y="558"/>
                      </a:lnTo>
                      <a:lnTo>
                        <a:pt x="398" y="560"/>
                      </a:lnTo>
                      <a:lnTo>
                        <a:pt x="389" y="565"/>
                      </a:lnTo>
                      <a:lnTo>
                        <a:pt x="385" y="556"/>
                      </a:lnTo>
                      <a:lnTo>
                        <a:pt x="393" y="541"/>
                      </a:lnTo>
                      <a:lnTo>
                        <a:pt x="396" y="530"/>
                      </a:lnTo>
                      <a:lnTo>
                        <a:pt x="394" y="510"/>
                      </a:lnTo>
                      <a:lnTo>
                        <a:pt x="393" y="482"/>
                      </a:lnTo>
                      <a:lnTo>
                        <a:pt x="398" y="460"/>
                      </a:lnTo>
                      <a:lnTo>
                        <a:pt x="394" y="447"/>
                      </a:lnTo>
                      <a:lnTo>
                        <a:pt x="385" y="431"/>
                      </a:lnTo>
                      <a:lnTo>
                        <a:pt x="363" y="392"/>
                      </a:lnTo>
                      <a:lnTo>
                        <a:pt x="354" y="374"/>
                      </a:lnTo>
                      <a:lnTo>
                        <a:pt x="350" y="352"/>
                      </a:lnTo>
                      <a:lnTo>
                        <a:pt x="348" y="339"/>
                      </a:lnTo>
                      <a:lnTo>
                        <a:pt x="354" y="317"/>
                      </a:lnTo>
                      <a:lnTo>
                        <a:pt x="354" y="300"/>
                      </a:lnTo>
                      <a:lnTo>
                        <a:pt x="350" y="281"/>
                      </a:lnTo>
                      <a:lnTo>
                        <a:pt x="341" y="272"/>
                      </a:lnTo>
                      <a:lnTo>
                        <a:pt x="324" y="255"/>
                      </a:lnTo>
                      <a:lnTo>
                        <a:pt x="311" y="250"/>
                      </a:lnTo>
                      <a:lnTo>
                        <a:pt x="298" y="248"/>
                      </a:lnTo>
                      <a:lnTo>
                        <a:pt x="289" y="246"/>
                      </a:lnTo>
                      <a:lnTo>
                        <a:pt x="289" y="237"/>
                      </a:lnTo>
                      <a:lnTo>
                        <a:pt x="294" y="230"/>
                      </a:lnTo>
                      <a:lnTo>
                        <a:pt x="309" y="228"/>
                      </a:lnTo>
                      <a:lnTo>
                        <a:pt x="322" y="233"/>
                      </a:lnTo>
                      <a:lnTo>
                        <a:pt x="331" y="235"/>
                      </a:lnTo>
                      <a:lnTo>
                        <a:pt x="337" y="226"/>
                      </a:lnTo>
                      <a:lnTo>
                        <a:pt x="335" y="215"/>
                      </a:lnTo>
                      <a:lnTo>
                        <a:pt x="389" y="165"/>
                      </a:lnTo>
                      <a:lnTo>
                        <a:pt x="398" y="154"/>
                      </a:lnTo>
                      <a:lnTo>
                        <a:pt x="398" y="131"/>
                      </a:lnTo>
                      <a:lnTo>
                        <a:pt x="385" y="120"/>
                      </a:lnTo>
                      <a:lnTo>
                        <a:pt x="370" y="118"/>
                      </a:lnTo>
                      <a:lnTo>
                        <a:pt x="357" y="98"/>
                      </a:lnTo>
                      <a:lnTo>
                        <a:pt x="331" y="98"/>
                      </a:lnTo>
                      <a:lnTo>
                        <a:pt x="331" y="98"/>
                      </a:lnTo>
                      <a:lnTo>
                        <a:pt x="307" y="102"/>
                      </a:lnTo>
                      <a:lnTo>
                        <a:pt x="302" y="100"/>
                      </a:lnTo>
                      <a:lnTo>
                        <a:pt x="296" y="91"/>
                      </a:lnTo>
                      <a:lnTo>
                        <a:pt x="307" y="83"/>
                      </a:lnTo>
                      <a:lnTo>
                        <a:pt x="318" y="72"/>
                      </a:lnTo>
                      <a:lnTo>
                        <a:pt x="341" y="52"/>
                      </a:lnTo>
                      <a:lnTo>
                        <a:pt x="359" y="50"/>
                      </a:lnTo>
                      <a:lnTo>
                        <a:pt x="376" y="37"/>
                      </a:lnTo>
                      <a:lnTo>
                        <a:pt x="393" y="24"/>
                      </a:lnTo>
                      <a:lnTo>
                        <a:pt x="355" y="15"/>
                      </a:lnTo>
                      <a:lnTo>
                        <a:pt x="339" y="13"/>
                      </a:lnTo>
                      <a:lnTo>
                        <a:pt x="320" y="11"/>
                      </a:lnTo>
                      <a:lnTo>
                        <a:pt x="298" y="0"/>
                      </a:lnTo>
                      <a:lnTo>
                        <a:pt x="278" y="22"/>
                      </a:lnTo>
                      <a:lnTo>
                        <a:pt x="279" y="33"/>
                      </a:lnTo>
                      <a:lnTo>
                        <a:pt x="268" y="37"/>
                      </a:lnTo>
                      <a:lnTo>
                        <a:pt x="250" y="48"/>
                      </a:lnTo>
                      <a:lnTo>
                        <a:pt x="233" y="54"/>
                      </a:lnTo>
                      <a:lnTo>
                        <a:pt x="233" y="70"/>
                      </a:lnTo>
                      <a:lnTo>
                        <a:pt x="231" y="83"/>
                      </a:lnTo>
                      <a:lnTo>
                        <a:pt x="216" y="104"/>
                      </a:lnTo>
                      <a:lnTo>
                        <a:pt x="192" y="130"/>
                      </a:lnTo>
                      <a:lnTo>
                        <a:pt x="183" y="143"/>
                      </a:lnTo>
                      <a:lnTo>
                        <a:pt x="188" y="152"/>
                      </a:lnTo>
                      <a:lnTo>
                        <a:pt x="213" y="150"/>
                      </a:lnTo>
                      <a:lnTo>
                        <a:pt x="214" y="155"/>
                      </a:lnTo>
                      <a:lnTo>
                        <a:pt x="214" y="165"/>
                      </a:lnTo>
                      <a:lnTo>
                        <a:pt x="181" y="207"/>
                      </a:lnTo>
                      <a:lnTo>
                        <a:pt x="169" y="230"/>
                      </a:lnTo>
                      <a:lnTo>
                        <a:pt x="161" y="250"/>
                      </a:lnTo>
                      <a:lnTo>
                        <a:pt x="169" y="259"/>
                      </a:lnTo>
                      <a:lnTo>
                        <a:pt x="185" y="241"/>
                      </a:lnTo>
                      <a:lnTo>
                        <a:pt x="200" y="220"/>
                      </a:lnTo>
                      <a:lnTo>
                        <a:pt x="211" y="226"/>
                      </a:lnTo>
                      <a:lnTo>
                        <a:pt x="213" y="257"/>
                      </a:lnTo>
                      <a:lnTo>
                        <a:pt x="214" y="278"/>
                      </a:lnTo>
                      <a:lnTo>
                        <a:pt x="194" y="289"/>
                      </a:lnTo>
                      <a:lnTo>
                        <a:pt x="181" y="302"/>
                      </a:lnTo>
                      <a:lnTo>
                        <a:pt x="176" y="313"/>
                      </a:lnTo>
                      <a:lnTo>
                        <a:pt x="203" y="335"/>
                      </a:lnTo>
                      <a:lnTo>
                        <a:pt x="226" y="331"/>
                      </a:lnTo>
                      <a:lnTo>
                        <a:pt x="231" y="344"/>
                      </a:lnTo>
                      <a:lnTo>
                        <a:pt x="255" y="329"/>
                      </a:lnTo>
                      <a:lnTo>
                        <a:pt x="253" y="341"/>
                      </a:lnTo>
                      <a:lnTo>
                        <a:pt x="233" y="365"/>
                      </a:lnTo>
                      <a:lnTo>
                        <a:pt x="242" y="391"/>
                      </a:lnTo>
                      <a:lnTo>
                        <a:pt x="244" y="405"/>
                      </a:lnTo>
                      <a:lnTo>
                        <a:pt x="265" y="407"/>
                      </a:lnTo>
                      <a:lnTo>
                        <a:pt x="266" y="420"/>
                      </a:lnTo>
                      <a:lnTo>
                        <a:pt x="242" y="449"/>
                      </a:lnTo>
                      <a:lnTo>
                        <a:pt x="233" y="445"/>
                      </a:lnTo>
                      <a:lnTo>
                        <a:pt x="224" y="454"/>
                      </a:lnTo>
                      <a:lnTo>
                        <a:pt x="222" y="469"/>
                      </a:lnTo>
                      <a:lnTo>
                        <a:pt x="198" y="456"/>
                      </a:lnTo>
                      <a:lnTo>
                        <a:pt x="135" y="478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69" name="Freeform 76"/>
                <p:cNvSpPr>
                  <a:spLocks/>
                </p:cNvSpPr>
                <p:nvPr/>
              </p:nvSpPr>
              <p:spPr bwMode="auto">
                <a:xfrm>
                  <a:off x="1321" y="1802"/>
                  <a:ext cx="38" cy="27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6" y="2"/>
                    </a:cxn>
                    <a:cxn ang="0">
                      <a:pos x="38" y="12"/>
                    </a:cxn>
                    <a:cxn ang="0">
                      <a:pos x="21" y="23"/>
                    </a:cxn>
                    <a:cxn ang="0">
                      <a:pos x="2" y="27"/>
                    </a:cxn>
                    <a:cxn ang="0">
                      <a:pos x="0" y="15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38" h="27">
                      <a:moveTo>
                        <a:pt x="20" y="0"/>
                      </a:moveTo>
                      <a:lnTo>
                        <a:pt x="36" y="2"/>
                      </a:lnTo>
                      <a:lnTo>
                        <a:pt x="38" y="12"/>
                      </a:lnTo>
                      <a:lnTo>
                        <a:pt x="21" y="23"/>
                      </a:lnTo>
                      <a:lnTo>
                        <a:pt x="2" y="27"/>
                      </a:lnTo>
                      <a:lnTo>
                        <a:pt x="0" y="1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70" name="Freeform 77"/>
                <p:cNvSpPr>
                  <a:spLocks/>
                </p:cNvSpPr>
                <p:nvPr/>
              </p:nvSpPr>
              <p:spPr bwMode="auto">
                <a:xfrm>
                  <a:off x="1295" y="1627"/>
                  <a:ext cx="37" cy="27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37" y="13"/>
                    </a:cxn>
                    <a:cxn ang="0">
                      <a:pos x="19" y="23"/>
                    </a:cxn>
                    <a:cxn ang="0">
                      <a:pos x="4" y="27"/>
                    </a:cxn>
                    <a:cxn ang="0">
                      <a:pos x="0" y="14"/>
                    </a:cxn>
                    <a:cxn ang="0">
                      <a:pos x="7" y="5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7" h="27">
                      <a:moveTo>
                        <a:pt x="31" y="0"/>
                      </a:moveTo>
                      <a:lnTo>
                        <a:pt x="37" y="13"/>
                      </a:lnTo>
                      <a:lnTo>
                        <a:pt x="19" y="23"/>
                      </a:lnTo>
                      <a:lnTo>
                        <a:pt x="4" y="27"/>
                      </a:lnTo>
                      <a:lnTo>
                        <a:pt x="0" y="14"/>
                      </a:lnTo>
                      <a:lnTo>
                        <a:pt x="7" y="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71" name="Freeform 78"/>
                <p:cNvSpPr>
                  <a:spLocks/>
                </p:cNvSpPr>
                <p:nvPr/>
              </p:nvSpPr>
              <p:spPr bwMode="auto">
                <a:xfrm>
                  <a:off x="1350" y="1491"/>
                  <a:ext cx="20" cy="52"/>
                </a:xfrm>
                <a:custGeom>
                  <a:avLst/>
                  <a:gdLst/>
                  <a:ahLst/>
                  <a:cxnLst>
                    <a:cxn ang="0">
                      <a:pos x="9" y="52"/>
                    </a:cxn>
                    <a:cxn ang="0">
                      <a:pos x="20" y="39"/>
                    </a:cxn>
                    <a:cxn ang="0">
                      <a:pos x="16" y="22"/>
                    </a:cxn>
                    <a:cxn ang="0">
                      <a:pos x="13" y="13"/>
                    </a:cxn>
                    <a:cxn ang="0">
                      <a:pos x="9" y="0"/>
                    </a:cxn>
                    <a:cxn ang="0">
                      <a:pos x="0" y="6"/>
                    </a:cxn>
                    <a:cxn ang="0">
                      <a:pos x="5" y="24"/>
                    </a:cxn>
                    <a:cxn ang="0">
                      <a:pos x="9" y="52"/>
                    </a:cxn>
                  </a:cxnLst>
                  <a:rect l="0" t="0" r="r" b="b"/>
                  <a:pathLst>
                    <a:path w="20" h="52">
                      <a:moveTo>
                        <a:pt x="9" y="52"/>
                      </a:moveTo>
                      <a:lnTo>
                        <a:pt x="20" y="39"/>
                      </a:lnTo>
                      <a:lnTo>
                        <a:pt x="16" y="22"/>
                      </a:lnTo>
                      <a:lnTo>
                        <a:pt x="13" y="13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5" y="24"/>
                      </a:lnTo>
                      <a:lnTo>
                        <a:pt x="9" y="52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72" name="Freeform 79"/>
                <p:cNvSpPr>
                  <a:spLocks/>
                </p:cNvSpPr>
                <p:nvPr/>
              </p:nvSpPr>
              <p:spPr bwMode="auto">
                <a:xfrm>
                  <a:off x="1202" y="1694"/>
                  <a:ext cx="97" cy="99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56" y="0"/>
                    </a:cxn>
                    <a:cxn ang="0">
                      <a:pos x="73" y="4"/>
                    </a:cxn>
                    <a:cxn ang="0">
                      <a:pos x="84" y="20"/>
                    </a:cxn>
                    <a:cxn ang="0">
                      <a:pos x="95" y="46"/>
                    </a:cxn>
                    <a:cxn ang="0">
                      <a:pos x="97" y="68"/>
                    </a:cxn>
                    <a:cxn ang="0">
                      <a:pos x="86" y="79"/>
                    </a:cxn>
                    <a:cxn ang="0">
                      <a:pos x="82" y="94"/>
                    </a:cxn>
                    <a:cxn ang="0">
                      <a:pos x="71" y="99"/>
                    </a:cxn>
                    <a:cxn ang="0">
                      <a:pos x="60" y="86"/>
                    </a:cxn>
                    <a:cxn ang="0">
                      <a:pos x="50" y="62"/>
                    </a:cxn>
                    <a:cxn ang="0">
                      <a:pos x="43" y="53"/>
                    </a:cxn>
                    <a:cxn ang="0">
                      <a:pos x="24" y="51"/>
                    </a:cxn>
                    <a:cxn ang="0">
                      <a:pos x="0" y="26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97" h="99">
                      <a:moveTo>
                        <a:pt x="34" y="0"/>
                      </a:moveTo>
                      <a:lnTo>
                        <a:pt x="56" y="0"/>
                      </a:lnTo>
                      <a:lnTo>
                        <a:pt x="73" y="4"/>
                      </a:lnTo>
                      <a:lnTo>
                        <a:pt x="84" y="20"/>
                      </a:lnTo>
                      <a:lnTo>
                        <a:pt x="95" y="46"/>
                      </a:lnTo>
                      <a:lnTo>
                        <a:pt x="97" y="68"/>
                      </a:lnTo>
                      <a:lnTo>
                        <a:pt x="86" y="79"/>
                      </a:lnTo>
                      <a:lnTo>
                        <a:pt x="82" y="94"/>
                      </a:lnTo>
                      <a:lnTo>
                        <a:pt x="71" y="99"/>
                      </a:lnTo>
                      <a:lnTo>
                        <a:pt x="60" y="86"/>
                      </a:lnTo>
                      <a:lnTo>
                        <a:pt x="50" y="62"/>
                      </a:lnTo>
                      <a:lnTo>
                        <a:pt x="43" y="53"/>
                      </a:lnTo>
                      <a:lnTo>
                        <a:pt x="24" y="51"/>
                      </a:lnTo>
                      <a:lnTo>
                        <a:pt x="0" y="26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73" name="Freeform 80"/>
                <p:cNvSpPr>
                  <a:spLocks/>
                </p:cNvSpPr>
                <p:nvPr/>
              </p:nvSpPr>
              <p:spPr bwMode="auto">
                <a:xfrm>
                  <a:off x="1346" y="1432"/>
                  <a:ext cx="50" cy="37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50" y="9"/>
                    </a:cxn>
                    <a:cxn ang="0">
                      <a:pos x="31" y="20"/>
                    </a:cxn>
                    <a:cxn ang="0">
                      <a:pos x="13" y="37"/>
                    </a:cxn>
                    <a:cxn ang="0">
                      <a:pos x="2" y="33"/>
                    </a:cxn>
                    <a:cxn ang="0">
                      <a:pos x="0" y="13"/>
                    </a:cxn>
                    <a:cxn ang="0">
                      <a:pos x="0" y="6"/>
                    </a:cxn>
                    <a:cxn ang="0">
                      <a:pos x="30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50" h="37">
                      <a:moveTo>
                        <a:pt x="44" y="0"/>
                      </a:moveTo>
                      <a:lnTo>
                        <a:pt x="50" y="9"/>
                      </a:lnTo>
                      <a:lnTo>
                        <a:pt x="31" y="20"/>
                      </a:lnTo>
                      <a:lnTo>
                        <a:pt x="13" y="37"/>
                      </a:lnTo>
                      <a:lnTo>
                        <a:pt x="2" y="33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30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GB">
                    <a:cs typeface="Arial" charset="0"/>
                  </a:endParaRPr>
                </a:p>
              </p:txBody>
            </p:sp>
          </p:grpSp>
          <p:sp>
            <p:nvSpPr>
              <p:cNvPr id="134" name="Freeform 109"/>
              <p:cNvSpPr>
                <a:spLocks/>
              </p:cNvSpPr>
              <p:nvPr/>
            </p:nvSpPr>
            <p:spPr bwMode="auto">
              <a:xfrm>
                <a:off x="2709" y="2588"/>
                <a:ext cx="397" cy="159"/>
              </a:xfrm>
              <a:custGeom>
                <a:avLst/>
                <a:gdLst/>
                <a:ahLst/>
                <a:cxnLst>
                  <a:cxn ang="0">
                    <a:pos x="120" y="8"/>
                  </a:cxn>
                  <a:cxn ang="0">
                    <a:pos x="132" y="0"/>
                  </a:cxn>
                  <a:cxn ang="0">
                    <a:pos x="146" y="0"/>
                  </a:cxn>
                  <a:cxn ang="0">
                    <a:pos x="152" y="11"/>
                  </a:cxn>
                  <a:cxn ang="0">
                    <a:pos x="165" y="2"/>
                  </a:cxn>
                  <a:cxn ang="0">
                    <a:pos x="178" y="6"/>
                  </a:cxn>
                  <a:cxn ang="0">
                    <a:pos x="198" y="27"/>
                  </a:cxn>
                  <a:cxn ang="0">
                    <a:pos x="220" y="36"/>
                  </a:cxn>
                  <a:cxn ang="0">
                    <a:pos x="228" y="38"/>
                  </a:cxn>
                  <a:cxn ang="0">
                    <a:pos x="239" y="29"/>
                  </a:cxn>
                  <a:cxn ang="0">
                    <a:pos x="250" y="25"/>
                  </a:cxn>
                  <a:cxn ang="0">
                    <a:pos x="280" y="33"/>
                  </a:cxn>
                  <a:cxn ang="0">
                    <a:pos x="320" y="42"/>
                  </a:cxn>
                  <a:cxn ang="0">
                    <a:pos x="352" y="51"/>
                  </a:cxn>
                  <a:cxn ang="0">
                    <a:pos x="341" y="64"/>
                  </a:cxn>
                  <a:cxn ang="0">
                    <a:pos x="320" y="85"/>
                  </a:cxn>
                  <a:cxn ang="0">
                    <a:pos x="315" y="92"/>
                  </a:cxn>
                  <a:cxn ang="0">
                    <a:pos x="317" y="107"/>
                  </a:cxn>
                  <a:cxn ang="0">
                    <a:pos x="302" y="107"/>
                  </a:cxn>
                  <a:cxn ang="0">
                    <a:pos x="287" y="96"/>
                  </a:cxn>
                  <a:cxn ang="0">
                    <a:pos x="272" y="92"/>
                  </a:cxn>
                  <a:cxn ang="0">
                    <a:pos x="233" y="101"/>
                  </a:cxn>
                  <a:cxn ang="0">
                    <a:pos x="223" y="110"/>
                  </a:cxn>
                  <a:cxn ang="0">
                    <a:pos x="212" y="124"/>
                  </a:cxn>
                  <a:cxn ang="0">
                    <a:pos x="191" y="137"/>
                  </a:cxn>
                  <a:cxn ang="0">
                    <a:pos x="179" y="137"/>
                  </a:cxn>
                  <a:cxn ang="0">
                    <a:pos x="166" y="126"/>
                  </a:cxn>
                  <a:cxn ang="0">
                    <a:pos x="155" y="126"/>
                  </a:cxn>
                  <a:cxn ang="0">
                    <a:pos x="115" y="145"/>
                  </a:cxn>
                  <a:cxn ang="0">
                    <a:pos x="96" y="155"/>
                  </a:cxn>
                  <a:cxn ang="0">
                    <a:pos x="82" y="157"/>
                  </a:cxn>
                  <a:cxn ang="0">
                    <a:pos x="50" y="155"/>
                  </a:cxn>
                  <a:cxn ang="0">
                    <a:pos x="37" y="155"/>
                  </a:cxn>
                  <a:cxn ang="0">
                    <a:pos x="27" y="140"/>
                  </a:cxn>
                  <a:cxn ang="0">
                    <a:pos x="22" y="135"/>
                  </a:cxn>
                  <a:cxn ang="0">
                    <a:pos x="11" y="129"/>
                  </a:cxn>
                  <a:cxn ang="0">
                    <a:pos x="5" y="122"/>
                  </a:cxn>
                  <a:cxn ang="0">
                    <a:pos x="0" y="107"/>
                  </a:cxn>
                  <a:cxn ang="0">
                    <a:pos x="0" y="90"/>
                  </a:cxn>
                  <a:cxn ang="0">
                    <a:pos x="34" y="76"/>
                  </a:cxn>
                  <a:cxn ang="0">
                    <a:pos x="72" y="76"/>
                  </a:cxn>
                  <a:cxn ang="0">
                    <a:pos x="95" y="55"/>
                  </a:cxn>
                  <a:cxn ang="0">
                    <a:pos x="98" y="19"/>
                  </a:cxn>
                  <a:cxn ang="0">
                    <a:pos x="120" y="8"/>
                  </a:cxn>
                </a:cxnLst>
                <a:rect l="0" t="0" r="r" b="b"/>
                <a:pathLst>
                  <a:path w="352" h="157">
                    <a:moveTo>
                      <a:pt x="120" y="8"/>
                    </a:moveTo>
                    <a:lnTo>
                      <a:pt x="132" y="0"/>
                    </a:lnTo>
                    <a:lnTo>
                      <a:pt x="146" y="0"/>
                    </a:lnTo>
                    <a:lnTo>
                      <a:pt x="152" y="11"/>
                    </a:lnTo>
                    <a:lnTo>
                      <a:pt x="165" y="2"/>
                    </a:lnTo>
                    <a:lnTo>
                      <a:pt x="178" y="6"/>
                    </a:lnTo>
                    <a:lnTo>
                      <a:pt x="198" y="27"/>
                    </a:lnTo>
                    <a:lnTo>
                      <a:pt x="220" y="36"/>
                    </a:lnTo>
                    <a:lnTo>
                      <a:pt x="228" y="38"/>
                    </a:lnTo>
                    <a:lnTo>
                      <a:pt x="239" y="29"/>
                    </a:lnTo>
                    <a:lnTo>
                      <a:pt x="250" y="25"/>
                    </a:lnTo>
                    <a:lnTo>
                      <a:pt x="280" y="33"/>
                    </a:lnTo>
                    <a:lnTo>
                      <a:pt x="320" y="42"/>
                    </a:lnTo>
                    <a:lnTo>
                      <a:pt x="352" y="51"/>
                    </a:lnTo>
                    <a:lnTo>
                      <a:pt x="341" y="64"/>
                    </a:lnTo>
                    <a:lnTo>
                      <a:pt x="320" y="85"/>
                    </a:lnTo>
                    <a:lnTo>
                      <a:pt x="315" y="92"/>
                    </a:lnTo>
                    <a:lnTo>
                      <a:pt x="317" y="107"/>
                    </a:lnTo>
                    <a:lnTo>
                      <a:pt x="302" y="107"/>
                    </a:lnTo>
                    <a:lnTo>
                      <a:pt x="287" y="96"/>
                    </a:lnTo>
                    <a:lnTo>
                      <a:pt x="272" y="92"/>
                    </a:lnTo>
                    <a:lnTo>
                      <a:pt x="233" y="101"/>
                    </a:lnTo>
                    <a:lnTo>
                      <a:pt x="223" y="110"/>
                    </a:lnTo>
                    <a:lnTo>
                      <a:pt x="212" y="124"/>
                    </a:lnTo>
                    <a:lnTo>
                      <a:pt x="191" y="137"/>
                    </a:lnTo>
                    <a:lnTo>
                      <a:pt x="179" y="137"/>
                    </a:lnTo>
                    <a:lnTo>
                      <a:pt x="166" y="126"/>
                    </a:lnTo>
                    <a:lnTo>
                      <a:pt x="155" y="126"/>
                    </a:lnTo>
                    <a:lnTo>
                      <a:pt x="115" y="145"/>
                    </a:lnTo>
                    <a:lnTo>
                      <a:pt x="96" y="155"/>
                    </a:lnTo>
                    <a:lnTo>
                      <a:pt x="82" y="157"/>
                    </a:lnTo>
                    <a:lnTo>
                      <a:pt x="50" y="155"/>
                    </a:lnTo>
                    <a:lnTo>
                      <a:pt x="37" y="155"/>
                    </a:lnTo>
                    <a:lnTo>
                      <a:pt x="27" y="140"/>
                    </a:lnTo>
                    <a:lnTo>
                      <a:pt x="22" y="135"/>
                    </a:lnTo>
                    <a:lnTo>
                      <a:pt x="11" y="129"/>
                    </a:lnTo>
                    <a:lnTo>
                      <a:pt x="5" y="122"/>
                    </a:lnTo>
                    <a:lnTo>
                      <a:pt x="0" y="107"/>
                    </a:lnTo>
                    <a:lnTo>
                      <a:pt x="0" y="90"/>
                    </a:lnTo>
                    <a:lnTo>
                      <a:pt x="34" y="76"/>
                    </a:lnTo>
                    <a:lnTo>
                      <a:pt x="72" y="76"/>
                    </a:lnTo>
                    <a:lnTo>
                      <a:pt x="95" y="55"/>
                    </a:lnTo>
                    <a:lnTo>
                      <a:pt x="98" y="19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5" name="Freeform 110"/>
              <p:cNvSpPr>
                <a:spLocks/>
              </p:cNvSpPr>
              <p:nvPr/>
            </p:nvSpPr>
            <p:spPr bwMode="auto">
              <a:xfrm>
                <a:off x="2611" y="2975"/>
                <a:ext cx="269" cy="223"/>
              </a:xfrm>
              <a:custGeom>
                <a:avLst/>
                <a:gdLst/>
                <a:ahLst/>
                <a:cxnLst>
                  <a:cxn ang="0">
                    <a:pos x="220" y="31"/>
                  </a:cxn>
                  <a:cxn ang="0">
                    <a:pos x="208" y="31"/>
                  </a:cxn>
                  <a:cxn ang="0">
                    <a:pos x="195" y="22"/>
                  </a:cxn>
                  <a:cxn ang="0">
                    <a:pos x="178" y="13"/>
                  </a:cxn>
                  <a:cxn ang="0">
                    <a:pos x="157" y="24"/>
                  </a:cxn>
                  <a:cxn ang="0">
                    <a:pos x="138" y="19"/>
                  </a:cxn>
                  <a:cxn ang="0">
                    <a:pos x="121" y="27"/>
                  </a:cxn>
                  <a:cxn ang="0">
                    <a:pos x="120" y="19"/>
                  </a:cxn>
                  <a:cxn ang="0">
                    <a:pos x="105" y="18"/>
                  </a:cxn>
                  <a:cxn ang="0">
                    <a:pos x="87" y="0"/>
                  </a:cxn>
                  <a:cxn ang="0">
                    <a:pos x="60" y="30"/>
                  </a:cxn>
                  <a:cxn ang="0">
                    <a:pos x="17" y="16"/>
                  </a:cxn>
                  <a:cxn ang="0">
                    <a:pos x="0" y="21"/>
                  </a:cxn>
                  <a:cxn ang="0">
                    <a:pos x="0" y="31"/>
                  </a:cxn>
                  <a:cxn ang="0">
                    <a:pos x="46" y="78"/>
                  </a:cxn>
                  <a:cxn ang="0">
                    <a:pos x="57" y="109"/>
                  </a:cxn>
                  <a:cxn ang="0">
                    <a:pos x="81" y="127"/>
                  </a:cxn>
                  <a:cxn ang="0">
                    <a:pos x="91" y="124"/>
                  </a:cxn>
                  <a:cxn ang="0">
                    <a:pos x="150" y="187"/>
                  </a:cxn>
                  <a:cxn ang="0">
                    <a:pos x="154" y="201"/>
                  </a:cxn>
                  <a:cxn ang="0">
                    <a:pos x="150" y="211"/>
                  </a:cxn>
                  <a:cxn ang="0">
                    <a:pos x="154" y="221"/>
                  </a:cxn>
                  <a:cxn ang="0">
                    <a:pos x="171" y="212"/>
                  </a:cxn>
                  <a:cxn ang="0">
                    <a:pos x="184" y="207"/>
                  </a:cxn>
                  <a:cxn ang="0">
                    <a:pos x="184" y="186"/>
                  </a:cxn>
                  <a:cxn ang="0">
                    <a:pos x="201" y="172"/>
                  </a:cxn>
                  <a:cxn ang="0">
                    <a:pos x="208" y="157"/>
                  </a:cxn>
                  <a:cxn ang="0">
                    <a:pos x="226" y="150"/>
                  </a:cxn>
                  <a:cxn ang="0">
                    <a:pos x="229" y="132"/>
                  </a:cxn>
                  <a:cxn ang="0">
                    <a:pos x="226" y="115"/>
                  </a:cxn>
                  <a:cxn ang="0">
                    <a:pos x="235" y="108"/>
                  </a:cxn>
                  <a:cxn ang="0">
                    <a:pos x="219" y="85"/>
                  </a:cxn>
                  <a:cxn ang="0">
                    <a:pos x="238" y="52"/>
                  </a:cxn>
                  <a:cxn ang="0">
                    <a:pos x="220" y="31"/>
                  </a:cxn>
                </a:cxnLst>
                <a:rect l="0" t="0" r="r" b="b"/>
                <a:pathLst>
                  <a:path w="238" h="221">
                    <a:moveTo>
                      <a:pt x="220" y="31"/>
                    </a:moveTo>
                    <a:lnTo>
                      <a:pt x="208" y="31"/>
                    </a:lnTo>
                    <a:lnTo>
                      <a:pt x="195" y="22"/>
                    </a:lnTo>
                    <a:lnTo>
                      <a:pt x="178" y="13"/>
                    </a:lnTo>
                    <a:lnTo>
                      <a:pt x="157" y="24"/>
                    </a:lnTo>
                    <a:lnTo>
                      <a:pt x="138" y="19"/>
                    </a:lnTo>
                    <a:lnTo>
                      <a:pt x="121" y="27"/>
                    </a:lnTo>
                    <a:lnTo>
                      <a:pt x="120" y="19"/>
                    </a:lnTo>
                    <a:lnTo>
                      <a:pt x="105" y="18"/>
                    </a:lnTo>
                    <a:lnTo>
                      <a:pt x="87" y="0"/>
                    </a:lnTo>
                    <a:lnTo>
                      <a:pt x="60" y="30"/>
                    </a:lnTo>
                    <a:lnTo>
                      <a:pt x="17" y="16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46" y="78"/>
                    </a:lnTo>
                    <a:lnTo>
                      <a:pt x="57" y="109"/>
                    </a:lnTo>
                    <a:lnTo>
                      <a:pt x="81" y="127"/>
                    </a:lnTo>
                    <a:lnTo>
                      <a:pt x="91" y="124"/>
                    </a:lnTo>
                    <a:lnTo>
                      <a:pt x="150" y="187"/>
                    </a:lnTo>
                    <a:lnTo>
                      <a:pt x="154" y="201"/>
                    </a:lnTo>
                    <a:lnTo>
                      <a:pt x="150" y="211"/>
                    </a:lnTo>
                    <a:lnTo>
                      <a:pt x="154" y="221"/>
                    </a:lnTo>
                    <a:lnTo>
                      <a:pt x="171" y="212"/>
                    </a:lnTo>
                    <a:lnTo>
                      <a:pt x="184" y="207"/>
                    </a:lnTo>
                    <a:lnTo>
                      <a:pt x="184" y="186"/>
                    </a:lnTo>
                    <a:lnTo>
                      <a:pt x="201" y="172"/>
                    </a:lnTo>
                    <a:lnTo>
                      <a:pt x="208" y="157"/>
                    </a:lnTo>
                    <a:lnTo>
                      <a:pt x="226" y="150"/>
                    </a:lnTo>
                    <a:lnTo>
                      <a:pt x="229" y="132"/>
                    </a:lnTo>
                    <a:lnTo>
                      <a:pt x="226" y="115"/>
                    </a:lnTo>
                    <a:lnTo>
                      <a:pt x="235" y="108"/>
                    </a:lnTo>
                    <a:lnTo>
                      <a:pt x="219" y="85"/>
                    </a:lnTo>
                    <a:lnTo>
                      <a:pt x="238" y="52"/>
                    </a:lnTo>
                    <a:lnTo>
                      <a:pt x="220" y="31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6" name="Freeform 111"/>
              <p:cNvSpPr>
                <a:spLocks/>
              </p:cNvSpPr>
              <p:nvPr/>
            </p:nvSpPr>
            <p:spPr bwMode="auto">
              <a:xfrm>
                <a:off x="2978" y="3265"/>
                <a:ext cx="182" cy="111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34" y="14"/>
                  </a:cxn>
                  <a:cxn ang="0">
                    <a:pos x="52" y="11"/>
                  </a:cxn>
                  <a:cxn ang="0">
                    <a:pos x="70" y="6"/>
                  </a:cxn>
                  <a:cxn ang="0">
                    <a:pos x="85" y="6"/>
                  </a:cxn>
                  <a:cxn ang="0">
                    <a:pos x="100" y="0"/>
                  </a:cxn>
                  <a:cxn ang="0">
                    <a:pos x="126" y="6"/>
                  </a:cxn>
                  <a:cxn ang="0">
                    <a:pos x="141" y="5"/>
                  </a:cxn>
                  <a:cxn ang="0">
                    <a:pos x="156" y="20"/>
                  </a:cxn>
                  <a:cxn ang="0">
                    <a:pos x="154" y="63"/>
                  </a:cxn>
                  <a:cxn ang="0">
                    <a:pos x="162" y="68"/>
                  </a:cxn>
                  <a:cxn ang="0">
                    <a:pos x="151" y="86"/>
                  </a:cxn>
                  <a:cxn ang="0">
                    <a:pos x="115" y="93"/>
                  </a:cxn>
                  <a:cxn ang="0">
                    <a:pos x="100" y="89"/>
                  </a:cxn>
                  <a:cxn ang="0">
                    <a:pos x="90" y="110"/>
                  </a:cxn>
                  <a:cxn ang="0">
                    <a:pos x="63" y="108"/>
                  </a:cxn>
                  <a:cxn ang="0">
                    <a:pos x="52" y="105"/>
                  </a:cxn>
                  <a:cxn ang="0">
                    <a:pos x="36" y="104"/>
                  </a:cxn>
                  <a:cxn ang="0">
                    <a:pos x="27" y="95"/>
                  </a:cxn>
                  <a:cxn ang="0">
                    <a:pos x="21" y="98"/>
                  </a:cxn>
                  <a:cxn ang="0">
                    <a:pos x="9" y="89"/>
                  </a:cxn>
                  <a:cxn ang="0">
                    <a:pos x="0" y="63"/>
                  </a:cxn>
                  <a:cxn ang="0">
                    <a:pos x="7" y="50"/>
                  </a:cxn>
                  <a:cxn ang="0">
                    <a:pos x="6" y="33"/>
                  </a:cxn>
                </a:cxnLst>
                <a:rect l="0" t="0" r="r" b="b"/>
                <a:pathLst>
                  <a:path w="162" h="110">
                    <a:moveTo>
                      <a:pt x="6" y="33"/>
                    </a:moveTo>
                    <a:lnTo>
                      <a:pt x="34" y="14"/>
                    </a:lnTo>
                    <a:lnTo>
                      <a:pt x="52" y="11"/>
                    </a:lnTo>
                    <a:lnTo>
                      <a:pt x="70" y="6"/>
                    </a:lnTo>
                    <a:lnTo>
                      <a:pt x="85" y="6"/>
                    </a:lnTo>
                    <a:lnTo>
                      <a:pt x="100" y="0"/>
                    </a:lnTo>
                    <a:lnTo>
                      <a:pt x="126" y="6"/>
                    </a:lnTo>
                    <a:lnTo>
                      <a:pt x="141" y="5"/>
                    </a:lnTo>
                    <a:lnTo>
                      <a:pt x="156" y="20"/>
                    </a:lnTo>
                    <a:lnTo>
                      <a:pt x="154" y="63"/>
                    </a:lnTo>
                    <a:lnTo>
                      <a:pt x="162" y="68"/>
                    </a:lnTo>
                    <a:lnTo>
                      <a:pt x="151" y="86"/>
                    </a:lnTo>
                    <a:lnTo>
                      <a:pt x="115" y="93"/>
                    </a:lnTo>
                    <a:lnTo>
                      <a:pt x="100" y="89"/>
                    </a:lnTo>
                    <a:lnTo>
                      <a:pt x="90" y="110"/>
                    </a:lnTo>
                    <a:lnTo>
                      <a:pt x="63" y="108"/>
                    </a:lnTo>
                    <a:lnTo>
                      <a:pt x="52" y="105"/>
                    </a:lnTo>
                    <a:lnTo>
                      <a:pt x="36" y="104"/>
                    </a:lnTo>
                    <a:lnTo>
                      <a:pt x="27" y="95"/>
                    </a:lnTo>
                    <a:lnTo>
                      <a:pt x="21" y="98"/>
                    </a:lnTo>
                    <a:lnTo>
                      <a:pt x="9" y="89"/>
                    </a:lnTo>
                    <a:lnTo>
                      <a:pt x="0" y="63"/>
                    </a:lnTo>
                    <a:lnTo>
                      <a:pt x="7" y="50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7" name="Freeform 112"/>
              <p:cNvSpPr>
                <a:spLocks/>
              </p:cNvSpPr>
              <p:nvPr/>
            </p:nvSpPr>
            <p:spPr bwMode="auto">
              <a:xfrm>
                <a:off x="2783" y="2905"/>
                <a:ext cx="368" cy="392"/>
              </a:xfrm>
              <a:custGeom>
                <a:avLst/>
                <a:gdLst/>
                <a:ahLst/>
                <a:cxnLst>
                  <a:cxn ang="0">
                    <a:pos x="120" y="3"/>
                  </a:cxn>
                  <a:cxn ang="0">
                    <a:pos x="168" y="1"/>
                  </a:cxn>
                  <a:cxn ang="0">
                    <a:pos x="180" y="12"/>
                  </a:cxn>
                  <a:cxn ang="0">
                    <a:pos x="187" y="21"/>
                  </a:cxn>
                  <a:cxn ang="0">
                    <a:pos x="196" y="58"/>
                  </a:cxn>
                  <a:cxn ang="0">
                    <a:pos x="223" y="66"/>
                  </a:cxn>
                  <a:cxn ang="0">
                    <a:pos x="235" y="118"/>
                  </a:cxn>
                  <a:cxn ang="0">
                    <a:pos x="252" y="132"/>
                  </a:cxn>
                  <a:cxn ang="0">
                    <a:pos x="282" y="127"/>
                  </a:cxn>
                  <a:cxn ang="0">
                    <a:pos x="303" y="156"/>
                  </a:cxn>
                  <a:cxn ang="0">
                    <a:pos x="301" y="180"/>
                  </a:cxn>
                  <a:cxn ang="0">
                    <a:pos x="297" y="193"/>
                  </a:cxn>
                  <a:cxn ang="0">
                    <a:pos x="306" y="229"/>
                  </a:cxn>
                  <a:cxn ang="0">
                    <a:pos x="327" y="244"/>
                  </a:cxn>
                  <a:cxn ang="0">
                    <a:pos x="298" y="290"/>
                  </a:cxn>
                  <a:cxn ang="0">
                    <a:pos x="295" y="344"/>
                  </a:cxn>
                  <a:cxn ang="0">
                    <a:pos x="271" y="356"/>
                  </a:cxn>
                  <a:cxn ang="0">
                    <a:pos x="241" y="362"/>
                  </a:cxn>
                  <a:cxn ang="0">
                    <a:pos x="205" y="370"/>
                  </a:cxn>
                  <a:cxn ang="0">
                    <a:pos x="178" y="353"/>
                  </a:cxn>
                  <a:cxn ang="0">
                    <a:pos x="153" y="341"/>
                  </a:cxn>
                  <a:cxn ang="0">
                    <a:pos x="135" y="325"/>
                  </a:cxn>
                  <a:cxn ang="0">
                    <a:pos x="105" y="325"/>
                  </a:cxn>
                  <a:cxn ang="0">
                    <a:pos x="91" y="359"/>
                  </a:cxn>
                  <a:cxn ang="0">
                    <a:pos x="13" y="320"/>
                  </a:cxn>
                  <a:cxn ang="0">
                    <a:pos x="18" y="284"/>
                  </a:cxn>
                  <a:cxn ang="0">
                    <a:pos x="33" y="253"/>
                  </a:cxn>
                  <a:cxn ang="0">
                    <a:pos x="55" y="228"/>
                  </a:cxn>
                  <a:cxn ang="0">
                    <a:pos x="75" y="202"/>
                  </a:cxn>
                  <a:cxn ang="0">
                    <a:pos x="84" y="177"/>
                  </a:cxn>
                  <a:cxn ang="0">
                    <a:pos x="85" y="123"/>
                  </a:cxn>
                  <a:cxn ang="0">
                    <a:pos x="72" y="79"/>
                  </a:cxn>
                  <a:cxn ang="0">
                    <a:pos x="55" y="27"/>
                  </a:cxn>
                </a:cxnLst>
                <a:rect l="0" t="0" r="r" b="b"/>
                <a:pathLst>
                  <a:path w="327" h="388">
                    <a:moveTo>
                      <a:pt x="55" y="27"/>
                    </a:moveTo>
                    <a:lnTo>
                      <a:pt x="120" y="3"/>
                    </a:lnTo>
                    <a:lnTo>
                      <a:pt x="150" y="0"/>
                    </a:lnTo>
                    <a:lnTo>
                      <a:pt x="168" y="1"/>
                    </a:lnTo>
                    <a:lnTo>
                      <a:pt x="175" y="6"/>
                    </a:lnTo>
                    <a:lnTo>
                      <a:pt x="180" y="12"/>
                    </a:lnTo>
                    <a:lnTo>
                      <a:pt x="181" y="19"/>
                    </a:lnTo>
                    <a:lnTo>
                      <a:pt x="187" y="21"/>
                    </a:lnTo>
                    <a:lnTo>
                      <a:pt x="195" y="36"/>
                    </a:lnTo>
                    <a:lnTo>
                      <a:pt x="196" y="58"/>
                    </a:lnTo>
                    <a:lnTo>
                      <a:pt x="204" y="66"/>
                    </a:lnTo>
                    <a:lnTo>
                      <a:pt x="223" y="66"/>
                    </a:lnTo>
                    <a:lnTo>
                      <a:pt x="235" y="97"/>
                    </a:lnTo>
                    <a:lnTo>
                      <a:pt x="235" y="118"/>
                    </a:lnTo>
                    <a:lnTo>
                      <a:pt x="243" y="132"/>
                    </a:lnTo>
                    <a:lnTo>
                      <a:pt x="252" y="132"/>
                    </a:lnTo>
                    <a:lnTo>
                      <a:pt x="271" y="118"/>
                    </a:lnTo>
                    <a:lnTo>
                      <a:pt x="282" y="127"/>
                    </a:lnTo>
                    <a:lnTo>
                      <a:pt x="283" y="145"/>
                    </a:lnTo>
                    <a:lnTo>
                      <a:pt x="303" y="156"/>
                    </a:lnTo>
                    <a:lnTo>
                      <a:pt x="300" y="175"/>
                    </a:lnTo>
                    <a:lnTo>
                      <a:pt x="301" y="180"/>
                    </a:lnTo>
                    <a:lnTo>
                      <a:pt x="304" y="183"/>
                    </a:lnTo>
                    <a:lnTo>
                      <a:pt x="297" y="193"/>
                    </a:lnTo>
                    <a:lnTo>
                      <a:pt x="295" y="205"/>
                    </a:lnTo>
                    <a:lnTo>
                      <a:pt x="306" y="229"/>
                    </a:lnTo>
                    <a:lnTo>
                      <a:pt x="322" y="232"/>
                    </a:lnTo>
                    <a:lnTo>
                      <a:pt x="327" y="244"/>
                    </a:lnTo>
                    <a:lnTo>
                      <a:pt x="322" y="268"/>
                    </a:lnTo>
                    <a:lnTo>
                      <a:pt x="298" y="290"/>
                    </a:lnTo>
                    <a:lnTo>
                      <a:pt x="304" y="328"/>
                    </a:lnTo>
                    <a:lnTo>
                      <a:pt x="295" y="344"/>
                    </a:lnTo>
                    <a:lnTo>
                      <a:pt x="301" y="362"/>
                    </a:lnTo>
                    <a:lnTo>
                      <a:pt x="271" y="356"/>
                    </a:lnTo>
                    <a:lnTo>
                      <a:pt x="256" y="362"/>
                    </a:lnTo>
                    <a:lnTo>
                      <a:pt x="241" y="362"/>
                    </a:lnTo>
                    <a:lnTo>
                      <a:pt x="223" y="367"/>
                    </a:lnTo>
                    <a:lnTo>
                      <a:pt x="205" y="370"/>
                    </a:lnTo>
                    <a:lnTo>
                      <a:pt x="177" y="388"/>
                    </a:lnTo>
                    <a:lnTo>
                      <a:pt x="178" y="353"/>
                    </a:lnTo>
                    <a:lnTo>
                      <a:pt x="172" y="344"/>
                    </a:lnTo>
                    <a:lnTo>
                      <a:pt x="153" y="341"/>
                    </a:lnTo>
                    <a:lnTo>
                      <a:pt x="147" y="326"/>
                    </a:lnTo>
                    <a:lnTo>
                      <a:pt x="135" y="325"/>
                    </a:lnTo>
                    <a:lnTo>
                      <a:pt x="130" y="329"/>
                    </a:lnTo>
                    <a:lnTo>
                      <a:pt x="105" y="325"/>
                    </a:lnTo>
                    <a:lnTo>
                      <a:pt x="96" y="332"/>
                    </a:lnTo>
                    <a:lnTo>
                      <a:pt x="91" y="359"/>
                    </a:lnTo>
                    <a:lnTo>
                      <a:pt x="81" y="380"/>
                    </a:lnTo>
                    <a:lnTo>
                      <a:pt x="13" y="320"/>
                    </a:lnTo>
                    <a:lnTo>
                      <a:pt x="0" y="292"/>
                    </a:lnTo>
                    <a:lnTo>
                      <a:pt x="18" y="284"/>
                    </a:lnTo>
                    <a:lnTo>
                      <a:pt x="33" y="276"/>
                    </a:lnTo>
                    <a:lnTo>
                      <a:pt x="33" y="253"/>
                    </a:lnTo>
                    <a:lnTo>
                      <a:pt x="48" y="244"/>
                    </a:lnTo>
                    <a:lnTo>
                      <a:pt x="55" y="228"/>
                    </a:lnTo>
                    <a:lnTo>
                      <a:pt x="72" y="217"/>
                    </a:lnTo>
                    <a:lnTo>
                      <a:pt x="75" y="202"/>
                    </a:lnTo>
                    <a:lnTo>
                      <a:pt x="73" y="186"/>
                    </a:lnTo>
                    <a:lnTo>
                      <a:pt x="84" y="177"/>
                    </a:lnTo>
                    <a:lnTo>
                      <a:pt x="69" y="154"/>
                    </a:lnTo>
                    <a:lnTo>
                      <a:pt x="85" y="123"/>
                    </a:lnTo>
                    <a:lnTo>
                      <a:pt x="67" y="102"/>
                    </a:lnTo>
                    <a:lnTo>
                      <a:pt x="72" y="79"/>
                    </a:lnTo>
                    <a:lnTo>
                      <a:pt x="55" y="58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92D05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8" name="Freeform 113"/>
              <p:cNvSpPr>
                <a:spLocks/>
              </p:cNvSpPr>
              <p:nvPr/>
            </p:nvSpPr>
            <p:spPr bwMode="auto">
              <a:xfrm>
                <a:off x="3823" y="2701"/>
                <a:ext cx="302" cy="243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196" y="19"/>
                  </a:cxn>
                  <a:cxn ang="0">
                    <a:pos x="147" y="52"/>
                  </a:cxn>
                  <a:cxn ang="0">
                    <a:pos x="78" y="79"/>
                  </a:cxn>
                  <a:cxn ang="0">
                    <a:pos x="58" y="102"/>
                  </a:cxn>
                  <a:cxn ang="0">
                    <a:pos x="28" y="109"/>
                  </a:cxn>
                  <a:cxn ang="0">
                    <a:pos x="0" y="112"/>
                  </a:cxn>
                  <a:cxn ang="0">
                    <a:pos x="19" y="132"/>
                  </a:cxn>
                  <a:cxn ang="0">
                    <a:pos x="43" y="135"/>
                  </a:cxn>
                  <a:cxn ang="0">
                    <a:pos x="58" y="144"/>
                  </a:cxn>
                  <a:cxn ang="0">
                    <a:pos x="85" y="171"/>
                  </a:cxn>
                  <a:cxn ang="0">
                    <a:pos x="90" y="195"/>
                  </a:cxn>
                  <a:cxn ang="0">
                    <a:pos x="103" y="201"/>
                  </a:cxn>
                  <a:cxn ang="0">
                    <a:pos x="121" y="202"/>
                  </a:cxn>
                  <a:cxn ang="0">
                    <a:pos x="135" y="190"/>
                  </a:cxn>
                  <a:cxn ang="0">
                    <a:pos x="142" y="201"/>
                  </a:cxn>
                  <a:cxn ang="0">
                    <a:pos x="157" y="193"/>
                  </a:cxn>
                  <a:cxn ang="0">
                    <a:pos x="181" y="192"/>
                  </a:cxn>
                  <a:cxn ang="0">
                    <a:pos x="166" y="223"/>
                  </a:cxn>
                  <a:cxn ang="0">
                    <a:pos x="144" y="234"/>
                  </a:cxn>
                  <a:cxn ang="0">
                    <a:pos x="129" y="232"/>
                  </a:cxn>
                  <a:cxn ang="0">
                    <a:pos x="106" y="222"/>
                  </a:cxn>
                  <a:cxn ang="0">
                    <a:pos x="99" y="241"/>
                  </a:cxn>
                </a:cxnLst>
                <a:rect l="0" t="0" r="r" b="b"/>
                <a:pathLst>
                  <a:path w="268" h="241">
                    <a:moveTo>
                      <a:pt x="268" y="0"/>
                    </a:moveTo>
                    <a:lnTo>
                      <a:pt x="196" y="19"/>
                    </a:lnTo>
                    <a:lnTo>
                      <a:pt x="147" y="52"/>
                    </a:lnTo>
                    <a:lnTo>
                      <a:pt x="78" y="79"/>
                    </a:lnTo>
                    <a:lnTo>
                      <a:pt x="58" y="102"/>
                    </a:lnTo>
                    <a:lnTo>
                      <a:pt x="28" y="109"/>
                    </a:lnTo>
                    <a:lnTo>
                      <a:pt x="0" y="112"/>
                    </a:lnTo>
                    <a:lnTo>
                      <a:pt x="19" y="132"/>
                    </a:lnTo>
                    <a:lnTo>
                      <a:pt x="43" y="135"/>
                    </a:lnTo>
                    <a:lnTo>
                      <a:pt x="58" y="144"/>
                    </a:lnTo>
                    <a:lnTo>
                      <a:pt x="85" y="171"/>
                    </a:lnTo>
                    <a:lnTo>
                      <a:pt x="90" y="195"/>
                    </a:lnTo>
                    <a:lnTo>
                      <a:pt x="103" y="201"/>
                    </a:lnTo>
                    <a:lnTo>
                      <a:pt x="121" y="202"/>
                    </a:lnTo>
                    <a:lnTo>
                      <a:pt x="135" y="190"/>
                    </a:lnTo>
                    <a:lnTo>
                      <a:pt x="142" y="201"/>
                    </a:lnTo>
                    <a:lnTo>
                      <a:pt x="157" y="193"/>
                    </a:lnTo>
                    <a:lnTo>
                      <a:pt x="181" y="192"/>
                    </a:lnTo>
                    <a:lnTo>
                      <a:pt x="166" y="223"/>
                    </a:lnTo>
                    <a:lnTo>
                      <a:pt x="144" y="234"/>
                    </a:lnTo>
                    <a:lnTo>
                      <a:pt x="129" y="232"/>
                    </a:lnTo>
                    <a:lnTo>
                      <a:pt x="106" y="222"/>
                    </a:lnTo>
                    <a:lnTo>
                      <a:pt x="99" y="241"/>
                    </a:lnTo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33873" name="Freeform 114"/>
              <p:cNvSpPr>
                <a:spLocks/>
              </p:cNvSpPr>
              <p:nvPr/>
            </p:nvSpPr>
            <p:spPr bwMode="auto">
              <a:xfrm>
                <a:off x="3375" y="2689"/>
                <a:ext cx="255" cy="252"/>
              </a:xfrm>
              <a:custGeom>
                <a:avLst/>
                <a:gdLst>
                  <a:gd name="T0" fmla="*/ 248660 w 225"/>
                  <a:gd name="T1" fmla="*/ 417723 h 249"/>
                  <a:gd name="T2" fmla="*/ 221945 w 225"/>
                  <a:gd name="T3" fmla="*/ 394236 h 249"/>
                  <a:gd name="T4" fmla="*/ 215780 w 225"/>
                  <a:gd name="T5" fmla="*/ 338875 h 249"/>
                  <a:gd name="T6" fmla="*/ 187009 w 225"/>
                  <a:gd name="T7" fmla="*/ 298613 h 249"/>
                  <a:gd name="T8" fmla="*/ 184954 w 225"/>
                  <a:gd name="T9" fmla="*/ 263384 h 249"/>
                  <a:gd name="T10" fmla="*/ 193174 w 225"/>
                  <a:gd name="T11" fmla="*/ 238220 h 249"/>
                  <a:gd name="T12" fmla="*/ 168514 w 225"/>
                  <a:gd name="T13" fmla="*/ 201313 h 249"/>
                  <a:gd name="T14" fmla="*/ 137688 w 225"/>
                  <a:gd name="T15" fmla="*/ 172793 h 249"/>
                  <a:gd name="T16" fmla="*/ 125358 w 225"/>
                  <a:gd name="T17" fmla="*/ 142597 h 249"/>
                  <a:gd name="T18" fmla="*/ 119193 w 225"/>
                  <a:gd name="T19" fmla="*/ 122465 h 249"/>
                  <a:gd name="T20" fmla="*/ 82202 w 225"/>
                  <a:gd name="T21" fmla="*/ 102333 h 249"/>
                  <a:gd name="T22" fmla="*/ 61651 w 225"/>
                  <a:gd name="T23" fmla="*/ 75492 h 249"/>
                  <a:gd name="T24" fmla="*/ 39046 w 225"/>
                  <a:gd name="T25" fmla="*/ 45295 h 249"/>
                  <a:gd name="T26" fmla="*/ 0 w 225"/>
                  <a:gd name="T27" fmla="*/ 25164 h 249"/>
                  <a:gd name="T28" fmla="*/ 61651 w 225"/>
                  <a:gd name="T29" fmla="*/ 0 h 249"/>
                  <a:gd name="T30" fmla="*/ 110973 w 225"/>
                  <a:gd name="T31" fmla="*/ 5033 h 249"/>
                  <a:gd name="T32" fmla="*/ 141798 w 225"/>
                  <a:gd name="T33" fmla="*/ 10066 h 249"/>
                  <a:gd name="T34" fmla="*/ 221945 w 225"/>
                  <a:gd name="T35" fmla="*/ 57038 h 249"/>
                  <a:gd name="T36" fmla="*/ 240440 w 225"/>
                  <a:gd name="T37" fmla="*/ 65427 h 249"/>
                  <a:gd name="T38" fmla="*/ 297982 w 225"/>
                  <a:gd name="T39" fmla="*/ 75492 h 249"/>
                  <a:gd name="T40" fmla="*/ 332918 w 225"/>
                  <a:gd name="T41" fmla="*/ 115755 h 249"/>
                  <a:gd name="T42" fmla="*/ 316477 w 225"/>
                  <a:gd name="T43" fmla="*/ 145952 h 249"/>
                  <a:gd name="T44" fmla="*/ 339082 w 225"/>
                  <a:gd name="T45" fmla="*/ 186214 h 249"/>
                  <a:gd name="T46" fmla="*/ 394569 w 225"/>
                  <a:gd name="T47" fmla="*/ 216410 h 249"/>
                  <a:gd name="T48" fmla="*/ 415120 w 225"/>
                  <a:gd name="T49" fmla="*/ 241575 h 249"/>
                  <a:gd name="T50" fmla="*/ 450055 w 225"/>
                  <a:gd name="T51" fmla="*/ 251641 h 249"/>
                  <a:gd name="T52" fmla="*/ 462385 w 225"/>
                  <a:gd name="T53" fmla="*/ 253318 h 249"/>
                  <a:gd name="T54" fmla="*/ 439780 w 225"/>
                  <a:gd name="T55" fmla="*/ 266738 h 249"/>
                  <a:gd name="T56" fmla="*/ 382238 w 225"/>
                  <a:gd name="T57" fmla="*/ 266738 h 249"/>
                  <a:gd name="T58" fmla="*/ 332918 w 225"/>
                  <a:gd name="T59" fmla="*/ 263384 h 249"/>
                  <a:gd name="T60" fmla="*/ 310312 w 225"/>
                  <a:gd name="T61" fmla="*/ 271771 h 249"/>
                  <a:gd name="T62" fmla="*/ 316477 w 225"/>
                  <a:gd name="T63" fmla="*/ 317067 h 249"/>
                  <a:gd name="T64" fmla="*/ 308256 w 225"/>
                  <a:gd name="T65" fmla="*/ 352296 h 249"/>
                  <a:gd name="T66" fmla="*/ 258936 w 225"/>
                  <a:gd name="T67" fmla="*/ 394236 h 249"/>
                  <a:gd name="T68" fmla="*/ 248660 w 225"/>
                  <a:gd name="T69" fmla="*/ 417723 h 2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5"/>
                  <a:gd name="T106" fmla="*/ 0 h 249"/>
                  <a:gd name="T107" fmla="*/ 225 w 225"/>
                  <a:gd name="T108" fmla="*/ 249 h 2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5" h="249">
                    <a:moveTo>
                      <a:pt x="121" y="249"/>
                    </a:moveTo>
                    <a:lnTo>
                      <a:pt x="108" y="235"/>
                    </a:lnTo>
                    <a:lnTo>
                      <a:pt x="105" y="202"/>
                    </a:lnTo>
                    <a:lnTo>
                      <a:pt x="91" y="178"/>
                    </a:lnTo>
                    <a:lnTo>
                      <a:pt x="90" y="157"/>
                    </a:lnTo>
                    <a:lnTo>
                      <a:pt x="94" y="142"/>
                    </a:lnTo>
                    <a:lnTo>
                      <a:pt x="82" y="120"/>
                    </a:lnTo>
                    <a:lnTo>
                      <a:pt x="67" y="103"/>
                    </a:lnTo>
                    <a:lnTo>
                      <a:pt x="61" y="85"/>
                    </a:lnTo>
                    <a:lnTo>
                      <a:pt x="58" y="73"/>
                    </a:lnTo>
                    <a:lnTo>
                      <a:pt x="40" y="61"/>
                    </a:lnTo>
                    <a:lnTo>
                      <a:pt x="30" y="45"/>
                    </a:lnTo>
                    <a:lnTo>
                      <a:pt x="19" y="27"/>
                    </a:lnTo>
                    <a:lnTo>
                      <a:pt x="0" y="15"/>
                    </a:lnTo>
                    <a:lnTo>
                      <a:pt x="30" y="0"/>
                    </a:lnTo>
                    <a:lnTo>
                      <a:pt x="54" y="3"/>
                    </a:lnTo>
                    <a:lnTo>
                      <a:pt x="69" y="6"/>
                    </a:lnTo>
                    <a:lnTo>
                      <a:pt x="108" y="34"/>
                    </a:lnTo>
                    <a:lnTo>
                      <a:pt x="117" y="39"/>
                    </a:lnTo>
                    <a:lnTo>
                      <a:pt x="145" y="45"/>
                    </a:lnTo>
                    <a:lnTo>
                      <a:pt x="162" y="69"/>
                    </a:lnTo>
                    <a:lnTo>
                      <a:pt x="154" y="87"/>
                    </a:lnTo>
                    <a:lnTo>
                      <a:pt x="165" y="111"/>
                    </a:lnTo>
                    <a:lnTo>
                      <a:pt x="192" y="129"/>
                    </a:lnTo>
                    <a:lnTo>
                      <a:pt x="202" y="144"/>
                    </a:lnTo>
                    <a:lnTo>
                      <a:pt x="219" y="150"/>
                    </a:lnTo>
                    <a:lnTo>
                      <a:pt x="225" y="151"/>
                    </a:lnTo>
                    <a:lnTo>
                      <a:pt x="214" y="159"/>
                    </a:lnTo>
                    <a:lnTo>
                      <a:pt x="186" y="159"/>
                    </a:lnTo>
                    <a:lnTo>
                      <a:pt x="162" y="157"/>
                    </a:lnTo>
                    <a:lnTo>
                      <a:pt x="151" y="162"/>
                    </a:lnTo>
                    <a:lnTo>
                      <a:pt x="154" y="189"/>
                    </a:lnTo>
                    <a:lnTo>
                      <a:pt x="150" y="210"/>
                    </a:lnTo>
                    <a:lnTo>
                      <a:pt x="126" y="235"/>
                    </a:lnTo>
                    <a:lnTo>
                      <a:pt x="121" y="249"/>
                    </a:ln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40" name="Freeform 115"/>
              <p:cNvSpPr>
                <a:spLocks/>
              </p:cNvSpPr>
              <p:nvPr/>
            </p:nvSpPr>
            <p:spPr bwMode="auto">
              <a:xfrm>
                <a:off x="3117" y="1982"/>
                <a:ext cx="604" cy="442"/>
              </a:xfrm>
              <a:custGeom>
                <a:avLst/>
                <a:gdLst/>
                <a:ahLst/>
                <a:cxnLst>
                  <a:cxn ang="0">
                    <a:pos x="203" y="28"/>
                  </a:cxn>
                  <a:cxn ang="0">
                    <a:pos x="175" y="47"/>
                  </a:cxn>
                  <a:cxn ang="0">
                    <a:pos x="165" y="65"/>
                  </a:cxn>
                  <a:cxn ang="0">
                    <a:pos x="165" y="95"/>
                  </a:cxn>
                  <a:cxn ang="0">
                    <a:pos x="133" y="113"/>
                  </a:cxn>
                  <a:cxn ang="0">
                    <a:pos x="131" y="139"/>
                  </a:cxn>
                  <a:cxn ang="0">
                    <a:pos x="125" y="197"/>
                  </a:cxn>
                  <a:cxn ang="0">
                    <a:pos x="100" y="195"/>
                  </a:cxn>
                  <a:cxn ang="0">
                    <a:pos x="56" y="233"/>
                  </a:cxn>
                  <a:cxn ang="0">
                    <a:pos x="30" y="221"/>
                  </a:cxn>
                  <a:cxn ang="0">
                    <a:pos x="18" y="251"/>
                  </a:cxn>
                  <a:cxn ang="0">
                    <a:pos x="30" y="295"/>
                  </a:cxn>
                  <a:cxn ang="0">
                    <a:pos x="18" y="339"/>
                  </a:cxn>
                  <a:cxn ang="0">
                    <a:pos x="6" y="363"/>
                  </a:cxn>
                  <a:cxn ang="0">
                    <a:pos x="10" y="391"/>
                  </a:cxn>
                  <a:cxn ang="0">
                    <a:pos x="38" y="425"/>
                  </a:cxn>
                  <a:cxn ang="0">
                    <a:pos x="111" y="409"/>
                  </a:cxn>
                  <a:cxn ang="0">
                    <a:pos x="213" y="419"/>
                  </a:cxn>
                  <a:cxn ang="0">
                    <a:pos x="301" y="425"/>
                  </a:cxn>
                  <a:cxn ang="0">
                    <a:pos x="341" y="417"/>
                  </a:cxn>
                  <a:cxn ang="0">
                    <a:pos x="407" y="419"/>
                  </a:cxn>
                  <a:cxn ang="0">
                    <a:pos x="429" y="417"/>
                  </a:cxn>
                  <a:cxn ang="0">
                    <a:pos x="461" y="367"/>
                  </a:cxn>
                  <a:cxn ang="0">
                    <a:pos x="487" y="357"/>
                  </a:cxn>
                  <a:cxn ang="0">
                    <a:pos x="461" y="293"/>
                  </a:cxn>
                  <a:cxn ang="0">
                    <a:pos x="501" y="289"/>
                  </a:cxn>
                  <a:cxn ang="0">
                    <a:pos x="535" y="237"/>
                  </a:cxn>
                  <a:cxn ang="0">
                    <a:pos x="467" y="219"/>
                  </a:cxn>
                  <a:cxn ang="0">
                    <a:pos x="451" y="155"/>
                  </a:cxn>
                  <a:cxn ang="0">
                    <a:pos x="401" y="99"/>
                  </a:cxn>
                  <a:cxn ang="0">
                    <a:pos x="403" y="63"/>
                  </a:cxn>
                  <a:cxn ang="0">
                    <a:pos x="371" y="12"/>
                  </a:cxn>
                  <a:cxn ang="0">
                    <a:pos x="303" y="18"/>
                  </a:cxn>
                  <a:cxn ang="0">
                    <a:pos x="251" y="0"/>
                  </a:cxn>
                </a:cxnLst>
                <a:rect l="0" t="0" r="r" b="b"/>
                <a:pathLst>
                  <a:path w="535" h="437">
                    <a:moveTo>
                      <a:pt x="217" y="10"/>
                    </a:moveTo>
                    <a:lnTo>
                      <a:pt x="203" y="28"/>
                    </a:lnTo>
                    <a:lnTo>
                      <a:pt x="193" y="45"/>
                    </a:lnTo>
                    <a:lnTo>
                      <a:pt x="175" y="47"/>
                    </a:lnTo>
                    <a:lnTo>
                      <a:pt x="157" y="53"/>
                    </a:lnTo>
                    <a:lnTo>
                      <a:pt x="165" y="65"/>
                    </a:lnTo>
                    <a:lnTo>
                      <a:pt x="165" y="71"/>
                    </a:lnTo>
                    <a:lnTo>
                      <a:pt x="165" y="95"/>
                    </a:lnTo>
                    <a:lnTo>
                      <a:pt x="149" y="97"/>
                    </a:lnTo>
                    <a:lnTo>
                      <a:pt x="133" y="113"/>
                    </a:lnTo>
                    <a:lnTo>
                      <a:pt x="133" y="131"/>
                    </a:lnTo>
                    <a:lnTo>
                      <a:pt x="131" y="139"/>
                    </a:lnTo>
                    <a:lnTo>
                      <a:pt x="125" y="149"/>
                    </a:lnTo>
                    <a:lnTo>
                      <a:pt x="125" y="197"/>
                    </a:lnTo>
                    <a:lnTo>
                      <a:pt x="115" y="203"/>
                    </a:lnTo>
                    <a:lnTo>
                      <a:pt x="100" y="195"/>
                    </a:lnTo>
                    <a:lnTo>
                      <a:pt x="74" y="215"/>
                    </a:lnTo>
                    <a:lnTo>
                      <a:pt x="56" y="233"/>
                    </a:lnTo>
                    <a:lnTo>
                      <a:pt x="38" y="221"/>
                    </a:lnTo>
                    <a:lnTo>
                      <a:pt x="30" y="221"/>
                    </a:lnTo>
                    <a:lnTo>
                      <a:pt x="14" y="225"/>
                    </a:lnTo>
                    <a:lnTo>
                      <a:pt x="18" y="251"/>
                    </a:lnTo>
                    <a:lnTo>
                      <a:pt x="26" y="277"/>
                    </a:lnTo>
                    <a:lnTo>
                      <a:pt x="30" y="295"/>
                    </a:lnTo>
                    <a:lnTo>
                      <a:pt x="28" y="319"/>
                    </a:lnTo>
                    <a:lnTo>
                      <a:pt x="18" y="339"/>
                    </a:lnTo>
                    <a:lnTo>
                      <a:pt x="0" y="355"/>
                    </a:lnTo>
                    <a:lnTo>
                      <a:pt x="6" y="363"/>
                    </a:lnTo>
                    <a:lnTo>
                      <a:pt x="20" y="373"/>
                    </a:lnTo>
                    <a:lnTo>
                      <a:pt x="10" y="391"/>
                    </a:lnTo>
                    <a:lnTo>
                      <a:pt x="12" y="425"/>
                    </a:lnTo>
                    <a:lnTo>
                      <a:pt x="38" y="425"/>
                    </a:lnTo>
                    <a:lnTo>
                      <a:pt x="50" y="413"/>
                    </a:lnTo>
                    <a:lnTo>
                      <a:pt x="111" y="409"/>
                    </a:lnTo>
                    <a:lnTo>
                      <a:pt x="163" y="411"/>
                    </a:lnTo>
                    <a:lnTo>
                      <a:pt x="213" y="419"/>
                    </a:lnTo>
                    <a:lnTo>
                      <a:pt x="257" y="427"/>
                    </a:lnTo>
                    <a:lnTo>
                      <a:pt x="301" y="425"/>
                    </a:lnTo>
                    <a:lnTo>
                      <a:pt x="321" y="419"/>
                    </a:lnTo>
                    <a:lnTo>
                      <a:pt x="341" y="417"/>
                    </a:lnTo>
                    <a:lnTo>
                      <a:pt x="365" y="429"/>
                    </a:lnTo>
                    <a:lnTo>
                      <a:pt x="407" y="419"/>
                    </a:lnTo>
                    <a:lnTo>
                      <a:pt x="417" y="437"/>
                    </a:lnTo>
                    <a:lnTo>
                      <a:pt x="429" y="417"/>
                    </a:lnTo>
                    <a:lnTo>
                      <a:pt x="431" y="383"/>
                    </a:lnTo>
                    <a:lnTo>
                      <a:pt x="461" y="367"/>
                    </a:lnTo>
                    <a:lnTo>
                      <a:pt x="487" y="363"/>
                    </a:lnTo>
                    <a:lnTo>
                      <a:pt x="487" y="357"/>
                    </a:lnTo>
                    <a:lnTo>
                      <a:pt x="469" y="317"/>
                    </a:lnTo>
                    <a:lnTo>
                      <a:pt x="461" y="293"/>
                    </a:lnTo>
                    <a:lnTo>
                      <a:pt x="477" y="285"/>
                    </a:lnTo>
                    <a:lnTo>
                      <a:pt x="501" y="289"/>
                    </a:lnTo>
                    <a:lnTo>
                      <a:pt x="535" y="275"/>
                    </a:lnTo>
                    <a:lnTo>
                      <a:pt x="535" y="237"/>
                    </a:lnTo>
                    <a:lnTo>
                      <a:pt x="499" y="225"/>
                    </a:lnTo>
                    <a:lnTo>
                      <a:pt x="467" y="219"/>
                    </a:lnTo>
                    <a:lnTo>
                      <a:pt x="449" y="187"/>
                    </a:lnTo>
                    <a:lnTo>
                      <a:pt x="451" y="155"/>
                    </a:lnTo>
                    <a:lnTo>
                      <a:pt x="419" y="123"/>
                    </a:lnTo>
                    <a:lnTo>
                      <a:pt x="401" y="99"/>
                    </a:lnTo>
                    <a:lnTo>
                      <a:pt x="399" y="77"/>
                    </a:lnTo>
                    <a:lnTo>
                      <a:pt x="403" y="63"/>
                    </a:lnTo>
                    <a:lnTo>
                      <a:pt x="403" y="34"/>
                    </a:lnTo>
                    <a:lnTo>
                      <a:pt x="371" y="12"/>
                    </a:lnTo>
                    <a:lnTo>
                      <a:pt x="335" y="12"/>
                    </a:lnTo>
                    <a:lnTo>
                      <a:pt x="303" y="18"/>
                    </a:lnTo>
                    <a:lnTo>
                      <a:pt x="289" y="6"/>
                    </a:lnTo>
                    <a:lnTo>
                      <a:pt x="251" y="0"/>
                    </a:lnTo>
                    <a:lnTo>
                      <a:pt x="217" y="1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1" name="Freeform 116"/>
              <p:cNvSpPr>
                <a:spLocks/>
              </p:cNvSpPr>
              <p:nvPr/>
            </p:nvSpPr>
            <p:spPr bwMode="auto">
              <a:xfrm>
                <a:off x="3062" y="2328"/>
                <a:ext cx="1162" cy="685"/>
              </a:xfrm>
              <a:custGeom>
                <a:avLst/>
                <a:gdLst/>
                <a:ahLst/>
                <a:cxnLst>
                  <a:cxn ang="0">
                    <a:pos x="597" y="6"/>
                  </a:cxn>
                  <a:cxn ang="0">
                    <a:pos x="682" y="36"/>
                  </a:cxn>
                  <a:cxn ang="0">
                    <a:pos x="782" y="112"/>
                  </a:cxn>
                  <a:cxn ang="0">
                    <a:pos x="892" y="154"/>
                  </a:cxn>
                  <a:cxn ang="0">
                    <a:pos x="1012" y="182"/>
                  </a:cxn>
                  <a:cxn ang="0">
                    <a:pos x="1000" y="321"/>
                  </a:cxn>
                  <a:cxn ang="0">
                    <a:pos x="948" y="367"/>
                  </a:cxn>
                  <a:cxn ang="0">
                    <a:pos x="750" y="451"/>
                  </a:cxn>
                  <a:cxn ang="0">
                    <a:pos x="696" y="503"/>
                  </a:cxn>
                  <a:cxn ang="0">
                    <a:pos x="766" y="567"/>
                  </a:cxn>
                  <a:cxn ang="0">
                    <a:pos x="810" y="559"/>
                  </a:cxn>
                  <a:cxn ang="0">
                    <a:pos x="856" y="561"/>
                  </a:cxn>
                  <a:cxn ang="0">
                    <a:pos x="796" y="595"/>
                  </a:cxn>
                  <a:cxn ang="0">
                    <a:pos x="738" y="637"/>
                  </a:cxn>
                  <a:cxn ang="0">
                    <a:pos x="684" y="669"/>
                  </a:cxn>
                  <a:cxn ang="0">
                    <a:pos x="678" y="601"/>
                  </a:cxn>
                  <a:cxn ang="0">
                    <a:pos x="617" y="591"/>
                  </a:cxn>
                  <a:cxn ang="0">
                    <a:pos x="641" y="531"/>
                  </a:cxn>
                  <a:cxn ang="0">
                    <a:pos x="631" y="503"/>
                  </a:cxn>
                  <a:cxn ang="0">
                    <a:pos x="593" y="515"/>
                  </a:cxn>
                  <a:cxn ang="0">
                    <a:pos x="591" y="485"/>
                  </a:cxn>
                  <a:cxn ang="0">
                    <a:pos x="545" y="487"/>
                  </a:cxn>
                  <a:cxn ang="0">
                    <a:pos x="517" y="513"/>
                  </a:cxn>
                  <a:cxn ang="0">
                    <a:pos x="515" y="559"/>
                  </a:cxn>
                  <a:cxn ang="0">
                    <a:pos x="501" y="575"/>
                  </a:cxn>
                  <a:cxn ang="0">
                    <a:pos x="501" y="595"/>
                  </a:cxn>
                  <a:cxn ang="0">
                    <a:pos x="455" y="601"/>
                  </a:cxn>
                  <a:cxn ang="0">
                    <a:pos x="403" y="591"/>
                  </a:cxn>
                  <a:cxn ang="0">
                    <a:pos x="435" y="517"/>
                  </a:cxn>
                  <a:cxn ang="0">
                    <a:pos x="503" y="507"/>
                  </a:cxn>
                  <a:cxn ang="0">
                    <a:pos x="443" y="469"/>
                  </a:cxn>
                  <a:cxn ang="0">
                    <a:pos x="423" y="399"/>
                  </a:cxn>
                  <a:cxn ang="0">
                    <a:pos x="309" y="359"/>
                  </a:cxn>
                  <a:cxn ang="0">
                    <a:pos x="261" y="389"/>
                  </a:cxn>
                  <a:cxn ang="0">
                    <a:pos x="187" y="405"/>
                  </a:cxn>
                  <a:cxn ang="0">
                    <a:pos x="136" y="399"/>
                  </a:cxn>
                  <a:cxn ang="0">
                    <a:pos x="80" y="393"/>
                  </a:cxn>
                  <a:cxn ang="0">
                    <a:pos x="24" y="401"/>
                  </a:cxn>
                  <a:cxn ang="0">
                    <a:pos x="50" y="301"/>
                  </a:cxn>
                  <a:cxn ang="0">
                    <a:pos x="106" y="182"/>
                  </a:cxn>
                  <a:cxn ang="0">
                    <a:pos x="78" y="96"/>
                  </a:cxn>
                  <a:cxn ang="0">
                    <a:pos x="102" y="70"/>
                  </a:cxn>
                  <a:cxn ang="0">
                    <a:pos x="227" y="68"/>
                  </a:cxn>
                  <a:cxn ang="0">
                    <a:pos x="373" y="76"/>
                  </a:cxn>
                  <a:cxn ang="0">
                    <a:pos x="459" y="78"/>
                  </a:cxn>
                  <a:cxn ang="0">
                    <a:pos x="481" y="42"/>
                  </a:cxn>
                </a:cxnLst>
                <a:rect l="0" t="0" r="r" b="b"/>
                <a:pathLst>
                  <a:path w="1032" h="677">
                    <a:moveTo>
                      <a:pt x="537" y="20"/>
                    </a:moveTo>
                    <a:lnTo>
                      <a:pt x="563" y="16"/>
                    </a:lnTo>
                    <a:lnTo>
                      <a:pt x="597" y="6"/>
                    </a:lnTo>
                    <a:lnTo>
                      <a:pt x="631" y="0"/>
                    </a:lnTo>
                    <a:lnTo>
                      <a:pt x="665" y="6"/>
                    </a:lnTo>
                    <a:lnTo>
                      <a:pt x="682" y="36"/>
                    </a:lnTo>
                    <a:lnTo>
                      <a:pt x="706" y="62"/>
                    </a:lnTo>
                    <a:lnTo>
                      <a:pt x="752" y="86"/>
                    </a:lnTo>
                    <a:lnTo>
                      <a:pt x="782" y="112"/>
                    </a:lnTo>
                    <a:lnTo>
                      <a:pt x="808" y="140"/>
                    </a:lnTo>
                    <a:lnTo>
                      <a:pt x="872" y="140"/>
                    </a:lnTo>
                    <a:lnTo>
                      <a:pt x="892" y="154"/>
                    </a:lnTo>
                    <a:lnTo>
                      <a:pt x="928" y="168"/>
                    </a:lnTo>
                    <a:lnTo>
                      <a:pt x="968" y="170"/>
                    </a:lnTo>
                    <a:lnTo>
                      <a:pt x="1012" y="182"/>
                    </a:lnTo>
                    <a:lnTo>
                      <a:pt x="1032" y="234"/>
                    </a:lnTo>
                    <a:lnTo>
                      <a:pt x="1022" y="293"/>
                    </a:lnTo>
                    <a:lnTo>
                      <a:pt x="1000" y="321"/>
                    </a:lnTo>
                    <a:lnTo>
                      <a:pt x="964" y="333"/>
                    </a:lnTo>
                    <a:lnTo>
                      <a:pt x="952" y="349"/>
                    </a:lnTo>
                    <a:lnTo>
                      <a:pt x="948" y="367"/>
                    </a:lnTo>
                    <a:lnTo>
                      <a:pt x="866" y="391"/>
                    </a:lnTo>
                    <a:lnTo>
                      <a:pt x="820" y="423"/>
                    </a:lnTo>
                    <a:lnTo>
                      <a:pt x="750" y="451"/>
                    </a:lnTo>
                    <a:lnTo>
                      <a:pt x="730" y="473"/>
                    </a:lnTo>
                    <a:lnTo>
                      <a:pt x="676" y="481"/>
                    </a:lnTo>
                    <a:lnTo>
                      <a:pt x="696" y="503"/>
                    </a:lnTo>
                    <a:lnTo>
                      <a:pt x="722" y="503"/>
                    </a:lnTo>
                    <a:lnTo>
                      <a:pt x="762" y="541"/>
                    </a:lnTo>
                    <a:lnTo>
                      <a:pt x="766" y="567"/>
                    </a:lnTo>
                    <a:lnTo>
                      <a:pt x="788" y="571"/>
                    </a:lnTo>
                    <a:lnTo>
                      <a:pt x="800" y="571"/>
                    </a:lnTo>
                    <a:lnTo>
                      <a:pt x="810" y="559"/>
                    </a:lnTo>
                    <a:lnTo>
                      <a:pt x="824" y="571"/>
                    </a:lnTo>
                    <a:lnTo>
                      <a:pt x="838" y="559"/>
                    </a:lnTo>
                    <a:lnTo>
                      <a:pt x="856" y="561"/>
                    </a:lnTo>
                    <a:lnTo>
                      <a:pt x="840" y="593"/>
                    </a:lnTo>
                    <a:lnTo>
                      <a:pt x="820" y="605"/>
                    </a:lnTo>
                    <a:lnTo>
                      <a:pt x="796" y="595"/>
                    </a:lnTo>
                    <a:lnTo>
                      <a:pt x="784" y="589"/>
                    </a:lnTo>
                    <a:lnTo>
                      <a:pt x="778" y="609"/>
                    </a:lnTo>
                    <a:lnTo>
                      <a:pt x="738" y="637"/>
                    </a:lnTo>
                    <a:lnTo>
                      <a:pt x="726" y="655"/>
                    </a:lnTo>
                    <a:lnTo>
                      <a:pt x="714" y="677"/>
                    </a:lnTo>
                    <a:lnTo>
                      <a:pt x="684" y="669"/>
                    </a:lnTo>
                    <a:lnTo>
                      <a:pt x="684" y="657"/>
                    </a:lnTo>
                    <a:lnTo>
                      <a:pt x="690" y="637"/>
                    </a:lnTo>
                    <a:lnTo>
                      <a:pt x="678" y="601"/>
                    </a:lnTo>
                    <a:lnTo>
                      <a:pt x="661" y="599"/>
                    </a:lnTo>
                    <a:lnTo>
                      <a:pt x="645" y="599"/>
                    </a:lnTo>
                    <a:lnTo>
                      <a:pt x="617" y="591"/>
                    </a:lnTo>
                    <a:lnTo>
                      <a:pt x="623" y="571"/>
                    </a:lnTo>
                    <a:lnTo>
                      <a:pt x="637" y="551"/>
                    </a:lnTo>
                    <a:lnTo>
                      <a:pt x="641" y="531"/>
                    </a:lnTo>
                    <a:lnTo>
                      <a:pt x="667" y="513"/>
                    </a:lnTo>
                    <a:lnTo>
                      <a:pt x="661" y="495"/>
                    </a:lnTo>
                    <a:lnTo>
                      <a:pt x="631" y="503"/>
                    </a:lnTo>
                    <a:lnTo>
                      <a:pt x="613" y="511"/>
                    </a:lnTo>
                    <a:lnTo>
                      <a:pt x="593" y="507"/>
                    </a:lnTo>
                    <a:lnTo>
                      <a:pt x="593" y="515"/>
                    </a:lnTo>
                    <a:lnTo>
                      <a:pt x="567" y="501"/>
                    </a:lnTo>
                    <a:lnTo>
                      <a:pt x="569" y="493"/>
                    </a:lnTo>
                    <a:lnTo>
                      <a:pt x="591" y="485"/>
                    </a:lnTo>
                    <a:lnTo>
                      <a:pt x="579" y="469"/>
                    </a:lnTo>
                    <a:lnTo>
                      <a:pt x="559" y="473"/>
                    </a:lnTo>
                    <a:lnTo>
                      <a:pt x="545" y="487"/>
                    </a:lnTo>
                    <a:lnTo>
                      <a:pt x="533" y="493"/>
                    </a:lnTo>
                    <a:lnTo>
                      <a:pt x="531" y="511"/>
                    </a:lnTo>
                    <a:lnTo>
                      <a:pt x="517" y="513"/>
                    </a:lnTo>
                    <a:lnTo>
                      <a:pt x="531" y="527"/>
                    </a:lnTo>
                    <a:lnTo>
                      <a:pt x="531" y="541"/>
                    </a:lnTo>
                    <a:lnTo>
                      <a:pt x="515" y="559"/>
                    </a:lnTo>
                    <a:lnTo>
                      <a:pt x="495" y="551"/>
                    </a:lnTo>
                    <a:lnTo>
                      <a:pt x="509" y="571"/>
                    </a:lnTo>
                    <a:lnTo>
                      <a:pt x="501" y="575"/>
                    </a:lnTo>
                    <a:lnTo>
                      <a:pt x="475" y="551"/>
                    </a:lnTo>
                    <a:lnTo>
                      <a:pt x="483" y="583"/>
                    </a:lnTo>
                    <a:lnTo>
                      <a:pt x="501" y="595"/>
                    </a:lnTo>
                    <a:lnTo>
                      <a:pt x="483" y="613"/>
                    </a:lnTo>
                    <a:lnTo>
                      <a:pt x="475" y="603"/>
                    </a:lnTo>
                    <a:lnTo>
                      <a:pt x="455" y="601"/>
                    </a:lnTo>
                    <a:lnTo>
                      <a:pt x="443" y="607"/>
                    </a:lnTo>
                    <a:lnTo>
                      <a:pt x="401" y="609"/>
                    </a:lnTo>
                    <a:lnTo>
                      <a:pt x="403" y="591"/>
                    </a:lnTo>
                    <a:lnTo>
                      <a:pt x="431" y="563"/>
                    </a:lnTo>
                    <a:lnTo>
                      <a:pt x="433" y="537"/>
                    </a:lnTo>
                    <a:lnTo>
                      <a:pt x="435" y="517"/>
                    </a:lnTo>
                    <a:lnTo>
                      <a:pt x="459" y="513"/>
                    </a:lnTo>
                    <a:lnTo>
                      <a:pt x="495" y="515"/>
                    </a:lnTo>
                    <a:lnTo>
                      <a:pt x="503" y="507"/>
                    </a:lnTo>
                    <a:lnTo>
                      <a:pt x="479" y="499"/>
                    </a:lnTo>
                    <a:lnTo>
                      <a:pt x="471" y="485"/>
                    </a:lnTo>
                    <a:lnTo>
                      <a:pt x="443" y="469"/>
                    </a:lnTo>
                    <a:lnTo>
                      <a:pt x="433" y="441"/>
                    </a:lnTo>
                    <a:lnTo>
                      <a:pt x="439" y="427"/>
                    </a:lnTo>
                    <a:lnTo>
                      <a:pt x="423" y="399"/>
                    </a:lnTo>
                    <a:lnTo>
                      <a:pt x="385" y="393"/>
                    </a:lnTo>
                    <a:lnTo>
                      <a:pt x="345" y="361"/>
                    </a:lnTo>
                    <a:lnTo>
                      <a:pt x="309" y="359"/>
                    </a:lnTo>
                    <a:lnTo>
                      <a:pt x="283" y="367"/>
                    </a:lnTo>
                    <a:lnTo>
                      <a:pt x="273" y="381"/>
                    </a:lnTo>
                    <a:lnTo>
                      <a:pt x="261" y="389"/>
                    </a:lnTo>
                    <a:lnTo>
                      <a:pt x="231" y="391"/>
                    </a:lnTo>
                    <a:lnTo>
                      <a:pt x="215" y="405"/>
                    </a:lnTo>
                    <a:lnTo>
                      <a:pt x="187" y="405"/>
                    </a:lnTo>
                    <a:lnTo>
                      <a:pt x="177" y="393"/>
                    </a:lnTo>
                    <a:lnTo>
                      <a:pt x="165" y="389"/>
                    </a:lnTo>
                    <a:lnTo>
                      <a:pt x="136" y="399"/>
                    </a:lnTo>
                    <a:lnTo>
                      <a:pt x="116" y="401"/>
                    </a:lnTo>
                    <a:lnTo>
                      <a:pt x="102" y="389"/>
                    </a:lnTo>
                    <a:lnTo>
                      <a:pt x="80" y="393"/>
                    </a:lnTo>
                    <a:lnTo>
                      <a:pt x="60" y="405"/>
                    </a:lnTo>
                    <a:lnTo>
                      <a:pt x="50" y="401"/>
                    </a:lnTo>
                    <a:lnTo>
                      <a:pt x="24" y="401"/>
                    </a:lnTo>
                    <a:lnTo>
                      <a:pt x="0" y="361"/>
                    </a:lnTo>
                    <a:lnTo>
                      <a:pt x="4" y="343"/>
                    </a:lnTo>
                    <a:lnTo>
                      <a:pt x="50" y="301"/>
                    </a:lnTo>
                    <a:lnTo>
                      <a:pt x="36" y="252"/>
                    </a:lnTo>
                    <a:lnTo>
                      <a:pt x="90" y="208"/>
                    </a:lnTo>
                    <a:lnTo>
                      <a:pt x="106" y="182"/>
                    </a:lnTo>
                    <a:lnTo>
                      <a:pt x="104" y="156"/>
                    </a:lnTo>
                    <a:lnTo>
                      <a:pt x="92" y="124"/>
                    </a:lnTo>
                    <a:lnTo>
                      <a:pt x="78" y="96"/>
                    </a:lnTo>
                    <a:lnTo>
                      <a:pt x="60" y="82"/>
                    </a:lnTo>
                    <a:lnTo>
                      <a:pt x="90" y="84"/>
                    </a:lnTo>
                    <a:lnTo>
                      <a:pt x="102" y="70"/>
                    </a:lnTo>
                    <a:lnTo>
                      <a:pt x="158" y="68"/>
                    </a:lnTo>
                    <a:lnTo>
                      <a:pt x="213" y="68"/>
                    </a:lnTo>
                    <a:lnTo>
                      <a:pt x="227" y="68"/>
                    </a:lnTo>
                    <a:lnTo>
                      <a:pt x="299" y="84"/>
                    </a:lnTo>
                    <a:lnTo>
                      <a:pt x="351" y="84"/>
                    </a:lnTo>
                    <a:lnTo>
                      <a:pt x="373" y="76"/>
                    </a:lnTo>
                    <a:lnTo>
                      <a:pt x="393" y="76"/>
                    </a:lnTo>
                    <a:lnTo>
                      <a:pt x="415" y="84"/>
                    </a:lnTo>
                    <a:lnTo>
                      <a:pt x="459" y="78"/>
                    </a:lnTo>
                    <a:lnTo>
                      <a:pt x="467" y="92"/>
                    </a:lnTo>
                    <a:lnTo>
                      <a:pt x="483" y="74"/>
                    </a:lnTo>
                    <a:lnTo>
                      <a:pt x="481" y="42"/>
                    </a:lnTo>
                    <a:lnTo>
                      <a:pt x="517" y="22"/>
                    </a:lnTo>
                    <a:lnTo>
                      <a:pt x="537" y="2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20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244" y="1470"/>
                <a:ext cx="956" cy="16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sv-SE" sz="12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Nord Pool </a:t>
                </a:r>
                <a:r>
                  <a:rPr lang="sr-Latn-CS" sz="12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Spot</a:t>
                </a:r>
                <a:endParaRPr lang="en-GB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23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766" y="3039"/>
                <a:ext cx="554" cy="263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GB" sz="12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OMEL</a:t>
                </a:r>
              </a:p>
              <a:p>
                <a:pPr algn="ctr" eaLnBrk="1" hangingPunct="1">
                  <a:defRPr/>
                </a:pPr>
                <a:r>
                  <a:rPr lang="en-GB" sz="9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(MIBEL)</a:t>
                </a:r>
              </a:p>
            </p:txBody>
          </p:sp>
          <p:sp>
            <p:nvSpPr>
              <p:cNvPr id="226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3010" y="2836"/>
                <a:ext cx="483" cy="155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sr-Latn-CS" sz="105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OPCOM</a:t>
                </a:r>
                <a:endParaRPr lang="en-GB" sz="105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32" name="Text Box 133"/>
              <p:cNvSpPr txBox="1">
                <a:spLocks noChangeArrowheads="1"/>
              </p:cNvSpPr>
              <p:nvPr/>
            </p:nvSpPr>
            <p:spPr bwMode="auto">
              <a:xfrm>
                <a:off x="2291" y="3395"/>
                <a:ext cx="350" cy="1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sz="12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GME</a:t>
                </a:r>
                <a:endParaRPr lang="en-GB" sz="1200" dirty="0">
                  <a:solidFill>
                    <a:schemeClr val="bg2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46" name="Zaobljeni pravokotnik 245"/>
              <p:cNvSpPr/>
              <p:nvPr/>
            </p:nvSpPr>
            <p:spPr>
              <a:xfrm>
                <a:off x="3727" y="1324"/>
                <a:ext cx="276" cy="147"/>
              </a:xfrm>
              <a:prstGeom prst="round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sl-SI">
                  <a:cs typeface="Arial" charset="0"/>
                </a:endParaRPr>
              </a:p>
            </p:txBody>
          </p:sp>
          <p:sp>
            <p:nvSpPr>
              <p:cNvPr id="33895" name="PoljeZBesedilom 247"/>
              <p:cNvSpPr txBox="1">
                <a:spLocks noChangeArrowheads="1"/>
              </p:cNvSpPr>
              <p:nvPr/>
            </p:nvSpPr>
            <p:spPr bwMode="auto">
              <a:xfrm>
                <a:off x="4009" y="1307"/>
                <a:ext cx="33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400" b="1">
                    <a:solidFill>
                      <a:schemeClr val="tx2"/>
                    </a:solidFill>
                    <a:cs typeface="Arial" charset="0"/>
                  </a:rPr>
                  <a:t>OTC</a:t>
                </a:r>
                <a:endParaRPr lang="sl-SI" sz="1400" b="1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252" name="Text Box 135"/>
              <p:cNvSpPr txBox="1">
                <a:spLocks noChangeAspect="1" noChangeArrowheads="1"/>
              </p:cNvSpPr>
              <p:nvPr/>
            </p:nvSpPr>
            <p:spPr bwMode="auto">
              <a:xfrm>
                <a:off x="638" y="1896"/>
                <a:ext cx="681" cy="16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GB" sz="105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Irish Pool</a:t>
                </a:r>
              </a:p>
            </p:txBody>
          </p:sp>
          <p:sp>
            <p:nvSpPr>
              <p:cNvPr id="142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2619" y="2253"/>
                <a:ext cx="470" cy="1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sr-Latn-CS" sz="12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POLPX</a:t>
                </a:r>
                <a:endParaRPr lang="en-GB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3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784" y="2508"/>
                <a:ext cx="469" cy="1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sr-Latn-CS" sz="12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EPE</a:t>
                </a:r>
                <a:r>
                  <a:rPr lang="en-GB" sz="12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157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2001" y="2681"/>
                <a:ext cx="226" cy="12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sr-Latn-CS" sz="7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SI</a:t>
                </a:r>
                <a:r>
                  <a:rPr lang="en-GB" sz="7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158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2305" y="2669"/>
                <a:ext cx="284" cy="12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sr-Latn-CS" sz="7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E</a:t>
                </a:r>
                <a:r>
                  <a:rPr lang="en-GB" sz="7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X</a:t>
                </a:r>
                <a:r>
                  <a:rPr lang="sr-Latn-CS" sz="7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AA</a:t>
                </a:r>
                <a:endParaRPr lang="en-GB" sz="7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9" name="Text Box 124"/>
              <p:cNvSpPr txBox="1">
                <a:spLocks noChangeArrowheads="1"/>
              </p:cNvSpPr>
              <p:nvPr/>
            </p:nvSpPr>
            <p:spPr bwMode="auto">
              <a:xfrm>
                <a:off x="2831" y="2636"/>
                <a:ext cx="155" cy="35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GB" sz="105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PX</a:t>
                </a:r>
                <a:r>
                  <a:rPr lang="sr-Latn-CS" sz="105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E</a:t>
                </a:r>
              </a:p>
            </p:txBody>
          </p:sp>
          <p:sp>
            <p:nvSpPr>
              <p:cNvPr id="165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3112" y="3483"/>
                <a:ext cx="469" cy="1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sr-Latn-CS" sz="12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LAGIE</a:t>
                </a:r>
                <a:endParaRPr lang="en-GB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85" name="Text Box 133"/>
              <p:cNvSpPr txBox="1">
                <a:spLocks noChangeArrowheads="1"/>
              </p:cNvSpPr>
              <p:nvPr/>
            </p:nvSpPr>
            <p:spPr bwMode="auto">
              <a:xfrm>
                <a:off x="2309" y="2892"/>
                <a:ext cx="303" cy="131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GB" sz="4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BSP </a:t>
                </a:r>
              </a:p>
              <a:p>
                <a:pPr algn="ctr" eaLnBrk="1" hangingPunct="1">
                  <a:defRPr/>
                </a:pPr>
                <a:r>
                  <a:rPr lang="en-GB" sz="4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SouthPool</a:t>
                </a:r>
                <a:endParaRPr lang="en-GB" sz="400" dirty="0">
                  <a:solidFill>
                    <a:schemeClr val="bg2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86" name="Text Box 133"/>
              <p:cNvSpPr txBox="1">
                <a:spLocks noChangeArrowheads="1"/>
              </p:cNvSpPr>
              <p:nvPr/>
            </p:nvSpPr>
            <p:spPr bwMode="auto">
              <a:xfrm>
                <a:off x="1979" y="2356"/>
                <a:ext cx="303" cy="11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sr-Latn-CS" sz="6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Belpex</a:t>
                </a:r>
                <a:endParaRPr lang="en-GB" sz="400" dirty="0">
                  <a:solidFill>
                    <a:schemeClr val="bg2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19" name="Text Box 135"/>
              <p:cNvSpPr txBox="1">
                <a:spLocks noChangeAspect="1" noChangeArrowheads="1"/>
              </p:cNvSpPr>
              <p:nvPr/>
            </p:nvSpPr>
            <p:spPr bwMode="auto">
              <a:xfrm>
                <a:off x="1594" y="2075"/>
                <a:ext cx="435" cy="1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  <a:alpha val="93000"/>
                    </a:schemeClr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sr-Latn-CS" sz="1200" b="1" dirty="0">
                    <a:solidFill>
                      <a:schemeClr val="bg2"/>
                    </a:solidFill>
                    <a:latin typeface="Verdana" pitchFamily="34" charset="0"/>
                    <a:cs typeface="Arial" charset="0"/>
                  </a:rPr>
                  <a:t>APX</a:t>
                </a:r>
                <a:endParaRPr lang="en-GB" sz="1200" b="1" dirty="0">
                  <a:solidFill>
                    <a:schemeClr val="bg2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33926" name="Zaobljeni pravokotnik 246"/>
              <p:cNvGrpSpPr>
                <a:grpSpLocks/>
              </p:cNvGrpSpPr>
              <p:nvPr/>
            </p:nvGrpSpPr>
            <p:grpSpPr bwMode="auto">
              <a:xfrm>
                <a:off x="3722" y="1559"/>
                <a:ext cx="303" cy="176"/>
                <a:chOff x="3967" y="1674"/>
                <a:chExt cx="307" cy="181"/>
              </a:xfrm>
            </p:grpSpPr>
            <p:pic>
              <p:nvPicPr>
                <p:cNvPr id="33930" name="Zaobljeni pravokotnik 246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967" y="1674"/>
                  <a:ext cx="307" cy="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931" name="Text Box 667"/>
                <p:cNvSpPr txBox="1">
                  <a:spLocks noChangeArrowheads="1"/>
                </p:cNvSpPr>
                <p:nvPr/>
              </p:nvSpPr>
              <p:spPr bwMode="auto">
                <a:xfrm>
                  <a:off x="3990" y="1698"/>
                  <a:ext cx="264" cy="136"/>
                </a:xfrm>
                <a:prstGeom prst="rect">
                  <a:avLst/>
                </a:prstGeom>
                <a:gradFill rotWithShape="1">
                  <a:gsLst>
                    <a:gs pos="0">
                      <a:srgbClr val="8CC2F8"/>
                    </a:gs>
                    <a:gs pos="100000">
                      <a:srgbClr val="36AC36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sr-Latn-CS">
                    <a:cs typeface="Arial" charset="0"/>
                  </a:endParaRPr>
                </a:p>
              </p:txBody>
            </p:sp>
          </p:grpSp>
          <p:sp>
            <p:nvSpPr>
              <p:cNvPr id="7" name="Text Box 129"/>
              <p:cNvSpPr txBox="1">
                <a:spLocks noChangeArrowheads="1"/>
              </p:cNvSpPr>
              <p:nvPr/>
            </p:nvSpPr>
            <p:spPr bwMode="auto">
              <a:xfrm>
                <a:off x="2773" y="3071"/>
                <a:ext cx="394" cy="132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FEFEF">
                      <a:alpha val="8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800" b="1" smtClean="0">
                    <a:latin typeface="Verdana" pitchFamily="34" charset="0"/>
                    <a:cs typeface="Arial" charset="0"/>
                  </a:rPr>
                  <a:t>SEEPEX</a:t>
                </a:r>
                <a:endParaRPr lang="en-GB" sz="400" smtClean="0"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2920" y="3279"/>
              <a:ext cx="616" cy="580"/>
              <a:chOff x="2610" y="3109"/>
              <a:chExt cx="586" cy="611"/>
            </a:xfrm>
            <a:solidFill>
              <a:schemeClr val="bg1">
                <a:lumMod val="75000"/>
              </a:schemeClr>
            </a:solidFill>
          </p:grpSpPr>
          <p:sp>
            <p:nvSpPr>
              <p:cNvPr id="176" name="Freeform 61"/>
              <p:cNvSpPr>
                <a:spLocks/>
              </p:cNvSpPr>
              <p:nvPr/>
            </p:nvSpPr>
            <p:spPr bwMode="auto">
              <a:xfrm>
                <a:off x="2623" y="3429"/>
                <a:ext cx="24" cy="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7"/>
                  </a:cxn>
                  <a:cxn ang="0">
                    <a:pos x="22" y="16"/>
                  </a:cxn>
                  <a:cxn ang="0">
                    <a:pos x="24" y="23"/>
                  </a:cxn>
                  <a:cxn ang="0">
                    <a:pos x="18" y="25"/>
                  </a:cxn>
                  <a:cxn ang="0">
                    <a:pos x="7" y="23"/>
                  </a:cxn>
                  <a:cxn ang="0">
                    <a:pos x="0" y="14"/>
                  </a:cxn>
                  <a:cxn ang="0">
                    <a:pos x="18" y="0"/>
                  </a:cxn>
                </a:cxnLst>
                <a:rect l="0" t="0" r="r" b="b"/>
                <a:pathLst>
                  <a:path w="24" h="25">
                    <a:moveTo>
                      <a:pt x="18" y="0"/>
                    </a:moveTo>
                    <a:lnTo>
                      <a:pt x="24" y="7"/>
                    </a:lnTo>
                    <a:lnTo>
                      <a:pt x="22" y="16"/>
                    </a:lnTo>
                    <a:lnTo>
                      <a:pt x="24" y="23"/>
                    </a:lnTo>
                    <a:lnTo>
                      <a:pt x="18" y="25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7" name="Freeform 62"/>
              <p:cNvSpPr>
                <a:spLocks/>
              </p:cNvSpPr>
              <p:nvPr/>
            </p:nvSpPr>
            <p:spPr bwMode="auto">
              <a:xfrm>
                <a:off x="2672" y="3439"/>
                <a:ext cx="184" cy="163"/>
              </a:xfrm>
              <a:custGeom>
                <a:avLst/>
                <a:gdLst/>
                <a:ahLst/>
                <a:cxnLst>
                  <a:cxn ang="0">
                    <a:pos x="26" y="7"/>
                  </a:cxn>
                  <a:cxn ang="0">
                    <a:pos x="17" y="11"/>
                  </a:cxn>
                  <a:cxn ang="0">
                    <a:pos x="20" y="20"/>
                  </a:cxn>
                  <a:cxn ang="0">
                    <a:pos x="11" y="31"/>
                  </a:cxn>
                  <a:cxn ang="0">
                    <a:pos x="4" y="30"/>
                  </a:cxn>
                  <a:cxn ang="0">
                    <a:pos x="0" y="35"/>
                  </a:cxn>
                  <a:cxn ang="0">
                    <a:pos x="2" y="46"/>
                  </a:cxn>
                  <a:cxn ang="0">
                    <a:pos x="32" y="57"/>
                  </a:cxn>
                  <a:cxn ang="0">
                    <a:pos x="39" y="82"/>
                  </a:cxn>
                  <a:cxn ang="0">
                    <a:pos x="48" y="113"/>
                  </a:cxn>
                  <a:cxn ang="0">
                    <a:pos x="59" y="130"/>
                  </a:cxn>
                  <a:cxn ang="0">
                    <a:pos x="72" y="119"/>
                  </a:cxn>
                  <a:cxn ang="0">
                    <a:pos x="89" y="141"/>
                  </a:cxn>
                  <a:cxn ang="0">
                    <a:pos x="106" y="163"/>
                  </a:cxn>
                  <a:cxn ang="0">
                    <a:pos x="113" y="146"/>
                  </a:cxn>
                  <a:cxn ang="0">
                    <a:pos x="108" y="135"/>
                  </a:cxn>
                  <a:cxn ang="0">
                    <a:pos x="115" y="130"/>
                  </a:cxn>
                  <a:cxn ang="0">
                    <a:pos x="141" y="150"/>
                  </a:cxn>
                  <a:cxn ang="0">
                    <a:pos x="149" y="144"/>
                  </a:cxn>
                  <a:cxn ang="0">
                    <a:pos x="151" y="137"/>
                  </a:cxn>
                  <a:cxn ang="0">
                    <a:pos x="138" y="111"/>
                  </a:cxn>
                  <a:cxn ang="0">
                    <a:pos x="138" y="106"/>
                  </a:cxn>
                  <a:cxn ang="0">
                    <a:pos x="126" y="85"/>
                  </a:cxn>
                  <a:cxn ang="0">
                    <a:pos x="121" y="70"/>
                  </a:cxn>
                  <a:cxn ang="0">
                    <a:pos x="126" y="69"/>
                  </a:cxn>
                  <a:cxn ang="0">
                    <a:pos x="141" y="72"/>
                  </a:cxn>
                  <a:cxn ang="0">
                    <a:pos x="158" y="87"/>
                  </a:cxn>
                  <a:cxn ang="0">
                    <a:pos x="167" y="76"/>
                  </a:cxn>
                  <a:cxn ang="0">
                    <a:pos x="182" y="78"/>
                  </a:cxn>
                  <a:cxn ang="0">
                    <a:pos x="184" y="74"/>
                  </a:cxn>
                  <a:cxn ang="0">
                    <a:pos x="165" y="50"/>
                  </a:cxn>
                  <a:cxn ang="0">
                    <a:pos x="151" y="52"/>
                  </a:cxn>
                  <a:cxn ang="0">
                    <a:pos x="147" y="44"/>
                  </a:cxn>
                  <a:cxn ang="0">
                    <a:pos x="138" y="26"/>
                  </a:cxn>
                  <a:cxn ang="0">
                    <a:pos x="130" y="33"/>
                  </a:cxn>
                  <a:cxn ang="0">
                    <a:pos x="112" y="26"/>
                  </a:cxn>
                  <a:cxn ang="0">
                    <a:pos x="100" y="7"/>
                  </a:cxn>
                  <a:cxn ang="0">
                    <a:pos x="78" y="9"/>
                  </a:cxn>
                  <a:cxn ang="0">
                    <a:pos x="61" y="11"/>
                  </a:cxn>
                  <a:cxn ang="0">
                    <a:pos x="50" y="0"/>
                  </a:cxn>
                  <a:cxn ang="0">
                    <a:pos x="41" y="6"/>
                  </a:cxn>
                  <a:cxn ang="0">
                    <a:pos x="26" y="7"/>
                  </a:cxn>
                </a:cxnLst>
                <a:rect l="0" t="0" r="r" b="b"/>
                <a:pathLst>
                  <a:path w="184" h="163">
                    <a:moveTo>
                      <a:pt x="26" y="7"/>
                    </a:moveTo>
                    <a:lnTo>
                      <a:pt x="17" y="11"/>
                    </a:lnTo>
                    <a:lnTo>
                      <a:pt x="20" y="20"/>
                    </a:lnTo>
                    <a:lnTo>
                      <a:pt x="11" y="31"/>
                    </a:lnTo>
                    <a:lnTo>
                      <a:pt x="4" y="30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32" y="57"/>
                    </a:lnTo>
                    <a:lnTo>
                      <a:pt x="39" y="82"/>
                    </a:lnTo>
                    <a:lnTo>
                      <a:pt x="48" y="113"/>
                    </a:lnTo>
                    <a:lnTo>
                      <a:pt x="59" y="130"/>
                    </a:lnTo>
                    <a:lnTo>
                      <a:pt x="72" y="119"/>
                    </a:lnTo>
                    <a:lnTo>
                      <a:pt x="89" y="141"/>
                    </a:lnTo>
                    <a:lnTo>
                      <a:pt x="106" y="163"/>
                    </a:lnTo>
                    <a:lnTo>
                      <a:pt x="113" y="146"/>
                    </a:lnTo>
                    <a:lnTo>
                      <a:pt x="108" y="135"/>
                    </a:lnTo>
                    <a:lnTo>
                      <a:pt x="115" y="130"/>
                    </a:lnTo>
                    <a:lnTo>
                      <a:pt x="141" y="150"/>
                    </a:lnTo>
                    <a:lnTo>
                      <a:pt x="149" y="144"/>
                    </a:lnTo>
                    <a:lnTo>
                      <a:pt x="151" y="137"/>
                    </a:lnTo>
                    <a:lnTo>
                      <a:pt x="138" y="111"/>
                    </a:lnTo>
                    <a:lnTo>
                      <a:pt x="138" y="106"/>
                    </a:lnTo>
                    <a:lnTo>
                      <a:pt x="126" y="85"/>
                    </a:lnTo>
                    <a:lnTo>
                      <a:pt x="121" y="70"/>
                    </a:lnTo>
                    <a:lnTo>
                      <a:pt x="126" y="69"/>
                    </a:lnTo>
                    <a:lnTo>
                      <a:pt x="141" y="72"/>
                    </a:lnTo>
                    <a:lnTo>
                      <a:pt x="158" y="87"/>
                    </a:lnTo>
                    <a:lnTo>
                      <a:pt x="167" y="76"/>
                    </a:lnTo>
                    <a:lnTo>
                      <a:pt x="182" y="78"/>
                    </a:lnTo>
                    <a:lnTo>
                      <a:pt x="184" y="74"/>
                    </a:lnTo>
                    <a:lnTo>
                      <a:pt x="165" y="50"/>
                    </a:lnTo>
                    <a:lnTo>
                      <a:pt x="151" y="52"/>
                    </a:lnTo>
                    <a:lnTo>
                      <a:pt x="147" y="44"/>
                    </a:lnTo>
                    <a:lnTo>
                      <a:pt x="138" y="26"/>
                    </a:lnTo>
                    <a:lnTo>
                      <a:pt x="130" y="33"/>
                    </a:lnTo>
                    <a:lnTo>
                      <a:pt x="112" y="26"/>
                    </a:lnTo>
                    <a:lnTo>
                      <a:pt x="100" y="7"/>
                    </a:lnTo>
                    <a:lnTo>
                      <a:pt x="78" y="9"/>
                    </a:lnTo>
                    <a:lnTo>
                      <a:pt x="61" y="11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26" y="7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8" name="Freeform 63"/>
              <p:cNvSpPr>
                <a:spLocks/>
              </p:cNvSpPr>
              <p:nvPr/>
            </p:nvSpPr>
            <p:spPr bwMode="auto">
              <a:xfrm>
                <a:off x="2610" y="3109"/>
                <a:ext cx="430" cy="386"/>
              </a:xfrm>
              <a:custGeom>
                <a:avLst/>
                <a:gdLst/>
                <a:ahLst/>
                <a:cxnLst>
                  <a:cxn ang="0">
                    <a:pos x="78" y="102"/>
                  </a:cxn>
                  <a:cxn ang="0">
                    <a:pos x="55" y="167"/>
                  </a:cxn>
                  <a:cxn ang="0">
                    <a:pos x="44" y="182"/>
                  </a:cxn>
                  <a:cxn ang="0">
                    <a:pos x="24" y="200"/>
                  </a:cxn>
                  <a:cxn ang="0">
                    <a:pos x="0" y="204"/>
                  </a:cxn>
                  <a:cxn ang="0">
                    <a:pos x="31" y="260"/>
                  </a:cxn>
                  <a:cxn ang="0">
                    <a:pos x="57" y="260"/>
                  </a:cxn>
                  <a:cxn ang="0">
                    <a:pos x="48" y="278"/>
                  </a:cxn>
                  <a:cxn ang="0">
                    <a:pos x="57" y="308"/>
                  </a:cxn>
                  <a:cxn ang="0">
                    <a:pos x="76" y="330"/>
                  </a:cxn>
                  <a:cxn ang="0">
                    <a:pos x="91" y="317"/>
                  </a:cxn>
                  <a:cxn ang="0">
                    <a:pos x="107" y="319"/>
                  </a:cxn>
                  <a:cxn ang="0">
                    <a:pos x="159" y="325"/>
                  </a:cxn>
                  <a:cxn ang="0">
                    <a:pos x="190" y="341"/>
                  </a:cxn>
                  <a:cxn ang="0">
                    <a:pos x="207" y="362"/>
                  </a:cxn>
                  <a:cxn ang="0">
                    <a:pos x="229" y="353"/>
                  </a:cxn>
                  <a:cxn ang="0">
                    <a:pos x="271" y="386"/>
                  </a:cxn>
                  <a:cxn ang="0">
                    <a:pos x="278" y="367"/>
                  </a:cxn>
                  <a:cxn ang="0">
                    <a:pos x="277" y="336"/>
                  </a:cxn>
                  <a:cxn ang="0">
                    <a:pos x="259" y="323"/>
                  </a:cxn>
                  <a:cxn ang="0">
                    <a:pos x="215" y="295"/>
                  </a:cxn>
                  <a:cxn ang="0">
                    <a:pos x="189" y="286"/>
                  </a:cxn>
                  <a:cxn ang="0">
                    <a:pos x="179" y="273"/>
                  </a:cxn>
                  <a:cxn ang="0">
                    <a:pos x="194" y="258"/>
                  </a:cxn>
                  <a:cxn ang="0">
                    <a:pos x="183" y="236"/>
                  </a:cxn>
                  <a:cxn ang="0">
                    <a:pos x="202" y="245"/>
                  </a:cxn>
                  <a:cxn ang="0">
                    <a:pos x="215" y="238"/>
                  </a:cxn>
                  <a:cxn ang="0">
                    <a:pos x="190" y="202"/>
                  </a:cxn>
                  <a:cxn ang="0">
                    <a:pos x="170" y="160"/>
                  </a:cxn>
                  <a:cxn ang="0">
                    <a:pos x="165" y="134"/>
                  </a:cxn>
                  <a:cxn ang="0">
                    <a:pos x="176" y="117"/>
                  </a:cxn>
                  <a:cxn ang="0">
                    <a:pos x="185" y="139"/>
                  </a:cxn>
                  <a:cxn ang="0">
                    <a:pos x="190" y="147"/>
                  </a:cxn>
                  <a:cxn ang="0">
                    <a:pos x="227" y="176"/>
                  </a:cxn>
                  <a:cxn ang="0">
                    <a:pos x="231" y="156"/>
                  </a:cxn>
                  <a:cxn ang="0">
                    <a:pos x="257" y="176"/>
                  </a:cxn>
                  <a:cxn ang="0">
                    <a:pos x="246" y="152"/>
                  </a:cxn>
                  <a:cxn ang="0">
                    <a:pos x="257" y="141"/>
                  </a:cxn>
                  <a:cxn ang="0">
                    <a:pos x="288" y="148"/>
                  </a:cxn>
                  <a:cxn ang="0">
                    <a:pos x="275" y="130"/>
                  </a:cxn>
                  <a:cxn ang="0">
                    <a:pos x="246" y="113"/>
                  </a:cxn>
                  <a:cxn ang="0">
                    <a:pos x="248" y="98"/>
                  </a:cxn>
                  <a:cxn ang="0">
                    <a:pos x="299" y="87"/>
                  </a:cxn>
                  <a:cxn ang="0">
                    <a:pos x="350" y="82"/>
                  </a:cxn>
                  <a:cxn ang="0">
                    <a:pos x="378" y="87"/>
                  </a:cxn>
                  <a:cxn ang="0">
                    <a:pos x="406" y="76"/>
                  </a:cxn>
                  <a:cxn ang="0">
                    <a:pos x="428" y="48"/>
                  </a:cxn>
                  <a:cxn ang="0">
                    <a:pos x="428" y="6"/>
                  </a:cxn>
                  <a:cxn ang="0">
                    <a:pos x="408" y="0"/>
                  </a:cxn>
                  <a:cxn ang="0">
                    <a:pos x="402" y="20"/>
                  </a:cxn>
                  <a:cxn ang="0">
                    <a:pos x="389" y="35"/>
                  </a:cxn>
                  <a:cxn ang="0">
                    <a:pos x="371" y="45"/>
                  </a:cxn>
                  <a:cxn ang="0">
                    <a:pos x="338" y="33"/>
                  </a:cxn>
                  <a:cxn ang="0">
                    <a:pos x="306" y="20"/>
                  </a:cxn>
                  <a:cxn ang="0">
                    <a:pos x="271" y="45"/>
                  </a:cxn>
                  <a:cxn ang="0">
                    <a:pos x="231" y="56"/>
                  </a:cxn>
                  <a:cxn ang="0">
                    <a:pos x="202" y="61"/>
                  </a:cxn>
                  <a:cxn ang="0">
                    <a:pos x="183" y="78"/>
                  </a:cxn>
                  <a:cxn ang="0">
                    <a:pos x="153" y="82"/>
                  </a:cxn>
                  <a:cxn ang="0">
                    <a:pos x="126" y="97"/>
                  </a:cxn>
                  <a:cxn ang="0">
                    <a:pos x="98" y="97"/>
                  </a:cxn>
                </a:cxnLst>
                <a:rect l="0" t="0" r="r" b="b"/>
                <a:pathLst>
                  <a:path w="430" h="386">
                    <a:moveTo>
                      <a:pt x="87" y="95"/>
                    </a:moveTo>
                    <a:lnTo>
                      <a:pt x="78" y="102"/>
                    </a:lnTo>
                    <a:lnTo>
                      <a:pt x="68" y="135"/>
                    </a:lnTo>
                    <a:lnTo>
                      <a:pt x="55" y="167"/>
                    </a:lnTo>
                    <a:lnTo>
                      <a:pt x="50" y="171"/>
                    </a:lnTo>
                    <a:lnTo>
                      <a:pt x="44" y="182"/>
                    </a:lnTo>
                    <a:lnTo>
                      <a:pt x="37" y="193"/>
                    </a:lnTo>
                    <a:lnTo>
                      <a:pt x="24" y="200"/>
                    </a:lnTo>
                    <a:lnTo>
                      <a:pt x="13" y="204"/>
                    </a:lnTo>
                    <a:lnTo>
                      <a:pt x="0" y="204"/>
                    </a:lnTo>
                    <a:lnTo>
                      <a:pt x="17" y="241"/>
                    </a:lnTo>
                    <a:lnTo>
                      <a:pt x="31" y="260"/>
                    </a:lnTo>
                    <a:lnTo>
                      <a:pt x="44" y="260"/>
                    </a:lnTo>
                    <a:lnTo>
                      <a:pt x="57" y="260"/>
                    </a:lnTo>
                    <a:lnTo>
                      <a:pt x="61" y="269"/>
                    </a:lnTo>
                    <a:lnTo>
                      <a:pt x="48" y="278"/>
                    </a:lnTo>
                    <a:lnTo>
                      <a:pt x="48" y="290"/>
                    </a:lnTo>
                    <a:lnTo>
                      <a:pt x="57" y="308"/>
                    </a:lnTo>
                    <a:lnTo>
                      <a:pt x="68" y="323"/>
                    </a:lnTo>
                    <a:lnTo>
                      <a:pt x="76" y="330"/>
                    </a:lnTo>
                    <a:lnTo>
                      <a:pt x="80" y="319"/>
                    </a:lnTo>
                    <a:lnTo>
                      <a:pt x="91" y="317"/>
                    </a:lnTo>
                    <a:lnTo>
                      <a:pt x="104" y="328"/>
                    </a:lnTo>
                    <a:lnTo>
                      <a:pt x="107" y="319"/>
                    </a:lnTo>
                    <a:lnTo>
                      <a:pt x="128" y="321"/>
                    </a:lnTo>
                    <a:lnTo>
                      <a:pt x="159" y="325"/>
                    </a:lnTo>
                    <a:lnTo>
                      <a:pt x="181" y="332"/>
                    </a:lnTo>
                    <a:lnTo>
                      <a:pt x="190" y="341"/>
                    </a:lnTo>
                    <a:lnTo>
                      <a:pt x="200" y="354"/>
                    </a:lnTo>
                    <a:lnTo>
                      <a:pt x="207" y="362"/>
                    </a:lnTo>
                    <a:lnTo>
                      <a:pt x="216" y="354"/>
                    </a:lnTo>
                    <a:lnTo>
                      <a:pt x="229" y="353"/>
                    </a:lnTo>
                    <a:lnTo>
                      <a:pt x="248" y="366"/>
                    </a:lnTo>
                    <a:lnTo>
                      <a:pt x="271" y="386"/>
                    </a:lnTo>
                    <a:lnTo>
                      <a:pt x="277" y="382"/>
                    </a:lnTo>
                    <a:lnTo>
                      <a:pt x="278" y="367"/>
                    </a:lnTo>
                    <a:lnTo>
                      <a:pt x="278" y="351"/>
                    </a:lnTo>
                    <a:lnTo>
                      <a:pt x="277" y="336"/>
                    </a:lnTo>
                    <a:lnTo>
                      <a:pt x="266" y="319"/>
                    </a:lnTo>
                    <a:lnTo>
                      <a:pt x="259" y="323"/>
                    </a:lnTo>
                    <a:lnTo>
                      <a:pt x="242" y="315"/>
                    </a:lnTo>
                    <a:lnTo>
                      <a:pt x="215" y="295"/>
                    </a:lnTo>
                    <a:lnTo>
                      <a:pt x="207" y="288"/>
                    </a:lnTo>
                    <a:lnTo>
                      <a:pt x="189" y="286"/>
                    </a:lnTo>
                    <a:lnTo>
                      <a:pt x="179" y="280"/>
                    </a:lnTo>
                    <a:lnTo>
                      <a:pt x="179" y="273"/>
                    </a:lnTo>
                    <a:lnTo>
                      <a:pt x="190" y="262"/>
                    </a:lnTo>
                    <a:lnTo>
                      <a:pt x="194" y="258"/>
                    </a:lnTo>
                    <a:lnTo>
                      <a:pt x="187" y="249"/>
                    </a:lnTo>
                    <a:lnTo>
                      <a:pt x="183" y="236"/>
                    </a:lnTo>
                    <a:lnTo>
                      <a:pt x="187" y="230"/>
                    </a:lnTo>
                    <a:lnTo>
                      <a:pt x="202" y="245"/>
                    </a:lnTo>
                    <a:lnTo>
                      <a:pt x="215" y="251"/>
                    </a:lnTo>
                    <a:lnTo>
                      <a:pt x="215" y="238"/>
                    </a:lnTo>
                    <a:lnTo>
                      <a:pt x="207" y="223"/>
                    </a:lnTo>
                    <a:lnTo>
                      <a:pt x="190" y="202"/>
                    </a:lnTo>
                    <a:lnTo>
                      <a:pt x="172" y="174"/>
                    </a:lnTo>
                    <a:lnTo>
                      <a:pt x="170" y="160"/>
                    </a:lnTo>
                    <a:lnTo>
                      <a:pt x="168" y="147"/>
                    </a:lnTo>
                    <a:lnTo>
                      <a:pt x="165" y="134"/>
                    </a:lnTo>
                    <a:lnTo>
                      <a:pt x="163" y="121"/>
                    </a:lnTo>
                    <a:lnTo>
                      <a:pt x="176" y="117"/>
                    </a:lnTo>
                    <a:lnTo>
                      <a:pt x="174" y="126"/>
                    </a:lnTo>
                    <a:lnTo>
                      <a:pt x="185" y="139"/>
                    </a:lnTo>
                    <a:lnTo>
                      <a:pt x="192" y="139"/>
                    </a:lnTo>
                    <a:lnTo>
                      <a:pt x="190" y="147"/>
                    </a:lnTo>
                    <a:lnTo>
                      <a:pt x="226" y="182"/>
                    </a:lnTo>
                    <a:lnTo>
                      <a:pt x="227" y="176"/>
                    </a:lnTo>
                    <a:lnTo>
                      <a:pt x="220" y="160"/>
                    </a:lnTo>
                    <a:lnTo>
                      <a:pt x="231" y="156"/>
                    </a:lnTo>
                    <a:lnTo>
                      <a:pt x="248" y="163"/>
                    </a:lnTo>
                    <a:lnTo>
                      <a:pt x="257" y="176"/>
                    </a:lnTo>
                    <a:lnTo>
                      <a:pt x="259" y="167"/>
                    </a:lnTo>
                    <a:lnTo>
                      <a:pt x="246" y="152"/>
                    </a:lnTo>
                    <a:lnTo>
                      <a:pt x="248" y="145"/>
                    </a:lnTo>
                    <a:lnTo>
                      <a:pt x="257" y="141"/>
                    </a:lnTo>
                    <a:lnTo>
                      <a:pt x="282" y="152"/>
                    </a:lnTo>
                    <a:lnTo>
                      <a:pt x="288" y="148"/>
                    </a:lnTo>
                    <a:lnTo>
                      <a:pt x="286" y="137"/>
                    </a:lnTo>
                    <a:lnTo>
                      <a:pt x="275" y="130"/>
                    </a:lnTo>
                    <a:lnTo>
                      <a:pt x="257" y="122"/>
                    </a:lnTo>
                    <a:lnTo>
                      <a:pt x="246" y="113"/>
                    </a:lnTo>
                    <a:lnTo>
                      <a:pt x="244" y="106"/>
                    </a:lnTo>
                    <a:lnTo>
                      <a:pt x="248" y="98"/>
                    </a:lnTo>
                    <a:lnTo>
                      <a:pt x="273" y="95"/>
                    </a:lnTo>
                    <a:lnTo>
                      <a:pt x="299" y="87"/>
                    </a:lnTo>
                    <a:lnTo>
                      <a:pt x="317" y="89"/>
                    </a:lnTo>
                    <a:lnTo>
                      <a:pt x="350" y="82"/>
                    </a:lnTo>
                    <a:lnTo>
                      <a:pt x="356" y="78"/>
                    </a:lnTo>
                    <a:lnTo>
                      <a:pt x="378" y="87"/>
                    </a:lnTo>
                    <a:lnTo>
                      <a:pt x="397" y="97"/>
                    </a:lnTo>
                    <a:lnTo>
                      <a:pt x="406" y="76"/>
                    </a:lnTo>
                    <a:lnTo>
                      <a:pt x="423" y="54"/>
                    </a:lnTo>
                    <a:lnTo>
                      <a:pt x="428" y="48"/>
                    </a:lnTo>
                    <a:lnTo>
                      <a:pt x="430" y="9"/>
                    </a:lnTo>
                    <a:lnTo>
                      <a:pt x="428" y="6"/>
                    </a:lnTo>
                    <a:lnTo>
                      <a:pt x="419" y="0"/>
                    </a:lnTo>
                    <a:lnTo>
                      <a:pt x="408" y="0"/>
                    </a:lnTo>
                    <a:lnTo>
                      <a:pt x="402" y="6"/>
                    </a:lnTo>
                    <a:lnTo>
                      <a:pt x="402" y="20"/>
                    </a:lnTo>
                    <a:lnTo>
                      <a:pt x="404" y="32"/>
                    </a:lnTo>
                    <a:lnTo>
                      <a:pt x="389" y="35"/>
                    </a:lnTo>
                    <a:lnTo>
                      <a:pt x="378" y="43"/>
                    </a:lnTo>
                    <a:lnTo>
                      <a:pt x="371" y="45"/>
                    </a:lnTo>
                    <a:lnTo>
                      <a:pt x="347" y="39"/>
                    </a:lnTo>
                    <a:lnTo>
                      <a:pt x="338" y="33"/>
                    </a:lnTo>
                    <a:lnTo>
                      <a:pt x="325" y="41"/>
                    </a:lnTo>
                    <a:lnTo>
                      <a:pt x="306" y="20"/>
                    </a:lnTo>
                    <a:lnTo>
                      <a:pt x="286" y="35"/>
                    </a:lnTo>
                    <a:lnTo>
                      <a:pt x="271" y="45"/>
                    </a:lnTo>
                    <a:lnTo>
                      <a:pt x="255" y="52"/>
                    </a:lnTo>
                    <a:lnTo>
                      <a:pt x="231" y="56"/>
                    </a:lnTo>
                    <a:lnTo>
                      <a:pt x="215" y="61"/>
                    </a:lnTo>
                    <a:lnTo>
                      <a:pt x="202" y="61"/>
                    </a:lnTo>
                    <a:lnTo>
                      <a:pt x="196" y="63"/>
                    </a:lnTo>
                    <a:lnTo>
                      <a:pt x="183" y="78"/>
                    </a:lnTo>
                    <a:lnTo>
                      <a:pt x="172" y="78"/>
                    </a:lnTo>
                    <a:lnTo>
                      <a:pt x="153" y="82"/>
                    </a:lnTo>
                    <a:lnTo>
                      <a:pt x="135" y="80"/>
                    </a:lnTo>
                    <a:lnTo>
                      <a:pt x="126" y="97"/>
                    </a:lnTo>
                    <a:lnTo>
                      <a:pt x="111" y="98"/>
                    </a:lnTo>
                    <a:lnTo>
                      <a:pt x="98" y="97"/>
                    </a:lnTo>
                    <a:lnTo>
                      <a:pt x="87" y="95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9" name="Freeform 64"/>
              <p:cNvSpPr>
                <a:spLocks/>
              </p:cNvSpPr>
              <p:nvPr/>
            </p:nvSpPr>
            <p:spPr bwMode="auto">
              <a:xfrm>
                <a:off x="2824" y="3374"/>
                <a:ext cx="107" cy="8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7"/>
                  </a:cxn>
                  <a:cxn ang="0">
                    <a:pos x="11" y="26"/>
                  </a:cxn>
                  <a:cxn ang="0">
                    <a:pos x="24" y="30"/>
                  </a:cxn>
                  <a:cxn ang="0">
                    <a:pos x="39" y="46"/>
                  </a:cxn>
                  <a:cxn ang="0">
                    <a:pos x="52" y="54"/>
                  </a:cxn>
                  <a:cxn ang="0">
                    <a:pos x="74" y="70"/>
                  </a:cxn>
                  <a:cxn ang="0">
                    <a:pos x="87" y="76"/>
                  </a:cxn>
                  <a:cxn ang="0">
                    <a:pos x="103" y="87"/>
                  </a:cxn>
                  <a:cxn ang="0">
                    <a:pos x="107" y="81"/>
                  </a:cxn>
                  <a:cxn ang="0">
                    <a:pos x="74" y="56"/>
                  </a:cxn>
                  <a:cxn ang="0">
                    <a:pos x="72" y="44"/>
                  </a:cxn>
                  <a:cxn ang="0">
                    <a:pos x="68" y="33"/>
                  </a:cxn>
                  <a:cxn ang="0">
                    <a:pos x="54" y="20"/>
                  </a:cxn>
                  <a:cxn ang="0">
                    <a:pos x="50" y="22"/>
                  </a:cxn>
                  <a:cxn ang="0">
                    <a:pos x="32" y="9"/>
                  </a:cxn>
                  <a:cxn ang="0">
                    <a:pos x="22" y="4"/>
                  </a:cxn>
                  <a:cxn ang="0">
                    <a:pos x="9" y="0"/>
                  </a:cxn>
                </a:cxnLst>
                <a:rect l="0" t="0" r="r" b="b"/>
                <a:pathLst>
                  <a:path w="107" h="87">
                    <a:moveTo>
                      <a:pt x="9" y="0"/>
                    </a:moveTo>
                    <a:lnTo>
                      <a:pt x="0" y="7"/>
                    </a:lnTo>
                    <a:lnTo>
                      <a:pt x="11" y="26"/>
                    </a:lnTo>
                    <a:lnTo>
                      <a:pt x="24" y="30"/>
                    </a:lnTo>
                    <a:lnTo>
                      <a:pt x="39" y="46"/>
                    </a:lnTo>
                    <a:lnTo>
                      <a:pt x="52" y="54"/>
                    </a:lnTo>
                    <a:lnTo>
                      <a:pt x="74" y="70"/>
                    </a:lnTo>
                    <a:lnTo>
                      <a:pt x="87" y="76"/>
                    </a:lnTo>
                    <a:lnTo>
                      <a:pt x="103" y="87"/>
                    </a:lnTo>
                    <a:lnTo>
                      <a:pt x="107" y="81"/>
                    </a:lnTo>
                    <a:lnTo>
                      <a:pt x="74" y="56"/>
                    </a:lnTo>
                    <a:lnTo>
                      <a:pt x="72" y="44"/>
                    </a:lnTo>
                    <a:lnTo>
                      <a:pt x="68" y="33"/>
                    </a:lnTo>
                    <a:lnTo>
                      <a:pt x="54" y="20"/>
                    </a:lnTo>
                    <a:lnTo>
                      <a:pt x="50" y="22"/>
                    </a:lnTo>
                    <a:lnTo>
                      <a:pt x="32" y="9"/>
                    </a:lnTo>
                    <a:lnTo>
                      <a:pt x="22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0" name="Freeform 65"/>
              <p:cNvSpPr>
                <a:spLocks/>
              </p:cNvSpPr>
              <p:nvPr/>
            </p:nvSpPr>
            <p:spPr bwMode="auto">
              <a:xfrm>
                <a:off x="2858" y="3666"/>
                <a:ext cx="201" cy="54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57" y="4"/>
                  </a:cxn>
                  <a:cxn ang="0">
                    <a:pos x="64" y="11"/>
                  </a:cxn>
                  <a:cxn ang="0">
                    <a:pos x="70" y="13"/>
                  </a:cxn>
                  <a:cxn ang="0">
                    <a:pos x="81" y="7"/>
                  </a:cxn>
                  <a:cxn ang="0">
                    <a:pos x="88" y="4"/>
                  </a:cxn>
                  <a:cxn ang="0">
                    <a:pos x="120" y="7"/>
                  </a:cxn>
                  <a:cxn ang="0">
                    <a:pos x="151" y="6"/>
                  </a:cxn>
                  <a:cxn ang="0">
                    <a:pos x="160" y="15"/>
                  </a:cxn>
                  <a:cxn ang="0">
                    <a:pos x="160" y="20"/>
                  </a:cxn>
                  <a:cxn ang="0">
                    <a:pos x="182" y="17"/>
                  </a:cxn>
                  <a:cxn ang="0">
                    <a:pos x="194" y="19"/>
                  </a:cxn>
                  <a:cxn ang="0">
                    <a:pos x="201" y="26"/>
                  </a:cxn>
                  <a:cxn ang="0">
                    <a:pos x="194" y="35"/>
                  </a:cxn>
                  <a:cxn ang="0">
                    <a:pos x="175" y="34"/>
                  </a:cxn>
                  <a:cxn ang="0">
                    <a:pos x="162" y="41"/>
                  </a:cxn>
                  <a:cxn ang="0">
                    <a:pos x="140" y="41"/>
                  </a:cxn>
                  <a:cxn ang="0">
                    <a:pos x="118" y="50"/>
                  </a:cxn>
                  <a:cxn ang="0">
                    <a:pos x="99" y="54"/>
                  </a:cxn>
                  <a:cxn ang="0">
                    <a:pos x="84" y="45"/>
                  </a:cxn>
                  <a:cxn ang="0">
                    <a:pos x="64" y="34"/>
                  </a:cxn>
                  <a:cxn ang="0">
                    <a:pos x="44" y="34"/>
                  </a:cxn>
                  <a:cxn ang="0">
                    <a:pos x="17" y="28"/>
                  </a:cxn>
                  <a:cxn ang="0">
                    <a:pos x="7" y="20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27" y="4"/>
                  </a:cxn>
                  <a:cxn ang="0">
                    <a:pos x="42" y="11"/>
                  </a:cxn>
                </a:cxnLst>
                <a:rect l="0" t="0" r="r" b="b"/>
                <a:pathLst>
                  <a:path w="201" h="54">
                    <a:moveTo>
                      <a:pt x="42" y="11"/>
                    </a:moveTo>
                    <a:lnTo>
                      <a:pt x="57" y="4"/>
                    </a:lnTo>
                    <a:lnTo>
                      <a:pt x="64" y="11"/>
                    </a:lnTo>
                    <a:lnTo>
                      <a:pt x="70" y="13"/>
                    </a:lnTo>
                    <a:lnTo>
                      <a:pt x="81" y="7"/>
                    </a:lnTo>
                    <a:lnTo>
                      <a:pt x="88" y="4"/>
                    </a:lnTo>
                    <a:lnTo>
                      <a:pt x="120" y="7"/>
                    </a:lnTo>
                    <a:lnTo>
                      <a:pt x="151" y="6"/>
                    </a:lnTo>
                    <a:lnTo>
                      <a:pt x="160" y="15"/>
                    </a:lnTo>
                    <a:lnTo>
                      <a:pt x="160" y="20"/>
                    </a:lnTo>
                    <a:lnTo>
                      <a:pt x="182" y="17"/>
                    </a:lnTo>
                    <a:lnTo>
                      <a:pt x="194" y="19"/>
                    </a:lnTo>
                    <a:lnTo>
                      <a:pt x="201" y="26"/>
                    </a:lnTo>
                    <a:lnTo>
                      <a:pt x="194" y="35"/>
                    </a:lnTo>
                    <a:lnTo>
                      <a:pt x="175" y="34"/>
                    </a:lnTo>
                    <a:lnTo>
                      <a:pt x="162" y="41"/>
                    </a:lnTo>
                    <a:lnTo>
                      <a:pt x="140" y="41"/>
                    </a:lnTo>
                    <a:lnTo>
                      <a:pt x="118" y="50"/>
                    </a:lnTo>
                    <a:lnTo>
                      <a:pt x="99" y="54"/>
                    </a:lnTo>
                    <a:lnTo>
                      <a:pt x="84" y="45"/>
                    </a:lnTo>
                    <a:lnTo>
                      <a:pt x="64" y="34"/>
                    </a:lnTo>
                    <a:lnTo>
                      <a:pt x="44" y="34"/>
                    </a:lnTo>
                    <a:lnTo>
                      <a:pt x="17" y="28"/>
                    </a:lnTo>
                    <a:lnTo>
                      <a:pt x="7" y="2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27" y="4"/>
                    </a:lnTo>
                    <a:lnTo>
                      <a:pt x="42" y="11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1" name="Freeform 66"/>
              <p:cNvSpPr>
                <a:spLocks/>
              </p:cNvSpPr>
              <p:nvPr/>
            </p:nvSpPr>
            <p:spPr bwMode="auto">
              <a:xfrm>
                <a:off x="2944" y="3271"/>
                <a:ext cx="30" cy="2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1" y="0"/>
                  </a:cxn>
                  <a:cxn ang="0">
                    <a:pos x="2" y="6"/>
                  </a:cxn>
                  <a:cxn ang="0">
                    <a:pos x="0" y="15"/>
                  </a:cxn>
                  <a:cxn ang="0">
                    <a:pos x="0" y="26"/>
                  </a:cxn>
                  <a:cxn ang="0">
                    <a:pos x="9" y="28"/>
                  </a:cxn>
                  <a:cxn ang="0">
                    <a:pos x="26" y="17"/>
                  </a:cxn>
                  <a:cxn ang="0">
                    <a:pos x="30" y="0"/>
                  </a:cxn>
                </a:cxnLst>
                <a:rect l="0" t="0" r="r" b="b"/>
                <a:pathLst>
                  <a:path w="30" h="28">
                    <a:moveTo>
                      <a:pt x="30" y="0"/>
                    </a:moveTo>
                    <a:lnTo>
                      <a:pt x="11" y="0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26" y="1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3148" y="3534"/>
                <a:ext cx="41" cy="22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22" y="22"/>
                  </a:cxn>
                  <a:cxn ang="0">
                    <a:pos x="9" y="22"/>
                  </a:cxn>
                  <a:cxn ang="0">
                    <a:pos x="0" y="15"/>
                  </a:cxn>
                  <a:cxn ang="0">
                    <a:pos x="6" y="2"/>
                  </a:cxn>
                  <a:cxn ang="0">
                    <a:pos x="26" y="0"/>
                  </a:cxn>
                  <a:cxn ang="0">
                    <a:pos x="41" y="6"/>
                  </a:cxn>
                </a:cxnLst>
                <a:rect l="0" t="0" r="r" b="b"/>
                <a:pathLst>
                  <a:path w="41" h="22">
                    <a:moveTo>
                      <a:pt x="41" y="6"/>
                    </a:moveTo>
                    <a:lnTo>
                      <a:pt x="22" y="22"/>
                    </a:lnTo>
                    <a:lnTo>
                      <a:pt x="9" y="22"/>
                    </a:lnTo>
                    <a:lnTo>
                      <a:pt x="0" y="15"/>
                    </a:lnTo>
                    <a:lnTo>
                      <a:pt x="6" y="2"/>
                    </a:lnTo>
                    <a:lnTo>
                      <a:pt x="26" y="0"/>
                    </a:lnTo>
                    <a:lnTo>
                      <a:pt x="41" y="6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3154" y="3584"/>
                <a:ext cx="42" cy="3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11"/>
                  </a:cxn>
                  <a:cxn ang="0">
                    <a:pos x="16" y="29"/>
                  </a:cxn>
                  <a:cxn ang="0">
                    <a:pos x="5" y="34"/>
                  </a:cxn>
                  <a:cxn ang="0">
                    <a:pos x="0" y="32"/>
                  </a:cxn>
                  <a:cxn ang="0">
                    <a:pos x="4" y="20"/>
                  </a:cxn>
                  <a:cxn ang="0">
                    <a:pos x="22" y="6"/>
                  </a:cxn>
                  <a:cxn ang="0">
                    <a:pos x="42" y="0"/>
                  </a:cxn>
                </a:cxnLst>
                <a:rect l="0" t="0" r="r" b="b"/>
                <a:pathLst>
                  <a:path w="42" h="34">
                    <a:moveTo>
                      <a:pt x="42" y="0"/>
                    </a:moveTo>
                    <a:lnTo>
                      <a:pt x="42" y="11"/>
                    </a:lnTo>
                    <a:lnTo>
                      <a:pt x="16" y="29"/>
                    </a:lnTo>
                    <a:lnTo>
                      <a:pt x="5" y="34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2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3000" y="3319"/>
                <a:ext cx="52" cy="3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52" y="26"/>
                  </a:cxn>
                  <a:cxn ang="0">
                    <a:pos x="48" y="33"/>
                  </a:cxn>
                  <a:cxn ang="0">
                    <a:pos x="35" y="37"/>
                  </a:cxn>
                  <a:cxn ang="0">
                    <a:pos x="33" y="28"/>
                  </a:cxn>
                  <a:cxn ang="0">
                    <a:pos x="28" y="24"/>
                  </a:cxn>
                  <a:cxn ang="0">
                    <a:pos x="20" y="28"/>
                  </a:cxn>
                  <a:cxn ang="0">
                    <a:pos x="11" y="22"/>
                  </a:cxn>
                  <a:cxn ang="0">
                    <a:pos x="7" y="17"/>
                  </a:cxn>
                  <a:cxn ang="0">
                    <a:pos x="13" y="13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15" y="7"/>
                  </a:cxn>
                  <a:cxn ang="0">
                    <a:pos x="28" y="0"/>
                  </a:cxn>
                </a:cxnLst>
                <a:rect l="0" t="0" r="r" b="b"/>
                <a:pathLst>
                  <a:path w="52" h="37">
                    <a:moveTo>
                      <a:pt x="28" y="0"/>
                    </a:moveTo>
                    <a:lnTo>
                      <a:pt x="52" y="26"/>
                    </a:lnTo>
                    <a:lnTo>
                      <a:pt x="48" y="33"/>
                    </a:lnTo>
                    <a:lnTo>
                      <a:pt x="35" y="37"/>
                    </a:lnTo>
                    <a:lnTo>
                      <a:pt x="33" y="28"/>
                    </a:lnTo>
                    <a:lnTo>
                      <a:pt x="28" y="24"/>
                    </a:lnTo>
                    <a:lnTo>
                      <a:pt x="20" y="28"/>
                    </a:lnTo>
                    <a:lnTo>
                      <a:pt x="11" y="22"/>
                    </a:lnTo>
                    <a:lnTo>
                      <a:pt x="7" y="17"/>
                    </a:lnTo>
                    <a:lnTo>
                      <a:pt x="13" y="13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15" y="7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-2348" y="6515879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152" y="1013712"/>
            <a:ext cx="31369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1"/>
          <p:cNvSpPr>
            <a:spLocks/>
          </p:cNvSpPr>
          <p:nvPr/>
        </p:nvSpPr>
        <p:spPr bwMode="auto">
          <a:xfrm>
            <a:off x="222250" y="5589240"/>
            <a:ext cx="6630988" cy="1011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r>
              <a:rPr lang="sr-Latn-CS" sz="24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http://www.ems.rs</a:t>
            </a:r>
            <a:endParaRPr lang="en-GB" sz="24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6" descr="b_fo9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83"/>
            <a:ext cx="4271963" cy="3200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alekovodi u suto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751067"/>
            <a:ext cx="4498975" cy="3109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specerska_sala"/>
          <p:cNvPicPr>
            <a:picLocks noChangeAspect="1" noChangeArrowheads="1"/>
          </p:cNvPicPr>
          <p:nvPr/>
        </p:nvPicPr>
        <p:blipFill>
          <a:blip r:embed="rId6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35" y="2602965"/>
            <a:ext cx="3762250" cy="28216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76250"/>
            <a:ext cx="8915400" cy="431800"/>
          </a:xfrm>
        </p:spPr>
        <p:txBody>
          <a:bodyPr/>
          <a:lstStyle/>
          <a:p>
            <a:pPr eaLnBrk="1" hangingPunct="1"/>
            <a:r>
              <a:rPr lang="sr-Latn-CS" sz="2400" smtClean="0">
                <a:solidFill>
                  <a:srgbClr val="000099"/>
                </a:solidFill>
              </a:rPr>
              <a:t>JP EMS (TSMO)</a:t>
            </a:r>
            <a:r>
              <a:rPr lang="en-US" sz="2400" smtClean="0">
                <a:solidFill>
                  <a:srgbClr val="000099"/>
                </a:solidFill>
              </a:rPr>
              <a:t> – Business Profile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115888"/>
            <a:ext cx="1152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6519863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  <a:p>
            <a:pPr algn="r" eaLnBrk="1" hangingPunct="1"/>
            <a:endParaRPr lang="en-US" sz="120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457200" y="1196975"/>
            <a:ext cx="4640263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>
                <a:solidFill>
                  <a:srgbClr val="000099"/>
                </a:solidFill>
              </a:rPr>
              <a:t>Approximately</a:t>
            </a:r>
            <a:r>
              <a:rPr lang="sr-Cyrl-CS" sz="1900" dirty="0">
                <a:solidFill>
                  <a:srgbClr val="000099"/>
                </a:solidFill>
              </a:rPr>
              <a:t> 13</a:t>
            </a:r>
            <a:r>
              <a:rPr lang="en-US" sz="1900" dirty="0">
                <a:solidFill>
                  <a:srgbClr val="000099"/>
                </a:solidFill>
              </a:rPr>
              <a:t>7</a:t>
            </a:r>
            <a:r>
              <a:rPr lang="sr-Cyrl-CS" sz="1900" dirty="0">
                <a:solidFill>
                  <a:srgbClr val="000099"/>
                </a:solidFill>
              </a:rPr>
              <a:t>0 </a:t>
            </a:r>
            <a:r>
              <a:rPr lang="en-US" sz="1900" dirty="0">
                <a:solidFill>
                  <a:srgbClr val="000099"/>
                </a:solidFill>
              </a:rPr>
              <a:t>employees</a:t>
            </a:r>
            <a:r>
              <a:rPr lang="sr-Cyrl-CS" sz="1900" dirty="0">
                <a:solidFill>
                  <a:srgbClr val="000099"/>
                </a:solidFill>
              </a:rPr>
              <a:t>, </a:t>
            </a:r>
            <a:r>
              <a:rPr lang="en-US" sz="1900" dirty="0">
                <a:solidFill>
                  <a:srgbClr val="000099"/>
                </a:solidFill>
              </a:rPr>
              <a:t>more than 350 with university degree</a:t>
            </a:r>
            <a:r>
              <a:rPr lang="sr-Cyrl-CS" sz="1900" dirty="0">
                <a:solidFill>
                  <a:srgbClr val="000099"/>
                </a:solidFill>
              </a:rPr>
              <a:t> </a:t>
            </a:r>
            <a:endParaRPr lang="en-US" sz="1900" dirty="0">
              <a:solidFill>
                <a:srgbClr val="000099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>
                <a:solidFill>
                  <a:srgbClr val="000099"/>
                </a:solidFill>
              </a:rPr>
              <a:t>Core licensed activities: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900" dirty="0">
                <a:solidFill>
                  <a:srgbClr val="000099"/>
                </a:solidFill>
              </a:rPr>
              <a:t>	- </a:t>
            </a:r>
            <a:r>
              <a:rPr lang="en-US" sz="1900" b="1" dirty="0" smtClean="0">
                <a:solidFill>
                  <a:srgbClr val="000099"/>
                </a:solidFill>
              </a:rPr>
              <a:t>Transmission and System Operation (TSO) </a:t>
            </a:r>
            <a:endParaRPr lang="en-US" sz="1900" b="1" dirty="0">
              <a:solidFill>
                <a:srgbClr val="000099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900" dirty="0">
                <a:solidFill>
                  <a:srgbClr val="000099"/>
                </a:solidFill>
              </a:rPr>
              <a:t>	- </a:t>
            </a:r>
            <a:r>
              <a:rPr lang="en-US" sz="1900" b="1" dirty="0" smtClean="0">
                <a:solidFill>
                  <a:srgbClr val="000099"/>
                </a:solidFill>
              </a:rPr>
              <a:t>Organized Market Operation (NEMO)</a:t>
            </a:r>
            <a:endParaRPr lang="en-US" sz="1900" b="1" dirty="0">
              <a:solidFill>
                <a:srgbClr val="000099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Transmission operation – </a:t>
            </a:r>
            <a:r>
              <a:rPr lang="en-US" sz="1900" dirty="0">
                <a:solidFill>
                  <a:srgbClr val="000099"/>
                </a:solidFill>
              </a:rPr>
              <a:t>400, 220 and part of 110kV network (installed power in EMS substations is about </a:t>
            </a:r>
            <a:r>
              <a:rPr lang="sr-Latn-CS" sz="1900" dirty="0">
                <a:solidFill>
                  <a:srgbClr val="000099"/>
                </a:solidFill>
              </a:rPr>
              <a:t>1</a:t>
            </a:r>
            <a:r>
              <a:rPr lang="en-US" sz="1900" dirty="0">
                <a:solidFill>
                  <a:srgbClr val="000099"/>
                </a:solidFill>
              </a:rPr>
              <a:t>9</a:t>
            </a:r>
            <a:r>
              <a:rPr lang="sr-Latn-CS" sz="1900" dirty="0">
                <a:solidFill>
                  <a:srgbClr val="000099"/>
                </a:solidFill>
              </a:rPr>
              <a:t> </a:t>
            </a:r>
            <a:r>
              <a:rPr lang="en-US" sz="1900" dirty="0">
                <a:solidFill>
                  <a:srgbClr val="000099"/>
                </a:solidFill>
              </a:rPr>
              <a:t>500</a:t>
            </a:r>
            <a:r>
              <a:rPr lang="sr-Latn-CS" sz="1900" dirty="0">
                <a:solidFill>
                  <a:srgbClr val="000099"/>
                </a:solidFill>
              </a:rPr>
              <a:t> MVA</a:t>
            </a:r>
            <a:r>
              <a:rPr lang="en-US" sz="1900" dirty="0">
                <a:solidFill>
                  <a:srgbClr val="000099"/>
                </a:solidFill>
              </a:rPr>
              <a:t>, HV Lines length 10.000km)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>
                <a:solidFill>
                  <a:srgbClr val="000099"/>
                </a:solidFill>
              </a:rPr>
              <a:t>System Operation</a:t>
            </a:r>
            <a:r>
              <a:rPr lang="sr-Latn-CS" sz="1900" dirty="0">
                <a:solidFill>
                  <a:srgbClr val="000099"/>
                </a:solidFill>
              </a:rPr>
              <a:t> </a:t>
            </a:r>
            <a:r>
              <a:rPr lang="en-US" sz="1900" dirty="0">
                <a:solidFill>
                  <a:srgbClr val="000099"/>
                </a:solidFill>
              </a:rPr>
              <a:t>– two layers of grid control (National DC in Belgrade and Regional DC’s)</a:t>
            </a:r>
            <a:endParaRPr lang="sr-Latn-CS" sz="1900" dirty="0">
              <a:solidFill>
                <a:srgbClr val="000099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TSO market functions – </a:t>
            </a:r>
            <a:r>
              <a:rPr lang="en-US" sz="1900" dirty="0">
                <a:solidFill>
                  <a:srgbClr val="000099"/>
                </a:solidFill>
              </a:rPr>
              <a:t>Development and administration of the Serbian Electricity </a:t>
            </a:r>
            <a:r>
              <a:rPr lang="en-US" sz="1900" dirty="0" smtClean="0">
                <a:solidFill>
                  <a:srgbClr val="000099"/>
                </a:solidFill>
              </a:rPr>
              <a:t>Market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Organized market operation – future spot market (Power Exchange)</a:t>
            </a:r>
            <a:endParaRPr lang="sr-Cyrl-CS" sz="1900" dirty="0">
              <a:solidFill>
                <a:srgbClr val="000099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Times New Roman" pitchFamily="18" charset="0"/>
              <a:buChar char="•"/>
            </a:pPr>
            <a:endParaRPr lang="sr-Latn-CS" sz="1900" dirty="0">
              <a:solidFill>
                <a:srgbClr val="000099"/>
              </a:solidFill>
            </a:endParaRPr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836613"/>
            <a:ext cx="386397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76250"/>
            <a:ext cx="8915400" cy="431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99"/>
                </a:solidFill>
              </a:rPr>
              <a:t>Market functions of </a:t>
            </a:r>
            <a:r>
              <a:rPr lang="sr-Latn-CS" sz="2400" dirty="0" smtClean="0">
                <a:solidFill>
                  <a:srgbClr val="000099"/>
                </a:solidFill>
              </a:rPr>
              <a:t>T</a:t>
            </a:r>
            <a:r>
              <a:rPr lang="en-US" sz="2400" dirty="0" smtClean="0">
                <a:solidFill>
                  <a:srgbClr val="000099"/>
                </a:solidFill>
              </a:rPr>
              <a:t>SO since establishment in 2005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115888"/>
            <a:ext cx="1152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6519863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  <a:p>
            <a:pPr algn="r" eaLnBrk="1" hangingPunct="1"/>
            <a:endParaRPr lang="en-US" sz="120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457200" y="1196975"/>
            <a:ext cx="4640263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>
                <a:solidFill>
                  <a:srgbClr val="000099"/>
                </a:solidFill>
              </a:rPr>
              <a:t>Scheduling operator (administration of bilateral </a:t>
            </a:r>
            <a:r>
              <a:rPr lang="en-US" sz="1900" dirty="0" smtClean="0">
                <a:solidFill>
                  <a:srgbClr val="000099"/>
                </a:solidFill>
              </a:rPr>
              <a:t>or OTC market </a:t>
            </a:r>
            <a:r>
              <a:rPr lang="en-US" sz="1900" dirty="0">
                <a:solidFill>
                  <a:srgbClr val="000099"/>
                </a:solidFill>
              </a:rPr>
              <a:t>– schedules of BRPs</a:t>
            </a:r>
            <a:r>
              <a:rPr lang="en-US" sz="1900" dirty="0" smtClean="0">
                <a:solidFill>
                  <a:srgbClr val="000099"/>
                </a:solidFill>
              </a:rPr>
              <a:t>) from 2005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Metering operator and aggregator (acquisition and validation of metering accounting data) - from 2005</a:t>
            </a:r>
            <a:endParaRPr lang="en-US" sz="1900" dirty="0">
              <a:solidFill>
                <a:srgbClr val="000099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Third party access to the transmission network (introduction of separated transmission tariff) - from 2008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Cross border capacity allocator (allocation, explicit auctions) - from 2005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Organization of balancing market (single buyer/seller of system and balancing services) – regulated from 2005, market from 2013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Administration of balance responsibility (BRPs) – for trading purposes only from 2005, for balance groups from 2013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Times New Roman" pitchFamily="18" charset="0"/>
              <a:buChar char="•"/>
            </a:pPr>
            <a:endParaRPr lang="sr-Latn-CS" sz="1900" dirty="0">
              <a:solidFill>
                <a:srgbClr val="000099"/>
              </a:solidFill>
            </a:endParaRPr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836613"/>
            <a:ext cx="386397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476250"/>
            <a:ext cx="8915400" cy="431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99"/>
                </a:solidFill>
              </a:rPr>
              <a:t>Market functions of </a:t>
            </a:r>
            <a:r>
              <a:rPr lang="sr-Latn-CS" sz="2400" dirty="0" smtClean="0">
                <a:solidFill>
                  <a:srgbClr val="000099"/>
                </a:solidFill>
              </a:rPr>
              <a:t>T</a:t>
            </a:r>
            <a:r>
              <a:rPr lang="en-US" sz="2400" dirty="0" smtClean="0">
                <a:solidFill>
                  <a:srgbClr val="000099"/>
                </a:solidFill>
              </a:rPr>
              <a:t>SO since establishment in 2005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115888"/>
            <a:ext cx="1152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6519863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  <a:p>
            <a:pPr algn="r" eaLnBrk="1" hangingPunct="1"/>
            <a:endParaRPr lang="en-US" sz="120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457200" y="1196975"/>
            <a:ext cx="4640263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>
                <a:solidFill>
                  <a:srgbClr val="000099"/>
                </a:solidFill>
              </a:rPr>
              <a:t>Imbalance settlement operator (single buyer/seller of imbalances) – </a:t>
            </a:r>
            <a:r>
              <a:rPr lang="en-US" sz="1900" dirty="0" smtClean="0">
                <a:solidFill>
                  <a:srgbClr val="000099"/>
                </a:solidFill>
              </a:rPr>
              <a:t>for balance groups from 2013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Single buyer of transmission losses – regulated from 2005, market based from 2013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Issuing body for guarantees of origin for electricity produced from renewable sources </a:t>
            </a:r>
            <a:r>
              <a:rPr lang="en-US" sz="1900" dirty="0">
                <a:solidFill>
                  <a:srgbClr val="000099"/>
                </a:solidFill>
              </a:rPr>
              <a:t>- planned for end 2013 / beginning </a:t>
            </a:r>
            <a:r>
              <a:rPr lang="en-US" sz="1900" dirty="0" smtClean="0">
                <a:solidFill>
                  <a:srgbClr val="000099"/>
                </a:solidFill>
              </a:rPr>
              <a:t>2014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Operator of organized market (day ahead and intraday spot market – power exchange) – planned for end 2013 / beginning 2014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900" dirty="0" smtClean="0">
                <a:solidFill>
                  <a:srgbClr val="000099"/>
                </a:solidFill>
              </a:rPr>
              <a:t>Price market coupling with </a:t>
            </a:r>
            <a:r>
              <a:rPr lang="en-US" sz="1900" dirty="0" err="1" smtClean="0">
                <a:solidFill>
                  <a:srgbClr val="000099"/>
                </a:solidFill>
              </a:rPr>
              <a:t>neighbouring</a:t>
            </a:r>
            <a:r>
              <a:rPr lang="en-US" sz="1900" dirty="0" smtClean="0">
                <a:solidFill>
                  <a:srgbClr val="000099"/>
                </a:solidFill>
              </a:rPr>
              <a:t> power exchanges – planned for 2014</a:t>
            </a:r>
            <a:endParaRPr lang="sr-Latn-CS" sz="1900" dirty="0">
              <a:solidFill>
                <a:srgbClr val="000099"/>
              </a:solidFill>
            </a:endParaRPr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836613"/>
            <a:ext cx="386397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4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620713"/>
            <a:ext cx="8353425" cy="865187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000099"/>
                </a:solidFill>
              </a:rPr>
              <a:t>Business IT system in JP EMS - </a:t>
            </a:r>
            <a:r>
              <a:rPr lang="sr-Latn-CS" sz="2400" smtClean="0">
                <a:solidFill>
                  <a:srgbClr val="000099"/>
                </a:solidFill>
              </a:rPr>
              <a:t>the latest ENTSO-E solutions in the field of </a:t>
            </a:r>
            <a:r>
              <a:rPr lang="en-US" sz="2400" smtClean="0">
                <a:solidFill>
                  <a:srgbClr val="000099"/>
                </a:solidFill>
              </a:rPr>
              <a:t>System and Market Operation</a:t>
            </a:r>
            <a:br>
              <a:rPr lang="en-US" sz="2400" smtClean="0">
                <a:solidFill>
                  <a:srgbClr val="000099"/>
                </a:solidFill>
              </a:rPr>
            </a:br>
            <a:endParaRPr lang="en-US" sz="2400" smtClean="0">
              <a:solidFill>
                <a:srgbClr val="000099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88" y="115888"/>
            <a:ext cx="1152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  <p:pic>
        <p:nvPicPr>
          <p:cNvPr id="20485" name="Picture 0" descr="MMS-IT-sistem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0388" y="1268413"/>
            <a:ext cx="6840537" cy="5135562"/>
          </a:xfrm>
          <a:noFill/>
        </p:spPr>
      </p:pic>
    </p:spTree>
    <p:extLst>
      <p:ext uri="{BB962C8B-B14F-4D97-AF65-F5344CB8AC3E}">
        <p14:creationId xmlns:p14="http://schemas.microsoft.com/office/powerpoint/2010/main" val="36633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0" y="53975"/>
            <a:ext cx="11509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404813"/>
            <a:ext cx="8915400" cy="431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99"/>
                </a:solidFill>
              </a:rPr>
              <a:t>Electricity Market development process in Serbia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244725"/>
            <a:ext cx="184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sr-Latn-CS"/>
          </a:p>
        </p:txBody>
      </p:sp>
      <p:graphicFrame>
        <p:nvGraphicFramePr>
          <p:cNvPr id="14341" name="Object 9"/>
          <p:cNvGraphicFramePr>
            <a:graphicFrameLocks noChangeAspect="1"/>
          </p:cNvGraphicFramePr>
          <p:nvPr/>
        </p:nvGraphicFramePr>
        <p:xfrm>
          <a:off x="125413" y="4797425"/>
          <a:ext cx="252412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Visio" r:id="rId4" imgW="2573731" imgH="1944929" progId="Visio.Drawing.11">
                  <p:embed/>
                </p:oleObj>
              </mc:Choice>
              <mc:Fallback>
                <p:oleObj name="Visio" r:id="rId4" imgW="2573731" imgH="1944929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797425"/>
                        <a:ext cx="252412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0"/>
          <p:cNvGraphicFramePr>
            <a:graphicFrameLocks noChangeAspect="1"/>
          </p:cNvGraphicFramePr>
          <p:nvPr/>
        </p:nvGraphicFramePr>
        <p:xfrm>
          <a:off x="57150" y="1557338"/>
          <a:ext cx="973455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Visio" r:id="rId6" imgW="13324637" imgH="5743651" progId="Visio.Drawing.11">
                  <p:embed/>
                </p:oleObj>
              </mc:Choice>
              <mc:Fallback>
                <p:oleObj name="Visio" r:id="rId6" imgW="13324637" imgH="5743651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557338"/>
                        <a:ext cx="973455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6391" y="188640"/>
            <a:ext cx="6429359" cy="24013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05" name="Flowchart: Alternate Process 204"/>
          <p:cNvSpPr/>
          <p:nvPr/>
        </p:nvSpPr>
        <p:spPr>
          <a:xfrm>
            <a:off x="550011" y="956349"/>
            <a:ext cx="6786754" cy="1512168"/>
          </a:xfrm>
          <a:prstGeom prst="flowChartAlternateProcess">
            <a:avLst/>
          </a:prstGeom>
          <a:solidFill>
            <a:schemeClr val="bg1">
              <a:lumMod val="85000"/>
              <a:alpha val="2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ounded Rectangle 2"/>
          <p:cNvSpPr/>
          <p:nvPr/>
        </p:nvSpPr>
        <p:spPr>
          <a:xfrm>
            <a:off x="8034580" y="1461946"/>
            <a:ext cx="1636028" cy="929801"/>
          </a:xfrm>
          <a:prstGeom prst="roundRect">
            <a:avLst/>
          </a:prstGeom>
          <a:solidFill>
            <a:srgbClr val="00FFFF"/>
          </a:solidFill>
          <a:ln>
            <a:solidFill>
              <a:srgbClr val="00009E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600" b="1" dirty="0">
                <a:solidFill>
                  <a:srgbClr val="0000FF"/>
                </a:solidFill>
              </a:rPr>
              <a:t>P</a:t>
            </a:r>
            <a:r>
              <a:rPr lang="en-US" sz="1600" b="1" dirty="0" err="1">
                <a:solidFill>
                  <a:srgbClr val="0000FF"/>
                </a:solidFill>
              </a:rPr>
              <a:t>rivileged</a:t>
            </a:r>
            <a:endParaRPr lang="sr-Latn-RS" sz="1600" b="1" dirty="0">
              <a:solidFill>
                <a:srgbClr val="0000F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Producer</a:t>
            </a:r>
            <a:r>
              <a:rPr lang="sr-Latn-RS" sz="1600" b="1" dirty="0" smtClean="0">
                <a:solidFill>
                  <a:srgbClr val="0000FF"/>
                </a:solidFill>
              </a:rPr>
              <a:t>s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(feed-in tariff)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1857" y="4011829"/>
            <a:ext cx="1872209" cy="581053"/>
          </a:xfrm>
          <a:prstGeom prst="roundRect">
            <a:avLst>
              <a:gd name="adj" fmla="val 2658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00FF"/>
                </a:solidFill>
              </a:rPr>
              <a:t>Neighbouring</a:t>
            </a:r>
            <a:r>
              <a:rPr lang="en-US" sz="1600" b="1" dirty="0" smtClean="0">
                <a:solidFill>
                  <a:srgbClr val="0000FF"/>
                </a:solidFill>
              </a:rPr>
              <a:t> TSOs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16918" y="1496974"/>
            <a:ext cx="2064425" cy="824484"/>
          </a:xfrm>
          <a:prstGeom prst="roundRect">
            <a:avLst/>
          </a:prstGeom>
          <a:gradFill flip="none" rotWithShape="1">
            <a:gsLst>
              <a:gs pos="0">
                <a:srgbClr val="87C7D9">
                  <a:tint val="66000"/>
                  <a:satMod val="160000"/>
                </a:srgbClr>
              </a:gs>
              <a:gs pos="50000">
                <a:srgbClr val="87C7D9">
                  <a:tint val="44500"/>
                  <a:satMod val="160000"/>
                </a:srgbClr>
              </a:gs>
              <a:gs pos="100000">
                <a:srgbClr val="87C7D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    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 algn="ctr"/>
            <a:r>
              <a:rPr lang="sr-Latn-RS" b="1" dirty="0" smtClean="0">
                <a:solidFill>
                  <a:srgbClr val="0000FF"/>
                </a:solidFill>
              </a:rPr>
              <a:t>DSO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algn="ctr"/>
            <a:endParaRPr lang="en-US" sz="1600" b="1" dirty="0" smtClean="0"/>
          </a:p>
          <a:p>
            <a:pPr algn="ctr"/>
            <a:r>
              <a:rPr lang="sr-Cyrl-RS" sz="2400" dirty="0" smtClean="0">
                <a:solidFill>
                  <a:srgbClr val="0000CC"/>
                </a:solidFill>
              </a:rPr>
              <a:t>     </a:t>
            </a:r>
            <a:endParaRPr lang="en-US" sz="1400" b="1" dirty="0" smtClean="0"/>
          </a:p>
          <a:p>
            <a:pPr algn="ctr"/>
            <a:endParaRPr lang="en-US" sz="1400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4661236" y="2895431"/>
            <a:ext cx="4894276" cy="18562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Elbow Connector 74"/>
          <p:cNvCxnSpPr/>
          <p:nvPr/>
        </p:nvCxnSpPr>
        <p:spPr>
          <a:xfrm>
            <a:off x="2518379" y="2433870"/>
            <a:ext cx="2110921" cy="898473"/>
          </a:xfrm>
          <a:prstGeom prst="bentConnector3">
            <a:avLst>
              <a:gd name="adj1" fmla="val -838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265035" y="2321457"/>
            <a:ext cx="0" cy="56599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Snip Single Corner Rectangle 88"/>
          <p:cNvSpPr/>
          <p:nvPr/>
        </p:nvSpPr>
        <p:spPr>
          <a:xfrm>
            <a:off x="3002784" y="5356007"/>
            <a:ext cx="2539896" cy="809297"/>
          </a:xfrm>
          <a:prstGeom prst="snip1Rect">
            <a:avLst/>
          </a:prstGeom>
          <a:solidFill>
            <a:srgbClr val="87C7D9"/>
          </a:solidFill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Final consumers </a:t>
            </a:r>
            <a:endParaRPr lang="sr-Latn-RS" sz="1600" b="1" dirty="0">
              <a:solidFill>
                <a:srgbClr val="0000F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(free market)</a:t>
            </a:r>
            <a:endParaRPr lang="de-AT" sz="1600" b="1" dirty="0">
              <a:solidFill>
                <a:srgbClr val="0000FF"/>
              </a:solidFill>
            </a:endParaRPr>
          </a:p>
        </p:txBody>
      </p:sp>
      <p:sp>
        <p:nvSpPr>
          <p:cNvPr id="90" name="Snip Single Corner Rectangle 89"/>
          <p:cNvSpPr/>
          <p:nvPr/>
        </p:nvSpPr>
        <p:spPr>
          <a:xfrm>
            <a:off x="7683136" y="354620"/>
            <a:ext cx="1955897" cy="909402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Final consumers </a:t>
            </a:r>
            <a:endParaRPr lang="sr-Latn-RS" sz="1600" b="1" dirty="0">
              <a:solidFill>
                <a:srgbClr val="0000FF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(public supply)</a:t>
            </a:r>
            <a:endParaRPr lang="de-AT" sz="1400" b="1" dirty="0">
              <a:solidFill>
                <a:srgbClr val="0000FF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584514" y="4670627"/>
            <a:ext cx="1958865" cy="12896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00FF"/>
                </a:solidFill>
              </a:rPr>
              <a:t>Suppliers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in</a:t>
            </a:r>
            <a:r>
              <a:rPr lang="sr-Latn-RS" sz="1400" dirty="0" smtClean="0">
                <a:solidFill>
                  <a:srgbClr val="0000FF"/>
                </a:solidFill>
              </a:rPr>
              <a:t> </a:t>
            </a:r>
            <a:r>
              <a:rPr lang="sr-Latn-RS" sz="1400" dirty="0">
                <a:solidFill>
                  <a:srgbClr val="0000FF"/>
                </a:solidFill>
              </a:rPr>
              <a:t>the free </a:t>
            </a:r>
            <a:r>
              <a:rPr lang="en-US" sz="1400" dirty="0" smtClean="0">
                <a:solidFill>
                  <a:srgbClr val="0000FF"/>
                </a:solidFill>
              </a:rPr>
              <a:t>m</a:t>
            </a:r>
            <a:r>
              <a:rPr lang="sr-Latn-RS" sz="1400" dirty="0" smtClean="0">
                <a:solidFill>
                  <a:srgbClr val="0000FF"/>
                </a:solidFill>
              </a:rPr>
              <a:t>arket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sr-Cyrl-RS" sz="1400" dirty="0" smtClean="0">
                <a:solidFill>
                  <a:srgbClr val="0000FF"/>
                </a:solidFill>
              </a:rPr>
              <a:t>+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sr-Latn-RS" sz="1400" dirty="0" smtClean="0">
                <a:solidFill>
                  <a:srgbClr val="0000E6"/>
                </a:solidFill>
              </a:rPr>
              <a:t>B</a:t>
            </a:r>
            <a:r>
              <a:rPr lang="en-US" sz="1400" dirty="0" err="1">
                <a:solidFill>
                  <a:srgbClr val="0000E6"/>
                </a:solidFill>
              </a:rPr>
              <a:t>ackup</a:t>
            </a:r>
            <a:r>
              <a:rPr lang="en-US" sz="1400" dirty="0">
                <a:solidFill>
                  <a:srgbClr val="0000E6"/>
                </a:solidFill>
              </a:rPr>
              <a:t> </a:t>
            </a:r>
            <a:r>
              <a:rPr lang="sr-Latn-RS" sz="1400" dirty="0">
                <a:solidFill>
                  <a:srgbClr val="0000E6"/>
                </a:solidFill>
              </a:rPr>
              <a:t>s</a:t>
            </a:r>
            <a:r>
              <a:rPr lang="en-US" sz="1400" dirty="0" err="1">
                <a:solidFill>
                  <a:srgbClr val="0000E6"/>
                </a:solidFill>
              </a:rPr>
              <a:t>upplier</a:t>
            </a:r>
            <a:endParaRPr lang="sr-Cyrl-RS" sz="1400" dirty="0">
              <a:solidFill>
                <a:srgbClr val="0000FF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269679" y="5930696"/>
            <a:ext cx="1294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00CC"/>
                </a:solidFill>
              </a:rPr>
              <a:t>Legend</a:t>
            </a:r>
            <a:r>
              <a:rPr lang="en-US" sz="1600" dirty="0" smtClean="0">
                <a:solidFill>
                  <a:srgbClr val="0000CC"/>
                </a:solidFill>
              </a:rPr>
              <a:t>:</a:t>
            </a:r>
            <a:r>
              <a:rPr lang="en-US" sz="2000" dirty="0" smtClean="0">
                <a:solidFill>
                  <a:srgbClr val="0000CC"/>
                </a:solidFill>
              </a:rPr>
              <a:t>  </a:t>
            </a:r>
            <a:endParaRPr lang="de-AT" sz="2000" dirty="0">
              <a:solidFill>
                <a:srgbClr val="0000CC"/>
              </a:solidFill>
            </a:endParaRP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7195749" y="6165304"/>
            <a:ext cx="583828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7838563" y="6001544"/>
            <a:ext cx="2805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00FF"/>
                </a:solidFill>
              </a:rPr>
              <a:t>Electricity </a:t>
            </a:r>
            <a:r>
              <a:rPr lang="en-US" sz="1400" dirty="0">
                <a:solidFill>
                  <a:srgbClr val="0000FF"/>
                </a:solidFill>
              </a:rPr>
              <a:t>flow</a:t>
            </a:r>
            <a:endParaRPr lang="de-AT" sz="1400" dirty="0">
              <a:solidFill>
                <a:srgbClr val="0000FF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845688" y="6235135"/>
            <a:ext cx="5387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</a:rPr>
              <a:t>ommercial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flows</a:t>
            </a:r>
            <a:endParaRPr lang="de-AT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5" name="Straight Arrow Connector 274"/>
          <p:cNvCxnSpPr/>
          <p:nvPr/>
        </p:nvCxnSpPr>
        <p:spPr>
          <a:xfrm>
            <a:off x="7156899" y="6381328"/>
            <a:ext cx="622678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2814067" y="4447428"/>
            <a:ext cx="1872237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H="1">
            <a:off x="2814065" y="4288619"/>
            <a:ext cx="1840235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141033" y="1635003"/>
            <a:ext cx="1628427" cy="798866"/>
          </a:xfrm>
          <a:prstGeom prst="roundRect">
            <a:avLst/>
          </a:prstGeom>
          <a:solidFill>
            <a:srgbClr val="00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600" b="1" dirty="0">
                <a:solidFill>
                  <a:srgbClr val="0000FF"/>
                </a:solidFill>
              </a:rPr>
              <a:t>Producers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54300" y="345656"/>
            <a:ext cx="2183476" cy="909402"/>
          </a:xfrm>
          <a:prstGeom prst="roundRect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00FF"/>
                </a:solidFill>
              </a:rPr>
              <a:t>Public </a:t>
            </a:r>
            <a:endParaRPr lang="sr-Latn-RS" b="1" dirty="0" smtClean="0">
              <a:solidFill>
                <a:srgbClr val="0000FF"/>
              </a:solidFill>
            </a:endParaRPr>
          </a:p>
          <a:p>
            <a:pPr algn="ctr"/>
            <a:r>
              <a:rPr lang="sr-Latn-RS" b="1" dirty="0" smtClean="0">
                <a:solidFill>
                  <a:srgbClr val="0000FF"/>
                </a:solidFill>
              </a:rPr>
              <a:t>Supplier</a:t>
            </a:r>
            <a:endParaRPr lang="sr-Latn-RS" b="1" dirty="0">
              <a:solidFill>
                <a:srgbClr val="0000FF"/>
              </a:solidFill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3387948" y="1502309"/>
            <a:ext cx="0" cy="385903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27087" y="2895431"/>
            <a:ext cx="1573620" cy="1033715"/>
          </a:xfrm>
          <a:prstGeom prst="roundRect">
            <a:avLst/>
          </a:prstGeom>
          <a:solidFill>
            <a:srgbClr val="00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600" b="1" dirty="0">
                <a:solidFill>
                  <a:srgbClr val="0000FF"/>
                </a:solidFill>
              </a:rPr>
              <a:t>I</a:t>
            </a:r>
            <a:r>
              <a:rPr lang="en-US" sz="1600" b="1" dirty="0" err="1" smtClean="0">
                <a:solidFill>
                  <a:srgbClr val="0000FF"/>
                </a:solidFill>
              </a:rPr>
              <a:t>ndependent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producer</a:t>
            </a: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2321241" y="3614877"/>
            <a:ext cx="2308059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773081" y="1844824"/>
            <a:ext cx="1257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321241" y="3468241"/>
            <a:ext cx="2308059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081344" y="4757908"/>
            <a:ext cx="6056" cy="1767437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1" idx="2"/>
          </p:cNvCxnSpPr>
          <p:nvPr/>
        </p:nvCxnSpPr>
        <p:spPr>
          <a:xfrm flipV="1">
            <a:off x="1563946" y="5960313"/>
            <a:ext cx="1" cy="554216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06838" y="4751700"/>
            <a:ext cx="0" cy="60430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6081343" y="1712433"/>
            <a:ext cx="18133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894691" y="1271249"/>
            <a:ext cx="0" cy="44118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5006838" y="2348139"/>
            <a:ext cx="0" cy="5393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64246" y="216212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R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195749" y="3099002"/>
            <a:ext cx="2154594" cy="968089"/>
          </a:xfrm>
          <a:prstGeom prst="roundRect">
            <a:avLst/>
          </a:prstGeom>
          <a:solidFill>
            <a:srgbClr val="B9DFE9"/>
          </a:solidFill>
          <a:ln w="19050">
            <a:solidFill>
              <a:srgbClr val="3A9DB8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Organized Market </a:t>
            </a:r>
            <a:r>
              <a:rPr lang="sr-Latn-RS" b="1" dirty="0" smtClean="0">
                <a:solidFill>
                  <a:srgbClr val="0000FF"/>
                </a:solidFill>
              </a:rPr>
              <a:t>O</a:t>
            </a:r>
            <a:r>
              <a:rPr lang="en-US" b="1" dirty="0" err="1">
                <a:solidFill>
                  <a:srgbClr val="0000FF"/>
                </a:solidFill>
              </a:rPr>
              <a:t>perator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endParaRPr lang="sr-Latn-RS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(NEMO)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135965" y="845079"/>
            <a:ext cx="994612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37859" y="1045087"/>
            <a:ext cx="773720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350489" y="3270175"/>
            <a:ext cx="376597" cy="586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317637" y="5251959"/>
            <a:ext cx="305882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35965" y="5574902"/>
            <a:ext cx="487554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327748" y="3569801"/>
            <a:ext cx="399338" cy="48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H="1">
            <a:off x="317636" y="3569802"/>
            <a:ext cx="20222" cy="1682157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156153" y="845080"/>
            <a:ext cx="0" cy="4729823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50489" y="1024151"/>
            <a:ext cx="2818" cy="2230952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1116256" y="522776"/>
            <a:ext cx="2900662" cy="9482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rgbClr val="0000FF"/>
                </a:solidFill>
              </a:rPr>
              <a:t>Supplier</a:t>
            </a:r>
            <a:endParaRPr lang="sr-Cyrl-RS" b="1" dirty="0">
              <a:solidFill>
                <a:srgbClr val="0000FF"/>
              </a:solidFill>
            </a:endParaRPr>
          </a:p>
          <a:p>
            <a:pPr algn="ctr"/>
            <a:r>
              <a:rPr lang="sr-Latn-RS" sz="1400" dirty="0" smtClean="0">
                <a:solidFill>
                  <a:srgbClr val="0000FF"/>
                </a:solidFill>
              </a:rPr>
              <a:t>(</a:t>
            </a:r>
            <a:r>
              <a:rPr lang="en-US" sz="1400" dirty="0" smtClean="0">
                <a:solidFill>
                  <a:srgbClr val="0000FF"/>
                </a:solidFill>
              </a:rPr>
              <a:t>in </a:t>
            </a:r>
            <a:r>
              <a:rPr lang="sr-Latn-RS" sz="1400" dirty="0" smtClean="0">
                <a:solidFill>
                  <a:srgbClr val="0000FF"/>
                </a:solidFill>
              </a:rPr>
              <a:t>the free Market)</a:t>
            </a:r>
            <a:endParaRPr lang="sr-Latn-RS" sz="1400" dirty="0">
              <a:solidFill>
                <a:srgbClr val="0000FF"/>
              </a:solidFill>
            </a:endParaRPr>
          </a:p>
          <a:p>
            <a:pPr algn="ctr"/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981069" y="908720"/>
            <a:ext cx="673231" cy="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4841994" y="295062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</a:t>
            </a:r>
            <a:endParaRPr lang="de-AT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494609" y="6457438"/>
            <a:ext cx="132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1A4652"/>
                </a:solidFill>
              </a:rPr>
              <a:t>The Plan</a:t>
            </a:r>
            <a:endParaRPr lang="de-AT" sz="1600" dirty="0">
              <a:solidFill>
                <a:srgbClr val="1A4652"/>
              </a:solidFill>
            </a:endParaRPr>
          </a:p>
        </p:txBody>
      </p:sp>
      <p:cxnSp>
        <p:nvCxnSpPr>
          <p:cNvPr id="248" name="Straight Arrow Connector 247"/>
          <p:cNvCxnSpPr/>
          <p:nvPr/>
        </p:nvCxnSpPr>
        <p:spPr>
          <a:xfrm>
            <a:off x="6837776" y="692696"/>
            <a:ext cx="860798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119462" y="3772799"/>
            <a:ext cx="12228" cy="158854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7184658" y="6525344"/>
            <a:ext cx="710905" cy="1719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A9DB8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n w="9525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177" name="Straight Connector 176"/>
          <p:cNvCxnSpPr/>
          <p:nvPr/>
        </p:nvCxnSpPr>
        <p:spPr>
          <a:xfrm>
            <a:off x="1563946" y="6514530"/>
            <a:ext cx="4523454" cy="10815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>
            <a:off x="2300707" y="3823566"/>
            <a:ext cx="830983" cy="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2543380" y="5628994"/>
            <a:ext cx="459404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3765242" y="1490351"/>
            <a:ext cx="0" cy="169215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3765242" y="3181455"/>
            <a:ext cx="895994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4749468" y="3438626"/>
            <a:ext cx="2518707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 smtClean="0">
                <a:solidFill>
                  <a:srgbClr val="0000FF"/>
                </a:solidFill>
              </a:rPr>
              <a:t>TSO</a:t>
            </a:r>
            <a:endParaRPr lang="sr-Cyrl-RS" sz="1600" b="1" dirty="0" smtClean="0">
              <a:solidFill>
                <a:srgbClr val="0000FF"/>
              </a:solidFill>
            </a:endParaRPr>
          </a:p>
          <a:p>
            <a:r>
              <a:rPr lang="sr-Latn-RS" sz="1050" b="1" dirty="0" smtClean="0">
                <a:solidFill>
                  <a:srgbClr val="0000FF"/>
                </a:solidFill>
              </a:rPr>
              <a:t>+</a:t>
            </a:r>
            <a:endParaRPr lang="sr-Cyrl-RS" sz="1050" b="1" dirty="0">
              <a:solidFill>
                <a:srgbClr val="0000FF"/>
              </a:solidFill>
            </a:endParaRPr>
          </a:p>
          <a:p>
            <a:r>
              <a:rPr lang="en-US" sz="1600" b="1" dirty="0">
                <a:solidFill>
                  <a:srgbClr val="0000FF"/>
                </a:solidFill>
              </a:rPr>
              <a:t>Organizer of </a:t>
            </a:r>
            <a:r>
              <a:rPr lang="en-US" sz="1600" b="1" dirty="0" smtClean="0">
                <a:solidFill>
                  <a:srgbClr val="0000FF"/>
                </a:solidFill>
              </a:rPr>
              <a:t>Bilateral </a:t>
            </a:r>
            <a:r>
              <a:rPr lang="en-US" sz="1600" b="1" dirty="0">
                <a:solidFill>
                  <a:srgbClr val="0000FF"/>
                </a:solidFill>
              </a:rPr>
              <a:t>and</a:t>
            </a:r>
            <a:br>
              <a:rPr lang="en-US" sz="1600" b="1" dirty="0">
                <a:solidFill>
                  <a:srgbClr val="0000FF"/>
                </a:solidFill>
              </a:rPr>
            </a:br>
            <a:r>
              <a:rPr lang="en-US" sz="1600" b="1" dirty="0" smtClean="0">
                <a:solidFill>
                  <a:srgbClr val="0000FF"/>
                </a:solidFill>
              </a:rPr>
              <a:t>Balancing </a:t>
            </a:r>
            <a:r>
              <a:rPr lang="en-US" sz="1600" b="1" dirty="0">
                <a:solidFill>
                  <a:srgbClr val="0000FF"/>
                </a:solidFill>
              </a:rPr>
              <a:t>Market</a:t>
            </a:r>
            <a:endParaRPr lang="sr-Cyrl-RS" sz="1600" b="1" dirty="0">
              <a:solidFill>
                <a:srgbClr val="0000FF"/>
              </a:solidFill>
            </a:endParaRPr>
          </a:p>
        </p:txBody>
      </p:sp>
      <p:cxnSp>
        <p:nvCxnSpPr>
          <p:cNvPr id="221" name="Straight Arrow Connector 220"/>
          <p:cNvCxnSpPr/>
          <p:nvPr/>
        </p:nvCxnSpPr>
        <p:spPr>
          <a:xfrm flipV="1">
            <a:off x="6435165" y="1255059"/>
            <a:ext cx="6057" cy="671787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6441222" y="1926845"/>
            <a:ext cx="1587302" cy="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/>
          <p:nvPr/>
        </p:nvCxnSpPr>
        <p:spPr>
          <a:xfrm>
            <a:off x="8565839" y="2391747"/>
            <a:ext cx="0" cy="50368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H="1">
            <a:off x="6087401" y="2162125"/>
            <a:ext cx="1941123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 flipH="1" flipV="1">
            <a:off x="8841323" y="4084420"/>
            <a:ext cx="11271" cy="1584969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 flipH="1">
            <a:off x="5542679" y="5563586"/>
            <a:ext cx="2693136" cy="1131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>
            <a:off x="527417" y="1255058"/>
            <a:ext cx="613617" cy="1619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570195" y="2005985"/>
            <a:ext cx="546062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545452" y="1264023"/>
            <a:ext cx="0" cy="741963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 flipH="1" flipV="1">
            <a:off x="2219879" y="5960313"/>
            <a:ext cx="2818" cy="370495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/>
          <p:nvPr/>
        </p:nvCxnSpPr>
        <p:spPr>
          <a:xfrm flipV="1">
            <a:off x="8235814" y="4084419"/>
            <a:ext cx="0" cy="139921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>
            <a:off x="2222698" y="6332446"/>
            <a:ext cx="3588398" cy="0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H="1" flipV="1">
            <a:off x="5811097" y="5753126"/>
            <a:ext cx="3041497" cy="7528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flipV="1">
            <a:off x="5811095" y="5753125"/>
            <a:ext cx="0" cy="577682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0" name="Straight Arrow Connector 349"/>
          <p:cNvCxnSpPr/>
          <p:nvPr/>
        </p:nvCxnSpPr>
        <p:spPr>
          <a:xfrm flipH="1">
            <a:off x="6837776" y="965294"/>
            <a:ext cx="668682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/>
          <p:nvPr/>
        </p:nvCxnSpPr>
        <p:spPr>
          <a:xfrm>
            <a:off x="7506456" y="965295"/>
            <a:ext cx="0" cy="2124235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V="1">
            <a:off x="3570407" y="1490352"/>
            <a:ext cx="0" cy="3660219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flipH="1">
            <a:off x="3629033" y="5157192"/>
            <a:ext cx="4109611" cy="0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 flipV="1">
            <a:off x="7738643" y="4062188"/>
            <a:ext cx="0" cy="1095004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>
            <a:stCxn id="163" idx="3"/>
          </p:cNvCxnSpPr>
          <p:nvPr/>
        </p:nvCxnSpPr>
        <p:spPr>
          <a:xfrm>
            <a:off x="7895563" y="6611326"/>
            <a:ext cx="597788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3" name="Straight Arrow Connector 502"/>
          <p:cNvCxnSpPr/>
          <p:nvPr/>
        </p:nvCxnSpPr>
        <p:spPr>
          <a:xfrm flipH="1">
            <a:off x="2543380" y="5004646"/>
            <a:ext cx="2999300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/>
          <p:nvPr/>
        </p:nvCxnSpPr>
        <p:spPr>
          <a:xfrm flipV="1">
            <a:off x="4406389" y="2321458"/>
            <a:ext cx="0" cy="255544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1" name="Straight Arrow Connector 530"/>
          <p:cNvCxnSpPr/>
          <p:nvPr/>
        </p:nvCxnSpPr>
        <p:spPr>
          <a:xfrm flipV="1">
            <a:off x="4242752" y="2341445"/>
            <a:ext cx="0" cy="74808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>
            <a:off x="2300705" y="3080089"/>
            <a:ext cx="1942046" cy="30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TextBox 552"/>
          <p:cNvSpPr txBox="1"/>
          <p:nvPr/>
        </p:nvSpPr>
        <p:spPr>
          <a:xfrm>
            <a:off x="8852594" y="-23676"/>
            <a:ext cx="101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2013.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108121" y="5772940"/>
            <a:ext cx="487554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6890" y="354620"/>
            <a:ext cx="1" cy="540227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08121" y="371092"/>
            <a:ext cx="4641347" cy="1647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2518379" y="4876904"/>
            <a:ext cx="1863009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5542680" y="4757908"/>
            <a:ext cx="0" cy="287276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68238" y="4011830"/>
            <a:ext cx="1" cy="92277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981070" y="4901546"/>
            <a:ext cx="3530570" cy="33054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4014307" y="3772799"/>
            <a:ext cx="2611" cy="1125732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2300707" y="3751241"/>
            <a:ext cx="1714905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2814067" y="4084419"/>
            <a:ext cx="1840233" cy="801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4562980" y="1048660"/>
            <a:ext cx="6114" cy="453649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3981071" y="1048660"/>
            <a:ext cx="581909" cy="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2219879" y="2950623"/>
            <a:ext cx="2349215" cy="43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4558789" y="2321457"/>
            <a:ext cx="0" cy="62916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1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4488" y="476250"/>
            <a:ext cx="8915400" cy="23495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99"/>
                </a:solidFill>
              </a:rPr>
              <a:t>Electricity Market forced opening – starting from 01.01.2013.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888" y="115888"/>
            <a:ext cx="11525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244725"/>
            <a:ext cx="184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sr-Latn-C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8588" y="836613"/>
            <a:ext cx="9577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buFont typeface="Wingdings" pitchFamily="2" charset="2"/>
              <a:buChar char="Ø"/>
            </a:pPr>
            <a:r>
              <a:rPr lang="sr-Cyrl-CS" sz="1600" dirty="0">
                <a:solidFill>
                  <a:srgbClr val="000099"/>
                </a:solidFill>
              </a:rPr>
              <a:t> </a:t>
            </a:r>
            <a:r>
              <a:rPr lang="en-US" sz="1600" dirty="0">
                <a:solidFill>
                  <a:srgbClr val="000099"/>
                </a:solidFill>
              </a:rPr>
              <a:t>Public supply</a:t>
            </a:r>
            <a:r>
              <a:rPr lang="sr-Cyrl-CS" sz="1600" dirty="0">
                <a:solidFill>
                  <a:srgbClr val="000099"/>
                </a:solidFill>
              </a:rPr>
              <a:t>: </a:t>
            </a:r>
            <a:r>
              <a:rPr lang="en-US" sz="1600" dirty="0">
                <a:solidFill>
                  <a:srgbClr val="000099"/>
                </a:solidFill>
              </a:rPr>
              <a:t>households and small customers – regulated </a:t>
            </a:r>
            <a:r>
              <a:rPr lang="en-US" sz="1600" dirty="0" smtClean="0">
                <a:solidFill>
                  <a:srgbClr val="000099"/>
                </a:solidFill>
              </a:rPr>
              <a:t>prices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28588" y="1844675"/>
            <a:ext cx="9432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buFont typeface="Wingdings" pitchFamily="2" charset="2"/>
              <a:buChar char="Ø"/>
            </a:pPr>
            <a:r>
              <a:rPr lang="sr-Cyrl-CS" sz="1600" dirty="0">
                <a:solidFill>
                  <a:srgbClr val="000099"/>
                </a:solidFill>
              </a:rPr>
              <a:t> </a:t>
            </a:r>
            <a:r>
              <a:rPr lang="en-US" sz="1600" dirty="0" smtClean="0">
                <a:solidFill>
                  <a:srgbClr val="000099"/>
                </a:solidFill>
              </a:rPr>
              <a:t>Back up supply</a:t>
            </a:r>
            <a:r>
              <a:rPr lang="sr-Cyrl-CS" sz="1600" dirty="0">
                <a:solidFill>
                  <a:srgbClr val="000099"/>
                </a:solidFill>
              </a:rPr>
              <a:t>: </a:t>
            </a:r>
            <a:r>
              <a:rPr lang="en-US" sz="1600" dirty="0">
                <a:solidFill>
                  <a:srgbClr val="000099"/>
                </a:solidFill>
              </a:rPr>
              <a:t>up to</a:t>
            </a:r>
            <a:r>
              <a:rPr lang="sr-Cyrl-CS" sz="1600" dirty="0">
                <a:solidFill>
                  <a:srgbClr val="000099"/>
                </a:solidFill>
              </a:rPr>
              <a:t> 60 </a:t>
            </a:r>
            <a:r>
              <a:rPr lang="en-US" sz="1600" dirty="0">
                <a:solidFill>
                  <a:srgbClr val="000099"/>
                </a:solidFill>
              </a:rPr>
              <a:t>days</a:t>
            </a:r>
            <a:r>
              <a:rPr lang="sr-Cyrl-CS" sz="1600" dirty="0">
                <a:solidFill>
                  <a:srgbClr val="000099"/>
                </a:solidFill>
              </a:rPr>
              <a:t>; </a:t>
            </a:r>
            <a:r>
              <a:rPr lang="en-US" sz="1600" dirty="0">
                <a:solidFill>
                  <a:srgbClr val="000099"/>
                </a:solidFill>
              </a:rPr>
              <a:t>until</a:t>
            </a:r>
            <a:r>
              <a:rPr lang="sr-Cyrl-CS" sz="1600" dirty="0">
                <a:solidFill>
                  <a:srgbClr val="000099"/>
                </a:solidFill>
              </a:rPr>
              <a:t> 2015.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28588" y="1341438"/>
            <a:ext cx="9432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buFont typeface="Wingdings" pitchFamily="2" charset="2"/>
              <a:buChar char="Ø"/>
            </a:pPr>
            <a:r>
              <a:rPr lang="sr-Cyrl-CS" sz="1600" dirty="0">
                <a:solidFill>
                  <a:srgbClr val="000099"/>
                </a:solidFill>
              </a:rPr>
              <a:t> </a:t>
            </a:r>
            <a:r>
              <a:rPr lang="en-US" sz="1600" dirty="0">
                <a:solidFill>
                  <a:srgbClr val="000099"/>
                </a:solidFill>
              </a:rPr>
              <a:t>Supply in the market</a:t>
            </a:r>
            <a:r>
              <a:rPr lang="sr-Cyrl-CS" sz="1600" dirty="0">
                <a:solidFill>
                  <a:srgbClr val="000099"/>
                </a:solidFill>
              </a:rPr>
              <a:t>: </a:t>
            </a:r>
            <a:r>
              <a:rPr lang="en-US" sz="1600" dirty="0">
                <a:solidFill>
                  <a:srgbClr val="000099"/>
                </a:solidFill>
              </a:rPr>
              <a:t>market based, bilaterally negotiated supply contracts (with or without full supply)</a:t>
            </a: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6524625"/>
            <a:ext cx="9906000" cy="3333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50000">
                <a:srgbClr val="000066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</a:rPr>
              <a:t>Public Enterprise “Elektromreža Srbije”</a:t>
            </a:r>
            <a:endParaRPr lang="en-US" sz="12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15925" y="2420938"/>
          <a:ext cx="8713788" cy="415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Visio" r:id="rId4" imgW="12468240" imgH="5928120" progId="Visio.Drawing.11">
                  <p:embed/>
                </p:oleObj>
              </mc:Choice>
              <mc:Fallback>
                <p:oleObj name="Visio" r:id="rId4" imgW="12468240" imgH="592812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420938"/>
                        <a:ext cx="8713788" cy="415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B9E7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FFCC66"/>
        </a:lt2>
        <a:accent1>
          <a:srgbClr val="FFCC99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E75C"/>
        </a:accent6>
        <a:hlink>
          <a:srgbClr val="FFFFCC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13441</TotalTime>
  <Words>1301</Words>
  <Application>Microsoft Office PowerPoint</Application>
  <PresentationFormat>A4 Paper (210x297 mm)</PresentationFormat>
  <Paragraphs>264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Pixel</vt:lpstr>
      <vt:lpstr>Visio</vt:lpstr>
      <vt:lpstr>Clip</vt:lpstr>
      <vt:lpstr>JP “Elektromreža Srbije”   security reliability sustainability</vt:lpstr>
      <vt:lpstr>Agenda</vt:lpstr>
      <vt:lpstr>JP EMS (TSMO) – Business Profile</vt:lpstr>
      <vt:lpstr>Market functions of TSO since establishment in 2005</vt:lpstr>
      <vt:lpstr>Market functions of TSO since establishment in 2005</vt:lpstr>
      <vt:lpstr>Business IT system in JP EMS - the latest ENTSO-E solutions in the field of System and Market Operation </vt:lpstr>
      <vt:lpstr>Electricity Market development process in Serbia</vt:lpstr>
      <vt:lpstr>PowerPoint Presentation</vt:lpstr>
      <vt:lpstr>Electricity Market forced opening – starting from 01.01.2013.</vt:lpstr>
      <vt:lpstr>BRP status</vt:lpstr>
      <vt:lpstr>Bilateral (OTC) market</vt:lpstr>
      <vt:lpstr>Cross-border Capacity Allocation mechanism - 2013</vt:lpstr>
      <vt:lpstr>Day-Ahead Market – SEEPEX project</vt:lpstr>
      <vt:lpstr>  SEEPEX Price Reference issue</vt:lpstr>
      <vt:lpstr>SEEPEX Day-ahead Market Model</vt:lpstr>
      <vt:lpstr>SEEPEX Day-ahead Role Model</vt:lpstr>
      <vt:lpstr>PowerPoint Presentation</vt:lpstr>
      <vt:lpstr>SEEPEX Implicit Capacity Allocation</vt:lpstr>
      <vt:lpstr>SEEPEX Strategic Goals</vt:lpstr>
      <vt:lpstr>SEEPEX Partnership Possible Cooperation Format</vt:lpstr>
      <vt:lpstr>SEEPEX Plan for 2013</vt:lpstr>
      <vt:lpstr>SEEPEX Plan for 2014</vt:lpstr>
      <vt:lpstr>PowerPoint Presentation</vt:lpstr>
    </vt:vector>
  </TitlesOfParts>
  <Company>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 Jankovic</dc:creator>
  <cp:lastModifiedBy>Vladimir Jankovic</cp:lastModifiedBy>
  <cp:revision>532</cp:revision>
  <dcterms:created xsi:type="dcterms:W3CDTF">2006-02-08T07:14:17Z</dcterms:created>
  <dcterms:modified xsi:type="dcterms:W3CDTF">2013-04-24T12:24:56Z</dcterms:modified>
</cp:coreProperties>
</file>