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2" r:id="rId3"/>
    <p:sldId id="257" r:id="rId4"/>
    <p:sldId id="261" r:id="rId5"/>
    <p:sldId id="262" r:id="rId6"/>
    <p:sldId id="263" r:id="rId7"/>
    <p:sldId id="264" r:id="rId8"/>
    <p:sldId id="266" r:id="rId9"/>
    <p:sldId id="270" r:id="rId10"/>
    <p:sldId id="276" r:id="rId11"/>
    <p:sldId id="275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301812967823467"/>
          <c:y val="3.7416125584765064E-2"/>
          <c:w val="0.760531131525226"/>
          <c:h val="0.8534245640099135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3"/>
                <c:pt idx="0">
                  <c:v>БЕОГРАД</c:v>
                </c:pt>
                <c:pt idx="1">
                  <c:v>НОВИ САД</c:v>
                </c:pt>
                <c:pt idx="2">
                  <c:v>КРАГУЈЕВАЦ</c:v>
                </c:pt>
                <c:pt idx="3">
                  <c:v>БОР</c:v>
                </c:pt>
                <c:pt idx="4">
                  <c:v>СУБОТИЦА</c:v>
                </c:pt>
                <c:pt idx="5">
                  <c:v>НИШ</c:v>
                </c:pt>
                <c:pt idx="6">
                  <c:v>ПАНЧЕВО</c:v>
                </c:pt>
                <c:pt idx="7">
                  <c:v>КРАЉЕВО</c:v>
                </c:pt>
                <c:pt idx="8">
                  <c:v>УЖИЦЕ</c:v>
                </c:pt>
                <c:pt idx="9">
                  <c:v>СМЕДЕРЕВО</c:v>
                </c:pt>
                <c:pt idx="10">
                  <c:v>ШАБАЦ</c:v>
                </c:pt>
                <c:pt idx="11">
                  <c:v>ПРИБОЈ</c:v>
                </c:pt>
                <c:pt idx="12">
                  <c:v>ЛЕСКОВАЦ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3"/>
                <c:pt idx="0">
                  <c:v>БЕОГРАД</c:v>
                </c:pt>
                <c:pt idx="1">
                  <c:v>НОВИ САД</c:v>
                </c:pt>
                <c:pt idx="2">
                  <c:v>КРАГУЈЕВАЦ</c:v>
                </c:pt>
                <c:pt idx="3">
                  <c:v>БОР</c:v>
                </c:pt>
                <c:pt idx="4">
                  <c:v>СУБОТИЦА</c:v>
                </c:pt>
                <c:pt idx="5">
                  <c:v>НИШ</c:v>
                </c:pt>
                <c:pt idx="6">
                  <c:v>ПАНЧЕВО</c:v>
                </c:pt>
                <c:pt idx="7">
                  <c:v>КРАЉЕВО</c:v>
                </c:pt>
                <c:pt idx="8">
                  <c:v>УЖИЦЕ</c:v>
                </c:pt>
                <c:pt idx="9">
                  <c:v>СМЕДЕРЕВО</c:v>
                </c:pt>
                <c:pt idx="10">
                  <c:v>ШАБАЦ</c:v>
                </c:pt>
                <c:pt idx="11">
                  <c:v>ПРИБОЈ</c:v>
                </c:pt>
                <c:pt idx="12">
                  <c:v>ЛЕСКОВАЦ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83.9</c:v>
                </c:pt>
                <c:pt idx="1">
                  <c:v>86.02</c:v>
                </c:pt>
                <c:pt idx="2">
                  <c:v>64.17</c:v>
                </c:pt>
                <c:pt idx="3">
                  <c:v>74.260000000000005</c:v>
                </c:pt>
                <c:pt idx="5">
                  <c:v>69.069999999999993</c:v>
                </c:pt>
                <c:pt idx="6">
                  <c:v>78.7</c:v>
                </c:pt>
                <c:pt idx="7">
                  <c:v>60</c:v>
                </c:pt>
                <c:pt idx="8">
                  <c:v>78.66</c:v>
                </c:pt>
                <c:pt idx="9">
                  <c:v>79.83</c:v>
                </c:pt>
                <c:pt idx="11">
                  <c:v>57.82</c:v>
                </c:pt>
                <c:pt idx="12">
                  <c:v>48.39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3"/>
                <c:pt idx="0">
                  <c:v>БЕОГРАД</c:v>
                </c:pt>
                <c:pt idx="1">
                  <c:v>НОВИ САД</c:v>
                </c:pt>
                <c:pt idx="2">
                  <c:v>КРАГУЈЕВАЦ</c:v>
                </c:pt>
                <c:pt idx="3">
                  <c:v>БОР</c:v>
                </c:pt>
                <c:pt idx="4">
                  <c:v>СУБОТИЦА</c:v>
                </c:pt>
                <c:pt idx="5">
                  <c:v>НИШ</c:v>
                </c:pt>
                <c:pt idx="6">
                  <c:v>ПАНЧЕВО</c:v>
                </c:pt>
                <c:pt idx="7">
                  <c:v>КРАЉЕВО</c:v>
                </c:pt>
                <c:pt idx="8">
                  <c:v>УЖИЦЕ</c:v>
                </c:pt>
                <c:pt idx="9">
                  <c:v>СМЕДЕРЕВО</c:v>
                </c:pt>
                <c:pt idx="10">
                  <c:v>ШАБАЦ</c:v>
                </c:pt>
                <c:pt idx="11">
                  <c:v>ПРИБОЈ</c:v>
                </c:pt>
                <c:pt idx="12">
                  <c:v>ЛЕСКОВАЦ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2454272"/>
        <c:axId val="92456064"/>
      </c:barChart>
      <c:catAx>
        <c:axId val="924542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92456064"/>
        <c:crosses val="autoZero"/>
        <c:auto val="1"/>
        <c:lblAlgn val="ctr"/>
        <c:lblOffset val="100"/>
        <c:noMultiLvlLbl val="0"/>
      </c:catAx>
      <c:valAx>
        <c:axId val="92456064"/>
        <c:scaling>
          <c:orientation val="minMax"/>
          <c:max val="12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92454272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3"/>
                <c:pt idx="0">
                  <c:v>ПИРОТ</c:v>
                </c:pt>
                <c:pt idx="1">
                  <c:v>МАЈДАНПЕК</c:v>
                </c:pt>
                <c:pt idx="2">
                  <c:v>ЧАЧАК</c:v>
                </c:pt>
                <c:pt idx="3">
                  <c:v>КРУШЕВАЦ</c:v>
                </c:pt>
                <c:pt idx="4">
                  <c:v>С.МИТРОВИЦА</c:v>
                </c:pt>
                <c:pt idx="5">
                  <c:v>ЈАГОДИНА</c:v>
                </c:pt>
                <c:pt idx="6">
                  <c:v>ЗАЈЕЧАР</c:v>
                </c:pt>
                <c:pt idx="7">
                  <c:v>ВАЉЕВО</c:v>
                </c:pt>
                <c:pt idx="8">
                  <c:v>КЛАДОВО</c:v>
                </c:pt>
                <c:pt idx="9">
                  <c:v>ЛОЗНИЦА</c:v>
                </c:pt>
                <c:pt idx="10">
                  <c:v>РУМА</c:v>
                </c:pt>
                <c:pt idx="11">
                  <c:v>ВРБАС</c:v>
                </c:pt>
                <c:pt idx="12">
                  <c:v>КИКИНДА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3"/>
                <c:pt idx="0">
                  <c:v>ПИРОТ</c:v>
                </c:pt>
                <c:pt idx="1">
                  <c:v>МАЈДАНПЕК</c:v>
                </c:pt>
                <c:pt idx="2">
                  <c:v>ЧАЧАК</c:v>
                </c:pt>
                <c:pt idx="3">
                  <c:v>КРУШЕВАЦ</c:v>
                </c:pt>
                <c:pt idx="4">
                  <c:v>С.МИТРОВИЦА</c:v>
                </c:pt>
                <c:pt idx="5">
                  <c:v>ЈАГОДИНА</c:v>
                </c:pt>
                <c:pt idx="6">
                  <c:v>ЗАЈЕЧАР</c:v>
                </c:pt>
                <c:pt idx="7">
                  <c:v>ВАЉЕВО</c:v>
                </c:pt>
                <c:pt idx="8">
                  <c:v>КЛАДОВО</c:v>
                </c:pt>
                <c:pt idx="9">
                  <c:v>ЛОЗНИЦА</c:v>
                </c:pt>
                <c:pt idx="10">
                  <c:v>РУМА</c:v>
                </c:pt>
                <c:pt idx="11">
                  <c:v>ВРБАС</c:v>
                </c:pt>
                <c:pt idx="12">
                  <c:v>КИКИНДА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83.9</c:v>
                </c:pt>
                <c:pt idx="1">
                  <c:v>60</c:v>
                </c:pt>
                <c:pt idx="2">
                  <c:v>74.540000000000006</c:v>
                </c:pt>
                <c:pt idx="3">
                  <c:v>63.19</c:v>
                </c:pt>
                <c:pt idx="4">
                  <c:v>79.48</c:v>
                </c:pt>
                <c:pt idx="5">
                  <c:v>68</c:v>
                </c:pt>
                <c:pt idx="6">
                  <c:v>99.6</c:v>
                </c:pt>
                <c:pt idx="7">
                  <c:v>69.37</c:v>
                </c:pt>
                <c:pt idx="8">
                  <c:v>90</c:v>
                </c:pt>
                <c:pt idx="9">
                  <c:v>77.27</c:v>
                </c:pt>
                <c:pt idx="10">
                  <c:v>97.95</c:v>
                </c:pt>
                <c:pt idx="11">
                  <c:v>80</c:v>
                </c:pt>
                <c:pt idx="12">
                  <c:v>74.95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3"/>
                <c:pt idx="0">
                  <c:v>ПИРОТ</c:v>
                </c:pt>
                <c:pt idx="1">
                  <c:v>МАЈДАНПЕК</c:v>
                </c:pt>
                <c:pt idx="2">
                  <c:v>ЧАЧАК</c:v>
                </c:pt>
                <c:pt idx="3">
                  <c:v>КРУШЕВАЦ</c:v>
                </c:pt>
                <c:pt idx="4">
                  <c:v>С.МИТРОВИЦА</c:v>
                </c:pt>
                <c:pt idx="5">
                  <c:v>ЈАГОДИНА</c:v>
                </c:pt>
                <c:pt idx="6">
                  <c:v>ЗАЈЕЧАР</c:v>
                </c:pt>
                <c:pt idx="7">
                  <c:v>ВАЉЕВО</c:v>
                </c:pt>
                <c:pt idx="8">
                  <c:v>КЛАДОВО</c:v>
                </c:pt>
                <c:pt idx="9">
                  <c:v>ЛОЗНИЦА</c:v>
                </c:pt>
                <c:pt idx="10">
                  <c:v>РУМА</c:v>
                </c:pt>
                <c:pt idx="11">
                  <c:v>ВРБАС</c:v>
                </c:pt>
                <c:pt idx="12">
                  <c:v>КИКИНДА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883200"/>
        <c:axId val="24884736"/>
      </c:barChart>
      <c:catAx>
        <c:axId val="24883200"/>
        <c:scaling>
          <c:orientation val="minMax"/>
        </c:scaling>
        <c:delete val="0"/>
        <c:axPos val="l"/>
        <c:majorTickMark val="out"/>
        <c:minorTickMark val="none"/>
        <c:tickLblPos val="nextTo"/>
        <c:crossAx val="24884736"/>
        <c:crosses val="autoZero"/>
        <c:auto val="1"/>
        <c:lblAlgn val="ctr"/>
        <c:lblOffset val="100"/>
        <c:noMultiLvlLbl val="0"/>
      </c:catAx>
      <c:valAx>
        <c:axId val="24884736"/>
        <c:scaling>
          <c:orientation val="minMax"/>
          <c:max val="120"/>
          <c:min val="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4883200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3"/>
                <c:pt idx="0">
                  <c:v>НЕГОТИН</c:v>
                </c:pt>
                <c:pt idx="1">
                  <c:v>ЛУЧАНИ</c:v>
                </c:pt>
                <c:pt idx="2">
                  <c:v>ТРСТЕНИК</c:v>
                </c:pt>
                <c:pt idx="3">
                  <c:v>СОМБОР</c:v>
                </c:pt>
                <c:pt idx="4">
                  <c:v>Н.ПАЗАР</c:v>
                </c:pt>
                <c:pt idx="5">
                  <c:v>ВРАЊЕ</c:v>
                </c:pt>
                <c:pt idx="6">
                  <c:v>Г.МИЛАНОВАЦ</c:v>
                </c:pt>
                <c:pt idx="7">
                  <c:v>НОВА ВАРОШ</c:v>
                </c:pt>
                <c:pt idx="8">
                  <c:v>БАЈИНА БАШТА</c:v>
                </c:pt>
                <c:pt idx="9">
                  <c:v>КОСЈЕРИЋ</c:v>
                </c:pt>
                <c:pt idx="10">
                  <c:v>КЊАЖЕВАЦ</c:v>
                </c:pt>
                <c:pt idx="11">
                  <c:v>БАТОЧИНА</c:v>
                </c:pt>
                <c:pt idx="12">
                  <c:v>БЕОЧИН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3"/>
                <c:pt idx="0">
                  <c:v>НЕГОТИН</c:v>
                </c:pt>
                <c:pt idx="1">
                  <c:v>ЛУЧАНИ</c:v>
                </c:pt>
                <c:pt idx="2">
                  <c:v>ТРСТЕНИК</c:v>
                </c:pt>
                <c:pt idx="3">
                  <c:v>СОМБОР</c:v>
                </c:pt>
                <c:pt idx="4">
                  <c:v>Н.ПАЗАР</c:v>
                </c:pt>
                <c:pt idx="5">
                  <c:v>ВРАЊЕ</c:v>
                </c:pt>
                <c:pt idx="6">
                  <c:v>Г.МИЛАНОВАЦ</c:v>
                </c:pt>
                <c:pt idx="7">
                  <c:v>НОВА ВАРОШ</c:v>
                </c:pt>
                <c:pt idx="8">
                  <c:v>БАЈИНА БАШТА</c:v>
                </c:pt>
                <c:pt idx="9">
                  <c:v>КОСЈЕРИЋ</c:v>
                </c:pt>
                <c:pt idx="10">
                  <c:v>КЊАЖЕВАЦ</c:v>
                </c:pt>
                <c:pt idx="11">
                  <c:v>БАТОЧИНА</c:v>
                </c:pt>
                <c:pt idx="12">
                  <c:v>БЕОЧИН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83.4</c:v>
                </c:pt>
                <c:pt idx="1">
                  <c:v>74.88</c:v>
                </c:pt>
                <c:pt idx="2">
                  <c:v>74.88</c:v>
                </c:pt>
                <c:pt idx="4">
                  <c:v>65</c:v>
                </c:pt>
                <c:pt idx="5">
                  <c:v>68.27</c:v>
                </c:pt>
                <c:pt idx="6">
                  <c:v>105</c:v>
                </c:pt>
                <c:pt idx="7">
                  <c:v>72</c:v>
                </c:pt>
                <c:pt idx="8">
                  <c:v>77</c:v>
                </c:pt>
                <c:pt idx="9">
                  <c:v>86.64</c:v>
                </c:pt>
                <c:pt idx="10">
                  <c:v>83.31</c:v>
                </c:pt>
                <c:pt idx="11">
                  <c:v>64.31</c:v>
                </c:pt>
                <c:pt idx="12">
                  <c:v>78.22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3"/>
                <c:pt idx="0">
                  <c:v>НЕГОТИН</c:v>
                </c:pt>
                <c:pt idx="1">
                  <c:v>ЛУЧАНИ</c:v>
                </c:pt>
                <c:pt idx="2">
                  <c:v>ТРСТЕНИК</c:v>
                </c:pt>
                <c:pt idx="3">
                  <c:v>СОМБОР</c:v>
                </c:pt>
                <c:pt idx="4">
                  <c:v>Н.ПАЗАР</c:v>
                </c:pt>
                <c:pt idx="5">
                  <c:v>ВРАЊЕ</c:v>
                </c:pt>
                <c:pt idx="6">
                  <c:v>Г.МИЛАНОВАЦ</c:v>
                </c:pt>
                <c:pt idx="7">
                  <c:v>НОВА ВАРОШ</c:v>
                </c:pt>
                <c:pt idx="8">
                  <c:v>БАЈИНА БАШТА</c:v>
                </c:pt>
                <c:pt idx="9">
                  <c:v>КОСЈЕРИЋ</c:v>
                </c:pt>
                <c:pt idx="10">
                  <c:v>КЊАЖЕВАЦ</c:v>
                </c:pt>
                <c:pt idx="11">
                  <c:v>БАТОЧИНА</c:v>
                </c:pt>
                <c:pt idx="12">
                  <c:v>БЕОЧИН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068736"/>
        <c:axId val="30070272"/>
      </c:barChart>
      <c:catAx>
        <c:axId val="30068736"/>
        <c:scaling>
          <c:orientation val="minMax"/>
        </c:scaling>
        <c:delete val="0"/>
        <c:axPos val="l"/>
        <c:majorTickMark val="out"/>
        <c:minorTickMark val="none"/>
        <c:tickLblPos val="nextTo"/>
        <c:crossAx val="30070272"/>
        <c:crosses val="autoZero"/>
        <c:auto val="1"/>
        <c:lblAlgn val="ctr"/>
        <c:lblOffset val="100"/>
        <c:noMultiLvlLbl val="0"/>
      </c:catAx>
      <c:valAx>
        <c:axId val="30070272"/>
        <c:scaling>
          <c:orientation val="minMax"/>
          <c:max val="12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0068736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2"/>
                <c:pt idx="0">
                  <c:v>ПЕЋИНЦИ</c:v>
                </c:pt>
                <c:pt idx="1">
                  <c:v>ПРИЈЕПОЉЕ</c:v>
                </c:pt>
                <c:pt idx="2">
                  <c:v>КОВИН</c:v>
                </c:pt>
                <c:pt idx="3">
                  <c:v>ПОЖАРЕВАЦ</c:v>
                </c:pt>
                <c:pt idx="4">
                  <c:v>ЛАЗАРЕВАЦ</c:v>
                </c:pt>
                <c:pt idx="5">
                  <c:v>ОБРЕНОВАЦ</c:v>
                </c:pt>
                <c:pt idx="6">
                  <c:v>ЗРЕЊАНИН</c:v>
                </c:pt>
                <c:pt idx="7">
                  <c:v>ПЕТРОВАЦ НА МЛАВИ</c:v>
                </c:pt>
                <c:pt idx="8">
                  <c:v>ВЕЛИКА ПЛАНА</c:v>
                </c:pt>
                <c:pt idx="9">
                  <c:v>БЕЧЕЈ</c:v>
                </c:pt>
                <c:pt idx="10">
                  <c:v>БАЧКА ПАЛАНКА</c:v>
                </c:pt>
                <c:pt idx="11">
                  <c:v>МАЛИ ЗВОРНИК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2"/>
                <c:pt idx="0">
                  <c:v>ПЕЋИНЦИ</c:v>
                </c:pt>
                <c:pt idx="1">
                  <c:v>ПРИЈЕПОЉЕ</c:v>
                </c:pt>
                <c:pt idx="2">
                  <c:v>КОВИН</c:v>
                </c:pt>
                <c:pt idx="3">
                  <c:v>ПОЖАРЕВАЦ</c:v>
                </c:pt>
                <c:pt idx="4">
                  <c:v>ЛАЗАРЕВАЦ</c:v>
                </c:pt>
                <c:pt idx="5">
                  <c:v>ОБРЕНОВАЦ</c:v>
                </c:pt>
                <c:pt idx="6">
                  <c:v>ЗРЕЊАНИН</c:v>
                </c:pt>
                <c:pt idx="7">
                  <c:v>ПЕТРОВАЦ НА МЛАВИ</c:v>
                </c:pt>
                <c:pt idx="8">
                  <c:v>ВЕЛИКА ПЛАНА</c:v>
                </c:pt>
                <c:pt idx="9">
                  <c:v>БЕЧЕЈ</c:v>
                </c:pt>
                <c:pt idx="10">
                  <c:v>БАЧКА ПАЛАНКА</c:v>
                </c:pt>
                <c:pt idx="11">
                  <c:v>МАЛИ ЗВОРНИК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67.94</c:v>
                </c:pt>
                <c:pt idx="1">
                  <c:v>75</c:v>
                </c:pt>
                <c:pt idx="2">
                  <c:v>84.1</c:v>
                </c:pt>
                <c:pt idx="3">
                  <c:v>2.8</c:v>
                </c:pt>
                <c:pt idx="4">
                  <c:v>46.56</c:v>
                </c:pt>
                <c:pt idx="5">
                  <c:v>34.869999999999997</c:v>
                </c:pt>
                <c:pt idx="7">
                  <c:v>74.97</c:v>
                </c:pt>
                <c:pt idx="8">
                  <c:v>69.44</c:v>
                </c:pt>
                <c:pt idx="11">
                  <c:v>57.93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2"/>
                <c:pt idx="0">
                  <c:v>ПЕЋИНЦИ</c:v>
                </c:pt>
                <c:pt idx="1">
                  <c:v>ПРИЈЕПОЉЕ</c:v>
                </c:pt>
                <c:pt idx="2">
                  <c:v>КОВИН</c:v>
                </c:pt>
                <c:pt idx="3">
                  <c:v>ПОЖАРЕВАЦ</c:v>
                </c:pt>
                <c:pt idx="4">
                  <c:v>ЛАЗАРЕВАЦ</c:v>
                </c:pt>
                <c:pt idx="5">
                  <c:v>ОБРЕНОВАЦ</c:v>
                </c:pt>
                <c:pt idx="6">
                  <c:v>ЗРЕЊАНИН</c:v>
                </c:pt>
                <c:pt idx="7">
                  <c:v>ПЕТРОВАЦ НА МЛАВИ</c:v>
                </c:pt>
                <c:pt idx="8">
                  <c:v>ВЕЛИКА ПЛАНА</c:v>
                </c:pt>
                <c:pt idx="9">
                  <c:v>БЕЧЕЈ</c:v>
                </c:pt>
                <c:pt idx="10">
                  <c:v>БАЧКА ПАЛАНКА</c:v>
                </c:pt>
                <c:pt idx="11">
                  <c:v>МАЛИ ЗВОРНИК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097792"/>
        <c:axId val="30099328"/>
      </c:barChart>
      <c:catAx>
        <c:axId val="30097792"/>
        <c:scaling>
          <c:orientation val="minMax"/>
        </c:scaling>
        <c:delete val="0"/>
        <c:axPos val="l"/>
        <c:majorTickMark val="out"/>
        <c:minorTickMark val="none"/>
        <c:tickLblPos val="nextTo"/>
        <c:crossAx val="30099328"/>
        <c:crosses val="autoZero"/>
        <c:auto val="1"/>
        <c:lblAlgn val="ctr"/>
        <c:lblOffset val="100"/>
        <c:noMultiLvlLbl val="0"/>
      </c:catAx>
      <c:valAx>
        <c:axId val="30099328"/>
        <c:scaling>
          <c:orientation val="minMax"/>
          <c:max val="120"/>
          <c:min val="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0097792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5"/>
                <c:pt idx="0">
                  <c:v>БЛАЦЕ</c:v>
                </c:pt>
                <c:pt idx="1">
                  <c:v>ТЕМЕРИН</c:v>
                </c:pt>
                <c:pt idx="2">
                  <c:v>ОЏАЦИ</c:v>
                </c:pt>
                <c:pt idx="3">
                  <c:v>КЛИНИЧКИ ЦЕНТАР</c:v>
                </c:pt>
                <c:pt idx="4">
                  <c:v>КОСОВСКА МИТРОВИЦА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5"/>
                <c:pt idx="0">
                  <c:v>БЛАЦЕ</c:v>
                </c:pt>
                <c:pt idx="1">
                  <c:v>ТЕМЕРИН</c:v>
                </c:pt>
                <c:pt idx="2">
                  <c:v>ОЏАЦИ</c:v>
                </c:pt>
                <c:pt idx="3">
                  <c:v>КЛИНИЧКИ ЦЕНТАР</c:v>
                </c:pt>
                <c:pt idx="4">
                  <c:v>КОСОВСКА МИТРОВИЦА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70.16</c:v>
                </c:pt>
                <c:pt idx="1">
                  <c:v>75</c:v>
                </c:pt>
                <c:pt idx="2">
                  <c:v>95</c:v>
                </c:pt>
                <c:pt idx="3">
                  <c:v>2.8</c:v>
                </c:pt>
                <c:pt idx="4">
                  <c:v>55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5"/>
                <c:pt idx="0">
                  <c:v>БЛАЦЕ</c:v>
                </c:pt>
                <c:pt idx="1">
                  <c:v>ТЕМЕРИН</c:v>
                </c:pt>
                <c:pt idx="2">
                  <c:v>ОЏАЦИ</c:v>
                </c:pt>
                <c:pt idx="3">
                  <c:v>КЛИНИЧКИ ЦЕНТАР</c:v>
                </c:pt>
                <c:pt idx="4">
                  <c:v>КОСОВСКА МИТРОВИЦА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310784"/>
        <c:axId val="30312320"/>
      </c:barChart>
      <c:catAx>
        <c:axId val="30310784"/>
        <c:scaling>
          <c:orientation val="minMax"/>
        </c:scaling>
        <c:delete val="0"/>
        <c:axPos val="l"/>
        <c:majorTickMark val="out"/>
        <c:minorTickMark val="none"/>
        <c:tickLblPos val="nextTo"/>
        <c:crossAx val="30312320"/>
        <c:crosses val="autoZero"/>
        <c:auto val="1"/>
        <c:lblAlgn val="ctr"/>
        <c:lblOffset val="100"/>
        <c:noMultiLvlLbl val="0"/>
      </c:catAx>
      <c:valAx>
        <c:axId val="30312320"/>
        <c:scaling>
          <c:orientation val="minMax"/>
          <c:max val="120"/>
          <c:min val="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0310784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0</c:v>
                </c:pt>
                <c:pt idx="11">
                  <c:v>11</c:v>
                </c:pt>
                <c:pt idx="12">
                  <c:v>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МАЗУТ</c:v>
                </c:pt>
              </c:strCache>
            </c:strRef>
          </c:tx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0</c:v>
                </c:pt>
                <c:pt idx="11">
                  <c:v>11</c:v>
                </c:pt>
                <c:pt idx="12">
                  <c:v>12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5.75</c:v>
                </c:pt>
                <c:pt idx="1">
                  <c:v>4.01</c:v>
                </c:pt>
                <c:pt idx="2">
                  <c:v>13.01</c:v>
                </c:pt>
                <c:pt idx="3">
                  <c:v>10.77</c:v>
                </c:pt>
                <c:pt idx="4">
                  <c:v>22.94</c:v>
                </c:pt>
                <c:pt idx="5">
                  <c:v>22.83</c:v>
                </c:pt>
                <c:pt idx="6">
                  <c:v>24</c:v>
                </c:pt>
                <c:pt idx="7">
                  <c:v>25.47</c:v>
                </c:pt>
                <c:pt idx="8">
                  <c:v>19.87</c:v>
                </c:pt>
                <c:pt idx="9">
                  <c:v>26.54</c:v>
                </c:pt>
                <c:pt idx="10">
                  <c:v>29.17</c:v>
                </c:pt>
                <c:pt idx="11">
                  <c:v>42.13</c:v>
                </c:pt>
                <c:pt idx="12">
                  <c:v>57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ГАС</c:v>
                </c:pt>
              </c:strCache>
            </c:strRef>
          </c:tx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0</c:v>
                </c:pt>
                <c:pt idx="11">
                  <c:v>11</c:v>
                </c:pt>
                <c:pt idx="12">
                  <c:v>12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2.69</c:v>
                </c:pt>
                <c:pt idx="1">
                  <c:v>8.25</c:v>
                </c:pt>
                <c:pt idx="2">
                  <c:v>8.7200000000000006</c:v>
                </c:pt>
                <c:pt idx="3">
                  <c:v>9.15</c:v>
                </c:pt>
                <c:pt idx="4">
                  <c:v>9.93</c:v>
                </c:pt>
                <c:pt idx="5">
                  <c:v>13.19</c:v>
                </c:pt>
                <c:pt idx="6">
                  <c:v>18.02</c:v>
                </c:pt>
                <c:pt idx="7">
                  <c:v>19.75</c:v>
                </c:pt>
                <c:pt idx="8">
                  <c:v>23.84</c:v>
                </c:pt>
                <c:pt idx="9">
                  <c:v>33.15</c:v>
                </c:pt>
                <c:pt idx="10">
                  <c:v>33</c:v>
                </c:pt>
                <c:pt idx="11">
                  <c:v>33.92</c:v>
                </c:pt>
                <c:pt idx="12">
                  <c:v>36.659999999999997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539584"/>
        <c:axId val="31541120"/>
      </c:lineChart>
      <c:catAx>
        <c:axId val="31539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541120"/>
        <c:crosses val="autoZero"/>
        <c:auto val="1"/>
        <c:lblAlgn val="ctr"/>
        <c:lblOffset val="100"/>
        <c:noMultiLvlLbl val="0"/>
      </c:catAx>
      <c:valAx>
        <c:axId val="31541120"/>
        <c:scaling>
          <c:orientation val="minMax"/>
          <c:max val="7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539584"/>
        <c:crosses val="autoZero"/>
        <c:crossBetween val="between"/>
        <c:majorUnit val="7"/>
      </c:valAx>
    </c:plotArea>
    <c:legend>
      <c:legendPos val="r"/>
      <c:legendEntry>
        <c:idx val="0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0.88889</cdr:x>
      <cdr:y>0.50509</cdr:y>
    </cdr:from>
    <cdr:to>
      <cdr:x>0.89815</cdr:x>
      <cdr:y>0.88962</cdr:y>
    </cdr:to>
    <cdr:sp macro="" textlink="">
      <cdr:nvSpPr>
        <cdr:cNvPr id="2" name="Down Arrow 1"/>
        <cdr:cNvSpPr/>
      </cdr:nvSpPr>
      <cdr:spPr>
        <a:xfrm xmlns:a="http://schemas.openxmlformats.org/drawingml/2006/main">
          <a:off x="7315200" y="2286000"/>
          <a:ext cx="76200" cy="1740408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DE1-0415-49F9-87BB-0BDBE732561F}" type="datetimeFigureOut">
              <a:rPr lang="en-US" smtClean="0"/>
              <a:t>23/10/2012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8B6B5-94D6-4D34-BBAB-A1838A57D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47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DE1-0415-49F9-87BB-0BDBE732561F}" type="datetimeFigureOut">
              <a:rPr lang="en-US" smtClean="0"/>
              <a:t>23/10/2012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8B6B5-94D6-4D34-BBAB-A1838A57D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74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DE1-0415-49F9-87BB-0BDBE732561F}" type="datetimeFigureOut">
              <a:rPr lang="en-US" smtClean="0"/>
              <a:t>23/10/2012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8B6B5-94D6-4D34-BBAB-A1838A57D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4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DE1-0415-49F9-87BB-0BDBE732561F}" type="datetimeFigureOut">
              <a:rPr lang="en-US" smtClean="0"/>
              <a:t>23/10/2012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8B6B5-94D6-4D34-BBAB-A1838A57D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31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DE1-0415-49F9-87BB-0BDBE732561F}" type="datetimeFigureOut">
              <a:rPr lang="en-US" smtClean="0"/>
              <a:t>23/10/2012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8B6B5-94D6-4D34-BBAB-A1838A57D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7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DE1-0415-49F9-87BB-0BDBE732561F}" type="datetimeFigureOut">
              <a:rPr lang="en-US" smtClean="0"/>
              <a:t>23/10/2012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8B6B5-94D6-4D34-BBAB-A1838A57D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5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DE1-0415-49F9-87BB-0BDBE732561F}" type="datetimeFigureOut">
              <a:rPr lang="en-US" smtClean="0"/>
              <a:t>23/10/2012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8B6B5-94D6-4D34-BBAB-A1838A57D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851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DE1-0415-49F9-87BB-0BDBE732561F}" type="datetimeFigureOut">
              <a:rPr lang="en-US" smtClean="0"/>
              <a:t>23/10/2012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8B6B5-94D6-4D34-BBAB-A1838A57D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3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DE1-0415-49F9-87BB-0BDBE732561F}" type="datetimeFigureOut">
              <a:rPr lang="en-US" smtClean="0"/>
              <a:t>23/10/2012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8B6B5-94D6-4D34-BBAB-A1838A57D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3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DE1-0415-49F9-87BB-0BDBE732561F}" type="datetimeFigureOut">
              <a:rPr lang="en-US" smtClean="0"/>
              <a:t>23/10/2012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8B6B5-94D6-4D34-BBAB-A1838A57D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7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DE1-0415-49F9-87BB-0BDBE732561F}" type="datetimeFigureOut">
              <a:rPr lang="en-US" smtClean="0"/>
              <a:t>23/10/2012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8B6B5-94D6-4D34-BBAB-A1838A57D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27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EADE1-0415-49F9-87BB-0BDBE732561F}" type="datetimeFigureOut">
              <a:rPr lang="en-US" smtClean="0"/>
              <a:t>23/10/2012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8B6B5-94D6-4D34-BBAB-A1838A57D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6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2316162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>ПРЕГЛЕД СТАЊА У ТОПЛАНАМА СРБИЈЕ ПРЕД ГРЕЈНУ СЕЗОНУ 2012/2013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Cyrl-RS" dirty="0" smtClean="0"/>
              <a:t>Дејан Стојановић дипл.инж.маш</a:t>
            </a:r>
            <a:br>
              <a:rPr lang="sr-Cyrl-RS" dirty="0" smtClean="0"/>
            </a:br>
            <a:r>
              <a:rPr lang="sr-Cyrl-RS" dirty="0" smtClean="0"/>
              <a:t>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>
          <a:xfrm>
            <a:off x="457200" y="2309018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95600"/>
            <a:ext cx="4846320" cy="3634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516" y="4572000"/>
            <a:ext cx="4052887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993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Упоредне цене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4510" y="2713514"/>
          <a:ext cx="5554980" cy="2514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3080"/>
                <a:gridCol w="1109980"/>
                <a:gridCol w="398145"/>
                <a:gridCol w="457200"/>
                <a:gridCol w="549275"/>
                <a:gridCol w="571500"/>
                <a:gridCol w="685800"/>
              </a:tblGrid>
              <a:tr h="1714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 dirty="0">
                          <a:effectLst/>
                        </a:rPr>
                        <a:t>Ефикасност пећи,  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кол/год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цена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трошак, дин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4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Угаљ Бановићи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55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3,9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14.000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дин/</a:t>
                      </a:r>
                      <a:r>
                        <a:rPr lang="en-US" sz="900">
                          <a:effectLst/>
                        </a:rPr>
                        <a:t>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55.000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Угаљ Вреоци сушени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55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4,</a:t>
                      </a:r>
                      <a:r>
                        <a:rPr lang="sr-Cyrl-CS" sz="9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12.000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дин/</a:t>
                      </a:r>
                      <a:r>
                        <a:rPr lang="en-US" sz="900">
                          <a:effectLst/>
                        </a:rPr>
                        <a:t>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49.900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Угаљ сирови лигнит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55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7,</a:t>
                      </a:r>
                      <a:r>
                        <a:rPr lang="sr-Cyrl-CS" sz="9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6.100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дин/</a:t>
                      </a:r>
                      <a:r>
                        <a:rPr lang="en-US" sz="900">
                          <a:effectLst/>
                        </a:rPr>
                        <a:t>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47.400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Лож уље</a:t>
                      </a:r>
                      <a:r>
                        <a:rPr lang="sr-Cyrl-CS" sz="900">
                          <a:effectLst/>
                        </a:rPr>
                        <a:t> (цена 13. септембар 2010.)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139</a:t>
                      </a:r>
                      <a:r>
                        <a:rPr lang="sr-Cyrl-CS" sz="9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</a:t>
                      </a:r>
                      <a:r>
                        <a:rPr lang="sr-Cyrl-CS" sz="900">
                          <a:effectLst/>
                        </a:rPr>
                        <a:t>it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150,3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дин/</a:t>
                      </a:r>
                      <a:r>
                        <a:rPr lang="sr-Latn-CS" sz="900">
                          <a:effectLst/>
                        </a:rPr>
                        <a:t>l</a:t>
                      </a:r>
                      <a:r>
                        <a:rPr lang="sr-Cyrl-CS" sz="900">
                          <a:effectLst/>
                        </a:rPr>
                        <a:t>it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209.500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Природни гас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85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900">
                          <a:effectLst/>
                        </a:rPr>
                        <a:t>1387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900">
                          <a:effectLst/>
                        </a:rPr>
                        <a:t>m</a:t>
                      </a:r>
                      <a:r>
                        <a:rPr lang="sr-Latn-CS" sz="900" baseline="30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40,8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дин/</a:t>
                      </a:r>
                      <a:r>
                        <a:rPr lang="sr-Latn-CS" sz="900">
                          <a:effectLst/>
                        </a:rPr>
                        <a:t>m</a:t>
                      </a:r>
                      <a:r>
                        <a:rPr lang="sr-Latn-CS" sz="900" baseline="30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56.600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Пропан бутан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85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900">
                          <a:effectLst/>
                        </a:rPr>
                        <a:t>1005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900">
                          <a:effectLst/>
                        </a:rPr>
                        <a:t>kg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132,0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дин/</a:t>
                      </a:r>
                      <a:r>
                        <a:rPr lang="sr-Latn-CS" sz="900">
                          <a:effectLst/>
                        </a:rPr>
                        <a:t>kg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132.700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Дрво</a:t>
                      </a:r>
                      <a:r>
                        <a:rPr lang="sr-Cyrl-CS" sz="900">
                          <a:effectLst/>
                        </a:rPr>
                        <a:t> (цена са стоваришта)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55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11,8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</a:t>
                      </a:r>
                      <a:r>
                        <a:rPr lang="en-US" sz="900" baseline="30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5.390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дин/</a:t>
                      </a:r>
                      <a:r>
                        <a:rPr lang="en-US" sz="900">
                          <a:effectLst/>
                        </a:rPr>
                        <a:t>m</a:t>
                      </a:r>
                      <a:r>
                        <a:rPr lang="en-US" sz="900" baseline="30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63.700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Централно грејање</a:t>
                      </a:r>
                      <a:r>
                        <a:rPr lang="sr-Cyrl-CS" sz="900">
                          <a:effectLst/>
                        </a:rPr>
                        <a:t> (Београд)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39,3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GJ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90,0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дин/</a:t>
                      </a:r>
                      <a:r>
                        <a:rPr lang="en-US" sz="900">
                          <a:effectLst/>
                        </a:rPr>
                        <a:t> m</a:t>
                      </a:r>
                      <a:r>
                        <a:rPr lang="sr-Cyrl-CS" sz="900" baseline="300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64.800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Ел.енергија  ТА</a:t>
                      </a:r>
                      <a:r>
                        <a:rPr lang="sr-Latn-CS" sz="900">
                          <a:effectLst/>
                        </a:rPr>
                        <a:t> (</a:t>
                      </a:r>
                      <a:r>
                        <a:rPr lang="sr-Cyrl-CS" sz="900">
                          <a:effectLst/>
                        </a:rPr>
                        <a:t>пуњење </a:t>
                      </a:r>
                      <a:r>
                        <a:rPr lang="sr-Latn-CS" sz="900">
                          <a:effectLst/>
                        </a:rPr>
                        <a:t>само ноћу)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10920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kWh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41.300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Ел.енергија  ТА (допуњавање дању)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10920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kWh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59.400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Ел.енергија – </a:t>
                      </a:r>
                      <a:r>
                        <a:rPr lang="sr-Cyrl-CS" sz="900">
                          <a:effectLst/>
                        </a:rPr>
                        <a:t>грејна тела и </a:t>
                      </a:r>
                      <a:r>
                        <a:rPr lang="ru-RU" sz="900">
                          <a:effectLst/>
                        </a:rPr>
                        <a:t>котлови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10920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kWh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122.700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3875" y="2713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34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sr-Cyrl-RS" sz="3200" dirty="0" smtClean="0"/>
              <a:t>Закључак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sz="2000" dirty="0" smtClean="0"/>
              <a:t>Избегавати популистичке одлуке у СДГ</a:t>
            </a:r>
          </a:p>
          <a:p>
            <a:endParaRPr lang="sr-Cyrl-RS" sz="2000" dirty="0"/>
          </a:p>
          <a:p>
            <a:r>
              <a:rPr lang="ru-RU" sz="2000" dirty="0"/>
              <a:t>Инсистирати на транспарентности свих трошкова ,јер су они основа за формирање цена </a:t>
            </a:r>
            <a:endParaRPr lang="ru-RU" sz="2000" dirty="0" smtClean="0"/>
          </a:p>
          <a:p>
            <a:endParaRPr lang="ru-RU" sz="2000" dirty="0"/>
          </a:p>
          <a:p>
            <a:r>
              <a:rPr lang="ru-RU" sz="2000" dirty="0"/>
              <a:t>Пружати једнаке подстицаје за уштеде топлотне </a:t>
            </a:r>
            <a:r>
              <a:rPr lang="ru-RU" sz="2000" dirty="0" smtClean="0"/>
              <a:t>енергије и </a:t>
            </a:r>
            <a:r>
              <a:rPr lang="ru-RU" sz="2000" dirty="0"/>
              <a:t>развијати политику промовисања енергетске ефикасности</a:t>
            </a:r>
          </a:p>
          <a:p>
            <a:endParaRPr lang="ru-RU" sz="2000" dirty="0" smtClean="0"/>
          </a:p>
          <a:p>
            <a:r>
              <a:rPr lang="ru-RU" sz="2000" dirty="0" smtClean="0"/>
              <a:t>Отклањати  </a:t>
            </a:r>
            <a:r>
              <a:rPr lang="ru-RU" sz="2000" dirty="0"/>
              <a:t>директне  </a:t>
            </a:r>
            <a:r>
              <a:rPr lang="ru-RU" sz="2000" dirty="0" smtClean="0"/>
              <a:t>субвенција у производњи  </a:t>
            </a:r>
            <a:r>
              <a:rPr lang="ru-RU" sz="2000" dirty="0"/>
              <a:t>топлотне  </a:t>
            </a:r>
            <a:r>
              <a:rPr lang="ru-RU" sz="2000" dirty="0" smtClean="0"/>
              <a:t>енергије</a:t>
            </a:r>
          </a:p>
          <a:p>
            <a:endParaRPr lang="ru-RU" sz="2000" dirty="0" smtClean="0"/>
          </a:p>
          <a:p>
            <a:r>
              <a:rPr lang="ru-RU" sz="2000" dirty="0" smtClean="0"/>
              <a:t>Успостављати програме </a:t>
            </a:r>
            <a:r>
              <a:rPr lang="ru-RU" sz="2000" dirty="0"/>
              <a:t>социјалне </a:t>
            </a:r>
            <a:r>
              <a:rPr lang="ru-RU" sz="2000" dirty="0" smtClean="0"/>
              <a:t>заштите </a:t>
            </a:r>
          </a:p>
          <a:p>
            <a:endParaRPr lang="ru-RU" sz="2000" dirty="0"/>
          </a:p>
          <a:p>
            <a:r>
              <a:rPr lang="ru-RU" sz="2000" dirty="0" smtClean="0"/>
              <a:t>Учврстити финансијску дисциплину </a:t>
            </a:r>
            <a:r>
              <a:rPr lang="ru-RU" sz="2000" dirty="0"/>
              <a:t>кроз законодавство и спровођење</a:t>
            </a:r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sr-Cyrl-RS" sz="2000" dirty="0"/>
          </a:p>
          <a:p>
            <a:endParaRPr lang="sr-Cyrl-RS" sz="2000" dirty="0" smtClean="0"/>
          </a:p>
          <a:p>
            <a:pPr marL="0" indent="0">
              <a:buNone/>
            </a:pPr>
            <a:endParaRPr lang="sr-Cyrl-RS" sz="2000" dirty="0" smtClean="0"/>
          </a:p>
          <a:p>
            <a:pPr marL="0" indent="0">
              <a:buNone/>
            </a:pPr>
            <a:endParaRPr lang="sr-Cyrl-RS" sz="2000" dirty="0"/>
          </a:p>
          <a:p>
            <a:pPr marL="0" indent="0">
              <a:buNone/>
            </a:pPr>
            <a:endParaRPr lang="sr-Cyrl-RS" sz="2000" dirty="0" smtClean="0"/>
          </a:p>
          <a:p>
            <a:pPr marL="0" indent="0">
              <a:buNone/>
            </a:pPr>
            <a:endParaRPr lang="sr-Cyrl-RS" sz="2000" dirty="0" smtClean="0"/>
          </a:p>
          <a:p>
            <a:pPr marL="0" indent="0">
              <a:buNone/>
            </a:pPr>
            <a:endParaRPr lang="sr-Cyrl-R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7757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НЕ КАО НА СЛИЦИ!?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133600"/>
            <a:ext cx="4370832" cy="3081528"/>
          </a:xfrm>
        </p:spPr>
      </p:pic>
    </p:spTree>
    <p:extLst>
      <p:ext uri="{BB962C8B-B14F-4D97-AF65-F5344CB8AC3E}">
        <p14:creationId xmlns:p14="http://schemas.microsoft.com/office/powerpoint/2010/main" val="261144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УВОД</a:t>
            </a:r>
            <a:br>
              <a:rPr lang="sr-Cyrl-RS" sz="3200" dirty="0" smtClean="0"/>
            </a:b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2400" dirty="0" smtClean="0"/>
              <a:t>57 ТОПЛАНА У СРБИЈИ</a:t>
            </a:r>
          </a:p>
          <a:p>
            <a:endParaRPr lang="sr-Cyrl-RS" sz="2400" dirty="0" smtClean="0"/>
          </a:p>
          <a:p>
            <a:r>
              <a:rPr lang="sr-Cyrl-RS" sz="2400" dirty="0" smtClean="0"/>
              <a:t>НАДЛЕЖНОСТ ЛОКАЛНИХ САМОУПРАВА</a:t>
            </a:r>
          </a:p>
          <a:p>
            <a:r>
              <a:rPr lang="sr-Cyrl-RS" sz="2400" dirty="0" smtClean="0"/>
              <a:t>600 000 СТАНОВА СЕ ГРЕЈЕ</a:t>
            </a:r>
          </a:p>
          <a:p>
            <a:r>
              <a:rPr lang="sr-Cyrl-RS" sz="2400" dirty="0" smtClean="0"/>
              <a:t>6 000 </a:t>
            </a:r>
            <a:r>
              <a:rPr lang="sr-Latn-RS" sz="2400" dirty="0" smtClean="0"/>
              <a:t>MW </a:t>
            </a:r>
            <a:r>
              <a:rPr lang="sr-Cyrl-RS" sz="2400" dirty="0" smtClean="0"/>
              <a:t>ИНСТАЛИСАНИ КАПАЦИТЕТ</a:t>
            </a:r>
          </a:p>
          <a:p>
            <a:r>
              <a:rPr lang="sr-Cyrl-RS" sz="2400" dirty="0" smtClean="0"/>
              <a:t>ЦЕНУ ГРЕЈАЊА КОЈА НЕ ПОКРИВА ТРОШКОВЕ ПРОИЗВОДЊЕ ТОПЛОТНЕ ЕНЕРГИЈЕ ПЛАЋАМО СВИ</a:t>
            </a:r>
          </a:p>
          <a:p>
            <a:endParaRPr lang="sr-Cyrl-RS" sz="2400" dirty="0" smtClean="0"/>
          </a:p>
          <a:p>
            <a:r>
              <a:rPr lang="sr-Cyrl-RS" sz="2400" dirty="0" smtClean="0"/>
              <a:t>ЗАПИТАЈМО СЕ ДА ЛИ ЈЕ ТО ПРАВИЧНО?</a:t>
            </a:r>
          </a:p>
        </p:txBody>
      </p:sp>
    </p:spTree>
    <p:extLst>
      <p:ext uri="{BB962C8B-B14F-4D97-AF65-F5344CB8AC3E}">
        <p14:creationId xmlns:p14="http://schemas.microsoft.com/office/powerpoint/2010/main" val="62509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ЦЕНЕ ГРЕЈАЊА 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895098"/>
              </p:ext>
            </p:extLst>
          </p:nvPr>
        </p:nvGraphicFramePr>
        <p:xfrm>
          <a:off x="304800" y="17526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own Arrow 2"/>
          <p:cNvSpPr/>
          <p:nvPr/>
        </p:nvSpPr>
        <p:spPr>
          <a:xfrm>
            <a:off x="6324600" y="4800600"/>
            <a:ext cx="484632" cy="97840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4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ЦЕНЕ ГРЕЈАЊА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280131"/>
              </p:ext>
            </p:extLst>
          </p:nvPr>
        </p:nvGraphicFramePr>
        <p:xfrm>
          <a:off x="11430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own Arrow 2"/>
          <p:cNvSpPr/>
          <p:nvPr/>
        </p:nvSpPr>
        <p:spPr>
          <a:xfrm>
            <a:off x="7391400" y="4114800"/>
            <a:ext cx="304800" cy="1524000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8382000" y="3810000"/>
            <a:ext cx="304800" cy="18288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8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ЦЕНЕ ГРЕЈАЊЕ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7632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own Arrow 2"/>
          <p:cNvSpPr/>
          <p:nvPr/>
        </p:nvSpPr>
        <p:spPr>
          <a:xfrm>
            <a:off x="6705600" y="1676400"/>
            <a:ext cx="228600" cy="38862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7722524" y="4584192"/>
            <a:ext cx="484632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9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ЦЕНА ГРЕЈАЊА</a:t>
            </a:r>
            <a:br>
              <a:rPr lang="sr-Cyrl-RS" sz="3200" dirty="0" smtClean="0"/>
            </a:b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23328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own Arrow 2"/>
          <p:cNvSpPr/>
          <p:nvPr/>
        </p:nvSpPr>
        <p:spPr>
          <a:xfrm>
            <a:off x="6858000" y="2895600"/>
            <a:ext cx="228600" cy="2667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7772400" y="4038600"/>
            <a:ext cx="304800" cy="1524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smtClean="0"/>
              <a:t>ЦЕНЕ ГРЕЈАЊА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8575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own Arrow 2"/>
          <p:cNvSpPr/>
          <p:nvPr/>
        </p:nvSpPr>
        <p:spPr>
          <a:xfrm>
            <a:off x="7086600" y="3124200"/>
            <a:ext cx="45719" cy="2438400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7848600" y="3124200"/>
            <a:ext cx="152400" cy="2438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9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Cyrl-RS" sz="3200" dirty="0" smtClean="0"/>
              <a:t>ОДНОС ЦЕНА МАЗУТА И ПРИРОДНОГ ГАСА У ПЕРИОДУ 2000-2012 ГОДИНА(раст цене гаса у истом периоду од 100$ на 500$ ѕа 1000</a:t>
            </a:r>
            <a:r>
              <a:rPr lang="sr-Latn-RS" sz="3200" dirty="0" smtClean="0"/>
              <a:t>m3)</a:t>
            </a:r>
            <a:r>
              <a:rPr lang="sr-Cyrl-RS" sz="3200" dirty="0" smtClean="0"/>
              <a:t/>
            </a:r>
            <a:br>
              <a:rPr lang="sr-Cyrl-RS" sz="3200" dirty="0" smtClean="0"/>
            </a:b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243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136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Пример цене према стварним трошковима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702651"/>
              </p:ext>
            </p:extLst>
          </p:nvPr>
        </p:nvGraphicFramePr>
        <p:xfrm>
          <a:off x="533400" y="34290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209800"/>
                <a:gridCol w="19050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ГАС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МАЗУТ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УГАЉ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БИОМАСА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61.07  ДИН/</a:t>
                      </a:r>
                      <a:r>
                        <a:rPr lang="sr-Latn-RS" dirty="0" smtClean="0"/>
                        <a:t>m</a:t>
                      </a:r>
                      <a:r>
                        <a:rPr lang="sr-Cyrl-R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83.35  ДИН/</a:t>
                      </a:r>
                      <a:r>
                        <a:rPr lang="sr-Latn-RS" dirty="0" smtClean="0"/>
                        <a:t>m</a:t>
                      </a:r>
                      <a:r>
                        <a:rPr lang="sr-Cyrl-R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52.45 ДИН/</a:t>
                      </a:r>
                      <a:r>
                        <a:rPr lang="sr-Latn-RS" dirty="0" smtClean="0"/>
                        <a:t>m</a:t>
                      </a:r>
                      <a:r>
                        <a:rPr lang="sr-Cyrl-R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73.50</a:t>
                      </a:r>
                      <a:r>
                        <a:rPr lang="sr-Cyrl-RS" baseline="0" dirty="0" smtClean="0"/>
                        <a:t> ДИН/</a:t>
                      </a:r>
                      <a:r>
                        <a:rPr lang="sr-Latn-RS" baseline="0" dirty="0" smtClean="0"/>
                        <a:t>m</a:t>
                      </a:r>
                      <a:r>
                        <a:rPr lang="sr-Cyrl-RS" baseline="0" dirty="0" smtClean="0"/>
                        <a:t>2</a:t>
                      </a:r>
                      <a:endParaRPr lang="sr-Cyrl-R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91.07 ДИН/</a:t>
                      </a:r>
                      <a:r>
                        <a:rPr lang="sr-Latn-RS" dirty="0" smtClean="0"/>
                        <a:t>m</a:t>
                      </a:r>
                      <a:r>
                        <a:rPr lang="sr-Cyrl-R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113.35 ДИН/</a:t>
                      </a:r>
                      <a:r>
                        <a:rPr lang="sr-Latn-RS" dirty="0" smtClean="0"/>
                        <a:t>m</a:t>
                      </a:r>
                      <a:r>
                        <a:rPr lang="sr-Cyrl-R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82.45 ДИН/</a:t>
                      </a:r>
                      <a:r>
                        <a:rPr lang="sr-Latn-RS" dirty="0" smtClean="0"/>
                        <a:t>m</a:t>
                      </a:r>
                      <a:r>
                        <a:rPr lang="sr-Cyrl-R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103.5 ДИН/</a:t>
                      </a:r>
                      <a:r>
                        <a:rPr lang="sr-Latn-RS" dirty="0" smtClean="0"/>
                        <a:t>m</a:t>
                      </a:r>
                      <a:r>
                        <a:rPr lang="sr-Cyrl-R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51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313</Words>
  <Application>Microsoft Office PowerPoint</Application>
  <PresentationFormat>On-screen Show (4:3)</PresentationFormat>
  <Paragraphs>140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ПРЕГЛЕД СТАЊА У ТОПЛАНАМА СРБИЈЕ ПРЕД ГРЕЈНУ СЕЗОНУ 2012/2013 Дејан Стојановић дипл.инж.маш  </vt:lpstr>
      <vt:lpstr>УВОД </vt:lpstr>
      <vt:lpstr>ЦЕНЕ ГРЕЈАЊА </vt:lpstr>
      <vt:lpstr>ЦЕНЕ ГРЕЈАЊА</vt:lpstr>
      <vt:lpstr>ЦЕНЕ ГРЕЈАЊЕ</vt:lpstr>
      <vt:lpstr>ЦЕНА ГРЕЈАЊА </vt:lpstr>
      <vt:lpstr>ЦЕНЕ ГРЕЈАЊА</vt:lpstr>
      <vt:lpstr>ОДНОС ЦЕНА МАЗУТА И ПРИРОДНОГ ГАСА У ПЕРИОДУ 2000-2012 ГОДИНА(раст цене гаса у истом периоду од 100$ на 500$ ѕа 1000m3) </vt:lpstr>
      <vt:lpstr>Пример цене према стварним трошковима</vt:lpstr>
      <vt:lpstr>Упоредне цене</vt:lpstr>
      <vt:lpstr>Закључак</vt:lpstr>
      <vt:lpstr>НЕ КАО НА СЛИЦИ!?</vt:lpstr>
    </vt:vector>
  </TitlesOfParts>
  <Company>AERS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Dejan Stojanovic</dc:creator>
  <cp:lastModifiedBy>Dejan Stojanovic</cp:lastModifiedBy>
  <cp:revision>33</cp:revision>
  <dcterms:created xsi:type="dcterms:W3CDTF">2012-10-22T10:02:12Z</dcterms:created>
  <dcterms:modified xsi:type="dcterms:W3CDTF">2012-10-23T07:13:15Z</dcterms:modified>
</cp:coreProperties>
</file>