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7" r:id="rId2"/>
    <p:sldId id="290" r:id="rId3"/>
    <p:sldId id="268" r:id="rId4"/>
    <p:sldId id="264" r:id="rId5"/>
    <p:sldId id="260" r:id="rId6"/>
    <p:sldId id="274" r:id="rId7"/>
    <p:sldId id="272" r:id="rId8"/>
    <p:sldId id="273" r:id="rId9"/>
    <p:sldId id="267" r:id="rId10"/>
    <p:sldId id="269" r:id="rId11"/>
    <p:sldId id="278" r:id="rId12"/>
    <p:sldId id="289" r:id="rId13"/>
    <p:sldId id="277" r:id="rId14"/>
    <p:sldId id="280" r:id="rId15"/>
    <p:sldId id="283" r:id="rId16"/>
    <p:sldId id="281" r:id="rId17"/>
    <p:sldId id="298" r:id="rId18"/>
    <p:sldId id="291" r:id="rId19"/>
    <p:sldId id="292" r:id="rId20"/>
    <p:sldId id="284" r:id="rId21"/>
    <p:sldId id="293" r:id="rId22"/>
    <p:sldId id="263" r:id="rId23"/>
    <p:sldId id="297" r:id="rId24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0000FF"/>
    <a:srgbClr val="0000E6"/>
    <a:srgbClr val="FFFFCC"/>
    <a:srgbClr val="994D94"/>
    <a:srgbClr val="990099"/>
    <a:srgbClr val="0033CC"/>
    <a:srgbClr val="0000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8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88CBB-2DD2-4C1D-A8C7-822E502834A4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6F898-DECF-4267-8D94-4DA753B71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7338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E8CF0-FECE-401D-9803-89126B658237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6125"/>
            <a:ext cx="496093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599" y="4716705"/>
            <a:ext cx="5335893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6866" y="9430219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509EF-FE05-4D41-9B23-F656CE646A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205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509EF-FE05-4D41-9B23-F656CE646A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E7EFDD2-2C7C-4DD8-AE72-1BC685ED2DB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98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587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22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90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5262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334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39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08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586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095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484E9-54E7-4316-982F-8B0CACF4A5C3}" type="datetimeFigureOut">
              <a:rPr lang="en-US" smtClean="0"/>
              <a:pPr/>
              <a:t>12/24/2012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8706A-FCBB-4084-8CC1-2CB329429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51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aers.org.y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7E9A7E-10C9-4750-BD3D-D885A8B155F8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2209800"/>
            <a:ext cx="89916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Cyrl-CS" sz="3200" b="1" dirty="0" smtClean="0">
                <a:solidFill>
                  <a:srgbClr val="3333FF"/>
                </a:solidFill>
              </a:rPr>
              <a:t>Колико је Србија припремљена за отварање </a:t>
            </a:r>
            <a:br>
              <a:rPr lang="sr-Cyrl-CS" sz="3200" b="1" dirty="0" smtClean="0">
                <a:solidFill>
                  <a:srgbClr val="3333FF"/>
                </a:solidFill>
              </a:rPr>
            </a:br>
            <a:r>
              <a:rPr lang="sr-Cyrl-CS" sz="3200" b="1" dirty="0" smtClean="0">
                <a:solidFill>
                  <a:srgbClr val="3333FF"/>
                </a:solidFill>
              </a:rPr>
              <a:t>тржишта електричне енергије и природног гаса</a:t>
            </a:r>
            <a:br>
              <a:rPr lang="sr-Cyrl-CS" sz="3200" b="1" dirty="0" smtClean="0">
                <a:solidFill>
                  <a:srgbClr val="3333FF"/>
                </a:solidFill>
              </a:rPr>
            </a:br>
            <a:r>
              <a:rPr lang="sr-Cyrl-CS" sz="3200" dirty="0" smtClean="0">
                <a:solidFill>
                  <a:srgbClr val="3333FF"/>
                </a:solidFill>
              </a:rPr>
              <a:t>од 1. јан</a:t>
            </a:r>
            <a:r>
              <a:rPr lang="x-none" sz="3200" dirty="0" smtClean="0">
                <a:solidFill>
                  <a:srgbClr val="3333FF"/>
                </a:solidFill>
              </a:rPr>
              <a:t>уара</a:t>
            </a:r>
            <a:r>
              <a:rPr lang="sr-Cyrl-CS" sz="3200" dirty="0" smtClean="0">
                <a:solidFill>
                  <a:srgbClr val="3333FF"/>
                </a:solidFill>
              </a:rPr>
              <a:t> 2013.</a:t>
            </a:r>
            <a:endParaRPr lang="en-US" sz="3200" dirty="0" smtClean="0">
              <a:solidFill>
                <a:srgbClr val="3333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sr-Cyrl-CS" sz="2000" i="1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Београд,</a:t>
            </a:r>
          </a:p>
          <a:p>
            <a:pPr eaLnBrk="1" hangingPunct="1"/>
            <a:r>
              <a:rPr lang="sr-Cyrl-CS" sz="2000" i="1" dirty="0" smtClean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24. </a:t>
            </a:r>
            <a:r>
              <a:rPr lang="sr-Cyrl-CS" sz="2000" i="1" dirty="0">
                <a:solidFill>
                  <a:srgbClr val="3333FF"/>
                </a:solidFill>
                <a:latin typeface="+mj-lt"/>
                <a:ea typeface="+mj-ea"/>
                <a:cs typeface="+mj-cs"/>
              </a:rPr>
              <a:t>децембра 2012.</a:t>
            </a:r>
            <a:endParaRPr lang="en-US" sz="2000" i="1" dirty="0">
              <a:solidFill>
                <a:srgbClr val="3333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362200" y="4038600"/>
            <a:ext cx="6400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algn="r" eaLnBrk="0" hangingPunct="0"/>
            <a:r>
              <a:rPr lang="sr-Cyrl-CS" sz="2400" i="1" dirty="0" smtClean="0">
                <a:solidFill>
                  <a:srgbClr val="CC0099"/>
                </a:solidFill>
              </a:rPr>
              <a:t>Љиљана Хаџибабић</a:t>
            </a:r>
            <a:endParaRPr lang="x-none" sz="2400" i="1" dirty="0" smtClean="0">
              <a:solidFill>
                <a:srgbClr val="CC0099"/>
              </a:solidFill>
            </a:endParaRPr>
          </a:p>
          <a:p>
            <a:pPr marL="342900" algn="r" eaLnBrk="0" hangingPunct="0"/>
            <a:r>
              <a:rPr lang="x-none" sz="2400" dirty="0" smtClean="0">
                <a:solidFill>
                  <a:srgbClr val="CC0099"/>
                </a:solidFill>
              </a:rPr>
              <a:t>Члан Савета </a:t>
            </a:r>
          </a:p>
          <a:p>
            <a:pPr marL="342900" algn="r" eaLnBrk="0" hangingPunct="0"/>
            <a:r>
              <a:rPr lang="x-none" sz="2400" dirty="0" smtClean="0">
                <a:solidFill>
                  <a:srgbClr val="CC0099"/>
                </a:solidFill>
              </a:rPr>
              <a:t>Агенције за енергетику</a:t>
            </a:r>
            <a:endParaRPr lang="en-US" sz="2400" dirty="0">
              <a:solidFill>
                <a:srgbClr val="CC0099"/>
              </a:solidFill>
            </a:endParaRPr>
          </a:p>
        </p:txBody>
      </p:sp>
      <p:pic>
        <p:nvPicPr>
          <p:cNvPr id="2054" name="Picture 6" descr="S_memo-te_q3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000"/>
            <a:ext cx="1676400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6136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A3976-6D1D-400C-8058-3084D9DB7659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4891" y="18473"/>
            <a:ext cx="8229600" cy="639762"/>
          </a:xfrm>
        </p:spPr>
        <p:txBody>
          <a:bodyPr/>
          <a:lstStyle/>
          <a:p>
            <a:pPr eaLnBrk="1" hangingPunct="1"/>
            <a:r>
              <a:rPr lang="sr-Cyrl-CS" sz="2800" b="1" dirty="0" smtClean="0">
                <a:solidFill>
                  <a:srgbClr val="0000FF"/>
                </a:solidFill>
              </a:rPr>
              <a:t>Модел тржишта </a:t>
            </a:r>
            <a:r>
              <a:rPr lang="x-none" sz="2800" b="1" dirty="0" smtClean="0">
                <a:solidFill>
                  <a:srgbClr val="0000FF"/>
                </a:solidFill>
              </a:rPr>
              <a:t>природног гаса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1055" y="533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924800" cy="591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086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7620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Правни оквир за </a:t>
            </a:r>
            <a:br>
              <a:rPr lang="x-none" sz="3200" dirty="0" smtClean="0">
                <a:solidFill>
                  <a:srgbClr val="0000FF"/>
                </a:solidFill>
              </a:rPr>
            </a:br>
            <a:r>
              <a:rPr lang="x-none" sz="3200" dirty="0" smtClean="0">
                <a:solidFill>
                  <a:srgbClr val="0000FF"/>
                </a:solidFill>
              </a:rPr>
              <a:t>функционисање тржишта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5864570"/>
              </p:ext>
            </p:extLst>
          </p:nvPr>
        </p:nvGraphicFramePr>
        <p:xfrm>
          <a:off x="304800" y="1219199"/>
          <a:ext cx="8534400" cy="34391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7200"/>
                <a:gridCol w="426720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Електрична енергија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Природни гас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Директиве ЕУ – </a:t>
                      </a:r>
                      <a:r>
                        <a:rPr lang="x-none" b="1" dirty="0" smtClean="0">
                          <a:solidFill>
                            <a:srgbClr val="C00000"/>
                          </a:solidFill>
                        </a:rPr>
                        <a:t>обавезујућа полазна основа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b="1" dirty="0" smtClean="0"/>
                        <a:t>Закон о енергетици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/>
                        <a:t>Правила о раду преносног система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/>
                        <a:t>Правила о раду транспортног система (укључују и </a:t>
                      </a:r>
                      <a:r>
                        <a:rPr lang="ru-RU" sz="1700" kern="1200" dirty="0" smtClean="0"/>
                        <a:t>правила за расподелу капацитета </a:t>
                      </a:r>
                      <a:r>
                        <a:rPr lang="x-none" sz="1700" kern="1200" dirty="0" smtClean="0"/>
                        <a:t>и правила о раду тржишта</a:t>
                      </a:r>
                      <a:r>
                        <a:rPr lang="ru-RU" sz="1700" kern="1200" dirty="0" smtClean="0"/>
                        <a:t>)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/>
                        <a:t>Правила за расподелу права на коришћење прекограничних преносних капацитета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о раду тржишта ЕЕ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x-none" sz="1700" kern="1200" dirty="0" smtClean="0"/>
                        <a:t>Правила о промени снабдевача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1700" kern="1200" dirty="0" smtClean="0"/>
                        <a:t>Методологија за одређивање </a:t>
                      </a:r>
                      <a:r>
                        <a:rPr lang="ru-RU" sz="1700" kern="1200" dirty="0" smtClean="0"/>
                        <a:t>цене приступа систему за пренос ЕЕ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x-none" sz="1700" kern="1200" dirty="0" smtClean="0"/>
                        <a:t>Методологија за одређивање </a:t>
                      </a:r>
                      <a:r>
                        <a:rPr lang="ru-RU" sz="1700" kern="1200" dirty="0" smtClean="0"/>
                        <a:t>цене приступа систему за транспорт ПГ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3400" y="6019800"/>
            <a:ext cx="63623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Дистрибуције и јавни снабдевачи не утичу на функционисање </a:t>
            </a:r>
          </a:p>
          <a:p>
            <a:r>
              <a:rPr lang="x-none" dirty="0" smtClean="0">
                <a:solidFill>
                  <a:schemeClr val="accent1">
                    <a:lumMod val="75000"/>
                  </a:schemeClr>
                </a:solidFill>
              </a:rPr>
              <a:t>слободног тржишта у 2013.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00600"/>
            <a:ext cx="6529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 smtClean="0">
                <a:solidFill>
                  <a:srgbClr val="0000E6"/>
                </a:solidFill>
              </a:rPr>
              <a:t>Притисак Европске комисије да се укидају регулисане цене у ЕУ</a:t>
            </a:r>
          </a:p>
          <a:p>
            <a:r>
              <a:rPr lang="x-none" dirty="0" smtClean="0">
                <a:solidFill>
                  <a:srgbClr val="0000E6"/>
                </a:solidFill>
              </a:rPr>
              <a:t>Код нас да се форсирано отвара тржиште</a:t>
            </a:r>
            <a:endParaRPr lang="en-US" dirty="0">
              <a:solidFill>
                <a:srgbClr val="0000E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0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86800" cy="609600"/>
          </a:xfrm>
        </p:spPr>
        <p:txBody>
          <a:bodyPr>
            <a:noAutofit/>
          </a:bodyPr>
          <a:lstStyle/>
          <a:p>
            <a:pPr marL="457200" lvl="1" algn="ctr" rtl="0">
              <a:spcBef>
                <a:spcPct val="0"/>
              </a:spcBef>
            </a:pPr>
            <a:r>
              <a:rPr lang="x-none" sz="3200" kern="12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Припремљеност за слободно тржиште</a:t>
            </a:r>
            <a:endParaRPr lang="x-none" sz="3200" kern="1200" dirty="0">
              <a:solidFill>
                <a:srgbClr val="0000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610600" cy="5334000"/>
          </a:xfrm>
        </p:spPr>
        <p:txBody>
          <a:bodyPr>
            <a:normAutofit/>
          </a:bodyPr>
          <a:lstStyle/>
          <a:p>
            <a:pPr marL="514350" indent="-514350" algn="l">
              <a:buSzPct val="65000"/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Подзаконска акта</a:t>
            </a:r>
          </a:p>
          <a:p>
            <a:pPr marL="514350" indent="-514350" algn="l">
              <a:buSzPct val="65000"/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Енергетски субјекти</a:t>
            </a:r>
          </a:p>
          <a:p>
            <a:pPr marL="1371600" lvl="2" indent="-457200" algn="l">
              <a:buSzPct val="65000"/>
              <a:buFont typeface="Calibri" pitchFamily="34" charset="0"/>
              <a:buChar char="*"/>
            </a:pPr>
            <a:r>
              <a:rPr lang="x-none" sz="2800" dirty="0" smtClean="0">
                <a:solidFill>
                  <a:schemeClr val="accent5">
                    <a:lumMod val="75000"/>
                  </a:schemeClr>
                </a:solidFill>
              </a:rPr>
              <a:t>Оператори система</a:t>
            </a:r>
          </a:p>
          <a:p>
            <a:pPr marL="2286000" lvl="4" indent="-457200" algn="l">
              <a:buSzPct val="65000"/>
              <a:buFont typeface="Calibri" pitchFamily="34" charset="0"/>
              <a:buChar char="*"/>
            </a:pPr>
            <a:r>
              <a:rPr lang="x-none" sz="2400" dirty="0" smtClean="0">
                <a:solidFill>
                  <a:schemeClr val="accent2">
                    <a:lumMod val="75000"/>
                  </a:schemeClr>
                </a:solidFill>
              </a:rPr>
              <a:t>Правила о раду система и тржишта</a:t>
            </a:r>
          </a:p>
          <a:p>
            <a:pPr marL="2286000" lvl="4" indent="-457200" algn="l">
              <a:buSzPct val="65000"/>
              <a:buFont typeface="Calibri" pitchFamily="34" charset="0"/>
              <a:buChar char="*"/>
            </a:pPr>
            <a:r>
              <a:rPr lang="x-none" sz="2400" dirty="0" smtClean="0">
                <a:solidFill>
                  <a:schemeClr val="accent2">
                    <a:lumMod val="75000"/>
                  </a:schemeClr>
                </a:solidFill>
              </a:rPr>
              <a:t>Мерни уређаји</a:t>
            </a:r>
          </a:p>
          <a:p>
            <a:pPr marL="2286000" lvl="4" indent="-457200" algn="l">
              <a:buSzPct val="65000"/>
              <a:buFont typeface="Calibri" pitchFamily="34" charset="0"/>
              <a:buChar char="*"/>
            </a:pPr>
            <a:r>
              <a:rPr lang="x-none" sz="2400" dirty="0" smtClean="0">
                <a:solidFill>
                  <a:schemeClr val="accent2">
                    <a:lumMod val="75000"/>
                  </a:schemeClr>
                </a:solidFill>
              </a:rPr>
              <a:t>Информациони </a:t>
            </a:r>
            <a:r>
              <a:rPr lang="x-none" sz="2400" dirty="0">
                <a:solidFill>
                  <a:schemeClr val="accent2">
                    <a:lumMod val="75000"/>
                  </a:schemeClr>
                </a:solidFill>
              </a:rPr>
              <a:t>системи</a:t>
            </a:r>
          </a:p>
          <a:p>
            <a:pPr marL="1371600" lvl="2" indent="-457200" algn="l">
              <a:buSzPct val="65000"/>
              <a:buFont typeface="Calibri" pitchFamily="34" charset="0"/>
              <a:buChar char="*"/>
            </a:pPr>
            <a:r>
              <a:rPr lang="x-none" sz="2800" dirty="0" smtClean="0">
                <a:solidFill>
                  <a:schemeClr val="accent5">
                    <a:lumMod val="75000"/>
                  </a:schemeClr>
                </a:solidFill>
              </a:rPr>
              <a:t>Снабдевачи</a:t>
            </a:r>
          </a:p>
          <a:p>
            <a:pPr marL="2286000" lvl="4" indent="-457200" algn="l">
              <a:buSzPct val="65000"/>
              <a:buFont typeface="Calibri" pitchFamily="34" charset="0"/>
              <a:buChar char="*"/>
            </a:pPr>
            <a:r>
              <a:rPr lang="x-none" sz="2400" dirty="0" smtClean="0">
                <a:solidFill>
                  <a:schemeClr val="accent2">
                    <a:lumMod val="75000"/>
                  </a:schemeClr>
                </a:solidFill>
              </a:rPr>
              <a:t>На слободном тржишту</a:t>
            </a:r>
          </a:p>
          <a:p>
            <a:pPr marL="2286000" lvl="4" indent="-457200" algn="l">
              <a:buSzPct val="65000"/>
              <a:buFont typeface="Calibri" pitchFamily="34" charset="0"/>
              <a:buChar char="*"/>
            </a:pPr>
            <a:r>
              <a:rPr lang="x-none" sz="2400" dirty="0" smtClean="0">
                <a:solidFill>
                  <a:schemeClr val="accent2">
                    <a:lumMod val="75000"/>
                  </a:schemeClr>
                </a:solidFill>
              </a:rPr>
              <a:t>Резервни снабдевач </a:t>
            </a:r>
            <a:r>
              <a:rPr lang="x-none" sz="2400" dirty="0">
                <a:solidFill>
                  <a:schemeClr val="accent2">
                    <a:lumMod val="75000"/>
                  </a:schemeClr>
                </a:solidFill>
              </a:rPr>
              <a:t>за ЕЕ/ПГ</a:t>
            </a:r>
          </a:p>
          <a:p>
            <a:pPr marL="514350" indent="-514350" algn="l">
              <a:buSzPct val="65000"/>
              <a:buFont typeface="+mj-lt"/>
              <a:buAutoNum type="arabicParenR"/>
            </a:pPr>
            <a:r>
              <a:rPr lang="x-none" sz="2800" dirty="0" smtClean="0">
                <a:solidFill>
                  <a:srgbClr val="0000E6"/>
                </a:solidFill>
              </a:rPr>
              <a:t>Купци</a:t>
            </a:r>
          </a:p>
          <a:p>
            <a:pPr marL="514350" indent="-514350" algn="l">
              <a:buSzPct val="65000"/>
            </a:pPr>
            <a:endParaRPr lang="x-none" sz="2800" dirty="0" smtClean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914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8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Припремљеност за слободно тржиште </a:t>
            </a:r>
            <a:br>
              <a:rPr lang="x-none" sz="3200" dirty="0" smtClean="0">
                <a:solidFill>
                  <a:srgbClr val="0000FF"/>
                </a:solidFill>
              </a:rPr>
            </a:br>
            <a:r>
              <a:rPr lang="x-none" sz="3200" dirty="0" smtClean="0">
                <a:solidFill>
                  <a:srgbClr val="0000FF"/>
                </a:solidFill>
              </a:rPr>
              <a:t>- подзаконска акта -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04800" y="1066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7786362"/>
              </p:ext>
            </p:extLst>
          </p:nvPr>
        </p:nvGraphicFramePr>
        <p:xfrm>
          <a:off x="381000" y="1752600"/>
          <a:ext cx="8077200" cy="36662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38600"/>
                <a:gridCol w="4038600"/>
              </a:tblGrid>
              <a:tr h="371698"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Електрична енергија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dirty="0" smtClean="0"/>
                        <a:t>Природни гас</a:t>
                      </a:r>
                      <a:endParaRPr lang="en-US" dirty="0"/>
                    </a:p>
                  </a:txBody>
                  <a:tcPr/>
                </a:tc>
              </a:tr>
              <a:tr h="371698">
                <a:tc gridSpan="2">
                  <a:txBody>
                    <a:bodyPr/>
                    <a:lstStyle/>
                    <a:p>
                      <a:pPr algn="ctr"/>
                      <a:r>
                        <a:rPr lang="x-none" sz="1800" b="1" dirty="0" smtClean="0"/>
                        <a:t>Директиве ЕУ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1698">
                <a:tc gridSpan="2">
                  <a:txBody>
                    <a:bodyPr/>
                    <a:lstStyle/>
                    <a:p>
                      <a:pPr algn="ctr"/>
                      <a:r>
                        <a:rPr lang="x-none" sz="1800" b="1" dirty="0" smtClean="0"/>
                        <a:t>Закон о енергетици</a:t>
                      </a:r>
                      <a:endParaRPr lang="en-US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56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о раду преносног система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о раду транспортног система (укључују и правила </a:t>
                      </a:r>
                      <a:r>
                        <a:rPr lang="ru-RU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 расподелу капацитета и правила </a:t>
                      </a:r>
                      <a:r>
                        <a:rPr lang="x-none" sz="17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о раду тржишта)</a:t>
                      </a:r>
                      <a:endParaRPr lang="en-US" sz="17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FFCC"/>
                    </a:solidFill>
                  </a:tcPr>
                </a:tc>
              </a:tr>
              <a:tr h="6194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/>
                        <a:t>Правила за расподелу права на коришћење прекограничних преносних капацитета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49074">
                <a:tc>
                  <a:txBody>
                    <a:bodyPr/>
                    <a:lstStyle/>
                    <a:p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о раду тржишта ЕЕ</a:t>
                      </a:r>
                      <a:endParaRPr lang="en-US" sz="17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6211">
                <a:tc gridSpan="2">
                  <a:txBody>
                    <a:bodyPr/>
                    <a:lstStyle/>
                    <a:p>
                      <a:pPr algn="ctr"/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 о промени снабдевача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19497">
                <a:tc>
                  <a:txBody>
                    <a:bodyPr/>
                    <a:lstStyle/>
                    <a:p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Методологија за одређивање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цене приступа систему за пренос ЕЕ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x-none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Методологија за одређивање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цене приступа систему за транспорт ПГ</a:t>
                      </a:r>
                      <a:endParaRPr lang="en-US" sz="17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62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Припремљеност за слободно тржиште </a:t>
            </a:r>
            <a:br>
              <a:rPr lang="x-none" sz="3200" dirty="0" smtClean="0">
                <a:solidFill>
                  <a:srgbClr val="0000FF"/>
                </a:solidFill>
              </a:rPr>
            </a:br>
            <a:r>
              <a:rPr lang="x-none" sz="3200" dirty="0" smtClean="0">
                <a:solidFill>
                  <a:srgbClr val="0000FF"/>
                </a:solidFill>
              </a:rPr>
              <a:t>- енергетски субјекти -   /1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3493583"/>
              </p:ext>
            </p:extLst>
          </p:nvPr>
        </p:nvGraphicFramePr>
        <p:xfrm>
          <a:off x="266700" y="1219200"/>
          <a:ext cx="8534400" cy="361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52900"/>
                <a:gridCol w="438150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/>
                        <a:t>Електрична енергија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/>
                        <a:t>Природни гас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 преносног система</a:t>
                      </a:r>
                      <a:endParaRPr lang="en-US" sz="17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Оператор транспортног система</a:t>
                      </a:r>
                      <a:endParaRPr lang="en-US" sz="17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Подзаконска акта - усвојена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Подзаконска акта – недостају правила о раду мрежних система. Очекују се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за транспорт</a:t>
                      </a:r>
                      <a:r>
                        <a:rPr lang="x-none" sz="17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1. кв. 2013.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а за дистрибуције 6 месеци касније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Одговарајућа мерења и прикупљање података</a:t>
                      </a:r>
                      <a:endParaRPr lang="en-US" sz="17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Мерења и прикупљање података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Потребан hw/sw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Потребан hw/sw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Снабдевачи</a:t>
                      </a:r>
                      <a:endParaRPr lang="en-US" sz="17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b="1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Снабдевачи</a:t>
                      </a:r>
                      <a:endParaRPr lang="en-US" sz="1700" b="1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Резервни снабдевач – није изабран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Резервни снабдевач – није изабран</a:t>
                      </a:r>
                      <a:endParaRPr lang="en-US" sz="17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049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946" y="1752600"/>
            <a:ext cx="883305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000" dirty="0" smtClean="0">
                <a:solidFill>
                  <a:srgbClr val="0000FF"/>
                </a:solidFill>
              </a:rPr>
              <a:t>Улога резервног снабдевача </a:t>
            </a:r>
            <a:r>
              <a:rPr lang="x-none" sz="2000" dirty="0" smtClean="0"/>
              <a:t>– преузима снабдевање крајњег купца који није изабрао или је остао без изабраног снабдевача, у Законом предвиђеним случајевима.</a:t>
            </a:r>
          </a:p>
          <a:p>
            <a:r>
              <a:rPr lang="x-none" sz="2000" dirty="0" smtClean="0"/>
              <a:t>Највише 60 дана / ЕЕ до 01.01.2015 /ПГ до 01.01.2016.</a:t>
            </a:r>
          </a:p>
          <a:p>
            <a:endParaRPr lang="x-none" sz="2000" dirty="0" smtClean="0">
              <a:solidFill>
                <a:srgbClr val="0000FF"/>
              </a:solidFill>
            </a:endParaRPr>
          </a:p>
          <a:p>
            <a:r>
              <a:rPr lang="x-none" sz="2000" dirty="0" smtClean="0">
                <a:solidFill>
                  <a:srgbClr val="0000FF"/>
                </a:solidFill>
              </a:rPr>
              <a:t>Избор</a:t>
            </a:r>
            <a:r>
              <a:rPr lang="x-none" sz="2000" dirty="0" smtClean="0"/>
              <a:t> </a:t>
            </a:r>
            <a:r>
              <a:rPr lang="x-none" sz="2000" dirty="0">
                <a:solidFill>
                  <a:srgbClr val="0000FF"/>
                </a:solidFill>
              </a:rPr>
              <a:t>резервног снабдевача</a:t>
            </a:r>
            <a:r>
              <a:rPr lang="x-none" sz="2000" dirty="0" smtClean="0"/>
              <a:t> </a:t>
            </a:r>
            <a:r>
              <a:rPr lang="x-non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чл. 146 ЗоЕ: </a:t>
            </a:r>
            <a:r>
              <a:rPr lang="ru-RU" sz="2000" dirty="0" smtClean="0"/>
              <a:t>бира га Влада јавним тендером;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 smtClean="0"/>
              <a:t>услови </a:t>
            </a:r>
            <a:r>
              <a:rPr lang="ru-RU" sz="2000" dirty="0"/>
              <a:t>и начин образовања и промене </a:t>
            </a:r>
            <a:r>
              <a:rPr lang="ru-RU" sz="2000" dirty="0" smtClean="0"/>
              <a:t>цене;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 smtClean="0"/>
              <a:t>елементи </a:t>
            </a:r>
            <a:r>
              <a:rPr lang="ru-RU" sz="2000" dirty="0"/>
              <a:t>уговора </a:t>
            </a:r>
            <a:r>
              <a:rPr lang="ru-RU" sz="2000" dirty="0" smtClean="0"/>
              <a:t>са </a:t>
            </a:r>
            <a:r>
              <a:rPr lang="ru-RU" sz="2000" dirty="0"/>
              <a:t>крајњим </a:t>
            </a:r>
            <a:r>
              <a:rPr lang="ru-RU" sz="2000" dirty="0" smtClean="0"/>
              <a:t>купцем;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sz="2000" dirty="0" smtClean="0"/>
              <a:t>рок </a:t>
            </a:r>
            <a:r>
              <a:rPr lang="ru-RU" sz="2000" dirty="0"/>
              <a:t>на који се бира резервни снабдевач.</a:t>
            </a:r>
            <a:endParaRPr lang="en-US" sz="2000" dirty="0"/>
          </a:p>
          <a:p>
            <a:endParaRPr lang="ru-RU" sz="2000" dirty="0" smtClean="0">
              <a:solidFill>
                <a:srgbClr val="0000E6"/>
              </a:solidFill>
            </a:endParaRPr>
          </a:p>
          <a:p>
            <a:r>
              <a:rPr lang="ru-RU" sz="2000" dirty="0" smtClean="0">
                <a:solidFill>
                  <a:srgbClr val="0000E6"/>
                </a:solidFill>
              </a:rPr>
              <a:t>Цена</a:t>
            </a:r>
            <a:r>
              <a:rPr lang="ru-RU" sz="2000" dirty="0" smtClean="0"/>
              <a:t> не </a:t>
            </a:r>
            <a:r>
              <a:rPr lang="ru-RU" sz="2000" dirty="0"/>
              <a:t>може бити нижа од просечне цене </a:t>
            </a:r>
            <a:r>
              <a:rPr lang="ru-RU" sz="2000" dirty="0" smtClean="0"/>
              <a:t>ЕЕ/ПГ за балансирање </a:t>
            </a:r>
            <a:r>
              <a:rPr lang="ru-RU" sz="2000" dirty="0"/>
              <a:t>система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FF0000"/>
                </a:solidFill>
              </a:rPr>
              <a:t>У </a:t>
            </a:r>
            <a:r>
              <a:rPr lang="ru-RU" sz="2000" dirty="0">
                <a:solidFill>
                  <a:srgbClr val="FF0000"/>
                </a:solidFill>
              </a:rPr>
              <a:t>случају да крајњи купац </a:t>
            </a:r>
            <a:r>
              <a:rPr lang="ru-RU" sz="2000" dirty="0" smtClean="0">
                <a:solidFill>
                  <a:srgbClr val="FF0000"/>
                </a:solidFill>
              </a:rPr>
              <a:t>не </a:t>
            </a:r>
            <a:r>
              <a:rPr lang="ru-RU" sz="2000" dirty="0">
                <a:solidFill>
                  <a:srgbClr val="FF0000"/>
                </a:solidFill>
              </a:rPr>
              <a:t>закључи уговор о продаји са снабдевачем, оператор система је дужан да му обустави испоруку </a:t>
            </a:r>
            <a:r>
              <a:rPr lang="x-none" sz="2000" dirty="0" smtClean="0">
                <a:solidFill>
                  <a:srgbClr val="FF0000"/>
                </a:solidFill>
              </a:rPr>
              <a:t>ЕЕ/ПГ !</a:t>
            </a:r>
            <a:endParaRPr lang="en-US" sz="2000" dirty="0">
              <a:solidFill>
                <a:srgbClr val="FF0000"/>
              </a:solidFill>
            </a:endParaRPr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b="1" dirty="0" smtClean="0">
                <a:solidFill>
                  <a:srgbClr val="FF0000"/>
                </a:solidFill>
              </a:rPr>
              <a:t>РЕЗЕРВНИ СНАБДЕВАЧ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688" cy="8382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Припремљеност за слободно тржиште </a:t>
            </a:r>
            <a:br>
              <a:rPr lang="x-none" sz="3200" dirty="0" smtClean="0">
                <a:solidFill>
                  <a:srgbClr val="0000FF"/>
                </a:solidFill>
              </a:rPr>
            </a:br>
            <a:r>
              <a:rPr lang="x-none" sz="3200" dirty="0" smtClean="0">
                <a:solidFill>
                  <a:srgbClr val="0000FF"/>
                </a:solidFill>
              </a:rPr>
              <a:t>- енергетски субјекти -   /2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08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Припремљеност за слободно тржиште </a:t>
            </a:r>
            <a:br>
              <a:rPr lang="x-none" sz="3200" dirty="0" smtClean="0">
                <a:solidFill>
                  <a:srgbClr val="0000FF"/>
                </a:solidFill>
              </a:rPr>
            </a:br>
            <a:r>
              <a:rPr lang="x-none" sz="3200" dirty="0" smtClean="0">
                <a:solidFill>
                  <a:srgbClr val="0000FF"/>
                </a:solidFill>
              </a:rPr>
              <a:t>- Снабдевачи -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8078"/>
              </p:ext>
            </p:extLst>
          </p:nvPr>
        </p:nvGraphicFramePr>
        <p:xfrm>
          <a:off x="266700" y="1447800"/>
          <a:ext cx="8534400" cy="1341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267200"/>
                <a:gridCol w="4267200"/>
              </a:tblGrid>
              <a:tr h="218440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Електрична енергија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Природни гас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60 лиценцираних снабдевача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20 активних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21 лиценцирани снабдевач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4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 активна</a:t>
                      </a:r>
                      <a:endParaRPr lang="en-US" sz="24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3276600"/>
            <a:ext cx="8534400" cy="181588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pPr marL="457200" lvl="2" indent="-288000"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Коришћење прекограничних преносних капацитета и активност снабдевача у Србији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457200" lvl="2" indent="-288000"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Развој регионалног тржишта</a:t>
            </a:r>
          </a:p>
          <a:p>
            <a:pPr marL="457200" lvl="2" indent="-288000"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8. Регион </a:t>
            </a:r>
          </a:p>
          <a:p>
            <a:pPr marL="457200" lvl="2" indent="-288000"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До 2015. интеграција у јединствено европско тржиште</a:t>
            </a:r>
          </a:p>
        </p:txBody>
      </p:sp>
    </p:spTree>
    <p:extLst>
      <p:ext uri="{BB962C8B-B14F-4D97-AF65-F5344CB8AC3E}">
        <p14:creationId xmlns:p14="http://schemas.microsoft.com/office/powerpoint/2010/main" xmlns="" val="322036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600" dirty="0" smtClean="0">
                <a:solidFill>
                  <a:srgbClr val="0000FF"/>
                </a:solidFill>
              </a:rPr>
              <a:t>Припремљеност за слободно тржиште</a:t>
            </a:r>
            <a:br>
              <a:rPr lang="x-none" sz="3600" dirty="0" smtClean="0">
                <a:solidFill>
                  <a:srgbClr val="0000FF"/>
                </a:solidFill>
              </a:rPr>
            </a:br>
            <a:r>
              <a:rPr lang="x-none" sz="3600" dirty="0" smtClean="0">
                <a:solidFill>
                  <a:srgbClr val="0000FF"/>
                </a:solidFill>
              </a:rPr>
              <a:t>- Купци 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65000"/>
            </a:pPr>
            <a:r>
              <a:rPr lang="x-none" sz="2400" dirty="0" smtClean="0">
                <a:solidFill>
                  <a:srgbClr val="0000FF"/>
                </a:solidFill>
              </a:rPr>
              <a:t>Од 2008. тржиште у Србији је потенцијално отворено за све осим за домаћинства (од 2015.)</a:t>
            </a:r>
          </a:p>
          <a:p>
            <a:pPr>
              <a:buSzPct val="65000"/>
            </a:pPr>
            <a:endParaRPr lang="x-none" sz="2400" dirty="0" smtClean="0">
              <a:solidFill>
                <a:srgbClr val="0000FF"/>
              </a:solidFill>
            </a:endParaRPr>
          </a:p>
          <a:p>
            <a:pPr>
              <a:buSzPct val="65000"/>
            </a:pPr>
            <a:r>
              <a:rPr lang="x-none" sz="2400" dirty="0" smtClean="0">
                <a:solidFill>
                  <a:srgbClr val="0000FF"/>
                </a:solidFill>
              </a:rPr>
              <a:t>Од ступања на снагу Закона о енергетици августа 2011. </a:t>
            </a:r>
          </a:p>
          <a:p>
            <a:pPr>
              <a:buSzPct val="65000"/>
            </a:pPr>
            <a:r>
              <a:rPr lang="x-none" sz="2400" dirty="0" smtClean="0">
                <a:solidFill>
                  <a:srgbClr val="0000FF"/>
                </a:solidFill>
              </a:rPr>
              <a:t>зна се ко после 1. јан 2013. нема право на јавно снабдевање</a:t>
            </a:r>
          </a:p>
          <a:p>
            <a:pPr>
              <a:buSzPct val="65000"/>
            </a:pPr>
            <a:endParaRPr lang="x-none" sz="2000" dirty="0" smtClean="0"/>
          </a:p>
          <a:p>
            <a:pPr>
              <a:buSzPct val="65000"/>
            </a:pPr>
            <a:r>
              <a:rPr lang="x-none" sz="2800" dirty="0" smtClean="0">
                <a:solidFill>
                  <a:srgbClr val="0000E6"/>
                </a:solidFill>
              </a:rPr>
              <a:t>Како се припремати?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Боље </a:t>
            </a:r>
            <a:r>
              <a:rPr lang="x-none" sz="2400" dirty="0">
                <a:solidFill>
                  <a:srgbClr val="0000FF"/>
                </a:solidFill>
              </a:rPr>
              <a:t>познавање своје потрошње и могућности рационализације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>
                <a:solidFill>
                  <a:srgbClr val="0000FF"/>
                </a:solidFill>
              </a:rPr>
              <a:t>Јачање функције планирања и </a:t>
            </a:r>
            <a:r>
              <a:rPr lang="x-none" sz="2400" dirty="0" smtClean="0">
                <a:solidFill>
                  <a:srgbClr val="0000FF"/>
                </a:solidFill>
              </a:rPr>
              <a:t>управљањa </a:t>
            </a:r>
            <a:r>
              <a:rPr lang="x-none" sz="2400" dirty="0">
                <a:solidFill>
                  <a:srgbClr val="0000FF"/>
                </a:solidFill>
              </a:rPr>
              <a:t>потрошњом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>
                <a:solidFill>
                  <a:srgbClr val="0000FF"/>
                </a:solidFill>
              </a:rPr>
              <a:t>Праћење кретања на </a:t>
            </a:r>
            <a:r>
              <a:rPr lang="x-none" sz="2400" dirty="0" smtClean="0">
                <a:solidFill>
                  <a:srgbClr val="0000FF"/>
                </a:solidFill>
              </a:rPr>
              <a:t>тржишту</a:t>
            </a:r>
          </a:p>
        </p:txBody>
      </p:sp>
    </p:spTree>
    <p:extLst>
      <p:ext uri="{BB962C8B-B14F-4D97-AF65-F5344CB8AC3E}">
        <p14:creationId xmlns:p14="http://schemas.microsoft.com/office/powerpoint/2010/main" xmlns="" val="1333415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600" dirty="0" smtClean="0">
                <a:solidFill>
                  <a:srgbClr val="0000FF"/>
                </a:solidFill>
              </a:rPr>
              <a:t>Припремљеност за слободно тржиште</a:t>
            </a:r>
            <a:br>
              <a:rPr lang="x-none" sz="3600" dirty="0" smtClean="0">
                <a:solidFill>
                  <a:srgbClr val="0000FF"/>
                </a:solidFill>
              </a:rPr>
            </a:br>
            <a:r>
              <a:rPr lang="x-none" sz="3600" dirty="0" smtClean="0">
                <a:solidFill>
                  <a:srgbClr val="0000FF"/>
                </a:solidFill>
              </a:rPr>
              <a:t>- Купци 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066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371600"/>
            <a:ext cx="8839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65000"/>
            </a:pPr>
            <a:r>
              <a:rPr lang="x-none" sz="2400" dirty="0">
                <a:solidFill>
                  <a:srgbClr val="0000FF"/>
                </a:solidFill>
              </a:rPr>
              <a:t>Од 2008. тржиште у Србији је потенцијално отворено за све осим за домаћинства (од 2015.)</a:t>
            </a:r>
          </a:p>
          <a:p>
            <a:pPr>
              <a:buSzPct val="65000"/>
            </a:pPr>
            <a:endParaRPr lang="x-none" sz="2400" dirty="0">
              <a:solidFill>
                <a:srgbClr val="0000FF"/>
              </a:solidFill>
            </a:endParaRPr>
          </a:p>
          <a:p>
            <a:pPr>
              <a:buSzPct val="65000"/>
            </a:pPr>
            <a:r>
              <a:rPr lang="x-none" sz="2400" dirty="0">
                <a:solidFill>
                  <a:srgbClr val="0000FF"/>
                </a:solidFill>
              </a:rPr>
              <a:t>Од ступања на снагу Закона о енергетици августа 2011. </a:t>
            </a:r>
          </a:p>
          <a:p>
            <a:pPr>
              <a:buSzPct val="65000"/>
            </a:pPr>
            <a:r>
              <a:rPr lang="x-none" sz="2400" dirty="0">
                <a:solidFill>
                  <a:srgbClr val="0000FF"/>
                </a:solidFill>
              </a:rPr>
              <a:t>зна се ко после 1. јан 2013. нема право на јавно снабдевање</a:t>
            </a:r>
          </a:p>
          <a:p>
            <a:pPr>
              <a:buSzPct val="65000"/>
            </a:pPr>
            <a:endParaRPr lang="x-none" sz="2000" dirty="0" smtClean="0"/>
          </a:p>
          <a:p>
            <a:pPr>
              <a:buSzPct val="65000"/>
            </a:pPr>
            <a:r>
              <a:rPr lang="x-none" sz="2800" dirty="0" smtClean="0">
                <a:solidFill>
                  <a:srgbClr val="0000E6"/>
                </a:solidFill>
              </a:rPr>
              <a:t>Како се припремати?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Боље </a:t>
            </a:r>
            <a:r>
              <a:rPr lang="x-none" sz="2400" dirty="0">
                <a:solidFill>
                  <a:srgbClr val="0000FF"/>
                </a:solidFill>
              </a:rPr>
              <a:t>познавање своје потрошње и могућности рационализације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>
                <a:solidFill>
                  <a:srgbClr val="0000FF"/>
                </a:solidFill>
              </a:rPr>
              <a:t>Јачање функције планирања и управљања потрошњом</a:t>
            </a:r>
          </a:p>
          <a:p>
            <a:pPr marL="800100" lvl="1" indent="-342900">
              <a:buSzPct val="65000"/>
              <a:buFont typeface="Arial" pitchFamily="34" charset="0"/>
              <a:buChar char="•"/>
            </a:pPr>
            <a:r>
              <a:rPr lang="x-none" sz="2400" dirty="0">
                <a:solidFill>
                  <a:srgbClr val="0000FF"/>
                </a:solidFill>
              </a:rPr>
              <a:t>Праћење кретања на </a:t>
            </a:r>
            <a:r>
              <a:rPr lang="x-none" sz="2400" dirty="0" smtClean="0">
                <a:solidFill>
                  <a:srgbClr val="0000FF"/>
                </a:solidFill>
              </a:rPr>
              <a:t>тржишту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5715000"/>
            <a:ext cx="6629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x-none" sz="2800" dirty="0" smtClean="0">
                <a:solidFill>
                  <a:srgbClr val="FF0000"/>
                </a:solidFill>
              </a:rPr>
              <a:t>Нема одлагања примене Закона!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3415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600" dirty="0" smtClean="0">
                <a:solidFill>
                  <a:srgbClr val="0000FF"/>
                </a:solidFill>
              </a:rPr>
              <a:t>Значајне новине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8188" y="1600200"/>
            <a:ext cx="79486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0"/>
              </a:spcBef>
              <a:buFont typeface="+mj-lt"/>
              <a:buAutoNum type="arabicParenR"/>
            </a:pPr>
            <a:r>
              <a:rPr lang="x-none" sz="3200" dirty="0">
                <a:solidFill>
                  <a:srgbClr val="0000FF"/>
                </a:solidFill>
              </a:rPr>
              <a:t>Балансна </a:t>
            </a:r>
            <a:r>
              <a:rPr lang="x-none" sz="3200" dirty="0" smtClean="0">
                <a:solidFill>
                  <a:srgbClr val="0000FF"/>
                </a:solidFill>
              </a:rPr>
              <a:t>одговорност</a:t>
            </a:r>
          </a:p>
          <a:p>
            <a:pPr marL="514350" lvl="0" indent="-514350">
              <a:spcBef>
                <a:spcPct val="0"/>
              </a:spcBef>
              <a:buFont typeface="+mj-lt"/>
              <a:buAutoNum type="arabicParenR"/>
            </a:pPr>
            <a:r>
              <a:rPr lang="x-none" sz="3200" dirty="0" smtClean="0">
                <a:solidFill>
                  <a:srgbClr val="0000FF"/>
                </a:solidFill>
              </a:rPr>
              <a:t>Више врста уговора о продаји</a:t>
            </a:r>
          </a:p>
          <a:p>
            <a:pPr marL="1428750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Са унапред познатом количином</a:t>
            </a:r>
          </a:p>
          <a:p>
            <a:pPr marL="1428750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x-none" sz="2400" dirty="0" smtClean="0">
                <a:solidFill>
                  <a:srgbClr val="0000FF"/>
                </a:solidFill>
              </a:rPr>
              <a:t>Са потпуним снабдевањем</a:t>
            </a:r>
            <a:r>
              <a:rPr lang="x-none" sz="2400" dirty="0">
                <a:solidFill>
                  <a:srgbClr val="0000FF"/>
                </a:solidFill>
              </a:rPr>
              <a:t>	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x-none" sz="3600" b="1" dirty="0" smtClean="0">
                <a:solidFill>
                  <a:srgbClr val="0000D6"/>
                </a:solidFill>
              </a:rPr>
              <a:t>Садржај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915400" cy="5638800"/>
          </a:xfrm>
        </p:spPr>
        <p:txBody>
          <a:bodyPr>
            <a:normAutofit/>
          </a:bodyPr>
          <a:lstStyle/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Врсте тржишта и учесници на тржишту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Отвореност тржишта ЕЕ и ПГ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Цене за индустрију у 1. полугођу 2012. у Европи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Модел тржишта у Србији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Правни оквир за функционисање тржишта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Припремљеност за слободно тржиште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Значајне новине:</a:t>
            </a:r>
          </a:p>
          <a:p>
            <a:pPr marL="1828800" lvl="3" indent="-457200" algn="l">
              <a:buSzPct val="65000"/>
              <a:buFont typeface="Calibri" pitchFamily="34" charset="0"/>
              <a:buChar char="*"/>
            </a:pPr>
            <a:r>
              <a:rPr lang="x-none" b="1" dirty="0" smtClean="0">
                <a:solidFill>
                  <a:srgbClr val="7030A0"/>
                </a:solidFill>
              </a:rPr>
              <a:t>Балансна одговорност</a:t>
            </a:r>
            <a:endParaRPr lang="x-none" b="1" dirty="0">
              <a:solidFill>
                <a:srgbClr val="7030A0"/>
              </a:solidFill>
            </a:endParaRPr>
          </a:p>
          <a:p>
            <a:pPr marL="1828800" lvl="3" indent="-457200" algn="l">
              <a:buSzPct val="65000"/>
              <a:buFont typeface="Calibri" pitchFamily="34" charset="0"/>
              <a:buChar char="*"/>
            </a:pPr>
            <a:r>
              <a:rPr lang="x-none" b="1" dirty="0" smtClean="0">
                <a:solidFill>
                  <a:srgbClr val="7030A0"/>
                </a:solidFill>
              </a:rPr>
              <a:t>Нове врсте уговора о продаји</a:t>
            </a:r>
            <a:endParaRPr lang="x-none" b="1" dirty="0">
              <a:solidFill>
                <a:srgbClr val="7030A0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x-none" sz="2400" b="1" dirty="0" smtClean="0">
                <a:solidFill>
                  <a:srgbClr val="0000D6"/>
                </a:solidFill>
              </a:rPr>
              <a:t>Закључна </a:t>
            </a:r>
            <a:r>
              <a:rPr lang="x-none" sz="2400" b="1" dirty="0">
                <a:solidFill>
                  <a:srgbClr val="0000D6"/>
                </a:solidFill>
              </a:rPr>
              <a:t>оцена</a:t>
            </a:r>
            <a:endParaRPr lang="en-US" sz="2400" b="1" dirty="0">
              <a:solidFill>
                <a:srgbClr val="0000D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33400" y="6858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4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7786255" cy="838200"/>
          </a:xfrm>
        </p:spPr>
        <p:txBody>
          <a:bodyPr>
            <a:noAutofit/>
          </a:bodyPr>
          <a:lstStyle/>
          <a:p>
            <a:r>
              <a:rPr lang="x-none" sz="3200" dirty="0" smtClean="0">
                <a:solidFill>
                  <a:srgbClr val="0000FF"/>
                </a:solidFill>
              </a:rPr>
              <a:t>Балансна одговорност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90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8153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00FF"/>
                </a:solidFill>
              </a:rPr>
              <a:t>Обавеза </a:t>
            </a:r>
            <a:r>
              <a:rPr lang="ru-RU" sz="2800" dirty="0">
                <a:solidFill>
                  <a:srgbClr val="0000FF"/>
                </a:solidFill>
              </a:rPr>
              <a:t>учесника на тржишту да </a:t>
            </a:r>
            <a:r>
              <a:rPr lang="ru-RU" sz="2800" dirty="0" smtClean="0">
                <a:solidFill>
                  <a:srgbClr val="0000FF"/>
                </a:solidFill>
              </a:rPr>
              <a:t>уравнотежи </a:t>
            </a:r>
            <a:r>
              <a:rPr lang="ru-RU" sz="2800" dirty="0">
                <a:solidFill>
                  <a:srgbClr val="0000FF"/>
                </a:solidFill>
              </a:rPr>
              <a:t>производњу, потрошњу и </a:t>
            </a:r>
            <a:r>
              <a:rPr lang="ru-RU" sz="2800" dirty="0" smtClean="0">
                <a:solidFill>
                  <a:srgbClr val="0000FF"/>
                </a:solidFill>
              </a:rPr>
              <a:t>уговорену </a:t>
            </a:r>
            <a:r>
              <a:rPr lang="ru-RU" sz="2800" dirty="0">
                <a:solidFill>
                  <a:srgbClr val="0000FF"/>
                </a:solidFill>
              </a:rPr>
              <a:t>куповину и продају </a:t>
            </a:r>
            <a:r>
              <a:rPr lang="ru-RU" sz="2800" dirty="0" smtClean="0">
                <a:solidFill>
                  <a:srgbClr val="0000FF"/>
                </a:solidFill>
              </a:rPr>
              <a:t>ЕЕ или ПГ у </a:t>
            </a:r>
            <a:r>
              <a:rPr lang="ru-RU" sz="2800" dirty="0">
                <a:solidFill>
                  <a:srgbClr val="0000FF"/>
                </a:solidFill>
              </a:rPr>
              <a:t>периоду за који се утврђује </a:t>
            </a:r>
            <a:r>
              <a:rPr lang="ru-RU" sz="2800" dirty="0" smtClean="0">
                <a:solidFill>
                  <a:srgbClr val="0000FF"/>
                </a:solidFill>
              </a:rPr>
              <a:t>балансно </a:t>
            </a:r>
            <a:r>
              <a:rPr lang="ru-RU" sz="2800" dirty="0">
                <a:solidFill>
                  <a:srgbClr val="0000FF"/>
                </a:solidFill>
              </a:rPr>
              <a:t>одступање и </a:t>
            </a:r>
            <a:r>
              <a:rPr lang="ru-RU" sz="2800" dirty="0" smtClean="0">
                <a:solidFill>
                  <a:srgbClr val="0000FF"/>
                </a:solidFill>
              </a:rPr>
              <a:t>преузме </a:t>
            </a:r>
            <a:r>
              <a:rPr lang="ru-RU" sz="2800" dirty="0">
                <a:solidFill>
                  <a:srgbClr val="0000FF"/>
                </a:solidFill>
              </a:rPr>
              <a:t>финансијску одговорност за </a:t>
            </a:r>
            <a:r>
              <a:rPr lang="ru-RU" sz="2800" dirty="0" smtClean="0">
                <a:solidFill>
                  <a:srgbClr val="0000FF"/>
                </a:solidFill>
              </a:rPr>
              <a:t>одступања</a:t>
            </a:r>
          </a:p>
          <a:p>
            <a:endParaRPr lang="ru-RU" sz="2800" dirty="0">
              <a:solidFill>
                <a:srgbClr val="0000FF"/>
              </a:solidFill>
            </a:endParaRPr>
          </a:p>
          <a:p>
            <a:r>
              <a:rPr lang="ru-RU" sz="2800" dirty="0" smtClean="0">
                <a:solidFill>
                  <a:srgbClr val="0000FF"/>
                </a:solidFill>
              </a:rPr>
              <a:t>Балансно одступање се утврђује:</a:t>
            </a:r>
          </a:p>
          <a:p>
            <a:pPr lvl="1"/>
            <a:r>
              <a:rPr lang="ru-RU" sz="2800" dirty="0" smtClean="0">
                <a:solidFill>
                  <a:srgbClr val="0000FF"/>
                </a:solidFill>
              </a:rPr>
              <a:t>ЕЕ – за сваки сат</a:t>
            </a:r>
          </a:p>
          <a:p>
            <a:pPr lvl="1"/>
            <a:r>
              <a:rPr lang="ru-RU" sz="2800" dirty="0" smtClean="0">
                <a:solidFill>
                  <a:srgbClr val="0000FF"/>
                </a:solidFill>
              </a:rPr>
              <a:t>ПГ </a:t>
            </a:r>
            <a:r>
              <a:rPr lang="ru-RU" sz="2800" dirty="0">
                <a:solidFill>
                  <a:srgbClr val="0000FF"/>
                </a:solidFill>
              </a:rPr>
              <a:t>–</a:t>
            </a:r>
            <a:r>
              <a:rPr lang="ru-RU" sz="2800" dirty="0" smtClean="0">
                <a:solidFill>
                  <a:srgbClr val="0000FF"/>
                </a:solidFill>
              </a:rPr>
              <a:t>  за сваки дан</a:t>
            </a:r>
          </a:p>
          <a:p>
            <a:pPr lvl="1"/>
            <a:endParaRPr lang="ru-RU" sz="2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0750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99F5026-2C90-4FA7-802F-716E1E644362}" type="slidenum">
              <a:rPr lang="en-US" smtClean="0"/>
              <a:pPr eaLnBrk="1" hangingPunct="1"/>
              <a:t>21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149946"/>
            <a:ext cx="8382000" cy="563563"/>
          </a:xfrm>
        </p:spPr>
        <p:txBody>
          <a:bodyPr>
            <a:noAutofit/>
          </a:bodyPr>
          <a:lstStyle/>
          <a:p>
            <a:pPr marL="0" indent="0" eaLnBrk="1" hangingPunct="1">
              <a:spcBef>
                <a:spcPts val="0"/>
              </a:spcBef>
              <a:defRPr/>
            </a:pPr>
            <a:r>
              <a:rPr lang="x-none" sz="3200" dirty="0" smtClean="0">
                <a:solidFill>
                  <a:srgbClr val="2F2FFF"/>
                </a:solidFill>
                <a:latin typeface="+mn-lt"/>
                <a:cs typeface="+mn-cs"/>
              </a:rPr>
              <a:t>Уговори о продаји   /1</a:t>
            </a:r>
            <a:endParaRPr lang="sr-Cyrl-CS" sz="3200" dirty="0">
              <a:solidFill>
                <a:srgbClr val="0000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12192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x-none" sz="2400" i="1" dirty="0" smtClean="0">
                <a:solidFill>
                  <a:srgbClr val="2F2FFF"/>
                </a:solidFill>
              </a:rPr>
              <a:t>Две могућности за уговарање количина:</a:t>
            </a:r>
          </a:p>
          <a:p>
            <a:pPr>
              <a:spcBef>
                <a:spcPts val="0"/>
              </a:spcBef>
              <a:defRPr/>
            </a:pPr>
            <a:endParaRPr lang="x-none" sz="2400" i="1" dirty="0" smtClean="0">
              <a:solidFill>
                <a:srgbClr val="2F2FFF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2F2FFF"/>
                </a:solidFill>
              </a:rPr>
              <a:t>Количина се утврђује </a:t>
            </a:r>
            <a:r>
              <a:rPr lang="ru-RU" sz="2400" dirty="0" smtClean="0">
                <a:solidFill>
                  <a:srgbClr val="FF0000"/>
                </a:solidFill>
              </a:rPr>
              <a:t>на </a:t>
            </a:r>
            <a:r>
              <a:rPr lang="ru-RU" sz="2400" dirty="0">
                <a:solidFill>
                  <a:srgbClr val="FF0000"/>
                </a:solidFill>
              </a:rPr>
              <a:t>крају </a:t>
            </a:r>
            <a:r>
              <a:rPr lang="ru-RU" sz="2400" dirty="0">
                <a:solidFill>
                  <a:srgbClr val="2F2FFF"/>
                </a:solidFill>
              </a:rPr>
              <a:t>периода снабдевања, као остварена потрошња - </a:t>
            </a:r>
            <a:r>
              <a:rPr lang="ru-RU" sz="2400" dirty="0">
                <a:solidFill>
                  <a:srgbClr val="2F2FFF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ʺ</a:t>
            </a:r>
            <a:r>
              <a:rPr lang="ru-RU" sz="2400" dirty="0">
                <a:solidFill>
                  <a:srgbClr val="2F2FFF"/>
                </a:solidFill>
              </a:rPr>
              <a:t>уговор о потпуном снабдевањуʺ (садашња ситуација</a:t>
            </a:r>
            <a:r>
              <a:rPr lang="ru-RU" sz="2400" dirty="0" smtClean="0">
                <a:solidFill>
                  <a:srgbClr val="2F2FFF"/>
                </a:solidFill>
              </a:rPr>
              <a:t>)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ru-RU" sz="2400" dirty="0">
              <a:solidFill>
                <a:srgbClr val="2F2FFF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унапред</a:t>
            </a:r>
            <a:r>
              <a:rPr lang="ru-RU" sz="2400" dirty="0" smtClean="0">
                <a:solidFill>
                  <a:srgbClr val="2F2FFF"/>
                </a:solidFill>
              </a:rPr>
              <a:t> </a:t>
            </a:r>
            <a:r>
              <a:rPr lang="ru-RU" sz="2400" dirty="0">
                <a:solidFill>
                  <a:srgbClr val="2F2FFF"/>
                </a:solidFill>
              </a:rPr>
              <a:t>уговорена </a:t>
            </a:r>
            <a:r>
              <a:rPr lang="ru-RU" sz="2400" dirty="0" smtClean="0">
                <a:solidFill>
                  <a:srgbClr val="2F2FFF"/>
                </a:solidFill>
              </a:rPr>
              <a:t>количина за </a:t>
            </a:r>
            <a:r>
              <a:rPr lang="ru-RU" sz="2400" dirty="0">
                <a:solidFill>
                  <a:srgbClr val="2F2FFF"/>
                </a:solidFill>
              </a:rPr>
              <a:t>сваки обрачунски период </a:t>
            </a:r>
            <a:r>
              <a:rPr lang="ru-RU" sz="2400" dirty="0" smtClean="0">
                <a:solidFill>
                  <a:srgbClr val="2F2FFF"/>
                </a:solidFill>
              </a:rPr>
              <a:t>(ЕЕ -сат, ПГ-дан) током </a:t>
            </a:r>
            <a:r>
              <a:rPr lang="ru-RU" sz="2400" dirty="0">
                <a:solidFill>
                  <a:srgbClr val="2F2FFF"/>
                </a:solidFill>
              </a:rPr>
              <a:t>периода </a:t>
            </a:r>
            <a:r>
              <a:rPr lang="ru-RU" sz="2400" dirty="0" smtClean="0">
                <a:solidFill>
                  <a:srgbClr val="2F2FFF"/>
                </a:solidFill>
              </a:rPr>
              <a:t>снабдевања</a:t>
            </a:r>
            <a:endParaRPr lang="en-US" sz="2400" dirty="0">
              <a:solidFill>
                <a:srgbClr val="2F2FFF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ru-RU" sz="2400" i="1" dirty="0">
              <a:solidFill>
                <a:srgbClr val="2F2FFF"/>
              </a:solidFill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K</a:t>
            </a:r>
            <a:r>
              <a:rPr lang="ru-RU" sz="2400" dirty="0">
                <a:solidFill>
                  <a:srgbClr val="FF0000"/>
                </a:solidFill>
              </a:rPr>
              <a:t>рајњи купац може </a:t>
            </a:r>
            <a:r>
              <a:rPr lang="ru-RU" sz="2400" dirty="0" smtClean="0">
                <a:solidFill>
                  <a:srgbClr val="FF0000"/>
                </a:solidFill>
              </a:rPr>
              <a:t>са снабдевачима да закључи </a:t>
            </a:r>
            <a:r>
              <a:rPr lang="ru-RU" sz="2400" dirty="0">
                <a:solidFill>
                  <a:srgbClr val="FF0000"/>
                </a:solidFill>
              </a:rPr>
              <a:t>више уговора о продаји за једно место примопредаје за исти период </a:t>
            </a:r>
            <a:r>
              <a:rPr lang="ru-RU" sz="2400" dirty="0" smtClean="0">
                <a:solidFill>
                  <a:srgbClr val="FF0000"/>
                </a:solidFill>
              </a:rPr>
              <a:t>снабдевања. </a:t>
            </a:r>
          </a:p>
          <a:p>
            <a:pPr lvl="1"/>
            <a:r>
              <a:rPr lang="ru-RU" sz="2400" dirty="0" smtClean="0">
                <a:solidFill>
                  <a:srgbClr val="FF0000"/>
                </a:solidFill>
              </a:rPr>
              <a:t>Само </a:t>
            </a:r>
            <a:r>
              <a:rPr lang="ru-RU" sz="2400" dirty="0">
                <a:solidFill>
                  <a:srgbClr val="FF0000"/>
                </a:solidFill>
              </a:rPr>
              <a:t>један уговор може </a:t>
            </a:r>
            <a:r>
              <a:rPr lang="ru-RU" sz="2400" dirty="0" smtClean="0">
                <a:solidFill>
                  <a:srgbClr val="FF0000"/>
                </a:solidFill>
              </a:rPr>
              <a:t>бити са потпуним снабдевањем.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endParaRPr lang="ru-RU" sz="2400" i="1" dirty="0">
              <a:solidFill>
                <a:srgbClr val="FF0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x-none" sz="2400" i="1" dirty="0">
              <a:solidFill>
                <a:srgbClr val="2F2F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57200" y="7620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914400"/>
          </a:xfrm>
        </p:spPr>
        <p:txBody>
          <a:bodyPr>
            <a:noAutofit/>
          </a:bodyPr>
          <a:lstStyle/>
          <a:p>
            <a:r>
              <a:rPr lang="x-none" sz="3600" dirty="0" smtClean="0">
                <a:solidFill>
                  <a:srgbClr val="0000FF"/>
                </a:solidFill>
              </a:rPr>
              <a:t>Закључна оцена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848600" cy="5257800"/>
          </a:xfrm>
        </p:spPr>
        <p:txBody>
          <a:bodyPr>
            <a:no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 smtClean="0">
                <a:solidFill>
                  <a:srgbClr val="0000FF"/>
                </a:solidFill>
              </a:rPr>
              <a:t>Тешкоће у почетном периоду и искуства других земаља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 smtClean="0">
                <a:solidFill>
                  <a:srgbClr val="0000FF"/>
                </a:solidFill>
              </a:rPr>
              <a:t>Комисија за праћење примене правила о раду мрежних система ЕЕ/ПГ и тржишта ЕЕ – представници група учесника на тржишту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 smtClean="0">
                <a:solidFill>
                  <a:srgbClr val="0000FF"/>
                </a:solidFill>
              </a:rPr>
              <a:t>Ново искуство за велике купце - јачање функције планирања и управљањa потрошњом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 smtClean="0">
                <a:solidFill>
                  <a:srgbClr val="0000FF"/>
                </a:solidFill>
              </a:rPr>
              <a:t>Коришћење интернет страница оператора и Регулатора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 smtClean="0">
                <a:solidFill>
                  <a:srgbClr val="FF0000"/>
                </a:solidFill>
              </a:rPr>
              <a:t>Тржиште ЕЕ може складно да функционише од 1. јануара 2013.г.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x-none" sz="2200" dirty="0">
                <a:solidFill>
                  <a:srgbClr val="FF0000"/>
                </a:solidFill>
              </a:rPr>
              <a:t>Тржиште </a:t>
            </a:r>
            <a:r>
              <a:rPr lang="x-none" sz="2200" dirty="0" smtClean="0">
                <a:solidFill>
                  <a:srgbClr val="FF0000"/>
                </a:solidFill>
              </a:rPr>
              <a:t>ПГ </a:t>
            </a:r>
            <a:r>
              <a:rPr lang="x-none" sz="2200" dirty="0">
                <a:solidFill>
                  <a:srgbClr val="FF0000"/>
                </a:solidFill>
              </a:rPr>
              <a:t>може </a:t>
            </a:r>
            <a:r>
              <a:rPr lang="x-none" sz="2200" dirty="0" smtClean="0">
                <a:solidFill>
                  <a:srgbClr val="FF0000"/>
                </a:solidFill>
              </a:rPr>
              <a:t>складно да </a:t>
            </a:r>
            <a:r>
              <a:rPr lang="x-none" sz="2200" dirty="0">
                <a:solidFill>
                  <a:srgbClr val="FF0000"/>
                </a:solidFill>
              </a:rPr>
              <a:t>функционише </a:t>
            </a:r>
            <a:r>
              <a:rPr lang="x-none" sz="2200" dirty="0" smtClean="0">
                <a:solidFill>
                  <a:srgbClr val="FF0000"/>
                </a:solidFill>
              </a:rPr>
              <a:t>када се донесу Правила о раду транспортног система (1. квартал 2013.); Пуна функционалност и транспарентност након прве расподеле капацитета и обезбеђивања мерне опреме и информационе платформе за примену правила</a:t>
            </a:r>
            <a:endParaRPr lang="x-none" sz="2200" dirty="0">
              <a:solidFill>
                <a:srgbClr val="FF0000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9510" y="914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6157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55624-4DF0-4313-929D-8FA26191CFA6}" type="slidenum">
              <a:rPr lang="sr-Latn-CS"/>
              <a:pPr>
                <a:defRPr/>
              </a:pPr>
              <a:t>23</a:t>
            </a:fld>
            <a:endParaRPr lang="sr-Latn-CS"/>
          </a:p>
        </p:txBody>
      </p:sp>
      <p:pic>
        <p:nvPicPr>
          <p:cNvPr id="21507" name="Picture 4" descr="E_memo-te_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53420" y="76200"/>
            <a:ext cx="1770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755650" y="2205038"/>
            <a:ext cx="712787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x-none" sz="4000" i="1" dirty="0" smtClean="0">
                <a:solidFill>
                  <a:srgbClr val="994D9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Хвала на пажњи</a:t>
            </a:r>
            <a:r>
              <a:rPr lang="sr-Latn-CS" sz="4000" i="1" dirty="0" smtClean="0">
                <a:solidFill>
                  <a:srgbClr val="994D94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  <a:endParaRPr lang="sr-Latn-CS" sz="4000" i="1" dirty="0">
              <a:solidFill>
                <a:srgbClr val="994D94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73414" name="Text Box 6"/>
          <p:cNvSpPr txBox="1">
            <a:spLocks noChangeArrowheads="1"/>
          </p:cNvSpPr>
          <p:nvPr/>
        </p:nvSpPr>
        <p:spPr bwMode="auto">
          <a:xfrm>
            <a:off x="3563938" y="4000500"/>
            <a:ext cx="5387822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x-none" sz="3600" i="1" dirty="0" smtClean="0">
                <a:solidFill>
                  <a:srgbClr val="D6009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Љиљана Хаџибабић</a:t>
            </a:r>
            <a:endParaRPr lang="sr-Latn-CS" sz="3600" i="1" dirty="0" smtClean="0">
              <a:solidFill>
                <a:srgbClr val="D6009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x-none" sz="2400" dirty="0" smtClean="0">
                <a:solidFill>
                  <a:schemeClr val="hlink"/>
                </a:solidFill>
              </a:rPr>
              <a:t>Члан </a:t>
            </a:r>
            <a:r>
              <a:rPr lang="x-none" sz="2400" dirty="0">
                <a:solidFill>
                  <a:schemeClr val="hlink"/>
                </a:solidFill>
              </a:rPr>
              <a:t>Савета </a:t>
            </a:r>
            <a:r>
              <a:rPr lang="x-none" sz="2400" dirty="0" smtClean="0">
                <a:solidFill>
                  <a:schemeClr val="hlink"/>
                </a:solidFill>
              </a:rPr>
              <a:t>Агенције </a:t>
            </a:r>
            <a:r>
              <a:rPr lang="x-none" sz="2400" dirty="0">
                <a:solidFill>
                  <a:schemeClr val="hlink"/>
                </a:solidFill>
              </a:rPr>
              <a:t>за енергетику</a:t>
            </a: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</a:rPr>
              <a:t/>
            </a:r>
            <a:br>
              <a:rPr lang="en-US" dirty="0" smtClean="0">
                <a:solidFill>
                  <a:srgbClr val="000066"/>
                </a:solidFill>
              </a:rPr>
            </a:br>
            <a:r>
              <a:rPr lang="en-US" dirty="0" smtClean="0">
                <a:solidFill>
                  <a:srgbClr val="000066"/>
                </a:solidFill>
                <a:hlinkClick r:id="rId4"/>
              </a:rPr>
              <a:t>www.aers.org.yu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</a:p>
        </p:txBody>
      </p:sp>
      <p:pic>
        <p:nvPicPr>
          <p:cNvPr id="21510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2981325" cy="328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9510" y="1295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7774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609600"/>
          </a:xfrm>
        </p:spPr>
        <p:txBody>
          <a:bodyPr>
            <a:noAutofit/>
          </a:bodyPr>
          <a:lstStyle/>
          <a:p>
            <a:r>
              <a:rPr lang="x-none" sz="3600" b="1" dirty="0" smtClean="0">
                <a:solidFill>
                  <a:srgbClr val="0000E6"/>
                </a:solidFill>
              </a:rPr>
              <a:t>Врсте тржишта</a:t>
            </a:r>
            <a:endParaRPr lang="en-US" sz="3600" b="1" dirty="0">
              <a:solidFill>
                <a:srgbClr val="0000E6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1055" y="8382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5543157"/>
              </p:ext>
            </p:extLst>
          </p:nvPr>
        </p:nvGraphicFramePr>
        <p:xfrm>
          <a:off x="990600" y="1828800"/>
          <a:ext cx="6757556" cy="2072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657601"/>
                <a:gridCol w="30999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Електрична енергија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Природни гас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800" kern="1200" dirty="0" smtClean="0"/>
                        <a:t>Б</a:t>
                      </a:r>
                      <a:r>
                        <a:rPr lang="sr-Latn-CS" sz="2800" kern="1200" dirty="0" smtClean="0"/>
                        <a:t>илатерално</a:t>
                      </a:r>
                      <a:endParaRPr lang="en-US" sz="2800" kern="1200" dirty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800" dirty="0" smtClean="0"/>
                        <a:t>Б</a:t>
                      </a:r>
                      <a:r>
                        <a:rPr lang="sr-Latn-CS" sz="2800" dirty="0" smtClean="0"/>
                        <a:t>илатерално</a:t>
                      </a:r>
                      <a:endParaRPr lang="en-US" sz="2800" dirty="0" smtClean="0">
                        <a:solidFill>
                          <a:srgbClr val="0000D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800" kern="1200" dirty="0" smtClean="0"/>
                        <a:t>Б</a:t>
                      </a:r>
                      <a:r>
                        <a:rPr lang="sr-Latn-CS" sz="2800" kern="1200" dirty="0" smtClean="0"/>
                        <a:t>алансно</a:t>
                      </a:r>
                      <a:endParaRPr lang="en-US" sz="2800" kern="1200" dirty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-</a:t>
                      </a:r>
                      <a:endParaRPr lang="en-US" sz="2800" dirty="0">
                        <a:solidFill>
                          <a:srgbClr val="0000D6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800" kern="1200" dirty="0" smtClean="0"/>
                        <a:t>Организовано - берза</a:t>
                      </a:r>
                      <a:endParaRPr lang="sr-Latn-CS" sz="2800" kern="1200" dirty="0" smtClean="0">
                        <a:solidFill>
                          <a:srgbClr val="0000D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 smtClean="0"/>
                        <a:t>-</a:t>
                      </a:r>
                      <a:endParaRPr lang="en-US" sz="2800" dirty="0">
                        <a:solidFill>
                          <a:srgbClr val="0000D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14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914400"/>
          </a:xfrm>
        </p:spPr>
        <p:txBody>
          <a:bodyPr>
            <a:noAutofit/>
          </a:bodyPr>
          <a:lstStyle/>
          <a:p>
            <a:r>
              <a:rPr lang="x-none" sz="3600" b="1" dirty="0" smtClean="0">
                <a:solidFill>
                  <a:srgbClr val="0000FF"/>
                </a:solidFill>
              </a:rPr>
              <a:t>Учесници на тржишту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4164" y="914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0567387"/>
              </p:ext>
            </p:extLst>
          </p:nvPr>
        </p:nvGraphicFramePr>
        <p:xfrm>
          <a:off x="304800" y="1397000"/>
          <a:ext cx="8458200" cy="4104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/>
                        <a:t>Електрична енергија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2000" dirty="0" smtClean="0"/>
                        <a:t>Природни гас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x-none" sz="2000" kern="1200" dirty="0" smtClean="0"/>
                        <a:t>П</a:t>
                      </a:r>
                      <a:r>
                        <a:rPr lang="sr-Latn-CS" sz="2000" kern="1200" dirty="0" smtClean="0"/>
                        <a:t>роизвођач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x-none" sz="2000" kern="1200" dirty="0" smtClean="0"/>
                        <a:t>П</a:t>
                      </a:r>
                      <a:r>
                        <a:rPr lang="sr-Latn-CS" sz="2000" kern="1200" dirty="0" smtClean="0"/>
                        <a:t>роизвођач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x-none" sz="2000" kern="1200" dirty="0" smtClean="0"/>
                        <a:t>С</a:t>
                      </a:r>
                      <a:r>
                        <a:rPr lang="sr-Latn-CS" sz="2000" kern="1200" dirty="0" smtClean="0"/>
                        <a:t>набдевач</a:t>
                      </a:r>
                      <a:r>
                        <a:rPr lang="x-none" sz="2000" kern="1200" dirty="0" smtClean="0"/>
                        <a:t> ЕЕ</a:t>
                      </a:r>
                      <a:endParaRPr lang="sr-Latn-CS" sz="18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70000"/>
                        </a:lnSpc>
                        <a:buNone/>
                      </a:pPr>
                      <a:r>
                        <a:rPr lang="x-none" sz="2000" kern="1200" dirty="0" smtClean="0"/>
                        <a:t>С</a:t>
                      </a:r>
                      <a:r>
                        <a:rPr lang="sr-Latn-CS" sz="2000" kern="1200" dirty="0" smtClean="0"/>
                        <a:t>набдевач</a:t>
                      </a:r>
                      <a:r>
                        <a:rPr lang="x-none" sz="2000" kern="1200" dirty="0" smtClean="0"/>
                        <a:t> ПГ</a:t>
                      </a:r>
                      <a:endParaRPr lang="sr-Latn-CS" sz="18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x-none" sz="2000" kern="1200" dirty="0" smtClean="0"/>
                        <a:t>Јавни снабдевач ЕЕ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x-none" sz="2000" kern="1200" dirty="0" smtClean="0"/>
                        <a:t>Јавни снабдевач ПГ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x-none" sz="2000" kern="1200" dirty="0" smtClean="0"/>
                        <a:t>Снабдевач јавних снабдевача ПГ (на њихов захтев)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x-none" sz="2000" kern="1200" dirty="0" smtClean="0"/>
                        <a:t>К</a:t>
                      </a:r>
                      <a:r>
                        <a:rPr lang="sr-Latn-CS" sz="2000" kern="1200" dirty="0" smtClean="0"/>
                        <a:t>рајњи купац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eaLnBrk="1" hangingPunct="1">
                        <a:lnSpc>
                          <a:spcPct val="90000"/>
                        </a:lnSpc>
                        <a:buNone/>
                      </a:pPr>
                      <a:r>
                        <a:rPr lang="x-none" sz="2000" kern="1200" dirty="0" smtClean="0"/>
                        <a:t>К</a:t>
                      </a:r>
                      <a:r>
                        <a:rPr lang="sr-Latn-CS" sz="2000" kern="1200" dirty="0" smtClean="0"/>
                        <a:t>рајњи купац</a:t>
                      </a:r>
                      <a:endParaRPr lang="sr-Latn-C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преносног </a:t>
                      </a:r>
                      <a:r>
                        <a:rPr lang="x-none" sz="2000" kern="1200" dirty="0" smtClean="0"/>
                        <a:t>система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</a:t>
                      </a:r>
                      <a:r>
                        <a:rPr lang="x-none" sz="2000" kern="1200" dirty="0" smtClean="0"/>
                        <a:t>транспортног</a:t>
                      </a:r>
                      <a:r>
                        <a:rPr lang="sr-Latn-CS" sz="2000" kern="1200" dirty="0" smtClean="0"/>
                        <a:t> система 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дистрибутивн</a:t>
                      </a:r>
                      <a:r>
                        <a:rPr lang="x-none" sz="2000" kern="1200" dirty="0" smtClean="0"/>
                        <a:t>ог</a:t>
                      </a:r>
                      <a:r>
                        <a:rPr lang="sr-Latn-CS" sz="2000" kern="1200" dirty="0" smtClean="0"/>
                        <a:t> система 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дистрибутивн</a:t>
                      </a:r>
                      <a:r>
                        <a:rPr lang="x-none" sz="2000" kern="1200" dirty="0" smtClean="0"/>
                        <a:t>ог</a:t>
                      </a:r>
                      <a:r>
                        <a:rPr lang="sr-Latn-CS" sz="2000" kern="1200" dirty="0" smtClean="0"/>
                        <a:t> система </a:t>
                      </a:r>
                      <a:endParaRPr lang="en-US" sz="2000" kern="1200" dirty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</a:t>
                      </a:r>
                      <a:r>
                        <a:rPr lang="x-none" sz="2000" kern="1200" dirty="0" smtClean="0"/>
                        <a:t>складишта</a:t>
                      </a: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2000" kern="1200" dirty="0" smtClean="0"/>
                        <a:t>О</a:t>
                      </a:r>
                      <a:r>
                        <a:rPr lang="sr-Latn-CS" sz="2000" kern="1200" dirty="0" smtClean="0"/>
                        <a:t>ператор </a:t>
                      </a:r>
                      <a:r>
                        <a:rPr lang="sr-Cyrl-CS" sz="2000" kern="1200" dirty="0" smtClean="0"/>
                        <a:t>тржишта</a:t>
                      </a: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kern="1200" dirty="0" smtClean="0">
                        <a:solidFill>
                          <a:srgbClr val="0000E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ubtitle 2"/>
          <p:cNvSpPr txBox="1">
            <a:spLocks/>
          </p:cNvSpPr>
          <p:nvPr/>
        </p:nvSpPr>
        <p:spPr>
          <a:xfrm>
            <a:off x="533400" y="5638800"/>
            <a:ext cx="7086600" cy="99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Latn-CS" sz="2800" dirty="0" smtClean="0">
                <a:solidFill>
                  <a:srgbClr val="000066"/>
                </a:solidFill>
              </a:rPr>
              <a:t>Сви учесници на тржишту су </a:t>
            </a:r>
            <a:r>
              <a:rPr lang="sr-Latn-CS" sz="2800" b="1" dirty="0" smtClean="0">
                <a:solidFill>
                  <a:srgbClr val="FF0000"/>
                </a:solidFill>
              </a:rPr>
              <a:t>балансно одговорни</a:t>
            </a:r>
            <a:r>
              <a:rPr lang="sr-Latn-CS" sz="2800" dirty="0" smtClean="0">
                <a:solidFill>
                  <a:srgbClr val="FF0000"/>
                </a:solidFill>
              </a:rPr>
              <a:t> </a:t>
            </a:r>
            <a:r>
              <a:rPr lang="sr-Latn-CS" sz="2800" dirty="0" smtClean="0">
                <a:solidFill>
                  <a:srgbClr val="000066"/>
                </a:solidFill>
              </a:rPr>
              <a:t>и њихови односи се регулишу уговорима</a:t>
            </a:r>
            <a:r>
              <a:rPr lang="x-none" sz="2800" dirty="0" smtClean="0">
                <a:solidFill>
                  <a:srgbClr val="000066"/>
                </a:solidFill>
              </a:rPr>
              <a:t>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40946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152400"/>
            <a:ext cx="7772400" cy="533400"/>
          </a:xfrm>
        </p:spPr>
        <p:txBody>
          <a:bodyPr>
            <a:noAutofit/>
          </a:bodyPr>
          <a:lstStyle/>
          <a:p>
            <a:r>
              <a:rPr lang="x-none" sz="3200" dirty="0">
                <a:solidFill>
                  <a:srgbClr val="0000FF"/>
                </a:solidFill>
              </a:rPr>
              <a:t>Отвореност тржишта у Србији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1054" y="6096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47754" y="1143000"/>
            <a:ext cx="405245" cy="3733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8836" y="5105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dirty="0" smtClean="0">
                <a:solidFill>
                  <a:srgbClr val="0000FF"/>
                </a:solidFill>
              </a:rPr>
              <a:t>Отвореност тржишта остварена у 2010 и 2011. и </a:t>
            </a:r>
          </a:p>
          <a:p>
            <a:pPr algn="ctr"/>
            <a:r>
              <a:rPr lang="x-none" dirty="0" smtClean="0">
                <a:solidFill>
                  <a:srgbClr val="0000FF"/>
                </a:solidFill>
              </a:rPr>
              <a:t>минимална отвореност  тржишта од 1. јан 2013. - прописана у ЗоЕ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499" y="5867400"/>
            <a:ext cx="8744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x-none" dirty="0">
                <a:solidFill>
                  <a:srgbClr val="0033CC"/>
                </a:solidFill>
              </a:rPr>
              <a:t>Тржиште ће од 1.јан </a:t>
            </a:r>
            <a:r>
              <a:rPr lang="x-none" dirty="0" smtClean="0">
                <a:solidFill>
                  <a:srgbClr val="0033CC"/>
                </a:solidFill>
              </a:rPr>
              <a:t>2015. </a:t>
            </a:r>
            <a:r>
              <a:rPr lang="x-none" dirty="0">
                <a:solidFill>
                  <a:srgbClr val="0033CC"/>
                </a:solidFill>
              </a:rPr>
              <a:t>бити потенцијално 100% отворено, али домаћинства и мали </a:t>
            </a:r>
            <a:endParaRPr lang="x-none" dirty="0" smtClean="0">
              <a:solidFill>
                <a:srgbClr val="0033CC"/>
              </a:solidFill>
            </a:endParaRPr>
          </a:p>
          <a:p>
            <a:r>
              <a:rPr lang="x-none" dirty="0" smtClean="0">
                <a:solidFill>
                  <a:srgbClr val="0033CC"/>
                </a:solidFill>
              </a:rPr>
              <a:t>купци </a:t>
            </a:r>
            <a:r>
              <a:rPr lang="x-none" dirty="0">
                <a:solidFill>
                  <a:srgbClr val="0033CC"/>
                </a:solidFill>
              </a:rPr>
              <a:t>могу на тржиште, </a:t>
            </a:r>
            <a:r>
              <a:rPr lang="x-none" dirty="0" smtClean="0">
                <a:solidFill>
                  <a:srgbClr val="0033CC"/>
                </a:solidFill>
              </a:rPr>
              <a:t>а </a:t>
            </a:r>
            <a:r>
              <a:rPr lang="x-none" dirty="0">
                <a:solidFill>
                  <a:srgbClr val="0033CC"/>
                </a:solidFill>
              </a:rPr>
              <a:t>не </a:t>
            </a:r>
            <a:r>
              <a:rPr lang="x-none" dirty="0" smtClean="0">
                <a:solidFill>
                  <a:srgbClr val="0033CC"/>
                </a:solidFill>
              </a:rPr>
              <a:t>морају.</a:t>
            </a:r>
            <a:endParaRPr lang="x-none" dirty="0">
              <a:solidFill>
                <a:srgbClr val="0033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1"/>
            <a:ext cx="7677150" cy="423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4724400" y="1143000"/>
            <a:ext cx="381000" cy="3581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61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915400" cy="762000"/>
          </a:xfrm>
        </p:spPr>
        <p:txBody>
          <a:bodyPr>
            <a:noAutofit/>
          </a:bodyPr>
          <a:lstStyle/>
          <a:p>
            <a:r>
              <a:rPr lang="x-none" sz="2800" dirty="0" smtClean="0">
                <a:solidFill>
                  <a:srgbClr val="0000FF"/>
                </a:solidFill>
              </a:rPr>
              <a:t>Отвореност тржишта ЕЕ у Србији и </a:t>
            </a:r>
            <a:br>
              <a:rPr lang="x-none" sz="2800" dirty="0" smtClean="0">
                <a:solidFill>
                  <a:srgbClr val="0000FF"/>
                </a:solidFill>
              </a:rPr>
            </a:br>
            <a:r>
              <a:rPr lang="x-none" sz="2800" dirty="0" smtClean="0">
                <a:solidFill>
                  <a:srgbClr val="0000FF"/>
                </a:solidFill>
              </a:rPr>
              <a:t>околним земљама у 2011.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914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2221284"/>
              </p:ext>
            </p:extLst>
          </p:nvPr>
        </p:nvGraphicFramePr>
        <p:xfrm>
          <a:off x="609601" y="1122320"/>
          <a:ext cx="7620000" cy="507133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93093"/>
                <a:gridCol w="1236549"/>
                <a:gridCol w="1156608"/>
                <a:gridCol w="1088571"/>
                <a:gridCol w="1088571"/>
                <a:gridCol w="1156608"/>
              </a:tblGrid>
              <a:tr h="1106778">
                <a:tc rowSpan="2">
                  <a:txBody>
                    <a:bodyPr/>
                    <a:lstStyle/>
                    <a:p>
                      <a:pPr algn="ctr"/>
                      <a:endParaRPr lang="x-none" sz="1400" dirty="0" smtClean="0"/>
                    </a:p>
                    <a:p>
                      <a:pPr algn="ctr"/>
                      <a:endParaRPr lang="x-none" sz="1400" dirty="0" smtClean="0"/>
                    </a:p>
                    <a:p>
                      <a:pPr algn="ctr"/>
                      <a:r>
                        <a:rPr lang="x-none" sz="2400" dirty="0" smtClean="0"/>
                        <a:t>З е м љ а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x-none" sz="1800" b="0" dirty="0" smtClean="0"/>
                        <a:t>Учешће потрошње  купаца на тржишту</a:t>
                      </a:r>
                    </a:p>
                    <a:p>
                      <a:pPr algn="ctr"/>
                      <a:r>
                        <a:rPr lang="x-none" sz="1800" b="0" dirty="0" smtClean="0"/>
                        <a:t>у укупној потрошњи (%)</a:t>
                      </a:r>
                      <a:endParaRPr lang="en-US" sz="1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x-none" sz="1800" b="0" dirty="0" smtClean="0"/>
                    </a:p>
                    <a:p>
                      <a:pPr algn="ctr"/>
                      <a:r>
                        <a:rPr lang="x-none" sz="1800" b="0" dirty="0" smtClean="0"/>
                        <a:t>Број </a:t>
                      </a:r>
                    </a:p>
                    <a:p>
                      <a:pPr algn="ctr"/>
                      <a:r>
                        <a:rPr lang="x-none" sz="1800" b="0" dirty="0" smtClean="0"/>
                        <a:t>квалификованих купаца</a:t>
                      </a:r>
                      <a:endParaRPr lang="en-US" sz="18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6076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x-none" sz="1600" dirty="0" smtClean="0"/>
                    </a:p>
                    <a:p>
                      <a:pPr algn="ctr"/>
                      <a:r>
                        <a:rPr lang="x-none" sz="1600" dirty="0" smtClean="0"/>
                        <a:t>Цео систем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 smtClean="0"/>
                        <a:t>Високи и средњи напон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Потенци-јалних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Активних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% </a:t>
                      </a:r>
                    </a:p>
                    <a:p>
                      <a:pPr algn="ctr"/>
                      <a:r>
                        <a:rPr lang="x-none" sz="1600" dirty="0" smtClean="0"/>
                        <a:t>активних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Србија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414.677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Словенија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925.253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 smtClean="0"/>
                        <a:t>925.253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Мађарска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Бугарска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 smtClean="0"/>
                        <a:t>100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Румунија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56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 smtClean="0"/>
                        <a:t>12.675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100</a:t>
                      </a:r>
                      <a:endParaRPr lang="en-US" sz="1600" dirty="0"/>
                    </a:p>
                  </a:txBody>
                  <a:tcPr/>
                </a:tc>
              </a:tr>
              <a:tr h="24025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Хрватска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43,5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2.344.923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125.064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5,3</a:t>
                      </a:r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Македонија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29,6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600" dirty="0" smtClean="0"/>
                        <a:t>100</a:t>
                      </a:r>
                      <a:endParaRPr lang="en-US" sz="1600" dirty="0" smtClean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БиХ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7,9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119.346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40547"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Црна Гора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32.320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6400800"/>
            <a:ext cx="891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2012 National Report to the</a:t>
            </a:r>
            <a:r>
              <a:rPr lang="x-none" sz="1600" i="1" dirty="0" smtClean="0"/>
              <a:t> </a:t>
            </a:r>
            <a:r>
              <a:rPr lang="en-US" sz="1600" i="1" dirty="0" smtClean="0"/>
              <a:t>European Commission</a:t>
            </a:r>
            <a:r>
              <a:rPr lang="x-none" sz="1600" i="1" dirty="0" smtClean="0"/>
              <a:t> </a:t>
            </a:r>
            <a:r>
              <a:rPr lang="en-US" sz="1600" i="1" dirty="0" smtClean="0"/>
              <a:t>(Covering the period 01.01.2011 – 31.12.2011)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252315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228600"/>
            <a:ext cx="7772400" cy="762000"/>
          </a:xfrm>
        </p:spPr>
        <p:txBody>
          <a:bodyPr>
            <a:noAutofit/>
          </a:bodyPr>
          <a:lstStyle/>
          <a:p>
            <a:pPr>
              <a:defRPr sz="2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x-none" sz="2800" dirty="0" smtClean="0">
                <a:solidFill>
                  <a:srgbClr val="0000FF"/>
                </a:solidFill>
              </a:rPr>
              <a:t>Упоредни преглед цена ЕЕ за индустрију</a:t>
            </a:r>
            <a:br>
              <a:rPr lang="x-none" sz="2800" dirty="0" smtClean="0">
                <a:solidFill>
                  <a:srgbClr val="0000FF"/>
                </a:solidFill>
              </a:rPr>
            </a:br>
            <a:r>
              <a:rPr lang="vi-VN" sz="2800" dirty="0" smtClean="0">
                <a:solidFill>
                  <a:srgbClr val="0000FF"/>
                </a:solidFill>
              </a:rPr>
              <a:t>- </a:t>
            </a:r>
            <a:r>
              <a:rPr lang="x-none" sz="2400" dirty="0" smtClean="0">
                <a:solidFill>
                  <a:srgbClr val="0000FF"/>
                </a:solidFill>
              </a:rPr>
              <a:t>прво полугође </a:t>
            </a:r>
            <a:r>
              <a:rPr lang="vi-VN" sz="2400" dirty="0" smtClean="0">
                <a:solidFill>
                  <a:srgbClr val="0000FF"/>
                </a:solidFill>
              </a:rPr>
              <a:t>2012.</a:t>
            </a:r>
            <a:r>
              <a:rPr lang="x-none" sz="2400" dirty="0" smtClean="0">
                <a:solidFill>
                  <a:srgbClr val="0000FF"/>
                </a:solidFill>
              </a:rPr>
              <a:t>г</a:t>
            </a:r>
            <a:r>
              <a:rPr lang="vi-VN" sz="2400" dirty="0" smtClean="0">
                <a:solidFill>
                  <a:srgbClr val="0000FF"/>
                </a:solidFill>
              </a:rPr>
              <a:t>.</a:t>
            </a:r>
            <a:r>
              <a:rPr lang="x-none" sz="2400" dirty="0" smtClean="0">
                <a:solidFill>
                  <a:srgbClr val="0000FF"/>
                </a:solidFill>
              </a:rPr>
              <a:t> -</a:t>
            </a:r>
            <a:endParaRPr lang="vi-VN" sz="24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310" y="1046018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21061"/>
            <a:ext cx="7553324" cy="5360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95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055" y="228600"/>
            <a:ext cx="7772400" cy="762000"/>
          </a:xfrm>
        </p:spPr>
        <p:txBody>
          <a:bodyPr>
            <a:noAutofit/>
          </a:bodyPr>
          <a:lstStyle/>
          <a:p>
            <a:pPr>
              <a:defRPr sz="22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x-none" sz="2800" dirty="0" smtClean="0">
                <a:solidFill>
                  <a:srgbClr val="0000FF"/>
                </a:solidFill>
              </a:rPr>
              <a:t>Упоредни преглед цена ПГ за индустрију</a:t>
            </a:r>
            <a:br>
              <a:rPr lang="x-none" sz="2800" dirty="0" smtClean="0">
                <a:solidFill>
                  <a:srgbClr val="0000FF"/>
                </a:solidFill>
              </a:rPr>
            </a:br>
            <a:r>
              <a:rPr lang="vi-VN" sz="2800" dirty="0" smtClean="0">
                <a:solidFill>
                  <a:srgbClr val="0000FF"/>
                </a:solidFill>
              </a:rPr>
              <a:t>- </a:t>
            </a:r>
            <a:r>
              <a:rPr lang="x-none" sz="2400" dirty="0" smtClean="0">
                <a:solidFill>
                  <a:srgbClr val="0000FF"/>
                </a:solidFill>
              </a:rPr>
              <a:t>прво полугође </a:t>
            </a:r>
            <a:r>
              <a:rPr lang="vi-VN" sz="2400" dirty="0" smtClean="0">
                <a:solidFill>
                  <a:srgbClr val="0000FF"/>
                </a:solidFill>
              </a:rPr>
              <a:t>2012.</a:t>
            </a:r>
            <a:r>
              <a:rPr lang="x-none" sz="2400" dirty="0" smtClean="0">
                <a:solidFill>
                  <a:srgbClr val="0000FF"/>
                </a:solidFill>
              </a:rPr>
              <a:t>г</a:t>
            </a:r>
            <a:r>
              <a:rPr lang="vi-VN" sz="2400" dirty="0" smtClean="0">
                <a:solidFill>
                  <a:srgbClr val="0000FF"/>
                </a:solidFill>
              </a:rPr>
              <a:t>.</a:t>
            </a:r>
            <a:r>
              <a:rPr lang="x-none" sz="2400" dirty="0" smtClean="0">
                <a:solidFill>
                  <a:srgbClr val="0000FF"/>
                </a:solidFill>
              </a:rPr>
              <a:t> -</a:t>
            </a:r>
            <a:endParaRPr lang="vi-VN" sz="2400" dirty="0">
              <a:solidFill>
                <a:srgbClr val="0000FF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85310" y="1046018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26" y="1130313"/>
            <a:ext cx="8879774" cy="557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24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2A3976-6D1D-400C-8058-3084D9DB7659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7063" y="0"/>
            <a:ext cx="8229600" cy="639762"/>
          </a:xfrm>
        </p:spPr>
        <p:txBody>
          <a:bodyPr/>
          <a:lstStyle/>
          <a:p>
            <a:pPr eaLnBrk="1" hangingPunct="1"/>
            <a:r>
              <a:rPr lang="sr-Cyrl-CS" sz="2800" b="1" dirty="0" smtClean="0">
                <a:solidFill>
                  <a:srgbClr val="0000FF"/>
                </a:solidFill>
              </a:rPr>
              <a:t>Модел тржишта електричне енергије</a:t>
            </a:r>
            <a:r>
              <a:rPr lang="sr-Latn-CS" sz="2800" b="1" dirty="0" smtClean="0">
                <a:solidFill>
                  <a:srgbClr val="0000FF"/>
                </a:solidFill>
              </a:rPr>
              <a:t>  </a:t>
            </a: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85762" y="533400"/>
            <a:ext cx="8153400" cy="762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txBody>
          <a:bodyPr wrap="none" anchor="ctr"/>
          <a:lstStyle/>
          <a:p>
            <a:pPr algn="ctr"/>
            <a:endParaRPr lang="sr-Latn-CS">
              <a:solidFill>
                <a:srgbClr val="0000FF"/>
              </a:solidFill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416" y="685800"/>
            <a:ext cx="7900988" cy="589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9489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1146</Words>
  <Application>Microsoft Office PowerPoint</Application>
  <PresentationFormat>On-screen Show (4:3)</PresentationFormat>
  <Paragraphs>245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Колико је Србија припремљена за отварање  тржишта електричне енергије и природног гаса од 1. јануара 2013.</vt:lpstr>
      <vt:lpstr>Садржај</vt:lpstr>
      <vt:lpstr>Врсте тржишта</vt:lpstr>
      <vt:lpstr>Учесници на тржишту</vt:lpstr>
      <vt:lpstr>Отвореност тржишта у Србији</vt:lpstr>
      <vt:lpstr>Отвореност тржишта ЕЕ у Србији и  околним земљама у 2011.</vt:lpstr>
      <vt:lpstr>Упоредни преглед цена ЕЕ за индустрију - прво полугође 2012.г. -</vt:lpstr>
      <vt:lpstr>Упоредни преглед цена ПГ за индустрију - прво полугође 2012.г. -</vt:lpstr>
      <vt:lpstr>Модел тржишта електричне енергије  </vt:lpstr>
      <vt:lpstr>Модел тржишта природног гаса</vt:lpstr>
      <vt:lpstr>Правни оквир за  функционисање тржишта</vt:lpstr>
      <vt:lpstr>Припремљеност за слободно тржиште</vt:lpstr>
      <vt:lpstr>Припремљеност за слободно тржиште  - подзаконска акта -</vt:lpstr>
      <vt:lpstr>Припремљеност за слободно тржиште  - енергетски субјекти -   /1</vt:lpstr>
      <vt:lpstr>Припремљеност за слободно тржиште  - енергетски субјекти -   /2</vt:lpstr>
      <vt:lpstr>Припремљеност за слободно тржиште  - Снабдевачи -</vt:lpstr>
      <vt:lpstr>Припремљеност за слободно тржиште - Купци -</vt:lpstr>
      <vt:lpstr>Припремљеност за слободно тржиште - Купци -</vt:lpstr>
      <vt:lpstr>Значајне новине</vt:lpstr>
      <vt:lpstr>Балансна одговорност</vt:lpstr>
      <vt:lpstr>Уговори о продаји   /1</vt:lpstr>
      <vt:lpstr>Закључна оцена</vt:lpstr>
      <vt:lpstr>Slide 23</vt:lpstr>
    </vt:vector>
  </TitlesOfParts>
  <Company>aers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 ли је Србија спремна за отварање  тржишта електричне енергије и природног гаса од 1. јан 2013.</dc:title>
  <dc:creator>Ljiljana Hadzibabic</dc:creator>
  <cp:lastModifiedBy>Jelica</cp:lastModifiedBy>
  <cp:revision>175</cp:revision>
  <cp:lastPrinted>2012-12-24T07:54:46Z</cp:lastPrinted>
  <dcterms:created xsi:type="dcterms:W3CDTF">2012-12-10T13:13:09Z</dcterms:created>
  <dcterms:modified xsi:type="dcterms:W3CDTF">2012-12-24T08:50:46Z</dcterms:modified>
</cp:coreProperties>
</file>